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6" r:id="rId2"/>
    <p:sldMasterId id="2147483999" r:id="rId3"/>
    <p:sldMasterId id="2147484005" r:id="rId4"/>
    <p:sldMasterId id="2147484008" r:id="rId5"/>
    <p:sldMasterId id="2147484020" r:id="rId6"/>
    <p:sldMasterId id="2147484030" r:id="rId7"/>
    <p:sldMasterId id="2147484045" r:id="rId8"/>
    <p:sldMasterId id="2147484056" r:id="rId9"/>
  </p:sldMasterIdLst>
  <p:notesMasterIdLst>
    <p:notesMasterId r:id="rId66"/>
  </p:notesMasterIdLst>
  <p:handoutMasterIdLst>
    <p:handoutMasterId r:id="rId67"/>
  </p:handoutMasterIdLst>
  <p:sldIdLst>
    <p:sldId id="328" r:id="rId10"/>
    <p:sldId id="398" r:id="rId11"/>
    <p:sldId id="400" r:id="rId12"/>
    <p:sldId id="401" r:id="rId13"/>
    <p:sldId id="402" r:id="rId14"/>
    <p:sldId id="403" r:id="rId15"/>
    <p:sldId id="404" r:id="rId16"/>
    <p:sldId id="407" r:id="rId17"/>
    <p:sldId id="406" r:id="rId18"/>
    <p:sldId id="408" r:id="rId19"/>
    <p:sldId id="415" r:id="rId20"/>
    <p:sldId id="416" r:id="rId21"/>
    <p:sldId id="417" r:id="rId22"/>
    <p:sldId id="418" r:id="rId23"/>
    <p:sldId id="419" r:id="rId24"/>
    <p:sldId id="420" r:id="rId25"/>
    <p:sldId id="421" r:id="rId26"/>
    <p:sldId id="422" r:id="rId27"/>
    <p:sldId id="423" r:id="rId28"/>
    <p:sldId id="424" r:id="rId29"/>
    <p:sldId id="425" r:id="rId30"/>
    <p:sldId id="426" r:id="rId31"/>
    <p:sldId id="427" r:id="rId32"/>
    <p:sldId id="428" r:id="rId33"/>
    <p:sldId id="429" r:id="rId34"/>
    <p:sldId id="414" r:id="rId35"/>
    <p:sldId id="413" r:id="rId36"/>
    <p:sldId id="430" r:id="rId37"/>
    <p:sldId id="431" r:id="rId38"/>
    <p:sldId id="432" r:id="rId39"/>
    <p:sldId id="457" r:id="rId40"/>
    <p:sldId id="435" r:id="rId41"/>
    <p:sldId id="434" r:id="rId42"/>
    <p:sldId id="433" r:id="rId43"/>
    <p:sldId id="442" r:id="rId44"/>
    <p:sldId id="436" r:id="rId45"/>
    <p:sldId id="437" r:id="rId46"/>
    <p:sldId id="438" r:id="rId47"/>
    <p:sldId id="444" r:id="rId48"/>
    <p:sldId id="445" r:id="rId49"/>
    <p:sldId id="446" r:id="rId50"/>
    <p:sldId id="447" r:id="rId51"/>
    <p:sldId id="464" r:id="rId52"/>
    <p:sldId id="451" r:id="rId53"/>
    <p:sldId id="453" r:id="rId54"/>
    <p:sldId id="455" r:id="rId55"/>
    <p:sldId id="454" r:id="rId56"/>
    <p:sldId id="456" r:id="rId57"/>
    <p:sldId id="458" r:id="rId58"/>
    <p:sldId id="459" r:id="rId59"/>
    <p:sldId id="465" r:id="rId60"/>
    <p:sldId id="466" r:id="rId61"/>
    <p:sldId id="460" r:id="rId62"/>
    <p:sldId id="461" r:id="rId63"/>
    <p:sldId id="462" r:id="rId64"/>
    <p:sldId id="463" r:id="rId65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398"/>
            <p14:sldId id="400"/>
            <p14:sldId id="401"/>
            <p14:sldId id="402"/>
            <p14:sldId id="403"/>
            <p14:sldId id="404"/>
            <p14:sldId id="407"/>
            <p14:sldId id="406"/>
            <p14:sldId id="408"/>
            <p14:sldId id="415"/>
            <p14:sldId id="416"/>
            <p14:sldId id="417"/>
            <p14:sldId id="418"/>
            <p14:sldId id="419"/>
            <p14:sldId id="420"/>
            <p14:sldId id="421"/>
            <p14:sldId id="422"/>
            <p14:sldId id="423"/>
            <p14:sldId id="424"/>
            <p14:sldId id="425"/>
            <p14:sldId id="426"/>
            <p14:sldId id="427"/>
            <p14:sldId id="428"/>
            <p14:sldId id="429"/>
            <p14:sldId id="414"/>
            <p14:sldId id="413"/>
            <p14:sldId id="430"/>
            <p14:sldId id="431"/>
            <p14:sldId id="432"/>
            <p14:sldId id="457"/>
            <p14:sldId id="435"/>
            <p14:sldId id="434"/>
            <p14:sldId id="433"/>
            <p14:sldId id="442"/>
            <p14:sldId id="436"/>
            <p14:sldId id="437"/>
            <p14:sldId id="438"/>
            <p14:sldId id="444"/>
            <p14:sldId id="445"/>
            <p14:sldId id="446"/>
            <p14:sldId id="447"/>
            <p14:sldId id="464"/>
            <p14:sldId id="451"/>
            <p14:sldId id="453"/>
            <p14:sldId id="455"/>
            <p14:sldId id="454"/>
            <p14:sldId id="456"/>
            <p14:sldId id="458"/>
            <p14:sldId id="459"/>
            <p14:sldId id="465"/>
            <p14:sldId id="466"/>
            <p14:sldId id="460"/>
            <p14:sldId id="461"/>
            <p14:sldId id="462"/>
            <p14:sldId id="4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CA00"/>
    <a:srgbClr val="3333CC"/>
    <a:srgbClr val="A4A4A4"/>
    <a:srgbClr val="AFDAFF"/>
    <a:srgbClr val="49D947"/>
    <a:srgbClr val="FF8286"/>
    <a:srgbClr val="EF5B00"/>
    <a:srgbClr val="0080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84" autoAdjust="0"/>
  </p:normalViewPr>
  <p:slideViewPr>
    <p:cSldViewPr snapToObjects="1">
      <p:cViewPr varScale="1">
        <p:scale>
          <a:sx n="83" d="100"/>
          <a:sy n="83" d="100"/>
        </p:scale>
        <p:origin x="-1426" y="-7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765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07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50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62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08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52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08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53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29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54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79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55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09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Green- implant</a:t>
            </a:r>
          </a:p>
          <a:p>
            <a:r>
              <a:rPr lang="en-US" dirty="0" smtClean="0"/>
              <a:t>Red- poly silicon</a:t>
            </a:r>
          </a:p>
          <a:p>
            <a:r>
              <a:rPr lang="en-US" dirty="0" smtClean="0"/>
              <a:t>Blue- metal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6BE86-13A6-4E49-8A54-3B9230BC1366}" type="slidenum">
              <a:rPr lang="en-US" smtClean="0">
                <a:solidFill>
                  <a:prstClr val="black"/>
                </a:solidFill>
              </a:rPr>
              <a:pPr/>
              <a:t>56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085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36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34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37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45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38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08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39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12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40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99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de-DE" smtClean="0">
                <a:latin typeface="Times" pitchFamily="18" charset="0"/>
                <a:ea typeface="ヒラギノ角ゴ Pro W3" charset="-128"/>
              </a:rPr>
              <a:t>Cu tube, 25kV, 80mA, pinhole, 1.5m distance</a:t>
            </a:r>
          </a:p>
          <a:p>
            <a:endParaRPr lang="en-US" altLang="de-DE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2F34F-817B-4B3E-8B1F-2D68CBA457A2}" type="slidenum">
              <a:rPr lang="de-DE" altLang="de-DE" smtClean="0">
                <a:solidFill>
                  <a:prstClr val="black"/>
                </a:solidFill>
              </a:rPr>
              <a:pPr/>
              <a:t>43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00113"/>
            <a:ext cx="4189413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0113"/>
            <a:ext cx="41910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238500"/>
            <a:ext cx="418941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238500"/>
            <a:ext cx="4191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56388"/>
            <a:ext cx="1775321" cy="220714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195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45661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8229600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29050"/>
            <a:ext cx="8229600" cy="2120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18451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38600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829050"/>
            <a:ext cx="4038600" cy="2120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959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88913"/>
            <a:ext cx="8229600" cy="5761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59810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7465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de-DE" altLang="de-DE" b="1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5724525" y="6661150"/>
            <a:ext cx="914400" cy="196850"/>
          </a:xfrm>
        </p:spPr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0" y="6669088"/>
            <a:ext cx="5503863" cy="188912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155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8EE70-A8B2-4FB8-A51C-72E6F92ABA55}" type="slidenum">
              <a:rPr lang="de-DE" altLang="de-DE">
                <a:solidFill>
                  <a:srgbClr val="000000"/>
                </a:solidFill>
              </a:rPr>
              <a:pPr/>
              <a:t>‹#›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0586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de-DE" altLang="de-DE" b="1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5724525" y="6661150"/>
            <a:ext cx="914400" cy="196850"/>
          </a:xfrm>
        </p:spPr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0" y="6669088"/>
            <a:ext cx="5503863" cy="188912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4409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+mn-ea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8EE70-A8B2-4FB8-A51C-72E6F92ABA55}" type="slidenum">
              <a:rPr lang="de-DE" altLang="de-DE">
                <a:solidFill>
                  <a:srgbClr val="000000"/>
                </a:solidFill>
              </a:rPr>
              <a:pPr/>
              <a:t>‹#›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83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271265" cy="220713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 algn="l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de-DE" altLang="de-DE" b="1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5724525" y="6661150"/>
            <a:ext cx="914400" cy="196850"/>
          </a:xfrm>
        </p:spPr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0" y="6669088"/>
            <a:ext cx="5503863" cy="188912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4982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de-DE" sz="2400">
              <a:solidFill>
                <a:srgbClr val="000000"/>
              </a:solidFill>
              <a:latin typeface="Times" charset="0"/>
              <a:ea typeface="ヒラギノ角ゴ Pro W3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8EE70-A8B2-4FB8-A51C-72E6F92ABA55}" type="slidenum">
              <a:rPr lang="de-DE" altLang="de-DE">
                <a:solidFill>
                  <a:srgbClr val="000000"/>
                </a:solidFill>
              </a:rPr>
              <a:pPr/>
              <a:t>‹#›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8423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4769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320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0861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982391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486010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977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6142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457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0800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678613"/>
            <a:ext cx="9144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678613"/>
            <a:ext cx="7874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40738" y="6678613"/>
            <a:ext cx="398462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0216F-D1DC-4637-8D4A-308D6A24AC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78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81150" y="6503987"/>
            <a:ext cx="1308100" cy="4635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6591300"/>
            <a:ext cx="1104900" cy="271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83ECF4-01F1-F04A-9344-0225FEDBE7DD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628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 userDrawn="1"/>
        </p:nvPicPr>
        <p:blipFill>
          <a:blip r:embed="rId2"/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b="1">
                <a:solidFill>
                  <a:srgbClr val="606060"/>
                </a:solidFill>
                <a:latin typeface="Arial Narrow" charset="0"/>
                <a:ea typeface="Arial Narrow" charset="0"/>
                <a:cs typeface="Arial Narrow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12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13" name="Line 5"/>
          <p:cNvSpPr>
            <a:spLocks noChangeShapeType="1"/>
          </p:cNvSpPr>
          <p:nvPr userDrawn="1"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 userDrawn="1"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</p:cxnSp>
      <p:pic>
        <p:nvPicPr>
          <p:cNvPr id="15" name="Bild 24" descr="PSI-Logo_narrow_40k.ai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652462" y="-1676400"/>
            <a:ext cx="30146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1090930" y="6678084"/>
            <a:ext cx="9144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 smtClean="0">
              <a:solidFill>
                <a:srgbClr val="000000"/>
              </a:solidFill>
            </a:endParaRPr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2134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wrap="none"/>
          <a:lstStyle/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                      Seite </a:t>
            </a:r>
            <a:fld id="{9766CBCD-EE06-1B43-8E07-FEE7A5C204B5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1090930" y="6678084"/>
            <a:ext cx="9144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 smtClean="0">
              <a:solidFill>
                <a:srgbClr val="000000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1" y="6678084"/>
            <a:ext cx="787400" cy="1968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5446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2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67D0AC4A-9CB2-634F-9669-755C56B3CF3D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1" name="Picture 9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112715"/>
            <a:ext cx="1066800" cy="496887"/>
          </a:xfrm>
          <a:prstGeom prst="rect">
            <a:avLst/>
          </a:prstGeom>
          <a:gradFill rotWithShape="0">
            <a:gsLst>
              <a:gs pos="0">
                <a:srgbClr val="F8FF67">
                  <a:gamma/>
                  <a:tint val="0"/>
                  <a:invGamma/>
                </a:srgbClr>
              </a:gs>
              <a:gs pos="100000">
                <a:srgbClr val="F8FF6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4262069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7" name="Bild 16" descr="PSI-Logo_narrow_30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653200"/>
          </a:xfrm>
        </p:spPr>
        <p:txBody>
          <a:bodyPr/>
          <a:lstStyle>
            <a:lvl1pPr marL="0" indent="0"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defRPr sz="1700" b="0" i="0">
                <a:latin typeface="Arial Narrow"/>
                <a:cs typeface="Arial Narrow"/>
              </a:defRPr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1"/>
            <a:ext cx="4267200" cy="5653200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defRPr sz="1700" b="0" i="0">
                <a:latin typeface="Arial Narrow"/>
                <a:cs typeface="Arial Narrow"/>
              </a:defRPr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F8B41523-0528-D743-B9BA-ECCF2EDC5751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1" name="Picture 9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112715"/>
            <a:ext cx="1066800" cy="496887"/>
          </a:xfrm>
          <a:prstGeom prst="rect">
            <a:avLst/>
          </a:prstGeom>
          <a:gradFill rotWithShape="0">
            <a:gsLst>
              <a:gs pos="0">
                <a:srgbClr val="F8FF67">
                  <a:gamma/>
                  <a:tint val="0"/>
                  <a:invGamma/>
                </a:srgbClr>
              </a:gs>
              <a:gs pos="100000">
                <a:srgbClr val="F8FF6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275510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C509B8DA-7350-5F43-954F-3902F910F63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112715"/>
            <a:ext cx="1066800" cy="496887"/>
          </a:xfrm>
          <a:prstGeom prst="rect">
            <a:avLst/>
          </a:prstGeom>
          <a:gradFill rotWithShape="0">
            <a:gsLst>
              <a:gs pos="0">
                <a:srgbClr val="F8FF67">
                  <a:gamma/>
                  <a:tint val="0"/>
                  <a:invGamma/>
                </a:srgbClr>
              </a:gs>
              <a:gs pos="100000">
                <a:srgbClr val="F8FF6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8409200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3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4" name="Bild 13" descr="Schlussbild.jpg"/>
          <p:cNvPicPr>
            <a:picLocks noChangeAspect="1"/>
          </p:cNvPicPr>
          <p:nvPr userDrawn="1"/>
        </p:nvPicPr>
        <p:blipFill>
          <a:blip r:embed="rId2"/>
          <a:srcRect t="5399"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6" name="Bild 18" descr="PSI-Logo_narrow_30k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186158FF-E872-564F-9DE3-3ABEEBCF9470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112715"/>
            <a:ext cx="1066800" cy="496887"/>
          </a:xfrm>
          <a:prstGeom prst="rect">
            <a:avLst/>
          </a:prstGeom>
          <a:gradFill rotWithShape="0">
            <a:gsLst>
              <a:gs pos="0">
                <a:srgbClr val="F8FF67">
                  <a:gamma/>
                  <a:tint val="0"/>
                  <a:invGamma/>
                </a:srgbClr>
              </a:gs>
              <a:gs pos="100000">
                <a:srgbClr val="F8FF6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473661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B8E1-B4AB-7847-BBEE-6765DB812DC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4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27126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B8E1-B4AB-7847-BBEE-6765DB812DC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384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2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LTP mini review Talk, 11.12.2017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Seite </a:t>
            </a:r>
            <a:fld id="{D63F57CF-EBAA-7F4B-8329-FFC6CAD8B332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6713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2068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929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526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896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792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487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30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2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951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726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622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192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616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60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948742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7750355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042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052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866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989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13142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2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505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78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122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895080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18404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97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272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543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9828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19280" y="144360"/>
            <a:ext cx="7162560" cy="533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04920" y="900000"/>
            <a:ext cx="8534160" cy="5638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3457916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660232" y="6669361"/>
            <a:ext cx="2471539" cy="215628"/>
          </a:xfrm>
          <a:prstGeom prst="rect">
            <a:avLst/>
          </a:prstGeom>
        </p:spPr>
        <p:txBody>
          <a:bodyPr/>
          <a:lstStyle>
            <a:lvl1pPr>
              <a:defRPr sz="1000" smtClean="0"/>
            </a:lvl1pPr>
          </a:lstStyle>
          <a:p>
            <a:pPr>
              <a:defRPr/>
            </a:pPr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 alt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966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00113"/>
            <a:ext cx="4189413" cy="5637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0113"/>
            <a:ext cx="4191000" cy="5637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82586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00113"/>
            <a:ext cx="41894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0113"/>
            <a:ext cx="41894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810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7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3995936" y="6656388"/>
            <a:ext cx="1440159" cy="193725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37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4" r:id="rId10"/>
    <p:sldLayoutId id="2147483989" r:id="rId11"/>
    <p:sldLayoutId id="2147483990" r:id="rId12"/>
    <p:sldLayoutId id="2147483992" r:id="rId13"/>
    <p:sldLayoutId id="2147483994" r:id="rId14"/>
    <p:sldLayoutId id="2147483995" r:id="rId15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2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2355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5580063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69088"/>
            <a:ext cx="5184775" cy="2603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r>
              <a:rPr lang="en-US" altLang="de-DE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LTP mini review Talk, 11.12.2017</a:t>
            </a: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56388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/>
            </a:lvl1pPr>
          </a:lstStyle>
          <a:p>
            <a:pPr algn="r">
              <a:spcBef>
                <a:spcPct val="0"/>
              </a:spcBef>
            </a:pPr>
            <a:fld id="{AFD07167-4C73-4EF1-AD8B-FE373B77660D}" type="slidenum">
              <a:rPr lang="de-DE" altLang="de-DE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pPr algn="r">
                <a:spcBef>
                  <a:spcPct val="0"/>
                </a:spcBef>
              </a:pPr>
              <a:t>‹#›</a:t>
            </a:fld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354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Arial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347663" indent="-1635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ＭＳ Ｐゴシック" charset="-128"/>
        </a:defRPr>
      </a:lvl3pPr>
      <a:lvl4pPr marL="53975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170021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2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2355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5580063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69088"/>
            <a:ext cx="5184775" cy="2603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r>
              <a:rPr lang="en-US" altLang="de-DE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LTP mini review Talk, 11.12.2017</a:t>
            </a: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56388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/>
            </a:lvl1pPr>
          </a:lstStyle>
          <a:p>
            <a:pPr algn="r">
              <a:spcBef>
                <a:spcPct val="0"/>
              </a:spcBef>
            </a:pPr>
            <a:fld id="{AFD07167-4C73-4EF1-AD8B-FE373B77660D}" type="slidenum">
              <a:rPr lang="de-DE" altLang="de-DE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pPr algn="r">
                <a:spcBef>
                  <a:spcPct val="0"/>
                </a:spcBef>
              </a:pPr>
              <a:t>‹#›</a:t>
            </a:fld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822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Arial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347663" indent="-1635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ＭＳ Ｐゴシック" charset="-128"/>
        </a:defRPr>
      </a:lvl3pPr>
      <a:lvl4pPr marL="53975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170021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2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2355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5580063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69088"/>
            <a:ext cx="5184775" cy="2603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="0"/>
            </a:lvl1pPr>
          </a:lstStyle>
          <a:p>
            <a:pPr>
              <a:spcBef>
                <a:spcPct val="0"/>
              </a:spcBef>
            </a:pPr>
            <a:r>
              <a:rPr lang="en-US" altLang="de-DE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LTP mini review Talk, 11.12.2017</a:t>
            </a:r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56388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0"/>
            </a:lvl1pPr>
          </a:lstStyle>
          <a:p>
            <a:pPr algn="r">
              <a:spcBef>
                <a:spcPct val="0"/>
              </a:spcBef>
            </a:pPr>
            <a:fld id="{AFD07167-4C73-4EF1-AD8B-FE373B77660D}" type="slidenum">
              <a:rPr lang="de-DE" altLang="de-DE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pPr algn="r">
                <a:spcBef>
                  <a:spcPct val="0"/>
                </a:spcBef>
              </a:pPr>
              <a:t>‹#›</a:t>
            </a:fld>
            <a:endParaRPr lang="de-DE" altLang="de-DE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01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Arial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347663" indent="-1635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ＭＳ Ｐゴシック" charset="-128"/>
        </a:defRPr>
      </a:lvl3pPr>
      <a:lvl4pPr marL="539750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170021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96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162050" y="6678084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 Narrow" charset="0"/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000000"/>
              </a:solidFill>
              <a:ea typeface="ヒラギノ角ゴ Pro W3" charset="-128"/>
              <a:cs typeface="+mn-cs"/>
            </a:endParaRP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1" y="6678084"/>
            <a:ext cx="787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 Narrow" charset="0"/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ヒラギノ角ゴ Pro W3" charset="-128"/>
                <a:cs typeface="+mn-cs"/>
              </a:rPr>
              <a:t>LTP mini review Talk, 11.12.2017</a:t>
            </a:r>
            <a:endParaRPr lang="de-DE" dirty="0">
              <a:solidFill>
                <a:srgbClr val="000000"/>
              </a:solidFill>
              <a:ea typeface="ヒラギノ角ゴ Pro W3" charset="-128"/>
              <a:cs typeface="+mn-cs"/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41493" y="6678084"/>
            <a:ext cx="397707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Seite </a:t>
            </a:r>
            <a:fld id="{9766CBCD-EE06-1B43-8E07-FEE7A5C204B5}" type="slidenum">
              <a:rPr lang="de-DE" smtClean="0">
                <a:solidFill>
                  <a:srgbClr val="000000"/>
                </a:solidFill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3" name="Bild 14" descr="PSI-Logo_narrow_30k.eps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304801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7924800" y="112715"/>
            <a:ext cx="1066800" cy="496887"/>
          </a:xfrm>
          <a:prstGeom prst="rect">
            <a:avLst/>
          </a:prstGeom>
          <a:gradFill rotWithShape="0">
            <a:gsLst>
              <a:gs pos="0">
                <a:srgbClr val="F8FF67">
                  <a:gamma/>
                  <a:tint val="0"/>
                  <a:invGamma/>
                </a:srgbClr>
              </a:gs>
              <a:gs pos="100000">
                <a:srgbClr val="F8FF6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4523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/>
          <a:ea typeface="ヒラギノ角ゴ Pro W3" pitchFamily="-108" charset="-128"/>
          <a:cs typeface="Arial Narrow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Arial Narrow"/>
          <a:ea typeface="ヒラギノ角ゴ Pro W3" pitchFamily="-108" charset="-128"/>
          <a:cs typeface="Arial Narrow"/>
        </a:defRPr>
      </a:lvl1pPr>
      <a:lvl2pPr marL="179388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Arial Narrow"/>
          <a:ea typeface="ヒラギノ角ゴ Pro W3" charset="-128"/>
          <a:cs typeface="Arial Narrow"/>
        </a:defRPr>
      </a:lvl2pPr>
      <a:lvl3pPr marL="179388" indent="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62706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Arial Narrow" charset="0"/>
          <a:cs typeface="Arial Narrow"/>
        </a:defRPr>
      </a:lvl4pPr>
      <a:lvl5pPr marL="358775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ヒラギノ角ゴ Pro W3" pitchFamily="-112" charset="-128"/>
          <a:cs typeface="Arial Narrow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LTP mini review Talk, 11.12.2017</a:t>
            </a:r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2F6AAE2-9B74-40BA-854A-7E4C0AAB9012}" type="slidenum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736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85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03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2.emf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0.jpeg"/><Relationship Id="rId5" Type="http://schemas.openxmlformats.org/officeDocument/2006/relationships/image" Target="../media/image69.wmf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3.png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2.xml"/><Relationship Id="rId4" Type="http://schemas.openxmlformats.org/officeDocument/2006/relationships/hyperlink" Target="http://rdcu.be/p7bi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jpeg"/><Relationship Id="rId7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png"/><Relationship Id="rId9" Type="http://schemas.openxmlformats.org/officeDocument/2006/relationships/image" Target="../media/image21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83.png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02.jpeg"/><Relationship Id="rId4" Type="http://schemas.openxmlformats.org/officeDocument/2006/relationships/image" Target="../media/image80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3.png"/><Relationship Id="rId5" Type="http://schemas.openxmlformats.org/officeDocument/2006/relationships/image" Target="../media/image102.jpeg"/><Relationship Id="rId4" Type="http://schemas.openxmlformats.org/officeDocument/2006/relationships/image" Target="../media/image8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25144"/>
            <a:ext cx="7969249" cy="936104"/>
          </a:xfrm>
        </p:spPr>
        <p:txBody>
          <a:bodyPr/>
          <a:lstStyle/>
          <a:p>
            <a:r>
              <a:rPr lang="en-US" dirty="0" smtClean="0"/>
              <a:t>Chip design for dummies</a:t>
            </a:r>
            <a:r>
              <a:rPr lang="de-CH" dirty="0"/>
              <a:t/>
            </a:r>
            <a:br>
              <a:rPr lang="de-CH" dirty="0"/>
            </a:b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Roberto Dinapoli ::  NUM/SLS Detector Group  ::  Paul </a:t>
            </a:r>
            <a:r>
              <a:rPr lang="en-GB" dirty="0" err="1" smtClean="0"/>
              <a:t>Scherrer</a:t>
            </a:r>
            <a:r>
              <a:rPr lang="en-GB" dirty="0" smtClean="0"/>
              <a:t> </a:t>
            </a:r>
            <a:r>
              <a:rPr lang="en-GB" dirty="0" err="1" smtClean="0"/>
              <a:t>Institut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814387" y="5877272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  <a:cs typeface="Franklin Gothic Book"/>
              </a:rPr>
              <a:t>LTP Mini review Talk :: </a:t>
            </a:r>
            <a:r>
              <a:rPr lang="en-GB" sz="1800" b="1" kern="1000" spc="30" dirty="0" smtClean="0">
                <a:solidFill>
                  <a:srgbClr val="969696"/>
                </a:solidFill>
                <a:latin typeface="+mn-lt"/>
                <a:cs typeface="Franklin Gothic Book"/>
              </a:rPr>
              <a:t>11.12.2017</a:t>
            </a: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flow: schematic and simulation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10</a:t>
            </a:fld>
            <a:endParaRPr lang="de-DE" altLang="de-DE" dirty="0"/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2184400" y="1189038"/>
            <a:ext cx="6892925" cy="378618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GB" altLang="de-DE" sz="1400">
              <a:latin typeface="Arial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504" y="4770983"/>
            <a:ext cx="1436687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Design specifications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848225" y="3803650"/>
            <a:ext cx="1236663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+mn-lt"/>
              </a:rPr>
              <a:t>Technology information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138613" y="2703513"/>
            <a:ext cx="1135062" cy="74295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 dirty="0">
                <a:latin typeface="+mn-lt"/>
              </a:rPr>
              <a:t>Transistor and device models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170238" y="1628800"/>
            <a:ext cx="1268412" cy="8463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 dirty="0">
                <a:latin typeface="+mn-lt"/>
              </a:rPr>
              <a:t>Computer simulations</a:t>
            </a:r>
          </a:p>
          <a:p>
            <a:r>
              <a:rPr lang="en-GB" altLang="de-DE" sz="1400" dirty="0">
                <a:latin typeface="+mn-lt"/>
              </a:rPr>
              <a:t>(Spectre)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74625" y="2614613"/>
            <a:ext cx="1416050" cy="1061829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 dirty="0">
                <a:latin typeface="+mn-lt"/>
              </a:rPr>
              <a:t>Block diagram analysis</a:t>
            </a:r>
          </a:p>
          <a:p>
            <a:pPr algn="ctr"/>
            <a:r>
              <a:rPr lang="en-GB" altLang="de-DE" sz="1400" dirty="0">
                <a:latin typeface="+mn-lt"/>
              </a:rPr>
              <a:t>(</a:t>
            </a:r>
            <a:r>
              <a:rPr lang="en-GB" altLang="de-DE" sz="1400" dirty="0" err="1" smtClean="0">
                <a:latin typeface="+mn-lt"/>
              </a:rPr>
              <a:t>Mathematica,matlab</a:t>
            </a:r>
            <a:r>
              <a:rPr lang="en-GB" altLang="de-DE" sz="1400" dirty="0" smtClean="0">
                <a:latin typeface="+mn-lt"/>
              </a:rPr>
              <a:t>)</a:t>
            </a:r>
            <a:endParaRPr lang="en-GB" altLang="de-DE" sz="1400" dirty="0">
              <a:latin typeface="+mn-lt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849938" y="1779588"/>
            <a:ext cx="1135062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 dirty="0">
                <a:latin typeface="+mn-lt"/>
              </a:rPr>
              <a:t>output waveforms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2987824" y="1416050"/>
            <a:ext cx="0" cy="1347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2987825" y="1417186"/>
            <a:ext cx="469091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6980238" y="2065338"/>
            <a:ext cx="698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 flipV="1">
            <a:off x="7680325" y="1406525"/>
            <a:ext cx="0" cy="64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1700213" y="2763838"/>
            <a:ext cx="612775" cy="485775"/>
          </a:xfrm>
          <a:prstGeom prst="rightArrow">
            <a:avLst>
              <a:gd name="adj1" fmla="val 50000"/>
              <a:gd name="adj2" fmla="val 3153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4679950" y="177958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auto">
          <a:xfrm>
            <a:off x="7146925" y="181768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8181975" y="1916113"/>
            <a:ext cx="844550" cy="3175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Layout</a:t>
            </a:r>
          </a:p>
        </p:txBody>
      </p:sp>
      <p:sp>
        <p:nvSpPr>
          <p:cNvPr id="22" name="AutoShape 24"/>
          <p:cNvSpPr>
            <a:spLocks noChangeArrowheads="1"/>
          </p:cNvSpPr>
          <p:nvPr/>
        </p:nvSpPr>
        <p:spPr bwMode="auto">
          <a:xfrm rot="16200000">
            <a:off x="357981" y="39941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 flipV="1">
            <a:off x="4371975" y="2487613"/>
            <a:ext cx="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 flipV="1">
            <a:off x="3451225" y="2468563"/>
            <a:ext cx="9525" cy="284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2411413" y="2755900"/>
            <a:ext cx="1268412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Schematic view</a:t>
            </a:r>
          </a:p>
        </p:txBody>
      </p:sp>
      <p:pic>
        <p:nvPicPr>
          <p:cNvPr id="26" name="Picture 33" descr="analog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44000" contras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4151313"/>
            <a:ext cx="2827338" cy="2459037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36"/>
          <p:cNvSpPr>
            <a:spLocks noChangeShapeType="1"/>
          </p:cNvSpPr>
          <p:nvPr/>
        </p:nvSpPr>
        <p:spPr bwMode="auto">
          <a:xfrm flipH="1">
            <a:off x="1838325" y="3294063"/>
            <a:ext cx="590550" cy="874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8" name="Line 37"/>
          <p:cNvSpPr>
            <a:spLocks noChangeShapeType="1"/>
          </p:cNvSpPr>
          <p:nvPr/>
        </p:nvSpPr>
        <p:spPr bwMode="auto">
          <a:xfrm>
            <a:off x="3697288" y="3284538"/>
            <a:ext cx="963612" cy="874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V="1">
            <a:off x="5092700" y="3441700"/>
            <a:ext cx="0" cy="354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30" name="Line 46"/>
          <p:cNvSpPr>
            <a:spLocks noChangeShapeType="1"/>
          </p:cNvSpPr>
          <p:nvPr/>
        </p:nvSpPr>
        <p:spPr bwMode="auto">
          <a:xfrm>
            <a:off x="5849938" y="2300288"/>
            <a:ext cx="433387" cy="531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31" name="Line 47"/>
          <p:cNvSpPr>
            <a:spLocks noChangeShapeType="1"/>
          </p:cNvSpPr>
          <p:nvPr/>
        </p:nvSpPr>
        <p:spPr bwMode="auto">
          <a:xfrm>
            <a:off x="6980238" y="2309813"/>
            <a:ext cx="1955800" cy="522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pic>
        <p:nvPicPr>
          <p:cNvPr id="32" name="Picture 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847975"/>
            <a:ext cx="2671762" cy="202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652120" y="5157192"/>
            <a:ext cx="3394545" cy="9819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7200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Simulated circuit parameters: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Gain, noise</a:t>
            </a:r>
            <a:r>
              <a:rPr lang="en-US" sz="1800" kern="1000" spc="30" dirty="0">
                <a:cs typeface="Franklin Gothic Book"/>
              </a:rPr>
              <a:t>, </a:t>
            </a:r>
            <a:r>
              <a:rPr lang="en-US" sz="1800" kern="1000" spc="30" dirty="0" smtClean="0">
                <a:cs typeface="Franklin Gothic Book"/>
              </a:rPr>
              <a:t>speed, variability,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cs typeface="Franklin Gothic Book"/>
              </a:rPr>
              <a:t>sensitivity… 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99060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exercise: an inverter</a:t>
            </a:r>
            <a:endParaRPr lang="de-CH" dirty="0"/>
          </a:p>
        </p:txBody>
      </p:sp>
      <p:pic>
        <p:nvPicPr>
          <p:cNvPr id="10242" name="Picture 2" descr="C:\Users\dinapoli\Desktop\LTP_SEMINAR\inv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8194942" cy="497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11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9003048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226642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919683"/>
            <a:ext cx="3600400" cy="56945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13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372940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14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60310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159603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9719482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79501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18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910103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32288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3"/>
          </p:nvPr>
        </p:nvSpPr>
        <p:spPr>
          <a:xfrm>
            <a:off x="755576" y="1019810"/>
            <a:ext cx="4248472" cy="5577839"/>
          </a:xfrm>
        </p:spPr>
        <p:txBody>
          <a:bodyPr/>
          <a:lstStyle/>
          <a:p>
            <a:r>
              <a:rPr lang="en-US" sz="2400" dirty="0" err="1" smtClean="0"/>
              <a:t>Introduction:which</a:t>
            </a:r>
            <a:r>
              <a:rPr lang="en-US" sz="2400" dirty="0" smtClean="0"/>
              <a:t> electronics?</a:t>
            </a:r>
          </a:p>
          <a:p>
            <a:endParaRPr lang="en-US" sz="2400" dirty="0" smtClean="0"/>
          </a:p>
          <a:p>
            <a:r>
              <a:rPr lang="en-US" sz="2400" dirty="0" smtClean="0"/>
              <a:t>The ASIC</a:t>
            </a:r>
          </a:p>
          <a:p>
            <a:pPr lvl="1"/>
            <a:r>
              <a:rPr lang="en-US" sz="2400" dirty="0" smtClean="0"/>
              <a:t> building blocks</a:t>
            </a:r>
          </a:p>
          <a:p>
            <a:pPr lvl="1"/>
            <a:r>
              <a:rPr lang="en-US" sz="2400" dirty="0" smtClean="0"/>
              <a:t> design flow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a simple exercise</a:t>
            </a:r>
          </a:p>
          <a:p>
            <a:pPr lvl="1"/>
            <a:r>
              <a:rPr lang="en-US" sz="2400" dirty="0" smtClean="0"/>
              <a:t> design </a:t>
            </a:r>
            <a:r>
              <a:rPr lang="en-US" sz="2400" dirty="0" smtClean="0"/>
              <a:t>for radiation tolerance</a:t>
            </a:r>
            <a:endParaRPr lang="en-US" sz="2400" dirty="0"/>
          </a:p>
          <a:p>
            <a:pPr marL="177800" lvl="1" indent="0">
              <a:buNone/>
            </a:pPr>
            <a:endParaRPr lang="en-US" sz="2400" dirty="0"/>
          </a:p>
          <a:p>
            <a:r>
              <a:rPr lang="en-US" sz="2400" dirty="0" smtClean="0"/>
              <a:t>Chip design at PSI</a:t>
            </a:r>
          </a:p>
          <a:p>
            <a:pPr lvl="1"/>
            <a:r>
              <a:rPr lang="en-US" sz="2400" dirty="0"/>
              <a:t>o</a:t>
            </a:r>
            <a:r>
              <a:rPr lang="en-US" sz="2400" dirty="0" smtClean="0"/>
              <a:t>rigins </a:t>
            </a:r>
            <a:r>
              <a:rPr lang="en-US" sz="2400" dirty="0" smtClean="0"/>
              <a:t>and present situation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echnologies</a:t>
            </a:r>
            <a:endParaRPr lang="en-US" sz="2400" dirty="0" smtClean="0"/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ome </a:t>
            </a:r>
            <a:r>
              <a:rPr lang="en-US" sz="2400" dirty="0" smtClean="0"/>
              <a:t>achievements</a:t>
            </a:r>
          </a:p>
          <a:p>
            <a:r>
              <a:rPr lang="en-US" sz="2400" dirty="0" smtClean="0"/>
              <a:t>Conclusions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de-CH" sz="2400" dirty="0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252444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03" y="1341438"/>
            <a:ext cx="7704407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20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87514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1341438"/>
            <a:ext cx="7742237" cy="467995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21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60513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flow, basic steps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22</a:t>
            </a:fld>
            <a:endParaRPr lang="de-DE" alt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09075"/>
            <a:ext cx="4028797" cy="559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076056" y="800100"/>
            <a:ext cx="381642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CH" sz="2400" dirty="0" err="1"/>
              <a:t>Process</a:t>
            </a:r>
            <a:r>
              <a:rPr lang="de-CH" sz="2400" dirty="0"/>
              <a:t> </a:t>
            </a:r>
            <a:r>
              <a:rPr lang="de-CH" sz="2400" dirty="0" err="1" smtClean="0"/>
              <a:t>steps</a:t>
            </a:r>
            <a:r>
              <a:rPr lang="de-CH" sz="2400" dirty="0" smtClean="0"/>
              <a:t> </a:t>
            </a:r>
            <a:r>
              <a:rPr lang="de-CH" sz="2400" dirty="0" err="1" smtClean="0"/>
              <a:t>required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/>
              <a:t> </a:t>
            </a:r>
            <a:r>
              <a:rPr lang="de-CH" sz="2400" dirty="0" err="1" smtClean="0"/>
              <a:t>patterning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silicon</a:t>
            </a:r>
            <a:r>
              <a:rPr lang="de-CH" sz="2400" dirty="0" smtClean="0"/>
              <a:t> </a:t>
            </a:r>
            <a:r>
              <a:rPr lang="de-CH" sz="2400" dirty="0" err="1"/>
              <a:t>dioxide</a:t>
            </a:r>
            <a:r>
              <a:rPr lang="de-CH" sz="2400" dirty="0"/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3407643" cy="4162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087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flow, NMOS transistor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23</a:t>
            </a:fld>
            <a:endParaRPr lang="de-DE" altLang="de-DE" dirty="0"/>
          </a:p>
        </p:txBody>
      </p:sp>
      <p:sp>
        <p:nvSpPr>
          <p:cNvPr id="7" name="Rectangle 6"/>
          <p:cNvSpPr/>
          <p:nvPr/>
        </p:nvSpPr>
        <p:spPr>
          <a:xfrm>
            <a:off x="1115616" y="800100"/>
            <a:ext cx="777686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CH" sz="2400" dirty="0" err="1"/>
              <a:t>Process</a:t>
            </a:r>
            <a:r>
              <a:rPr lang="de-CH" sz="2400" dirty="0"/>
              <a:t> </a:t>
            </a:r>
            <a:r>
              <a:rPr lang="de-CH" sz="2400" dirty="0" err="1" smtClean="0"/>
              <a:t>steps</a:t>
            </a:r>
            <a:r>
              <a:rPr lang="de-CH" sz="2400" dirty="0" smtClean="0"/>
              <a:t> </a:t>
            </a:r>
            <a:r>
              <a:rPr lang="de-CH" sz="2400" dirty="0" err="1" smtClean="0"/>
              <a:t>required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/>
              <a:t> </a:t>
            </a:r>
            <a:r>
              <a:rPr lang="de-CH" sz="2400" dirty="0" err="1" smtClean="0"/>
              <a:t>generating</a:t>
            </a:r>
            <a:r>
              <a:rPr lang="de-CH" sz="2400" dirty="0" smtClean="0"/>
              <a:t> an NMOS </a:t>
            </a:r>
            <a:r>
              <a:rPr lang="de-CH" sz="2400" dirty="0" err="1" smtClean="0"/>
              <a:t>transistor</a:t>
            </a:r>
            <a:endParaRPr lang="de-CH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5335"/>
            <a:ext cx="3960440" cy="122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10" y="3433356"/>
            <a:ext cx="4170485" cy="1217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940609"/>
            <a:ext cx="4538938" cy="127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925" y="1708620"/>
            <a:ext cx="4581699" cy="136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716" y="3284984"/>
            <a:ext cx="4424579" cy="1471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856" y="4756852"/>
            <a:ext cx="4211608" cy="162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595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flow, NMOS transistor</a:t>
            </a:r>
            <a:endParaRPr lang="de-CH" dirty="0"/>
          </a:p>
        </p:txBody>
      </p:sp>
      <p:sp>
        <p:nvSpPr>
          <p:cNvPr id="7" name="Rectangle 6"/>
          <p:cNvSpPr/>
          <p:nvPr/>
        </p:nvSpPr>
        <p:spPr>
          <a:xfrm>
            <a:off x="1115616" y="800100"/>
            <a:ext cx="777686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CH" sz="2400" dirty="0" err="1"/>
              <a:t>Process</a:t>
            </a:r>
            <a:r>
              <a:rPr lang="de-CH" sz="2400" dirty="0"/>
              <a:t> </a:t>
            </a:r>
            <a:r>
              <a:rPr lang="de-CH" sz="2400" dirty="0" err="1" smtClean="0"/>
              <a:t>steps</a:t>
            </a:r>
            <a:r>
              <a:rPr lang="de-CH" sz="2400" dirty="0" smtClean="0"/>
              <a:t> </a:t>
            </a:r>
            <a:r>
              <a:rPr lang="de-CH" sz="2400" dirty="0" err="1" smtClean="0"/>
              <a:t>required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/>
              <a:t> </a:t>
            </a:r>
            <a:r>
              <a:rPr lang="de-CH" sz="2400" dirty="0" err="1" smtClean="0"/>
              <a:t>generating</a:t>
            </a:r>
            <a:r>
              <a:rPr lang="de-CH" sz="2400" dirty="0" smtClean="0"/>
              <a:t> an NMOS </a:t>
            </a:r>
            <a:r>
              <a:rPr lang="de-CH" sz="2400" dirty="0" err="1" smtClean="0"/>
              <a:t>transistor</a:t>
            </a:r>
            <a:endParaRPr lang="de-CH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10" y="5229200"/>
            <a:ext cx="3854757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996" y="1844824"/>
            <a:ext cx="3588127" cy="149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996" y="3577927"/>
            <a:ext cx="3789811" cy="136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89" y="5229200"/>
            <a:ext cx="3837264" cy="135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24</a:t>
            </a:fld>
            <a:endParaRPr lang="de-DE" altLang="de-DE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94" y="1932278"/>
            <a:ext cx="3873982" cy="15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93" y="3490323"/>
            <a:ext cx="3853172" cy="152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8606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529" name="Rectangle 57"/>
          <p:cNvSpPr>
            <a:spLocks noChangeArrowheads="1"/>
          </p:cNvSpPr>
          <p:nvPr/>
        </p:nvSpPr>
        <p:spPr bwMode="auto">
          <a:xfrm>
            <a:off x="7651750" y="1590675"/>
            <a:ext cx="476250" cy="484188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31" name="Rectangle 59"/>
          <p:cNvSpPr>
            <a:spLocks noChangeArrowheads="1"/>
          </p:cNvSpPr>
          <p:nvPr/>
        </p:nvSpPr>
        <p:spPr bwMode="auto">
          <a:xfrm>
            <a:off x="7775575" y="1704975"/>
            <a:ext cx="252413" cy="2238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476" name="Rectangle 4"/>
          <p:cNvSpPr>
            <a:spLocks noChangeArrowheads="1"/>
          </p:cNvSpPr>
          <p:nvPr/>
        </p:nvSpPr>
        <p:spPr bwMode="auto">
          <a:xfrm>
            <a:off x="2749550" y="1366838"/>
            <a:ext cx="5721350" cy="3986212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477" name="Text Box 5"/>
          <p:cNvSpPr txBox="1">
            <a:spLocks noChangeArrowheads="1"/>
          </p:cNvSpPr>
          <p:nvPr/>
        </p:nvSpPr>
        <p:spPr bwMode="auto">
          <a:xfrm>
            <a:off x="4710113" y="5859463"/>
            <a:ext cx="1335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P-type silicon</a:t>
            </a:r>
          </a:p>
        </p:txBody>
      </p:sp>
      <p:sp>
        <p:nvSpPr>
          <p:cNvPr id="745478" name="Text Box 6"/>
          <p:cNvSpPr txBox="1">
            <a:spLocks noChangeArrowheads="1"/>
          </p:cNvSpPr>
          <p:nvPr/>
        </p:nvSpPr>
        <p:spPr bwMode="auto">
          <a:xfrm>
            <a:off x="2963863" y="4892675"/>
            <a:ext cx="13446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N-type silicon</a:t>
            </a:r>
          </a:p>
        </p:txBody>
      </p:sp>
      <p:sp>
        <p:nvSpPr>
          <p:cNvPr id="745479" name="Rectangle 7"/>
          <p:cNvSpPr>
            <a:spLocks noChangeArrowheads="1"/>
          </p:cNvSpPr>
          <p:nvPr/>
        </p:nvSpPr>
        <p:spPr bwMode="auto">
          <a:xfrm>
            <a:off x="3597275" y="2632075"/>
            <a:ext cx="4125913" cy="1751013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480" name="Rectangle 8" descr="Solid diamond"/>
          <p:cNvSpPr>
            <a:spLocks noChangeArrowheads="1"/>
          </p:cNvSpPr>
          <p:nvPr/>
        </p:nvSpPr>
        <p:spPr bwMode="auto">
          <a:xfrm>
            <a:off x="3128963" y="2201863"/>
            <a:ext cx="5040312" cy="2627312"/>
          </a:xfrm>
          <a:prstGeom prst="rect">
            <a:avLst/>
          </a:prstGeom>
          <a:pattFill prst="solidDmnd">
            <a:fgClr>
              <a:srgbClr val="FFFF00">
                <a:alpha val="47000"/>
              </a:srgbClr>
            </a:fgClr>
            <a:bgClr>
              <a:srgbClr val="FFFFFF">
                <a:alpha val="47000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GB" altLang="de-DE" sz="1400">
              <a:latin typeface="Arial" charset="0"/>
            </a:endParaRPr>
          </a:p>
        </p:txBody>
      </p:sp>
      <p:sp>
        <p:nvSpPr>
          <p:cNvPr id="745481" name="Rectangle 9"/>
          <p:cNvSpPr>
            <a:spLocks noChangeArrowheads="1"/>
          </p:cNvSpPr>
          <p:nvPr/>
        </p:nvSpPr>
        <p:spPr bwMode="auto">
          <a:xfrm>
            <a:off x="4445000" y="2452688"/>
            <a:ext cx="2408238" cy="218598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GB" altLang="de-DE" sz="1400">
              <a:latin typeface="Arial" charset="0"/>
            </a:endParaRPr>
          </a:p>
        </p:txBody>
      </p:sp>
      <p:sp>
        <p:nvSpPr>
          <p:cNvPr id="745483" name="Text Box 11"/>
          <p:cNvSpPr txBox="1">
            <a:spLocks noChangeArrowheads="1"/>
          </p:cNvSpPr>
          <p:nvPr/>
        </p:nvSpPr>
        <p:spPr bwMode="auto">
          <a:xfrm>
            <a:off x="6831013" y="2625725"/>
            <a:ext cx="1371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Transistor implantation</a:t>
            </a:r>
          </a:p>
        </p:txBody>
      </p:sp>
      <p:sp>
        <p:nvSpPr>
          <p:cNvPr id="745484" name="Text Box 12"/>
          <p:cNvSpPr txBox="1">
            <a:spLocks noChangeArrowheads="1"/>
          </p:cNvSpPr>
          <p:nvPr/>
        </p:nvSpPr>
        <p:spPr bwMode="auto">
          <a:xfrm>
            <a:off x="6865938" y="4448175"/>
            <a:ext cx="1592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P-type transistor</a:t>
            </a:r>
          </a:p>
        </p:txBody>
      </p:sp>
      <p:grpSp>
        <p:nvGrpSpPr>
          <p:cNvPr id="745485" name="Group 13"/>
          <p:cNvGrpSpPr>
            <a:grpSpLocks/>
          </p:cNvGrpSpPr>
          <p:nvPr/>
        </p:nvGrpSpPr>
        <p:grpSpPr bwMode="auto">
          <a:xfrm>
            <a:off x="509588" y="2647950"/>
            <a:ext cx="893762" cy="1303338"/>
            <a:chOff x="4224" y="3168"/>
            <a:chExt cx="240" cy="336"/>
          </a:xfrm>
        </p:grpSpPr>
        <p:sp>
          <p:nvSpPr>
            <p:cNvPr id="745486" name="Line 14"/>
            <p:cNvSpPr>
              <a:spLocks noChangeShapeType="1"/>
            </p:cNvSpPr>
            <p:nvPr/>
          </p:nvSpPr>
          <p:spPr bwMode="auto">
            <a:xfrm>
              <a:off x="4320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87" name="Line 15"/>
            <p:cNvSpPr>
              <a:spLocks noChangeShapeType="1"/>
            </p:cNvSpPr>
            <p:nvPr/>
          </p:nvSpPr>
          <p:spPr bwMode="auto">
            <a:xfrm>
              <a:off x="436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88" name="Line 16"/>
            <p:cNvSpPr>
              <a:spLocks noChangeShapeType="1"/>
            </p:cNvSpPr>
            <p:nvPr/>
          </p:nvSpPr>
          <p:spPr bwMode="auto">
            <a:xfrm>
              <a:off x="4368" y="34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89" name="Line 17"/>
            <p:cNvSpPr>
              <a:spLocks noChangeShapeType="1"/>
            </p:cNvSpPr>
            <p:nvPr/>
          </p:nvSpPr>
          <p:spPr bwMode="auto">
            <a:xfrm>
              <a:off x="4368" y="32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0" name="Line 18"/>
            <p:cNvSpPr>
              <a:spLocks noChangeShapeType="1"/>
            </p:cNvSpPr>
            <p:nvPr/>
          </p:nvSpPr>
          <p:spPr bwMode="auto">
            <a:xfrm flipH="1">
              <a:off x="4224" y="333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1" name="Line 19"/>
            <p:cNvSpPr>
              <a:spLocks noChangeShapeType="1"/>
            </p:cNvSpPr>
            <p:nvPr/>
          </p:nvSpPr>
          <p:spPr bwMode="auto">
            <a:xfrm flipV="1">
              <a:off x="4464" y="316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2" name="Line 20"/>
            <p:cNvSpPr>
              <a:spLocks noChangeShapeType="1"/>
            </p:cNvSpPr>
            <p:nvPr/>
          </p:nvSpPr>
          <p:spPr bwMode="auto">
            <a:xfrm>
              <a:off x="4464" y="34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3" name="Line 21"/>
            <p:cNvSpPr>
              <a:spLocks noChangeShapeType="1"/>
            </p:cNvSpPr>
            <p:nvPr/>
          </p:nvSpPr>
          <p:spPr bwMode="auto">
            <a:xfrm rot="19800000">
              <a:off x="4368" y="324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4" name="Line 22"/>
            <p:cNvSpPr>
              <a:spLocks noChangeShapeType="1"/>
            </p:cNvSpPr>
            <p:nvPr/>
          </p:nvSpPr>
          <p:spPr bwMode="auto">
            <a:xfrm rot="1800000">
              <a:off x="4368" y="327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5495" name="Line 23"/>
            <p:cNvSpPr>
              <a:spLocks noChangeShapeType="1"/>
            </p:cNvSpPr>
            <p:nvPr/>
          </p:nvSpPr>
          <p:spPr bwMode="auto">
            <a:xfrm flipH="1">
              <a:off x="4368" y="3333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745496" name="Oval 24"/>
          <p:cNvSpPr>
            <a:spLocks noChangeArrowheads="1"/>
          </p:cNvSpPr>
          <p:nvPr/>
        </p:nvSpPr>
        <p:spPr bwMode="auto">
          <a:xfrm>
            <a:off x="950913" y="3148013"/>
            <a:ext cx="619125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08" name="Oval 36"/>
          <p:cNvSpPr>
            <a:spLocks noChangeArrowheads="1"/>
          </p:cNvSpPr>
          <p:nvPr/>
        </p:nvSpPr>
        <p:spPr bwMode="auto">
          <a:xfrm>
            <a:off x="1166813" y="2505075"/>
            <a:ext cx="431800" cy="1639888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09" name="Oval 37"/>
          <p:cNvSpPr>
            <a:spLocks noChangeArrowheads="1"/>
          </p:cNvSpPr>
          <p:nvPr/>
        </p:nvSpPr>
        <p:spPr bwMode="auto">
          <a:xfrm>
            <a:off x="995363" y="2852738"/>
            <a:ext cx="287337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0" name="Oval 38"/>
          <p:cNvSpPr>
            <a:spLocks noChangeArrowheads="1"/>
          </p:cNvSpPr>
          <p:nvPr/>
        </p:nvSpPr>
        <p:spPr bwMode="auto">
          <a:xfrm>
            <a:off x="452438" y="2919413"/>
            <a:ext cx="557212" cy="7175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1" name="Text Box 39"/>
          <p:cNvSpPr txBox="1">
            <a:spLocks noChangeArrowheads="1"/>
          </p:cNvSpPr>
          <p:nvPr/>
        </p:nvSpPr>
        <p:spPr bwMode="auto">
          <a:xfrm>
            <a:off x="4510088" y="3792538"/>
            <a:ext cx="13716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Arial" charset="0"/>
              </a:rPr>
              <a:t>Transistor gate</a:t>
            </a:r>
          </a:p>
          <a:p>
            <a:pPr algn="ctr"/>
            <a:r>
              <a:rPr lang="en-GB" altLang="de-DE" sz="1400">
                <a:latin typeface="Arial" charset="0"/>
              </a:rPr>
              <a:t>(polysilicon)</a:t>
            </a:r>
          </a:p>
        </p:txBody>
      </p:sp>
      <p:sp>
        <p:nvSpPr>
          <p:cNvPr id="745512" name="Rectangle 40"/>
          <p:cNvSpPr>
            <a:spLocks noChangeArrowheads="1"/>
          </p:cNvSpPr>
          <p:nvPr/>
        </p:nvSpPr>
        <p:spPr bwMode="auto">
          <a:xfrm>
            <a:off x="5408613" y="4635500"/>
            <a:ext cx="476250" cy="4572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3" name="Rectangle 41"/>
          <p:cNvSpPr>
            <a:spLocks noChangeArrowheads="1"/>
          </p:cNvSpPr>
          <p:nvPr/>
        </p:nvSpPr>
        <p:spPr bwMode="auto">
          <a:xfrm>
            <a:off x="5524500" y="4759325"/>
            <a:ext cx="252413" cy="223838"/>
          </a:xfrm>
          <a:prstGeom prst="rect">
            <a:avLst/>
          </a:prstGeom>
          <a:pattFill prst="sphere">
            <a:fgClr>
              <a:srgbClr val="FFFF00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4" name="Text Box 42"/>
          <p:cNvSpPr txBox="1">
            <a:spLocks noChangeArrowheads="1"/>
          </p:cNvSpPr>
          <p:nvPr/>
        </p:nvSpPr>
        <p:spPr bwMode="auto">
          <a:xfrm>
            <a:off x="5864225" y="4816475"/>
            <a:ext cx="1371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Arial" charset="0"/>
              </a:rPr>
              <a:t>Contact to </a:t>
            </a:r>
          </a:p>
          <a:p>
            <a:pPr algn="ctr"/>
            <a:r>
              <a:rPr lang="en-GB" altLang="de-DE" sz="1400">
                <a:latin typeface="Arial" charset="0"/>
              </a:rPr>
              <a:t>polysilicon</a:t>
            </a:r>
          </a:p>
        </p:txBody>
      </p:sp>
      <p:sp>
        <p:nvSpPr>
          <p:cNvPr id="745515" name="Rectangle 43"/>
          <p:cNvSpPr>
            <a:spLocks noChangeArrowheads="1"/>
          </p:cNvSpPr>
          <p:nvPr/>
        </p:nvSpPr>
        <p:spPr bwMode="auto">
          <a:xfrm>
            <a:off x="7085013" y="3319463"/>
            <a:ext cx="476250" cy="484187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6" name="Rectangle 44"/>
          <p:cNvSpPr>
            <a:spLocks noChangeArrowheads="1"/>
          </p:cNvSpPr>
          <p:nvPr/>
        </p:nvSpPr>
        <p:spPr bwMode="auto">
          <a:xfrm>
            <a:off x="7200900" y="3443288"/>
            <a:ext cx="252413" cy="22383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7" name="Rectangle 45"/>
          <p:cNvSpPr>
            <a:spLocks noChangeArrowheads="1"/>
          </p:cNvSpPr>
          <p:nvPr/>
        </p:nvSpPr>
        <p:spPr bwMode="auto">
          <a:xfrm>
            <a:off x="3759200" y="3284538"/>
            <a:ext cx="476250" cy="484187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8" name="Rectangle 46"/>
          <p:cNvSpPr>
            <a:spLocks noChangeArrowheads="1"/>
          </p:cNvSpPr>
          <p:nvPr/>
        </p:nvSpPr>
        <p:spPr bwMode="auto">
          <a:xfrm>
            <a:off x="3875088" y="3408363"/>
            <a:ext cx="252412" cy="22383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19" name="Rectangle 47"/>
          <p:cNvSpPr>
            <a:spLocks noChangeArrowheads="1"/>
          </p:cNvSpPr>
          <p:nvPr/>
        </p:nvSpPr>
        <p:spPr bwMode="auto">
          <a:xfrm>
            <a:off x="7162800" y="3173413"/>
            <a:ext cx="331788" cy="842962"/>
          </a:xfrm>
          <a:prstGeom prst="rect">
            <a:avLst/>
          </a:prstGeom>
          <a:solidFill>
            <a:srgbClr val="00CCFF">
              <a:alpha val="67999"/>
            </a:srgb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1" name="Rectangle 49"/>
          <p:cNvSpPr>
            <a:spLocks noChangeArrowheads="1"/>
          </p:cNvSpPr>
          <p:nvPr/>
        </p:nvSpPr>
        <p:spPr bwMode="auto">
          <a:xfrm>
            <a:off x="3836988" y="3119438"/>
            <a:ext cx="331787" cy="842962"/>
          </a:xfrm>
          <a:prstGeom prst="rect">
            <a:avLst/>
          </a:prstGeom>
          <a:solidFill>
            <a:srgbClr val="00CCFF">
              <a:alpha val="67999"/>
            </a:srgb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2" name="Rectangle 50"/>
          <p:cNvSpPr>
            <a:spLocks noChangeArrowheads="1"/>
          </p:cNvSpPr>
          <p:nvPr/>
        </p:nvSpPr>
        <p:spPr bwMode="auto">
          <a:xfrm rot="16200000">
            <a:off x="5516563" y="4446587"/>
            <a:ext cx="331788" cy="842963"/>
          </a:xfrm>
          <a:prstGeom prst="rect">
            <a:avLst/>
          </a:prstGeom>
          <a:solidFill>
            <a:srgbClr val="00CCFF">
              <a:alpha val="67999"/>
            </a:srgb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3" name="Text Box 51"/>
          <p:cNvSpPr txBox="1">
            <a:spLocks noChangeArrowheads="1"/>
          </p:cNvSpPr>
          <p:nvPr/>
        </p:nvSpPr>
        <p:spPr bwMode="auto">
          <a:xfrm>
            <a:off x="7594600" y="3319463"/>
            <a:ext cx="1371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Arial" charset="0"/>
              </a:rPr>
              <a:t>Contact to </a:t>
            </a:r>
          </a:p>
          <a:p>
            <a:pPr algn="ctr"/>
            <a:r>
              <a:rPr lang="en-GB" altLang="de-DE" sz="1400">
                <a:latin typeface="Arial" charset="0"/>
              </a:rPr>
              <a:t>implantation</a:t>
            </a:r>
          </a:p>
        </p:txBody>
      </p:sp>
      <p:sp>
        <p:nvSpPr>
          <p:cNvPr id="745524" name="Text Box 52"/>
          <p:cNvSpPr txBox="1">
            <a:spLocks noChangeArrowheads="1"/>
          </p:cNvSpPr>
          <p:nvPr/>
        </p:nvSpPr>
        <p:spPr bwMode="auto">
          <a:xfrm>
            <a:off x="2408238" y="3332163"/>
            <a:ext cx="1371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Arial" charset="0"/>
              </a:rPr>
              <a:t>Contact to </a:t>
            </a:r>
          </a:p>
          <a:p>
            <a:pPr algn="ctr"/>
            <a:r>
              <a:rPr lang="en-GB" altLang="de-DE" sz="1400">
                <a:latin typeface="Arial" charset="0"/>
              </a:rPr>
              <a:t>implantation</a:t>
            </a:r>
          </a:p>
        </p:txBody>
      </p:sp>
      <p:sp>
        <p:nvSpPr>
          <p:cNvPr id="745525" name="Oval 53"/>
          <p:cNvSpPr>
            <a:spLocks noChangeArrowheads="1"/>
          </p:cNvSpPr>
          <p:nvPr/>
        </p:nvSpPr>
        <p:spPr bwMode="auto">
          <a:xfrm>
            <a:off x="1246188" y="2493963"/>
            <a:ext cx="287337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6" name="Oval 54"/>
          <p:cNvSpPr>
            <a:spLocks noChangeArrowheads="1"/>
          </p:cNvSpPr>
          <p:nvPr/>
        </p:nvSpPr>
        <p:spPr bwMode="auto">
          <a:xfrm>
            <a:off x="1238250" y="3768725"/>
            <a:ext cx="287338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7" name="Oval 55"/>
          <p:cNvSpPr>
            <a:spLocks noChangeArrowheads="1"/>
          </p:cNvSpPr>
          <p:nvPr/>
        </p:nvSpPr>
        <p:spPr bwMode="auto">
          <a:xfrm>
            <a:off x="368300" y="3095625"/>
            <a:ext cx="287338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28" name="Oval 56"/>
          <p:cNvSpPr>
            <a:spLocks noChangeArrowheads="1"/>
          </p:cNvSpPr>
          <p:nvPr/>
        </p:nvSpPr>
        <p:spPr bwMode="auto">
          <a:xfrm>
            <a:off x="1246188" y="3140075"/>
            <a:ext cx="287337" cy="323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30" name="Rectangle 58"/>
          <p:cNvSpPr>
            <a:spLocks noChangeArrowheads="1"/>
          </p:cNvSpPr>
          <p:nvPr/>
        </p:nvSpPr>
        <p:spPr bwMode="auto">
          <a:xfrm>
            <a:off x="7729538" y="1444625"/>
            <a:ext cx="331787" cy="842963"/>
          </a:xfrm>
          <a:prstGeom prst="rect">
            <a:avLst/>
          </a:prstGeom>
          <a:solidFill>
            <a:srgbClr val="00CCFF">
              <a:alpha val="67999"/>
            </a:srgb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45532" name="Text Box 60"/>
          <p:cNvSpPr txBox="1">
            <a:spLocks noChangeArrowheads="1"/>
          </p:cNvSpPr>
          <p:nvPr/>
        </p:nvSpPr>
        <p:spPr bwMode="auto">
          <a:xfrm>
            <a:off x="6200775" y="1565275"/>
            <a:ext cx="1371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Arial" charset="0"/>
              </a:rPr>
              <a:t>Contact to </a:t>
            </a:r>
          </a:p>
          <a:p>
            <a:pPr algn="ctr"/>
            <a:r>
              <a:rPr lang="en-GB" altLang="de-DE" sz="1400">
                <a:latin typeface="Arial" charset="0"/>
              </a:rPr>
              <a:t>well</a:t>
            </a:r>
          </a:p>
        </p:txBody>
      </p:sp>
      <p:sp>
        <p:nvSpPr>
          <p:cNvPr id="745533" name="Line 61"/>
          <p:cNvSpPr>
            <a:spLocks noChangeShapeType="1"/>
          </p:cNvSpPr>
          <p:nvPr/>
        </p:nvSpPr>
        <p:spPr bwMode="auto">
          <a:xfrm>
            <a:off x="4508500" y="2635250"/>
            <a:ext cx="9525" cy="172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745535" name="Text Box 63"/>
          <p:cNvSpPr txBox="1">
            <a:spLocks noChangeArrowheads="1"/>
          </p:cNvSpPr>
          <p:nvPr/>
        </p:nvSpPr>
        <p:spPr bwMode="auto">
          <a:xfrm>
            <a:off x="4605338" y="2963863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W</a:t>
            </a:r>
          </a:p>
        </p:txBody>
      </p:sp>
      <p:sp>
        <p:nvSpPr>
          <p:cNvPr id="745536" name="Text Box 64"/>
          <p:cNvSpPr txBox="1">
            <a:spLocks noChangeArrowheads="1"/>
          </p:cNvSpPr>
          <p:nvPr/>
        </p:nvSpPr>
        <p:spPr bwMode="auto">
          <a:xfrm>
            <a:off x="5492750" y="3170238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L</a:t>
            </a:r>
          </a:p>
        </p:txBody>
      </p:sp>
      <p:sp>
        <p:nvSpPr>
          <p:cNvPr id="745537" name="Line 65"/>
          <p:cNvSpPr>
            <a:spLocks noChangeShapeType="1"/>
          </p:cNvSpPr>
          <p:nvPr/>
        </p:nvSpPr>
        <p:spPr bwMode="auto">
          <a:xfrm>
            <a:off x="4437063" y="3487738"/>
            <a:ext cx="23955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745538" name="Text Box 66"/>
          <p:cNvSpPr txBox="1">
            <a:spLocks noChangeArrowheads="1"/>
          </p:cNvSpPr>
          <p:nvPr/>
        </p:nvSpPr>
        <p:spPr bwMode="auto">
          <a:xfrm>
            <a:off x="3603625" y="4006850"/>
            <a:ext cx="785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Source</a:t>
            </a:r>
          </a:p>
        </p:txBody>
      </p:sp>
      <p:sp>
        <p:nvSpPr>
          <p:cNvPr id="745539" name="Text Box 67"/>
          <p:cNvSpPr txBox="1">
            <a:spLocks noChangeArrowheads="1"/>
          </p:cNvSpPr>
          <p:nvPr/>
        </p:nvSpPr>
        <p:spPr bwMode="auto">
          <a:xfrm>
            <a:off x="6969125" y="40608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Drain</a:t>
            </a:r>
          </a:p>
        </p:txBody>
      </p:sp>
      <p:sp>
        <p:nvSpPr>
          <p:cNvPr id="745540" name="Text Box 68"/>
          <p:cNvSpPr txBox="1">
            <a:spLocks noChangeArrowheads="1"/>
          </p:cNvSpPr>
          <p:nvPr/>
        </p:nvSpPr>
        <p:spPr bwMode="auto">
          <a:xfrm>
            <a:off x="1004888" y="2143125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Source</a:t>
            </a:r>
          </a:p>
        </p:txBody>
      </p:sp>
      <p:sp>
        <p:nvSpPr>
          <p:cNvPr id="745541" name="Text Box 69"/>
          <p:cNvSpPr txBox="1">
            <a:spLocks noChangeArrowheads="1"/>
          </p:cNvSpPr>
          <p:nvPr/>
        </p:nvSpPr>
        <p:spPr bwMode="auto">
          <a:xfrm>
            <a:off x="1103313" y="4151313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Drain</a:t>
            </a:r>
          </a:p>
        </p:txBody>
      </p:sp>
      <p:sp>
        <p:nvSpPr>
          <p:cNvPr id="745542" name="Text Box 70"/>
          <p:cNvSpPr txBox="1">
            <a:spLocks noChangeArrowheads="1"/>
          </p:cNvSpPr>
          <p:nvPr/>
        </p:nvSpPr>
        <p:spPr bwMode="auto">
          <a:xfrm>
            <a:off x="1587500" y="3121025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Well</a:t>
            </a:r>
          </a:p>
        </p:txBody>
      </p:sp>
      <p:sp>
        <p:nvSpPr>
          <p:cNvPr id="745543" name="Text Box 71"/>
          <p:cNvSpPr txBox="1">
            <a:spLocks noChangeArrowheads="1"/>
          </p:cNvSpPr>
          <p:nvPr/>
        </p:nvSpPr>
        <p:spPr bwMode="auto">
          <a:xfrm>
            <a:off x="4179888" y="1565275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800">
                <a:latin typeface="Arial" charset="0"/>
              </a:rPr>
              <a:t>Well</a:t>
            </a:r>
          </a:p>
        </p:txBody>
      </p:sp>
      <p:sp>
        <p:nvSpPr>
          <p:cNvPr id="745544" name="Text Box 72"/>
          <p:cNvSpPr txBox="1">
            <a:spLocks noChangeArrowheads="1"/>
          </p:cNvSpPr>
          <p:nvPr/>
        </p:nvSpPr>
        <p:spPr bwMode="auto">
          <a:xfrm>
            <a:off x="0" y="343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Gate</a:t>
            </a:r>
          </a:p>
        </p:txBody>
      </p:sp>
      <p:sp>
        <p:nvSpPr>
          <p:cNvPr id="59" name="Title 2"/>
          <p:cNvSpPr txBox="1">
            <a:spLocks/>
          </p:cNvSpPr>
          <p:nvPr/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/>
              <a:t>Fabrication process flow, </a:t>
            </a:r>
            <a:r>
              <a:rPr lang="en-US" dirty="0" smtClean="0"/>
              <a:t>PMOS </a:t>
            </a:r>
            <a:r>
              <a:rPr lang="en-US" dirty="0"/>
              <a:t>transistor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460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5529" grpId="0" animBg="1"/>
      <p:bldP spid="745531" grpId="0" animBg="1"/>
      <p:bldP spid="745476" grpId="0" animBg="1"/>
      <p:bldP spid="745477" grpId="0"/>
      <p:bldP spid="745478" grpId="0"/>
      <p:bldP spid="745479" grpId="0" animBg="1"/>
      <p:bldP spid="745483" grpId="0"/>
      <p:bldP spid="745484" grpId="0"/>
      <p:bldP spid="745496" grpId="0" animBg="1"/>
      <p:bldP spid="745496" grpId="1" animBg="1"/>
      <p:bldP spid="745508" grpId="0" animBg="1"/>
      <p:bldP spid="745508" grpId="1" animBg="1"/>
      <p:bldP spid="745509" grpId="0" animBg="1"/>
      <p:bldP spid="745509" grpId="1" animBg="1"/>
      <p:bldP spid="745510" grpId="0" animBg="1"/>
      <p:bldP spid="745510" grpId="1" animBg="1"/>
      <p:bldP spid="745511" grpId="0"/>
      <p:bldP spid="745512" grpId="0" animBg="1"/>
      <p:bldP spid="745513" grpId="0" animBg="1"/>
      <p:bldP spid="745514" grpId="0"/>
      <p:bldP spid="745515" grpId="0" animBg="1"/>
      <p:bldP spid="745516" grpId="0" animBg="1"/>
      <p:bldP spid="745517" grpId="0" animBg="1"/>
      <p:bldP spid="745518" grpId="0" animBg="1"/>
      <p:bldP spid="745519" grpId="0" animBg="1"/>
      <p:bldP spid="745521" grpId="0" animBg="1"/>
      <p:bldP spid="745522" grpId="0" animBg="1"/>
      <p:bldP spid="745523" grpId="0"/>
      <p:bldP spid="745523" grpId="1"/>
      <p:bldP spid="745524" grpId="0"/>
      <p:bldP spid="745524" grpId="1"/>
      <p:bldP spid="745525" grpId="0" animBg="1"/>
      <p:bldP spid="745526" grpId="0" animBg="1"/>
      <p:bldP spid="745527" grpId="0" animBg="1"/>
      <p:bldP spid="745528" grpId="0" animBg="1"/>
      <p:bldP spid="745530" grpId="0" animBg="1"/>
      <p:bldP spid="745532" grpId="0"/>
      <p:bldP spid="745532" grpId="1"/>
      <p:bldP spid="745533" grpId="0" animBg="1"/>
      <p:bldP spid="745535" grpId="0"/>
      <p:bldP spid="745536" grpId="0"/>
      <p:bldP spid="745537" grpId="0" animBg="1"/>
      <p:bldP spid="745538" grpId="0"/>
      <p:bldP spid="745539" grpId="0"/>
      <p:bldP spid="745540" grpId="0"/>
      <p:bldP spid="745541" grpId="0"/>
      <p:bldP spid="745542" grpId="0"/>
      <p:bldP spid="745543" grpId="0"/>
      <p:bldP spid="7455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985" y="1471201"/>
            <a:ext cx="4262239" cy="527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52831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exercise: an inverter</a:t>
            </a:r>
            <a:endParaRPr lang="de-C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985" y="1471201"/>
            <a:ext cx="4262239" cy="527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2555776" y="2492896"/>
            <a:ext cx="144016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154325" y="1916832"/>
            <a:ext cx="216024" cy="144016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860032" y="2492896"/>
            <a:ext cx="1512168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470629" y="1916832"/>
            <a:ext cx="216024" cy="144016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593868" y="2564904"/>
            <a:ext cx="1584176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677924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887070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5400000">
            <a:off x="2051720" y="3140968"/>
            <a:ext cx="1440160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627784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5400000">
            <a:off x="5400092" y="3104964"/>
            <a:ext cx="1440160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012160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16200000">
            <a:off x="4318361" y="727088"/>
            <a:ext cx="216024" cy="252056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rot="5400000">
            <a:off x="3966882" y="3073247"/>
            <a:ext cx="748980" cy="3945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255369" y="1669008"/>
            <a:ext cx="216024" cy="4263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2000" y="2204864"/>
            <a:ext cx="1944216" cy="1224136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725542" y="2397073"/>
            <a:ext cx="1656184" cy="849645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509518" y="4725144"/>
            <a:ext cx="216024" cy="19432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301336" y="5183658"/>
            <a:ext cx="216024" cy="19432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893929" y="5183658"/>
            <a:ext cx="216024" cy="19432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2716181" y="5646959"/>
            <a:ext cx="216024" cy="1943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3770386" y="5642196"/>
            <a:ext cx="216024" cy="1943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322635" y="5637433"/>
            <a:ext cx="216024" cy="1943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5292080" y="5637433"/>
            <a:ext cx="216024" cy="1943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4277944" y="6021288"/>
            <a:ext cx="216024" cy="194320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046457" y="5086498"/>
            <a:ext cx="216024" cy="1943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229598" y="5483328"/>
            <a:ext cx="108012" cy="10874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586964" y="5480497"/>
            <a:ext cx="108012" cy="10874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3614181" y="5494786"/>
            <a:ext cx="108012" cy="10874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2998025" y="5517232"/>
            <a:ext cx="108012" cy="10874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3186151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flow: Design Rules Check (DRC)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28</a:t>
            </a:fld>
            <a:endParaRPr lang="de-DE" alt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6" y="1370402"/>
            <a:ext cx="5087738" cy="436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3728839" cy="5396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7317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ounded Rectangle 76"/>
          <p:cNvSpPr/>
          <p:nvPr/>
        </p:nvSpPr>
        <p:spPr bwMode="auto">
          <a:xfrm>
            <a:off x="1106266" y="4869160"/>
            <a:ext cx="7858221" cy="126167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flow: Layout vs Schematic (LVS)</a:t>
            </a:r>
            <a:endParaRPr lang="de-CH" dirty="0"/>
          </a:p>
        </p:txBody>
      </p:sp>
      <p:grpSp>
        <p:nvGrpSpPr>
          <p:cNvPr id="2" name="Group 1"/>
          <p:cNvGrpSpPr/>
          <p:nvPr/>
        </p:nvGrpSpPr>
        <p:grpSpPr>
          <a:xfrm>
            <a:off x="660451" y="1256025"/>
            <a:ext cx="4262239" cy="2605871"/>
            <a:chOff x="2325985" y="1471201"/>
            <a:chExt cx="4262239" cy="2605871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604"/>
            <a:stretch/>
          </p:blipFill>
          <p:spPr bwMode="auto">
            <a:xfrm>
              <a:off x="2325985" y="1471201"/>
              <a:ext cx="4262239" cy="2605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ctangle 40"/>
            <p:cNvSpPr/>
            <p:nvPr/>
          </p:nvSpPr>
          <p:spPr bwMode="auto">
            <a:xfrm>
              <a:off x="2555776" y="2492896"/>
              <a:ext cx="1440160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154325" y="1916832"/>
              <a:ext cx="216024" cy="14401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860032" y="2492896"/>
              <a:ext cx="1512168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470629" y="1916832"/>
              <a:ext cx="216024" cy="14401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3593868" y="2564904"/>
              <a:ext cx="1584176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3677924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887070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 rot="5400000">
              <a:off x="2051720" y="3140968"/>
              <a:ext cx="1440160" cy="4320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627784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rot="5400000">
              <a:off x="5400092" y="3104964"/>
              <a:ext cx="1440160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6012160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 rot="16200000">
              <a:off x="4318361" y="727088"/>
              <a:ext cx="216024" cy="25205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5400000">
              <a:off x="3966882" y="3073247"/>
              <a:ext cx="748980" cy="39457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4255369" y="1669008"/>
              <a:ext cx="216024" cy="426372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4572000" y="2204864"/>
              <a:ext cx="1944216" cy="1224136"/>
            </a:xfrm>
            <a:prstGeom prst="rect">
              <a:avLst/>
            </a:prstGeom>
            <a:noFill/>
            <a:ln w="381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725542" y="2397073"/>
              <a:ext cx="1656184" cy="849645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71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13850" r="32738" b="18317"/>
          <a:stretch/>
        </p:blipFill>
        <p:spPr>
          <a:xfrm>
            <a:off x="6444208" y="836712"/>
            <a:ext cx="2376264" cy="3695163"/>
          </a:xfrm>
        </p:spPr>
      </p:pic>
      <p:sp>
        <p:nvSpPr>
          <p:cNvPr id="7" name="TextBox 6"/>
          <p:cNvSpPr txBox="1"/>
          <p:nvPr/>
        </p:nvSpPr>
        <p:spPr>
          <a:xfrm>
            <a:off x="5364088" y="1005916"/>
            <a:ext cx="914400" cy="20873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0" kern="1000" spc="30" dirty="0" smtClean="0">
                <a:latin typeface="+mn-lt"/>
                <a:cs typeface="Franklin Gothic Book"/>
              </a:rPr>
              <a:t>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0" kern="1000" spc="30" dirty="0" smtClean="0">
                <a:latin typeface="+mn-lt"/>
                <a:cs typeface="Franklin Gothic Book"/>
              </a:rPr>
              <a:t>=</a:t>
            </a:r>
            <a:endParaRPr lang="de-CH" sz="60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0" name="Down Arrow 69"/>
          <p:cNvSpPr/>
          <p:nvPr/>
        </p:nvSpPr>
        <p:spPr bwMode="auto">
          <a:xfrm>
            <a:off x="2347519" y="450912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57576" y="5517232"/>
            <a:ext cx="14902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Netlist Layout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5" name="Down Arrow 74"/>
          <p:cNvSpPr/>
          <p:nvPr/>
        </p:nvSpPr>
        <p:spPr bwMode="auto">
          <a:xfrm>
            <a:off x="7452320" y="4574828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62377" y="5582940"/>
            <a:ext cx="14902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Netlist Schematic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3" name="Left-Right Arrow 72"/>
          <p:cNvSpPr/>
          <p:nvPr/>
        </p:nvSpPr>
        <p:spPr bwMode="auto">
          <a:xfrm>
            <a:off x="3347864" y="5454936"/>
            <a:ext cx="3528392" cy="48463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62650" y="52400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Comparison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8" name="Down Arrow 77"/>
          <p:cNvSpPr/>
          <p:nvPr/>
        </p:nvSpPr>
        <p:spPr bwMode="auto">
          <a:xfrm>
            <a:off x="4879456" y="5733256"/>
            <a:ext cx="484632" cy="72638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50682" y="6536677"/>
            <a:ext cx="914400" cy="2606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Correct!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9512" y="5085184"/>
            <a:ext cx="792088" cy="698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400" kern="1000" spc="30" dirty="0" smtClean="0">
                <a:latin typeface="+mn-lt"/>
                <a:cs typeface="Franklin Gothic Book"/>
              </a:rPr>
              <a:t>LVS</a:t>
            </a:r>
            <a:endParaRPr lang="de-CH" sz="4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857576" y="66556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295241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99792" y="908720"/>
            <a:ext cx="4033067" cy="575394"/>
          </a:xfrm>
        </p:spPr>
        <p:txBody>
          <a:bodyPr/>
          <a:lstStyle/>
          <a:p>
            <a:r>
              <a:rPr lang="en-US" sz="3200" dirty="0" smtClean="0"/>
              <a:t>Discrete electronics</a:t>
            </a:r>
            <a:endParaRPr lang="de-CH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Electronics: but which one </a:t>
            </a:r>
            <a:r>
              <a:rPr lang="en-US" dirty="0"/>
              <a:t>?</a:t>
            </a:r>
            <a:r>
              <a:rPr lang="en-US" dirty="0" smtClean="0"/>
              <a:t>?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pic>
        <p:nvPicPr>
          <p:cNvPr id="1026" name="Picture 2" descr="C:\Users\dinapoli\Desktop\LTP_SEMINAR\3_Resis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185234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napoli\Desktop\LTP_SEMINAR\electrolytic-capacitor-1024x5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72" y="3068960"/>
            <a:ext cx="2654455" cy="154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napoli\Desktop\LTP_SEMINAR\SL100 Medium Power NPN Transistor-500x5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93518"/>
            <a:ext cx="1975843" cy="197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napoli\Desktop\LTP_SEMINAR\pcb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6" t="16646" r="19597" b="16394"/>
          <a:stretch/>
        </p:blipFill>
        <p:spPr bwMode="auto">
          <a:xfrm>
            <a:off x="6156176" y="2348880"/>
            <a:ext cx="2333898" cy="255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3779912" y="2852936"/>
            <a:ext cx="1800199" cy="147556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710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ounded Rectangle 76"/>
          <p:cNvSpPr/>
          <p:nvPr/>
        </p:nvSpPr>
        <p:spPr bwMode="auto">
          <a:xfrm>
            <a:off x="1106266" y="4869160"/>
            <a:ext cx="7858221" cy="126167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flow: Layout vs Schematic (LVS)</a:t>
            </a:r>
            <a:endParaRPr lang="de-CH" dirty="0"/>
          </a:p>
        </p:txBody>
      </p:sp>
      <p:grpSp>
        <p:nvGrpSpPr>
          <p:cNvPr id="2" name="Group 1"/>
          <p:cNvGrpSpPr/>
          <p:nvPr/>
        </p:nvGrpSpPr>
        <p:grpSpPr>
          <a:xfrm>
            <a:off x="660451" y="1256025"/>
            <a:ext cx="4262239" cy="2605871"/>
            <a:chOff x="2325985" y="1471201"/>
            <a:chExt cx="4262239" cy="2605871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604"/>
            <a:stretch/>
          </p:blipFill>
          <p:spPr bwMode="auto">
            <a:xfrm>
              <a:off x="2325985" y="1471201"/>
              <a:ext cx="4262239" cy="2605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ctangle 40"/>
            <p:cNvSpPr/>
            <p:nvPr/>
          </p:nvSpPr>
          <p:spPr bwMode="auto">
            <a:xfrm>
              <a:off x="2555776" y="2492896"/>
              <a:ext cx="1440160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154325" y="1916832"/>
              <a:ext cx="216024" cy="14401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860032" y="2492896"/>
              <a:ext cx="1512168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470629" y="1916832"/>
              <a:ext cx="216024" cy="14401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3593868" y="2564904"/>
              <a:ext cx="1584176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3677924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887070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 rot="5400000">
              <a:off x="2051720" y="3140968"/>
              <a:ext cx="1440160" cy="4320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627784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rot="5400000">
              <a:off x="5400092" y="3104964"/>
              <a:ext cx="1440160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6012160" y="2708920"/>
              <a:ext cx="216024" cy="216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 rot="16200000">
              <a:off x="4318361" y="727088"/>
              <a:ext cx="216024" cy="25205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5400000">
              <a:off x="3966882" y="3073247"/>
              <a:ext cx="748980" cy="39457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4255369" y="1669008"/>
              <a:ext cx="216024" cy="426372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4572000" y="2204864"/>
              <a:ext cx="1944216" cy="1224136"/>
            </a:xfrm>
            <a:prstGeom prst="rect">
              <a:avLst/>
            </a:prstGeom>
            <a:noFill/>
            <a:ln w="381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725542" y="2397073"/>
              <a:ext cx="1656184" cy="849645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71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13850" r="32738" b="18317"/>
          <a:stretch/>
        </p:blipFill>
        <p:spPr>
          <a:xfrm>
            <a:off x="6444208" y="836712"/>
            <a:ext cx="2376264" cy="3695163"/>
          </a:xfrm>
        </p:spPr>
      </p:pic>
      <p:sp>
        <p:nvSpPr>
          <p:cNvPr id="7" name="TextBox 6"/>
          <p:cNvSpPr txBox="1"/>
          <p:nvPr/>
        </p:nvSpPr>
        <p:spPr>
          <a:xfrm>
            <a:off x="5364088" y="1005916"/>
            <a:ext cx="914400" cy="20873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0" kern="1000" spc="30" dirty="0" smtClean="0">
                <a:latin typeface="+mn-lt"/>
                <a:cs typeface="Franklin Gothic Book"/>
              </a:rPr>
              <a:t>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0" kern="1000" spc="30" dirty="0" smtClean="0">
                <a:latin typeface="+mn-lt"/>
                <a:cs typeface="Franklin Gothic Book"/>
              </a:rPr>
              <a:t>=</a:t>
            </a:r>
            <a:endParaRPr lang="de-CH" sz="60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0" name="Down Arrow 69"/>
          <p:cNvSpPr/>
          <p:nvPr/>
        </p:nvSpPr>
        <p:spPr bwMode="auto">
          <a:xfrm>
            <a:off x="2347519" y="450912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57576" y="5517232"/>
            <a:ext cx="14902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Netlist Layout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5" name="Down Arrow 74"/>
          <p:cNvSpPr/>
          <p:nvPr/>
        </p:nvSpPr>
        <p:spPr bwMode="auto">
          <a:xfrm>
            <a:off x="7452320" y="4574828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62377" y="5582940"/>
            <a:ext cx="14902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Netlist Schematic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3" name="Left-Right Arrow 72"/>
          <p:cNvSpPr/>
          <p:nvPr/>
        </p:nvSpPr>
        <p:spPr bwMode="auto">
          <a:xfrm>
            <a:off x="3347864" y="5454936"/>
            <a:ext cx="3528392" cy="48463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62650" y="52400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Comparison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8" name="Down Arrow 77"/>
          <p:cNvSpPr/>
          <p:nvPr/>
        </p:nvSpPr>
        <p:spPr bwMode="auto">
          <a:xfrm>
            <a:off x="4879456" y="5733256"/>
            <a:ext cx="484632" cy="72638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50682" y="6536677"/>
            <a:ext cx="914400" cy="2606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Correct!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9512" y="5085184"/>
            <a:ext cx="792088" cy="698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4400" kern="1000" spc="30" dirty="0" smtClean="0">
                <a:latin typeface="+mn-lt"/>
                <a:cs typeface="Franklin Gothic Book"/>
              </a:rPr>
              <a:t>LVS</a:t>
            </a:r>
            <a:endParaRPr lang="de-CH" sz="4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1" name="Down Arrow 80"/>
          <p:cNvSpPr/>
          <p:nvPr/>
        </p:nvSpPr>
        <p:spPr bwMode="auto">
          <a:xfrm>
            <a:off x="1404386" y="3861896"/>
            <a:ext cx="484632" cy="266344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857576" y="66556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8024" y="6543351"/>
            <a:ext cx="2681984" cy="2606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Netlist with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parasitics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78269" y="4083273"/>
            <a:ext cx="1136866" cy="642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LVS + PEX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(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paras.extr</a:t>
            </a:r>
            <a:r>
              <a:rPr lang="en-US" sz="1800" kern="1000" spc="30" dirty="0" smtClean="0">
                <a:latin typeface="+mn-lt"/>
                <a:cs typeface="Franklin Gothic Book"/>
              </a:rPr>
              <a:t>.)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30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799072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ASIC building blocks 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31</a:t>
            </a:fld>
            <a:endParaRPr lang="de-DE" altLang="de-DE" dirty="0"/>
          </a:p>
        </p:txBody>
      </p:sp>
      <p:pic>
        <p:nvPicPr>
          <p:cNvPr id="7" name="Picture 17" descr="figure_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107011" cy="383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dinapoli\Desktop\LTP_SEMINAR\3_Resisto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15265"/>
            <a:ext cx="1764953" cy="130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5965831" y="3400537"/>
            <a:ext cx="792536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Arrow Connector 10"/>
          <p:cNvCxnSpPr>
            <a:stCxn id="9" idx="7"/>
          </p:cNvCxnSpPr>
          <p:nvPr/>
        </p:nvCxnSpPr>
        <p:spPr bwMode="auto">
          <a:xfrm flipV="1">
            <a:off x="6642303" y="2060848"/>
            <a:ext cx="1026041" cy="142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3" descr="C:\Users\dinapoli\Desktop\LTP_SEMINAR\electrolytic-capacitor-1024x5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543" y="4581128"/>
            <a:ext cx="1327228" cy="7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 bwMode="auto">
          <a:xfrm>
            <a:off x="6112630" y="5155020"/>
            <a:ext cx="642515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4" name="Straight Arrow Connector 13"/>
          <p:cNvCxnSpPr>
            <a:stCxn id="13" idx="6"/>
          </p:cNvCxnSpPr>
          <p:nvPr/>
        </p:nvCxnSpPr>
        <p:spPr bwMode="auto">
          <a:xfrm flipV="1">
            <a:off x="6755145" y="4968020"/>
            <a:ext cx="1291168" cy="4750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4" descr="C:\Users\dinapoli\Desktop\LTP_SEMINAR\SL100 Medium Power NPN Transistor-500x5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798" y="908719"/>
            <a:ext cx="864097" cy="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/>
          <p:cNvSpPr/>
          <p:nvPr/>
        </p:nvSpPr>
        <p:spPr bwMode="auto">
          <a:xfrm>
            <a:off x="3635896" y="3211848"/>
            <a:ext cx="1422709" cy="11532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0" name="Straight Arrow Connector 19"/>
          <p:cNvCxnSpPr>
            <a:endCxn id="17" idx="2"/>
          </p:cNvCxnSpPr>
          <p:nvPr/>
        </p:nvCxnSpPr>
        <p:spPr bwMode="auto">
          <a:xfrm flipH="1" flipV="1">
            <a:off x="4308847" y="1772816"/>
            <a:ext cx="38403" cy="13681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5874560" y="1484785"/>
            <a:ext cx="162752" cy="16561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580112" y="9087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Metal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connections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59915" y="6093296"/>
            <a:ext cx="41343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de-DE" dirty="0" smtClean="0"/>
              <a:t>Very old technology: AMS </a:t>
            </a:r>
            <a:r>
              <a:rPr lang="en-GB" altLang="de-DE" dirty="0"/>
              <a:t>0.8</a:t>
            </a:r>
            <a:r>
              <a:rPr lang="el-GR" altLang="de-DE" dirty="0">
                <a:cs typeface="Arial" charset="0"/>
              </a:rPr>
              <a:t>μ</a:t>
            </a:r>
            <a:r>
              <a:rPr lang="de-CH" altLang="de-DE" dirty="0">
                <a:cs typeface="Arial" charset="0"/>
              </a:rPr>
              <a:t>m BICMOS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860265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 </a:t>
            </a:r>
            <a:r>
              <a:rPr lang="de-CH" dirty="0" err="1" smtClean="0"/>
              <a:t>challenge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 LHC </a:t>
            </a:r>
            <a:r>
              <a:rPr lang="de-CH" dirty="0" err="1" smtClean="0"/>
              <a:t>inner</a:t>
            </a:r>
            <a:r>
              <a:rPr lang="de-CH" dirty="0" smtClean="0"/>
              <a:t> </a:t>
            </a:r>
            <a:r>
              <a:rPr lang="de-CH" dirty="0" err="1" smtClean="0"/>
              <a:t>trackers</a:t>
            </a:r>
            <a:endParaRPr lang="de-CH" dirty="0"/>
          </a:p>
        </p:txBody>
      </p:sp>
      <p:pic>
        <p:nvPicPr>
          <p:cNvPr id="14338" name="Picture 2" descr="C:\Users\dinapoli\Desktop\LTP_SEMINAR\pixd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2" r="47706" b="1534"/>
          <a:stretch/>
        </p:blipFill>
        <p:spPr bwMode="auto">
          <a:xfrm>
            <a:off x="107504" y="2276872"/>
            <a:ext cx="5541071" cy="368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183" y="2204864"/>
            <a:ext cx="2764369" cy="17281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Challenges: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High performance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High radiation tolerance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Low power consumption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High density …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4336" name="Down Arrow 14335"/>
          <p:cNvSpPr/>
          <p:nvPr/>
        </p:nvSpPr>
        <p:spPr bwMode="auto">
          <a:xfrm>
            <a:off x="7175458" y="4077072"/>
            <a:ext cx="523926" cy="978408"/>
          </a:xfrm>
          <a:prstGeom prst="downArrow">
            <a:avLst/>
          </a:prstGeom>
          <a:solidFill>
            <a:srgbClr val="40558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337" name="TextBox 14336"/>
          <p:cNvSpPr txBox="1"/>
          <p:nvPr/>
        </p:nvSpPr>
        <p:spPr>
          <a:xfrm>
            <a:off x="5840080" y="5250904"/>
            <a:ext cx="3268424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Components “off the shelf”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Radiation hard technologies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Design for radiation tolerance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078683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" grpId="0" animBg="1"/>
      <p:bldP spid="143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 bwMode="auto">
          <a:xfrm>
            <a:off x="3994274" y="1138654"/>
            <a:ext cx="5042222" cy="553070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33</a:t>
            </a:fld>
            <a:endParaRPr lang="de-DE" altLang="de-DE" dirty="0"/>
          </a:p>
        </p:txBody>
      </p:sp>
      <p:sp>
        <p:nvSpPr>
          <p:cNvPr id="7" name="Rectangle 6"/>
          <p:cNvSpPr/>
          <p:nvPr/>
        </p:nvSpPr>
        <p:spPr>
          <a:xfrm>
            <a:off x="2195736" y="800100"/>
            <a:ext cx="5598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dirty="0">
                <a:solidFill>
                  <a:schemeClr val="accent2"/>
                </a:solidFill>
              </a:rPr>
              <a:t>Thin Oxide-NMOS Transistors in enclosed geometry</a:t>
            </a:r>
            <a:endParaRPr lang="de-CH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664200" y="2082800"/>
            <a:ext cx="3251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endParaRPr lang="it-IT" altLang="de-DE" b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862513" y="3681413"/>
            <a:ext cx="3875087" cy="309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81000" indent="-3810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10477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621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924050" indent="-1714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11455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717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30289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861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9433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de-DE" sz="2400" b="0" dirty="0"/>
              <a:t>Design implications !</a:t>
            </a:r>
          </a:p>
          <a:p>
            <a:r>
              <a:rPr lang="en-US" altLang="de-DE" sz="2400" b="0" dirty="0"/>
              <a:t>W/L limitation</a:t>
            </a:r>
          </a:p>
          <a:p>
            <a:r>
              <a:rPr lang="en-US" altLang="de-DE" sz="2400" b="0" dirty="0"/>
              <a:t>Transistor modeling </a:t>
            </a:r>
          </a:p>
          <a:p>
            <a:r>
              <a:rPr lang="en-US" altLang="de-DE" sz="2400" b="0" dirty="0"/>
              <a:t>Density</a:t>
            </a:r>
          </a:p>
          <a:p>
            <a:r>
              <a:rPr lang="en-US" altLang="de-DE" sz="2400" b="0" dirty="0"/>
              <a:t>Libraries</a:t>
            </a:r>
          </a:p>
          <a:p>
            <a:r>
              <a:rPr lang="en-US" altLang="de-DE" sz="2400" b="0" dirty="0"/>
              <a:t>Verification routines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116388" y="1257300"/>
            <a:ext cx="5027612" cy="34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81000" indent="-3810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10477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621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924050" indent="-1714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11455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717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30289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861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94335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0" dirty="0"/>
              <a:t>Thin Oxide  </a:t>
            </a:r>
            <a:r>
              <a:rPr lang="en-US" altLang="de-DE" b="0" dirty="0" smtClean="0"/>
              <a:t>(&lt;6nm</a:t>
            </a:r>
            <a:r>
              <a:rPr lang="en-US" altLang="de-DE" b="0" dirty="0"/>
              <a:t>) improves radiation tolerance</a:t>
            </a:r>
          </a:p>
          <a:p>
            <a:r>
              <a:rPr lang="en-US" altLang="de-DE" b="0" dirty="0"/>
              <a:t>Enclosed geometry transistors and guard-rings prevent from radiation induced leakage</a:t>
            </a:r>
          </a:p>
        </p:txBody>
      </p:sp>
      <p:pic>
        <p:nvPicPr>
          <p:cNvPr id="11" name="Picture 7" descr="transis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46175"/>
            <a:ext cx="2428875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8"/>
          <p:cNvSpPr>
            <a:spLocks/>
          </p:cNvSpPr>
          <p:nvPr/>
        </p:nvSpPr>
        <p:spPr bwMode="auto">
          <a:xfrm>
            <a:off x="1259012" y="2668588"/>
            <a:ext cx="1428750" cy="455612"/>
          </a:xfrm>
          <a:custGeom>
            <a:avLst/>
            <a:gdLst>
              <a:gd name="T0" fmla="*/ 0 w 1013"/>
              <a:gd name="T1" fmla="*/ 0 h 287"/>
              <a:gd name="T2" fmla="*/ 89 w 1013"/>
              <a:gd name="T3" fmla="*/ 235 h 287"/>
              <a:gd name="T4" fmla="*/ 381 w 1013"/>
              <a:gd name="T5" fmla="*/ 276 h 287"/>
              <a:gd name="T6" fmla="*/ 909 w 1013"/>
              <a:gd name="T7" fmla="*/ 267 h 287"/>
              <a:gd name="T8" fmla="*/ 998 w 1013"/>
              <a:gd name="T9" fmla="*/ 154 h 287"/>
              <a:gd name="T10" fmla="*/ 998 w 1013"/>
              <a:gd name="T11" fmla="*/ 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3" h="287">
                <a:moveTo>
                  <a:pt x="0" y="0"/>
                </a:moveTo>
                <a:cubicBezTo>
                  <a:pt x="13" y="94"/>
                  <a:pt x="26" y="189"/>
                  <a:pt x="89" y="235"/>
                </a:cubicBezTo>
                <a:cubicBezTo>
                  <a:pt x="152" y="281"/>
                  <a:pt x="244" y="271"/>
                  <a:pt x="381" y="276"/>
                </a:cubicBezTo>
                <a:cubicBezTo>
                  <a:pt x="518" y="281"/>
                  <a:pt x="806" y="287"/>
                  <a:pt x="909" y="267"/>
                </a:cubicBezTo>
                <a:cubicBezTo>
                  <a:pt x="1012" y="247"/>
                  <a:pt x="983" y="197"/>
                  <a:pt x="998" y="154"/>
                </a:cubicBezTo>
                <a:cubicBezTo>
                  <a:pt x="1013" y="111"/>
                  <a:pt x="1005" y="59"/>
                  <a:pt x="998" y="8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1255837" y="1384300"/>
            <a:ext cx="1430337" cy="455613"/>
          </a:xfrm>
          <a:custGeom>
            <a:avLst/>
            <a:gdLst>
              <a:gd name="T0" fmla="*/ 0 w 1013"/>
              <a:gd name="T1" fmla="*/ 0 h 287"/>
              <a:gd name="T2" fmla="*/ 89 w 1013"/>
              <a:gd name="T3" fmla="*/ 235 h 287"/>
              <a:gd name="T4" fmla="*/ 381 w 1013"/>
              <a:gd name="T5" fmla="*/ 276 h 287"/>
              <a:gd name="T6" fmla="*/ 909 w 1013"/>
              <a:gd name="T7" fmla="*/ 267 h 287"/>
              <a:gd name="T8" fmla="*/ 998 w 1013"/>
              <a:gd name="T9" fmla="*/ 154 h 287"/>
              <a:gd name="T10" fmla="*/ 998 w 1013"/>
              <a:gd name="T11" fmla="*/ 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3" h="287">
                <a:moveTo>
                  <a:pt x="0" y="0"/>
                </a:moveTo>
                <a:cubicBezTo>
                  <a:pt x="13" y="94"/>
                  <a:pt x="26" y="189"/>
                  <a:pt x="89" y="235"/>
                </a:cubicBezTo>
                <a:cubicBezTo>
                  <a:pt x="152" y="281"/>
                  <a:pt x="244" y="271"/>
                  <a:pt x="381" y="276"/>
                </a:cubicBezTo>
                <a:cubicBezTo>
                  <a:pt x="518" y="281"/>
                  <a:pt x="806" y="287"/>
                  <a:pt x="909" y="267"/>
                </a:cubicBezTo>
                <a:cubicBezTo>
                  <a:pt x="1012" y="247"/>
                  <a:pt x="983" y="197"/>
                  <a:pt x="998" y="154"/>
                </a:cubicBezTo>
                <a:cubicBezTo>
                  <a:pt x="1013" y="111"/>
                  <a:pt x="1005" y="59"/>
                  <a:pt x="998" y="8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V="1">
            <a:off x="728787" y="2846388"/>
            <a:ext cx="277812" cy="290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1320418" y="3811588"/>
            <a:ext cx="298450" cy="40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28737" y="2143125"/>
            <a:ext cx="400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/>
              <a:t>N+</a:t>
            </a: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717674" y="2320925"/>
            <a:ext cx="5762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082799" y="1990725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000"/>
              <a:t>D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2476624" y="1981200"/>
            <a:ext cx="354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2000"/>
              <a:t>S</a:t>
            </a:r>
          </a:p>
        </p:txBody>
      </p:sp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2215021"/>
              </p:ext>
            </p:extLst>
          </p:nvPr>
        </p:nvGraphicFramePr>
        <p:xfrm>
          <a:off x="179512" y="3203575"/>
          <a:ext cx="3814762" cy="340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name="Presentation" r:id="rId4" imgW="3397889" imgH="4549874" progId="PowerPoint.Show.8">
                  <p:embed/>
                </p:oleObj>
              </mc:Choice>
              <mc:Fallback>
                <p:oleObj name="Presentation" r:id="rId4" imgW="3397889" imgH="4549874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0797"/>
                      <a:stretch>
                        <a:fillRect/>
                      </a:stretch>
                    </p:blipFill>
                    <p:spPr bwMode="auto">
                      <a:xfrm>
                        <a:off x="179512" y="3203575"/>
                        <a:ext cx="3814762" cy="340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1751137" y="2601913"/>
            <a:ext cx="0" cy="822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1414587" y="2025650"/>
            <a:ext cx="1101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606674" y="1739900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L</a:t>
            </a: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2249612" y="1878013"/>
            <a:ext cx="0" cy="806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1952749" y="2103438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W</a:t>
            </a: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 flipH="1">
            <a:off x="1456943" y="4703763"/>
            <a:ext cx="0" cy="161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1482343" y="4565650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L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999743" y="4760913"/>
            <a:ext cx="746125" cy="8143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1345818" y="5575300"/>
            <a:ext cx="44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520443" y="5395913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Arial" charset="0"/>
              </a:rPr>
              <a:t>W</a:t>
            </a: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3222749" y="1273175"/>
            <a:ext cx="303213" cy="1990725"/>
          </a:xfrm>
          <a:prstGeom prst="rect">
            <a:avLst/>
          </a:prstGeom>
          <a:solidFill>
            <a:srgbClr val="9933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auto">
          <a:xfrm>
            <a:off x="2933824" y="2846388"/>
            <a:ext cx="379413" cy="290512"/>
          </a:xfrm>
          <a:prstGeom prst="rightArrow">
            <a:avLst>
              <a:gd name="adj1" fmla="val 50000"/>
              <a:gd name="adj2" fmla="val 32650"/>
            </a:avLst>
          </a:prstGeom>
          <a:solidFill>
            <a:schemeClr val="bg1"/>
          </a:solidFill>
          <a:ln w="2540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34" name="Title 2"/>
          <p:cNvSpPr txBox="1">
            <a:spLocks/>
          </p:cNvSpPr>
          <p:nvPr/>
        </p:nvSpPr>
        <p:spPr bwMode="auto">
          <a:xfrm>
            <a:off x="1968431" y="44624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made</a:t>
            </a:r>
            <a:r>
              <a:rPr lang="de-CH" dirty="0" smtClean="0"/>
              <a:t> LHC </a:t>
            </a:r>
            <a:r>
              <a:rPr lang="de-CH" dirty="0" err="1" smtClean="0"/>
              <a:t>inner</a:t>
            </a:r>
            <a:r>
              <a:rPr lang="de-CH" dirty="0" smtClean="0"/>
              <a:t> </a:t>
            </a:r>
            <a:r>
              <a:rPr lang="de-CH" dirty="0" err="1" smtClean="0"/>
              <a:t>trackers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r>
              <a:rPr lang="de-CH" dirty="0" smtClean="0"/>
              <a:t> (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affordable</a:t>
            </a:r>
            <a:r>
              <a:rPr lang="de-CH" dirty="0" smtClean="0"/>
              <a:t>): Design </a:t>
            </a:r>
            <a:r>
              <a:rPr lang="de-CH" dirty="0" err="1" smtClean="0"/>
              <a:t>for</a:t>
            </a:r>
            <a:r>
              <a:rPr lang="de-CH" dirty="0" smtClean="0"/>
              <a:t> Radiation </a:t>
            </a:r>
            <a:r>
              <a:rPr lang="de-CH" dirty="0" err="1" smtClean="0"/>
              <a:t>Tolerance</a:t>
            </a:r>
            <a:r>
              <a:rPr lang="de-CH" dirty="0" smtClean="0"/>
              <a:t> </a:t>
            </a:r>
            <a:br>
              <a:rPr lang="de-CH" dirty="0" smtClean="0"/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6116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 animBg="1"/>
      <p:bldP spid="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flow: “final” steps</a:t>
            </a:r>
            <a:endParaRPr lang="de-CH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53479" y="1537628"/>
            <a:ext cx="1379538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Full chip layout assembly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28679" y="3110235"/>
            <a:ext cx="1036638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Wafer dicing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74392" y="1537628"/>
            <a:ext cx="1135062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Chip global checks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101279" y="1556073"/>
            <a:ext cx="592138" cy="485775"/>
          </a:xfrm>
          <a:prstGeom prst="rightArrow">
            <a:avLst>
              <a:gd name="adj1" fmla="val 50000"/>
              <a:gd name="adj2" fmla="val 3047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7524178" y="2978368"/>
            <a:ext cx="1374775" cy="73866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e-DE" sz="1400">
                <a:latin typeface="+mn-lt"/>
              </a:rPr>
              <a:t>Chip packaging/post-processing</a:t>
            </a: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5020692" y="1628800"/>
            <a:ext cx="1135062" cy="3175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Tape out</a:t>
            </a: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4253929" y="1556792"/>
            <a:ext cx="620713" cy="485775"/>
          </a:xfrm>
          <a:prstGeom prst="rightArrow">
            <a:avLst>
              <a:gd name="adj1" fmla="val 50000"/>
              <a:gd name="adj2" fmla="val 319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341117" y="3116585"/>
            <a:ext cx="1223962" cy="5302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>
                <a:latin typeface="+mn-lt"/>
              </a:rPr>
              <a:t>Wafer post processing</a:t>
            </a: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7035229" y="1484784"/>
            <a:ext cx="1135063" cy="63094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400" dirty="0">
                <a:latin typeface="+mn-lt"/>
              </a:rPr>
              <a:t>FOUNDRY</a:t>
            </a:r>
          </a:p>
          <a:p>
            <a:pPr algn="ctr"/>
            <a:r>
              <a:rPr lang="en-GB" altLang="de-DE" sz="1400" dirty="0">
                <a:latin typeface="+mn-lt"/>
              </a:rPr>
              <a:t>(UMC)</a:t>
            </a:r>
          </a:p>
        </p:txBody>
      </p:sp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6289104" y="1556792"/>
            <a:ext cx="620713" cy="485775"/>
          </a:xfrm>
          <a:prstGeom prst="rightArrow">
            <a:avLst>
              <a:gd name="adj1" fmla="val 50000"/>
              <a:gd name="adj2" fmla="val 319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18" name="Picture 29" descr="alice1chip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154" y="4506913"/>
            <a:ext cx="2065338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Line 30"/>
          <p:cNvSpPr>
            <a:spLocks noChangeShapeType="1"/>
          </p:cNvSpPr>
          <p:nvPr/>
        </p:nvSpPr>
        <p:spPr bwMode="auto">
          <a:xfrm>
            <a:off x="4233292" y="4826000"/>
            <a:ext cx="79692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4250754" y="4548188"/>
            <a:ext cx="7921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200"/>
              <a:t>13.5 mm</a:t>
            </a:r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>
            <a:off x="5104829" y="4932363"/>
            <a:ext cx="0" cy="11049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4800029" y="5310188"/>
            <a:ext cx="7921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200"/>
              <a:t>15.8 mm</a:t>
            </a: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4171379" y="6094413"/>
            <a:ext cx="11318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200"/>
              <a:t>ALICE1LHCb</a:t>
            </a:r>
          </a:p>
        </p:txBody>
      </p:sp>
      <p:pic>
        <p:nvPicPr>
          <p:cNvPr id="24" name="Picture 17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04" y="4273550"/>
            <a:ext cx="2305050" cy="22812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180"/>
          <p:cNvSpPr txBox="1">
            <a:spLocks noChangeArrowheads="1"/>
          </p:cNvSpPr>
          <p:nvPr/>
        </p:nvSpPr>
        <p:spPr bwMode="auto">
          <a:xfrm>
            <a:off x="696342" y="3193603"/>
            <a:ext cx="1135062" cy="37941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altLang="de-DE" sz="1800">
                <a:latin typeface="+mn-lt"/>
              </a:rPr>
              <a:t>WAFER</a:t>
            </a:r>
          </a:p>
        </p:txBody>
      </p:sp>
      <p:sp>
        <p:nvSpPr>
          <p:cNvPr id="26" name="AutoShape 181"/>
          <p:cNvSpPr>
            <a:spLocks noChangeArrowheads="1"/>
          </p:cNvSpPr>
          <p:nvPr/>
        </p:nvSpPr>
        <p:spPr bwMode="auto">
          <a:xfrm>
            <a:off x="8278242" y="1556792"/>
            <a:ext cx="620712" cy="485775"/>
          </a:xfrm>
          <a:prstGeom prst="rightArrow">
            <a:avLst>
              <a:gd name="adj1" fmla="val 50000"/>
              <a:gd name="adj2" fmla="val 319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27" name="Picture 1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354" y="4500563"/>
            <a:ext cx="34861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AutoShape 185"/>
          <p:cNvSpPr>
            <a:spLocks noChangeArrowheads="1"/>
          </p:cNvSpPr>
          <p:nvPr/>
        </p:nvSpPr>
        <p:spPr bwMode="auto">
          <a:xfrm>
            <a:off x="2107629" y="3114998"/>
            <a:ext cx="1187450" cy="485775"/>
          </a:xfrm>
          <a:prstGeom prst="rightArrow">
            <a:avLst>
              <a:gd name="adj1" fmla="val 50000"/>
              <a:gd name="adj2" fmla="val 6111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9" name="AutoShape 186"/>
          <p:cNvSpPr>
            <a:spLocks noChangeArrowheads="1"/>
          </p:cNvSpPr>
          <p:nvPr/>
        </p:nvSpPr>
        <p:spPr bwMode="auto">
          <a:xfrm>
            <a:off x="4715892" y="3114998"/>
            <a:ext cx="620712" cy="485775"/>
          </a:xfrm>
          <a:prstGeom prst="rightArrow">
            <a:avLst>
              <a:gd name="adj1" fmla="val 50000"/>
              <a:gd name="adj2" fmla="val 319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30" name="AutoShape 187"/>
          <p:cNvSpPr>
            <a:spLocks noChangeArrowheads="1"/>
          </p:cNvSpPr>
          <p:nvPr/>
        </p:nvSpPr>
        <p:spPr bwMode="auto">
          <a:xfrm>
            <a:off x="6679629" y="3081660"/>
            <a:ext cx="620713" cy="485775"/>
          </a:xfrm>
          <a:prstGeom prst="rightArrow">
            <a:avLst>
              <a:gd name="adj1" fmla="val 50000"/>
              <a:gd name="adj2" fmla="val 319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34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2148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/>
      <p:bldP spid="21" grpId="0" animBg="1"/>
      <p:bldP spid="22" grpId="0"/>
      <p:bldP spid="23" grpId="0"/>
      <p:bldP spid="25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54870" y="2852936"/>
            <a:ext cx="7742237" cy="1007442"/>
          </a:xfrm>
        </p:spPr>
        <p:txBody>
          <a:bodyPr/>
          <a:lstStyle/>
          <a:p>
            <a:pPr marL="0" indent="0">
              <a:buNone/>
            </a:pPr>
            <a:r>
              <a:rPr lang="en-US" sz="5400" dirty="0" smtClean="0"/>
              <a:t>PART II:</a:t>
            </a:r>
            <a:r>
              <a:rPr lang="de-CH" sz="5400" dirty="0" smtClean="0"/>
              <a:t> Chip design at PSI</a:t>
            </a:r>
            <a:endParaRPr lang="en-US" sz="5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207013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6696913" cy="533400"/>
          </a:xfrm>
        </p:spPr>
        <p:txBody>
          <a:bodyPr/>
          <a:lstStyle/>
          <a:p>
            <a:r>
              <a:rPr lang="en-US" altLang="de-DE" sz="2800" dirty="0" smtClean="0">
                <a:solidFill>
                  <a:srgbClr val="0000FF"/>
                </a:solidFill>
              </a:rPr>
              <a:t>Origin of chip design at PSI</a:t>
            </a:r>
            <a:endParaRPr lang="de-CH" dirty="0"/>
          </a:p>
        </p:txBody>
      </p:sp>
      <p:pic>
        <p:nvPicPr>
          <p:cNvPr id="6" name="Picture 11" descr="cms_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295275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0707040_01-A4-at-140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3097213" cy="206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8" r="51851"/>
          <a:stretch>
            <a:fillRect/>
          </a:stretch>
        </p:blipFill>
        <p:spPr bwMode="auto">
          <a:xfrm>
            <a:off x="1868488" y="2420938"/>
            <a:ext cx="1766887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IMG_125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" r="9138"/>
          <a:stretch>
            <a:fillRect/>
          </a:stretch>
        </p:blipFill>
        <p:spPr bwMode="auto">
          <a:xfrm>
            <a:off x="4286250" y="836613"/>
            <a:ext cx="194151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dsc2_pico2_r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76700"/>
            <a:ext cx="2089150" cy="195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68538" y="4494213"/>
            <a:ext cx="1182687" cy="5191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PSI46 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 rot="11802134">
            <a:off x="1763713" y="4365625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4471988" y="6021388"/>
            <a:ext cx="1252537" cy="5191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DRS 2 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192588" y="3341688"/>
            <a:ext cx="2179637" cy="5191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PILATUS II 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0" y="3141663"/>
            <a:ext cx="974725" cy="94615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CMS</a:t>
            </a:r>
          </a:p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ITS 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6491288" y="4904581"/>
            <a:ext cx="2544762" cy="16927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de-CH" altLang="de-DE" sz="3200" b="1" dirty="0" err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Spinoff</a:t>
            </a:r>
            <a:r>
              <a:rPr lang="de-CH" altLang="de-DE" sz="3200" b="1" dirty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 </a:t>
            </a:r>
            <a:r>
              <a:rPr lang="de-CH" altLang="de-DE" sz="3200" b="1" dirty="0" err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company</a:t>
            </a:r>
            <a:r>
              <a:rPr lang="de-CH" altLang="de-DE" sz="3200" b="1" dirty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: </a:t>
            </a:r>
            <a:r>
              <a:rPr lang="de-CH" altLang="de-DE" sz="3200" b="1" dirty="0" err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Dectris</a:t>
            </a:r>
            <a:r>
              <a:rPr lang="de-CH" altLang="de-DE" sz="3200" b="1" dirty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 </a:t>
            </a:r>
            <a:r>
              <a:rPr lang="de-CH" altLang="de-DE" sz="3200" b="1" dirty="0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LTD</a:t>
            </a:r>
          </a:p>
          <a:p>
            <a:pPr algn="ctr">
              <a:spcBef>
                <a:spcPct val="0"/>
              </a:spcBef>
            </a:pPr>
            <a:endParaRPr lang="de-CH" altLang="de-DE" sz="800" b="1" dirty="0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8" name="AutoShape 23"/>
          <p:cNvSpPr>
            <a:spLocks noChangeArrowheads="1"/>
          </p:cNvSpPr>
          <p:nvPr/>
        </p:nvSpPr>
        <p:spPr bwMode="auto">
          <a:xfrm>
            <a:off x="6659563" y="4149725"/>
            <a:ext cx="288925" cy="863600"/>
          </a:xfrm>
          <a:prstGeom prst="downArrow">
            <a:avLst>
              <a:gd name="adj1" fmla="val 50000"/>
              <a:gd name="adj2" fmla="val 747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7073900" y="4278313"/>
            <a:ext cx="1746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Sept. 2006</a:t>
            </a:r>
            <a:endParaRPr lang="en-US" altLang="de-DE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0" name="AutoShape 25"/>
          <p:cNvSpPr>
            <a:spLocks noChangeArrowheads="1"/>
          </p:cNvSpPr>
          <p:nvPr/>
        </p:nvSpPr>
        <p:spPr bwMode="auto">
          <a:xfrm rot="18915842">
            <a:off x="3132138" y="2349500"/>
            <a:ext cx="936625" cy="485775"/>
          </a:xfrm>
          <a:prstGeom prst="rightArrow">
            <a:avLst>
              <a:gd name="adj1" fmla="val 50000"/>
              <a:gd name="adj2" fmla="val 4820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1" name="AutoShape 26"/>
          <p:cNvSpPr>
            <a:spLocks noChangeArrowheads="1"/>
          </p:cNvSpPr>
          <p:nvPr/>
        </p:nvSpPr>
        <p:spPr bwMode="auto">
          <a:xfrm rot="2467491">
            <a:off x="3130550" y="4095750"/>
            <a:ext cx="936625" cy="485775"/>
          </a:xfrm>
          <a:prstGeom prst="rightArrow">
            <a:avLst>
              <a:gd name="adj1" fmla="val 50000"/>
              <a:gd name="adj2" fmla="val 4820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2" name="WordArt 27"/>
          <p:cNvSpPr>
            <a:spLocks noChangeArrowheads="1" noChangeShapeType="1" noTextEdit="1"/>
          </p:cNvSpPr>
          <p:nvPr/>
        </p:nvSpPr>
        <p:spPr bwMode="auto">
          <a:xfrm>
            <a:off x="3203575" y="981075"/>
            <a:ext cx="13684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de-CH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  <a:ea typeface="ヒラギノ角ゴ Pro W3" charset="-128"/>
              </a:rPr>
              <a:t>SLS</a:t>
            </a:r>
          </a:p>
        </p:txBody>
      </p:sp>
      <p:sp>
        <p:nvSpPr>
          <p:cNvPr id="23" name="WordArt 28"/>
          <p:cNvSpPr>
            <a:spLocks noChangeArrowheads="1" noChangeShapeType="1" noTextEdit="1"/>
          </p:cNvSpPr>
          <p:nvPr/>
        </p:nvSpPr>
        <p:spPr bwMode="auto">
          <a:xfrm>
            <a:off x="1331913" y="2852738"/>
            <a:ext cx="13684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de-CH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  <a:ea typeface="ヒラギノ角ゴ Pro W3" charset="-128"/>
              </a:rPr>
              <a:t>LHC</a:t>
            </a:r>
          </a:p>
        </p:txBody>
      </p:sp>
      <p:sp>
        <p:nvSpPr>
          <p:cNvPr id="24" name="WordArt 29"/>
          <p:cNvSpPr>
            <a:spLocks noChangeArrowheads="1" noChangeShapeType="1" noTextEdit="1"/>
          </p:cNvSpPr>
          <p:nvPr/>
        </p:nvSpPr>
        <p:spPr bwMode="auto">
          <a:xfrm>
            <a:off x="3348038" y="4724400"/>
            <a:ext cx="13684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>
              <a:spcBef>
                <a:spcPct val="0"/>
              </a:spcBef>
            </a:pPr>
            <a:r>
              <a:rPr lang="de-CH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  <a:ea typeface="ヒラギノ角ゴ Pro W3" charset="-128"/>
              </a:rPr>
              <a:t>MEG</a:t>
            </a:r>
          </a:p>
        </p:txBody>
      </p:sp>
      <p:pic>
        <p:nvPicPr>
          <p:cNvPr id="25" name="Picture 1031" descr="Mythen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8" t="3285" r="17525" b="3285"/>
          <a:stretch>
            <a:fillRect/>
          </a:stretch>
        </p:blipFill>
        <p:spPr bwMode="auto">
          <a:xfrm>
            <a:off x="7180263" y="765175"/>
            <a:ext cx="12080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6675438" y="3357563"/>
            <a:ext cx="2236787" cy="5191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MYTHEN II </a:t>
            </a:r>
          </a:p>
        </p:txBody>
      </p:sp>
      <p:sp>
        <p:nvSpPr>
          <p:cNvPr id="27" name="AutoShape 32"/>
          <p:cNvSpPr>
            <a:spLocks/>
          </p:cNvSpPr>
          <p:nvPr/>
        </p:nvSpPr>
        <p:spPr bwMode="auto">
          <a:xfrm rot="5400000">
            <a:off x="6728619" y="2497931"/>
            <a:ext cx="152400" cy="3024188"/>
          </a:xfrm>
          <a:prstGeom prst="rightBrace">
            <a:avLst>
              <a:gd name="adj1" fmla="val 458244"/>
              <a:gd name="adj2" fmla="val 50000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36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88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4" name="Text Box 4"/>
          <p:cNvSpPr txBox="1">
            <a:spLocks noChangeArrowheads="1"/>
          </p:cNvSpPr>
          <p:nvPr/>
        </p:nvSpPr>
        <p:spPr bwMode="auto">
          <a:xfrm>
            <a:off x="5292725" y="1052736"/>
            <a:ext cx="984250" cy="528638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CMS</a:t>
            </a:r>
          </a:p>
        </p:txBody>
      </p:sp>
      <p:sp>
        <p:nvSpPr>
          <p:cNvPr id="537605" name="Text Box 5"/>
          <p:cNvSpPr txBox="1">
            <a:spLocks noChangeArrowheads="1"/>
          </p:cNvSpPr>
          <p:nvPr/>
        </p:nvSpPr>
        <p:spPr bwMode="auto">
          <a:xfrm>
            <a:off x="5292725" y="1990949"/>
            <a:ext cx="1041400" cy="528637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MEG</a:t>
            </a:r>
          </a:p>
        </p:txBody>
      </p:sp>
      <p:sp>
        <p:nvSpPr>
          <p:cNvPr id="537606" name="Text Box 6"/>
          <p:cNvSpPr txBox="1">
            <a:spLocks noChangeArrowheads="1"/>
          </p:cNvSpPr>
          <p:nvPr/>
        </p:nvSpPr>
        <p:spPr bwMode="auto">
          <a:xfrm>
            <a:off x="5311775" y="3022824"/>
            <a:ext cx="2355850" cy="528637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SLS Detectors</a:t>
            </a:r>
          </a:p>
        </p:txBody>
      </p:sp>
      <p:sp>
        <p:nvSpPr>
          <p:cNvPr id="537607" name="Text Box 7"/>
          <p:cNvSpPr txBox="1">
            <a:spLocks noChangeArrowheads="1"/>
          </p:cNvSpPr>
          <p:nvPr/>
        </p:nvSpPr>
        <p:spPr bwMode="auto">
          <a:xfrm>
            <a:off x="5275171" y="4103911"/>
            <a:ext cx="1241045" cy="52322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Others</a:t>
            </a: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537608" name="Text Box 8"/>
          <p:cNvSpPr txBox="1">
            <a:spLocks noChangeArrowheads="1"/>
          </p:cNvSpPr>
          <p:nvPr/>
        </p:nvSpPr>
        <p:spPr bwMode="auto">
          <a:xfrm>
            <a:off x="358081" y="1245959"/>
            <a:ext cx="3527747" cy="3970318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Department: NUM </a:t>
            </a:r>
          </a:p>
          <a:p>
            <a:pPr algn="ctr">
              <a:spcBef>
                <a:spcPct val="0"/>
              </a:spcBef>
            </a:pPr>
            <a:r>
              <a:rPr lang="en-US" altLang="de-DE" sz="28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Lab:Particle</a:t>
            </a: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Physics</a:t>
            </a:r>
            <a:r>
              <a:rPr lang="en-US" altLang="de-DE" sz="28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/>
            </a:r>
            <a:br>
              <a:rPr lang="en-US" altLang="de-DE" sz="28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</a:br>
            <a:r>
              <a:rPr lang="en-US" altLang="de-DE" sz="28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Group:Electronics</a:t>
            </a: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 </a:t>
            </a: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537609" name="Text Box 9"/>
          <p:cNvSpPr txBox="1">
            <a:spLocks noChangeArrowheads="1"/>
          </p:cNvSpPr>
          <p:nvPr/>
        </p:nvSpPr>
        <p:spPr bwMode="auto">
          <a:xfrm>
            <a:off x="1149172" y="2664202"/>
            <a:ext cx="2728889" cy="249299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8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Chip </a:t>
            </a: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Design </a:t>
            </a:r>
            <a:endParaRPr lang="en-US" altLang="de-DE" sz="28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r>
              <a:rPr lang="en-US" altLang="de-DE" sz="28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</a:t>
            </a:r>
            <a:r>
              <a:rPr lang="en-US" altLang="de-DE" sz="28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ore Team</a:t>
            </a:r>
          </a:p>
          <a:p>
            <a:pPr>
              <a:spcBef>
                <a:spcPct val="0"/>
              </a:spcBef>
            </a:pP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X.Shi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</a:t>
            </a: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Sw.FEL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)</a:t>
            </a:r>
            <a:endParaRPr lang="en-US" altLang="de-DE" sz="20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>
              <a:spcBef>
                <a:spcPct val="0"/>
              </a:spcBef>
            </a:pP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B.Meier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(NUM)</a:t>
            </a:r>
            <a:endParaRPr lang="en-US" altLang="de-DE" sz="20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>
              <a:spcBef>
                <a:spcPct val="0"/>
              </a:spcBef>
            </a:pP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R.Dinapoli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(NUM)</a:t>
            </a:r>
          </a:p>
          <a:p>
            <a:pPr>
              <a:spcBef>
                <a:spcPct val="0"/>
              </a:spcBef>
            </a:pP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A.Mozzanica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</a:t>
            </a:r>
            <a:r>
              <a:rPr lang="en-US" altLang="de-DE" sz="20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(</a:t>
            </a:r>
            <a:r>
              <a:rPr lang="en-US" altLang="de-DE" sz="2000" b="1" dirty="0" err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Sw.FEL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)</a:t>
            </a:r>
          </a:p>
          <a:p>
            <a:pPr>
              <a:spcBef>
                <a:spcPct val="0"/>
              </a:spcBef>
            </a:pPr>
            <a:r>
              <a:rPr lang="en-US" altLang="de-DE" sz="2000" b="1" dirty="0" err="1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D.Mezza</a:t>
            </a:r>
            <a:r>
              <a:rPr lang="en-US" altLang="de-DE" sz="20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(NUM/SYN)</a:t>
            </a:r>
            <a:endParaRPr lang="en-US" altLang="de-DE" sz="20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537610" name="Line 10"/>
          <p:cNvSpPr>
            <a:spLocks noChangeShapeType="1"/>
          </p:cNvSpPr>
          <p:nvPr/>
        </p:nvSpPr>
        <p:spPr bwMode="auto">
          <a:xfrm flipV="1">
            <a:off x="3924300" y="1367061"/>
            <a:ext cx="129540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1" name="Line 11"/>
          <p:cNvSpPr>
            <a:spLocks noChangeShapeType="1"/>
          </p:cNvSpPr>
          <p:nvPr/>
        </p:nvSpPr>
        <p:spPr bwMode="auto">
          <a:xfrm flipV="1">
            <a:off x="3924300" y="2303686"/>
            <a:ext cx="12239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2" name="Line 12"/>
          <p:cNvSpPr>
            <a:spLocks noChangeShapeType="1"/>
          </p:cNvSpPr>
          <p:nvPr/>
        </p:nvSpPr>
        <p:spPr bwMode="auto">
          <a:xfrm>
            <a:off x="3924300" y="3311749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3" name="Line 13"/>
          <p:cNvSpPr>
            <a:spLocks noChangeShapeType="1"/>
          </p:cNvSpPr>
          <p:nvPr/>
        </p:nvSpPr>
        <p:spPr bwMode="auto">
          <a:xfrm>
            <a:off x="3890963" y="3560986"/>
            <a:ext cx="12954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6" name="Line 16"/>
          <p:cNvSpPr>
            <a:spLocks noChangeShapeType="1"/>
          </p:cNvSpPr>
          <p:nvPr/>
        </p:nvSpPr>
        <p:spPr bwMode="auto">
          <a:xfrm>
            <a:off x="3906838" y="3476849"/>
            <a:ext cx="1295400" cy="863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7" name="Line 17"/>
          <p:cNvSpPr>
            <a:spLocks noChangeShapeType="1"/>
          </p:cNvSpPr>
          <p:nvPr/>
        </p:nvSpPr>
        <p:spPr bwMode="auto">
          <a:xfrm>
            <a:off x="3895725" y="3383186"/>
            <a:ext cx="1295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8" name="Line 18"/>
          <p:cNvSpPr>
            <a:spLocks noChangeShapeType="1"/>
          </p:cNvSpPr>
          <p:nvPr/>
        </p:nvSpPr>
        <p:spPr bwMode="auto">
          <a:xfrm flipV="1">
            <a:off x="3906838" y="2397349"/>
            <a:ext cx="1223962" cy="7921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19" name="Line 19"/>
          <p:cNvSpPr>
            <a:spLocks noChangeShapeType="1"/>
          </p:cNvSpPr>
          <p:nvPr/>
        </p:nvSpPr>
        <p:spPr bwMode="auto">
          <a:xfrm flipV="1">
            <a:off x="3940175" y="1449611"/>
            <a:ext cx="1295400" cy="143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37620" name="Rectangle 20"/>
          <p:cNvSpPr>
            <a:spLocks noChangeArrowheads="1"/>
          </p:cNvSpPr>
          <p:nvPr/>
        </p:nvSpPr>
        <p:spPr bwMode="auto">
          <a:xfrm>
            <a:off x="1475656" y="144463"/>
            <a:ext cx="7668344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1pPr>
            <a:lvl2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2pPr>
            <a:lvl3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3pPr>
            <a:lvl4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4pPr>
            <a:lvl5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de-DE" sz="3200" dirty="0">
                <a:solidFill>
                  <a:srgbClr val="0066FF"/>
                </a:solidFill>
                <a:latin typeface="Calibri" panose="020F0502020204030204" pitchFamily="34" charset="0"/>
              </a:rPr>
              <a:t>Chip design at </a:t>
            </a:r>
            <a:r>
              <a:rPr lang="en-US" altLang="de-DE" sz="3200" dirty="0" smtClean="0">
                <a:solidFill>
                  <a:srgbClr val="0066FF"/>
                </a:solidFill>
                <a:latin typeface="Calibri" panose="020F0502020204030204" pitchFamily="34" charset="0"/>
              </a:rPr>
              <a:t>PSI:  </a:t>
            </a:r>
            <a:r>
              <a:rPr lang="en-US" altLang="de-DE" sz="3200" b="0" dirty="0" smtClean="0">
                <a:solidFill>
                  <a:srgbClr val="0066FF"/>
                </a:solidFill>
                <a:latin typeface="Calibri" panose="020F0502020204030204" pitchFamily="34" charset="0"/>
              </a:rPr>
              <a:t>Organization </a:t>
            </a:r>
            <a:endParaRPr lang="en-US" altLang="de-DE" sz="3200" b="0" dirty="0">
              <a:solidFill>
                <a:srgbClr val="0066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5373216"/>
            <a:ext cx="7930800" cy="11510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US" sz="1700" b="1" dirty="0" smtClean="0">
                <a:solidFill>
                  <a:srgbClr val="000000"/>
                </a:solidFill>
              </a:rPr>
              <a:t>Most of our design work concerns: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1700" b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1700" b="1" dirty="0" smtClean="0">
                <a:solidFill>
                  <a:srgbClr val="000000"/>
                </a:solidFill>
              </a:rPr>
              <a:t>Design of radiation tolerant front end chips for strip and hybrid pixel detectors both for HEP and for photon science </a:t>
            </a:r>
            <a:endParaRPr lang="de-CH" sz="1700" b="1" dirty="0" err="1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37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34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301" y="116632"/>
            <a:ext cx="5965099" cy="533400"/>
          </a:xfrm>
        </p:spPr>
        <p:txBody>
          <a:bodyPr/>
          <a:lstStyle/>
          <a:p>
            <a:r>
              <a:rPr lang="en-US" sz="3200" b="0" dirty="0">
                <a:solidFill>
                  <a:srgbClr val="0000FF"/>
                </a:solidFill>
                <a:latin typeface="Calibri" panose="020F0502020204030204" pitchFamily="34" charset="0"/>
              </a:rPr>
              <a:t>Chip </a:t>
            </a:r>
            <a:r>
              <a:rPr lang="en-US" sz="3200" b="0" dirty="0" smtClean="0">
                <a:solidFill>
                  <a:srgbClr val="0000FF"/>
                </a:solidFill>
                <a:latin typeface="Calibri" panose="020F0502020204030204" pitchFamily="34" charset="0"/>
              </a:rPr>
              <a:t>Design </a:t>
            </a:r>
            <a:r>
              <a:rPr lang="en-US" sz="3200" b="0" dirty="0">
                <a:solidFill>
                  <a:srgbClr val="0000FF"/>
                </a:solidFill>
                <a:latin typeface="Calibri" panose="020F0502020204030204" pitchFamily="34" charset="0"/>
              </a:rPr>
              <a:t>C</a:t>
            </a:r>
            <a:r>
              <a:rPr lang="en-US" sz="3200" b="0" dirty="0" smtClean="0">
                <a:solidFill>
                  <a:srgbClr val="0000FF"/>
                </a:solidFill>
                <a:latin typeface="Calibri" panose="020F0502020204030204" pitchFamily="34" charset="0"/>
              </a:rPr>
              <a:t>ore Team:    Tasks</a:t>
            </a:r>
            <a:r>
              <a:rPr lang="en-US" sz="3200" b="0" dirty="0">
                <a:latin typeface="Calibri" panose="020F0502020204030204" pitchFamily="34" charset="0"/>
              </a:rPr>
              <a:t/>
            </a:r>
            <a:br>
              <a:rPr lang="en-US" sz="3200" b="0" dirty="0">
                <a:latin typeface="Calibri" panose="020F0502020204030204" pitchFamily="34" charset="0"/>
              </a:rPr>
            </a:br>
            <a:endParaRPr lang="de-CH" sz="3200" b="0" dirty="0">
              <a:latin typeface="Calibri" panose="020F0502020204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43938" y="764704"/>
            <a:ext cx="2544286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CAD support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23928" y="5434367"/>
            <a:ext cx="3225563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Students training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46350" y="1412875"/>
            <a:ext cx="4721164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Interface with EP/MOSIS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722823" y="3116486"/>
            <a:ext cx="1758815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DESIGN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21112" y="2760538"/>
            <a:ext cx="2441694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32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Chip </a:t>
            </a:r>
            <a:r>
              <a:rPr lang="en-US" altLang="de-DE" sz="32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Design </a:t>
            </a:r>
            <a:endParaRPr lang="en-US" altLang="de-DE" sz="32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r>
              <a:rPr lang="en-US" altLang="de-DE" sz="32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</a:t>
            </a:r>
            <a:r>
              <a:rPr lang="en-US" altLang="de-DE" sz="32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ore </a:t>
            </a:r>
            <a:r>
              <a:rPr lang="en-US" altLang="de-DE" sz="32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T</a:t>
            </a:r>
            <a:r>
              <a:rPr lang="en-US" altLang="de-DE" sz="32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eam</a:t>
            </a:r>
            <a:endParaRPr lang="en-US" altLang="de-DE" sz="32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  <a:p>
            <a:pPr algn="ctr">
              <a:spcBef>
                <a:spcPct val="0"/>
              </a:spcBef>
            </a:pPr>
            <a:r>
              <a:rPr lang="en-US" altLang="de-DE" sz="32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(CDCT)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3160341" y="1053629"/>
            <a:ext cx="763959" cy="23631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3160341" y="1677192"/>
            <a:ext cx="780419" cy="17396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3160342" y="3429098"/>
            <a:ext cx="562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3160341" y="3476526"/>
            <a:ext cx="735384" cy="22805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844943" y="2180382"/>
            <a:ext cx="3077253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Technical advice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822988" y="2828454"/>
            <a:ext cx="3213508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Technology setup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845753" y="3476526"/>
            <a:ext cx="2908168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Building 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868144" y="4124598"/>
            <a:ext cx="1744388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Full chip</a:t>
            </a: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5580063" y="2180382"/>
            <a:ext cx="144462" cy="2472853"/>
          </a:xfrm>
          <a:prstGeom prst="leftBrace">
            <a:avLst>
              <a:gd name="adj1" fmla="val 15787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936060" y="6059388"/>
            <a:ext cx="5028428" cy="553998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0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Conferences and publications</a:t>
            </a: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3160341" y="3429099"/>
            <a:ext cx="735384" cy="29286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24" name="Text Box 3020"/>
          <p:cNvSpPr txBox="1">
            <a:spLocks noChangeArrowheads="1"/>
          </p:cNvSpPr>
          <p:nvPr/>
        </p:nvSpPr>
        <p:spPr bwMode="auto">
          <a:xfrm>
            <a:off x="3923928" y="4797251"/>
            <a:ext cx="4283545" cy="5847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32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Patent </a:t>
            </a:r>
            <a:r>
              <a:rPr lang="en-US" altLang="de-DE" sz="3200" b="1" dirty="0" smtClean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filing – Spin offs</a:t>
            </a:r>
            <a:endParaRPr lang="en-US" altLang="de-DE" sz="3200" b="1" dirty="0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3160341" y="3416807"/>
            <a:ext cx="763587" cy="1714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38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590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96482" y="144463"/>
            <a:ext cx="1007566" cy="476250"/>
          </a:xfrm>
        </p:spPr>
        <p:txBody>
          <a:bodyPr/>
          <a:lstStyle/>
          <a:p>
            <a:r>
              <a:rPr lang="en-US" altLang="de-DE" sz="2800" dirty="0" smtClean="0">
                <a:latin typeface="Arial Narrow" pitchFamily="34" charset="0"/>
                <a:ea typeface="ヒラギノ角ゴ Pro W3" charset="-128"/>
              </a:rPr>
              <a:t>EIGER</a:t>
            </a:r>
          </a:p>
        </p:txBody>
      </p:sp>
      <p:pic>
        <p:nvPicPr>
          <p:cNvPr id="409604" name="Picture 4" descr="p305182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9" t="9953" r="12301" b="8742"/>
          <a:stretch/>
        </p:blipFill>
        <p:spPr bwMode="auto">
          <a:xfrm>
            <a:off x="35496" y="2314575"/>
            <a:ext cx="3362325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08" name="Rectangle 8"/>
          <p:cNvSpPr>
            <a:spLocks noChangeArrowheads="1"/>
          </p:cNvSpPr>
          <p:nvPr/>
        </p:nvSpPr>
        <p:spPr bwMode="auto">
          <a:xfrm>
            <a:off x="692150" y="692150"/>
            <a:ext cx="8128000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>
                <a:srgbClr val="333399"/>
              </a:buClr>
            </a:pPr>
            <a:r>
              <a:rPr lang="en-US" altLang="de-DE" sz="2800" b="1">
                <a:solidFill>
                  <a:srgbClr val="0000FF"/>
                </a:solidFill>
                <a:latin typeface="Arial Narrow" pitchFamily="34" charset="0"/>
                <a:ea typeface="ヒラギノ角ゴ Pro W3" charset="-128"/>
              </a:rPr>
              <a:t>EIGER: next generation single photon counting detector for X-Ray applications</a:t>
            </a:r>
          </a:p>
        </p:txBody>
      </p:sp>
      <p:sp>
        <p:nvSpPr>
          <p:cNvPr id="409609" name="Line 9"/>
          <p:cNvSpPr>
            <a:spLocks noChangeShapeType="1"/>
          </p:cNvSpPr>
          <p:nvPr/>
        </p:nvSpPr>
        <p:spPr bwMode="auto">
          <a:xfrm flipV="1">
            <a:off x="251520" y="2565400"/>
            <a:ext cx="0" cy="31686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09610" name="Text Box 10"/>
          <p:cNvSpPr txBox="1">
            <a:spLocks noChangeArrowheads="1"/>
          </p:cNvSpPr>
          <p:nvPr/>
        </p:nvSpPr>
        <p:spPr bwMode="auto">
          <a:xfrm>
            <a:off x="395536" y="3638551"/>
            <a:ext cx="9048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28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2 cm</a:t>
            </a:r>
            <a:endParaRPr lang="en-US" altLang="de-DE" sz="2800" b="1" dirty="0">
              <a:solidFill>
                <a:srgbClr val="FF0000"/>
              </a:solidFill>
              <a:latin typeface="Times" pitchFamily="18" charset="0"/>
              <a:ea typeface="ヒラギノ角ゴ Pro W3" charset="-128"/>
            </a:endParaRPr>
          </a:p>
        </p:txBody>
      </p:sp>
      <p:graphicFrame>
        <p:nvGraphicFramePr>
          <p:cNvPr id="9" name="Group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5089"/>
              </p:ext>
            </p:extLst>
          </p:nvPr>
        </p:nvGraphicFramePr>
        <p:xfrm>
          <a:off x="3491880" y="1937511"/>
          <a:ext cx="5580113" cy="4592702"/>
        </p:xfrm>
        <a:graphic>
          <a:graphicData uri="http://schemas.openxmlformats.org/drawingml/2006/table">
            <a:tbl>
              <a:tblPr/>
              <a:tblGrid>
                <a:gridCol w="1570979"/>
                <a:gridCol w="4009134"/>
              </a:tblGrid>
              <a:tr h="126206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Technological process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UMC 0.25 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Times New Roman" pitchFamily="18" charset="0"/>
                        </a:rPr>
                        <a:t>µm, 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f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ull rad </a:t>
                      </a:r>
                      <a:r>
                        <a:rPr kumimoji="0" lang="en-US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tol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design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Analog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30 ns peaking time, ~150 ns ret. Zero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130e</a:t>
                      </a:r>
                      <a:r>
                        <a:rPr kumimoji="0" lang="en-US" altLang="de-DE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 </a:t>
                      </a:r>
                      <a:r>
                        <a:rPr kumimoji="0" lang="en-US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rms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ENC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Chip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19.3 x 20.1 mm</a:t>
                      </a:r>
                      <a:r>
                        <a:rPr kumimoji="0" lang="en-US" altLang="de-DE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 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, 28M transistor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Pixel size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75 x 75 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Times New Roman" pitchFamily="18" charset="0"/>
                        </a:rPr>
                        <a:t>µ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</a:t>
                      </a:r>
                      <a:r>
                        <a:rPr kumimoji="0" lang="en-US" altLang="de-DE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Pixel array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256 x 256  = 65536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Count 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defTabSz="7620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742950" indent="-285750" algn="l" defTabSz="7620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1430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1600200" indent="-228600" algn="l" defTabSz="76200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057400" indent="-228600" algn="l" defTabSz="762000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5146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29718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4290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3886200" indent="-228600" defTabSz="7620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3.4 x 10</a:t>
                      </a:r>
                      <a:r>
                        <a:rPr kumimoji="0" lang="en-US" altLang="de-DE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x-rays/mm</a:t>
                      </a:r>
                      <a:r>
                        <a:rPr kumimoji="0" lang="en-US" altLang="de-DE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/s 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(1-2 </a:t>
                      </a:r>
                      <a:r>
                        <a:rPr kumimoji="0" lang="en-US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Mcounts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/pixel/s)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Counter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12 bits, </a:t>
                      </a:r>
                      <a:r>
                        <a:rPr kumimoji="0" lang="en-US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configurable,double</a:t>
                      </a:r>
                      <a:r>
                        <a:rPr kumimoji="0" lang="en-US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buffered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Frame 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Up to 23 kHz (in 4 bit mode)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39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140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411760" y="908720"/>
            <a:ext cx="4752528" cy="575394"/>
          </a:xfrm>
        </p:spPr>
        <p:txBody>
          <a:bodyPr/>
          <a:lstStyle/>
          <a:p>
            <a:r>
              <a:rPr lang="en-US" sz="3200" dirty="0" smtClean="0"/>
              <a:t>“Off the shelf” components</a:t>
            </a:r>
            <a:endParaRPr lang="de-CH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Electronics: but which one </a:t>
            </a:r>
            <a:r>
              <a:rPr lang="en-US" dirty="0"/>
              <a:t>?</a:t>
            </a:r>
            <a:r>
              <a:rPr lang="en-US" dirty="0" smtClean="0"/>
              <a:t>?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3563888" y="2852936"/>
            <a:ext cx="1800199" cy="147556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2" name="Picture 2" descr="C:\Users\dinapoli\Desktop\LTP_SEMINAR\3_Resis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44" y="2070000"/>
            <a:ext cx="77993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dinapoli\Desktop\LTP_SEMINAR\electrolytic-capacitor-1024x5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07144"/>
            <a:ext cx="1327228" cy="7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dinapoli\Desktop\LTP_SEMINAR\SL100 Medium Power NPN Transistor-500x5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924944"/>
            <a:ext cx="864097" cy="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inapoli\Desktop\LTP_SEMINAR\PCB Detail-500x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16832"/>
            <a:ext cx="3548328" cy="354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napoli\Desktop\LTP_SEMINAR\UA741-Opam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" y="3865762"/>
            <a:ext cx="1671035" cy="14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napoli\Desktop\LTP_SEMINAR\nandChip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5" t="25651" r="19383" b="40477"/>
          <a:stretch/>
        </p:blipFill>
        <p:spPr bwMode="auto">
          <a:xfrm>
            <a:off x="1724066" y="5040900"/>
            <a:ext cx="1784978" cy="84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186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8" descr="Spitzma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29967"/>
            <a:ext cx="6156176" cy="309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6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9144000" cy="476250"/>
          </a:xfrm>
        </p:spPr>
        <p:txBody>
          <a:bodyPr lIns="82945" tIns="41473" rIns="82945" bIns="41473" anchor="ctr"/>
          <a:lstStyle/>
          <a:p>
            <a:pPr algn="ctr" eaLnBrk="1" hangingPunct="1"/>
            <a:r>
              <a:rPr lang="en-US" altLang="de-DE" sz="2800" b="0" dirty="0" smtClean="0">
                <a:latin typeface="Arial Narrow" pitchFamily="34" charset="0"/>
                <a:ea typeface="ヒラギノ角ゴ Pro W3" charset="-128"/>
              </a:rPr>
              <a:t>EIGER X-ray absorption image</a:t>
            </a:r>
          </a:p>
        </p:txBody>
      </p:sp>
      <p:pic>
        <p:nvPicPr>
          <p:cNvPr id="436227" name="Picture 9" descr="flow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91" y="404664"/>
            <a:ext cx="4578333" cy="34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6229" name="Text Box 5"/>
          <p:cNvSpPr txBox="1">
            <a:spLocks noChangeArrowheads="1"/>
          </p:cNvSpPr>
          <p:nvPr/>
        </p:nvSpPr>
        <p:spPr bwMode="auto">
          <a:xfrm>
            <a:off x="5220072" y="1798373"/>
            <a:ext cx="41764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1800" b="1" dirty="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No stitching, no trimming, with background correction</a:t>
            </a:r>
          </a:p>
        </p:txBody>
      </p:sp>
      <p:sp>
        <p:nvSpPr>
          <p:cNvPr id="436230" name="Line 6"/>
          <p:cNvSpPr>
            <a:spLocks noChangeShapeType="1"/>
          </p:cNvSpPr>
          <p:nvPr/>
        </p:nvSpPr>
        <p:spPr bwMode="auto">
          <a:xfrm>
            <a:off x="539750" y="836713"/>
            <a:ext cx="0" cy="269325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36231" name="Text Box 7"/>
          <p:cNvSpPr txBox="1">
            <a:spLocks noChangeArrowheads="1"/>
          </p:cNvSpPr>
          <p:nvPr/>
        </p:nvSpPr>
        <p:spPr bwMode="auto">
          <a:xfrm rot="16200000">
            <a:off x="-173036" y="1909341"/>
            <a:ext cx="85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3200" b="1" dirty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2cm</a:t>
            </a:r>
            <a:endParaRPr lang="en-US" altLang="de-DE" sz="3200" b="1" dirty="0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85" y="3529967"/>
            <a:ext cx="0" cy="300309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 rot="16200000">
            <a:off x="2335299" y="4602595"/>
            <a:ext cx="85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3200" b="1" dirty="0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4cm</a:t>
            </a:r>
            <a:endParaRPr lang="en-US" altLang="de-DE" sz="3200" b="1" dirty="0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312368" y="3529967"/>
            <a:ext cx="579613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12160" y="2950530"/>
            <a:ext cx="85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3200" b="1" dirty="0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8cm</a:t>
            </a:r>
            <a:endParaRPr lang="en-US" altLang="de-DE" sz="3200" b="1" dirty="0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35761" y="5561698"/>
            <a:ext cx="302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400" dirty="0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(High </a:t>
            </a:r>
            <a:r>
              <a:rPr lang="en-US" altLang="de-DE" sz="2400" dirty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Frame Rate </a:t>
            </a:r>
            <a:r>
              <a:rPr lang="en-US" altLang="de-DE" sz="2400" dirty="0" smtClean="0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rPr>
              <a:t>Demo)</a:t>
            </a:r>
            <a:endParaRPr lang="de-CH" sz="2400" b="1" dirty="0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40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953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/>
          </p:cNvSpPr>
          <p:nvPr/>
        </p:nvSpPr>
        <p:spPr bwMode="auto">
          <a:xfrm>
            <a:off x="7308304" y="1033934"/>
            <a:ext cx="1810221" cy="131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lnSpc>
                <a:spcPct val="110000"/>
              </a:lnSpc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182563" indent="-180975" algn="l">
              <a:lnSpc>
                <a:spcPct val="110000"/>
              </a:lnSpc>
              <a:buClr>
                <a:schemeClr val="tx1"/>
              </a:buClr>
              <a:buSzPct val="80000"/>
              <a:buFont typeface="Arial" charset="0"/>
              <a:buChar char="•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347663" indent="-163513" algn="l">
              <a:lnSpc>
                <a:spcPct val="110000"/>
              </a:lnSpc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539750" indent="-190500" algn="l">
              <a:lnSpc>
                <a:spcPct val="110000"/>
              </a:lnSpc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1700213" indent="-179388" algn="l">
              <a:lnSpc>
                <a:spcPct val="110000"/>
              </a:lnSpc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1574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6146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0718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5290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lvl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</a:pPr>
            <a:r>
              <a:rPr lang="en-US" altLang="de-DE" sz="2000" b="1" dirty="0" smtClean="0">
                <a:solidFill>
                  <a:srgbClr val="000000"/>
                </a:solidFill>
                <a:latin typeface="Calibri" pitchFamily="34" charset="0"/>
              </a:rPr>
              <a:t>MODULE </a:t>
            </a: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</a:pP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500 </a:t>
            </a:r>
            <a:r>
              <a:rPr lang="en-US" altLang="de-DE" sz="2000" dirty="0">
                <a:solidFill>
                  <a:srgbClr val="000000"/>
                </a:solidFill>
                <a:latin typeface="Calibri" pitchFamily="34" charset="0"/>
              </a:rPr>
              <a:t>k </a:t>
            </a: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pixel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</a:pP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38 </a:t>
            </a:r>
            <a:r>
              <a:rPr lang="en-US" altLang="de-DE" sz="2000" dirty="0">
                <a:solidFill>
                  <a:srgbClr val="000000"/>
                </a:solidFill>
                <a:latin typeface="Calibri" pitchFamily="34" charset="0"/>
              </a:rPr>
              <a:t>X 77 mm</a:t>
            </a:r>
            <a:r>
              <a:rPr lang="en-US" altLang="de-DE" sz="2000" baseline="30000" dirty="0">
                <a:solidFill>
                  <a:srgbClr val="000000"/>
                </a:solidFill>
                <a:latin typeface="Calibri" pitchFamily="34" charset="0"/>
              </a:rPr>
              <a:t>2 </a:t>
            </a:r>
            <a:endParaRPr lang="en-US" altLang="de-DE" sz="2000" baseline="30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</a:pP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8 </a:t>
            </a:r>
            <a:r>
              <a:rPr lang="en-US" altLang="de-DE" sz="2000" dirty="0">
                <a:solidFill>
                  <a:srgbClr val="000000"/>
                </a:solidFill>
                <a:latin typeface="Calibri" pitchFamily="34" charset="0"/>
              </a:rPr>
              <a:t>GB </a:t>
            </a:r>
            <a:r>
              <a:rPr lang="en-US" altLang="de-DE" sz="2000" dirty="0" smtClean="0">
                <a:solidFill>
                  <a:srgbClr val="000000"/>
                </a:solidFill>
                <a:latin typeface="Calibri" pitchFamily="34" charset="0"/>
              </a:rPr>
              <a:t>memory</a:t>
            </a:r>
            <a:endParaRPr lang="en-US" altLang="de-DE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/>
          </p:cNvSpPr>
          <p:nvPr/>
        </p:nvSpPr>
        <p:spPr bwMode="auto">
          <a:xfrm>
            <a:off x="1485900" y="-25400"/>
            <a:ext cx="6400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1pPr>
            <a:lvl2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2pPr>
            <a:lvl3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3pPr>
            <a:lvl4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4pPr>
            <a:lvl5pPr algn="l"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de-DE" sz="2800" dirty="0" err="1" smtClean="0">
                <a:solidFill>
                  <a:srgbClr val="0066FF"/>
                </a:solidFill>
                <a:latin typeface="Arial" charset="0"/>
              </a:rPr>
              <a:t>Towads</a:t>
            </a:r>
            <a:r>
              <a:rPr lang="en-US" altLang="de-DE" sz="2800" dirty="0" smtClean="0">
                <a:solidFill>
                  <a:srgbClr val="0066FF"/>
                </a:solidFill>
                <a:latin typeface="Arial" charset="0"/>
              </a:rPr>
              <a:t> bigger systems</a:t>
            </a:r>
            <a:endParaRPr lang="en-US" altLang="de-DE" sz="2800" dirty="0">
              <a:solidFill>
                <a:srgbClr val="0066FF"/>
              </a:solidFill>
              <a:latin typeface="Arial" charset="0"/>
            </a:endParaRPr>
          </a:p>
        </p:txBody>
      </p:sp>
      <p:pic>
        <p:nvPicPr>
          <p:cNvPr id="560132" name="Picture 4" descr="EigerFrontend_v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17910"/>
            <a:ext cx="7118827" cy="170626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9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" t="2698" r="7145" b="2785"/>
          <a:stretch/>
        </p:blipFill>
        <p:spPr bwMode="auto">
          <a:xfrm>
            <a:off x="179512" y="2612182"/>
            <a:ext cx="3464089" cy="398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572000" y="3458592"/>
            <a:ext cx="4352925" cy="2677656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400" b="1" dirty="0" smtClean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9M EIGER DETECTOR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de-DE" sz="2400" b="1" dirty="0" smtClean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Area</a:t>
            </a:r>
            <a:r>
              <a:rPr lang="en-US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: 23x23cm</a:t>
            </a:r>
            <a:r>
              <a:rPr lang="en-US" altLang="de-DE" sz="2400" b="1" baseline="30000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2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Number of pixels: 9 million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Frame rate: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up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to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23 kHz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Developed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for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SLS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cSAXS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beamline</a:t>
            </a:r>
            <a:endParaRPr lang="en-US" altLang="de-DE" sz="2400" b="1" dirty="0">
              <a:solidFill>
                <a:srgbClr val="FF0000"/>
              </a:solidFill>
              <a:latin typeface="Times" pitchFamily="18" charset="0"/>
              <a:ea typeface="ヒラギノ角ゴ Pro W3" charset="-128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Total (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raw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) </a:t>
            </a:r>
            <a:r>
              <a:rPr lang="de-CH" altLang="de-DE" sz="2400" b="1" dirty="0" err="1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data</a:t>
            </a:r>
            <a:r>
              <a:rPr lang="de-CH" altLang="de-DE" sz="2400" b="1" dirty="0">
                <a:solidFill>
                  <a:srgbClr val="FF0000"/>
                </a:solidFill>
                <a:latin typeface="Times" pitchFamily="18" charset="0"/>
                <a:ea typeface="ヒラギノ角ゴ Pro W3" charset="-128"/>
              </a:rPr>
              <a:t> rate: 900Gb/s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" r="9109" b="7712"/>
          <a:stretch/>
        </p:blipFill>
        <p:spPr>
          <a:xfrm>
            <a:off x="35496" y="2612182"/>
            <a:ext cx="4438044" cy="39504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41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83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inapoli\Desktop\LTP_SEMINAR\he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7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8676456" y="6597352"/>
            <a:ext cx="360040" cy="2606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42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17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phase_80x80.jpg"/>
          <p:cNvPicPr>
            <a:picLocks noChangeAspect="1"/>
          </p:cNvPicPr>
          <p:nvPr/>
        </p:nvPicPr>
        <p:blipFill>
          <a:blip r:embed="rId3"/>
          <a:srcRect l="15173" t="6867" r="17738" b="10301"/>
          <a:stretch>
            <a:fillRect/>
          </a:stretch>
        </p:blipFill>
        <p:spPr>
          <a:xfrm>
            <a:off x="5671649" y="3194309"/>
            <a:ext cx="3167550" cy="3163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Eiger</a:t>
            </a:r>
            <a:r>
              <a:rPr lang="en-US" dirty="0" smtClean="0"/>
              <a:t> self portrait (</a:t>
            </a:r>
            <a:r>
              <a:rPr lang="en-US" dirty="0" err="1" smtClean="0"/>
              <a:t>Ptychography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Picture 6" descr="e13992_1_01205_00001_00000_correct_binningsub.png"/>
          <p:cNvPicPr>
            <a:picLocks noChangeAspect="1"/>
          </p:cNvPicPr>
          <p:nvPr/>
        </p:nvPicPr>
        <p:blipFill>
          <a:blip r:embed="rId4"/>
          <a:srcRect l="14618" t="15114" r="14936" b="15114"/>
          <a:stretch>
            <a:fillRect/>
          </a:stretch>
        </p:blipFill>
        <p:spPr>
          <a:xfrm>
            <a:off x="1860593" y="823804"/>
            <a:ext cx="2521890" cy="236335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Isosceles Triangle 7"/>
          <p:cNvSpPr/>
          <p:nvPr/>
        </p:nvSpPr>
        <p:spPr bwMode="auto">
          <a:xfrm rot="16200000">
            <a:off x="1714698" y="989737"/>
            <a:ext cx="900000" cy="1800000"/>
          </a:xfrm>
          <a:prstGeom prst="triangle">
            <a:avLst/>
          </a:prstGeom>
          <a:solidFill>
            <a:srgbClr val="FF66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grpSp>
        <p:nvGrpSpPr>
          <p:cNvPr id="9" name="Group 78"/>
          <p:cNvGrpSpPr/>
          <p:nvPr/>
        </p:nvGrpSpPr>
        <p:grpSpPr>
          <a:xfrm>
            <a:off x="1330528" y="1385898"/>
            <a:ext cx="530065" cy="1019395"/>
            <a:chOff x="1711528" y="1700220"/>
            <a:chExt cx="452765" cy="925999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rot="16200000" flipH="1" flipV="1">
              <a:off x="1279529" y="2194218"/>
              <a:ext cx="864000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  <p:sp>
          <p:nvSpPr>
            <p:cNvPr id="11" name="Rectangle 10"/>
            <p:cNvSpPr/>
            <p:nvPr/>
          </p:nvSpPr>
          <p:spPr bwMode="auto">
            <a:xfrm>
              <a:off x="1711529" y="1762218"/>
              <a:ext cx="452764" cy="857796"/>
            </a:xfrm>
            <a:prstGeom prst="rect">
              <a:avLst/>
            </a:prstGeom>
            <a:blipFill rotWithShape="1">
              <a:blip r:embed="rId5"/>
              <a:tile tx="0" ty="0" sx="100000" sy="100000" flip="none" algn="tl"/>
            </a:blip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0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en-US" sz="2400">
                <a:solidFill>
                  <a:srgbClr val="000000"/>
                </a:solidFill>
                <a:latin typeface="Times" charset="0"/>
                <a:ea typeface="ヒラギノ角ゴ Pro W3" charset="-128"/>
                <a:cs typeface="+mn-cs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10800000">
              <a:off x="1776104" y="1700220"/>
              <a:ext cx="318440" cy="158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</p:grp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/>
          <a:srcRect b="2405"/>
          <a:stretch>
            <a:fillRect/>
          </a:stretch>
        </p:blipFill>
        <p:spPr bwMode="auto">
          <a:xfrm rot="5400000">
            <a:off x="2244370" y="3659483"/>
            <a:ext cx="2955767" cy="289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13992_1_01205_00260_00000_correct_binningsub.png"/>
          <p:cNvPicPr>
            <a:picLocks noChangeAspect="1"/>
          </p:cNvPicPr>
          <p:nvPr/>
        </p:nvPicPr>
        <p:blipFill>
          <a:blip r:embed="rId7"/>
          <a:srcRect l="15254" t="15114" r="14936" b="15114"/>
          <a:stretch>
            <a:fillRect/>
          </a:stretch>
        </p:blipFill>
        <p:spPr>
          <a:xfrm>
            <a:off x="4057366" y="1116500"/>
            <a:ext cx="2631293" cy="24883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47639" y="773006"/>
            <a:ext cx="2135200" cy="6047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Diffraction pattern</a:t>
            </a:r>
          </a:p>
          <a:p>
            <a:pPr algn="ctr"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from one ½ of a module</a:t>
            </a:r>
          </a:p>
        </p:txBody>
      </p:sp>
      <p:sp>
        <p:nvSpPr>
          <p:cNvPr id="16" name="Oval 15"/>
          <p:cNvSpPr/>
          <p:nvPr/>
        </p:nvSpPr>
        <p:spPr>
          <a:xfrm rot="21000000">
            <a:off x="3616299" y="4518222"/>
            <a:ext cx="540000" cy="540000"/>
          </a:xfrm>
          <a:prstGeom prst="ellipse">
            <a:avLst/>
          </a:prstGeom>
          <a:blipFill rotWithShape="1">
            <a:blip r:embed="rId8">
              <a:alphaModFix amt="48000"/>
            </a:blip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>
            <a:stCxn id="16" idx="7"/>
          </p:cNvCxnSpPr>
          <p:nvPr/>
        </p:nvCxnSpPr>
        <p:spPr bwMode="auto">
          <a:xfrm rot="5400000" flipH="1" flipV="1">
            <a:off x="3623136" y="3161756"/>
            <a:ext cx="1823324" cy="9872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>
          <a:xfrm>
            <a:off x="3356537" y="4518222"/>
            <a:ext cx="540000" cy="540000"/>
          </a:xfrm>
          <a:prstGeom prst="ellipse">
            <a:avLst/>
          </a:prstGeom>
          <a:blipFill rotWithShape="1">
            <a:blip r:embed="rId8">
              <a:alphaModFix amt="48000"/>
            </a:blip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0867" y="5713949"/>
            <a:ext cx="2308249" cy="6719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Object: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	</a:t>
            </a:r>
            <a:r>
              <a:rPr lang="en-US" sz="2000" b="1" dirty="0" err="1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Eiger</a:t>
            </a: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 readout chip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077" y="3704159"/>
            <a:ext cx="2239677" cy="265406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Arial Narrow"/>
            </a:endParaRP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The object is raster scanned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by an out of focus beam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Diffraction patterns at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overlapping positions on the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object are recorded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The information in the overlap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is used to recover the </a:t>
            </a:r>
            <a:r>
              <a:rPr lang="en-US" sz="1400" dirty="0" err="1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dp</a:t>
            </a: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phase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Both the attenuation and phase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shift in the object can be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reconstructed</a:t>
            </a:r>
          </a:p>
        </p:txBody>
      </p:sp>
      <p:grpSp>
        <p:nvGrpSpPr>
          <p:cNvPr id="21" name="Group 74"/>
          <p:cNvGrpSpPr/>
          <p:nvPr/>
        </p:nvGrpSpPr>
        <p:grpSpPr>
          <a:xfrm>
            <a:off x="337031" y="1718696"/>
            <a:ext cx="395872" cy="333090"/>
            <a:chOff x="694149" y="3056607"/>
            <a:chExt cx="395872" cy="333090"/>
          </a:xfrm>
        </p:grpSpPr>
        <p:sp>
          <p:nvSpPr>
            <p:cNvPr id="22" name="Rectangle 21"/>
            <p:cNvSpPr/>
            <p:nvPr/>
          </p:nvSpPr>
          <p:spPr bwMode="auto">
            <a:xfrm>
              <a:off x="763148" y="3072221"/>
              <a:ext cx="227202" cy="301863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3" name="Oval 22"/>
            <p:cNvSpPr/>
            <p:nvPr/>
          </p:nvSpPr>
          <p:spPr bwMode="auto">
            <a:xfrm>
              <a:off x="908885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" name="Oval 23"/>
            <p:cNvSpPr/>
            <p:nvPr/>
          </p:nvSpPr>
          <p:spPr bwMode="auto">
            <a:xfrm>
              <a:off x="694149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25" name="Rectangle 24"/>
          <p:cNvSpPr/>
          <p:nvPr/>
        </p:nvSpPr>
        <p:spPr bwMode="auto">
          <a:xfrm>
            <a:off x="74395" y="1702407"/>
            <a:ext cx="1109550" cy="365668"/>
          </a:xfrm>
          <a:prstGeom prst="rect">
            <a:avLst/>
          </a:prstGeom>
          <a:solidFill>
            <a:srgbClr val="FFFF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37861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384504" y="1817491"/>
            <a:ext cx="216000" cy="144000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  <a:scene3d>
            <a:camera prst="orthographicFront">
              <a:rot lat="0" lon="45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 rot="16200000">
            <a:off x="1265469" y="1748666"/>
            <a:ext cx="144000" cy="288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9" name="Donut 28"/>
          <p:cNvSpPr/>
          <p:nvPr/>
        </p:nvSpPr>
        <p:spPr bwMode="auto">
          <a:xfrm>
            <a:off x="1011804" y="1709491"/>
            <a:ext cx="360000" cy="360000"/>
          </a:xfrm>
          <a:prstGeom prst="donut">
            <a:avLst>
              <a:gd name="adj" fmla="val 38290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</p:sp>
      <p:sp>
        <p:nvSpPr>
          <p:cNvPr id="30" name="Isosceles Triangle 29"/>
          <p:cNvSpPr/>
          <p:nvPr/>
        </p:nvSpPr>
        <p:spPr bwMode="auto">
          <a:xfrm rot="16200000">
            <a:off x="797970" y="1621648"/>
            <a:ext cx="270000" cy="540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grpSp>
        <p:nvGrpSpPr>
          <p:cNvPr id="31" name="Group 75"/>
          <p:cNvGrpSpPr/>
          <p:nvPr/>
        </p:nvGrpSpPr>
        <p:grpSpPr>
          <a:xfrm>
            <a:off x="117856" y="1758109"/>
            <a:ext cx="216001" cy="253836"/>
            <a:chOff x="411901" y="3096233"/>
            <a:chExt cx="216001" cy="253836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 flipV="1">
              <a:off x="411901" y="3096233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411901" y="3178613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411901" y="3261089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411901" y="3350069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sp>
        <p:nvSpPr>
          <p:cNvPr id="36" name="Oval 35"/>
          <p:cNvSpPr/>
          <p:nvPr/>
        </p:nvSpPr>
        <p:spPr bwMode="auto">
          <a:xfrm>
            <a:off x="368853" y="1857708"/>
            <a:ext cx="90000" cy="72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64546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579852" y="3448163"/>
            <a:ext cx="1470700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Phase image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93777" y="2077297"/>
            <a:ext cx="4924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OSA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281009" y="2359566"/>
            <a:ext cx="610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Object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4736" y="2077297"/>
            <a:ext cx="4601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FZP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162" y="1338904"/>
            <a:ext cx="12565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Coherent X-rays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cxnSp>
        <p:nvCxnSpPr>
          <p:cNvPr id="48" name="Curved Connector 47"/>
          <p:cNvCxnSpPr/>
          <p:nvPr/>
        </p:nvCxnSpPr>
        <p:spPr bwMode="auto">
          <a:xfrm>
            <a:off x="1004199" y="2765462"/>
            <a:ext cx="1168799" cy="96639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Rectangle 48"/>
          <p:cNvSpPr/>
          <p:nvPr/>
        </p:nvSpPr>
        <p:spPr bwMode="auto">
          <a:xfrm>
            <a:off x="991070" y="2743727"/>
            <a:ext cx="709216" cy="5233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 rot="5400000">
            <a:off x="1294852" y="2983578"/>
            <a:ext cx="58590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Arrow Connector 50"/>
          <p:cNvCxnSpPr>
            <a:stCxn id="18" idx="0"/>
          </p:cNvCxnSpPr>
          <p:nvPr/>
        </p:nvCxnSpPr>
        <p:spPr bwMode="auto">
          <a:xfrm rot="16200000" flipV="1">
            <a:off x="2408085" y="3299770"/>
            <a:ext cx="2065306" cy="3715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Isosceles Triangle 51"/>
          <p:cNvSpPr/>
          <p:nvPr/>
        </p:nvSpPr>
        <p:spPr bwMode="auto">
          <a:xfrm rot="16200000">
            <a:off x="883710" y="1672911"/>
            <a:ext cx="54000" cy="540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53" name="Isosceles Triangle 52"/>
          <p:cNvSpPr/>
          <p:nvPr/>
        </p:nvSpPr>
        <p:spPr bwMode="auto">
          <a:xfrm rot="16200000">
            <a:off x="1326221" y="1751161"/>
            <a:ext cx="28800" cy="288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54" name="Notched Right Arrow 53"/>
          <p:cNvSpPr/>
          <p:nvPr/>
        </p:nvSpPr>
        <p:spPr bwMode="auto">
          <a:xfrm rot="3600000">
            <a:off x="5478120" y="2959636"/>
            <a:ext cx="838906" cy="495324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60" name="Straight Arrow Connector 59"/>
          <p:cNvCxnSpPr/>
          <p:nvPr/>
        </p:nvCxnSpPr>
        <p:spPr bwMode="auto">
          <a:xfrm>
            <a:off x="5694499" y="6414139"/>
            <a:ext cx="313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946900" y="6361335"/>
            <a:ext cx="496906" cy="2834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80 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76200" y="6597352"/>
            <a:ext cx="3364538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47548" y="6525344"/>
            <a:ext cx="44493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66CBCD-EE06-1B43-8E07-FEE7A5C204B5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43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54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" t="3888" r="6463" b="76046"/>
          <a:stretch/>
        </p:blipFill>
        <p:spPr bwMode="auto">
          <a:xfrm>
            <a:off x="1259632" y="0"/>
            <a:ext cx="7375838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93771" r="6577" b="-593"/>
          <a:stretch/>
        </p:blipFill>
        <p:spPr bwMode="auto">
          <a:xfrm>
            <a:off x="810353" y="6014726"/>
            <a:ext cx="8298151" cy="84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dinapoli\AppData\Local\Temp\7zEC013E612\fig2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6" y="2204864"/>
            <a:ext cx="8970858" cy="38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64088" y="44624"/>
            <a:ext cx="3701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hlinkClick r:id="rId4"/>
              </a:rPr>
              <a:t>Open access link: http</a:t>
            </a: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  <a:hlinkClick r:id="rId4"/>
              </a:rPr>
              <a:t>://rdcu.be/p7bi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402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ontent Placeholder 163"/>
          <p:cNvSpPr>
            <a:spLocks noGrp="1"/>
          </p:cNvSpPr>
          <p:nvPr>
            <p:ph sz="quarter" idx="13"/>
          </p:nvPr>
        </p:nvSpPr>
        <p:spPr>
          <a:xfrm>
            <a:off x="5364088" y="3789040"/>
            <a:ext cx="3744416" cy="2635230"/>
          </a:xfrm>
        </p:spPr>
        <p:txBody>
          <a:bodyPr/>
          <a:lstStyle/>
          <a:p>
            <a:r>
              <a:rPr lang="en-US" sz="2000" dirty="0" smtClean="0"/>
              <a:t>Currently </a:t>
            </a:r>
            <a:r>
              <a:rPr lang="en-US" sz="2000" dirty="0"/>
              <a:t>1x1 cm</a:t>
            </a:r>
            <a:r>
              <a:rPr lang="en-US" sz="2000" baseline="30000" dirty="0"/>
              <a:t>2</a:t>
            </a:r>
            <a:r>
              <a:rPr lang="en-US" sz="2000" dirty="0"/>
              <a:t> prototype available</a:t>
            </a:r>
          </a:p>
          <a:p>
            <a:pPr lvl="1"/>
            <a:r>
              <a:rPr lang="en-US" sz="2000" dirty="0"/>
              <a:t>400x400=160 </a:t>
            </a:r>
            <a:r>
              <a:rPr lang="en-US" sz="2000" dirty="0" err="1" smtClean="0"/>
              <a:t>kpixel</a:t>
            </a:r>
            <a:endParaRPr lang="en-US" sz="2000" dirty="0" smtClean="0"/>
          </a:p>
          <a:p>
            <a:r>
              <a:rPr lang="en-US" sz="2000" dirty="0" smtClean="0"/>
              <a:t>Fast frame rate (&gt; kHz)</a:t>
            </a:r>
          </a:p>
          <a:p>
            <a:pPr lvl="1"/>
            <a:r>
              <a:rPr lang="en-US" sz="2000" dirty="0" smtClean="0"/>
              <a:t>currently 3 kHz</a:t>
            </a:r>
          </a:p>
          <a:p>
            <a:pPr lvl="1"/>
            <a:r>
              <a:rPr lang="en-US" sz="2000" dirty="0"/>
              <a:t>b</a:t>
            </a:r>
            <a:r>
              <a:rPr lang="en-US" sz="2000" dirty="0" smtClean="0"/>
              <a:t>y design 6 kHz</a:t>
            </a:r>
          </a:p>
          <a:p>
            <a:pPr lvl="1"/>
            <a:r>
              <a:rPr lang="en-US" sz="2000" dirty="0" smtClean="0"/>
              <a:t>Ca. 20 TB/day</a:t>
            </a:r>
          </a:p>
          <a:p>
            <a:r>
              <a:rPr lang="en-US" sz="2000" dirty="0" smtClean="0"/>
              <a:t>Dead-time free operation possible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MÖNCH</a:t>
            </a:r>
            <a:endParaRPr lang="de-CH" dirty="0"/>
          </a:p>
        </p:txBody>
      </p:sp>
      <p:pic>
        <p:nvPicPr>
          <p:cNvPr id="165" name="Picture 164"/>
          <p:cNvPicPr/>
          <p:nvPr/>
        </p:nvPicPr>
        <p:blipFill>
          <a:blip r:embed="rId3"/>
          <a:stretch>
            <a:fillRect/>
          </a:stretch>
        </p:blipFill>
        <p:spPr>
          <a:xfrm>
            <a:off x="5364088" y="1484784"/>
            <a:ext cx="3657128" cy="2121607"/>
          </a:xfrm>
          <a:prstGeom prst="rect">
            <a:avLst/>
          </a:prstGeom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45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7624" y="6433591"/>
            <a:ext cx="7920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M. </a:t>
            </a:r>
            <a:r>
              <a:rPr lang="en-US" sz="1400" dirty="0" err="1">
                <a:solidFill>
                  <a:srgbClr val="000000"/>
                </a:solidFill>
              </a:rPr>
              <a:t>Ramilli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smtClean="0">
                <a:solidFill>
                  <a:srgbClr val="000000"/>
                </a:solidFill>
              </a:rPr>
              <a:t>et al. (2017) J. Instr. 12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smtClean="0">
                <a:solidFill>
                  <a:srgbClr val="000000"/>
                </a:solidFill>
              </a:rPr>
              <a:t>C01071.http</a:t>
            </a:r>
            <a:r>
              <a:rPr lang="en-US" sz="1400" dirty="0">
                <a:solidFill>
                  <a:srgbClr val="000000"/>
                </a:solidFill>
              </a:rPr>
              <a:t>://dx.doi.org/10.1088/1748-0221/12/01/C01071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59632" y="794461"/>
            <a:ext cx="7651944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9pPr>
          </a:lstStyle>
          <a:p>
            <a:r>
              <a:rPr lang="en-US" altLang="de-DE" sz="20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icropixel</a:t>
            </a:r>
            <a:r>
              <a:rPr lang="en-US" altLang="de-D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with enhanced 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altLang="de-DE" sz="20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sition</a:t>
            </a:r>
            <a:r>
              <a:rPr lang="en-US" altLang="de-D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de-DE" sz="20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solution</a:t>
            </a:r>
            <a:r>
              <a:rPr lang="en-US" altLang="de-D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usi</a:t>
            </a:r>
            <a:r>
              <a:rPr lang="en-US" altLang="de-DE" sz="20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  <a:r>
              <a:rPr lang="en-US" altLang="de-D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de-DE" sz="20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n-US" altLang="de-D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arge</a:t>
            </a:r>
            <a:r>
              <a:rPr lang="en-US" altLang="de-D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integration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537075" y="3789040"/>
            <a:ext cx="4360947" cy="2484276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Small pixels 25 x 25 </a:t>
            </a:r>
            <a:r>
              <a:rPr lang="el-GR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μ</a:t>
            </a: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m</a:t>
            </a:r>
            <a:r>
              <a:rPr lang="en-US" sz="200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lang="de-CH" sz="2000" baseline="30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177800" lvl="1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Bump bonding works!</a:t>
            </a:r>
          </a:p>
          <a:p>
            <a:pPr marL="0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Low noise </a:t>
            </a:r>
          </a:p>
          <a:p>
            <a:pPr marL="177800" lvl="1" indent="0" eaLnBrk="0" hangingPunct="0">
              <a:lnSpc>
                <a:spcPct val="100000"/>
              </a:lnSpc>
              <a:buClrTx/>
            </a:pPr>
            <a:r>
              <a:rPr lang="en-US" sz="2000" dirty="0">
                <a:solidFill>
                  <a:srgbClr val="000000"/>
                </a:solidFill>
              </a:rPr>
              <a:t>320 eV energy resolution </a:t>
            </a:r>
            <a:r>
              <a:rPr lang="en-US" sz="2000" dirty="0" smtClean="0">
                <a:solidFill>
                  <a:srgbClr val="000000"/>
                </a:solidFill>
              </a:rPr>
              <a:t>FWHM</a:t>
            </a:r>
            <a:endParaRPr lang="en-US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Large dynamic range</a:t>
            </a:r>
          </a:p>
          <a:p>
            <a:pPr marL="177800" lvl="1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Up to now statically selectable</a:t>
            </a:r>
          </a:p>
          <a:p>
            <a:pPr marL="177800" lvl="1" indent="0" eaLnBrk="0" hangingPunct="0">
              <a:lnSpc>
                <a:spcPct val="100000"/>
              </a:lnSpc>
              <a:buClrTx/>
            </a:pPr>
            <a:r>
              <a:rPr lang="en-US" sz="2000" dirty="0" smtClean="0">
                <a:solidFill>
                  <a:srgbClr val="000000"/>
                </a:solidFill>
                <a:cs typeface="Arial" panose="020B0604020202020204" pitchFamily="34" charset="0"/>
              </a:rPr>
              <a:t>Will have adaptive gain</a:t>
            </a:r>
            <a:endParaRPr lang="de-CH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84286" y="1484784"/>
            <a:ext cx="4284960" cy="1984753"/>
            <a:chOff x="-20067" y="1326305"/>
            <a:chExt cx="4284960" cy="1984753"/>
          </a:xfrm>
        </p:grpSpPr>
        <p:grpSp>
          <p:nvGrpSpPr>
            <p:cNvPr id="13" name="Group 53"/>
            <p:cNvGrpSpPr>
              <a:grpSpLocks/>
            </p:cNvGrpSpPr>
            <p:nvPr/>
          </p:nvGrpSpPr>
          <p:grpSpPr bwMode="auto">
            <a:xfrm>
              <a:off x="-20067" y="1326635"/>
              <a:ext cx="1730375" cy="1984375"/>
              <a:chOff x="2238" y="23778"/>
              <a:chExt cx="1090" cy="1250"/>
            </a:xfrm>
          </p:grpSpPr>
          <p:pic>
            <p:nvPicPr>
              <p:cNvPr id="28" name="Picture 54" descr="pilatus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0" t="15244" r="31058" b="7383"/>
              <a:stretch/>
            </p:blipFill>
            <p:spPr bwMode="auto">
              <a:xfrm>
                <a:off x="2273" y="24024"/>
                <a:ext cx="1006" cy="1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 Box 55"/>
              <p:cNvSpPr txBox="1">
                <a:spLocks noChangeArrowheads="1"/>
              </p:cNvSpPr>
              <p:nvPr/>
            </p:nvSpPr>
            <p:spPr bwMode="auto">
              <a:xfrm>
                <a:off x="2238" y="23778"/>
                <a:ext cx="109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eaLnBrk="1" hangingPunct="1"/>
                <a:r>
                  <a:rPr lang="en-US" altLang="de-DE" sz="2000" dirty="0">
                    <a:solidFill>
                      <a:srgbClr val="FF0000"/>
                    </a:solidFill>
                    <a:latin typeface="Calibri" pitchFamily="34" charset="0"/>
                  </a:rPr>
                  <a:t>Pilatus </a:t>
                </a:r>
                <a:r>
                  <a:rPr lang="en-US" altLang="de-DE" sz="2000" dirty="0" smtClean="0">
                    <a:solidFill>
                      <a:srgbClr val="FF0000"/>
                    </a:solidFill>
                    <a:latin typeface="Calibri" pitchFamily="34" charset="0"/>
                  </a:rPr>
                  <a:t>172 </a:t>
                </a:r>
                <a:r>
                  <a:rPr lang="el-GR" altLang="de-DE" sz="2000" dirty="0">
                    <a:solidFill>
                      <a:srgbClr val="FF0000"/>
                    </a:solidFill>
                    <a:latin typeface="Calibri" pitchFamily="34" charset="0"/>
                  </a:rPr>
                  <a:t>μ</a:t>
                </a:r>
                <a:r>
                  <a:rPr lang="en-US" altLang="de-DE" sz="2000" dirty="0">
                    <a:solidFill>
                      <a:srgbClr val="FF0000"/>
                    </a:solidFill>
                    <a:latin typeface="Calibri" pitchFamily="34" charset="0"/>
                  </a:rPr>
                  <a:t>m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069332" y="1326305"/>
              <a:ext cx="1006475" cy="1896483"/>
              <a:chOff x="3933826" y="1131355"/>
              <a:chExt cx="1006475" cy="1896483"/>
            </a:xfrm>
          </p:grpSpPr>
          <p:grpSp>
            <p:nvGrpSpPr>
              <p:cNvPr id="24" name="Group 56"/>
              <p:cNvGrpSpPr>
                <a:grpSpLocks/>
              </p:cNvGrpSpPr>
              <p:nvPr/>
            </p:nvGrpSpPr>
            <p:grpSpPr bwMode="auto">
              <a:xfrm>
                <a:off x="3933826" y="1131355"/>
                <a:ext cx="1006475" cy="1585915"/>
                <a:chOff x="4438" y="23954"/>
                <a:chExt cx="634" cy="999"/>
              </a:xfrm>
            </p:grpSpPr>
            <p:pic>
              <p:nvPicPr>
                <p:cNvPr id="26" name="Picture 57" descr="eiger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537" t="48768" r="35756" b="14073"/>
                <a:stretch/>
              </p:blipFill>
              <p:spPr bwMode="auto">
                <a:xfrm>
                  <a:off x="4549" y="24474"/>
                  <a:ext cx="471" cy="4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438" y="23954"/>
                  <a:ext cx="634" cy="4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9pPr>
                </a:lstStyle>
                <a:p>
                  <a:pPr algn="ctr" eaLnBrk="1" hangingPunct="1"/>
                  <a:r>
                    <a:rPr lang="en-US" altLang="de-DE" sz="2000" dirty="0" err="1">
                      <a:solidFill>
                        <a:srgbClr val="00B050"/>
                      </a:solidFill>
                      <a:latin typeface="Calibri" pitchFamily="34" charset="0"/>
                    </a:rPr>
                    <a:t>Eiger</a:t>
                  </a:r>
                  <a:r>
                    <a:rPr lang="en-US" altLang="de-DE" sz="2000" dirty="0">
                      <a:solidFill>
                        <a:srgbClr val="00B050"/>
                      </a:solidFill>
                      <a:latin typeface="Calibri" pitchFamily="34" charset="0"/>
                    </a:rPr>
                    <a:t> </a:t>
                  </a:r>
                  <a:r>
                    <a:rPr lang="en-US" altLang="de-DE" sz="2000" dirty="0" smtClean="0">
                      <a:solidFill>
                        <a:srgbClr val="00B050"/>
                      </a:solidFill>
                      <a:latin typeface="Calibri" pitchFamily="34" charset="0"/>
                    </a:rPr>
                    <a:t>75 </a:t>
                  </a:r>
                  <a:r>
                    <a:rPr lang="el-GR" altLang="de-DE" sz="2000" dirty="0">
                      <a:solidFill>
                        <a:srgbClr val="00B050"/>
                      </a:solidFill>
                      <a:latin typeface="Calibri" pitchFamily="34" charset="0"/>
                    </a:rPr>
                    <a:t>μ</a:t>
                  </a:r>
                  <a:r>
                    <a:rPr lang="en-US" altLang="de-DE" sz="2000" dirty="0">
                      <a:solidFill>
                        <a:srgbClr val="00B050"/>
                      </a:solidFill>
                      <a:latin typeface="Calibri" pitchFamily="34" charset="0"/>
                    </a:rPr>
                    <a:t>m</a:t>
                  </a:r>
                </a:p>
              </p:txBody>
            </p:sp>
          </p:grpSp>
          <p:sp>
            <p:nvSpPr>
              <p:cNvPr id="25" name="TextBox 24"/>
              <p:cNvSpPr txBox="1">
                <a:spLocks noChangeArrowheads="1"/>
              </p:cNvSpPr>
              <p:nvPr/>
            </p:nvSpPr>
            <p:spPr bwMode="auto">
              <a:xfrm>
                <a:off x="4258534" y="2716727"/>
                <a:ext cx="397545" cy="31111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altLang="de-DE" sz="2000" dirty="0">
                    <a:solidFill>
                      <a:srgbClr val="00B050"/>
                    </a:solidFill>
                    <a:latin typeface="Arial Narrow" pitchFamily="34" charset="0"/>
                  </a:rPr>
                  <a:t>x5.3</a:t>
                </a:r>
                <a:endParaRPr lang="en-US" altLang="de-DE" sz="1600" dirty="0">
                  <a:solidFill>
                    <a:srgbClr val="00B050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147293" y="1326494"/>
              <a:ext cx="1117600" cy="1684928"/>
              <a:chOff x="7566032" y="1156736"/>
              <a:chExt cx="1117600" cy="1684928"/>
            </a:xfrm>
          </p:grpSpPr>
          <p:grpSp>
            <p:nvGrpSpPr>
              <p:cNvPr id="20" name="Group 59"/>
              <p:cNvGrpSpPr>
                <a:grpSpLocks/>
              </p:cNvGrpSpPr>
              <p:nvPr/>
            </p:nvGrpSpPr>
            <p:grpSpPr bwMode="auto">
              <a:xfrm>
                <a:off x="7566032" y="1156736"/>
                <a:ext cx="1117600" cy="1344614"/>
                <a:chOff x="6721" y="23970"/>
                <a:chExt cx="704" cy="847"/>
              </a:xfrm>
            </p:grpSpPr>
            <p:pic>
              <p:nvPicPr>
                <p:cNvPr id="22" name="Picture 60" descr="moench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871" t="62878" r="20595" b="24777"/>
                <a:stretch/>
              </p:blipFill>
              <p:spPr bwMode="auto">
                <a:xfrm>
                  <a:off x="6972" y="24658"/>
                  <a:ext cx="167" cy="1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6721" y="23970"/>
                  <a:ext cx="704" cy="4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pitchFamily="-1" charset="0"/>
                      <a:ea typeface="ヒラギノ角ゴ Pro W3" pitchFamily="-1" charset="-128"/>
                    </a:defRPr>
                  </a:lvl9pPr>
                </a:lstStyle>
                <a:p>
                  <a:pPr algn="ctr" eaLnBrk="1" hangingPunct="1"/>
                  <a:r>
                    <a:rPr lang="en-US" altLang="de-DE" sz="2000" dirty="0" err="1">
                      <a:solidFill>
                        <a:srgbClr val="00B0F0"/>
                      </a:solidFill>
                      <a:latin typeface="Calibri" pitchFamily="34" charset="0"/>
                    </a:rPr>
                    <a:t>Mönch</a:t>
                  </a:r>
                  <a:r>
                    <a:rPr lang="en-US" altLang="de-DE" sz="2000" dirty="0">
                      <a:solidFill>
                        <a:srgbClr val="00B0F0"/>
                      </a:solidFill>
                      <a:latin typeface="Calibri" pitchFamily="34" charset="0"/>
                    </a:rPr>
                    <a:t> </a:t>
                  </a:r>
                  <a:r>
                    <a:rPr lang="en-US" altLang="de-DE" sz="2000" dirty="0" smtClean="0">
                      <a:solidFill>
                        <a:srgbClr val="00B0F0"/>
                      </a:solidFill>
                      <a:latin typeface="Calibri" pitchFamily="34" charset="0"/>
                    </a:rPr>
                    <a:t>25 </a:t>
                  </a:r>
                  <a:r>
                    <a:rPr lang="el-GR" altLang="de-DE" sz="2000" dirty="0">
                      <a:solidFill>
                        <a:srgbClr val="00B0F0"/>
                      </a:solidFill>
                      <a:latin typeface="Calibri" pitchFamily="34" charset="0"/>
                    </a:rPr>
                    <a:t>μ</a:t>
                  </a:r>
                  <a:r>
                    <a:rPr lang="en-US" altLang="de-DE" sz="2000" dirty="0">
                      <a:solidFill>
                        <a:srgbClr val="00B0F0"/>
                      </a:solidFill>
                      <a:latin typeface="Calibri" pitchFamily="34" charset="0"/>
                    </a:rPr>
                    <a:t>m</a:t>
                  </a:r>
                </a:p>
              </p:txBody>
            </p:sp>
          </p:grpSp>
          <p:sp>
            <p:nvSpPr>
              <p:cNvPr id="21" name="TextBox 17"/>
              <p:cNvSpPr txBox="1">
                <a:spLocks noChangeArrowheads="1"/>
              </p:cNvSpPr>
              <p:nvPr/>
            </p:nvSpPr>
            <p:spPr bwMode="auto">
              <a:xfrm>
                <a:off x="7908136" y="2530553"/>
                <a:ext cx="339837" cy="31111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altLang="de-DE" sz="2000" dirty="0">
                    <a:solidFill>
                      <a:srgbClr val="00B0F0"/>
                    </a:solidFill>
                    <a:latin typeface="Arial Narrow" pitchFamily="34" charset="0"/>
                  </a:rPr>
                  <a:t>x47</a:t>
                </a:r>
                <a:endParaRPr lang="en-US" altLang="de-DE" sz="1600" dirty="0">
                  <a:solidFill>
                    <a:srgbClr val="00B0F0"/>
                  </a:solidFill>
                  <a:latin typeface="Arial Narrow" pitchFamily="34" charset="0"/>
                </a:endParaRPr>
              </a:p>
            </p:txBody>
          </p:sp>
        </p:grpSp>
        <p:cxnSp>
          <p:nvCxnSpPr>
            <p:cNvPr id="16" name="Straight Connector 15"/>
            <p:cNvCxnSpPr/>
            <p:nvPr/>
          </p:nvCxnSpPr>
          <p:spPr bwMode="auto">
            <a:xfrm>
              <a:off x="1632521" y="1717205"/>
              <a:ext cx="620044" cy="42503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1632521" y="2911677"/>
              <a:ext cx="620044" cy="3993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2993257" y="2151767"/>
              <a:ext cx="552499" cy="26691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2971080" y="2671094"/>
              <a:ext cx="574676" cy="2405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120125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644008" y="4725144"/>
            <a:ext cx="4499993" cy="1079399"/>
            <a:chOff x="4644008" y="5763837"/>
            <a:chExt cx="4499993" cy="1079399"/>
          </a:xfrm>
        </p:grpSpPr>
        <p:grpSp>
          <p:nvGrpSpPr>
            <p:cNvPr id="42" name="Group 141"/>
            <p:cNvGrpSpPr>
              <a:grpSpLocks/>
            </p:cNvGrpSpPr>
            <p:nvPr/>
          </p:nvGrpSpPr>
          <p:grpSpPr bwMode="auto">
            <a:xfrm>
              <a:off x="4644008" y="6020974"/>
              <a:ext cx="3431137" cy="565125"/>
              <a:chOff x="158" y="3590"/>
              <a:chExt cx="3406" cy="482"/>
            </a:xfrm>
          </p:grpSpPr>
          <p:grpSp>
            <p:nvGrpSpPr>
              <p:cNvPr id="185" name="Group 142"/>
              <p:cNvGrpSpPr>
                <a:grpSpLocks/>
              </p:cNvGrpSpPr>
              <p:nvPr/>
            </p:nvGrpSpPr>
            <p:grpSpPr bwMode="auto">
              <a:xfrm>
                <a:off x="158" y="3590"/>
                <a:ext cx="3397" cy="482"/>
                <a:chOff x="158" y="3590"/>
                <a:chExt cx="3397" cy="482"/>
              </a:xfrm>
            </p:grpSpPr>
            <p:sp>
              <p:nvSpPr>
                <p:cNvPr id="233" name="Rectangle 143"/>
                <p:cNvSpPr>
                  <a:spLocks noChangeArrowheads="1"/>
                </p:cNvSpPr>
                <p:nvPr/>
              </p:nvSpPr>
              <p:spPr bwMode="auto">
                <a:xfrm>
                  <a:off x="158" y="3590"/>
                  <a:ext cx="3397" cy="482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" name="Rectangle 144"/>
                <p:cNvSpPr>
                  <a:spLocks noChangeArrowheads="1"/>
                </p:cNvSpPr>
                <p:nvPr/>
              </p:nvSpPr>
              <p:spPr bwMode="auto">
                <a:xfrm>
                  <a:off x="1523" y="3590"/>
                  <a:ext cx="73" cy="482"/>
                </a:xfrm>
                <a:prstGeom prst="rect">
                  <a:avLst/>
                </a:prstGeom>
                <a:solidFill>
                  <a:srgbClr val="170CF4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" name="Rectangle 145"/>
                <p:cNvSpPr>
                  <a:spLocks noChangeArrowheads="1"/>
                </p:cNvSpPr>
                <p:nvPr/>
              </p:nvSpPr>
              <p:spPr bwMode="auto">
                <a:xfrm>
                  <a:off x="2815" y="3590"/>
                  <a:ext cx="69" cy="482"/>
                </a:xfrm>
                <a:prstGeom prst="rect">
                  <a:avLst/>
                </a:prstGeom>
                <a:solidFill>
                  <a:srgbClr val="00B05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" name="Rectangle 146"/>
                <p:cNvSpPr>
                  <a:spLocks noChangeArrowheads="1"/>
                </p:cNvSpPr>
                <p:nvPr/>
              </p:nvSpPr>
              <p:spPr bwMode="auto">
                <a:xfrm>
                  <a:off x="693" y="3590"/>
                  <a:ext cx="73" cy="482"/>
                </a:xfrm>
                <a:prstGeom prst="rect">
                  <a:avLst/>
                </a:prstGeom>
                <a:solidFill>
                  <a:srgbClr val="FF505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86" name="Group 147"/>
              <p:cNvGrpSpPr>
                <a:grpSpLocks/>
              </p:cNvGrpSpPr>
              <p:nvPr/>
            </p:nvGrpSpPr>
            <p:grpSpPr bwMode="auto">
              <a:xfrm>
                <a:off x="163" y="3590"/>
                <a:ext cx="3401" cy="482"/>
                <a:chOff x="163" y="3590"/>
                <a:chExt cx="3401" cy="482"/>
              </a:xfrm>
            </p:grpSpPr>
            <p:sp>
              <p:nvSpPr>
                <p:cNvPr id="187" name="Line 148"/>
                <p:cNvSpPr>
                  <a:spLocks noChangeShapeType="1"/>
                </p:cNvSpPr>
                <p:nvPr/>
              </p:nvSpPr>
              <p:spPr bwMode="auto">
                <a:xfrm>
                  <a:off x="389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Line 149"/>
                <p:cNvSpPr>
                  <a:spLocks noChangeShapeType="1"/>
                </p:cNvSpPr>
                <p:nvPr/>
              </p:nvSpPr>
              <p:spPr bwMode="auto">
                <a:xfrm>
                  <a:off x="237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Line 150"/>
                <p:cNvSpPr>
                  <a:spLocks noChangeShapeType="1"/>
                </p:cNvSpPr>
                <p:nvPr/>
              </p:nvSpPr>
              <p:spPr bwMode="auto">
                <a:xfrm>
                  <a:off x="313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Line 151"/>
                <p:cNvSpPr>
                  <a:spLocks noChangeShapeType="1"/>
                </p:cNvSpPr>
                <p:nvPr/>
              </p:nvSpPr>
              <p:spPr bwMode="auto">
                <a:xfrm>
                  <a:off x="465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Line 152"/>
                <p:cNvSpPr>
                  <a:spLocks noChangeShapeType="1"/>
                </p:cNvSpPr>
                <p:nvPr/>
              </p:nvSpPr>
              <p:spPr bwMode="auto">
                <a:xfrm>
                  <a:off x="163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Line 153"/>
                <p:cNvSpPr>
                  <a:spLocks noChangeShapeType="1"/>
                </p:cNvSpPr>
                <p:nvPr/>
              </p:nvSpPr>
              <p:spPr bwMode="auto">
                <a:xfrm>
                  <a:off x="540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Line 154"/>
                <p:cNvSpPr>
                  <a:spLocks noChangeShapeType="1"/>
                </p:cNvSpPr>
                <p:nvPr/>
              </p:nvSpPr>
              <p:spPr bwMode="auto">
                <a:xfrm>
                  <a:off x="767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Line 155"/>
                <p:cNvSpPr>
                  <a:spLocks noChangeShapeType="1"/>
                </p:cNvSpPr>
                <p:nvPr/>
              </p:nvSpPr>
              <p:spPr bwMode="auto">
                <a:xfrm>
                  <a:off x="616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Line 156"/>
                <p:cNvSpPr>
                  <a:spLocks noChangeShapeType="1"/>
                </p:cNvSpPr>
                <p:nvPr/>
              </p:nvSpPr>
              <p:spPr bwMode="auto">
                <a:xfrm>
                  <a:off x="691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Line 157"/>
                <p:cNvSpPr>
                  <a:spLocks noChangeShapeType="1"/>
                </p:cNvSpPr>
                <p:nvPr/>
              </p:nvSpPr>
              <p:spPr bwMode="auto">
                <a:xfrm>
                  <a:off x="843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Line 158"/>
                <p:cNvSpPr>
                  <a:spLocks noChangeShapeType="1"/>
                </p:cNvSpPr>
                <p:nvPr/>
              </p:nvSpPr>
              <p:spPr bwMode="auto">
                <a:xfrm>
                  <a:off x="918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Line 159"/>
                <p:cNvSpPr>
                  <a:spLocks noChangeShapeType="1"/>
                </p:cNvSpPr>
                <p:nvPr/>
              </p:nvSpPr>
              <p:spPr bwMode="auto">
                <a:xfrm>
                  <a:off x="1145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Line 160"/>
                <p:cNvSpPr>
                  <a:spLocks noChangeShapeType="1"/>
                </p:cNvSpPr>
                <p:nvPr/>
              </p:nvSpPr>
              <p:spPr bwMode="auto">
                <a:xfrm>
                  <a:off x="994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Line 161"/>
                <p:cNvSpPr>
                  <a:spLocks noChangeShapeType="1"/>
                </p:cNvSpPr>
                <p:nvPr/>
              </p:nvSpPr>
              <p:spPr bwMode="auto">
                <a:xfrm>
                  <a:off x="1069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Line 162"/>
                <p:cNvSpPr>
                  <a:spLocks noChangeShapeType="1"/>
                </p:cNvSpPr>
                <p:nvPr/>
              </p:nvSpPr>
              <p:spPr bwMode="auto">
                <a:xfrm>
                  <a:off x="1220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Line 163"/>
                <p:cNvSpPr>
                  <a:spLocks noChangeShapeType="1"/>
                </p:cNvSpPr>
                <p:nvPr/>
              </p:nvSpPr>
              <p:spPr bwMode="auto">
                <a:xfrm>
                  <a:off x="1296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3" name="Line 164"/>
                <p:cNvSpPr>
                  <a:spLocks noChangeShapeType="1"/>
                </p:cNvSpPr>
                <p:nvPr/>
              </p:nvSpPr>
              <p:spPr bwMode="auto">
                <a:xfrm>
                  <a:off x="1523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4" name="Line 165"/>
                <p:cNvSpPr>
                  <a:spLocks noChangeShapeType="1"/>
                </p:cNvSpPr>
                <p:nvPr/>
              </p:nvSpPr>
              <p:spPr bwMode="auto">
                <a:xfrm>
                  <a:off x="1372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" name="Line 166"/>
                <p:cNvSpPr>
                  <a:spLocks noChangeShapeType="1"/>
                </p:cNvSpPr>
                <p:nvPr/>
              </p:nvSpPr>
              <p:spPr bwMode="auto">
                <a:xfrm>
                  <a:off x="1447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6" name="Line 167"/>
                <p:cNvSpPr>
                  <a:spLocks noChangeShapeType="1"/>
                </p:cNvSpPr>
                <p:nvPr/>
              </p:nvSpPr>
              <p:spPr bwMode="auto">
                <a:xfrm>
                  <a:off x="1599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7" name="Line 168"/>
                <p:cNvSpPr>
                  <a:spLocks noChangeShapeType="1"/>
                </p:cNvSpPr>
                <p:nvPr/>
              </p:nvSpPr>
              <p:spPr bwMode="auto">
                <a:xfrm>
                  <a:off x="1674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8" name="Line 169"/>
                <p:cNvSpPr>
                  <a:spLocks noChangeShapeType="1"/>
                </p:cNvSpPr>
                <p:nvPr/>
              </p:nvSpPr>
              <p:spPr bwMode="auto">
                <a:xfrm>
                  <a:off x="1901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9" name="Line 170"/>
                <p:cNvSpPr>
                  <a:spLocks noChangeShapeType="1"/>
                </p:cNvSpPr>
                <p:nvPr/>
              </p:nvSpPr>
              <p:spPr bwMode="auto">
                <a:xfrm>
                  <a:off x="1750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0" name="Line 171"/>
                <p:cNvSpPr>
                  <a:spLocks noChangeShapeType="1"/>
                </p:cNvSpPr>
                <p:nvPr/>
              </p:nvSpPr>
              <p:spPr bwMode="auto">
                <a:xfrm>
                  <a:off x="1826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1" name="Line 172"/>
                <p:cNvSpPr>
                  <a:spLocks noChangeShapeType="1"/>
                </p:cNvSpPr>
                <p:nvPr/>
              </p:nvSpPr>
              <p:spPr bwMode="auto">
                <a:xfrm>
                  <a:off x="1977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2" name="Line 173"/>
                <p:cNvSpPr>
                  <a:spLocks noChangeShapeType="1"/>
                </p:cNvSpPr>
                <p:nvPr/>
              </p:nvSpPr>
              <p:spPr bwMode="auto">
                <a:xfrm>
                  <a:off x="2052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3" name="Line 174"/>
                <p:cNvSpPr>
                  <a:spLocks noChangeShapeType="1"/>
                </p:cNvSpPr>
                <p:nvPr/>
              </p:nvSpPr>
              <p:spPr bwMode="auto">
                <a:xfrm>
                  <a:off x="2279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4" name="Line 175"/>
                <p:cNvSpPr>
                  <a:spLocks noChangeShapeType="1"/>
                </p:cNvSpPr>
                <p:nvPr/>
              </p:nvSpPr>
              <p:spPr bwMode="auto">
                <a:xfrm>
                  <a:off x="2128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" name="Line 176"/>
                <p:cNvSpPr>
                  <a:spLocks noChangeShapeType="1"/>
                </p:cNvSpPr>
                <p:nvPr/>
              </p:nvSpPr>
              <p:spPr bwMode="auto">
                <a:xfrm>
                  <a:off x="2204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" name="Line 177"/>
                <p:cNvSpPr>
                  <a:spLocks noChangeShapeType="1"/>
                </p:cNvSpPr>
                <p:nvPr/>
              </p:nvSpPr>
              <p:spPr bwMode="auto">
                <a:xfrm>
                  <a:off x="2355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7" name="Line 178"/>
                <p:cNvSpPr>
                  <a:spLocks noChangeShapeType="1"/>
                </p:cNvSpPr>
                <p:nvPr/>
              </p:nvSpPr>
              <p:spPr bwMode="auto">
                <a:xfrm>
                  <a:off x="2430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8" name="Line 179"/>
                <p:cNvSpPr>
                  <a:spLocks noChangeShapeType="1"/>
                </p:cNvSpPr>
                <p:nvPr/>
              </p:nvSpPr>
              <p:spPr bwMode="auto">
                <a:xfrm>
                  <a:off x="2657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9" name="Line 180"/>
                <p:cNvSpPr>
                  <a:spLocks noChangeShapeType="1"/>
                </p:cNvSpPr>
                <p:nvPr/>
              </p:nvSpPr>
              <p:spPr bwMode="auto">
                <a:xfrm>
                  <a:off x="2506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0" name="Line 181"/>
                <p:cNvSpPr>
                  <a:spLocks noChangeShapeType="1"/>
                </p:cNvSpPr>
                <p:nvPr/>
              </p:nvSpPr>
              <p:spPr bwMode="auto">
                <a:xfrm>
                  <a:off x="2581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" name="Line 182"/>
                <p:cNvSpPr>
                  <a:spLocks noChangeShapeType="1"/>
                </p:cNvSpPr>
                <p:nvPr/>
              </p:nvSpPr>
              <p:spPr bwMode="auto">
                <a:xfrm>
                  <a:off x="2733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" name="Line 183"/>
                <p:cNvSpPr>
                  <a:spLocks noChangeShapeType="1"/>
                </p:cNvSpPr>
                <p:nvPr/>
              </p:nvSpPr>
              <p:spPr bwMode="auto">
                <a:xfrm>
                  <a:off x="2808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" name="Line 184"/>
                <p:cNvSpPr>
                  <a:spLocks noChangeShapeType="1"/>
                </p:cNvSpPr>
                <p:nvPr/>
              </p:nvSpPr>
              <p:spPr bwMode="auto">
                <a:xfrm>
                  <a:off x="3036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" name="Line 185"/>
                <p:cNvSpPr>
                  <a:spLocks noChangeShapeType="1"/>
                </p:cNvSpPr>
                <p:nvPr/>
              </p:nvSpPr>
              <p:spPr bwMode="auto">
                <a:xfrm>
                  <a:off x="2884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" name="Line 186"/>
                <p:cNvSpPr>
                  <a:spLocks noChangeShapeType="1"/>
                </p:cNvSpPr>
                <p:nvPr/>
              </p:nvSpPr>
              <p:spPr bwMode="auto">
                <a:xfrm>
                  <a:off x="2960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6" name="Line 187"/>
                <p:cNvSpPr>
                  <a:spLocks noChangeShapeType="1"/>
                </p:cNvSpPr>
                <p:nvPr/>
              </p:nvSpPr>
              <p:spPr bwMode="auto">
                <a:xfrm>
                  <a:off x="3111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7" name="Line 188"/>
                <p:cNvSpPr>
                  <a:spLocks noChangeShapeType="1"/>
                </p:cNvSpPr>
                <p:nvPr/>
              </p:nvSpPr>
              <p:spPr bwMode="auto">
                <a:xfrm>
                  <a:off x="3187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8" name="Line 189"/>
                <p:cNvSpPr>
                  <a:spLocks noChangeShapeType="1"/>
                </p:cNvSpPr>
                <p:nvPr/>
              </p:nvSpPr>
              <p:spPr bwMode="auto">
                <a:xfrm>
                  <a:off x="3413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9" name="Line 190"/>
                <p:cNvSpPr>
                  <a:spLocks noChangeShapeType="1"/>
                </p:cNvSpPr>
                <p:nvPr/>
              </p:nvSpPr>
              <p:spPr bwMode="auto">
                <a:xfrm>
                  <a:off x="3262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0" name="Line 191"/>
                <p:cNvSpPr>
                  <a:spLocks noChangeShapeType="1"/>
                </p:cNvSpPr>
                <p:nvPr/>
              </p:nvSpPr>
              <p:spPr bwMode="auto">
                <a:xfrm>
                  <a:off x="3338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1" name="Line 192"/>
                <p:cNvSpPr>
                  <a:spLocks noChangeShapeType="1"/>
                </p:cNvSpPr>
                <p:nvPr/>
              </p:nvSpPr>
              <p:spPr bwMode="auto">
                <a:xfrm>
                  <a:off x="3489" y="3590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" name="Line 193"/>
                <p:cNvSpPr>
                  <a:spLocks noChangeShapeType="1"/>
                </p:cNvSpPr>
                <p:nvPr/>
              </p:nvSpPr>
              <p:spPr bwMode="auto">
                <a:xfrm>
                  <a:off x="3565" y="3591"/>
                  <a:ext cx="0" cy="482"/>
                </a:xfrm>
                <a:prstGeom prst="line">
                  <a:avLst/>
                </a:prstGeom>
                <a:noFill/>
                <a:ln w="2844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 sz="12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43" name="Text Box 194"/>
            <p:cNvSpPr txBox="1">
              <a:spLocks noChangeArrowheads="1"/>
            </p:cNvSpPr>
            <p:nvPr/>
          </p:nvSpPr>
          <p:spPr bwMode="auto">
            <a:xfrm>
              <a:off x="8076153" y="5763837"/>
              <a:ext cx="1067848" cy="1079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 eaLnBrk="1" hangingPunct="1"/>
              <a:r>
                <a:rPr lang="en-US" altLang="de-DE" sz="1600" dirty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High resolution </a:t>
              </a:r>
              <a:r>
                <a:rPr lang="en-US" altLang="de-DE" sz="1600" dirty="0" smtClean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digital </a:t>
              </a:r>
              <a:r>
                <a:rPr lang="en-US" altLang="de-DE" sz="1600" dirty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image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44008" y="2760628"/>
            <a:ext cx="4499992" cy="1079399"/>
            <a:chOff x="4644008" y="2612119"/>
            <a:chExt cx="4499992" cy="1079399"/>
          </a:xfrm>
        </p:grpSpPr>
        <p:grpSp>
          <p:nvGrpSpPr>
            <p:cNvPr id="45" name="Group 197"/>
            <p:cNvGrpSpPr>
              <a:grpSpLocks/>
            </p:cNvGrpSpPr>
            <p:nvPr/>
          </p:nvGrpSpPr>
          <p:grpSpPr bwMode="auto">
            <a:xfrm>
              <a:off x="4644008" y="2869256"/>
              <a:ext cx="3421063" cy="565125"/>
              <a:chOff x="163" y="2769"/>
              <a:chExt cx="3396" cy="482"/>
            </a:xfrm>
          </p:grpSpPr>
          <p:sp>
            <p:nvSpPr>
              <p:cNvPr id="176" name="Rectangle 198"/>
              <p:cNvSpPr>
                <a:spLocks noChangeArrowheads="1"/>
              </p:cNvSpPr>
              <p:nvPr/>
            </p:nvSpPr>
            <p:spPr bwMode="auto">
              <a:xfrm>
                <a:off x="2808" y="2769"/>
                <a:ext cx="374" cy="482"/>
              </a:xfrm>
              <a:prstGeom prst="rect">
                <a:avLst/>
              </a:prstGeom>
              <a:solidFill>
                <a:srgbClr val="14EC2E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7" name="Rectangle 199"/>
              <p:cNvSpPr>
                <a:spLocks noChangeArrowheads="1"/>
              </p:cNvSpPr>
              <p:nvPr/>
            </p:nvSpPr>
            <p:spPr bwMode="auto">
              <a:xfrm>
                <a:off x="541" y="2769"/>
                <a:ext cx="374" cy="482"/>
              </a:xfrm>
              <a:prstGeom prst="rect">
                <a:avLst/>
              </a:prstGeom>
              <a:solidFill>
                <a:srgbClr val="FF505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FF0000"/>
                  </a:solidFill>
                </a:endParaRPr>
              </a:p>
            </p:txBody>
          </p:sp>
          <p:sp>
            <p:nvSpPr>
              <p:cNvPr id="178" name="Rectangle 200"/>
              <p:cNvSpPr>
                <a:spLocks noChangeArrowheads="1"/>
              </p:cNvSpPr>
              <p:nvPr/>
            </p:nvSpPr>
            <p:spPr bwMode="auto">
              <a:xfrm>
                <a:off x="1296" y="2769"/>
                <a:ext cx="374" cy="482"/>
              </a:xfrm>
              <a:prstGeom prst="rect">
                <a:avLst/>
              </a:prstGeom>
              <a:solidFill>
                <a:srgbClr val="00B8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9" name="Rectangle 201"/>
              <p:cNvSpPr>
                <a:spLocks noChangeArrowheads="1"/>
              </p:cNvSpPr>
              <p:nvPr/>
            </p:nvSpPr>
            <p:spPr bwMode="auto">
              <a:xfrm>
                <a:off x="1674" y="2769"/>
                <a:ext cx="374" cy="482"/>
              </a:xfrm>
              <a:prstGeom prst="rect">
                <a:avLst/>
              </a:prstGeom>
              <a:solidFill>
                <a:srgbClr val="9FE4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0" name="Rectangle 202"/>
              <p:cNvSpPr>
                <a:spLocks noChangeArrowheads="1"/>
              </p:cNvSpPr>
              <p:nvPr/>
            </p:nvSpPr>
            <p:spPr bwMode="auto">
              <a:xfrm>
                <a:off x="2429" y="2769"/>
                <a:ext cx="374" cy="482"/>
              </a:xfrm>
              <a:prstGeom prst="rect">
                <a:avLst/>
              </a:prstGeom>
              <a:solidFill>
                <a:srgbClr val="14EC2E"/>
              </a:solidFill>
              <a:ln w="9360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1" name="Rectangle 203"/>
              <p:cNvSpPr>
                <a:spLocks noChangeArrowheads="1"/>
              </p:cNvSpPr>
              <p:nvPr/>
            </p:nvSpPr>
            <p:spPr bwMode="auto">
              <a:xfrm>
                <a:off x="163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2" name="Rectangle 204"/>
              <p:cNvSpPr>
                <a:spLocks noChangeArrowheads="1"/>
              </p:cNvSpPr>
              <p:nvPr/>
            </p:nvSpPr>
            <p:spPr bwMode="auto">
              <a:xfrm>
                <a:off x="918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3" name="Rectangle 205"/>
              <p:cNvSpPr>
                <a:spLocks noChangeArrowheads="1"/>
              </p:cNvSpPr>
              <p:nvPr/>
            </p:nvSpPr>
            <p:spPr bwMode="auto">
              <a:xfrm>
                <a:off x="2052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Rectangle 206"/>
              <p:cNvSpPr>
                <a:spLocks noChangeArrowheads="1"/>
              </p:cNvSpPr>
              <p:nvPr/>
            </p:nvSpPr>
            <p:spPr bwMode="auto">
              <a:xfrm>
                <a:off x="3185" y="2769"/>
                <a:ext cx="374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6" name="Text Box 207"/>
            <p:cNvSpPr txBox="1">
              <a:spLocks noChangeArrowheads="1"/>
            </p:cNvSpPr>
            <p:nvPr/>
          </p:nvSpPr>
          <p:spPr bwMode="auto">
            <a:xfrm>
              <a:off x="8066079" y="2612119"/>
              <a:ext cx="1077921" cy="1079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 eaLnBrk="1" hangingPunct="1"/>
              <a:r>
                <a:rPr lang="en-US" altLang="de-DE" sz="1600" dirty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Low resolution </a:t>
              </a:r>
              <a:r>
                <a:rPr lang="en-US" altLang="de-DE" sz="1600" dirty="0" smtClean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analog </a:t>
              </a:r>
              <a:r>
                <a:rPr lang="en-US" altLang="de-DE" sz="1600" dirty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image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44008" y="836712"/>
            <a:ext cx="4499993" cy="1038798"/>
            <a:chOff x="4644008" y="1052736"/>
            <a:chExt cx="4499993" cy="1038798"/>
          </a:xfrm>
        </p:grpSpPr>
        <p:sp>
          <p:nvSpPr>
            <p:cNvPr id="41" name="Text Box 129"/>
            <p:cNvSpPr txBox="1">
              <a:spLocks noChangeArrowheads="1"/>
            </p:cNvSpPr>
            <p:nvPr/>
          </p:nvSpPr>
          <p:spPr bwMode="auto">
            <a:xfrm>
              <a:off x="8066079" y="1483390"/>
              <a:ext cx="1077922" cy="58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 eaLnBrk="1" hangingPunct="1"/>
              <a:r>
                <a:rPr lang="en-US" altLang="de-DE" sz="1600" dirty="0" smtClean="0">
                  <a:solidFill>
                    <a:srgbClr val="000000"/>
                  </a:solidFill>
                  <a:latin typeface="Calibri" pitchFamily="34" charset="0"/>
                  <a:ea typeface="DejaVu Sans" charset="0"/>
                  <a:cs typeface="DejaVu Sans" charset="0"/>
                </a:rPr>
                <a:t>Charge sharing</a:t>
              </a:r>
              <a:endParaRPr lang="en-US" altLang="de-DE" sz="1600" dirty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4644008" y="1052736"/>
              <a:ext cx="3428115" cy="1038798"/>
              <a:chOff x="250825" y="1295534"/>
              <a:chExt cx="5402263" cy="1406526"/>
            </a:xfrm>
          </p:grpSpPr>
          <p:grpSp>
            <p:nvGrpSpPr>
              <p:cNvPr id="49" name="Group 11"/>
              <p:cNvGrpSpPr>
                <a:grpSpLocks/>
              </p:cNvGrpSpPr>
              <p:nvPr/>
            </p:nvGrpSpPr>
            <p:grpSpPr bwMode="auto">
              <a:xfrm>
                <a:off x="250825" y="1924050"/>
                <a:ext cx="601663" cy="763588"/>
                <a:chOff x="158" y="1212"/>
                <a:chExt cx="379" cy="481"/>
              </a:xfrm>
            </p:grpSpPr>
            <p:grpSp>
              <p:nvGrpSpPr>
                <p:cNvPr id="164" name="Group 12"/>
                <p:cNvGrpSpPr>
                  <a:grpSpLocks/>
                </p:cNvGrpSpPr>
                <p:nvPr/>
              </p:nvGrpSpPr>
              <p:grpSpPr bwMode="auto">
                <a:xfrm>
                  <a:off x="158" y="1212"/>
                  <a:ext cx="379" cy="481"/>
                  <a:chOff x="158" y="1212"/>
                  <a:chExt cx="379" cy="481"/>
                </a:xfrm>
              </p:grpSpPr>
              <p:sp>
                <p:nvSpPr>
                  <p:cNvPr id="17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58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9803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75" name="Freeform 14"/>
                  <p:cNvSpPr>
                    <a:spLocks noChangeArrowheads="1"/>
                  </p:cNvSpPr>
                  <p:nvPr/>
                </p:nvSpPr>
                <p:spPr bwMode="auto">
                  <a:xfrm>
                    <a:off x="158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65" name="Group 15"/>
                <p:cNvGrpSpPr>
                  <a:grpSpLocks/>
                </p:cNvGrpSpPr>
                <p:nvPr/>
              </p:nvGrpSpPr>
              <p:grpSpPr bwMode="auto">
                <a:xfrm>
                  <a:off x="159" y="1212"/>
                  <a:ext cx="378" cy="481"/>
                  <a:chOff x="159" y="1212"/>
                  <a:chExt cx="378" cy="481"/>
                </a:xfrm>
              </p:grpSpPr>
              <p:sp>
                <p:nvSpPr>
                  <p:cNvPr id="16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300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7" name="Freeform 17"/>
                  <p:cNvSpPr>
                    <a:spLocks noChangeArrowheads="1"/>
                  </p:cNvSpPr>
                  <p:nvPr/>
                </p:nvSpPr>
                <p:spPr bwMode="auto">
                  <a:xfrm>
                    <a:off x="300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8" name="Freeform 18"/>
                  <p:cNvSpPr>
                    <a:spLocks noChangeArrowheads="1"/>
                  </p:cNvSpPr>
                  <p:nvPr/>
                </p:nvSpPr>
                <p:spPr bwMode="auto">
                  <a:xfrm>
                    <a:off x="227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9" name="Freeform 19"/>
                  <p:cNvSpPr>
                    <a:spLocks noChangeArrowheads="1"/>
                  </p:cNvSpPr>
                  <p:nvPr/>
                </p:nvSpPr>
                <p:spPr bwMode="auto">
                  <a:xfrm>
                    <a:off x="392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70" name="Freeform 20"/>
                  <p:cNvSpPr>
                    <a:spLocks noChangeArrowheads="1"/>
                  </p:cNvSpPr>
                  <p:nvPr/>
                </p:nvSpPr>
                <p:spPr bwMode="auto">
                  <a:xfrm>
                    <a:off x="392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71" name="Freeform 21"/>
                  <p:cNvSpPr>
                    <a:spLocks noChangeArrowheads="1"/>
                  </p:cNvSpPr>
                  <p:nvPr/>
                </p:nvSpPr>
                <p:spPr bwMode="auto">
                  <a:xfrm>
                    <a:off x="373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72" name="Freeform 22"/>
                  <p:cNvSpPr>
                    <a:spLocks noChangeArrowheads="1"/>
                  </p:cNvSpPr>
                  <p:nvPr/>
                </p:nvSpPr>
                <p:spPr bwMode="auto">
                  <a:xfrm>
                    <a:off x="295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73" name="Freeform 23"/>
                  <p:cNvSpPr>
                    <a:spLocks noChangeArrowheads="1"/>
                  </p:cNvSpPr>
                  <p:nvPr/>
                </p:nvSpPr>
                <p:spPr bwMode="auto">
                  <a:xfrm>
                    <a:off x="159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1" name="Group 24"/>
              <p:cNvGrpSpPr>
                <a:grpSpLocks/>
              </p:cNvGrpSpPr>
              <p:nvPr/>
            </p:nvGrpSpPr>
            <p:grpSpPr bwMode="auto">
              <a:xfrm>
                <a:off x="852488" y="1924050"/>
                <a:ext cx="601663" cy="763588"/>
                <a:chOff x="537" y="1212"/>
                <a:chExt cx="379" cy="481"/>
              </a:xfrm>
            </p:grpSpPr>
            <p:grpSp>
              <p:nvGrpSpPr>
                <p:cNvPr id="152" name="Group 25"/>
                <p:cNvGrpSpPr>
                  <a:grpSpLocks/>
                </p:cNvGrpSpPr>
                <p:nvPr/>
              </p:nvGrpSpPr>
              <p:grpSpPr bwMode="auto">
                <a:xfrm>
                  <a:off x="537" y="1212"/>
                  <a:ext cx="379" cy="481"/>
                  <a:chOff x="537" y="1212"/>
                  <a:chExt cx="379" cy="481"/>
                </a:xfrm>
              </p:grpSpPr>
              <p:sp>
                <p:nvSpPr>
                  <p:cNvPr id="162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9803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3" name="Freeform 27"/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53" name="Group 28"/>
                <p:cNvGrpSpPr>
                  <a:grpSpLocks/>
                </p:cNvGrpSpPr>
                <p:nvPr/>
              </p:nvGrpSpPr>
              <p:grpSpPr bwMode="auto">
                <a:xfrm>
                  <a:off x="537" y="1212"/>
                  <a:ext cx="378" cy="481"/>
                  <a:chOff x="537" y="1212"/>
                  <a:chExt cx="378" cy="481"/>
                </a:xfrm>
              </p:grpSpPr>
              <p:sp>
                <p:nvSpPr>
                  <p:cNvPr id="154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679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5" name="Freeform 30"/>
                  <p:cNvSpPr>
                    <a:spLocks noChangeArrowheads="1"/>
                  </p:cNvSpPr>
                  <p:nvPr/>
                </p:nvSpPr>
                <p:spPr bwMode="auto">
                  <a:xfrm>
                    <a:off x="679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6" name="Freeform 31"/>
                  <p:cNvSpPr>
                    <a:spLocks noChangeArrowheads="1"/>
                  </p:cNvSpPr>
                  <p:nvPr/>
                </p:nvSpPr>
                <p:spPr bwMode="auto">
                  <a:xfrm>
                    <a:off x="605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7" name="Freeform 32"/>
                  <p:cNvSpPr>
                    <a:spLocks noChangeArrowheads="1"/>
                  </p:cNvSpPr>
                  <p:nvPr/>
                </p:nvSpPr>
                <p:spPr bwMode="auto">
                  <a:xfrm>
                    <a:off x="770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8" name="Freeform 33"/>
                  <p:cNvSpPr>
                    <a:spLocks noChangeArrowheads="1"/>
                  </p:cNvSpPr>
                  <p:nvPr/>
                </p:nvSpPr>
                <p:spPr bwMode="auto">
                  <a:xfrm>
                    <a:off x="770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9" name="Freeform 34"/>
                  <p:cNvSpPr>
                    <a:spLocks noChangeArrowheads="1"/>
                  </p:cNvSpPr>
                  <p:nvPr/>
                </p:nvSpPr>
                <p:spPr bwMode="auto">
                  <a:xfrm>
                    <a:off x="751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0" name="Freeform 35"/>
                  <p:cNvSpPr>
                    <a:spLocks noChangeArrowheads="1"/>
                  </p:cNvSpPr>
                  <p:nvPr/>
                </p:nvSpPr>
                <p:spPr bwMode="auto">
                  <a:xfrm>
                    <a:off x="673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1" name="Freeform 36"/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2" name="Group 37"/>
              <p:cNvGrpSpPr>
                <a:grpSpLocks/>
              </p:cNvGrpSpPr>
              <p:nvPr/>
            </p:nvGrpSpPr>
            <p:grpSpPr bwMode="auto">
              <a:xfrm>
                <a:off x="3251200" y="1924050"/>
                <a:ext cx="601663" cy="763588"/>
                <a:chOff x="2048" y="1212"/>
                <a:chExt cx="379" cy="481"/>
              </a:xfrm>
            </p:grpSpPr>
            <p:grpSp>
              <p:nvGrpSpPr>
                <p:cNvPr id="140" name="Group 38"/>
                <p:cNvGrpSpPr>
                  <a:grpSpLocks/>
                </p:cNvGrpSpPr>
                <p:nvPr/>
              </p:nvGrpSpPr>
              <p:grpSpPr bwMode="auto">
                <a:xfrm>
                  <a:off x="2048" y="1212"/>
                  <a:ext cx="379" cy="481"/>
                  <a:chOff x="2048" y="1212"/>
                  <a:chExt cx="379" cy="481"/>
                </a:xfrm>
              </p:grpSpPr>
              <p:sp>
                <p:nvSpPr>
                  <p:cNvPr id="150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048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1" name="Freeform 40"/>
                  <p:cNvSpPr>
                    <a:spLocks noChangeArrowheads="1"/>
                  </p:cNvSpPr>
                  <p:nvPr/>
                </p:nvSpPr>
                <p:spPr bwMode="auto">
                  <a:xfrm>
                    <a:off x="2048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41" name="Group 41"/>
                <p:cNvGrpSpPr>
                  <a:grpSpLocks/>
                </p:cNvGrpSpPr>
                <p:nvPr/>
              </p:nvGrpSpPr>
              <p:grpSpPr bwMode="auto">
                <a:xfrm>
                  <a:off x="2049" y="1212"/>
                  <a:ext cx="378" cy="481"/>
                  <a:chOff x="2049" y="1212"/>
                  <a:chExt cx="378" cy="481"/>
                </a:xfrm>
              </p:grpSpPr>
              <p:sp>
                <p:nvSpPr>
                  <p:cNvPr id="142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191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3" name="Freeform 43"/>
                  <p:cNvSpPr>
                    <a:spLocks noChangeArrowheads="1"/>
                  </p:cNvSpPr>
                  <p:nvPr/>
                </p:nvSpPr>
                <p:spPr bwMode="auto">
                  <a:xfrm>
                    <a:off x="2191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4" name="Freeform 44"/>
                  <p:cNvSpPr>
                    <a:spLocks noChangeArrowheads="1"/>
                  </p:cNvSpPr>
                  <p:nvPr/>
                </p:nvSpPr>
                <p:spPr bwMode="auto">
                  <a:xfrm>
                    <a:off x="2117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5" name="Freeform 45"/>
                  <p:cNvSpPr>
                    <a:spLocks noChangeArrowheads="1"/>
                  </p:cNvSpPr>
                  <p:nvPr/>
                </p:nvSpPr>
                <p:spPr bwMode="auto">
                  <a:xfrm>
                    <a:off x="2282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6" name="Freeform 46"/>
                  <p:cNvSpPr>
                    <a:spLocks noChangeArrowheads="1"/>
                  </p:cNvSpPr>
                  <p:nvPr/>
                </p:nvSpPr>
                <p:spPr bwMode="auto">
                  <a:xfrm>
                    <a:off x="2282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7" name="Freeform 47"/>
                  <p:cNvSpPr>
                    <a:spLocks noChangeArrowheads="1"/>
                  </p:cNvSpPr>
                  <p:nvPr/>
                </p:nvSpPr>
                <p:spPr bwMode="auto">
                  <a:xfrm>
                    <a:off x="2263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8" name="Freeform 48"/>
                  <p:cNvSpPr>
                    <a:spLocks noChangeArrowheads="1"/>
                  </p:cNvSpPr>
                  <p:nvPr/>
                </p:nvSpPr>
                <p:spPr bwMode="auto">
                  <a:xfrm>
                    <a:off x="2185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49" name="Freeform 49"/>
                  <p:cNvSpPr>
                    <a:spLocks noChangeArrowheads="1"/>
                  </p:cNvSpPr>
                  <p:nvPr/>
                </p:nvSpPr>
                <p:spPr bwMode="auto">
                  <a:xfrm>
                    <a:off x="2049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3" name="Group 50"/>
              <p:cNvGrpSpPr>
                <a:grpSpLocks/>
              </p:cNvGrpSpPr>
              <p:nvPr/>
            </p:nvGrpSpPr>
            <p:grpSpPr bwMode="auto">
              <a:xfrm>
                <a:off x="2651125" y="1924050"/>
                <a:ext cx="601663" cy="763588"/>
                <a:chOff x="1670" y="1212"/>
                <a:chExt cx="379" cy="481"/>
              </a:xfrm>
            </p:grpSpPr>
            <p:grpSp>
              <p:nvGrpSpPr>
                <p:cNvPr id="128" name="Group 51"/>
                <p:cNvGrpSpPr>
                  <a:grpSpLocks/>
                </p:cNvGrpSpPr>
                <p:nvPr/>
              </p:nvGrpSpPr>
              <p:grpSpPr bwMode="auto">
                <a:xfrm>
                  <a:off x="1670" y="1212"/>
                  <a:ext cx="379" cy="481"/>
                  <a:chOff x="1670" y="1212"/>
                  <a:chExt cx="379" cy="481"/>
                </a:xfrm>
              </p:grpSpPr>
              <p:sp>
                <p:nvSpPr>
                  <p:cNvPr id="138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670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9" name="Freeform 53"/>
                  <p:cNvSpPr>
                    <a:spLocks noChangeArrowheads="1"/>
                  </p:cNvSpPr>
                  <p:nvPr/>
                </p:nvSpPr>
                <p:spPr bwMode="auto">
                  <a:xfrm>
                    <a:off x="1670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29" name="Group 54"/>
                <p:cNvGrpSpPr>
                  <a:grpSpLocks/>
                </p:cNvGrpSpPr>
                <p:nvPr/>
              </p:nvGrpSpPr>
              <p:grpSpPr bwMode="auto">
                <a:xfrm>
                  <a:off x="1671" y="1212"/>
                  <a:ext cx="378" cy="481"/>
                  <a:chOff x="1671" y="1212"/>
                  <a:chExt cx="378" cy="481"/>
                </a:xfrm>
              </p:grpSpPr>
              <p:sp>
                <p:nvSpPr>
                  <p:cNvPr id="130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12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1" name="Freeform 56"/>
                  <p:cNvSpPr>
                    <a:spLocks noChangeArrowheads="1"/>
                  </p:cNvSpPr>
                  <p:nvPr/>
                </p:nvSpPr>
                <p:spPr bwMode="auto">
                  <a:xfrm>
                    <a:off x="1812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2" name="Freeform 57"/>
                  <p:cNvSpPr>
                    <a:spLocks noChangeArrowheads="1"/>
                  </p:cNvSpPr>
                  <p:nvPr/>
                </p:nvSpPr>
                <p:spPr bwMode="auto">
                  <a:xfrm>
                    <a:off x="1739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3" name="Freeform 58"/>
                  <p:cNvSpPr>
                    <a:spLocks noChangeArrowheads="1"/>
                  </p:cNvSpPr>
                  <p:nvPr/>
                </p:nvSpPr>
                <p:spPr bwMode="auto">
                  <a:xfrm>
                    <a:off x="1904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4" name="Freeform 59"/>
                  <p:cNvSpPr>
                    <a:spLocks noChangeArrowheads="1"/>
                  </p:cNvSpPr>
                  <p:nvPr/>
                </p:nvSpPr>
                <p:spPr bwMode="auto">
                  <a:xfrm>
                    <a:off x="1904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5" name="Freeform 60"/>
                  <p:cNvSpPr>
                    <a:spLocks noChangeArrowheads="1"/>
                  </p:cNvSpPr>
                  <p:nvPr/>
                </p:nvSpPr>
                <p:spPr bwMode="auto">
                  <a:xfrm>
                    <a:off x="1885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6" name="Freeform 61"/>
                  <p:cNvSpPr>
                    <a:spLocks noChangeArrowheads="1"/>
                  </p:cNvSpPr>
                  <p:nvPr/>
                </p:nvSpPr>
                <p:spPr bwMode="auto">
                  <a:xfrm>
                    <a:off x="1807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37" name="Freeform 62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4" name="Group 63"/>
              <p:cNvGrpSpPr>
                <a:grpSpLocks/>
              </p:cNvGrpSpPr>
              <p:nvPr/>
            </p:nvGrpSpPr>
            <p:grpSpPr bwMode="auto">
              <a:xfrm>
                <a:off x="2051050" y="1924050"/>
                <a:ext cx="601663" cy="763588"/>
                <a:chOff x="1292" y="1212"/>
                <a:chExt cx="379" cy="481"/>
              </a:xfrm>
            </p:grpSpPr>
            <p:grpSp>
              <p:nvGrpSpPr>
                <p:cNvPr id="116" name="Group 64"/>
                <p:cNvGrpSpPr>
                  <a:grpSpLocks/>
                </p:cNvGrpSpPr>
                <p:nvPr/>
              </p:nvGrpSpPr>
              <p:grpSpPr bwMode="auto">
                <a:xfrm>
                  <a:off x="1292" y="1212"/>
                  <a:ext cx="379" cy="481"/>
                  <a:chOff x="1292" y="1212"/>
                  <a:chExt cx="379" cy="481"/>
                </a:xfrm>
              </p:grpSpPr>
              <p:sp>
                <p:nvSpPr>
                  <p:cNvPr id="126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7" name="Freeform 66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17" name="Group 67"/>
                <p:cNvGrpSpPr>
                  <a:grpSpLocks/>
                </p:cNvGrpSpPr>
                <p:nvPr/>
              </p:nvGrpSpPr>
              <p:grpSpPr bwMode="auto">
                <a:xfrm>
                  <a:off x="1293" y="1212"/>
                  <a:ext cx="378" cy="481"/>
                  <a:chOff x="1293" y="1212"/>
                  <a:chExt cx="378" cy="481"/>
                </a:xfrm>
              </p:grpSpPr>
              <p:sp>
                <p:nvSpPr>
                  <p:cNvPr id="118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1434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9" name="Freeform 69"/>
                  <p:cNvSpPr>
                    <a:spLocks noChangeArrowheads="1"/>
                  </p:cNvSpPr>
                  <p:nvPr/>
                </p:nvSpPr>
                <p:spPr bwMode="auto">
                  <a:xfrm>
                    <a:off x="1434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0" name="Freeform 70"/>
                  <p:cNvSpPr>
                    <a:spLocks noChangeArrowheads="1"/>
                  </p:cNvSpPr>
                  <p:nvPr/>
                </p:nvSpPr>
                <p:spPr bwMode="auto">
                  <a:xfrm>
                    <a:off x="1361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1" name="Freeform 71"/>
                  <p:cNvSpPr>
                    <a:spLocks noChangeArrowheads="1"/>
                  </p:cNvSpPr>
                  <p:nvPr/>
                </p:nvSpPr>
                <p:spPr bwMode="auto">
                  <a:xfrm>
                    <a:off x="1526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2" name="Freeform 72"/>
                  <p:cNvSpPr>
                    <a:spLocks noChangeArrowheads="1"/>
                  </p:cNvSpPr>
                  <p:nvPr/>
                </p:nvSpPr>
                <p:spPr bwMode="auto">
                  <a:xfrm>
                    <a:off x="1526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3" name="Freeform 73"/>
                  <p:cNvSpPr>
                    <a:spLocks noChangeArrowheads="1"/>
                  </p:cNvSpPr>
                  <p:nvPr/>
                </p:nvSpPr>
                <p:spPr bwMode="auto">
                  <a:xfrm>
                    <a:off x="1506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4" name="Freeform 74"/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25" name="Freeform 75"/>
                  <p:cNvSpPr>
                    <a:spLocks noChangeArrowheads="1"/>
                  </p:cNvSpPr>
                  <p:nvPr/>
                </p:nvSpPr>
                <p:spPr bwMode="auto">
                  <a:xfrm>
                    <a:off x="1293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5" name="Group 76"/>
              <p:cNvGrpSpPr>
                <a:grpSpLocks/>
              </p:cNvGrpSpPr>
              <p:nvPr/>
            </p:nvGrpSpPr>
            <p:grpSpPr bwMode="auto">
              <a:xfrm>
                <a:off x="1452563" y="1924050"/>
                <a:ext cx="601663" cy="763588"/>
                <a:chOff x="915" y="1212"/>
                <a:chExt cx="379" cy="481"/>
              </a:xfrm>
            </p:grpSpPr>
            <p:grpSp>
              <p:nvGrpSpPr>
                <p:cNvPr id="104" name="Group 77"/>
                <p:cNvGrpSpPr>
                  <a:grpSpLocks/>
                </p:cNvGrpSpPr>
                <p:nvPr/>
              </p:nvGrpSpPr>
              <p:grpSpPr bwMode="auto">
                <a:xfrm>
                  <a:off x="915" y="1212"/>
                  <a:ext cx="379" cy="481"/>
                  <a:chOff x="915" y="1212"/>
                  <a:chExt cx="379" cy="481"/>
                </a:xfrm>
              </p:grpSpPr>
              <p:sp>
                <p:nvSpPr>
                  <p:cNvPr id="114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5" name="Freeform 79"/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05" name="Group 80"/>
                <p:cNvGrpSpPr>
                  <a:grpSpLocks/>
                </p:cNvGrpSpPr>
                <p:nvPr/>
              </p:nvGrpSpPr>
              <p:grpSpPr bwMode="auto">
                <a:xfrm>
                  <a:off x="915" y="1212"/>
                  <a:ext cx="378" cy="481"/>
                  <a:chOff x="915" y="1212"/>
                  <a:chExt cx="378" cy="481"/>
                </a:xfrm>
              </p:grpSpPr>
              <p:sp>
                <p:nvSpPr>
                  <p:cNvPr id="106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1057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7" name="Freeform 82"/>
                  <p:cNvSpPr>
                    <a:spLocks noChangeArrowheads="1"/>
                  </p:cNvSpPr>
                  <p:nvPr/>
                </p:nvSpPr>
                <p:spPr bwMode="auto">
                  <a:xfrm>
                    <a:off x="1057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8" name="Freeform 83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9" name="Freeform 84"/>
                  <p:cNvSpPr>
                    <a:spLocks noChangeArrowheads="1"/>
                  </p:cNvSpPr>
                  <p:nvPr/>
                </p:nvSpPr>
                <p:spPr bwMode="auto">
                  <a:xfrm>
                    <a:off x="1149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0" name="Freeform 85"/>
                  <p:cNvSpPr>
                    <a:spLocks noChangeArrowheads="1"/>
                  </p:cNvSpPr>
                  <p:nvPr/>
                </p:nvSpPr>
                <p:spPr bwMode="auto">
                  <a:xfrm>
                    <a:off x="1149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1" name="Freeform 86"/>
                  <p:cNvSpPr>
                    <a:spLocks noChangeArrowheads="1"/>
                  </p:cNvSpPr>
                  <p:nvPr/>
                </p:nvSpPr>
                <p:spPr bwMode="auto">
                  <a:xfrm>
                    <a:off x="1129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2" name="Freeform 87"/>
                  <p:cNvSpPr>
                    <a:spLocks noChangeArrowheads="1"/>
                  </p:cNvSpPr>
                  <p:nvPr/>
                </p:nvSpPr>
                <p:spPr bwMode="auto">
                  <a:xfrm>
                    <a:off x="1051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" name="Freeform 88"/>
                  <p:cNvSpPr>
                    <a:spLocks noChangeArrowheads="1"/>
                  </p:cNvSpPr>
                  <p:nvPr/>
                </p:nvSpPr>
                <p:spPr bwMode="auto">
                  <a:xfrm>
                    <a:off x="915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6" name="Group 89"/>
              <p:cNvGrpSpPr>
                <a:grpSpLocks/>
              </p:cNvGrpSpPr>
              <p:nvPr/>
            </p:nvGrpSpPr>
            <p:grpSpPr bwMode="auto">
              <a:xfrm>
                <a:off x="4451350" y="1924050"/>
                <a:ext cx="601663" cy="763588"/>
                <a:chOff x="2804" y="1212"/>
                <a:chExt cx="379" cy="481"/>
              </a:xfrm>
            </p:grpSpPr>
            <p:grpSp>
              <p:nvGrpSpPr>
                <p:cNvPr id="92" name="Group 90"/>
                <p:cNvGrpSpPr>
                  <a:grpSpLocks/>
                </p:cNvGrpSpPr>
                <p:nvPr/>
              </p:nvGrpSpPr>
              <p:grpSpPr bwMode="auto">
                <a:xfrm>
                  <a:off x="2804" y="1212"/>
                  <a:ext cx="379" cy="481"/>
                  <a:chOff x="2804" y="1212"/>
                  <a:chExt cx="379" cy="481"/>
                </a:xfrm>
              </p:grpSpPr>
              <p:sp>
                <p:nvSpPr>
                  <p:cNvPr id="102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2804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3" name="Freeform 92"/>
                  <p:cNvSpPr>
                    <a:spLocks noChangeArrowheads="1"/>
                  </p:cNvSpPr>
                  <p:nvPr/>
                </p:nvSpPr>
                <p:spPr bwMode="auto">
                  <a:xfrm>
                    <a:off x="2804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93" name="Group 93"/>
                <p:cNvGrpSpPr>
                  <a:grpSpLocks/>
                </p:cNvGrpSpPr>
                <p:nvPr/>
              </p:nvGrpSpPr>
              <p:grpSpPr bwMode="auto">
                <a:xfrm>
                  <a:off x="2805" y="1212"/>
                  <a:ext cx="378" cy="481"/>
                  <a:chOff x="2805" y="1212"/>
                  <a:chExt cx="378" cy="481"/>
                </a:xfrm>
              </p:grpSpPr>
              <p:sp>
                <p:nvSpPr>
                  <p:cNvPr id="94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946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5" name="Freeform 95"/>
                  <p:cNvSpPr>
                    <a:spLocks noChangeArrowheads="1"/>
                  </p:cNvSpPr>
                  <p:nvPr/>
                </p:nvSpPr>
                <p:spPr bwMode="auto">
                  <a:xfrm>
                    <a:off x="2946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6" name="Freeform 96"/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7" name="Freeform 97"/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8" name="Freeform 98"/>
                  <p:cNvSpPr>
                    <a:spLocks noChangeArrowheads="1"/>
                  </p:cNvSpPr>
                  <p:nvPr/>
                </p:nvSpPr>
                <p:spPr bwMode="auto">
                  <a:xfrm>
                    <a:off x="3038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9" name="Freeform 99"/>
                  <p:cNvSpPr>
                    <a:spLocks noChangeArrowheads="1"/>
                  </p:cNvSpPr>
                  <p:nvPr/>
                </p:nvSpPr>
                <p:spPr bwMode="auto">
                  <a:xfrm>
                    <a:off x="3019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0" name="Freeform 100"/>
                  <p:cNvSpPr>
                    <a:spLocks noChangeArrowheads="1"/>
                  </p:cNvSpPr>
                  <p:nvPr/>
                </p:nvSpPr>
                <p:spPr bwMode="auto">
                  <a:xfrm>
                    <a:off x="2941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1" name="Freeform 101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7" name="Group 102"/>
              <p:cNvGrpSpPr>
                <a:grpSpLocks/>
              </p:cNvGrpSpPr>
              <p:nvPr/>
            </p:nvGrpSpPr>
            <p:grpSpPr bwMode="auto">
              <a:xfrm>
                <a:off x="3851275" y="1924050"/>
                <a:ext cx="601663" cy="763588"/>
                <a:chOff x="2426" y="1212"/>
                <a:chExt cx="379" cy="481"/>
              </a:xfrm>
            </p:grpSpPr>
            <p:grpSp>
              <p:nvGrpSpPr>
                <p:cNvPr id="80" name="Group 103"/>
                <p:cNvGrpSpPr>
                  <a:grpSpLocks/>
                </p:cNvGrpSpPr>
                <p:nvPr/>
              </p:nvGrpSpPr>
              <p:grpSpPr bwMode="auto">
                <a:xfrm>
                  <a:off x="2426" y="1212"/>
                  <a:ext cx="379" cy="481"/>
                  <a:chOff x="2426" y="1212"/>
                  <a:chExt cx="379" cy="481"/>
                </a:xfrm>
              </p:grpSpPr>
              <p:sp>
                <p:nvSpPr>
                  <p:cNvPr id="90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426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1" name="Freeform 105"/>
                  <p:cNvSpPr>
                    <a:spLocks noChangeArrowheads="1"/>
                  </p:cNvSpPr>
                  <p:nvPr/>
                </p:nvSpPr>
                <p:spPr bwMode="auto">
                  <a:xfrm>
                    <a:off x="2426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81" name="Group 106"/>
                <p:cNvGrpSpPr>
                  <a:grpSpLocks/>
                </p:cNvGrpSpPr>
                <p:nvPr/>
              </p:nvGrpSpPr>
              <p:grpSpPr bwMode="auto">
                <a:xfrm>
                  <a:off x="2427" y="1212"/>
                  <a:ext cx="378" cy="481"/>
                  <a:chOff x="2427" y="1212"/>
                  <a:chExt cx="378" cy="481"/>
                </a:xfrm>
              </p:grpSpPr>
              <p:sp>
                <p:nvSpPr>
                  <p:cNvPr id="82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3" name="Freeform 108"/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4" name="Freeform 109"/>
                  <p:cNvSpPr>
                    <a:spLocks noChangeArrowheads="1"/>
                  </p:cNvSpPr>
                  <p:nvPr/>
                </p:nvSpPr>
                <p:spPr bwMode="auto">
                  <a:xfrm>
                    <a:off x="2495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5" name="Freeform 110"/>
                  <p:cNvSpPr>
                    <a:spLocks noChangeArrowheads="1"/>
                  </p:cNvSpPr>
                  <p:nvPr/>
                </p:nvSpPr>
                <p:spPr bwMode="auto">
                  <a:xfrm>
                    <a:off x="2660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6" name="Freeform 111"/>
                  <p:cNvSpPr>
                    <a:spLocks noChangeArrowheads="1"/>
                  </p:cNvSpPr>
                  <p:nvPr/>
                </p:nvSpPr>
                <p:spPr bwMode="auto">
                  <a:xfrm>
                    <a:off x="2660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7" name="Freeform 112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" name="Freeform 113"/>
                  <p:cNvSpPr>
                    <a:spLocks noChangeArrowheads="1"/>
                  </p:cNvSpPr>
                  <p:nvPr/>
                </p:nvSpPr>
                <p:spPr bwMode="auto">
                  <a:xfrm>
                    <a:off x="2563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" name="Freeform 114"/>
                  <p:cNvSpPr>
                    <a:spLocks noChangeArrowheads="1"/>
                  </p:cNvSpPr>
                  <p:nvPr/>
                </p:nvSpPr>
                <p:spPr bwMode="auto">
                  <a:xfrm>
                    <a:off x="2427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8" name="Group 115"/>
              <p:cNvGrpSpPr>
                <a:grpSpLocks/>
              </p:cNvGrpSpPr>
              <p:nvPr/>
            </p:nvGrpSpPr>
            <p:grpSpPr bwMode="auto">
              <a:xfrm>
                <a:off x="5051425" y="1924050"/>
                <a:ext cx="601663" cy="763588"/>
                <a:chOff x="3182" y="1212"/>
                <a:chExt cx="379" cy="481"/>
              </a:xfrm>
            </p:grpSpPr>
            <p:grpSp>
              <p:nvGrpSpPr>
                <p:cNvPr id="68" name="Group 116"/>
                <p:cNvGrpSpPr>
                  <a:grpSpLocks/>
                </p:cNvGrpSpPr>
                <p:nvPr/>
              </p:nvGrpSpPr>
              <p:grpSpPr bwMode="auto">
                <a:xfrm>
                  <a:off x="3182" y="1212"/>
                  <a:ext cx="379" cy="481"/>
                  <a:chOff x="3182" y="1212"/>
                  <a:chExt cx="379" cy="481"/>
                </a:xfrm>
              </p:grpSpPr>
              <p:sp>
                <p:nvSpPr>
                  <p:cNvPr id="78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379" cy="481"/>
                  </a:xfrm>
                  <a:prstGeom prst="rect">
                    <a:avLst/>
                  </a:prstGeom>
                  <a:solidFill>
                    <a:srgbClr val="99CCFF">
                      <a:alpha val="25098"/>
                    </a:srgbClr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9" name="Freeform 118"/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379" cy="481"/>
                  </a:xfrm>
                  <a:custGeom>
                    <a:avLst/>
                    <a:gdLst>
                      <a:gd name="T0" fmla="*/ 0 w 17441"/>
                      <a:gd name="T1" fmla="*/ 0 h 6963"/>
                      <a:gd name="T2" fmla="*/ 0 w 17441"/>
                      <a:gd name="T3" fmla="*/ 0 h 6963"/>
                      <a:gd name="T4" fmla="*/ 0 w 17441"/>
                      <a:gd name="T5" fmla="*/ 0 h 6963"/>
                      <a:gd name="T6" fmla="*/ 0 w 17441"/>
                      <a:gd name="T7" fmla="*/ 0 h 6963"/>
                      <a:gd name="T8" fmla="*/ 0 w 17441"/>
                      <a:gd name="T9" fmla="*/ 0 h 6963"/>
                      <a:gd name="T10" fmla="*/ 0 w 17441"/>
                      <a:gd name="T11" fmla="*/ 0 h 696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7441" h="6963">
                        <a:moveTo>
                          <a:pt x="8721" y="6963"/>
                        </a:moveTo>
                        <a:lnTo>
                          <a:pt x="0" y="6963"/>
                        </a:lnTo>
                        <a:lnTo>
                          <a:pt x="0" y="0"/>
                        </a:lnTo>
                        <a:lnTo>
                          <a:pt x="17441" y="0"/>
                        </a:lnTo>
                        <a:lnTo>
                          <a:pt x="17441" y="6963"/>
                        </a:lnTo>
                        <a:lnTo>
                          <a:pt x="872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69" name="Group 119"/>
                <p:cNvGrpSpPr>
                  <a:grpSpLocks/>
                </p:cNvGrpSpPr>
                <p:nvPr/>
              </p:nvGrpSpPr>
              <p:grpSpPr bwMode="auto">
                <a:xfrm>
                  <a:off x="3182" y="1212"/>
                  <a:ext cx="378" cy="481"/>
                  <a:chOff x="3182" y="1212"/>
                  <a:chExt cx="378" cy="481"/>
                </a:xfrm>
              </p:grpSpPr>
              <p:sp>
                <p:nvSpPr>
                  <p:cNvPr id="70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1653"/>
                    <a:ext cx="95" cy="40"/>
                  </a:xfrm>
                  <a:prstGeom prst="rect">
                    <a:avLst/>
                  </a:prstGeom>
                  <a:solidFill>
                    <a:srgbClr val="355E00"/>
                  </a:solidFill>
                  <a:ln w="9525">
                    <a:solidFill>
                      <a:srgbClr val="FFFFFF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1" name="Freeform 121"/>
                  <p:cNvSpPr>
                    <a:spLocks noChangeArrowheads="1"/>
                  </p:cNvSpPr>
                  <p:nvPr/>
                </p:nvSpPr>
                <p:spPr bwMode="auto">
                  <a:xfrm>
                    <a:off x="3324" y="1653"/>
                    <a:ext cx="95" cy="40"/>
                  </a:xfrm>
                  <a:custGeom>
                    <a:avLst/>
                    <a:gdLst>
                      <a:gd name="T0" fmla="*/ 0 w 2114"/>
                      <a:gd name="T1" fmla="*/ 0 h 581"/>
                      <a:gd name="T2" fmla="*/ 0 w 2114"/>
                      <a:gd name="T3" fmla="*/ 0 h 581"/>
                      <a:gd name="T4" fmla="*/ 0 w 2114"/>
                      <a:gd name="T5" fmla="*/ 0 h 581"/>
                      <a:gd name="T6" fmla="*/ 0 w 2114"/>
                      <a:gd name="T7" fmla="*/ 0 h 581"/>
                      <a:gd name="T8" fmla="*/ 0 w 2114"/>
                      <a:gd name="T9" fmla="*/ 0 h 581"/>
                      <a:gd name="T10" fmla="*/ 0 w 2114"/>
                      <a:gd name="T11" fmla="*/ 0 h 5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14" h="581">
                        <a:moveTo>
                          <a:pt x="1057" y="581"/>
                        </a:moveTo>
                        <a:lnTo>
                          <a:pt x="0" y="581"/>
                        </a:lnTo>
                        <a:lnTo>
                          <a:pt x="0" y="0"/>
                        </a:lnTo>
                        <a:lnTo>
                          <a:pt x="2114" y="0"/>
                        </a:lnTo>
                        <a:lnTo>
                          <a:pt x="2114" y="581"/>
                        </a:lnTo>
                        <a:lnTo>
                          <a:pt x="1057" y="5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" name="Freeform 122"/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1212"/>
                    <a:ext cx="72" cy="441"/>
                  </a:xfrm>
                  <a:custGeom>
                    <a:avLst/>
                    <a:gdLst>
                      <a:gd name="T0" fmla="*/ 0 w 1585"/>
                      <a:gd name="T1" fmla="*/ 0 h 6382"/>
                      <a:gd name="T2" fmla="*/ 0 w 1585"/>
                      <a:gd name="T3" fmla="*/ 0 h 6382"/>
                      <a:gd name="T4" fmla="*/ 0 w 1585"/>
                      <a:gd name="T5" fmla="*/ 0 h 6382"/>
                      <a:gd name="T6" fmla="*/ 0 w 1585"/>
                      <a:gd name="T7" fmla="*/ 0 h 6382"/>
                      <a:gd name="T8" fmla="*/ 0 w 1585"/>
                      <a:gd name="T9" fmla="*/ 0 h 6382"/>
                      <a:gd name="T10" fmla="*/ 0 w 1585"/>
                      <a:gd name="T11" fmla="*/ 0 h 6382"/>
                      <a:gd name="T12" fmla="*/ 0 w 1585"/>
                      <a:gd name="T13" fmla="*/ 0 h 6382"/>
                      <a:gd name="T14" fmla="*/ 0 w 1585"/>
                      <a:gd name="T15" fmla="*/ 0 h 6382"/>
                      <a:gd name="T16" fmla="*/ 0 w 1585"/>
                      <a:gd name="T17" fmla="*/ 0 h 6382"/>
                      <a:gd name="T18" fmla="*/ 0 w 1585"/>
                      <a:gd name="T19" fmla="*/ 0 h 6382"/>
                      <a:gd name="T20" fmla="*/ 0 w 1585"/>
                      <a:gd name="T21" fmla="*/ 0 h 6382"/>
                      <a:gd name="T22" fmla="*/ 0 w 1585"/>
                      <a:gd name="T23" fmla="*/ 0 h 6382"/>
                      <a:gd name="T24" fmla="*/ 0 w 1585"/>
                      <a:gd name="T25" fmla="*/ 0 h 6382"/>
                      <a:gd name="T26" fmla="*/ 0 w 1585"/>
                      <a:gd name="T27" fmla="*/ 0 h 6382"/>
                      <a:gd name="T28" fmla="*/ 0 w 1585"/>
                      <a:gd name="T29" fmla="*/ 0 h 6382"/>
                      <a:gd name="T30" fmla="*/ 0 w 1585"/>
                      <a:gd name="T31" fmla="*/ 0 h 6382"/>
                      <a:gd name="T32" fmla="*/ 0 w 1585"/>
                      <a:gd name="T33" fmla="*/ 0 h 6382"/>
                      <a:gd name="T34" fmla="*/ 0 w 1585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5" h="6382">
                        <a:moveTo>
                          <a:pt x="0" y="0"/>
                        </a:moveTo>
                        <a:lnTo>
                          <a:pt x="67" y="1940"/>
                        </a:lnTo>
                        <a:lnTo>
                          <a:pt x="145" y="2743"/>
                        </a:lnTo>
                        <a:lnTo>
                          <a:pt x="247" y="3445"/>
                        </a:lnTo>
                        <a:lnTo>
                          <a:pt x="367" y="4051"/>
                        </a:lnTo>
                        <a:lnTo>
                          <a:pt x="502" y="4570"/>
                        </a:lnTo>
                        <a:lnTo>
                          <a:pt x="644" y="5005"/>
                        </a:lnTo>
                        <a:lnTo>
                          <a:pt x="792" y="5367"/>
                        </a:lnTo>
                        <a:lnTo>
                          <a:pt x="940" y="5661"/>
                        </a:lnTo>
                        <a:lnTo>
                          <a:pt x="1083" y="5893"/>
                        </a:lnTo>
                        <a:lnTo>
                          <a:pt x="1217" y="6070"/>
                        </a:lnTo>
                        <a:lnTo>
                          <a:pt x="1338" y="6201"/>
                        </a:lnTo>
                        <a:lnTo>
                          <a:pt x="1439" y="6291"/>
                        </a:lnTo>
                        <a:lnTo>
                          <a:pt x="1517" y="6346"/>
                        </a:lnTo>
                        <a:lnTo>
                          <a:pt x="1567" y="6374"/>
                        </a:lnTo>
                        <a:lnTo>
                          <a:pt x="1581" y="6380"/>
                        </a:lnTo>
                        <a:lnTo>
                          <a:pt x="1584" y="6382"/>
                        </a:lnTo>
                        <a:lnTo>
                          <a:pt x="1585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3" name="Freeform 123"/>
                  <p:cNvSpPr>
                    <a:spLocks noChangeArrowheads="1"/>
                  </p:cNvSpPr>
                  <p:nvPr/>
                </p:nvSpPr>
                <p:spPr bwMode="auto">
                  <a:xfrm>
                    <a:off x="3416" y="1212"/>
                    <a:ext cx="72" cy="441"/>
                  </a:xfrm>
                  <a:custGeom>
                    <a:avLst/>
                    <a:gdLst>
                      <a:gd name="T0" fmla="*/ 0 w 1586"/>
                      <a:gd name="T1" fmla="*/ 0 h 6382"/>
                      <a:gd name="T2" fmla="*/ 0 w 1586"/>
                      <a:gd name="T3" fmla="*/ 0 h 6382"/>
                      <a:gd name="T4" fmla="*/ 0 w 1586"/>
                      <a:gd name="T5" fmla="*/ 0 h 6382"/>
                      <a:gd name="T6" fmla="*/ 0 w 1586"/>
                      <a:gd name="T7" fmla="*/ 0 h 6382"/>
                      <a:gd name="T8" fmla="*/ 0 w 1586"/>
                      <a:gd name="T9" fmla="*/ 0 h 6382"/>
                      <a:gd name="T10" fmla="*/ 0 w 1586"/>
                      <a:gd name="T11" fmla="*/ 0 h 6382"/>
                      <a:gd name="T12" fmla="*/ 0 w 1586"/>
                      <a:gd name="T13" fmla="*/ 0 h 6382"/>
                      <a:gd name="T14" fmla="*/ 0 w 1586"/>
                      <a:gd name="T15" fmla="*/ 0 h 6382"/>
                      <a:gd name="T16" fmla="*/ 0 w 1586"/>
                      <a:gd name="T17" fmla="*/ 0 h 6382"/>
                      <a:gd name="T18" fmla="*/ 0 w 1586"/>
                      <a:gd name="T19" fmla="*/ 0 h 6382"/>
                      <a:gd name="T20" fmla="*/ 0 w 1586"/>
                      <a:gd name="T21" fmla="*/ 0 h 6382"/>
                      <a:gd name="T22" fmla="*/ 0 w 1586"/>
                      <a:gd name="T23" fmla="*/ 0 h 6382"/>
                      <a:gd name="T24" fmla="*/ 0 w 1586"/>
                      <a:gd name="T25" fmla="*/ 0 h 6382"/>
                      <a:gd name="T26" fmla="*/ 0 w 1586"/>
                      <a:gd name="T27" fmla="*/ 0 h 6382"/>
                      <a:gd name="T28" fmla="*/ 0 w 1586"/>
                      <a:gd name="T29" fmla="*/ 0 h 6382"/>
                      <a:gd name="T30" fmla="*/ 0 w 1586"/>
                      <a:gd name="T31" fmla="*/ 0 h 6382"/>
                      <a:gd name="T32" fmla="*/ 0 w 1586"/>
                      <a:gd name="T33" fmla="*/ 0 h 6382"/>
                      <a:gd name="T34" fmla="*/ 0 w 1586"/>
                      <a:gd name="T35" fmla="*/ 0 h 638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586" h="6382">
                        <a:moveTo>
                          <a:pt x="1586" y="0"/>
                        </a:moveTo>
                        <a:lnTo>
                          <a:pt x="1518" y="1940"/>
                        </a:lnTo>
                        <a:lnTo>
                          <a:pt x="1440" y="2743"/>
                        </a:lnTo>
                        <a:lnTo>
                          <a:pt x="1339" y="3445"/>
                        </a:lnTo>
                        <a:lnTo>
                          <a:pt x="1218" y="4051"/>
                        </a:lnTo>
                        <a:lnTo>
                          <a:pt x="1084" y="4570"/>
                        </a:lnTo>
                        <a:lnTo>
                          <a:pt x="941" y="5005"/>
                        </a:lnTo>
                        <a:lnTo>
                          <a:pt x="793" y="5367"/>
                        </a:lnTo>
                        <a:lnTo>
                          <a:pt x="645" y="5661"/>
                        </a:lnTo>
                        <a:lnTo>
                          <a:pt x="503" y="5893"/>
                        </a:lnTo>
                        <a:lnTo>
                          <a:pt x="368" y="6070"/>
                        </a:lnTo>
                        <a:lnTo>
                          <a:pt x="248" y="6201"/>
                        </a:lnTo>
                        <a:lnTo>
                          <a:pt x="146" y="6291"/>
                        </a:lnTo>
                        <a:lnTo>
                          <a:pt x="68" y="6346"/>
                        </a:lnTo>
                        <a:lnTo>
                          <a:pt x="18" y="6374"/>
                        </a:lnTo>
                        <a:lnTo>
                          <a:pt x="5" y="6380"/>
                        </a:lnTo>
                        <a:lnTo>
                          <a:pt x="2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4" name="Freeform 124"/>
                  <p:cNvSpPr>
                    <a:spLocks noChangeArrowheads="1"/>
                  </p:cNvSpPr>
                  <p:nvPr/>
                </p:nvSpPr>
                <p:spPr bwMode="auto">
                  <a:xfrm>
                    <a:off x="3416" y="1212"/>
                    <a:ext cx="145" cy="481"/>
                  </a:xfrm>
                  <a:custGeom>
                    <a:avLst/>
                    <a:gdLst>
                      <a:gd name="T0" fmla="*/ 0 w 3172"/>
                      <a:gd name="T1" fmla="*/ 0 h 6963"/>
                      <a:gd name="T2" fmla="*/ 0 w 3172"/>
                      <a:gd name="T3" fmla="*/ 0 h 6963"/>
                      <a:gd name="T4" fmla="*/ 0 w 3172"/>
                      <a:gd name="T5" fmla="*/ 0 h 6963"/>
                      <a:gd name="T6" fmla="*/ 0 w 3172"/>
                      <a:gd name="T7" fmla="*/ 0 h 6963"/>
                      <a:gd name="T8" fmla="*/ 0 w 3172"/>
                      <a:gd name="T9" fmla="*/ 0 h 6963"/>
                      <a:gd name="T10" fmla="*/ 0 w 3172"/>
                      <a:gd name="T11" fmla="*/ 0 h 6963"/>
                      <a:gd name="T12" fmla="*/ 0 w 3172"/>
                      <a:gd name="T13" fmla="*/ 0 h 6963"/>
                      <a:gd name="T14" fmla="*/ 0 w 3172"/>
                      <a:gd name="T15" fmla="*/ 0 h 6963"/>
                      <a:gd name="T16" fmla="*/ 0 w 3172"/>
                      <a:gd name="T17" fmla="*/ 0 h 6963"/>
                      <a:gd name="T18" fmla="*/ 0 w 3172"/>
                      <a:gd name="T19" fmla="*/ 0 h 6963"/>
                      <a:gd name="T20" fmla="*/ 0 w 3172"/>
                      <a:gd name="T21" fmla="*/ 0 h 6963"/>
                      <a:gd name="T22" fmla="*/ 0 w 3172"/>
                      <a:gd name="T23" fmla="*/ 0 h 6963"/>
                      <a:gd name="T24" fmla="*/ 0 w 3172"/>
                      <a:gd name="T25" fmla="*/ 0 h 6963"/>
                      <a:gd name="T26" fmla="*/ 0 w 3172"/>
                      <a:gd name="T27" fmla="*/ 0 h 6963"/>
                      <a:gd name="T28" fmla="*/ 0 w 3172"/>
                      <a:gd name="T29" fmla="*/ 0 h 6963"/>
                      <a:gd name="T30" fmla="*/ 0 w 3172"/>
                      <a:gd name="T31" fmla="*/ 0 h 6963"/>
                      <a:gd name="T32" fmla="*/ 0 w 3172"/>
                      <a:gd name="T33" fmla="*/ 0 h 6963"/>
                      <a:gd name="T34" fmla="*/ 0 w 3172"/>
                      <a:gd name="T35" fmla="*/ 0 h 6963"/>
                      <a:gd name="T36" fmla="*/ 0 w 3172"/>
                      <a:gd name="T37" fmla="*/ 0 h 6963"/>
                      <a:gd name="T38" fmla="*/ 0 w 3172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2" h="6963">
                        <a:moveTo>
                          <a:pt x="3172" y="0"/>
                        </a:moveTo>
                        <a:lnTo>
                          <a:pt x="3136" y="1225"/>
                        </a:lnTo>
                        <a:lnTo>
                          <a:pt x="3035" y="2297"/>
                        </a:lnTo>
                        <a:lnTo>
                          <a:pt x="2879" y="3228"/>
                        </a:lnTo>
                        <a:lnTo>
                          <a:pt x="2676" y="4025"/>
                        </a:lnTo>
                        <a:lnTo>
                          <a:pt x="2436" y="4700"/>
                        </a:lnTo>
                        <a:lnTo>
                          <a:pt x="2168" y="5263"/>
                        </a:lnTo>
                        <a:lnTo>
                          <a:pt x="1882" y="5723"/>
                        </a:lnTo>
                        <a:lnTo>
                          <a:pt x="1586" y="6092"/>
                        </a:lnTo>
                        <a:lnTo>
                          <a:pt x="1290" y="6380"/>
                        </a:lnTo>
                        <a:lnTo>
                          <a:pt x="1004" y="6596"/>
                        </a:lnTo>
                        <a:lnTo>
                          <a:pt x="736" y="6750"/>
                        </a:lnTo>
                        <a:lnTo>
                          <a:pt x="496" y="6854"/>
                        </a:lnTo>
                        <a:lnTo>
                          <a:pt x="293" y="6916"/>
                        </a:lnTo>
                        <a:lnTo>
                          <a:pt x="137" y="6949"/>
                        </a:lnTo>
                        <a:lnTo>
                          <a:pt x="36" y="6962"/>
                        </a:lnTo>
                        <a:lnTo>
                          <a:pt x="10" y="6963"/>
                        </a:lnTo>
                        <a:lnTo>
                          <a:pt x="3" y="6963"/>
                        </a:lnTo>
                        <a:lnTo>
                          <a:pt x="2" y="6963"/>
                        </a:lnTo>
                        <a:lnTo>
                          <a:pt x="0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5" name="Freeform 125"/>
                  <p:cNvSpPr>
                    <a:spLocks noChangeArrowheads="1"/>
                  </p:cNvSpPr>
                  <p:nvPr/>
                </p:nvSpPr>
                <p:spPr bwMode="auto">
                  <a:xfrm>
                    <a:off x="3396" y="1212"/>
                    <a:ext cx="23" cy="441"/>
                  </a:xfrm>
                  <a:custGeom>
                    <a:avLst/>
                    <a:gdLst>
                      <a:gd name="T0" fmla="*/ 0 w 528"/>
                      <a:gd name="T1" fmla="*/ 0 h 6382"/>
                      <a:gd name="T2" fmla="*/ 0 w 528"/>
                      <a:gd name="T3" fmla="*/ 0 h 6382"/>
                      <a:gd name="T4" fmla="*/ 0 w 528"/>
                      <a:gd name="T5" fmla="*/ 0 h 6382"/>
                      <a:gd name="T6" fmla="*/ 0 w 528"/>
                      <a:gd name="T7" fmla="*/ 0 h 6382"/>
                      <a:gd name="T8" fmla="*/ 0 w 528"/>
                      <a:gd name="T9" fmla="*/ 0 h 6382"/>
                      <a:gd name="T10" fmla="*/ 0 w 528"/>
                      <a:gd name="T11" fmla="*/ 0 h 6382"/>
                      <a:gd name="T12" fmla="*/ 0 w 528"/>
                      <a:gd name="T13" fmla="*/ 0 h 6382"/>
                      <a:gd name="T14" fmla="*/ 0 w 528"/>
                      <a:gd name="T15" fmla="*/ 0 h 6382"/>
                      <a:gd name="T16" fmla="*/ 0 w 528"/>
                      <a:gd name="T17" fmla="*/ 0 h 6382"/>
                      <a:gd name="T18" fmla="*/ 0 w 528"/>
                      <a:gd name="T19" fmla="*/ 0 h 6382"/>
                      <a:gd name="T20" fmla="*/ 0 w 528"/>
                      <a:gd name="T21" fmla="*/ 0 h 6382"/>
                      <a:gd name="T22" fmla="*/ 0 w 528"/>
                      <a:gd name="T23" fmla="*/ 0 h 6382"/>
                      <a:gd name="T24" fmla="*/ 0 w 528"/>
                      <a:gd name="T25" fmla="*/ 0 h 6382"/>
                      <a:gd name="T26" fmla="*/ 0 w 528"/>
                      <a:gd name="T27" fmla="*/ 0 h 6382"/>
                      <a:gd name="T28" fmla="*/ 0 w 528"/>
                      <a:gd name="T29" fmla="*/ 0 h 6382"/>
                      <a:gd name="T30" fmla="*/ 0 w 528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8" h="6382">
                        <a:moveTo>
                          <a:pt x="528" y="0"/>
                        </a:moveTo>
                        <a:lnTo>
                          <a:pt x="446" y="3690"/>
                        </a:lnTo>
                        <a:lnTo>
                          <a:pt x="361" y="4824"/>
                        </a:lnTo>
                        <a:lnTo>
                          <a:pt x="264" y="5585"/>
                        </a:lnTo>
                        <a:lnTo>
                          <a:pt x="214" y="5847"/>
                        </a:lnTo>
                        <a:lnTo>
                          <a:pt x="167" y="6046"/>
                        </a:lnTo>
                        <a:lnTo>
                          <a:pt x="122" y="6187"/>
                        </a:lnTo>
                        <a:lnTo>
                          <a:pt x="82" y="6283"/>
                        </a:lnTo>
                        <a:lnTo>
                          <a:pt x="64" y="6315"/>
                        </a:lnTo>
                        <a:lnTo>
                          <a:pt x="48" y="6341"/>
                        </a:lnTo>
                        <a:lnTo>
                          <a:pt x="35" y="6358"/>
                        </a:lnTo>
                        <a:lnTo>
                          <a:pt x="22" y="6370"/>
                        </a:lnTo>
                        <a:lnTo>
                          <a:pt x="12" y="6377"/>
                        </a:lnTo>
                        <a:lnTo>
                          <a:pt x="6" y="6381"/>
                        </a:lnTo>
                        <a:lnTo>
                          <a:pt x="1" y="6382"/>
                        </a:lnTo>
                        <a:lnTo>
                          <a:pt x="0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6" name="Freeform 126"/>
                  <p:cNvSpPr>
                    <a:spLocks noChangeArrowheads="1"/>
                  </p:cNvSpPr>
                  <p:nvPr/>
                </p:nvSpPr>
                <p:spPr bwMode="auto">
                  <a:xfrm>
                    <a:off x="3318" y="1212"/>
                    <a:ext cx="23" cy="441"/>
                  </a:xfrm>
                  <a:custGeom>
                    <a:avLst/>
                    <a:gdLst>
                      <a:gd name="T0" fmla="*/ 0 w 529"/>
                      <a:gd name="T1" fmla="*/ 0 h 6382"/>
                      <a:gd name="T2" fmla="*/ 0 w 529"/>
                      <a:gd name="T3" fmla="*/ 0 h 6382"/>
                      <a:gd name="T4" fmla="*/ 0 w 529"/>
                      <a:gd name="T5" fmla="*/ 0 h 6382"/>
                      <a:gd name="T6" fmla="*/ 0 w 529"/>
                      <a:gd name="T7" fmla="*/ 0 h 6382"/>
                      <a:gd name="T8" fmla="*/ 0 w 529"/>
                      <a:gd name="T9" fmla="*/ 0 h 6382"/>
                      <a:gd name="T10" fmla="*/ 0 w 529"/>
                      <a:gd name="T11" fmla="*/ 0 h 6382"/>
                      <a:gd name="T12" fmla="*/ 0 w 529"/>
                      <a:gd name="T13" fmla="*/ 0 h 6382"/>
                      <a:gd name="T14" fmla="*/ 0 w 529"/>
                      <a:gd name="T15" fmla="*/ 0 h 6382"/>
                      <a:gd name="T16" fmla="*/ 0 w 529"/>
                      <a:gd name="T17" fmla="*/ 0 h 6382"/>
                      <a:gd name="T18" fmla="*/ 0 w 529"/>
                      <a:gd name="T19" fmla="*/ 0 h 6382"/>
                      <a:gd name="T20" fmla="*/ 0 w 529"/>
                      <a:gd name="T21" fmla="*/ 0 h 6382"/>
                      <a:gd name="T22" fmla="*/ 0 w 529"/>
                      <a:gd name="T23" fmla="*/ 0 h 6382"/>
                      <a:gd name="T24" fmla="*/ 0 w 529"/>
                      <a:gd name="T25" fmla="*/ 0 h 6382"/>
                      <a:gd name="T26" fmla="*/ 0 w 529"/>
                      <a:gd name="T27" fmla="*/ 0 h 6382"/>
                      <a:gd name="T28" fmla="*/ 0 w 529"/>
                      <a:gd name="T29" fmla="*/ 0 h 6382"/>
                      <a:gd name="T30" fmla="*/ 0 w 529"/>
                      <a:gd name="T31" fmla="*/ 0 h 638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529" h="6382">
                        <a:moveTo>
                          <a:pt x="0" y="0"/>
                        </a:moveTo>
                        <a:lnTo>
                          <a:pt x="83" y="3690"/>
                        </a:lnTo>
                        <a:lnTo>
                          <a:pt x="167" y="4824"/>
                        </a:lnTo>
                        <a:lnTo>
                          <a:pt x="265" y="5585"/>
                        </a:lnTo>
                        <a:lnTo>
                          <a:pt x="314" y="5847"/>
                        </a:lnTo>
                        <a:lnTo>
                          <a:pt x="362" y="6046"/>
                        </a:lnTo>
                        <a:lnTo>
                          <a:pt x="406" y="6187"/>
                        </a:lnTo>
                        <a:lnTo>
                          <a:pt x="446" y="6283"/>
                        </a:lnTo>
                        <a:lnTo>
                          <a:pt x="464" y="6315"/>
                        </a:lnTo>
                        <a:lnTo>
                          <a:pt x="480" y="6341"/>
                        </a:lnTo>
                        <a:lnTo>
                          <a:pt x="494" y="6358"/>
                        </a:lnTo>
                        <a:lnTo>
                          <a:pt x="507" y="6370"/>
                        </a:lnTo>
                        <a:lnTo>
                          <a:pt x="516" y="6377"/>
                        </a:lnTo>
                        <a:lnTo>
                          <a:pt x="523" y="6381"/>
                        </a:lnTo>
                        <a:lnTo>
                          <a:pt x="528" y="6382"/>
                        </a:lnTo>
                        <a:lnTo>
                          <a:pt x="529" y="6382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7" name="Freeform 127"/>
                  <p:cNvSpPr>
                    <a:spLocks noChangeArrowheads="1"/>
                  </p:cNvSpPr>
                  <p:nvPr/>
                </p:nvSpPr>
                <p:spPr bwMode="auto">
                  <a:xfrm>
                    <a:off x="3182" y="1212"/>
                    <a:ext cx="145" cy="481"/>
                  </a:xfrm>
                  <a:custGeom>
                    <a:avLst/>
                    <a:gdLst>
                      <a:gd name="T0" fmla="*/ 0 w 3171"/>
                      <a:gd name="T1" fmla="*/ 0 h 6963"/>
                      <a:gd name="T2" fmla="*/ 0 w 3171"/>
                      <a:gd name="T3" fmla="*/ 0 h 6963"/>
                      <a:gd name="T4" fmla="*/ 0 w 3171"/>
                      <a:gd name="T5" fmla="*/ 0 h 6963"/>
                      <a:gd name="T6" fmla="*/ 0 w 3171"/>
                      <a:gd name="T7" fmla="*/ 0 h 6963"/>
                      <a:gd name="T8" fmla="*/ 0 w 3171"/>
                      <a:gd name="T9" fmla="*/ 0 h 6963"/>
                      <a:gd name="T10" fmla="*/ 0 w 3171"/>
                      <a:gd name="T11" fmla="*/ 0 h 6963"/>
                      <a:gd name="T12" fmla="*/ 0 w 3171"/>
                      <a:gd name="T13" fmla="*/ 0 h 6963"/>
                      <a:gd name="T14" fmla="*/ 0 w 3171"/>
                      <a:gd name="T15" fmla="*/ 0 h 6963"/>
                      <a:gd name="T16" fmla="*/ 0 w 3171"/>
                      <a:gd name="T17" fmla="*/ 0 h 6963"/>
                      <a:gd name="T18" fmla="*/ 0 w 3171"/>
                      <a:gd name="T19" fmla="*/ 0 h 6963"/>
                      <a:gd name="T20" fmla="*/ 0 w 3171"/>
                      <a:gd name="T21" fmla="*/ 0 h 6963"/>
                      <a:gd name="T22" fmla="*/ 0 w 3171"/>
                      <a:gd name="T23" fmla="*/ 0 h 6963"/>
                      <a:gd name="T24" fmla="*/ 0 w 3171"/>
                      <a:gd name="T25" fmla="*/ 0 h 6963"/>
                      <a:gd name="T26" fmla="*/ 0 w 3171"/>
                      <a:gd name="T27" fmla="*/ 0 h 6963"/>
                      <a:gd name="T28" fmla="*/ 0 w 3171"/>
                      <a:gd name="T29" fmla="*/ 0 h 6963"/>
                      <a:gd name="T30" fmla="*/ 0 w 3171"/>
                      <a:gd name="T31" fmla="*/ 0 h 6963"/>
                      <a:gd name="T32" fmla="*/ 0 w 3171"/>
                      <a:gd name="T33" fmla="*/ 0 h 6963"/>
                      <a:gd name="T34" fmla="*/ 0 w 3171"/>
                      <a:gd name="T35" fmla="*/ 0 h 6963"/>
                      <a:gd name="T36" fmla="*/ 0 w 3171"/>
                      <a:gd name="T37" fmla="*/ 0 h 6963"/>
                      <a:gd name="T38" fmla="*/ 0 w 3171"/>
                      <a:gd name="T39" fmla="*/ 0 h 6963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171" h="6963">
                        <a:moveTo>
                          <a:pt x="0" y="0"/>
                        </a:moveTo>
                        <a:lnTo>
                          <a:pt x="36" y="1225"/>
                        </a:lnTo>
                        <a:lnTo>
                          <a:pt x="136" y="2297"/>
                        </a:lnTo>
                        <a:lnTo>
                          <a:pt x="293" y="3228"/>
                        </a:lnTo>
                        <a:lnTo>
                          <a:pt x="495" y="4025"/>
                        </a:lnTo>
                        <a:lnTo>
                          <a:pt x="735" y="4700"/>
                        </a:lnTo>
                        <a:lnTo>
                          <a:pt x="1003" y="5263"/>
                        </a:lnTo>
                        <a:lnTo>
                          <a:pt x="1289" y="5723"/>
                        </a:lnTo>
                        <a:lnTo>
                          <a:pt x="1585" y="6092"/>
                        </a:lnTo>
                        <a:lnTo>
                          <a:pt x="1881" y="6380"/>
                        </a:lnTo>
                        <a:lnTo>
                          <a:pt x="2168" y="6596"/>
                        </a:lnTo>
                        <a:lnTo>
                          <a:pt x="2435" y="6750"/>
                        </a:lnTo>
                        <a:lnTo>
                          <a:pt x="2675" y="6854"/>
                        </a:lnTo>
                        <a:lnTo>
                          <a:pt x="2878" y="6916"/>
                        </a:lnTo>
                        <a:lnTo>
                          <a:pt x="3034" y="6949"/>
                        </a:lnTo>
                        <a:lnTo>
                          <a:pt x="3135" y="6962"/>
                        </a:lnTo>
                        <a:lnTo>
                          <a:pt x="3161" y="6963"/>
                        </a:lnTo>
                        <a:lnTo>
                          <a:pt x="3169" y="6963"/>
                        </a:lnTo>
                        <a:lnTo>
                          <a:pt x="3170" y="6963"/>
                        </a:lnTo>
                        <a:lnTo>
                          <a:pt x="3171" y="6963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59" name="Group 58"/>
              <p:cNvGrpSpPr/>
              <p:nvPr/>
            </p:nvGrpSpPr>
            <p:grpSpPr>
              <a:xfrm>
                <a:off x="869291" y="1295534"/>
                <a:ext cx="3885333" cy="1406526"/>
                <a:chOff x="869291" y="405830"/>
                <a:chExt cx="3885333" cy="1406526"/>
              </a:xfrm>
            </p:grpSpPr>
            <p:grpSp>
              <p:nvGrpSpPr>
                <p:cNvPr id="60" name="Group 1"/>
                <p:cNvGrpSpPr>
                  <a:grpSpLocks/>
                </p:cNvGrpSpPr>
                <p:nvPr/>
              </p:nvGrpSpPr>
              <p:grpSpPr bwMode="auto">
                <a:xfrm>
                  <a:off x="869291" y="405830"/>
                  <a:ext cx="3798888" cy="1406525"/>
                  <a:chOff x="537" y="807"/>
                  <a:chExt cx="2393" cy="886"/>
                </a:xfrm>
              </p:grpSpPr>
              <p:grpSp>
                <p:nvGrpSpPr>
                  <p:cNvPr id="63" name="Group 2"/>
                  <p:cNvGrpSpPr>
                    <a:grpSpLocks/>
                  </p:cNvGrpSpPr>
                  <p:nvPr/>
                </p:nvGrpSpPr>
                <p:grpSpPr bwMode="auto">
                  <a:xfrm>
                    <a:off x="591" y="807"/>
                    <a:ext cx="2339" cy="716"/>
                    <a:chOff x="591" y="807"/>
                    <a:chExt cx="2339" cy="716"/>
                  </a:xfrm>
                </p:grpSpPr>
                <p:sp>
                  <p:nvSpPr>
                    <p:cNvPr id="65" name="Freeform 3"/>
                    <p:cNvSpPr>
                      <a:spLocks/>
                    </p:cNvSpPr>
                    <p:nvPr/>
                  </p:nvSpPr>
                  <p:spPr bwMode="auto">
                    <a:xfrm>
                      <a:off x="1455" y="807"/>
                      <a:ext cx="267" cy="416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rgbClr val="170CF4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 sz="12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66" name="Freeform 4"/>
                    <p:cNvSpPr>
                      <a:spLocks/>
                    </p:cNvSpPr>
                    <p:nvPr/>
                  </p:nvSpPr>
                  <p:spPr bwMode="auto">
                    <a:xfrm>
                      <a:off x="2663" y="929"/>
                      <a:ext cx="267" cy="594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rgbClr val="00B050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 sz="12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67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591" y="963"/>
                      <a:ext cx="271" cy="418"/>
                    </a:xfrm>
                    <a:custGeom>
                      <a:avLst/>
                      <a:gdLst>
                        <a:gd name="T0" fmla="*/ 0 w 757"/>
                        <a:gd name="T1" fmla="*/ 0 h 3561"/>
                        <a:gd name="T2" fmla="*/ 0 w 757"/>
                        <a:gd name="T3" fmla="*/ 0 h 3561"/>
                        <a:gd name="T4" fmla="*/ 0 w 757"/>
                        <a:gd name="T5" fmla="*/ 0 h 3561"/>
                        <a:gd name="T6" fmla="*/ 0 w 757"/>
                        <a:gd name="T7" fmla="*/ 0 h 3561"/>
                        <a:gd name="T8" fmla="*/ 0 w 757"/>
                        <a:gd name="T9" fmla="*/ 0 h 3561"/>
                        <a:gd name="T10" fmla="*/ 0 w 757"/>
                        <a:gd name="T11" fmla="*/ 0 h 3561"/>
                        <a:gd name="T12" fmla="*/ 0 w 757"/>
                        <a:gd name="T13" fmla="*/ 0 h 3561"/>
                        <a:gd name="T14" fmla="*/ 0 w 757"/>
                        <a:gd name="T15" fmla="*/ 0 h 3561"/>
                        <a:gd name="T16" fmla="*/ 0 w 757"/>
                        <a:gd name="T17" fmla="*/ 0 h 3561"/>
                        <a:gd name="T18" fmla="*/ 0 w 757"/>
                        <a:gd name="T19" fmla="*/ 0 h 3561"/>
                        <a:gd name="T20" fmla="*/ 0 w 757"/>
                        <a:gd name="T21" fmla="*/ 0 h 3561"/>
                        <a:gd name="T22" fmla="*/ 0 w 757"/>
                        <a:gd name="T23" fmla="*/ 0 h 3561"/>
                        <a:gd name="T24" fmla="*/ 0 w 757"/>
                        <a:gd name="T25" fmla="*/ 0 h 3561"/>
                        <a:gd name="T26" fmla="*/ 0 w 757"/>
                        <a:gd name="T27" fmla="*/ 0 h 3561"/>
                        <a:gd name="T28" fmla="*/ 0 w 757"/>
                        <a:gd name="T29" fmla="*/ 0 h 3561"/>
                        <a:gd name="T30" fmla="*/ 0 w 757"/>
                        <a:gd name="T31" fmla="*/ 0 h 3561"/>
                        <a:gd name="T32" fmla="*/ 0 w 757"/>
                        <a:gd name="T33" fmla="*/ 0 h 3561"/>
                        <a:gd name="T34" fmla="*/ 0 w 757"/>
                        <a:gd name="T35" fmla="*/ 0 h 3561"/>
                        <a:gd name="T36" fmla="*/ 0 w 757"/>
                        <a:gd name="T37" fmla="*/ 0 h 3561"/>
                        <a:gd name="T38" fmla="*/ 0 w 757"/>
                        <a:gd name="T39" fmla="*/ 0 h 3561"/>
                        <a:gd name="T40" fmla="*/ 0 w 757"/>
                        <a:gd name="T41" fmla="*/ 0 h 3561"/>
                        <a:gd name="T42" fmla="*/ 0 w 757"/>
                        <a:gd name="T43" fmla="*/ 0 h 3561"/>
                        <a:gd name="T44" fmla="*/ 0 w 757"/>
                        <a:gd name="T45" fmla="*/ 0 h 3561"/>
                        <a:gd name="T46" fmla="*/ 0 w 757"/>
                        <a:gd name="T47" fmla="*/ 0 h 3561"/>
                        <a:gd name="T48" fmla="*/ 0 w 757"/>
                        <a:gd name="T49" fmla="*/ 0 h 3561"/>
                        <a:gd name="T50" fmla="*/ 0 w 757"/>
                        <a:gd name="T51" fmla="*/ 0 h 3561"/>
                        <a:gd name="T52" fmla="*/ 0 w 757"/>
                        <a:gd name="T53" fmla="*/ 0 h 3561"/>
                        <a:gd name="T54" fmla="*/ 0 w 757"/>
                        <a:gd name="T55" fmla="*/ 0 h 3561"/>
                        <a:gd name="T56" fmla="*/ 0 w 757"/>
                        <a:gd name="T57" fmla="*/ 0 h 3561"/>
                        <a:gd name="T58" fmla="*/ 0 w 757"/>
                        <a:gd name="T59" fmla="*/ 0 h 3561"/>
                        <a:gd name="T60" fmla="*/ 0 w 757"/>
                        <a:gd name="T61" fmla="*/ 0 h 3561"/>
                        <a:gd name="T62" fmla="*/ 0 w 757"/>
                        <a:gd name="T63" fmla="*/ 0 h 3561"/>
                        <a:gd name="T64" fmla="*/ 0 w 757"/>
                        <a:gd name="T65" fmla="*/ 0 h 3561"/>
                        <a:gd name="T66" fmla="*/ 0 w 757"/>
                        <a:gd name="T67" fmla="*/ 0 h 3561"/>
                        <a:gd name="T68" fmla="*/ 0 w 757"/>
                        <a:gd name="T69" fmla="*/ 0 h 3561"/>
                        <a:gd name="T70" fmla="*/ 0 w 757"/>
                        <a:gd name="T71" fmla="*/ 0 h 3561"/>
                        <a:gd name="T72" fmla="*/ 0 w 757"/>
                        <a:gd name="T73" fmla="*/ 0 h 3561"/>
                        <a:gd name="T74" fmla="*/ 0 w 757"/>
                        <a:gd name="T75" fmla="*/ 0 h 3561"/>
                        <a:gd name="T76" fmla="*/ 0 w 757"/>
                        <a:gd name="T77" fmla="*/ 0 h 3561"/>
                        <a:gd name="T78" fmla="*/ 0 w 757"/>
                        <a:gd name="T79" fmla="*/ 0 h 3561"/>
                        <a:gd name="T80" fmla="*/ 0 w 757"/>
                        <a:gd name="T81" fmla="*/ 0 h 3561"/>
                        <a:gd name="T82" fmla="*/ 0 w 757"/>
                        <a:gd name="T83" fmla="*/ 0 h 3561"/>
                        <a:gd name="T84" fmla="*/ 0 w 757"/>
                        <a:gd name="T85" fmla="*/ 0 h 3561"/>
                        <a:gd name="T86" fmla="*/ 0 w 757"/>
                        <a:gd name="T87" fmla="*/ 0 h 3561"/>
                        <a:gd name="T88" fmla="*/ 0 w 757"/>
                        <a:gd name="T89" fmla="*/ 0 h 3561"/>
                        <a:gd name="T90" fmla="*/ 0 w 757"/>
                        <a:gd name="T91" fmla="*/ 0 h 3561"/>
                        <a:gd name="T92" fmla="*/ 0 w 757"/>
                        <a:gd name="T93" fmla="*/ 0 h 3561"/>
                        <a:gd name="T94" fmla="*/ 0 w 757"/>
                        <a:gd name="T95" fmla="*/ 0 h 3561"/>
                        <a:gd name="T96" fmla="*/ 0 w 757"/>
                        <a:gd name="T97" fmla="*/ 0 h 356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757"/>
                        <a:gd name="T148" fmla="*/ 0 h 3561"/>
                        <a:gd name="T149" fmla="*/ 757 w 757"/>
                        <a:gd name="T150" fmla="*/ 3561 h 356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757" h="3561">
                          <a:moveTo>
                            <a:pt x="380" y="0"/>
                          </a:moveTo>
                          <a:lnTo>
                            <a:pt x="380" y="42"/>
                          </a:lnTo>
                          <a:lnTo>
                            <a:pt x="384" y="84"/>
                          </a:lnTo>
                          <a:lnTo>
                            <a:pt x="394" y="127"/>
                          </a:lnTo>
                          <a:lnTo>
                            <a:pt x="409" y="168"/>
                          </a:lnTo>
                          <a:lnTo>
                            <a:pt x="447" y="253"/>
                          </a:lnTo>
                          <a:lnTo>
                            <a:pt x="495" y="339"/>
                          </a:lnTo>
                          <a:lnTo>
                            <a:pt x="605" y="510"/>
                          </a:lnTo>
                          <a:lnTo>
                            <a:pt x="658" y="594"/>
                          </a:lnTo>
                          <a:lnTo>
                            <a:pt x="704" y="680"/>
                          </a:lnTo>
                          <a:lnTo>
                            <a:pt x="737" y="765"/>
                          </a:lnTo>
                          <a:lnTo>
                            <a:pt x="749" y="807"/>
                          </a:lnTo>
                          <a:lnTo>
                            <a:pt x="755" y="850"/>
                          </a:lnTo>
                          <a:lnTo>
                            <a:pt x="757" y="891"/>
                          </a:lnTo>
                          <a:lnTo>
                            <a:pt x="753" y="933"/>
                          </a:lnTo>
                          <a:lnTo>
                            <a:pt x="743" y="975"/>
                          </a:lnTo>
                          <a:lnTo>
                            <a:pt x="726" y="1017"/>
                          </a:lnTo>
                          <a:lnTo>
                            <a:pt x="700" y="1057"/>
                          </a:lnTo>
                          <a:lnTo>
                            <a:pt x="669" y="1099"/>
                          </a:lnTo>
                          <a:lnTo>
                            <a:pt x="627" y="1140"/>
                          </a:lnTo>
                          <a:lnTo>
                            <a:pt x="578" y="1180"/>
                          </a:lnTo>
                          <a:lnTo>
                            <a:pt x="449" y="1260"/>
                          </a:lnTo>
                          <a:lnTo>
                            <a:pt x="278" y="1340"/>
                          </a:lnTo>
                          <a:lnTo>
                            <a:pt x="195" y="1379"/>
                          </a:lnTo>
                          <a:lnTo>
                            <a:pt x="129" y="1418"/>
                          </a:lnTo>
                          <a:lnTo>
                            <a:pt x="78" y="1459"/>
                          </a:lnTo>
                          <a:lnTo>
                            <a:pt x="40" y="1502"/>
                          </a:lnTo>
                          <a:lnTo>
                            <a:pt x="15" y="1546"/>
                          </a:lnTo>
                          <a:lnTo>
                            <a:pt x="2" y="1591"/>
                          </a:lnTo>
                          <a:lnTo>
                            <a:pt x="0" y="1639"/>
                          </a:lnTo>
                          <a:lnTo>
                            <a:pt x="7" y="1687"/>
                          </a:lnTo>
                          <a:lnTo>
                            <a:pt x="23" y="1737"/>
                          </a:lnTo>
                          <a:lnTo>
                            <a:pt x="47" y="1788"/>
                          </a:lnTo>
                          <a:lnTo>
                            <a:pt x="113" y="1894"/>
                          </a:lnTo>
                          <a:lnTo>
                            <a:pt x="287" y="2118"/>
                          </a:lnTo>
                          <a:lnTo>
                            <a:pt x="380" y="2235"/>
                          </a:lnTo>
                          <a:lnTo>
                            <a:pt x="464" y="2356"/>
                          </a:lnTo>
                          <a:lnTo>
                            <a:pt x="532" y="2480"/>
                          </a:lnTo>
                          <a:lnTo>
                            <a:pt x="558" y="2543"/>
                          </a:lnTo>
                          <a:lnTo>
                            <a:pt x="576" y="2607"/>
                          </a:lnTo>
                          <a:lnTo>
                            <a:pt x="585" y="2670"/>
                          </a:lnTo>
                          <a:lnTo>
                            <a:pt x="585" y="2734"/>
                          </a:lnTo>
                          <a:lnTo>
                            <a:pt x="575" y="2799"/>
                          </a:lnTo>
                          <a:lnTo>
                            <a:pt x="553" y="2864"/>
                          </a:lnTo>
                          <a:lnTo>
                            <a:pt x="519" y="2929"/>
                          </a:lnTo>
                          <a:lnTo>
                            <a:pt x="471" y="2995"/>
                          </a:lnTo>
                          <a:lnTo>
                            <a:pt x="408" y="3060"/>
                          </a:lnTo>
                          <a:lnTo>
                            <a:pt x="329" y="3127"/>
                          </a:lnTo>
                          <a:lnTo>
                            <a:pt x="451" y="3561"/>
                          </a:lnTo>
                        </a:path>
                      </a:pathLst>
                    </a:custGeom>
                    <a:noFill/>
                    <a:ln w="76320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de-CH" sz="12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64" name="AutoShape 7"/>
                  <p:cNvSpPr>
                    <a:spLocks noChangeArrowheads="1"/>
                  </p:cNvSpPr>
                  <p:nvPr/>
                </p:nvSpPr>
                <p:spPr bwMode="auto">
                  <a:xfrm>
                    <a:off x="537" y="1382"/>
                    <a:ext cx="379" cy="311"/>
                  </a:xfrm>
                  <a:prstGeom prst="triangle">
                    <a:avLst>
                      <a:gd name="adj" fmla="val 50000"/>
                    </a:avLst>
                  </a:prstGeom>
                  <a:gradFill flip="none" rotWithShape="1">
                    <a:gsLst>
                      <a:gs pos="50000">
                        <a:srgbClr val="FF0000"/>
                      </a:gs>
                      <a:gs pos="0">
                        <a:schemeClr val="accent3">
                          <a:alpha val="0"/>
                        </a:scheme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altLang="de-DE" sz="120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1" name="AutoShape 7"/>
                <p:cNvSpPr>
                  <a:spLocks noChangeArrowheads="1"/>
                </p:cNvSpPr>
                <p:nvPr/>
              </p:nvSpPr>
              <p:spPr bwMode="auto">
                <a:xfrm>
                  <a:off x="2162044" y="1080254"/>
                  <a:ext cx="755782" cy="732102"/>
                </a:xfrm>
                <a:prstGeom prst="triangle">
                  <a:avLst>
                    <a:gd name="adj" fmla="val 48930"/>
                  </a:avLst>
                </a:prstGeom>
                <a:gradFill flip="none" rotWithShape="1">
                  <a:gsLst>
                    <a:gs pos="52000">
                      <a:srgbClr val="0000CC"/>
                    </a:gs>
                    <a:gs pos="0">
                      <a:srgbClr val="00B0F0">
                        <a:alpha val="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" name="AutoShape 7"/>
                <p:cNvSpPr>
                  <a:spLocks noChangeArrowheads="1"/>
                </p:cNvSpPr>
                <p:nvPr/>
              </p:nvSpPr>
              <p:spPr bwMode="auto">
                <a:xfrm>
                  <a:off x="4152961" y="1542051"/>
                  <a:ext cx="601663" cy="270305"/>
                </a:xfrm>
                <a:prstGeom prst="triangle">
                  <a:avLst>
                    <a:gd name="adj" fmla="val 50000"/>
                  </a:avLst>
                </a:prstGeom>
                <a:gradFill flip="none" rotWithShape="1">
                  <a:gsLst>
                    <a:gs pos="50000">
                      <a:srgbClr val="00B050"/>
                    </a:gs>
                    <a:gs pos="0">
                      <a:schemeClr val="accent3">
                        <a:alpha val="0"/>
                      </a:scheme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de-CH" altLang="de-DE" sz="120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1196752"/>
            <a:ext cx="3781425" cy="4679950"/>
          </a:xfrm>
        </p:spPr>
        <p:txBody>
          <a:bodyPr/>
          <a:lstStyle/>
          <a:p>
            <a:r>
              <a:rPr lang="en-US" sz="2000" dirty="0" smtClean="0"/>
              <a:t>Division </a:t>
            </a:r>
            <a:r>
              <a:rPr lang="en-US" sz="2000" dirty="0"/>
              <a:t>of charge between pixels is strongly position dependent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Can improve </a:t>
            </a:r>
            <a:r>
              <a:rPr lang="en-US" sz="2000" dirty="0"/>
              <a:t>the spatial </a:t>
            </a:r>
            <a:r>
              <a:rPr lang="en-US" sz="2000" dirty="0" smtClean="0"/>
              <a:t>resolution</a:t>
            </a:r>
          </a:p>
          <a:p>
            <a:pPr lvl="1"/>
            <a:r>
              <a:rPr lang="en-US" sz="2000" dirty="0" smtClean="0"/>
              <a:t>Pitch </a:t>
            </a:r>
            <a:r>
              <a:rPr lang="en-US" sz="2000" dirty="0"/>
              <a:t>≈ charge sharing </a:t>
            </a:r>
            <a:r>
              <a:rPr lang="en-US" sz="2000" dirty="0" smtClean="0"/>
              <a:t>distance</a:t>
            </a:r>
            <a:endParaRPr lang="en-US" sz="2000" dirty="0"/>
          </a:p>
          <a:p>
            <a:pPr lvl="2"/>
            <a:r>
              <a:rPr lang="en-US" sz="1600" dirty="0" smtClean="0"/>
              <a:t>320 </a:t>
            </a:r>
            <a:r>
              <a:rPr lang="en-US" sz="1600" dirty="0"/>
              <a:t>µm thick </a:t>
            </a:r>
            <a:r>
              <a:rPr lang="en-US" sz="1600" dirty="0" smtClean="0"/>
              <a:t>Si, </a:t>
            </a:r>
            <a:r>
              <a:rPr lang="en-US" sz="1600" dirty="0"/>
              <a:t>120V </a:t>
            </a:r>
            <a:r>
              <a:rPr lang="en-US" sz="1600" dirty="0" smtClean="0"/>
              <a:t>≈ 20 µm</a:t>
            </a:r>
          </a:p>
          <a:p>
            <a:pPr lvl="2"/>
            <a:r>
              <a:rPr lang="en-US" sz="1600" dirty="0" smtClean="0"/>
              <a:t>Depends </a:t>
            </a:r>
            <a:r>
              <a:rPr lang="en-US" sz="1600" dirty="0"/>
              <a:t>on the drift time:</a:t>
            </a:r>
          </a:p>
          <a:p>
            <a:pPr lvl="3"/>
            <a:r>
              <a:rPr lang="en-US" sz="1400" dirty="0"/>
              <a:t>Applied bias voltage</a:t>
            </a:r>
          </a:p>
          <a:p>
            <a:pPr lvl="3"/>
            <a:r>
              <a:rPr lang="en-US" sz="1400" dirty="0"/>
              <a:t>Absorption depth</a:t>
            </a:r>
          </a:p>
          <a:p>
            <a:pPr lvl="4"/>
            <a:r>
              <a:rPr lang="en-US" sz="1400" dirty="0"/>
              <a:t>Sensor thickness</a:t>
            </a:r>
          </a:p>
          <a:p>
            <a:pPr lvl="4"/>
            <a:r>
              <a:rPr lang="en-US" sz="1400" dirty="0"/>
              <a:t>X-ray </a:t>
            </a:r>
            <a:r>
              <a:rPr lang="en-US" sz="1400" dirty="0" smtClean="0"/>
              <a:t>energy</a:t>
            </a:r>
            <a:endParaRPr lang="en-US" sz="1600" dirty="0"/>
          </a:p>
          <a:p>
            <a:pPr lvl="1"/>
            <a:r>
              <a:rPr lang="en-US" sz="2000" dirty="0" smtClean="0"/>
              <a:t>High SNR</a:t>
            </a:r>
          </a:p>
          <a:p>
            <a:pPr lvl="2"/>
            <a:r>
              <a:rPr lang="en-US" sz="1600" dirty="0" smtClean="0"/>
              <a:t>Low noise</a:t>
            </a:r>
            <a:endParaRPr lang="en-US" sz="1600" dirty="0"/>
          </a:p>
          <a:p>
            <a:pPr lvl="1"/>
            <a:r>
              <a:rPr lang="en-US" sz="2000" dirty="0"/>
              <a:t>Isolated photons </a:t>
            </a:r>
            <a:endParaRPr lang="en-US" sz="2000" dirty="0" smtClean="0"/>
          </a:p>
          <a:p>
            <a:pPr lvl="2"/>
            <a:r>
              <a:rPr lang="en-US" sz="1600" dirty="0"/>
              <a:t>F</a:t>
            </a:r>
            <a:r>
              <a:rPr lang="en-US" sz="1600" dirty="0" smtClean="0"/>
              <a:t>ast </a:t>
            </a:r>
            <a:r>
              <a:rPr lang="en-US" sz="1600" dirty="0"/>
              <a:t>frame </a:t>
            </a:r>
            <a:r>
              <a:rPr lang="en-US" sz="1600" dirty="0" smtClean="0"/>
              <a:t>rate</a:t>
            </a:r>
            <a:endParaRPr lang="en-US" sz="1600" dirty="0"/>
          </a:p>
          <a:p>
            <a:pPr lvl="2"/>
            <a:r>
              <a:rPr lang="en-US" sz="1600" dirty="0" smtClean="0"/>
              <a:t>Low flux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sharing – Spatial resolution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 bwMode="auto">
          <a:xfrm>
            <a:off x="8460432" y="2066041"/>
            <a:ext cx="324793" cy="504056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37" name="Down Arrow 236"/>
          <p:cNvSpPr/>
          <p:nvPr/>
        </p:nvSpPr>
        <p:spPr bwMode="auto">
          <a:xfrm>
            <a:off x="8460432" y="4030558"/>
            <a:ext cx="324793" cy="504056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46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96" y="5805264"/>
            <a:ext cx="9036496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“Single </a:t>
            </a:r>
            <a:r>
              <a:rPr lang="en-US" b="1" dirty="0"/>
              <a:t>shot x-ray phase contrast imaging using a direct conversion </a:t>
            </a:r>
            <a:r>
              <a:rPr lang="en-US" b="1" dirty="0" err="1"/>
              <a:t>microstrip</a:t>
            </a:r>
            <a:r>
              <a:rPr lang="en-US" b="1" dirty="0"/>
              <a:t> detector with single photon </a:t>
            </a:r>
            <a:r>
              <a:rPr lang="en-US" b="1" dirty="0" smtClean="0"/>
              <a:t>sensitivity” </a:t>
            </a:r>
            <a:r>
              <a:rPr lang="de-CH" dirty="0" smtClean="0"/>
              <a:t>Kagias</a:t>
            </a:r>
            <a:r>
              <a:rPr lang="de-CH" dirty="0"/>
              <a:t>, M., Cartier, S., Wang, Z., Bergamaschi, A., Dinapoli, R., </a:t>
            </a:r>
            <a:r>
              <a:rPr lang="de-CH" dirty="0" err="1"/>
              <a:t>Mozzanica</a:t>
            </a:r>
            <a:r>
              <a:rPr lang="de-CH" dirty="0"/>
              <a:t>, A., Schmitt, B. &amp; </a:t>
            </a:r>
            <a:r>
              <a:rPr lang="de-CH" dirty="0" err="1"/>
              <a:t>Stampanoni</a:t>
            </a:r>
            <a:r>
              <a:rPr lang="de-CH" dirty="0"/>
              <a:t>, M. (2016). </a:t>
            </a:r>
            <a:r>
              <a:rPr lang="de-CH" i="1" dirty="0" err="1"/>
              <a:t>Appl</a:t>
            </a:r>
            <a:r>
              <a:rPr lang="de-CH" i="1" dirty="0"/>
              <a:t>. Phys. </a:t>
            </a:r>
            <a:r>
              <a:rPr lang="de-CH" i="1" dirty="0" err="1"/>
              <a:t>Lett</a:t>
            </a:r>
            <a:r>
              <a:rPr lang="de-CH" i="1" dirty="0"/>
              <a:t>.</a:t>
            </a:r>
            <a:r>
              <a:rPr lang="de-CH" dirty="0"/>
              <a:t> </a:t>
            </a:r>
            <a:r>
              <a:rPr lang="de-CH" b="1" dirty="0"/>
              <a:t>108</a:t>
            </a:r>
            <a:r>
              <a:rPr lang="de-CH" dirty="0"/>
              <a:t>, 234102.</a:t>
            </a:r>
          </a:p>
        </p:txBody>
      </p:sp>
    </p:spTree>
    <p:extLst>
      <p:ext uri="{BB962C8B-B14F-4D97-AF65-F5344CB8AC3E}">
        <p14:creationId xmlns:p14="http://schemas.microsoft.com/office/powerpoint/2010/main" val="926560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resolution imaging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16533" y="2168860"/>
            <a:ext cx="23762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003B6E">
                    <a:lumMod val="60000"/>
                    <a:lumOff val="40000"/>
                  </a:srgbClr>
                </a:solidFill>
                <a:latin typeface="Georgia"/>
                <a:cs typeface="Franklin Gothic Book"/>
              </a:rPr>
              <a:t>25 µm pixels</a:t>
            </a:r>
            <a:endParaRPr lang="de-CH" sz="2400" kern="1000" spc="30" dirty="0" err="1" smtClean="0">
              <a:solidFill>
                <a:srgbClr val="003B6E">
                  <a:lumMod val="60000"/>
                  <a:lumOff val="40000"/>
                </a:srgbClr>
              </a:solidFill>
              <a:latin typeface="Georgia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16533" y="4401108"/>
            <a:ext cx="23762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003B6E">
                    <a:lumMod val="60000"/>
                    <a:lumOff val="40000"/>
                  </a:srgbClr>
                </a:solidFill>
                <a:latin typeface="Georgia"/>
                <a:cs typeface="Franklin Gothic Book"/>
              </a:rPr>
              <a:t>Interpolated</a:t>
            </a:r>
            <a:endParaRPr lang="de-CH" sz="2400" kern="1000" spc="30" dirty="0" err="1" smtClean="0">
              <a:solidFill>
                <a:srgbClr val="003B6E">
                  <a:lumMod val="60000"/>
                  <a:lumOff val="40000"/>
                </a:srgbClr>
              </a:solidFill>
              <a:latin typeface="Georgia"/>
              <a:cs typeface="Franklin Gothic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47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7928" y="5445224"/>
            <a:ext cx="205172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SOLEIL, </a:t>
            </a:r>
            <a:r>
              <a:rPr lang="en-US" sz="1800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Nanoscopium</a:t>
            </a: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11 keV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Siemens star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2 µm bins</a:t>
            </a:r>
            <a:endParaRPr lang="de-CH" sz="1800" kern="1000" spc="30" dirty="0" err="1" smtClean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5" t="9590" r="12565" b="9555"/>
          <a:stretch/>
        </p:blipFill>
        <p:spPr>
          <a:xfrm>
            <a:off x="1675570" y="1356442"/>
            <a:ext cx="1976436" cy="1953994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0" t="9588" r="9602" b="9493"/>
          <a:stretch/>
        </p:blipFill>
        <p:spPr>
          <a:xfrm>
            <a:off x="1671396" y="3501815"/>
            <a:ext cx="1984784" cy="195399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475656" y="851580"/>
            <a:ext cx="23762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000000"/>
                </a:solidFill>
                <a:latin typeface="Georgia"/>
                <a:cs typeface="Franklin Gothic Book"/>
              </a:rPr>
              <a:t>Synchrotron</a:t>
            </a:r>
            <a:endParaRPr lang="de-CH" sz="2400" kern="1000" spc="30" dirty="0" err="1" smtClean="0">
              <a:solidFill>
                <a:srgbClr val="000000"/>
              </a:solidFill>
              <a:latin typeface="Georgia"/>
              <a:cs typeface="Franklin Gothic Book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63688" y="3198687"/>
            <a:ext cx="1785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086200" y="5445224"/>
            <a:ext cx="219573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W-tube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55kV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EIGER HDI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5 µm </a:t>
            </a:r>
            <a:r>
              <a:rPr lang="en-US" sz="1800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bins</a:t>
            </a:r>
            <a:endParaRPr lang="de-CH" sz="1800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t="5942" r="24339" b="14898"/>
          <a:stretch/>
        </p:blipFill>
        <p:spPr>
          <a:xfrm>
            <a:off x="4267648" y="1340768"/>
            <a:ext cx="1832840" cy="1954800"/>
          </a:xfrm>
          <a:prstGeom prst="rect">
            <a:avLst/>
          </a:prstGeom>
          <a:ln w="57150"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6" t="5510" r="22707" b="15301"/>
          <a:stretch/>
        </p:blipFill>
        <p:spPr>
          <a:xfrm>
            <a:off x="4267649" y="3501009"/>
            <a:ext cx="1832839" cy="1954800"/>
          </a:xfrm>
          <a:prstGeom prst="rect">
            <a:avLst/>
          </a:prstGeom>
          <a:ln w="57150">
            <a:noFill/>
          </a:ln>
        </p:spPr>
      </p:pic>
      <p:sp>
        <p:nvSpPr>
          <p:cNvPr id="33" name="TextBox 32"/>
          <p:cNvSpPr txBox="1"/>
          <p:nvPr/>
        </p:nvSpPr>
        <p:spPr>
          <a:xfrm>
            <a:off x="3995936" y="836712"/>
            <a:ext cx="23762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000000"/>
                </a:solidFill>
                <a:latin typeface="Georgia"/>
                <a:cs typeface="Franklin Gothic Book"/>
              </a:rPr>
              <a:t>X-ray tube</a:t>
            </a:r>
            <a:endParaRPr lang="de-CH" sz="2400" kern="1000" spc="30" dirty="0" err="1" smtClean="0">
              <a:solidFill>
                <a:srgbClr val="000000"/>
              </a:solidFill>
              <a:latin typeface="Georgia"/>
              <a:cs typeface="Franklin Gothic Book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393468" y="3198687"/>
            <a:ext cx="4665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 w="med" len="med"/>
          </a:ln>
          <a:effectLst/>
        </p:spPr>
      </p:cxn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/>
          <a:srcRect l="10043" t="10096" r="9761" b="10910"/>
          <a:stretch/>
        </p:blipFill>
        <p:spPr>
          <a:xfrm>
            <a:off x="6609221" y="3501009"/>
            <a:ext cx="2046239" cy="1954800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7"/>
          <a:srcRect l="9379" t="9710" r="13055" b="9597"/>
          <a:stretch/>
        </p:blipFill>
        <p:spPr>
          <a:xfrm>
            <a:off x="6594518" y="1340768"/>
            <a:ext cx="2075644" cy="1954800"/>
          </a:xfrm>
          <a:prstGeom prst="rect">
            <a:avLst/>
          </a:prstGeom>
          <a:ln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6534472" y="5438455"/>
            <a:ext cx="219573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SLS, PHOENIX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2 keV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61µm pitch </a:t>
            </a: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metal grid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1 µm </a:t>
            </a:r>
            <a:r>
              <a:rPr lang="en-US" sz="1800" kern="1000" spc="30" dirty="0">
                <a:solidFill>
                  <a:srgbClr val="000000"/>
                </a:solidFill>
                <a:latin typeface="Calibri"/>
                <a:cs typeface="Franklin Gothic Book"/>
              </a:rPr>
              <a:t>bins</a:t>
            </a:r>
            <a:endParaRPr lang="de-CH" sz="1800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 smtClean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44208" y="836712"/>
            <a:ext cx="23762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000000"/>
                </a:solidFill>
                <a:latin typeface="Georgia"/>
                <a:cs typeface="Franklin Gothic Book"/>
              </a:rPr>
              <a:t>Low energy</a:t>
            </a:r>
            <a:endParaRPr lang="de-CH" sz="2400" kern="1000" spc="30" dirty="0" err="1" smtClean="0">
              <a:solidFill>
                <a:srgbClr val="000000"/>
              </a:solidFill>
              <a:latin typeface="Georgia"/>
              <a:cs typeface="Franklin Gothic Book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804248" y="3198687"/>
            <a:ext cx="14866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107504" y="6453336"/>
            <a:ext cx="4665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diamond" w="med" len="med"/>
            <a:tailEnd type="diamond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-86818" y="6237312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100µm</a:t>
            </a:r>
          </a:p>
        </p:txBody>
      </p:sp>
    </p:spTree>
    <p:extLst>
      <p:ext uri="{BB962C8B-B14F-4D97-AF65-F5344CB8AC3E}">
        <p14:creationId xmlns:p14="http://schemas.microsoft.com/office/powerpoint/2010/main" val="2335166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48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052736"/>
            <a:ext cx="8136904" cy="4848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kern="1000" spc="30" dirty="0" smtClean="0">
                <a:latin typeface="+mn-lt"/>
                <a:cs typeface="Franklin Gothic Book"/>
              </a:rPr>
              <a:t>Despite the complexity, an ASIC can be the only viable solution for specific requirements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kern="1000" spc="30" dirty="0" smtClean="0">
                <a:latin typeface="+mn-lt"/>
                <a:cs typeface="Franklin Gothic Book"/>
              </a:rPr>
              <a:t>PSI chip design group based on “matrix architecture”, successful model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kern="1000" spc="30" dirty="0" smtClean="0">
                <a:latin typeface="+mn-lt"/>
                <a:cs typeface="Franklin Gothic Book"/>
              </a:rPr>
              <a:t>Several chips already developed for different applications, some </a:t>
            </a:r>
            <a:r>
              <a:rPr lang="en-US" sz="3200" kern="1000" spc="30" dirty="0" err="1" smtClean="0">
                <a:latin typeface="+mn-lt"/>
                <a:cs typeface="Franklin Gothic Book"/>
              </a:rPr>
              <a:t>spinned</a:t>
            </a:r>
            <a:r>
              <a:rPr lang="en-US" sz="3200" kern="1000" spc="30" dirty="0" smtClean="0">
                <a:latin typeface="+mn-lt"/>
                <a:cs typeface="Franklin Gothic Book"/>
              </a:rPr>
              <a:t>-off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kern="1000" spc="30" dirty="0" smtClean="0">
                <a:latin typeface="+mn-lt"/>
                <a:cs typeface="Franklin Gothic Book"/>
              </a:rPr>
              <a:t> Many developments going on for LHC, M3E, synchrotron and most of all for free-electron laser applications</a:t>
            </a:r>
            <a:endParaRPr lang="de-CH" sz="32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906549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49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20532039">
            <a:off x="2238684" y="2636912"/>
            <a:ext cx="4962820" cy="11695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THANKS!</a:t>
            </a:r>
            <a:endParaRPr lang="en-US" sz="7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64409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411760" y="908720"/>
            <a:ext cx="4752528" cy="575394"/>
          </a:xfrm>
        </p:spPr>
        <p:txBody>
          <a:bodyPr/>
          <a:lstStyle/>
          <a:p>
            <a:r>
              <a:rPr lang="en-US" sz="3200" dirty="0" smtClean="0"/>
              <a:t>Programmable devices</a:t>
            </a:r>
            <a:endParaRPr lang="de-CH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Electronics: but which one </a:t>
            </a:r>
            <a:r>
              <a:rPr lang="en-US" dirty="0"/>
              <a:t>?</a:t>
            </a:r>
            <a:r>
              <a:rPr lang="en-US" dirty="0" smtClean="0"/>
              <a:t>?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3549090" y="2825205"/>
            <a:ext cx="1800199" cy="147556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2" name="Picture 2" descr="C:\Users\dinapoli\Desktop\LTP_SEMINAR\3_Resis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44" y="2070000"/>
            <a:ext cx="779933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dinapoli\Desktop\LTP_SEMINAR\electrolytic-capacitor-1024x5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07144"/>
            <a:ext cx="1327228" cy="7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dinapoli\Desktop\LTP_SEMINAR\SL100 Medium Power NPN Transistor-500x5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924944"/>
            <a:ext cx="864097" cy="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napoli\Desktop\LTP_SEMINAR\UA741-Opam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00" y="3068960"/>
            <a:ext cx="982982" cy="84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napoli\Desktop\LTP_SEMINAR\nandChip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5" t="25651" r="19383" b="40477"/>
          <a:stretch/>
        </p:blipFill>
        <p:spPr bwMode="auto">
          <a:xfrm>
            <a:off x="2411760" y="3166456"/>
            <a:ext cx="892490" cy="42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dinapoli\Desktop\LTP_SEMINAR\virtex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4" t="23463" r="32771" b="23942"/>
          <a:stretch/>
        </p:blipFill>
        <p:spPr bwMode="auto">
          <a:xfrm>
            <a:off x="163527" y="4509120"/>
            <a:ext cx="1465234" cy="144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inapoli\Desktop\LTP_SEMINAR\cpu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r="9924"/>
          <a:stretch/>
        </p:blipFill>
        <p:spPr bwMode="auto">
          <a:xfrm>
            <a:off x="2070085" y="4725143"/>
            <a:ext cx="2000683" cy="15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inapoli\Desktop\LTP_SEMINAR\eigerBEB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83251" y="2564655"/>
            <a:ext cx="5229064" cy="306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9602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ChangeArrowheads="1"/>
          </p:cNvSpPr>
          <p:nvPr/>
        </p:nvSpPr>
        <p:spPr bwMode="auto">
          <a:xfrm>
            <a:off x="179388" y="836613"/>
            <a:ext cx="8785225" cy="1728787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981075"/>
            <a:ext cx="1530350" cy="1655763"/>
          </a:xfrm>
        </p:spPr>
        <p:txBody>
          <a:bodyPr/>
          <a:lstStyle/>
          <a:p>
            <a:r>
              <a:rPr lang="en-US" altLang="de-DE" sz="3600" b="1" smtClean="0">
                <a:latin typeface="Arial Narrow" pitchFamily="34" charset="0"/>
                <a:ea typeface="ヒラギノ角ゴ Pro W3" charset="-128"/>
              </a:rPr>
              <a:t>Particle physics</a:t>
            </a:r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2235200" y="985838"/>
            <a:ext cx="935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CMS</a:t>
            </a:r>
          </a:p>
        </p:txBody>
      </p:sp>
      <p:sp>
        <p:nvSpPr>
          <p:cNvPr id="456709" name="Text Box 5"/>
          <p:cNvSpPr txBox="1">
            <a:spLocks noChangeArrowheads="1"/>
          </p:cNvSpPr>
          <p:nvPr/>
        </p:nvSpPr>
        <p:spPr bwMode="auto">
          <a:xfrm>
            <a:off x="2181225" y="1849438"/>
            <a:ext cx="974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MEG</a:t>
            </a:r>
          </a:p>
        </p:txBody>
      </p:sp>
      <p:sp>
        <p:nvSpPr>
          <p:cNvPr id="456710" name="Text Box 6"/>
          <p:cNvSpPr txBox="1">
            <a:spLocks noChangeArrowheads="1"/>
          </p:cNvSpPr>
          <p:nvPr/>
        </p:nvSpPr>
        <p:spPr bwMode="auto">
          <a:xfrm>
            <a:off x="3348038" y="836613"/>
            <a:ext cx="59547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Pixel chip for the inner tracker (</a:t>
            </a:r>
            <a:r>
              <a:rPr lang="en-US" altLang="de-DE" sz="2400">
                <a:solidFill>
                  <a:srgbClr val="009999"/>
                </a:solidFill>
                <a:latin typeface="Times" pitchFamily="18" charset="0"/>
                <a:ea typeface="ヒラギノ角ゴ Pro W3" charset="-128"/>
              </a:rPr>
              <a:t>PSI46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FF"/>
                </a:solidFill>
                <a:latin typeface="Times" pitchFamily="18" charset="0"/>
                <a:ea typeface="ヒラギノ角ゴ Pro W3" charset="-128"/>
              </a:rPr>
              <a:t>New version for LHC luminosity upgrade</a:t>
            </a:r>
          </a:p>
        </p:txBody>
      </p:sp>
      <p:sp>
        <p:nvSpPr>
          <p:cNvPr id="456711" name="Text Box 7"/>
          <p:cNvSpPr txBox="1">
            <a:spLocks noChangeArrowheads="1"/>
          </p:cNvSpPr>
          <p:nvPr/>
        </p:nvSpPr>
        <p:spPr bwMode="auto">
          <a:xfrm>
            <a:off x="3333750" y="1700213"/>
            <a:ext cx="5630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Domino sampling chips (</a:t>
            </a:r>
            <a:r>
              <a:rPr lang="en-US" altLang="de-DE" sz="2400">
                <a:solidFill>
                  <a:srgbClr val="009999"/>
                </a:solidFill>
                <a:latin typeface="Times" pitchFamily="18" charset="0"/>
                <a:ea typeface="ヒラギノ角ゴ Pro W3" charset="-128"/>
              </a:rPr>
              <a:t>DRS4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New version for MEEE (</a:t>
            </a:r>
            <a:r>
              <a:rPr lang="en-US" altLang="de-DE" sz="2400">
                <a:solidFill>
                  <a:srgbClr val="FF9900"/>
                </a:solidFill>
                <a:latin typeface="Times" pitchFamily="18" charset="0"/>
                <a:ea typeface="ヒラギノ角ゴ Pro W3" charset="-128"/>
              </a:rPr>
              <a:t>DRS5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)</a:t>
            </a:r>
          </a:p>
        </p:txBody>
      </p:sp>
      <p:sp>
        <p:nvSpPr>
          <p:cNvPr id="456714" name="Rectangle 10"/>
          <p:cNvSpPr>
            <a:spLocks noChangeArrowheads="1"/>
          </p:cNvSpPr>
          <p:nvPr/>
        </p:nvSpPr>
        <p:spPr bwMode="auto">
          <a:xfrm>
            <a:off x="2592388" y="3327400"/>
            <a:ext cx="2305050" cy="32702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56715" name="Text Box 11"/>
          <p:cNvSpPr txBox="1">
            <a:spLocks noChangeArrowheads="1"/>
          </p:cNvSpPr>
          <p:nvPr/>
        </p:nvSpPr>
        <p:spPr bwMode="auto">
          <a:xfrm>
            <a:off x="79375" y="4618038"/>
            <a:ext cx="2370138" cy="8318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400" b="1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X-ray detection</a:t>
            </a:r>
          </a:p>
          <a:p>
            <a:pPr algn="ctr">
              <a:spcBef>
                <a:spcPct val="0"/>
              </a:spcBef>
            </a:pPr>
            <a:r>
              <a:rPr lang="en-US" altLang="de-DE" sz="2400" b="1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(SLS Detectors)</a:t>
            </a:r>
          </a:p>
        </p:txBody>
      </p:sp>
      <p:sp>
        <p:nvSpPr>
          <p:cNvPr id="456716" name="Text Box 12"/>
          <p:cNvSpPr txBox="1">
            <a:spLocks noChangeArrowheads="1"/>
          </p:cNvSpPr>
          <p:nvPr/>
        </p:nvSpPr>
        <p:spPr bwMode="auto">
          <a:xfrm>
            <a:off x="2808288" y="3805238"/>
            <a:ext cx="194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4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Synchrotrons</a:t>
            </a:r>
          </a:p>
        </p:txBody>
      </p:sp>
      <p:sp>
        <p:nvSpPr>
          <p:cNvPr id="456717" name="Text Box 13"/>
          <p:cNvSpPr txBox="1">
            <a:spLocks noChangeArrowheads="1"/>
          </p:cNvSpPr>
          <p:nvPr/>
        </p:nvSpPr>
        <p:spPr bwMode="auto">
          <a:xfrm>
            <a:off x="3241675" y="4797425"/>
            <a:ext cx="1119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4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XFELs</a:t>
            </a:r>
          </a:p>
        </p:txBody>
      </p:sp>
      <p:sp>
        <p:nvSpPr>
          <p:cNvPr id="456718" name="Text Box 14"/>
          <p:cNvSpPr txBox="1">
            <a:spLocks noChangeArrowheads="1"/>
          </p:cNvSpPr>
          <p:nvPr/>
        </p:nvSpPr>
        <p:spPr bwMode="auto">
          <a:xfrm>
            <a:off x="4968875" y="3327400"/>
            <a:ext cx="1871663" cy="119697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9999"/>
                </a:solidFill>
                <a:latin typeface="Times" pitchFamily="18" charset="0"/>
                <a:ea typeface="ヒラギノ角ゴ Pro W3" charset="-128"/>
              </a:rPr>
              <a:t>Pilatus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(SPC)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FF"/>
                </a:solidFill>
                <a:latin typeface="Times" pitchFamily="18" charset="0"/>
                <a:ea typeface="ヒラギノ角ゴ Pro W3" charset="-128"/>
              </a:rPr>
              <a:t>Eiger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(SPC)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FF9900"/>
                </a:solidFill>
                <a:latin typeface="Times" pitchFamily="18" charset="0"/>
                <a:ea typeface="ヒラギノ角ゴ Pro W3" charset="-128"/>
              </a:rPr>
              <a:t>Mönch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(INT)</a:t>
            </a:r>
          </a:p>
        </p:txBody>
      </p:sp>
      <p:sp>
        <p:nvSpPr>
          <p:cNvPr id="456719" name="Text Box 15"/>
          <p:cNvSpPr txBox="1">
            <a:spLocks noChangeArrowheads="1"/>
          </p:cNvSpPr>
          <p:nvPr/>
        </p:nvSpPr>
        <p:spPr bwMode="auto">
          <a:xfrm>
            <a:off x="6913563" y="3460750"/>
            <a:ext cx="2087562" cy="8318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9999"/>
                </a:solidFill>
                <a:latin typeface="Times" pitchFamily="18" charset="0"/>
                <a:ea typeface="ヒラギノ角ゴ Pro W3" charset="-128"/>
              </a:rPr>
              <a:t>Mythen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(SPC)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FF"/>
                </a:solidFill>
                <a:latin typeface="Times" pitchFamily="18" charset="0"/>
                <a:ea typeface="ヒラギノ角ゴ Pro W3" charset="-128"/>
              </a:rPr>
              <a:t>Gotthard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(INT)</a:t>
            </a:r>
          </a:p>
        </p:txBody>
      </p:sp>
      <p:sp>
        <p:nvSpPr>
          <p:cNvPr id="456720" name="Text Box 16"/>
          <p:cNvSpPr txBox="1">
            <a:spLocks noChangeArrowheads="1"/>
          </p:cNvSpPr>
          <p:nvPr/>
        </p:nvSpPr>
        <p:spPr bwMode="auto">
          <a:xfrm>
            <a:off x="4968875" y="4652963"/>
            <a:ext cx="1944688" cy="8318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FF"/>
                </a:solidFill>
                <a:latin typeface="Times" pitchFamily="18" charset="0"/>
                <a:ea typeface="ヒラギノ角ゴ Pro W3" charset="-128"/>
              </a:rPr>
              <a:t>AGIPD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(INT)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FF9900"/>
                </a:solidFill>
                <a:latin typeface="Times" pitchFamily="18" charset="0"/>
                <a:ea typeface="ヒラギノ角ゴ Pro W3" charset="-128"/>
              </a:rPr>
              <a:t>Mönch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(INT)</a:t>
            </a:r>
          </a:p>
        </p:txBody>
      </p:sp>
      <p:sp>
        <p:nvSpPr>
          <p:cNvPr id="456721" name="Text Box 17"/>
          <p:cNvSpPr txBox="1">
            <a:spLocks noChangeArrowheads="1"/>
          </p:cNvSpPr>
          <p:nvPr/>
        </p:nvSpPr>
        <p:spPr bwMode="auto">
          <a:xfrm>
            <a:off x="4999038" y="2684463"/>
            <a:ext cx="1843087" cy="5286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Pixels (2D)</a:t>
            </a:r>
          </a:p>
        </p:txBody>
      </p:sp>
      <p:sp>
        <p:nvSpPr>
          <p:cNvPr id="456722" name="Text Box 18"/>
          <p:cNvSpPr txBox="1">
            <a:spLocks noChangeArrowheads="1"/>
          </p:cNvSpPr>
          <p:nvPr/>
        </p:nvSpPr>
        <p:spPr bwMode="auto">
          <a:xfrm>
            <a:off x="7064375" y="2684463"/>
            <a:ext cx="1865313" cy="5286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8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Strips (1D)</a:t>
            </a:r>
          </a:p>
        </p:txBody>
      </p:sp>
      <p:sp>
        <p:nvSpPr>
          <p:cNvPr id="456723" name="Text Box 19"/>
          <p:cNvSpPr txBox="1">
            <a:spLocks noChangeArrowheads="1"/>
          </p:cNvSpPr>
          <p:nvPr/>
        </p:nvSpPr>
        <p:spPr bwMode="auto">
          <a:xfrm>
            <a:off x="6985000" y="4652963"/>
            <a:ext cx="2124075" cy="8318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0000FF"/>
                </a:solidFill>
                <a:latin typeface="Times" pitchFamily="18" charset="0"/>
                <a:ea typeface="ヒラギノ角ゴ Pro W3" charset="-128"/>
              </a:rPr>
              <a:t>Gotthard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 (INT)</a:t>
            </a:r>
          </a:p>
          <a:p>
            <a:pPr>
              <a:spcBef>
                <a:spcPct val="0"/>
              </a:spcBef>
            </a:pPr>
            <a:r>
              <a:rPr lang="en-US" altLang="de-DE" sz="2400">
                <a:solidFill>
                  <a:srgbClr val="FF9900"/>
                </a:solidFill>
                <a:latin typeface="Times" pitchFamily="18" charset="0"/>
                <a:ea typeface="ヒラギノ角ゴ Pro W3" charset="-128"/>
              </a:rPr>
              <a:t>Jungfrau </a:t>
            </a:r>
            <a:r>
              <a:rPr lang="en-US" altLang="de-DE" sz="24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(INT)</a:t>
            </a:r>
          </a:p>
        </p:txBody>
      </p:sp>
      <p:sp>
        <p:nvSpPr>
          <p:cNvPr id="456724" name="Rectangle 20"/>
          <p:cNvSpPr>
            <a:spLocks noChangeArrowheads="1"/>
          </p:cNvSpPr>
          <p:nvPr/>
        </p:nvSpPr>
        <p:spPr bwMode="auto">
          <a:xfrm>
            <a:off x="36513" y="5527675"/>
            <a:ext cx="2663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SPC= single photon counting INT=charge integration </a:t>
            </a:r>
          </a:p>
        </p:txBody>
      </p:sp>
      <p:sp>
        <p:nvSpPr>
          <p:cNvPr id="456726" name="Text Box 22"/>
          <p:cNvSpPr txBox="1">
            <a:spLocks noChangeArrowheads="1"/>
          </p:cNvSpPr>
          <p:nvPr/>
        </p:nvSpPr>
        <p:spPr bwMode="auto">
          <a:xfrm>
            <a:off x="4968875" y="5581650"/>
            <a:ext cx="4140200" cy="101600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0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HiZ – Neutron – Low energy X-ray –Electron – Space – detectors</a:t>
            </a:r>
          </a:p>
          <a:p>
            <a:pPr>
              <a:spcBef>
                <a:spcPct val="0"/>
              </a:spcBef>
            </a:pPr>
            <a:r>
              <a:rPr lang="en-US" altLang="de-DE" sz="2000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Small pitch bump-bonding</a:t>
            </a:r>
          </a:p>
        </p:txBody>
      </p:sp>
      <p:sp>
        <p:nvSpPr>
          <p:cNvPr id="456727" name="Rectangle 23"/>
          <p:cNvSpPr>
            <a:spLocks noChangeArrowheads="1"/>
          </p:cNvSpPr>
          <p:nvPr/>
        </p:nvSpPr>
        <p:spPr bwMode="auto">
          <a:xfrm>
            <a:off x="3114675" y="5854700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de-DE" sz="24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Research</a:t>
            </a:r>
          </a:p>
        </p:txBody>
      </p:sp>
      <p:sp>
        <p:nvSpPr>
          <p:cNvPr id="456728" name="Rectangle 24"/>
          <p:cNvSpPr>
            <a:spLocks noChangeArrowheads="1"/>
          </p:cNvSpPr>
          <p:nvPr/>
        </p:nvSpPr>
        <p:spPr bwMode="auto">
          <a:xfrm>
            <a:off x="92075" y="5534025"/>
            <a:ext cx="2447925" cy="63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56731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368426" y="144463"/>
            <a:ext cx="7775574" cy="476250"/>
          </a:xfrm>
          <a:noFill/>
        </p:spPr>
        <p:txBody>
          <a:bodyPr/>
          <a:lstStyle/>
          <a:p>
            <a:pPr algn="ctr"/>
            <a:r>
              <a:rPr lang="en-US" altLang="de-DE" sz="2800" dirty="0" smtClean="0">
                <a:solidFill>
                  <a:srgbClr val="0066FF"/>
                </a:solidFill>
                <a:latin typeface="Calibri" panose="020F0502020204030204" pitchFamily="34" charset="0"/>
                <a:ea typeface="ヒラギノ角ゴ Pro W3" charset="-128"/>
              </a:rPr>
              <a:t>Chip design at PSI: </a:t>
            </a:r>
            <a:r>
              <a:rPr lang="en-US" altLang="de-DE" sz="2800" b="0" dirty="0" smtClean="0">
                <a:solidFill>
                  <a:srgbClr val="0066FF"/>
                </a:solidFill>
                <a:latin typeface="Calibri" panose="020F0502020204030204" pitchFamily="34" charset="0"/>
                <a:ea typeface="ヒラギノ角ゴ Pro W3" charset="-128"/>
              </a:rPr>
              <a:t>particle detection systems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50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695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1698" name="Picture 2" descr="bu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"/>
          <a:stretch>
            <a:fillRect/>
          </a:stretch>
        </p:blipFill>
        <p:spPr bwMode="auto">
          <a:xfrm>
            <a:off x="17463" y="1068388"/>
            <a:ext cx="5638800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1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15888"/>
            <a:ext cx="8137525" cy="596900"/>
          </a:xfrm>
          <a:noFill/>
        </p:spPr>
        <p:txBody>
          <a:bodyPr/>
          <a:lstStyle/>
          <a:p>
            <a:pPr algn="ctr"/>
            <a:r>
              <a:rPr lang="en-US" altLang="de-DE" sz="320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  <a:t>The basic principle of hybrid pixel detectors</a:t>
            </a:r>
          </a:p>
        </p:txBody>
      </p:sp>
      <p:sp>
        <p:nvSpPr>
          <p:cNvPr id="541700" name="Oval 4"/>
          <p:cNvSpPr>
            <a:spLocks noChangeArrowheads="1"/>
          </p:cNvSpPr>
          <p:nvPr/>
        </p:nvSpPr>
        <p:spPr bwMode="auto">
          <a:xfrm>
            <a:off x="3481388" y="2833688"/>
            <a:ext cx="274637" cy="102235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41701" name="Freeform 5"/>
          <p:cNvSpPr>
            <a:spLocks/>
          </p:cNvSpPr>
          <p:nvPr/>
        </p:nvSpPr>
        <p:spPr bwMode="auto">
          <a:xfrm>
            <a:off x="3767138" y="3340100"/>
            <a:ext cx="2120900" cy="677863"/>
          </a:xfrm>
          <a:custGeom>
            <a:avLst/>
            <a:gdLst>
              <a:gd name="T0" fmla="*/ 0 w 1152"/>
              <a:gd name="T1" fmla="*/ 103 h 378"/>
              <a:gd name="T2" fmla="*/ 381 w 1152"/>
              <a:gd name="T3" fmla="*/ 46 h 378"/>
              <a:gd name="T4" fmla="*/ 1152 w 1152"/>
              <a:gd name="T5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2" h="378">
                <a:moveTo>
                  <a:pt x="0" y="103"/>
                </a:moveTo>
                <a:cubicBezTo>
                  <a:pt x="94" y="51"/>
                  <a:pt x="189" y="0"/>
                  <a:pt x="381" y="46"/>
                </a:cubicBezTo>
                <a:cubicBezTo>
                  <a:pt x="573" y="92"/>
                  <a:pt x="862" y="235"/>
                  <a:pt x="1152" y="378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41702" name="Rectangle 6"/>
          <p:cNvSpPr>
            <a:spLocks noChangeArrowheads="1"/>
          </p:cNvSpPr>
          <p:nvPr/>
        </p:nvSpPr>
        <p:spPr bwMode="auto">
          <a:xfrm>
            <a:off x="36513" y="4452938"/>
            <a:ext cx="27971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2000" b="1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A silicon detector </a:t>
            </a:r>
          </a:p>
          <a:p>
            <a:pPr>
              <a:spcBef>
                <a:spcPct val="0"/>
              </a:spcBef>
            </a:pPr>
            <a:r>
              <a:rPr lang="en-US" altLang="de-DE" sz="2000" b="1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bump-bonded with a readout chip</a:t>
            </a:r>
          </a:p>
        </p:txBody>
      </p:sp>
      <p:grpSp>
        <p:nvGrpSpPr>
          <p:cNvPr id="541780" name="Group 84"/>
          <p:cNvGrpSpPr>
            <a:grpSpLocks/>
          </p:cNvGrpSpPr>
          <p:nvPr/>
        </p:nvGrpSpPr>
        <p:grpSpPr bwMode="auto">
          <a:xfrm>
            <a:off x="5543550" y="1046163"/>
            <a:ext cx="3571875" cy="2239962"/>
            <a:chOff x="2137" y="1584"/>
            <a:chExt cx="2166" cy="1206"/>
          </a:xfrm>
        </p:grpSpPr>
        <p:sp>
          <p:nvSpPr>
            <p:cNvPr id="541781" name="Rectangle 85"/>
            <p:cNvSpPr>
              <a:spLocks noChangeArrowheads="1"/>
            </p:cNvSpPr>
            <p:nvPr/>
          </p:nvSpPr>
          <p:spPr bwMode="auto">
            <a:xfrm>
              <a:off x="2312" y="1716"/>
              <a:ext cx="1620" cy="24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2" name="Rectangle 86"/>
            <p:cNvSpPr>
              <a:spLocks noChangeArrowheads="1"/>
            </p:cNvSpPr>
            <p:nvPr/>
          </p:nvSpPr>
          <p:spPr bwMode="auto">
            <a:xfrm>
              <a:off x="2865" y="2004"/>
              <a:ext cx="486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3" name="Rectangle 87"/>
            <p:cNvSpPr>
              <a:spLocks noChangeArrowheads="1"/>
            </p:cNvSpPr>
            <p:nvPr/>
          </p:nvSpPr>
          <p:spPr bwMode="auto">
            <a:xfrm>
              <a:off x="2312" y="2148"/>
              <a:ext cx="378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4" name="Rectangle 88"/>
            <p:cNvSpPr>
              <a:spLocks noChangeArrowheads="1"/>
            </p:cNvSpPr>
            <p:nvPr/>
          </p:nvSpPr>
          <p:spPr bwMode="auto">
            <a:xfrm>
              <a:off x="2906" y="2148"/>
              <a:ext cx="432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5" name="Rectangle 89"/>
            <p:cNvSpPr>
              <a:spLocks noChangeArrowheads="1"/>
            </p:cNvSpPr>
            <p:nvPr/>
          </p:nvSpPr>
          <p:spPr bwMode="auto">
            <a:xfrm>
              <a:off x="3554" y="2148"/>
              <a:ext cx="378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6" name="Rectangle 90"/>
            <p:cNvSpPr>
              <a:spLocks noChangeArrowheads="1"/>
            </p:cNvSpPr>
            <p:nvPr/>
          </p:nvSpPr>
          <p:spPr bwMode="auto">
            <a:xfrm>
              <a:off x="2312" y="2244"/>
              <a:ext cx="1620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7" name="Rectangle 91"/>
            <p:cNvSpPr>
              <a:spLocks noChangeArrowheads="1"/>
            </p:cNvSpPr>
            <p:nvPr/>
          </p:nvSpPr>
          <p:spPr bwMode="auto">
            <a:xfrm>
              <a:off x="2636" y="2196"/>
              <a:ext cx="324" cy="4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8" name="Rectangle 92"/>
            <p:cNvSpPr>
              <a:spLocks noChangeArrowheads="1"/>
            </p:cNvSpPr>
            <p:nvPr/>
          </p:nvSpPr>
          <p:spPr bwMode="auto">
            <a:xfrm>
              <a:off x="3284" y="2196"/>
              <a:ext cx="324" cy="4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89" name="Oval 93"/>
            <p:cNvSpPr>
              <a:spLocks noChangeArrowheads="1"/>
            </p:cNvSpPr>
            <p:nvPr/>
          </p:nvSpPr>
          <p:spPr bwMode="auto">
            <a:xfrm>
              <a:off x="2663" y="2004"/>
              <a:ext cx="270" cy="19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0" name="Oval 94"/>
            <p:cNvSpPr>
              <a:spLocks noChangeArrowheads="1"/>
            </p:cNvSpPr>
            <p:nvPr/>
          </p:nvSpPr>
          <p:spPr bwMode="auto">
            <a:xfrm>
              <a:off x="3311" y="2004"/>
              <a:ext cx="270" cy="19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1" name="Rectangle 95"/>
            <p:cNvSpPr>
              <a:spLocks noChangeArrowheads="1"/>
            </p:cNvSpPr>
            <p:nvPr/>
          </p:nvSpPr>
          <p:spPr bwMode="auto">
            <a:xfrm>
              <a:off x="3608" y="2196"/>
              <a:ext cx="324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2" name="Rectangle 96"/>
            <p:cNvSpPr>
              <a:spLocks noChangeArrowheads="1"/>
            </p:cNvSpPr>
            <p:nvPr/>
          </p:nvSpPr>
          <p:spPr bwMode="auto">
            <a:xfrm>
              <a:off x="2960" y="2196"/>
              <a:ext cx="324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3" name="Rectangle 97"/>
            <p:cNvSpPr>
              <a:spLocks noChangeArrowheads="1"/>
            </p:cNvSpPr>
            <p:nvPr/>
          </p:nvSpPr>
          <p:spPr bwMode="auto">
            <a:xfrm>
              <a:off x="2312" y="2196"/>
              <a:ext cx="324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4" name="Rectangle 98"/>
            <p:cNvSpPr>
              <a:spLocks noChangeArrowheads="1"/>
            </p:cNvSpPr>
            <p:nvPr/>
          </p:nvSpPr>
          <p:spPr bwMode="auto">
            <a:xfrm>
              <a:off x="2312" y="2004"/>
              <a:ext cx="378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5" name="Rectangle 99"/>
            <p:cNvSpPr>
              <a:spLocks noChangeArrowheads="1"/>
            </p:cNvSpPr>
            <p:nvPr/>
          </p:nvSpPr>
          <p:spPr bwMode="auto">
            <a:xfrm>
              <a:off x="3554" y="2004"/>
              <a:ext cx="378" cy="4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6" name="Rectangle 100"/>
            <p:cNvSpPr>
              <a:spLocks noChangeArrowheads="1"/>
            </p:cNvSpPr>
            <p:nvPr/>
          </p:nvSpPr>
          <p:spPr bwMode="auto">
            <a:xfrm>
              <a:off x="2636" y="1956"/>
              <a:ext cx="32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7" name="Rectangle 101"/>
            <p:cNvSpPr>
              <a:spLocks noChangeArrowheads="1"/>
            </p:cNvSpPr>
            <p:nvPr/>
          </p:nvSpPr>
          <p:spPr bwMode="auto">
            <a:xfrm>
              <a:off x="3284" y="1956"/>
              <a:ext cx="32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8" name="Rectangle 102"/>
            <p:cNvSpPr>
              <a:spLocks noChangeArrowheads="1"/>
            </p:cNvSpPr>
            <p:nvPr/>
          </p:nvSpPr>
          <p:spPr bwMode="auto">
            <a:xfrm>
              <a:off x="2312" y="1956"/>
              <a:ext cx="324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799" name="Rectangle 103"/>
            <p:cNvSpPr>
              <a:spLocks noChangeArrowheads="1"/>
            </p:cNvSpPr>
            <p:nvPr/>
          </p:nvSpPr>
          <p:spPr bwMode="auto">
            <a:xfrm>
              <a:off x="2960" y="1956"/>
              <a:ext cx="324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0" name="Rectangle 104"/>
            <p:cNvSpPr>
              <a:spLocks noChangeArrowheads="1"/>
            </p:cNvSpPr>
            <p:nvPr/>
          </p:nvSpPr>
          <p:spPr bwMode="auto">
            <a:xfrm>
              <a:off x="3608" y="1956"/>
              <a:ext cx="324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1" name="Rectangle 105"/>
            <p:cNvSpPr>
              <a:spLocks noChangeArrowheads="1"/>
            </p:cNvSpPr>
            <p:nvPr/>
          </p:nvSpPr>
          <p:spPr bwMode="auto">
            <a:xfrm>
              <a:off x="2690" y="2004"/>
              <a:ext cx="216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2" name="Rectangle 106"/>
            <p:cNvSpPr>
              <a:spLocks noChangeArrowheads="1"/>
            </p:cNvSpPr>
            <p:nvPr/>
          </p:nvSpPr>
          <p:spPr bwMode="auto">
            <a:xfrm>
              <a:off x="3338" y="2004"/>
              <a:ext cx="216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3" name="Rectangle 107"/>
            <p:cNvSpPr>
              <a:spLocks noChangeArrowheads="1"/>
            </p:cNvSpPr>
            <p:nvPr/>
          </p:nvSpPr>
          <p:spPr bwMode="auto">
            <a:xfrm>
              <a:off x="2690" y="2148"/>
              <a:ext cx="216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4" name="Rectangle 108"/>
            <p:cNvSpPr>
              <a:spLocks noChangeArrowheads="1"/>
            </p:cNvSpPr>
            <p:nvPr/>
          </p:nvSpPr>
          <p:spPr bwMode="auto">
            <a:xfrm>
              <a:off x="3338" y="2148"/>
              <a:ext cx="216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5" name="AutoShape 109"/>
            <p:cNvSpPr>
              <a:spLocks/>
            </p:cNvSpPr>
            <p:nvPr/>
          </p:nvSpPr>
          <p:spPr bwMode="auto">
            <a:xfrm rot="-5400000">
              <a:off x="2750" y="2022"/>
              <a:ext cx="96" cy="540"/>
            </a:xfrm>
            <a:prstGeom prst="leftBracket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6" name="AutoShape 110"/>
            <p:cNvSpPr>
              <a:spLocks/>
            </p:cNvSpPr>
            <p:nvPr/>
          </p:nvSpPr>
          <p:spPr bwMode="auto">
            <a:xfrm rot="-5400000">
              <a:off x="3398" y="2022"/>
              <a:ext cx="96" cy="540"/>
            </a:xfrm>
            <a:prstGeom prst="leftBracket">
              <a:avLst>
                <a:gd name="adj" fmla="val 4687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7" name="AutoShape 111"/>
            <p:cNvSpPr>
              <a:spLocks/>
            </p:cNvSpPr>
            <p:nvPr/>
          </p:nvSpPr>
          <p:spPr bwMode="auto">
            <a:xfrm rot="5400000" flipV="1">
              <a:off x="3398" y="1638"/>
              <a:ext cx="96" cy="540"/>
            </a:xfrm>
            <a:prstGeom prst="leftBracket">
              <a:avLst>
                <a:gd name="adj" fmla="val 46875"/>
              </a:avLst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8" name="AutoShape 112"/>
            <p:cNvSpPr>
              <a:spLocks/>
            </p:cNvSpPr>
            <p:nvPr/>
          </p:nvSpPr>
          <p:spPr bwMode="auto">
            <a:xfrm rot="5400000" flipV="1">
              <a:off x="2750" y="1638"/>
              <a:ext cx="96" cy="540"/>
            </a:xfrm>
            <a:prstGeom prst="leftBracket">
              <a:avLst>
                <a:gd name="adj" fmla="val 46875"/>
              </a:avLst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09" name="Rectangle 113"/>
            <p:cNvSpPr>
              <a:spLocks noChangeArrowheads="1"/>
            </p:cNvSpPr>
            <p:nvPr/>
          </p:nvSpPr>
          <p:spPr bwMode="auto">
            <a:xfrm>
              <a:off x="2312" y="1620"/>
              <a:ext cx="1620" cy="9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10" name="Text Box 114"/>
            <p:cNvSpPr txBox="1">
              <a:spLocks noChangeArrowheads="1"/>
            </p:cNvSpPr>
            <p:nvPr/>
          </p:nvSpPr>
          <p:spPr bwMode="auto">
            <a:xfrm>
              <a:off x="2555" y="1684"/>
              <a:ext cx="1008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Detector substrate</a:t>
              </a:r>
            </a:p>
          </p:txBody>
        </p:sp>
        <p:sp>
          <p:nvSpPr>
            <p:cNvPr id="541811" name="Text Box 115"/>
            <p:cNvSpPr txBox="1">
              <a:spLocks noChangeArrowheads="1"/>
            </p:cNvSpPr>
            <p:nvPr/>
          </p:nvSpPr>
          <p:spPr bwMode="auto">
            <a:xfrm>
              <a:off x="2474" y="2298"/>
              <a:ext cx="1139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Electronics substrate</a:t>
              </a:r>
            </a:p>
          </p:txBody>
        </p:sp>
        <p:sp>
          <p:nvSpPr>
            <p:cNvPr id="541812" name="Text Box 116"/>
            <p:cNvSpPr txBox="1">
              <a:spLocks noChangeArrowheads="1"/>
            </p:cNvSpPr>
            <p:nvPr/>
          </p:nvSpPr>
          <p:spPr bwMode="auto">
            <a:xfrm>
              <a:off x="2582" y="1842"/>
              <a:ext cx="346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8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p implant</a:t>
              </a:r>
            </a:p>
          </p:txBody>
        </p:sp>
        <p:sp>
          <p:nvSpPr>
            <p:cNvPr id="541813" name="Text Box 117"/>
            <p:cNvSpPr txBox="1">
              <a:spLocks noChangeArrowheads="1"/>
            </p:cNvSpPr>
            <p:nvPr/>
          </p:nvSpPr>
          <p:spPr bwMode="auto">
            <a:xfrm>
              <a:off x="3230" y="1842"/>
              <a:ext cx="346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8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p implant</a:t>
              </a:r>
            </a:p>
          </p:txBody>
        </p:sp>
        <p:sp>
          <p:nvSpPr>
            <p:cNvPr id="541814" name="Text Box 118"/>
            <p:cNvSpPr txBox="1">
              <a:spLocks noChangeArrowheads="1"/>
            </p:cNvSpPr>
            <p:nvPr/>
          </p:nvSpPr>
          <p:spPr bwMode="auto">
            <a:xfrm>
              <a:off x="2562" y="2226"/>
              <a:ext cx="387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8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Electronics</a:t>
              </a:r>
            </a:p>
          </p:txBody>
        </p:sp>
        <p:sp>
          <p:nvSpPr>
            <p:cNvPr id="541815" name="Text Box 119"/>
            <p:cNvSpPr txBox="1">
              <a:spLocks noChangeArrowheads="1"/>
            </p:cNvSpPr>
            <p:nvPr/>
          </p:nvSpPr>
          <p:spPr bwMode="auto">
            <a:xfrm>
              <a:off x="3223" y="2226"/>
              <a:ext cx="38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8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Electronics</a:t>
              </a:r>
            </a:p>
          </p:txBody>
        </p:sp>
        <p:sp>
          <p:nvSpPr>
            <p:cNvPr id="541816" name="Text Box 120"/>
            <p:cNvSpPr txBox="1">
              <a:spLocks noChangeArrowheads="1"/>
            </p:cNvSpPr>
            <p:nvPr/>
          </p:nvSpPr>
          <p:spPr bwMode="auto">
            <a:xfrm>
              <a:off x="2798" y="1584"/>
              <a:ext cx="523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12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n-diffusion</a:t>
              </a:r>
            </a:p>
          </p:txBody>
        </p:sp>
        <p:sp>
          <p:nvSpPr>
            <p:cNvPr id="541817" name="Text Box 121"/>
            <p:cNvSpPr txBox="1">
              <a:spLocks noChangeArrowheads="1"/>
            </p:cNvSpPr>
            <p:nvPr/>
          </p:nvSpPr>
          <p:spPr bwMode="auto">
            <a:xfrm>
              <a:off x="3013" y="2576"/>
              <a:ext cx="1290" cy="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20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Contact metal pads</a:t>
              </a:r>
            </a:p>
          </p:txBody>
        </p:sp>
        <p:sp>
          <p:nvSpPr>
            <p:cNvPr id="541818" name="Line 122"/>
            <p:cNvSpPr>
              <a:spLocks noChangeShapeType="1"/>
            </p:cNvSpPr>
            <p:nvPr/>
          </p:nvSpPr>
          <p:spPr bwMode="auto">
            <a:xfrm flipH="1" flipV="1">
              <a:off x="3446" y="1956"/>
              <a:ext cx="48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19" name="Text Box 123"/>
            <p:cNvSpPr txBox="1">
              <a:spLocks noChangeArrowheads="1"/>
            </p:cNvSpPr>
            <p:nvPr/>
          </p:nvSpPr>
          <p:spPr bwMode="auto">
            <a:xfrm>
              <a:off x="2137" y="2568"/>
              <a:ext cx="847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altLang="de-DE" sz="2000">
                  <a:solidFill>
                    <a:srgbClr val="000000"/>
                  </a:solidFill>
                  <a:latin typeface="Times New Roman" pitchFamily="18" charset="0"/>
                  <a:ea typeface="ヒラギノ角ゴ Pro W3" charset="-128"/>
                </a:rPr>
                <a:t>Bump-bond</a:t>
              </a:r>
            </a:p>
          </p:txBody>
        </p:sp>
        <p:sp>
          <p:nvSpPr>
            <p:cNvPr id="541820" name="Line 124"/>
            <p:cNvSpPr>
              <a:spLocks noChangeShapeType="1"/>
            </p:cNvSpPr>
            <p:nvPr/>
          </p:nvSpPr>
          <p:spPr bwMode="auto">
            <a:xfrm>
              <a:off x="2232" y="2100"/>
              <a:ext cx="56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21" name="Line 125"/>
            <p:cNvSpPr>
              <a:spLocks noChangeShapeType="1"/>
            </p:cNvSpPr>
            <p:nvPr/>
          </p:nvSpPr>
          <p:spPr bwMode="auto">
            <a:xfrm flipH="1">
              <a:off x="3446" y="2100"/>
              <a:ext cx="48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22" name="Line 126"/>
            <p:cNvSpPr>
              <a:spLocks noChangeShapeType="1"/>
            </p:cNvSpPr>
            <p:nvPr/>
          </p:nvSpPr>
          <p:spPr bwMode="auto">
            <a:xfrm>
              <a:off x="2236" y="2096"/>
              <a:ext cx="0" cy="51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23" name="Line 127"/>
            <p:cNvSpPr>
              <a:spLocks noChangeShapeType="1"/>
            </p:cNvSpPr>
            <p:nvPr/>
          </p:nvSpPr>
          <p:spPr bwMode="auto">
            <a:xfrm>
              <a:off x="3928" y="2100"/>
              <a:ext cx="1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541824" name="Line 128"/>
            <p:cNvSpPr>
              <a:spLocks noChangeShapeType="1"/>
            </p:cNvSpPr>
            <p:nvPr/>
          </p:nvSpPr>
          <p:spPr bwMode="auto">
            <a:xfrm>
              <a:off x="4061" y="2100"/>
              <a:ext cx="0" cy="51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sp>
        <p:nvSpPr>
          <p:cNvPr id="541825" name="Freeform 129"/>
          <p:cNvSpPr>
            <a:spLocks/>
          </p:cNvSpPr>
          <p:nvPr/>
        </p:nvSpPr>
        <p:spPr bwMode="auto">
          <a:xfrm flipV="1">
            <a:off x="3760788" y="3257550"/>
            <a:ext cx="1884362" cy="420688"/>
          </a:xfrm>
          <a:custGeom>
            <a:avLst/>
            <a:gdLst>
              <a:gd name="T0" fmla="*/ 0 w 1152"/>
              <a:gd name="T1" fmla="*/ 103 h 378"/>
              <a:gd name="T2" fmla="*/ 381 w 1152"/>
              <a:gd name="T3" fmla="*/ 46 h 378"/>
              <a:gd name="T4" fmla="*/ 1152 w 1152"/>
              <a:gd name="T5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2" h="378">
                <a:moveTo>
                  <a:pt x="0" y="103"/>
                </a:moveTo>
                <a:cubicBezTo>
                  <a:pt x="94" y="51"/>
                  <a:pt x="189" y="0"/>
                  <a:pt x="381" y="46"/>
                </a:cubicBezTo>
                <a:cubicBezTo>
                  <a:pt x="573" y="92"/>
                  <a:pt x="862" y="235"/>
                  <a:pt x="1152" y="378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grpSp>
        <p:nvGrpSpPr>
          <p:cNvPr id="541826" name="Group 130"/>
          <p:cNvGrpSpPr>
            <a:grpSpLocks/>
          </p:cNvGrpSpPr>
          <p:nvPr/>
        </p:nvGrpSpPr>
        <p:grpSpPr bwMode="auto">
          <a:xfrm>
            <a:off x="3863975" y="3446463"/>
            <a:ext cx="4470400" cy="3324225"/>
            <a:chOff x="371" y="584"/>
            <a:chExt cx="3168" cy="2094"/>
          </a:xfrm>
        </p:grpSpPr>
        <p:sp>
          <p:nvSpPr>
            <p:cNvPr id="541827" name="Text Box 131"/>
            <p:cNvSpPr txBox="1">
              <a:spLocks noChangeArrowheads="1"/>
            </p:cNvSpPr>
            <p:nvPr/>
          </p:nvSpPr>
          <p:spPr bwMode="auto">
            <a:xfrm>
              <a:off x="622" y="982"/>
              <a:ext cx="114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kumimoji="1" lang="en-US" altLang="de-DE">
                  <a:solidFill>
                    <a:srgbClr val="FF0000"/>
                  </a:solidFill>
                  <a:latin typeface="Comic Sans MS" pitchFamily="66" charset="0"/>
                  <a:ea typeface="ヒラギノ角ゴ Pro W3" charset="-128"/>
                </a:rPr>
                <a:t>Pb-Sn Bump Bond</a:t>
              </a:r>
            </a:p>
          </p:txBody>
        </p:sp>
        <p:pic>
          <p:nvPicPr>
            <p:cNvPr id="541828" name="Picture 132" descr="IBM15541 bumps"/>
            <p:cNvPicPr>
              <a:picLocks noChangeAspect="1" noChangeArrowheads="1"/>
            </p:cNvPicPr>
            <p:nvPr/>
          </p:nvPicPr>
          <p:blipFill>
            <a:blip r:embed="rId4">
              <a:lum bright="-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0" y="584"/>
              <a:ext cx="1669" cy="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1829" name="Picture 1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" y="1686"/>
              <a:ext cx="1634" cy="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1830" name="Text Box 134"/>
            <p:cNvSpPr txBox="1">
              <a:spLocks noChangeArrowheads="1"/>
            </p:cNvSpPr>
            <p:nvPr/>
          </p:nvSpPr>
          <p:spPr bwMode="auto">
            <a:xfrm>
              <a:off x="371" y="2068"/>
              <a:ext cx="158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kumimoji="1" lang="en-US" altLang="de-DE" dirty="0">
                  <a:solidFill>
                    <a:srgbClr val="FF0000"/>
                  </a:solidFill>
                  <a:latin typeface="Comic Sans MS" pitchFamily="66" charset="0"/>
                  <a:ea typeface="ヒラギノ角ゴ Pro W3" charset="-128"/>
                </a:rPr>
                <a:t>Bump bond metal pad </a:t>
              </a:r>
            </a:p>
          </p:txBody>
        </p:sp>
      </p:grpSp>
      <p:sp>
        <p:nvSpPr>
          <p:cNvPr id="541831" name="Line 135"/>
          <p:cNvSpPr>
            <a:spLocks noChangeShapeType="1"/>
          </p:cNvSpPr>
          <p:nvPr/>
        </p:nvSpPr>
        <p:spPr bwMode="auto">
          <a:xfrm>
            <a:off x="6750050" y="1989138"/>
            <a:ext cx="0" cy="22193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41832" name="Line 136"/>
          <p:cNvSpPr>
            <a:spLocks noChangeShapeType="1"/>
          </p:cNvSpPr>
          <p:nvPr/>
        </p:nvSpPr>
        <p:spPr bwMode="auto">
          <a:xfrm flipH="1">
            <a:off x="7519988" y="1825625"/>
            <a:ext cx="3175" cy="4213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51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8171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1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1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1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1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700" grpId="0" animBg="1"/>
      <p:bldP spid="541825" grpId="0" animBg="1"/>
      <p:bldP spid="541831" grpId="0" animBg="1"/>
      <p:bldP spid="54183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15888"/>
            <a:ext cx="8137525" cy="596900"/>
          </a:xfrm>
          <a:noFill/>
        </p:spPr>
        <p:txBody>
          <a:bodyPr/>
          <a:lstStyle/>
          <a:p>
            <a:pPr algn="ctr"/>
            <a:r>
              <a:rPr lang="en-US" altLang="de-DE" sz="3200" dirty="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  <a:t>The basic principle of hybrid pixel detectors</a:t>
            </a:r>
          </a:p>
        </p:txBody>
      </p:sp>
      <p:grpSp>
        <p:nvGrpSpPr>
          <p:cNvPr id="541703" name="Group 7"/>
          <p:cNvGrpSpPr>
            <a:grpSpLocks/>
          </p:cNvGrpSpPr>
          <p:nvPr/>
        </p:nvGrpSpPr>
        <p:grpSpPr bwMode="auto">
          <a:xfrm>
            <a:off x="291446" y="775899"/>
            <a:ext cx="6845300" cy="2716213"/>
            <a:chOff x="1520" y="2531"/>
            <a:chExt cx="4851" cy="1711"/>
          </a:xfrm>
        </p:grpSpPr>
        <p:sp>
          <p:nvSpPr>
            <p:cNvPr id="541704" name="Freeform 8"/>
            <p:cNvSpPr>
              <a:spLocks/>
            </p:cNvSpPr>
            <p:nvPr/>
          </p:nvSpPr>
          <p:spPr bwMode="auto">
            <a:xfrm>
              <a:off x="5774" y="3209"/>
              <a:ext cx="73" cy="300"/>
            </a:xfrm>
            <a:custGeom>
              <a:avLst/>
              <a:gdLst>
                <a:gd name="T0" fmla="*/ 0 w 65"/>
                <a:gd name="T1" fmla="*/ 275 h 275"/>
                <a:gd name="T2" fmla="*/ 65 w 65"/>
                <a:gd name="T3" fmla="*/ 154 h 275"/>
                <a:gd name="T4" fmla="*/ 0 w 65"/>
                <a:gd name="T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75">
                  <a:moveTo>
                    <a:pt x="0" y="275"/>
                  </a:moveTo>
                  <a:cubicBezTo>
                    <a:pt x="32" y="237"/>
                    <a:pt x="65" y="200"/>
                    <a:pt x="65" y="154"/>
                  </a:cubicBezTo>
                  <a:cubicBezTo>
                    <a:pt x="65" y="108"/>
                    <a:pt x="32" y="54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grpSp>
          <p:nvGrpSpPr>
            <p:cNvPr id="541705" name="Group 9"/>
            <p:cNvGrpSpPr>
              <a:grpSpLocks/>
            </p:cNvGrpSpPr>
            <p:nvPr/>
          </p:nvGrpSpPr>
          <p:grpSpPr bwMode="auto">
            <a:xfrm>
              <a:off x="1520" y="2531"/>
              <a:ext cx="4851" cy="1711"/>
              <a:chOff x="1520" y="2531"/>
              <a:chExt cx="4851" cy="1711"/>
            </a:xfrm>
          </p:grpSpPr>
          <p:grpSp>
            <p:nvGrpSpPr>
              <p:cNvPr id="541706" name="Group 10"/>
              <p:cNvGrpSpPr>
                <a:grpSpLocks/>
              </p:cNvGrpSpPr>
              <p:nvPr/>
            </p:nvGrpSpPr>
            <p:grpSpPr bwMode="auto">
              <a:xfrm>
                <a:off x="1520" y="2531"/>
                <a:ext cx="4851" cy="1711"/>
                <a:chOff x="1520" y="2531"/>
                <a:chExt cx="4851" cy="1711"/>
              </a:xfrm>
            </p:grpSpPr>
            <p:sp>
              <p:nvSpPr>
                <p:cNvPr id="541707" name="Freeform 11"/>
                <p:cNvSpPr>
                  <a:spLocks/>
                </p:cNvSpPr>
                <p:nvPr/>
              </p:nvSpPr>
              <p:spPr bwMode="auto">
                <a:xfrm>
                  <a:off x="3064" y="2651"/>
                  <a:ext cx="829" cy="977"/>
                </a:xfrm>
                <a:custGeom>
                  <a:avLst/>
                  <a:gdLst>
                    <a:gd name="T0" fmla="*/ 5 w 587"/>
                    <a:gd name="T1" fmla="*/ 605 h 605"/>
                    <a:gd name="T2" fmla="*/ 8 w 587"/>
                    <a:gd name="T3" fmla="*/ 440 h 605"/>
                    <a:gd name="T4" fmla="*/ 53 w 587"/>
                    <a:gd name="T5" fmla="*/ 401 h 605"/>
                    <a:gd name="T6" fmla="*/ 236 w 587"/>
                    <a:gd name="T7" fmla="*/ 395 h 605"/>
                    <a:gd name="T8" fmla="*/ 290 w 587"/>
                    <a:gd name="T9" fmla="*/ 290 h 605"/>
                    <a:gd name="T10" fmla="*/ 302 w 587"/>
                    <a:gd name="T11" fmla="*/ 47 h 605"/>
                    <a:gd name="T12" fmla="*/ 587 w 587"/>
                    <a:gd name="T13" fmla="*/ 8 h 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7" h="605">
                      <a:moveTo>
                        <a:pt x="5" y="605"/>
                      </a:moveTo>
                      <a:cubicBezTo>
                        <a:pt x="2" y="539"/>
                        <a:pt x="0" y="474"/>
                        <a:pt x="8" y="440"/>
                      </a:cubicBezTo>
                      <a:cubicBezTo>
                        <a:pt x="16" y="406"/>
                        <a:pt x="15" y="409"/>
                        <a:pt x="53" y="401"/>
                      </a:cubicBezTo>
                      <a:cubicBezTo>
                        <a:pt x="91" y="393"/>
                        <a:pt x="197" y="413"/>
                        <a:pt x="236" y="395"/>
                      </a:cubicBezTo>
                      <a:cubicBezTo>
                        <a:pt x="275" y="377"/>
                        <a:pt x="279" y="348"/>
                        <a:pt x="290" y="290"/>
                      </a:cubicBezTo>
                      <a:cubicBezTo>
                        <a:pt x="301" y="232"/>
                        <a:pt x="253" y="94"/>
                        <a:pt x="302" y="47"/>
                      </a:cubicBezTo>
                      <a:cubicBezTo>
                        <a:pt x="351" y="0"/>
                        <a:pt x="469" y="4"/>
                        <a:pt x="587" y="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stealth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0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499" y="3832"/>
                  <a:ext cx="769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de-DE" sz="1800">
                      <a:solidFill>
                        <a:srgbClr val="000000"/>
                      </a:solidFill>
                      <a:latin typeface="Times New Roman" pitchFamily="18" charset="0"/>
                      <a:ea typeface="ヒラギノ角ゴ Pro W3" charset="-128"/>
                    </a:rPr>
                    <a:t>Amplifier</a:t>
                  </a:r>
                </a:p>
              </p:txBody>
            </p:sp>
            <p:grpSp>
              <p:nvGrpSpPr>
                <p:cNvPr id="541709" name="Group 13"/>
                <p:cNvGrpSpPr>
                  <a:grpSpLocks/>
                </p:cNvGrpSpPr>
                <p:nvPr/>
              </p:nvGrpSpPr>
              <p:grpSpPr bwMode="auto">
                <a:xfrm>
                  <a:off x="4228" y="3216"/>
                  <a:ext cx="1043" cy="582"/>
                  <a:chOff x="1920" y="1248"/>
                  <a:chExt cx="432" cy="240"/>
                </a:xfrm>
              </p:grpSpPr>
              <p:sp>
                <p:nvSpPr>
                  <p:cNvPr id="541710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20" y="1370"/>
                    <a:ext cx="11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11" name="Line 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50" y="1370"/>
                    <a:ext cx="10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12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030" y="124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13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0" y="1368"/>
                    <a:ext cx="220" cy="1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14" name="Line 1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30" y="1248"/>
                    <a:ext cx="220" cy="1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15" name="Freeform 19"/>
                  <p:cNvSpPr>
                    <a:spLocks/>
                  </p:cNvSpPr>
                  <p:nvPr/>
                </p:nvSpPr>
                <p:spPr bwMode="auto">
                  <a:xfrm>
                    <a:off x="2064" y="1316"/>
                    <a:ext cx="48" cy="96"/>
                  </a:xfrm>
                  <a:custGeom>
                    <a:avLst/>
                    <a:gdLst>
                      <a:gd name="T0" fmla="*/ 57 w 78"/>
                      <a:gd name="T1" fmla="*/ 0 h 251"/>
                      <a:gd name="T2" fmla="*/ 27 w 78"/>
                      <a:gd name="T3" fmla="*/ 12 h 251"/>
                      <a:gd name="T4" fmla="*/ 9 w 78"/>
                      <a:gd name="T5" fmla="*/ 30 h 251"/>
                      <a:gd name="T6" fmla="*/ 33 w 78"/>
                      <a:gd name="T7" fmla="*/ 99 h 251"/>
                      <a:gd name="T8" fmla="*/ 69 w 78"/>
                      <a:gd name="T9" fmla="*/ 144 h 251"/>
                      <a:gd name="T10" fmla="*/ 78 w 78"/>
                      <a:gd name="T11" fmla="*/ 171 h 251"/>
                      <a:gd name="T12" fmla="*/ 51 w 78"/>
                      <a:gd name="T13" fmla="*/ 231 h 251"/>
                      <a:gd name="T14" fmla="*/ 18 w 78"/>
                      <a:gd name="T15" fmla="*/ 24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8" h="251">
                        <a:moveTo>
                          <a:pt x="57" y="0"/>
                        </a:moveTo>
                        <a:cubicBezTo>
                          <a:pt x="51" y="2"/>
                          <a:pt x="33" y="7"/>
                          <a:pt x="27" y="12"/>
                        </a:cubicBezTo>
                        <a:cubicBezTo>
                          <a:pt x="20" y="17"/>
                          <a:pt x="9" y="30"/>
                          <a:pt x="9" y="30"/>
                        </a:cubicBezTo>
                        <a:cubicBezTo>
                          <a:pt x="0" y="56"/>
                          <a:pt x="3" y="89"/>
                          <a:pt x="33" y="99"/>
                        </a:cubicBezTo>
                        <a:cubicBezTo>
                          <a:pt x="45" y="111"/>
                          <a:pt x="63" y="127"/>
                          <a:pt x="69" y="144"/>
                        </a:cubicBezTo>
                        <a:cubicBezTo>
                          <a:pt x="72" y="153"/>
                          <a:pt x="78" y="171"/>
                          <a:pt x="78" y="171"/>
                        </a:cubicBezTo>
                        <a:cubicBezTo>
                          <a:pt x="75" y="196"/>
                          <a:pt x="70" y="214"/>
                          <a:pt x="51" y="231"/>
                        </a:cubicBezTo>
                        <a:cubicBezTo>
                          <a:pt x="41" y="240"/>
                          <a:pt x="29" y="251"/>
                          <a:pt x="18" y="24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sp>
              <p:nvSpPr>
                <p:cNvPr id="541716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3130" y="3511"/>
                  <a:ext cx="40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17" name="Line 21"/>
                <p:cNvSpPr>
                  <a:spLocks noChangeShapeType="1"/>
                </p:cNvSpPr>
                <p:nvPr/>
              </p:nvSpPr>
              <p:spPr bwMode="auto">
                <a:xfrm>
                  <a:off x="3130" y="3516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1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694" y="3512"/>
                  <a:ext cx="18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grpSp>
              <p:nvGrpSpPr>
                <p:cNvPr id="541719" name="Group 23"/>
                <p:cNvGrpSpPr>
                  <a:grpSpLocks/>
                </p:cNvGrpSpPr>
                <p:nvPr/>
              </p:nvGrpSpPr>
              <p:grpSpPr bwMode="auto">
                <a:xfrm>
                  <a:off x="5384" y="2682"/>
                  <a:ext cx="490" cy="323"/>
                  <a:chOff x="5824" y="2442"/>
                  <a:chExt cx="310" cy="323"/>
                </a:xfrm>
              </p:grpSpPr>
              <p:grpSp>
                <p:nvGrpSpPr>
                  <p:cNvPr id="541720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5824" y="2442"/>
                    <a:ext cx="170" cy="323"/>
                    <a:chOff x="1344" y="1344"/>
                    <a:chExt cx="96" cy="96"/>
                  </a:xfrm>
                </p:grpSpPr>
                <p:sp>
                  <p:nvSpPr>
                    <p:cNvPr id="54172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4" y="1440"/>
                      <a:ext cx="4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22" name="Line 2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92" y="1344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2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344"/>
                      <a:ext cx="4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</p:grpSp>
              <p:grpSp>
                <p:nvGrpSpPr>
                  <p:cNvPr id="541724" name="Group 28"/>
                  <p:cNvGrpSpPr>
                    <a:grpSpLocks/>
                  </p:cNvGrpSpPr>
                  <p:nvPr/>
                </p:nvGrpSpPr>
                <p:grpSpPr bwMode="auto">
                  <a:xfrm flipH="1">
                    <a:off x="5964" y="2442"/>
                    <a:ext cx="170" cy="323"/>
                    <a:chOff x="1344" y="1344"/>
                    <a:chExt cx="96" cy="96"/>
                  </a:xfrm>
                </p:grpSpPr>
                <p:sp>
                  <p:nvSpPr>
                    <p:cNvPr id="54172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4" y="1440"/>
                      <a:ext cx="4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26" name="Line 3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92" y="1344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27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344"/>
                      <a:ext cx="4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</p:grpSp>
            </p:grpSp>
            <p:sp>
              <p:nvSpPr>
                <p:cNvPr id="541728" name="Line 32"/>
                <p:cNvSpPr>
                  <a:spLocks noChangeShapeType="1"/>
                </p:cNvSpPr>
                <p:nvPr/>
              </p:nvSpPr>
              <p:spPr bwMode="auto">
                <a:xfrm>
                  <a:off x="3533" y="2833"/>
                  <a:ext cx="0" cy="6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29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373" y="3827"/>
                  <a:ext cx="58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de-DE" sz="1800">
                      <a:solidFill>
                        <a:srgbClr val="000000"/>
                      </a:solidFill>
                      <a:latin typeface="Times New Roman" pitchFamily="18" charset="0"/>
                      <a:ea typeface="ヒラギノ角ゴ Pro W3" charset="-128"/>
                    </a:rPr>
                    <a:t>Shaper</a:t>
                  </a:r>
                </a:p>
              </p:txBody>
            </p:sp>
            <p:sp>
              <p:nvSpPr>
                <p:cNvPr id="541730" name="Line 34"/>
                <p:cNvSpPr>
                  <a:spLocks noChangeShapeType="1"/>
                </p:cNvSpPr>
                <p:nvPr/>
              </p:nvSpPr>
              <p:spPr bwMode="auto">
                <a:xfrm>
                  <a:off x="4391" y="2838"/>
                  <a:ext cx="0" cy="6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grpSp>
              <p:nvGrpSpPr>
                <p:cNvPr id="541731" name="Group 35"/>
                <p:cNvGrpSpPr>
                  <a:grpSpLocks/>
                </p:cNvGrpSpPr>
                <p:nvPr/>
              </p:nvGrpSpPr>
              <p:grpSpPr bwMode="auto">
                <a:xfrm>
                  <a:off x="2778" y="3647"/>
                  <a:ext cx="452" cy="517"/>
                  <a:chOff x="3509" y="958"/>
                  <a:chExt cx="211" cy="170"/>
                </a:xfrm>
              </p:grpSpPr>
              <p:grpSp>
                <p:nvGrpSpPr>
                  <p:cNvPr id="541732" name="Group 36"/>
                  <p:cNvGrpSpPr>
                    <a:grpSpLocks/>
                  </p:cNvGrpSpPr>
                  <p:nvPr/>
                </p:nvGrpSpPr>
                <p:grpSpPr bwMode="auto">
                  <a:xfrm rot="16200000">
                    <a:off x="3600" y="1008"/>
                    <a:ext cx="144" cy="96"/>
                    <a:chOff x="1440" y="1318"/>
                    <a:chExt cx="144" cy="100"/>
                  </a:xfrm>
                </p:grpSpPr>
                <p:sp>
                  <p:nvSpPr>
                    <p:cNvPr id="541733" name="Line 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440" y="1370"/>
                      <a:ext cx="3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34" name="Line 3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550" y="1370"/>
                      <a:ext cx="34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35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7" y="1318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36" name="Line 4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77" y="1370"/>
                      <a:ext cx="73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37" name="Line 4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477" y="1318"/>
                      <a:ext cx="73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  <p:sp>
                  <p:nvSpPr>
                    <p:cNvPr id="541738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52" y="1318"/>
                      <a:ext cx="0" cy="9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algn="r">
                        <a:spcBef>
                          <a:spcPct val="0"/>
                        </a:spcBef>
                      </a:pPr>
                      <a:endParaRPr lang="de-CH" sz="3200" b="1">
                        <a:solidFill>
                          <a:srgbClr val="000000"/>
                        </a:solidFill>
                        <a:latin typeface="Arial Narrow" pitchFamily="34" charset="0"/>
                        <a:ea typeface="ヒラギノ角ゴ Pro W3" charset="-128"/>
                      </a:endParaRPr>
                    </a:p>
                  </p:txBody>
                </p:sp>
              </p:grpSp>
              <p:sp>
                <p:nvSpPr>
                  <p:cNvPr id="541739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3570" y="1019"/>
                    <a:ext cx="35" cy="35"/>
                  </a:xfrm>
                  <a:prstGeom prst="triangle">
                    <a:avLst>
                      <a:gd name="adj" fmla="val 1000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cxnSp>
                <p:nvCxnSpPr>
                  <p:cNvPr id="541740" name="AutoShape 44"/>
                  <p:cNvCxnSpPr>
                    <a:cxnSpLocks noChangeShapeType="1"/>
                    <a:stCxn id="541739" idx="1"/>
                  </p:cNvCxnSpPr>
                  <p:nvPr/>
                </p:nvCxnSpPr>
                <p:spPr bwMode="auto">
                  <a:xfrm rot="5400000" flipH="1">
                    <a:off x="3509" y="958"/>
                    <a:ext cx="79" cy="79"/>
                  </a:xfrm>
                  <a:prstGeom prst="curvedConnector3">
                    <a:avLst>
                      <a:gd name="adj1" fmla="val 60759"/>
                    </a:avLst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541741" name="Group 45"/>
                <p:cNvGrpSpPr>
                  <a:grpSpLocks/>
                </p:cNvGrpSpPr>
                <p:nvPr/>
              </p:nvGrpSpPr>
              <p:grpSpPr bwMode="auto">
                <a:xfrm>
                  <a:off x="3425" y="3196"/>
                  <a:ext cx="1084" cy="621"/>
                  <a:chOff x="384" y="1248"/>
                  <a:chExt cx="432" cy="240"/>
                </a:xfrm>
              </p:grpSpPr>
              <p:sp>
                <p:nvSpPr>
                  <p:cNvPr id="541742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" y="1370"/>
                    <a:ext cx="11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43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14" y="1370"/>
                    <a:ext cx="10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44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494" y="1248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45" name="Line 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4" y="1368"/>
                    <a:ext cx="220" cy="1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46" name="Line 5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94" y="1248"/>
                    <a:ext cx="220" cy="1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grpSp>
              <p:nvGrpSpPr>
                <p:cNvPr id="541747" name="Group 51"/>
                <p:cNvGrpSpPr>
                  <a:grpSpLocks/>
                </p:cNvGrpSpPr>
                <p:nvPr/>
              </p:nvGrpSpPr>
              <p:grpSpPr bwMode="auto">
                <a:xfrm>
                  <a:off x="3533" y="2563"/>
                  <a:ext cx="858" cy="535"/>
                  <a:chOff x="1392" y="1296"/>
                  <a:chExt cx="432" cy="144"/>
                </a:xfrm>
              </p:grpSpPr>
              <p:sp>
                <p:nvSpPr>
                  <p:cNvPr id="541748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584" y="1296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49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296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0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37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1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37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grpSp>
              <p:nvGrpSpPr>
                <p:cNvPr id="541752" name="Group 56"/>
                <p:cNvGrpSpPr>
                  <a:grpSpLocks/>
                </p:cNvGrpSpPr>
                <p:nvPr/>
              </p:nvGrpSpPr>
              <p:grpSpPr bwMode="auto">
                <a:xfrm>
                  <a:off x="2984" y="4164"/>
                  <a:ext cx="339" cy="78"/>
                  <a:chOff x="2976" y="576"/>
                  <a:chExt cx="240" cy="48"/>
                </a:xfrm>
              </p:grpSpPr>
              <p:sp>
                <p:nvSpPr>
                  <p:cNvPr id="541753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576"/>
                    <a:ext cx="24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4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76" y="576"/>
                    <a:ext cx="48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5" name="Line 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24" y="576"/>
                    <a:ext cx="48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6" name="Line 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72" y="576"/>
                    <a:ext cx="48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57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120" y="576"/>
                    <a:ext cx="48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sp>
              <p:nvSpPr>
                <p:cNvPr id="541758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1520" y="3639"/>
                  <a:ext cx="1359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de-DE" sz="1800" b="1">
                      <a:solidFill>
                        <a:srgbClr val="000000"/>
                      </a:solidFill>
                      <a:latin typeface="Times New Roman" pitchFamily="18" charset="0"/>
                      <a:ea typeface="ヒラギノ角ゴ Pro W3" charset="-128"/>
                    </a:rPr>
                    <a:t>Incoming particle</a:t>
                  </a:r>
                </a:p>
              </p:txBody>
            </p:sp>
            <p:sp>
              <p:nvSpPr>
                <p:cNvPr id="541759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475" y="3013"/>
                  <a:ext cx="752" cy="4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hlink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de-DE" sz="1800" b="1">
                      <a:solidFill>
                        <a:srgbClr val="FF0000"/>
                      </a:solidFill>
                      <a:ea typeface="ヒラギノ角ゴ Pro W3" charset="-128"/>
                    </a:rPr>
                    <a:t>Induced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en-US" altLang="de-DE" sz="1800" b="1">
                      <a:solidFill>
                        <a:srgbClr val="FF0000"/>
                      </a:solidFill>
                      <a:ea typeface="ヒラギノ角ゴ Pro W3" charset="-128"/>
                    </a:rPr>
                    <a:t>Current</a:t>
                  </a:r>
                </a:p>
              </p:txBody>
            </p:sp>
            <p:grpSp>
              <p:nvGrpSpPr>
                <p:cNvPr id="541761" name="Group 65"/>
                <p:cNvGrpSpPr>
                  <a:grpSpLocks/>
                </p:cNvGrpSpPr>
                <p:nvPr/>
              </p:nvGrpSpPr>
              <p:grpSpPr bwMode="auto">
                <a:xfrm>
                  <a:off x="4592" y="2610"/>
                  <a:ext cx="518" cy="403"/>
                  <a:chOff x="2418" y="3123"/>
                  <a:chExt cx="713" cy="502"/>
                </a:xfrm>
              </p:grpSpPr>
              <p:sp>
                <p:nvSpPr>
                  <p:cNvPr id="541762" name="Freeform 66"/>
                  <p:cNvSpPr>
                    <a:spLocks/>
                  </p:cNvSpPr>
                  <p:nvPr/>
                </p:nvSpPr>
                <p:spPr bwMode="auto">
                  <a:xfrm>
                    <a:off x="2418" y="3123"/>
                    <a:ext cx="365" cy="496"/>
                  </a:xfrm>
                  <a:custGeom>
                    <a:avLst/>
                    <a:gdLst>
                      <a:gd name="T0" fmla="*/ 0 w 365"/>
                      <a:gd name="T1" fmla="*/ 487 h 496"/>
                      <a:gd name="T2" fmla="*/ 64 w 365"/>
                      <a:gd name="T3" fmla="*/ 487 h 496"/>
                      <a:gd name="T4" fmla="*/ 121 w 365"/>
                      <a:gd name="T5" fmla="*/ 487 h 496"/>
                      <a:gd name="T6" fmla="*/ 170 w 365"/>
                      <a:gd name="T7" fmla="*/ 430 h 496"/>
                      <a:gd name="T8" fmla="*/ 235 w 365"/>
                      <a:gd name="T9" fmla="*/ 163 h 496"/>
                      <a:gd name="T10" fmla="*/ 300 w 365"/>
                      <a:gd name="T11" fmla="*/ 33 h 496"/>
                      <a:gd name="T12" fmla="*/ 365 w 365"/>
                      <a:gd name="T13" fmla="*/ 0 h 4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5" h="496">
                        <a:moveTo>
                          <a:pt x="0" y="487"/>
                        </a:moveTo>
                        <a:cubicBezTo>
                          <a:pt x="22" y="487"/>
                          <a:pt x="44" y="487"/>
                          <a:pt x="64" y="487"/>
                        </a:cubicBezTo>
                        <a:cubicBezTo>
                          <a:pt x="84" y="487"/>
                          <a:pt x="104" y="496"/>
                          <a:pt x="121" y="487"/>
                        </a:cubicBezTo>
                        <a:cubicBezTo>
                          <a:pt x="138" y="478"/>
                          <a:pt x="151" y="484"/>
                          <a:pt x="170" y="430"/>
                        </a:cubicBezTo>
                        <a:cubicBezTo>
                          <a:pt x="189" y="376"/>
                          <a:pt x="213" y="229"/>
                          <a:pt x="235" y="163"/>
                        </a:cubicBezTo>
                        <a:cubicBezTo>
                          <a:pt x="257" y="97"/>
                          <a:pt x="278" y="60"/>
                          <a:pt x="300" y="33"/>
                        </a:cubicBezTo>
                        <a:cubicBezTo>
                          <a:pt x="322" y="6"/>
                          <a:pt x="343" y="3"/>
                          <a:pt x="365" y="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63" name="Freeform 67"/>
                  <p:cNvSpPr>
                    <a:spLocks/>
                  </p:cNvSpPr>
                  <p:nvPr/>
                </p:nvSpPr>
                <p:spPr bwMode="auto">
                  <a:xfrm flipH="1">
                    <a:off x="2766" y="3129"/>
                    <a:ext cx="365" cy="496"/>
                  </a:xfrm>
                  <a:custGeom>
                    <a:avLst/>
                    <a:gdLst>
                      <a:gd name="T0" fmla="*/ 0 w 365"/>
                      <a:gd name="T1" fmla="*/ 487 h 496"/>
                      <a:gd name="T2" fmla="*/ 64 w 365"/>
                      <a:gd name="T3" fmla="*/ 487 h 496"/>
                      <a:gd name="T4" fmla="*/ 121 w 365"/>
                      <a:gd name="T5" fmla="*/ 487 h 496"/>
                      <a:gd name="T6" fmla="*/ 170 w 365"/>
                      <a:gd name="T7" fmla="*/ 430 h 496"/>
                      <a:gd name="T8" fmla="*/ 235 w 365"/>
                      <a:gd name="T9" fmla="*/ 163 h 496"/>
                      <a:gd name="T10" fmla="*/ 300 w 365"/>
                      <a:gd name="T11" fmla="*/ 33 h 496"/>
                      <a:gd name="T12" fmla="*/ 365 w 365"/>
                      <a:gd name="T13" fmla="*/ 0 h 4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5" h="496">
                        <a:moveTo>
                          <a:pt x="0" y="487"/>
                        </a:moveTo>
                        <a:cubicBezTo>
                          <a:pt x="22" y="487"/>
                          <a:pt x="44" y="487"/>
                          <a:pt x="64" y="487"/>
                        </a:cubicBezTo>
                        <a:cubicBezTo>
                          <a:pt x="84" y="487"/>
                          <a:pt x="104" y="496"/>
                          <a:pt x="121" y="487"/>
                        </a:cubicBezTo>
                        <a:cubicBezTo>
                          <a:pt x="138" y="478"/>
                          <a:pt x="151" y="484"/>
                          <a:pt x="170" y="430"/>
                        </a:cubicBezTo>
                        <a:cubicBezTo>
                          <a:pt x="189" y="376"/>
                          <a:pt x="213" y="229"/>
                          <a:pt x="235" y="163"/>
                        </a:cubicBezTo>
                        <a:cubicBezTo>
                          <a:pt x="257" y="97"/>
                          <a:pt x="278" y="60"/>
                          <a:pt x="300" y="33"/>
                        </a:cubicBezTo>
                        <a:cubicBezTo>
                          <a:pt x="322" y="6"/>
                          <a:pt x="343" y="3"/>
                          <a:pt x="365" y="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sp>
              <p:nvSpPr>
                <p:cNvPr id="541764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5110" y="3512"/>
                  <a:ext cx="19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65" name="Line 69"/>
                <p:cNvSpPr>
                  <a:spLocks noChangeShapeType="1"/>
                </p:cNvSpPr>
                <p:nvPr/>
              </p:nvSpPr>
              <p:spPr bwMode="auto">
                <a:xfrm>
                  <a:off x="5305" y="3284"/>
                  <a:ext cx="0" cy="4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66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5305" y="3508"/>
                  <a:ext cx="389" cy="2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67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5305" y="3284"/>
                  <a:ext cx="389" cy="2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grpSp>
              <p:nvGrpSpPr>
                <p:cNvPr id="541768" name="Group 72"/>
                <p:cNvGrpSpPr>
                  <a:grpSpLocks/>
                </p:cNvGrpSpPr>
                <p:nvPr/>
              </p:nvGrpSpPr>
              <p:grpSpPr bwMode="auto">
                <a:xfrm>
                  <a:off x="5329" y="3426"/>
                  <a:ext cx="170" cy="179"/>
                  <a:chOff x="1344" y="1344"/>
                  <a:chExt cx="96" cy="96"/>
                </a:xfrm>
              </p:grpSpPr>
              <p:sp>
                <p:nvSpPr>
                  <p:cNvPr id="541769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344" y="1440"/>
                    <a:ext cx="4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70" name="Line 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1344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  <p:sp>
                <p:nvSpPr>
                  <p:cNvPr id="541771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344"/>
                    <a:ext cx="4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algn="r">
                      <a:spcBef>
                        <a:spcPct val="0"/>
                      </a:spcBef>
                    </a:pPr>
                    <a:endParaRPr lang="de-CH" sz="3200" b="1">
                      <a:solidFill>
                        <a:srgbClr val="000000"/>
                      </a:solidFill>
                      <a:latin typeface="Arial Narrow" pitchFamily="34" charset="0"/>
                      <a:ea typeface="ヒラギノ角ゴ Pro W3" charset="-128"/>
                    </a:endParaRPr>
                  </a:p>
                </p:txBody>
              </p:sp>
            </p:grpSp>
            <p:sp>
              <p:nvSpPr>
                <p:cNvPr id="541772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4913" y="3833"/>
                  <a:ext cx="103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de-DE" sz="1800">
                      <a:solidFill>
                        <a:srgbClr val="000000"/>
                      </a:solidFill>
                      <a:latin typeface="Times New Roman" pitchFamily="18" charset="0"/>
                      <a:ea typeface="ヒラギノ角ゴ Pro W3" charset="-128"/>
                    </a:rPr>
                    <a:t>Discriminator</a:t>
                  </a:r>
                </a:p>
              </p:txBody>
            </p:sp>
            <p:sp>
              <p:nvSpPr>
                <p:cNvPr id="541773" name="Oval 77"/>
                <p:cNvSpPr>
                  <a:spLocks noChangeArrowheads="1"/>
                </p:cNvSpPr>
                <p:nvPr/>
              </p:nvSpPr>
              <p:spPr bwMode="auto">
                <a:xfrm>
                  <a:off x="4558" y="2531"/>
                  <a:ext cx="576" cy="721"/>
                </a:xfrm>
                <a:prstGeom prst="ellips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74" name="Freeform 78"/>
                <p:cNvSpPr>
                  <a:spLocks/>
                </p:cNvSpPr>
                <p:nvPr/>
              </p:nvSpPr>
              <p:spPr bwMode="auto">
                <a:xfrm>
                  <a:off x="5077" y="3112"/>
                  <a:ext cx="178" cy="397"/>
                </a:xfrm>
                <a:custGeom>
                  <a:avLst/>
                  <a:gdLst>
                    <a:gd name="T0" fmla="*/ 97 w 178"/>
                    <a:gd name="T1" fmla="*/ 397 h 397"/>
                    <a:gd name="T2" fmla="*/ 162 w 178"/>
                    <a:gd name="T3" fmla="*/ 130 h 397"/>
                    <a:gd name="T4" fmla="*/ 0 w 178"/>
                    <a:gd name="T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397">
                      <a:moveTo>
                        <a:pt x="97" y="397"/>
                      </a:moveTo>
                      <a:cubicBezTo>
                        <a:pt x="137" y="296"/>
                        <a:pt x="178" y="196"/>
                        <a:pt x="162" y="130"/>
                      </a:cubicBezTo>
                      <a:cubicBezTo>
                        <a:pt x="146" y="64"/>
                        <a:pt x="73" y="32"/>
                        <a:pt x="0" y="0"/>
                      </a:cubicBezTo>
                    </a:path>
                  </a:pathLst>
                </a:custGeom>
                <a:noFill/>
                <a:ln w="25400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stealth" w="med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75" name="Oval 79"/>
                <p:cNvSpPr>
                  <a:spLocks noChangeArrowheads="1"/>
                </p:cNvSpPr>
                <p:nvPr/>
              </p:nvSpPr>
              <p:spPr bwMode="auto">
                <a:xfrm>
                  <a:off x="5335" y="2554"/>
                  <a:ext cx="576" cy="721"/>
                </a:xfrm>
                <a:prstGeom prst="ellips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76" name="Rectangle 80"/>
                <p:cNvSpPr>
                  <a:spLocks noChangeArrowheads="1"/>
                </p:cNvSpPr>
                <p:nvPr/>
              </p:nvSpPr>
              <p:spPr bwMode="auto">
                <a:xfrm>
                  <a:off x="5882" y="3218"/>
                  <a:ext cx="350" cy="57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  <p:sp>
              <p:nvSpPr>
                <p:cNvPr id="541777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5827" y="3833"/>
                  <a:ext cx="50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de-DE" sz="1800">
                      <a:solidFill>
                        <a:srgbClr val="000000"/>
                      </a:solidFill>
                      <a:latin typeface="Times New Roman" pitchFamily="18" charset="0"/>
                      <a:ea typeface="ヒラギノ角ゴ Pro W3" charset="-128"/>
                    </a:rPr>
                    <a:t>Logic</a:t>
                  </a:r>
                </a:p>
              </p:txBody>
            </p:sp>
            <p:sp>
              <p:nvSpPr>
                <p:cNvPr id="541778" name="Line 82"/>
                <p:cNvSpPr>
                  <a:spLocks noChangeShapeType="1"/>
                </p:cNvSpPr>
                <p:nvPr/>
              </p:nvSpPr>
              <p:spPr bwMode="auto">
                <a:xfrm flipH="1" flipV="1">
                  <a:off x="6238" y="3511"/>
                  <a:ext cx="133" cy="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r">
                    <a:spcBef>
                      <a:spcPct val="0"/>
                    </a:spcBef>
                  </a:pPr>
                  <a:endParaRPr lang="de-CH" sz="3200" b="1">
                    <a:solidFill>
                      <a:srgbClr val="000000"/>
                    </a:solidFill>
                    <a:latin typeface="Arial Narrow" pitchFamily="34" charset="0"/>
                    <a:ea typeface="ヒラギノ角ゴ Pro W3" charset="-128"/>
                  </a:endParaRPr>
                </a:p>
              </p:txBody>
            </p:sp>
          </p:grpSp>
          <p:sp>
            <p:nvSpPr>
              <p:cNvPr id="541779" name="Line 83"/>
              <p:cNvSpPr>
                <a:spLocks noChangeShapeType="1"/>
              </p:cNvSpPr>
              <p:nvPr/>
            </p:nvSpPr>
            <p:spPr bwMode="auto">
              <a:xfrm>
                <a:off x="4592" y="2910"/>
                <a:ext cx="518" cy="0"/>
              </a:xfrm>
              <a:prstGeom prst="line">
                <a:avLst/>
              </a:prstGeom>
              <a:noFill/>
              <a:ln w="254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</p:grpSp>
      </p:grpSp>
      <p:sp>
        <p:nvSpPr>
          <p:cNvPr id="143" name="Freeform 11"/>
          <p:cNvSpPr>
            <a:spLocks/>
          </p:cNvSpPr>
          <p:nvPr/>
        </p:nvSpPr>
        <p:spPr bwMode="auto">
          <a:xfrm>
            <a:off x="2625476" y="3979540"/>
            <a:ext cx="1169811" cy="1550988"/>
          </a:xfrm>
          <a:custGeom>
            <a:avLst/>
            <a:gdLst>
              <a:gd name="T0" fmla="*/ 5 w 587"/>
              <a:gd name="T1" fmla="*/ 605 h 605"/>
              <a:gd name="T2" fmla="*/ 8 w 587"/>
              <a:gd name="T3" fmla="*/ 440 h 605"/>
              <a:gd name="T4" fmla="*/ 53 w 587"/>
              <a:gd name="T5" fmla="*/ 401 h 605"/>
              <a:gd name="T6" fmla="*/ 236 w 587"/>
              <a:gd name="T7" fmla="*/ 395 h 605"/>
              <a:gd name="T8" fmla="*/ 290 w 587"/>
              <a:gd name="T9" fmla="*/ 290 h 605"/>
              <a:gd name="T10" fmla="*/ 302 w 587"/>
              <a:gd name="T11" fmla="*/ 47 h 605"/>
              <a:gd name="T12" fmla="*/ 587 w 587"/>
              <a:gd name="T13" fmla="*/ 8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7" h="605">
                <a:moveTo>
                  <a:pt x="5" y="605"/>
                </a:moveTo>
                <a:cubicBezTo>
                  <a:pt x="2" y="539"/>
                  <a:pt x="0" y="474"/>
                  <a:pt x="8" y="440"/>
                </a:cubicBezTo>
                <a:cubicBezTo>
                  <a:pt x="16" y="406"/>
                  <a:pt x="15" y="409"/>
                  <a:pt x="53" y="401"/>
                </a:cubicBezTo>
                <a:cubicBezTo>
                  <a:pt x="91" y="393"/>
                  <a:pt x="197" y="413"/>
                  <a:pt x="236" y="395"/>
                </a:cubicBezTo>
                <a:cubicBezTo>
                  <a:pt x="275" y="377"/>
                  <a:pt x="279" y="348"/>
                  <a:pt x="290" y="290"/>
                </a:cubicBezTo>
                <a:cubicBezTo>
                  <a:pt x="301" y="232"/>
                  <a:pt x="253" y="94"/>
                  <a:pt x="302" y="47"/>
                </a:cubicBezTo>
                <a:cubicBezTo>
                  <a:pt x="351" y="0"/>
                  <a:pt x="469" y="4"/>
                  <a:pt x="587" y="8"/>
                </a:cubicBez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44" name="Text Box 12"/>
          <p:cNvSpPr txBox="1">
            <a:spLocks noChangeArrowheads="1"/>
          </p:cNvSpPr>
          <p:nvPr/>
        </p:nvSpPr>
        <p:spPr bwMode="auto">
          <a:xfrm>
            <a:off x="3239309" y="5854378"/>
            <a:ext cx="1085144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altLang="de-DE" sz="18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Amplifier</a:t>
            </a:r>
          </a:p>
        </p:txBody>
      </p:sp>
      <p:grpSp>
        <p:nvGrpSpPr>
          <p:cNvPr id="145" name="Group 13"/>
          <p:cNvGrpSpPr>
            <a:grpSpLocks/>
          </p:cNvGrpSpPr>
          <p:nvPr/>
        </p:nvGrpSpPr>
        <p:grpSpPr bwMode="auto">
          <a:xfrm>
            <a:off x="4268009" y="4876478"/>
            <a:ext cx="1471789" cy="923925"/>
            <a:chOff x="1920" y="1248"/>
            <a:chExt cx="432" cy="240"/>
          </a:xfrm>
        </p:grpSpPr>
        <p:sp>
          <p:nvSpPr>
            <p:cNvPr id="208" name="Line 14"/>
            <p:cNvSpPr>
              <a:spLocks noChangeShapeType="1"/>
            </p:cNvSpPr>
            <p:nvPr/>
          </p:nvSpPr>
          <p:spPr bwMode="auto">
            <a:xfrm flipH="1">
              <a:off x="19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09" name="Line 15"/>
            <p:cNvSpPr>
              <a:spLocks noChangeShapeType="1"/>
            </p:cNvSpPr>
            <p:nvPr/>
          </p:nvSpPr>
          <p:spPr bwMode="auto">
            <a:xfrm flipH="1">
              <a:off x="22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10" name="Line 16"/>
            <p:cNvSpPr>
              <a:spLocks noChangeShapeType="1"/>
            </p:cNvSpPr>
            <p:nvPr/>
          </p:nvSpPr>
          <p:spPr bwMode="auto">
            <a:xfrm>
              <a:off x="20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11" name="Line 17"/>
            <p:cNvSpPr>
              <a:spLocks noChangeShapeType="1"/>
            </p:cNvSpPr>
            <p:nvPr/>
          </p:nvSpPr>
          <p:spPr bwMode="auto">
            <a:xfrm flipV="1">
              <a:off x="20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12" name="Line 18"/>
            <p:cNvSpPr>
              <a:spLocks noChangeShapeType="1"/>
            </p:cNvSpPr>
            <p:nvPr/>
          </p:nvSpPr>
          <p:spPr bwMode="auto">
            <a:xfrm flipH="1" flipV="1">
              <a:off x="20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13" name="Freeform 19"/>
            <p:cNvSpPr>
              <a:spLocks/>
            </p:cNvSpPr>
            <p:nvPr/>
          </p:nvSpPr>
          <p:spPr bwMode="auto">
            <a:xfrm>
              <a:off x="2064" y="1316"/>
              <a:ext cx="48" cy="96"/>
            </a:xfrm>
            <a:custGeom>
              <a:avLst/>
              <a:gdLst>
                <a:gd name="T0" fmla="*/ 57 w 78"/>
                <a:gd name="T1" fmla="*/ 0 h 251"/>
                <a:gd name="T2" fmla="*/ 27 w 78"/>
                <a:gd name="T3" fmla="*/ 12 h 251"/>
                <a:gd name="T4" fmla="*/ 9 w 78"/>
                <a:gd name="T5" fmla="*/ 30 h 251"/>
                <a:gd name="T6" fmla="*/ 33 w 78"/>
                <a:gd name="T7" fmla="*/ 99 h 251"/>
                <a:gd name="T8" fmla="*/ 69 w 78"/>
                <a:gd name="T9" fmla="*/ 144 h 251"/>
                <a:gd name="T10" fmla="*/ 78 w 78"/>
                <a:gd name="T11" fmla="*/ 171 h 251"/>
                <a:gd name="T12" fmla="*/ 51 w 78"/>
                <a:gd name="T13" fmla="*/ 231 h 251"/>
                <a:gd name="T14" fmla="*/ 18 w 78"/>
                <a:gd name="T15" fmla="*/ 2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51">
                  <a:moveTo>
                    <a:pt x="57" y="0"/>
                  </a:moveTo>
                  <a:cubicBezTo>
                    <a:pt x="51" y="2"/>
                    <a:pt x="33" y="7"/>
                    <a:pt x="27" y="12"/>
                  </a:cubicBezTo>
                  <a:cubicBezTo>
                    <a:pt x="20" y="17"/>
                    <a:pt x="9" y="30"/>
                    <a:pt x="9" y="30"/>
                  </a:cubicBezTo>
                  <a:cubicBezTo>
                    <a:pt x="0" y="56"/>
                    <a:pt x="3" y="89"/>
                    <a:pt x="33" y="99"/>
                  </a:cubicBezTo>
                  <a:cubicBezTo>
                    <a:pt x="45" y="111"/>
                    <a:pt x="63" y="127"/>
                    <a:pt x="69" y="144"/>
                  </a:cubicBezTo>
                  <a:cubicBezTo>
                    <a:pt x="72" y="153"/>
                    <a:pt x="78" y="171"/>
                    <a:pt x="78" y="171"/>
                  </a:cubicBezTo>
                  <a:cubicBezTo>
                    <a:pt x="75" y="196"/>
                    <a:pt x="70" y="214"/>
                    <a:pt x="51" y="231"/>
                  </a:cubicBezTo>
                  <a:cubicBezTo>
                    <a:pt x="41" y="240"/>
                    <a:pt x="29" y="251"/>
                    <a:pt x="18" y="24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sp>
        <p:nvSpPr>
          <p:cNvPr id="146" name="Line 20"/>
          <p:cNvSpPr>
            <a:spLocks noChangeShapeType="1"/>
          </p:cNvSpPr>
          <p:nvPr/>
        </p:nvSpPr>
        <p:spPr bwMode="auto">
          <a:xfrm flipH="1">
            <a:off x="2718609" y="5344790"/>
            <a:ext cx="5686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47" name="Line 21"/>
          <p:cNvSpPr>
            <a:spLocks noChangeShapeType="1"/>
          </p:cNvSpPr>
          <p:nvPr/>
        </p:nvSpPr>
        <p:spPr bwMode="auto">
          <a:xfrm>
            <a:off x="2718609" y="535272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48" name="Line 22"/>
          <p:cNvSpPr>
            <a:spLocks noChangeShapeType="1"/>
          </p:cNvSpPr>
          <p:nvPr/>
        </p:nvSpPr>
        <p:spPr bwMode="auto">
          <a:xfrm flipH="1">
            <a:off x="6336698" y="5346378"/>
            <a:ext cx="25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50" name="Line 32"/>
          <p:cNvSpPr>
            <a:spLocks noChangeShapeType="1"/>
          </p:cNvSpPr>
          <p:nvPr/>
        </p:nvSpPr>
        <p:spPr bwMode="auto">
          <a:xfrm>
            <a:off x="3287287" y="4268465"/>
            <a:ext cx="0" cy="1071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51" name="Text Box 33"/>
          <p:cNvSpPr txBox="1">
            <a:spLocks noChangeArrowheads="1"/>
          </p:cNvSpPr>
          <p:nvPr/>
        </p:nvSpPr>
        <p:spPr bwMode="auto">
          <a:xfrm>
            <a:off x="4565795" y="5846440"/>
            <a:ext cx="6335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CDS</a:t>
            </a:r>
            <a:endParaRPr lang="en-US" altLang="de-DE" sz="1800" dirty="0">
              <a:solidFill>
                <a:srgbClr val="000000"/>
              </a:solidFill>
              <a:latin typeface="Times New Roman" pitchFamily="18" charset="0"/>
              <a:ea typeface="ヒラギノ角ゴ Pro W3" charset="-128"/>
            </a:endParaRPr>
          </a:p>
        </p:txBody>
      </p:sp>
      <p:sp>
        <p:nvSpPr>
          <p:cNvPr id="152" name="Line 34"/>
          <p:cNvSpPr>
            <a:spLocks noChangeShapeType="1"/>
          </p:cNvSpPr>
          <p:nvPr/>
        </p:nvSpPr>
        <p:spPr bwMode="auto">
          <a:xfrm>
            <a:off x="4498020" y="4276403"/>
            <a:ext cx="0" cy="1071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grpSp>
        <p:nvGrpSpPr>
          <p:cNvPr id="153" name="Group 35"/>
          <p:cNvGrpSpPr>
            <a:grpSpLocks/>
          </p:cNvGrpSpPr>
          <p:nvPr/>
        </p:nvGrpSpPr>
        <p:grpSpPr bwMode="auto">
          <a:xfrm>
            <a:off x="2221898" y="5560690"/>
            <a:ext cx="637822" cy="820738"/>
            <a:chOff x="3509" y="958"/>
            <a:chExt cx="211" cy="170"/>
          </a:xfrm>
        </p:grpSpPr>
        <p:grpSp>
          <p:nvGrpSpPr>
            <p:cNvPr id="191" name="Group 36"/>
            <p:cNvGrpSpPr>
              <a:grpSpLocks/>
            </p:cNvGrpSpPr>
            <p:nvPr/>
          </p:nvGrpSpPr>
          <p:grpSpPr bwMode="auto">
            <a:xfrm rot="16200000">
              <a:off x="3600" y="1008"/>
              <a:ext cx="144" cy="96"/>
              <a:chOff x="1440" y="1318"/>
              <a:chExt cx="144" cy="100"/>
            </a:xfrm>
          </p:grpSpPr>
          <p:sp>
            <p:nvSpPr>
              <p:cNvPr id="194" name="Line 37"/>
              <p:cNvSpPr>
                <a:spLocks noChangeShapeType="1"/>
              </p:cNvSpPr>
              <p:nvPr/>
            </p:nvSpPr>
            <p:spPr bwMode="auto">
              <a:xfrm flipH="1">
                <a:off x="1440" y="1370"/>
                <a:ext cx="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  <p:sp>
            <p:nvSpPr>
              <p:cNvPr id="195" name="Line 38"/>
              <p:cNvSpPr>
                <a:spLocks noChangeShapeType="1"/>
              </p:cNvSpPr>
              <p:nvPr/>
            </p:nvSpPr>
            <p:spPr bwMode="auto">
              <a:xfrm flipH="1">
                <a:off x="1550" y="1370"/>
                <a:ext cx="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  <p:sp>
            <p:nvSpPr>
              <p:cNvPr id="196" name="Line 39"/>
              <p:cNvSpPr>
                <a:spLocks noChangeShapeType="1"/>
              </p:cNvSpPr>
              <p:nvPr/>
            </p:nvSpPr>
            <p:spPr bwMode="auto">
              <a:xfrm>
                <a:off x="1477" y="131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  <p:sp>
            <p:nvSpPr>
              <p:cNvPr id="197" name="Line 40"/>
              <p:cNvSpPr>
                <a:spLocks noChangeShapeType="1"/>
              </p:cNvSpPr>
              <p:nvPr/>
            </p:nvSpPr>
            <p:spPr bwMode="auto">
              <a:xfrm flipV="1">
                <a:off x="1477" y="1370"/>
                <a:ext cx="73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  <p:sp>
            <p:nvSpPr>
              <p:cNvPr id="198" name="Line 41"/>
              <p:cNvSpPr>
                <a:spLocks noChangeShapeType="1"/>
              </p:cNvSpPr>
              <p:nvPr/>
            </p:nvSpPr>
            <p:spPr bwMode="auto">
              <a:xfrm flipH="1" flipV="1">
                <a:off x="1477" y="1318"/>
                <a:ext cx="73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  <p:sp>
            <p:nvSpPr>
              <p:cNvPr id="199" name="Line 42"/>
              <p:cNvSpPr>
                <a:spLocks noChangeShapeType="1"/>
              </p:cNvSpPr>
              <p:nvPr/>
            </p:nvSpPr>
            <p:spPr bwMode="auto">
              <a:xfrm>
                <a:off x="1552" y="131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>
                  <a:spcBef>
                    <a:spcPct val="0"/>
                  </a:spcBef>
                </a:pPr>
                <a:endParaRPr lang="de-CH" sz="3200" b="1">
                  <a:solidFill>
                    <a:srgbClr val="000000"/>
                  </a:solidFill>
                  <a:latin typeface="Arial Narrow" pitchFamily="34" charset="0"/>
                  <a:ea typeface="ヒラギノ角ゴ Pro W3" charset="-128"/>
                </a:endParaRPr>
              </a:p>
            </p:txBody>
          </p:sp>
        </p:grpSp>
        <p:sp>
          <p:nvSpPr>
            <p:cNvPr id="192" name="AutoShape 43"/>
            <p:cNvSpPr>
              <a:spLocks noChangeArrowheads="1"/>
            </p:cNvSpPr>
            <p:nvPr/>
          </p:nvSpPr>
          <p:spPr bwMode="auto">
            <a:xfrm>
              <a:off x="3570" y="1019"/>
              <a:ext cx="35" cy="35"/>
            </a:xfrm>
            <a:prstGeom prst="triangle">
              <a:avLst>
                <a:gd name="adj" fmla="val 10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cxnSp>
          <p:nvCxnSpPr>
            <p:cNvPr id="193" name="AutoShape 44"/>
            <p:cNvCxnSpPr>
              <a:cxnSpLocks noChangeShapeType="1"/>
              <a:stCxn id="192" idx="1"/>
            </p:cNvCxnSpPr>
            <p:nvPr/>
          </p:nvCxnSpPr>
          <p:spPr bwMode="auto">
            <a:xfrm rot="5400000" flipH="1">
              <a:off x="3509" y="958"/>
              <a:ext cx="79" cy="79"/>
            </a:xfrm>
            <a:prstGeom prst="curvedConnector3">
              <a:avLst>
                <a:gd name="adj1" fmla="val 6075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" name="Group 45"/>
          <p:cNvGrpSpPr>
            <a:grpSpLocks/>
          </p:cNvGrpSpPr>
          <p:nvPr/>
        </p:nvGrpSpPr>
        <p:grpSpPr bwMode="auto">
          <a:xfrm>
            <a:off x="3134887" y="4844728"/>
            <a:ext cx="1529644" cy="985838"/>
            <a:chOff x="384" y="1248"/>
            <a:chExt cx="432" cy="240"/>
          </a:xfrm>
        </p:grpSpPr>
        <p:sp>
          <p:nvSpPr>
            <p:cNvPr id="186" name="Line 46"/>
            <p:cNvSpPr>
              <a:spLocks noChangeShapeType="1"/>
            </p:cNvSpPr>
            <p:nvPr/>
          </p:nvSpPr>
          <p:spPr bwMode="auto">
            <a:xfrm flipH="1">
              <a:off x="384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7" name="Line 47"/>
            <p:cNvSpPr>
              <a:spLocks noChangeShapeType="1"/>
            </p:cNvSpPr>
            <p:nvPr/>
          </p:nvSpPr>
          <p:spPr bwMode="auto">
            <a:xfrm flipH="1">
              <a:off x="714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8" name="Line 48"/>
            <p:cNvSpPr>
              <a:spLocks noChangeShapeType="1"/>
            </p:cNvSpPr>
            <p:nvPr/>
          </p:nvSpPr>
          <p:spPr bwMode="auto">
            <a:xfrm>
              <a:off x="494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9" name="Line 49"/>
            <p:cNvSpPr>
              <a:spLocks noChangeShapeType="1"/>
            </p:cNvSpPr>
            <p:nvPr/>
          </p:nvSpPr>
          <p:spPr bwMode="auto">
            <a:xfrm flipV="1">
              <a:off x="494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90" name="Line 50"/>
            <p:cNvSpPr>
              <a:spLocks noChangeShapeType="1"/>
            </p:cNvSpPr>
            <p:nvPr/>
          </p:nvSpPr>
          <p:spPr bwMode="auto">
            <a:xfrm flipH="1" flipV="1">
              <a:off x="494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grpSp>
        <p:nvGrpSpPr>
          <p:cNvPr id="155" name="Group 51"/>
          <p:cNvGrpSpPr>
            <a:grpSpLocks/>
          </p:cNvGrpSpPr>
          <p:nvPr/>
        </p:nvGrpSpPr>
        <p:grpSpPr bwMode="auto">
          <a:xfrm>
            <a:off x="3287287" y="3839840"/>
            <a:ext cx="1210733" cy="849313"/>
            <a:chOff x="1392" y="1296"/>
            <a:chExt cx="432" cy="144"/>
          </a:xfrm>
        </p:grpSpPr>
        <p:sp>
          <p:nvSpPr>
            <p:cNvPr id="182" name="Line 52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3" name="Line 53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4" name="Line 54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5" name="Line 55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grpSp>
        <p:nvGrpSpPr>
          <p:cNvPr id="156" name="Group 56"/>
          <p:cNvGrpSpPr>
            <a:grpSpLocks/>
          </p:cNvGrpSpPr>
          <p:nvPr/>
        </p:nvGrpSpPr>
        <p:grpSpPr bwMode="auto">
          <a:xfrm>
            <a:off x="2512587" y="6381428"/>
            <a:ext cx="478367" cy="123825"/>
            <a:chOff x="2976" y="576"/>
            <a:chExt cx="240" cy="48"/>
          </a:xfrm>
        </p:grpSpPr>
        <p:sp>
          <p:nvSpPr>
            <p:cNvPr id="177" name="Line 57"/>
            <p:cNvSpPr>
              <a:spLocks noChangeShapeType="1"/>
            </p:cNvSpPr>
            <p:nvPr/>
          </p:nvSpPr>
          <p:spPr bwMode="auto">
            <a:xfrm>
              <a:off x="2976" y="57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78" name="Line 58"/>
            <p:cNvSpPr>
              <a:spLocks noChangeShapeType="1"/>
            </p:cNvSpPr>
            <p:nvPr/>
          </p:nvSpPr>
          <p:spPr bwMode="auto">
            <a:xfrm flipH="1">
              <a:off x="2976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79" name="Line 59"/>
            <p:cNvSpPr>
              <a:spLocks noChangeShapeType="1"/>
            </p:cNvSpPr>
            <p:nvPr/>
          </p:nvSpPr>
          <p:spPr bwMode="auto">
            <a:xfrm flipH="1">
              <a:off x="3024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0" name="Line 60"/>
            <p:cNvSpPr>
              <a:spLocks noChangeShapeType="1"/>
            </p:cNvSpPr>
            <p:nvPr/>
          </p:nvSpPr>
          <p:spPr bwMode="auto">
            <a:xfrm flipH="1">
              <a:off x="3072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181" name="Line 61"/>
            <p:cNvSpPr>
              <a:spLocks noChangeShapeType="1"/>
            </p:cNvSpPr>
            <p:nvPr/>
          </p:nvSpPr>
          <p:spPr bwMode="auto">
            <a:xfrm flipH="1">
              <a:off x="3120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sp>
        <p:nvSpPr>
          <p:cNvPr id="157" name="Text Box 62"/>
          <p:cNvSpPr txBox="1">
            <a:spLocks noChangeArrowheads="1"/>
          </p:cNvSpPr>
          <p:nvPr/>
        </p:nvSpPr>
        <p:spPr bwMode="auto">
          <a:xfrm>
            <a:off x="446720" y="5547990"/>
            <a:ext cx="191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1800" b="1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Incoming particle</a:t>
            </a:r>
          </a:p>
        </p:txBody>
      </p:sp>
      <p:sp>
        <p:nvSpPr>
          <p:cNvPr id="158" name="Text Box 63"/>
          <p:cNvSpPr txBox="1">
            <a:spLocks noChangeArrowheads="1"/>
          </p:cNvSpPr>
          <p:nvPr/>
        </p:nvSpPr>
        <p:spPr bwMode="auto">
          <a:xfrm>
            <a:off x="1794331" y="4554215"/>
            <a:ext cx="1061156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e-DE" sz="1800" b="1">
                <a:solidFill>
                  <a:srgbClr val="FF0000"/>
                </a:solidFill>
                <a:ea typeface="ヒラギノ角ゴ Pro W3" charset="-128"/>
              </a:rPr>
              <a:t>Induced</a:t>
            </a:r>
          </a:p>
          <a:p>
            <a:pPr>
              <a:spcBef>
                <a:spcPct val="0"/>
              </a:spcBef>
            </a:pPr>
            <a:r>
              <a:rPr lang="en-US" altLang="de-DE" sz="1800" b="1">
                <a:solidFill>
                  <a:srgbClr val="FF0000"/>
                </a:solidFill>
                <a:ea typeface="ヒラギノ角ゴ Pro W3" charset="-128"/>
              </a:rPr>
              <a:t>Current</a:t>
            </a:r>
          </a:p>
        </p:txBody>
      </p:sp>
      <p:sp>
        <p:nvSpPr>
          <p:cNvPr id="175" name="Freeform 66"/>
          <p:cNvSpPr>
            <a:spLocks/>
          </p:cNvSpPr>
          <p:nvPr/>
        </p:nvSpPr>
        <p:spPr bwMode="auto">
          <a:xfrm>
            <a:off x="4781653" y="3914453"/>
            <a:ext cx="374192" cy="632116"/>
          </a:xfrm>
          <a:custGeom>
            <a:avLst/>
            <a:gdLst>
              <a:gd name="T0" fmla="*/ 0 w 365"/>
              <a:gd name="T1" fmla="*/ 487 h 496"/>
              <a:gd name="T2" fmla="*/ 64 w 365"/>
              <a:gd name="T3" fmla="*/ 487 h 496"/>
              <a:gd name="T4" fmla="*/ 121 w 365"/>
              <a:gd name="T5" fmla="*/ 487 h 496"/>
              <a:gd name="T6" fmla="*/ 170 w 365"/>
              <a:gd name="T7" fmla="*/ 430 h 496"/>
              <a:gd name="T8" fmla="*/ 235 w 365"/>
              <a:gd name="T9" fmla="*/ 163 h 496"/>
              <a:gd name="T10" fmla="*/ 300 w 365"/>
              <a:gd name="T11" fmla="*/ 33 h 496"/>
              <a:gd name="T12" fmla="*/ 365 w 365"/>
              <a:gd name="T13" fmla="*/ 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5" h="496">
                <a:moveTo>
                  <a:pt x="0" y="487"/>
                </a:moveTo>
                <a:cubicBezTo>
                  <a:pt x="22" y="487"/>
                  <a:pt x="44" y="487"/>
                  <a:pt x="64" y="487"/>
                </a:cubicBezTo>
                <a:cubicBezTo>
                  <a:pt x="84" y="487"/>
                  <a:pt x="104" y="496"/>
                  <a:pt x="121" y="487"/>
                </a:cubicBezTo>
                <a:cubicBezTo>
                  <a:pt x="138" y="478"/>
                  <a:pt x="151" y="484"/>
                  <a:pt x="170" y="430"/>
                </a:cubicBezTo>
                <a:cubicBezTo>
                  <a:pt x="189" y="376"/>
                  <a:pt x="213" y="229"/>
                  <a:pt x="235" y="163"/>
                </a:cubicBezTo>
                <a:cubicBezTo>
                  <a:pt x="257" y="97"/>
                  <a:pt x="278" y="60"/>
                  <a:pt x="300" y="33"/>
                </a:cubicBezTo>
                <a:cubicBezTo>
                  <a:pt x="322" y="6"/>
                  <a:pt x="343" y="3"/>
                  <a:pt x="365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0" name="Line 68"/>
          <p:cNvSpPr>
            <a:spLocks noChangeShapeType="1"/>
          </p:cNvSpPr>
          <p:nvPr/>
        </p:nvSpPr>
        <p:spPr bwMode="auto">
          <a:xfrm flipH="1">
            <a:off x="5512609" y="5346378"/>
            <a:ext cx="2751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1" name="Line 69"/>
          <p:cNvSpPr>
            <a:spLocks noChangeShapeType="1"/>
          </p:cNvSpPr>
          <p:nvPr/>
        </p:nvSpPr>
        <p:spPr bwMode="auto">
          <a:xfrm>
            <a:off x="6609043" y="4974109"/>
            <a:ext cx="0" cy="71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2" name="Line 70"/>
          <p:cNvSpPr>
            <a:spLocks noChangeShapeType="1"/>
          </p:cNvSpPr>
          <p:nvPr/>
        </p:nvSpPr>
        <p:spPr bwMode="auto">
          <a:xfrm flipV="1">
            <a:off x="6609043" y="5329709"/>
            <a:ext cx="548922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3" name="Line 71"/>
          <p:cNvSpPr>
            <a:spLocks noChangeShapeType="1"/>
          </p:cNvSpPr>
          <p:nvPr/>
        </p:nvSpPr>
        <p:spPr bwMode="auto">
          <a:xfrm flipH="1" flipV="1">
            <a:off x="6609043" y="4974109"/>
            <a:ext cx="548922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6" name="Oval 77"/>
          <p:cNvSpPr>
            <a:spLocks noChangeArrowheads="1"/>
          </p:cNvSpPr>
          <p:nvPr/>
        </p:nvSpPr>
        <p:spPr bwMode="auto">
          <a:xfrm>
            <a:off x="4733676" y="3789040"/>
            <a:ext cx="812800" cy="1144588"/>
          </a:xfrm>
          <a:prstGeom prst="ellipse">
            <a:avLst/>
          </a:prstGeom>
          <a:noFill/>
          <a:ln w="254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67" name="Freeform 78"/>
          <p:cNvSpPr>
            <a:spLocks/>
          </p:cNvSpPr>
          <p:nvPr/>
        </p:nvSpPr>
        <p:spPr bwMode="auto">
          <a:xfrm>
            <a:off x="5466042" y="4711378"/>
            <a:ext cx="251178" cy="630238"/>
          </a:xfrm>
          <a:custGeom>
            <a:avLst/>
            <a:gdLst>
              <a:gd name="T0" fmla="*/ 97 w 178"/>
              <a:gd name="T1" fmla="*/ 397 h 397"/>
              <a:gd name="T2" fmla="*/ 162 w 178"/>
              <a:gd name="T3" fmla="*/ 130 h 397"/>
              <a:gd name="T4" fmla="*/ 0 w 178"/>
              <a:gd name="T5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397">
                <a:moveTo>
                  <a:pt x="97" y="397"/>
                </a:moveTo>
                <a:cubicBezTo>
                  <a:pt x="137" y="296"/>
                  <a:pt x="178" y="196"/>
                  <a:pt x="162" y="130"/>
                </a:cubicBezTo>
                <a:cubicBezTo>
                  <a:pt x="146" y="64"/>
                  <a:pt x="73" y="32"/>
                  <a:pt x="0" y="0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70" name="Text Box 81"/>
          <p:cNvSpPr txBox="1">
            <a:spLocks noChangeArrowheads="1"/>
          </p:cNvSpPr>
          <p:nvPr/>
        </p:nvSpPr>
        <p:spPr bwMode="auto">
          <a:xfrm>
            <a:off x="6491186" y="5855965"/>
            <a:ext cx="7832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Buffer</a:t>
            </a:r>
            <a:endParaRPr lang="en-US" altLang="de-DE" sz="1800" dirty="0">
              <a:solidFill>
                <a:srgbClr val="000000"/>
              </a:solidFill>
              <a:latin typeface="Times New Roman" pitchFamily="18" charset="0"/>
              <a:ea typeface="ヒラギノ角ゴ Pro W3" charset="-128"/>
            </a:endParaRPr>
          </a:p>
        </p:txBody>
      </p:sp>
      <p:cxnSp>
        <p:nvCxnSpPr>
          <p:cNvPr id="3" name="Straight Connector 2"/>
          <p:cNvCxnSpPr>
            <a:stCxn id="175" idx="6"/>
          </p:cNvCxnSpPr>
          <p:nvPr/>
        </p:nvCxnSpPr>
        <p:spPr bwMode="auto">
          <a:xfrm>
            <a:off x="5155845" y="3914453"/>
            <a:ext cx="1549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7" name="Group 51"/>
          <p:cNvGrpSpPr>
            <a:grpSpLocks/>
          </p:cNvGrpSpPr>
          <p:nvPr/>
        </p:nvGrpSpPr>
        <p:grpSpPr bwMode="auto">
          <a:xfrm rot="16200000">
            <a:off x="5854847" y="5431927"/>
            <a:ext cx="672629" cy="506092"/>
            <a:chOff x="1392" y="1296"/>
            <a:chExt cx="432" cy="144"/>
          </a:xfrm>
        </p:grpSpPr>
        <p:sp>
          <p:nvSpPr>
            <p:cNvPr id="218" name="Line 52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19" name="Line 53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20" name="Line 54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21" name="Line 55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 bwMode="auto">
          <a:xfrm flipV="1">
            <a:off x="5806774" y="5151909"/>
            <a:ext cx="316385" cy="1928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>
            <a:stCxn id="148" idx="1"/>
          </p:cNvCxnSpPr>
          <p:nvPr/>
        </p:nvCxnSpPr>
        <p:spPr bwMode="auto">
          <a:xfrm flipH="1">
            <a:off x="6198190" y="5346379"/>
            <a:ext cx="1385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6" name="Group 56"/>
          <p:cNvGrpSpPr>
            <a:grpSpLocks/>
          </p:cNvGrpSpPr>
          <p:nvPr/>
        </p:nvGrpSpPr>
        <p:grpSpPr bwMode="auto">
          <a:xfrm>
            <a:off x="5951977" y="6040631"/>
            <a:ext cx="478367" cy="123825"/>
            <a:chOff x="2976" y="576"/>
            <a:chExt cx="240" cy="48"/>
          </a:xfrm>
        </p:grpSpPr>
        <p:sp>
          <p:nvSpPr>
            <p:cNvPr id="227" name="Line 57"/>
            <p:cNvSpPr>
              <a:spLocks noChangeShapeType="1"/>
            </p:cNvSpPr>
            <p:nvPr/>
          </p:nvSpPr>
          <p:spPr bwMode="auto">
            <a:xfrm>
              <a:off x="2976" y="57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28" name="Line 58"/>
            <p:cNvSpPr>
              <a:spLocks noChangeShapeType="1"/>
            </p:cNvSpPr>
            <p:nvPr/>
          </p:nvSpPr>
          <p:spPr bwMode="auto">
            <a:xfrm flipH="1">
              <a:off x="2976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29" name="Line 59"/>
            <p:cNvSpPr>
              <a:spLocks noChangeShapeType="1"/>
            </p:cNvSpPr>
            <p:nvPr/>
          </p:nvSpPr>
          <p:spPr bwMode="auto">
            <a:xfrm flipH="1">
              <a:off x="3024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30" name="Line 60"/>
            <p:cNvSpPr>
              <a:spLocks noChangeShapeType="1"/>
            </p:cNvSpPr>
            <p:nvPr/>
          </p:nvSpPr>
          <p:spPr bwMode="auto">
            <a:xfrm flipH="1">
              <a:off x="3072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  <p:sp>
          <p:nvSpPr>
            <p:cNvPr id="231" name="Line 61"/>
            <p:cNvSpPr>
              <a:spLocks noChangeShapeType="1"/>
            </p:cNvSpPr>
            <p:nvPr/>
          </p:nvSpPr>
          <p:spPr bwMode="auto">
            <a:xfrm flipH="1">
              <a:off x="3120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spcBef>
                  <a:spcPct val="0"/>
                </a:spcBef>
              </a:pPr>
              <a:endParaRPr lang="de-CH" sz="3200" b="1">
                <a:solidFill>
                  <a:srgbClr val="000000"/>
                </a:solidFill>
                <a:latin typeface="Arial Narrow" pitchFamily="34" charset="0"/>
                <a:ea typeface="ヒラギノ角ゴ Pro W3" charset="-128"/>
              </a:endParaRPr>
            </a:p>
          </p:txBody>
        </p:sp>
      </p:grpSp>
      <p:cxnSp>
        <p:nvCxnSpPr>
          <p:cNvPr id="9" name="Straight Connector 8"/>
          <p:cNvCxnSpPr/>
          <p:nvPr/>
        </p:nvCxnSpPr>
        <p:spPr bwMode="auto">
          <a:xfrm>
            <a:off x="7157965" y="5329783"/>
            <a:ext cx="6543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4" name="Text Box 11"/>
          <p:cNvSpPr txBox="1">
            <a:spLocks noChangeArrowheads="1"/>
          </p:cNvSpPr>
          <p:nvPr/>
        </p:nvSpPr>
        <p:spPr bwMode="auto">
          <a:xfrm>
            <a:off x="6693657" y="836712"/>
            <a:ext cx="2370138" cy="46166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400" b="1" dirty="0" smtClean="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Events counting</a:t>
            </a:r>
            <a:endParaRPr lang="en-US" altLang="de-DE" sz="2400" b="1" dirty="0">
              <a:solidFill>
                <a:srgbClr val="000000"/>
              </a:solidFill>
              <a:latin typeface="Times New Roman" pitchFamily="18" charset="0"/>
              <a:ea typeface="ヒラギノ角ゴ Pro W3" charset="-128"/>
            </a:endParaRPr>
          </a:p>
        </p:txBody>
      </p:sp>
      <p:sp>
        <p:nvSpPr>
          <p:cNvPr id="235" name="Text Box 11"/>
          <p:cNvSpPr txBox="1">
            <a:spLocks noChangeArrowheads="1"/>
          </p:cNvSpPr>
          <p:nvPr/>
        </p:nvSpPr>
        <p:spPr bwMode="auto">
          <a:xfrm>
            <a:off x="6727524" y="3609007"/>
            <a:ext cx="2370138" cy="461665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400" b="1" dirty="0" smtClean="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rPr>
              <a:t>Analog readout</a:t>
            </a:r>
            <a:endParaRPr lang="en-US" altLang="de-DE" sz="2400" b="1" dirty="0">
              <a:solidFill>
                <a:srgbClr val="000000"/>
              </a:solidFill>
              <a:latin typeface="Times New Roman" pitchFamily="18" charset="0"/>
              <a:ea typeface="ヒラギノ角ゴ Pro W3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52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114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9144000" cy="476250"/>
          </a:xfrm>
        </p:spPr>
        <p:txBody>
          <a:bodyPr/>
          <a:lstStyle/>
          <a:p>
            <a:pPr algn="ctr"/>
            <a:r>
              <a:rPr lang="en-US" altLang="de-DE" sz="2800" b="0" smtClean="0">
                <a:solidFill>
                  <a:srgbClr val="0066FF"/>
                </a:solidFill>
                <a:latin typeface="Arial" charset="0"/>
                <a:ea typeface="ヒラギノ角ゴ Pro W3" charset="-128"/>
              </a:rPr>
              <a:t>Requirements for an ideal detector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765175"/>
            <a:ext cx="6481763" cy="2016125"/>
          </a:xfrm>
          <a:solidFill>
            <a:srgbClr val="DFE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08000"/>
          <a:lstStyle/>
          <a:p>
            <a:pPr algn="just">
              <a:lnSpc>
                <a:spcPct val="80000"/>
              </a:lnSpc>
            </a:pPr>
            <a:endParaRPr lang="en-US" altLang="de-DE" sz="3000" smtClean="0">
              <a:latin typeface="Arial Narrow" pitchFamily="34" charset="0"/>
              <a:ea typeface="ヒラギノ角ゴ Pro W3" charset="-128"/>
              <a:sym typeface="Wingdings" pitchFamily="2" charset="2"/>
            </a:endParaRPr>
          </a:p>
          <a:p>
            <a:pPr lvl="1" algn="just">
              <a:lnSpc>
                <a:spcPct val="80000"/>
              </a:lnSpc>
            </a:pPr>
            <a:r>
              <a:rPr lang="de-CH" altLang="de-DE" sz="3000" smtClean="0">
                <a:latin typeface="Arial Narrow" pitchFamily="34" charset="0"/>
                <a:sym typeface="Wingdings" pitchFamily="2" charset="2"/>
              </a:rPr>
              <a:t>Single photon resolution</a:t>
            </a:r>
            <a:endParaRPr lang="en-US" altLang="de-DE" sz="3000" smtClean="0">
              <a:latin typeface="Arial Narrow" pitchFamily="34" charset="0"/>
              <a:sym typeface="Wingdings" pitchFamily="2" charset="2"/>
            </a:endParaRPr>
          </a:p>
          <a:p>
            <a:pPr lvl="1" algn="just">
              <a:lnSpc>
                <a:spcPct val="80000"/>
              </a:lnSpc>
            </a:pPr>
            <a:r>
              <a:rPr lang="en-US" altLang="de-DE" sz="3000" smtClean="0">
                <a:latin typeface="Arial Narrow" pitchFamily="34" charset="0"/>
              </a:rPr>
              <a:t>No spatial distortion and uniform response</a:t>
            </a:r>
            <a:endParaRPr lang="en-US" altLang="de-DE" sz="3000" smtClean="0">
              <a:latin typeface="Arial Narrow" pitchFamily="34" charset="0"/>
              <a:sym typeface="Wingdings" pitchFamily="2" charset="2"/>
            </a:endParaRPr>
          </a:p>
          <a:p>
            <a:pPr lvl="1" algn="just">
              <a:lnSpc>
                <a:spcPct val="80000"/>
              </a:lnSpc>
            </a:pPr>
            <a:r>
              <a:rPr lang="de-CH" altLang="de-DE" sz="3000" smtClean="0">
                <a:latin typeface="Arial Narrow" pitchFamily="34" charset="0"/>
                <a:sym typeface="Wingdings" pitchFamily="2" charset="2"/>
              </a:rPr>
              <a:t>Large dynamic range</a:t>
            </a:r>
          </a:p>
          <a:p>
            <a:pPr lvl="1" algn="just">
              <a:lnSpc>
                <a:spcPct val="80000"/>
              </a:lnSpc>
            </a:pPr>
            <a:r>
              <a:rPr lang="de-CH" altLang="de-DE" sz="3000" smtClean="0">
                <a:latin typeface="Arial Narrow" pitchFamily="34" charset="0"/>
                <a:sym typeface="Wingdings" pitchFamily="2" charset="2"/>
              </a:rPr>
              <a:t>Large area</a:t>
            </a:r>
          </a:p>
          <a:p>
            <a:pPr lvl="1" algn="just">
              <a:lnSpc>
                <a:spcPct val="80000"/>
              </a:lnSpc>
            </a:pPr>
            <a:endParaRPr lang="de-CH" altLang="de-DE" sz="3000" smtClean="0">
              <a:latin typeface="Arial Narrow" pitchFamily="34" charset="0"/>
              <a:sym typeface="Wingdings" pitchFamily="2" charset="2"/>
            </a:endParaRPr>
          </a:p>
        </p:txBody>
      </p:sp>
      <p:sp>
        <p:nvSpPr>
          <p:cNvPr id="553988" name="Text Box 4"/>
          <p:cNvSpPr txBox="1">
            <a:spLocks noChangeArrowheads="1"/>
          </p:cNvSpPr>
          <p:nvPr/>
        </p:nvSpPr>
        <p:spPr bwMode="auto">
          <a:xfrm>
            <a:off x="7956550" y="3213100"/>
            <a:ext cx="719138" cy="314960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40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EIGER</a:t>
            </a:r>
          </a:p>
        </p:txBody>
      </p:sp>
      <p:sp>
        <p:nvSpPr>
          <p:cNvPr id="553989" name="AutoShape 5"/>
          <p:cNvSpPr>
            <a:spLocks noChangeArrowheads="1"/>
          </p:cNvSpPr>
          <p:nvPr/>
        </p:nvSpPr>
        <p:spPr bwMode="auto">
          <a:xfrm>
            <a:off x="6804025" y="45815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53990" name="Rectangle 6"/>
          <p:cNvSpPr>
            <a:spLocks noChangeArrowheads="1"/>
          </p:cNvSpPr>
          <p:nvPr/>
        </p:nvSpPr>
        <p:spPr bwMode="auto">
          <a:xfrm>
            <a:off x="250825" y="3284538"/>
            <a:ext cx="6481763" cy="316865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08000" bIns="0"/>
          <a:lstStyle>
            <a:lvl1pPr algn="l">
              <a:lnSpc>
                <a:spcPct val="110000"/>
              </a:lnSpc>
              <a:buClr>
                <a:schemeClr val="accent2"/>
              </a:buClr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182563" indent="-180975" algn="l">
              <a:lnSpc>
                <a:spcPct val="110000"/>
              </a:lnSpc>
              <a:buClr>
                <a:schemeClr val="tx1"/>
              </a:buClr>
              <a:buSzPct val="80000"/>
              <a:buFont typeface="Arial" charset="0"/>
              <a:buChar char="•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347663" indent="-163513" algn="l">
              <a:lnSpc>
                <a:spcPct val="110000"/>
              </a:lnSpc>
              <a:buFont typeface="Arial Narrow" pitchFamily="34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539750" indent="-190500" algn="l">
              <a:lnSpc>
                <a:spcPct val="110000"/>
              </a:lnSpc>
              <a:buFont typeface="Arial Narrow" pitchFamily="34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1700213" indent="-179388" algn="l">
              <a:lnSpc>
                <a:spcPct val="110000"/>
              </a:lnSpc>
              <a:buFont typeface="Lucida Grande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1574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6146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0718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529013" indent="-17938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5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altLang="de-DE" sz="3000">
                <a:solidFill>
                  <a:srgbClr val="000000"/>
                </a:solidFill>
                <a:sym typeface="Wingdings" pitchFamily="2" charset="2"/>
              </a:rPr>
              <a:t>Small pixel size</a:t>
            </a: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de-CH" altLang="de-DE" sz="3000">
                <a:solidFill>
                  <a:srgbClr val="000000"/>
                </a:solidFill>
                <a:sym typeface="Wingdings" pitchFamily="2" charset="2"/>
              </a:rPr>
              <a:t>Small dead area</a:t>
            </a:r>
            <a:endParaRPr lang="en-US" altLang="de-DE" sz="3000">
              <a:solidFill>
                <a:srgbClr val="000000"/>
              </a:solidFill>
              <a:sym typeface="Wingdings" pitchFamily="2" charset="2"/>
            </a:endParaRP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altLang="de-DE" sz="3000">
                <a:solidFill>
                  <a:srgbClr val="000000"/>
                </a:solidFill>
              </a:rPr>
              <a:t>Fast Frame Rate</a:t>
            </a:r>
            <a:endParaRPr lang="en-US" altLang="de-DE" sz="3000">
              <a:solidFill>
                <a:srgbClr val="000000"/>
              </a:solidFill>
              <a:sym typeface="Wingdings" pitchFamily="2" charset="2"/>
            </a:endParaRP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altLang="de-DE" sz="3000">
                <a:solidFill>
                  <a:srgbClr val="000000"/>
                </a:solidFill>
                <a:sym typeface="Wingdings" pitchFamily="2" charset="2"/>
              </a:rPr>
              <a:t>Simultaneous exposure and readout</a:t>
            </a: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altLang="de-DE" sz="3000">
                <a:solidFill>
                  <a:srgbClr val="000000"/>
                </a:solidFill>
                <a:sym typeface="Wingdings" pitchFamily="2" charset="2"/>
              </a:rPr>
              <a:t>Negligible dead time</a:t>
            </a:r>
            <a:endParaRPr lang="en-US" altLang="de-DE" sz="3000">
              <a:solidFill>
                <a:srgbClr val="000000"/>
              </a:solidFill>
            </a:endParaRPr>
          </a:p>
          <a:p>
            <a:pPr lvl="1">
              <a:spcBef>
                <a:spcPct val="0"/>
              </a:spcBef>
              <a:buClr>
                <a:srgbClr val="000000"/>
              </a:buClr>
            </a:pPr>
            <a:r>
              <a:rPr lang="en-US" altLang="de-DE" sz="3000">
                <a:solidFill>
                  <a:srgbClr val="000000"/>
                </a:solidFill>
              </a:rPr>
              <a:t>High count rate of incoming photons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buClr>
                <a:srgbClr val="333399"/>
              </a:buClr>
            </a:pPr>
            <a:endParaRPr lang="en-US" altLang="de-DE" sz="3000">
              <a:solidFill>
                <a:srgbClr val="000000"/>
              </a:solidFill>
              <a:sym typeface="Wingdings" pitchFamily="2" charset="2"/>
            </a:endParaRPr>
          </a:p>
        </p:txBody>
      </p:sp>
      <p:sp>
        <p:nvSpPr>
          <p:cNvPr id="553991" name="Text Box 7"/>
          <p:cNvSpPr txBox="1">
            <a:spLocks noChangeArrowheads="1"/>
          </p:cNvSpPr>
          <p:nvPr/>
        </p:nvSpPr>
        <p:spPr bwMode="auto">
          <a:xfrm>
            <a:off x="8027988" y="765175"/>
            <a:ext cx="360362" cy="2235200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de-DE" sz="20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PILATUS</a:t>
            </a:r>
          </a:p>
        </p:txBody>
      </p:sp>
      <p:sp>
        <p:nvSpPr>
          <p:cNvPr id="553992" name="AutoShape 8"/>
          <p:cNvSpPr>
            <a:spLocks noChangeArrowheads="1"/>
          </p:cNvSpPr>
          <p:nvPr/>
        </p:nvSpPr>
        <p:spPr bwMode="auto">
          <a:xfrm>
            <a:off x="6804025" y="146685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spcBef>
                <a:spcPct val="0"/>
              </a:spcBef>
            </a:pPr>
            <a:endParaRPr lang="de-CH" sz="3200" b="1">
              <a:solidFill>
                <a:srgbClr val="000000"/>
              </a:solidFill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553993" name="Text Box 9"/>
          <p:cNvSpPr txBox="1">
            <a:spLocks noChangeArrowheads="1"/>
          </p:cNvSpPr>
          <p:nvPr/>
        </p:nvSpPr>
        <p:spPr bwMode="auto">
          <a:xfrm>
            <a:off x="3190875" y="2708275"/>
            <a:ext cx="44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CH" altLang="de-DE" sz="3600" b="1">
                <a:solidFill>
                  <a:srgbClr val="000000"/>
                </a:solidFill>
                <a:latin typeface="Times" pitchFamily="18" charset="0"/>
                <a:ea typeface="ヒラギノ角ゴ Pro W3" charset="-128"/>
              </a:rPr>
              <a:t>+</a:t>
            </a:r>
            <a:endParaRPr lang="en-US" altLang="de-DE" sz="3600" b="1">
              <a:solidFill>
                <a:srgbClr val="000000"/>
              </a:solidFill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de-DE" smtClean="0">
                <a:solidFill>
                  <a:srgbClr val="000000"/>
                </a:solidFill>
              </a:rPr>
              <a:t>LTP mini review Talk, 11.12.2017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EE70-A8B2-4FB8-A51C-72E6F92ABA55}" type="slidenum">
              <a:rPr lang="de-DE" altLang="de-DE" smtClean="0">
                <a:solidFill>
                  <a:srgbClr val="000000"/>
                </a:solidFill>
              </a:rPr>
              <a:pPr/>
              <a:t>53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0818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phase_80x80.jpg"/>
          <p:cNvPicPr>
            <a:picLocks noChangeAspect="1"/>
          </p:cNvPicPr>
          <p:nvPr/>
        </p:nvPicPr>
        <p:blipFill>
          <a:blip r:embed="rId3"/>
          <a:srcRect l="15173" t="6867" r="17738" b="10301"/>
          <a:stretch>
            <a:fillRect/>
          </a:stretch>
        </p:blipFill>
        <p:spPr>
          <a:xfrm>
            <a:off x="5671649" y="3194309"/>
            <a:ext cx="3167550" cy="3163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Eiger</a:t>
            </a:r>
            <a:r>
              <a:rPr lang="en-US" dirty="0" smtClean="0"/>
              <a:t> self portrait (</a:t>
            </a:r>
            <a:r>
              <a:rPr lang="en-US" dirty="0" err="1" smtClean="0"/>
              <a:t>Ptychography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Picture 6" descr="e13992_1_01205_00001_00000_correct_binningsub.png"/>
          <p:cNvPicPr>
            <a:picLocks noChangeAspect="1"/>
          </p:cNvPicPr>
          <p:nvPr/>
        </p:nvPicPr>
        <p:blipFill>
          <a:blip r:embed="rId4"/>
          <a:srcRect l="14618" t="15114" r="14936" b="15114"/>
          <a:stretch>
            <a:fillRect/>
          </a:stretch>
        </p:blipFill>
        <p:spPr>
          <a:xfrm>
            <a:off x="1860593" y="823804"/>
            <a:ext cx="2521890" cy="236335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Isosceles Triangle 7"/>
          <p:cNvSpPr/>
          <p:nvPr/>
        </p:nvSpPr>
        <p:spPr bwMode="auto">
          <a:xfrm rot="16200000">
            <a:off x="1714698" y="989737"/>
            <a:ext cx="900000" cy="1800000"/>
          </a:xfrm>
          <a:prstGeom prst="triangle">
            <a:avLst/>
          </a:prstGeom>
          <a:solidFill>
            <a:srgbClr val="FF66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grpSp>
        <p:nvGrpSpPr>
          <p:cNvPr id="9" name="Group 78"/>
          <p:cNvGrpSpPr/>
          <p:nvPr/>
        </p:nvGrpSpPr>
        <p:grpSpPr>
          <a:xfrm>
            <a:off x="1330528" y="1385898"/>
            <a:ext cx="530065" cy="1019395"/>
            <a:chOff x="1711528" y="1700220"/>
            <a:chExt cx="452765" cy="925999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rot="16200000" flipH="1" flipV="1">
              <a:off x="1279529" y="2194218"/>
              <a:ext cx="864000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  <p:sp>
          <p:nvSpPr>
            <p:cNvPr id="11" name="Rectangle 10"/>
            <p:cNvSpPr/>
            <p:nvPr/>
          </p:nvSpPr>
          <p:spPr bwMode="auto">
            <a:xfrm>
              <a:off x="1711529" y="1762218"/>
              <a:ext cx="452764" cy="857796"/>
            </a:xfrm>
            <a:prstGeom prst="rect">
              <a:avLst/>
            </a:prstGeom>
            <a:blipFill rotWithShape="1">
              <a:blip r:embed="rId5"/>
              <a:tile tx="0" ty="0" sx="100000" sy="100000" flip="none" algn="tl"/>
            </a:blip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0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en-US" sz="2400">
                <a:solidFill>
                  <a:srgbClr val="000000"/>
                </a:solidFill>
                <a:latin typeface="Times" charset="0"/>
                <a:ea typeface="ヒラギノ角ゴ Pro W3" charset="-128"/>
                <a:cs typeface="+mn-cs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10800000">
              <a:off x="1776104" y="1700220"/>
              <a:ext cx="318440" cy="158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stealth"/>
            </a:ln>
            <a:effectLst/>
          </p:spPr>
        </p:cxnSp>
      </p:grp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/>
          <a:srcRect b="2405"/>
          <a:stretch>
            <a:fillRect/>
          </a:stretch>
        </p:blipFill>
        <p:spPr bwMode="auto">
          <a:xfrm rot="5400000">
            <a:off x="2244370" y="3659483"/>
            <a:ext cx="2955767" cy="289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13992_1_01205_00260_00000_correct_binningsub.png"/>
          <p:cNvPicPr>
            <a:picLocks noChangeAspect="1"/>
          </p:cNvPicPr>
          <p:nvPr/>
        </p:nvPicPr>
        <p:blipFill>
          <a:blip r:embed="rId7"/>
          <a:srcRect l="15254" t="15114" r="14936" b="15114"/>
          <a:stretch>
            <a:fillRect/>
          </a:stretch>
        </p:blipFill>
        <p:spPr>
          <a:xfrm>
            <a:off x="4057366" y="1116500"/>
            <a:ext cx="2631293" cy="24883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47639" y="773006"/>
            <a:ext cx="2135200" cy="6047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Diffraction pattern</a:t>
            </a:r>
          </a:p>
          <a:p>
            <a:pPr algn="ctr"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from one ½ of a module</a:t>
            </a:r>
          </a:p>
        </p:txBody>
      </p:sp>
      <p:sp>
        <p:nvSpPr>
          <p:cNvPr id="16" name="Oval 15"/>
          <p:cNvSpPr/>
          <p:nvPr/>
        </p:nvSpPr>
        <p:spPr>
          <a:xfrm rot="21000000">
            <a:off x="3616299" y="4518222"/>
            <a:ext cx="540000" cy="540000"/>
          </a:xfrm>
          <a:prstGeom prst="ellipse">
            <a:avLst/>
          </a:prstGeom>
          <a:blipFill rotWithShape="1">
            <a:blip r:embed="rId8">
              <a:alphaModFix amt="48000"/>
            </a:blip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>
            <a:stCxn id="16" idx="7"/>
          </p:cNvCxnSpPr>
          <p:nvPr/>
        </p:nvCxnSpPr>
        <p:spPr bwMode="auto">
          <a:xfrm rot="5400000" flipH="1" flipV="1">
            <a:off x="3623136" y="3161756"/>
            <a:ext cx="1823324" cy="9872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>
          <a:xfrm>
            <a:off x="3356537" y="4518222"/>
            <a:ext cx="540000" cy="540000"/>
          </a:xfrm>
          <a:prstGeom prst="ellipse">
            <a:avLst/>
          </a:prstGeom>
          <a:blipFill rotWithShape="1">
            <a:blip r:embed="rId8">
              <a:alphaModFix amt="48000"/>
            </a:blip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0867" y="5713949"/>
            <a:ext cx="2308249" cy="6719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Object: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	</a:t>
            </a:r>
            <a:r>
              <a:rPr lang="en-US" sz="2000" b="1" dirty="0" err="1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Eiger</a:t>
            </a: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 readout chip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077" y="3704159"/>
            <a:ext cx="2239677" cy="265406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Arial Narrow"/>
            </a:endParaRP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The object is raster scanned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by an out of focus beam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Diffraction patterns at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overlapping positions on the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object are recorded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The information in the overlap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is used to recover the </a:t>
            </a:r>
            <a:r>
              <a:rPr lang="en-US" sz="1400" dirty="0" err="1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dp</a:t>
            </a: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phase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Both the attenuation and phase 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shift in the object can be</a:t>
            </a:r>
          </a:p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     reconstructed</a:t>
            </a:r>
          </a:p>
        </p:txBody>
      </p:sp>
      <p:grpSp>
        <p:nvGrpSpPr>
          <p:cNvPr id="21" name="Group 74"/>
          <p:cNvGrpSpPr/>
          <p:nvPr/>
        </p:nvGrpSpPr>
        <p:grpSpPr>
          <a:xfrm>
            <a:off x="337031" y="1718696"/>
            <a:ext cx="395872" cy="333090"/>
            <a:chOff x="694149" y="3056607"/>
            <a:chExt cx="395872" cy="333090"/>
          </a:xfrm>
        </p:grpSpPr>
        <p:sp>
          <p:nvSpPr>
            <p:cNvPr id="22" name="Rectangle 21"/>
            <p:cNvSpPr/>
            <p:nvPr/>
          </p:nvSpPr>
          <p:spPr bwMode="auto">
            <a:xfrm>
              <a:off x="763148" y="3072221"/>
              <a:ext cx="227202" cy="301863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3" name="Oval 22"/>
            <p:cNvSpPr/>
            <p:nvPr/>
          </p:nvSpPr>
          <p:spPr bwMode="auto">
            <a:xfrm>
              <a:off x="908885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" name="Oval 23"/>
            <p:cNvSpPr/>
            <p:nvPr/>
          </p:nvSpPr>
          <p:spPr bwMode="auto">
            <a:xfrm>
              <a:off x="694149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25" name="Rectangle 24"/>
          <p:cNvSpPr/>
          <p:nvPr/>
        </p:nvSpPr>
        <p:spPr bwMode="auto">
          <a:xfrm>
            <a:off x="74395" y="1702407"/>
            <a:ext cx="1109550" cy="365668"/>
          </a:xfrm>
          <a:prstGeom prst="rect">
            <a:avLst/>
          </a:prstGeom>
          <a:solidFill>
            <a:srgbClr val="FFFF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37861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384504" y="1817491"/>
            <a:ext cx="216000" cy="144000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  <a:scene3d>
            <a:camera prst="orthographicFront">
              <a:rot lat="0" lon="45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 rot="16200000">
            <a:off x="1265469" y="1748666"/>
            <a:ext cx="144000" cy="288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29" name="Donut 28"/>
          <p:cNvSpPr/>
          <p:nvPr/>
        </p:nvSpPr>
        <p:spPr bwMode="auto">
          <a:xfrm>
            <a:off x="1011804" y="1709491"/>
            <a:ext cx="360000" cy="360000"/>
          </a:xfrm>
          <a:prstGeom prst="donut">
            <a:avLst>
              <a:gd name="adj" fmla="val 38290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</p:sp>
      <p:sp>
        <p:nvSpPr>
          <p:cNvPr id="30" name="Isosceles Triangle 29"/>
          <p:cNvSpPr/>
          <p:nvPr/>
        </p:nvSpPr>
        <p:spPr bwMode="auto">
          <a:xfrm rot="16200000">
            <a:off x="797970" y="1621648"/>
            <a:ext cx="270000" cy="540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grpSp>
        <p:nvGrpSpPr>
          <p:cNvPr id="31" name="Group 75"/>
          <p:cNvGrpSpPr/>
          <p:nvPr/>
        </p:nvGrpSpPr>
        <p:grpSpPr>
          <a:xfrm>
            <a:off x="117856" y="1758109"/>
            <a:ext cx="216001" cy="253836"/>
            <a:chOff x="411901" y="3096233"/>
            <a:chExt cx="216001" cy="253836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 flipV="1">
              <a:off x="411901" y="3096233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411901" y="3178613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411901" y="3261089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411901" y="3350069"/>
              <a:ext cx="21600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sp>
        <p:nvSpPr>
          <p:cNvPr id="36" name="Oval 35"/>
          <p:cNvSpPr/>
          <p:nvPr/>
        </p:nvSpPr>
        <p:spPr bwMode="auto">
          <a:xfrm>
            <a:off x="368853" y="1857708"/>
            <a:ext cx="90000" cy="72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64546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579852" y="3448163"/>
            <a:ext cx="1470700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Phase image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93777" y="2077297"/>
            <a:ext cx="4924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OSA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281009" y="2359566"/>
            <a:ext cx="610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Object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4736" y="2077297"/>
            <a:ext cx="4601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FZP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162" y="1338904"/>
            <a:ext cx="12565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Coherent X-rays</a:t>
            </a:r>
            <a:endParaRPr lang="en-US" sz="1400" dirty="0">
              <a:solidFill>
                <a:srgbClr val="000000"/>
              </a:solidFill>
              <a:latin typeface="Arial Narrow"/>
              <a:ea typeface="ヒラギノ角ゴ Pro W3" charset="-128"/>
              <a:cs typeface="+mn-cs"/>
            </a:endParaRPr>
          </a:p>
        </p:txBody>
      </p:sp>
      <p:cxnSp>
        <p:nvCxnSpPr>
          <p:cNvPr id="48" name="Curved Connector 47"/>
          <p:cNvCxnSpPr/>
          <p:nvPr/>
        </p:nvCxnSpPr>
        <p:spPr bwMode="auto">
          <a:xfrm>
            <a:off x="1004199" y="2765462"/>
            <a:ext cx="1168799" cy="96639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Rectangle 48"/>
          <p:cNvSpPr/>
          <p:nvPr/>
        </p:nvSpPr>
        <p:spPr bwMode="auto">
          <a:xfrm>
            <a:off x="991070" y="2743727"/>
            <a:ext cx="709216" cy="5233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 rot="5400000">
            <a:off x="1294852" y="2983578"/>
            <a:ext cx="58590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Arrow Connector 50"/>
          <p:cNvCxnSpPr>
            <a:stCxn id="18" idx="0"/>
          </p:cNvCxnSpPr>
          <p:nvPr/>
        </p:nvCxnSpPr>
        <p:spPr bwMode="auto">
          <a:xfrm rot="16200000" flipV="1">
            <a:off x="2408085" y="3299770"/>
            <a:ext cx="2065306" cy="3715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Isosceles Triangle 51"/>
          <p:cNvSpPr/>
          <p:nvPr/>
        </p:nvSpPr>
        <p:spPr bwMode="auto">
          <a:xfrm rot="16200000">
            <a:off x="883710" y="1672911"/>
            <a:ext cx="54000" cy="540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53" name="Isosceles Triangle 52"/>
          <p:cNvSpPr/>
          <p:nvPr/>
        </p:nvSpPr>
        <p:spPr bwMode="auto">
          <a:xfrm rot="16200000">
            <a:off x="1326221" y="1751161"/>
            <a:ext cx="28800" cy="288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54" name="Notched Right Arrow 53"/>
          <p:cNvSpPr/>
          <p:nvPr/>
        </p:nvSpPr>
        <p:spPr bwMode="auto">
          <a:xfrm rot="3600000">
            <a:off x="5478120" y="2959636"/>
            <a:ext cx="838906" cy="495324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60" name="Straight Arrow Connector 59"/>
          <p:cNvCxnSpPr/>
          <p:nvPr/>
        </p:nvCxnSpPr>
        <p:spPr bwMode="auto">
          <a:xfrm>
            <a:off x="5694499" y="6414139"/>
            <a:ext cx="313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946900" y="6361335"/>
            <a:ext cx="496906" cy="2834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80 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678084"/>
            <a:ext cx="1329927" cy="1968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                      Seite </a:t>
            </a:r>
            <a:fld id="{9766CBCD-EE06-1B43-8E07-FEE7A5C204B5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15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ase_500x500_2.tiff"/>
          <p:cNvPicPr>
            <a:picLocks noChangeAspect="1"/>
          </p:cNvPicPr>
          <p:nvPr/>
        </p:nvPicPr>
        <p:blipFill>
          <a:blip r:embed="rId3"/>
          <a:srcRect b="13761"/>
          <a:stretch>
            <a:fillRect/>
          </a:stretch>
        </p:blipFill>
        <p:spPr>
          <a:xfrm>
            <a:off x="0" y="696889"/>
            <a:ext cx="9146878" cy="5930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area, high resolution </a:t>
            </a:r>
            <a:r>
              <a:rPr lang="en-US" dirty="0" err="1" smtClean="0"/>
              <a:t>Ptychography</a:t>
            </a:r>
            <a:endParaRPr lang="en-US" dirty="0"/>
          </a:p>
        </p:txBody>
      </p:sp>
      <p:pic>
        <p:nvPicPr>
          <p:cNvPr id="7" name="Picture 6" descr="phase_80x80.jpg"/>
          <p:cNvPicPr>
            <a:picLocks noChangeAspect="1"/>
          </p:cNvPicPr>
          <p:nvPr/>
        </p:nvPicPr>
        <p:blipFill>
          <a:blip r:embed="rId4"/>
          <a:srcRect l="15601" t="7660" r="18806" b="11358"/>
          <a:stretch>
            <a:fillRect/>
          </a:stretch>
        </p:blipFill>
        <p:spPr>
          <a:xfrm>
            <a:off x="1090930" y="3251202"/>
            <a:ext cx="3201670" cy="3197811"/>
          </a:xfrm>
          <a:prstGeom prst="rect">
            <a:avLst/>
          </a:prstGeom>
          <a:ln w="101600">
            <a:solidFill>
              <a:srgbClr val="000090"/>
            </a:solidFill>
          </a:ln>
        </p:spPr>
      </p:pic>
      <p:sp>
        <p:nvSpPr>
          <p:cNvPr id="10" name="Oval 9"/>
          <p:cNvSpPr/>
          <p:nvPr/>
        </p:nvSpPr>
        <p:spPr bwMode="auto">
          <a:xfrm>
            <a:off x="673100" y="1625600"/>
            <a:ext cx="1536700" cy="1346200"/>
          </a:xfrm>
          <a:prstGeom prst="ellipse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 rot="14580000">
            <a:off x="3053929" y="1744790"/>
            <a:ext cx="3395863" cy="3151146"/>
          </a:xfrm>
          <a:prstGeom prst="triangle">
            <a:avLst/>
          </a:prstGeom>
          <a:solidFill>
            <a:schemeClr val="accent1"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 flipH="1">
            <a:off x="1489075" y="3101975"/>
            <a:ext cx="457200" cy="1968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8" name="Picture 7" descr="phase_20x20.jpg"/>
          <p:cNvPicPr>
            <a:picLocks noChangeAspect="1"/>
          </p:cNvPicPr>
          <p:nvPr/>
        </p:nvPicPr>
        <p:blipFill>
          <a:blip r:embed="rId5"/>
          <a:srcRect l="15601" t="7660" r="18806" b="11093"/>
          <a:stretch>
            <a:fillRect/>
          </a:stretch>
        </p:blipFill>
        <p:spPr>
          <a:xfrm>
            <a:off x="5295960" y="1079502"/>
            <a:ext cx="3018532" cy="3024679"/>
          </a:xfrm>
          <a:prstGeom prst="rect">
            <a:avLst/>
          </a:prstGeom>
          <a:ln w="101600">
            <a:solidFill>
              <a:srgbClr val="000090"/>
            </a:solidFill>
          </a:ln>
        </p:spPr>
      </p:pic>
      <p:sp>
        <p:nvSpPr>
          <p:cNvPr id="18" name="Rectangle 17"/>
          <p:cNvSpPr/>
          <p:nvPr/>
        </p:nvSpPr>
        <p:spPr bwMode="auto">
          <a:xfrm>
            <a:off x="5291892" y="1079501"/>
            <a:ext cx="3042000" cy="3024679"/>
          </a:xfrm>
          <a:prstGeom prst="rect">
            <a:avLst/>
          </a:prstGeom>
          <a:solidFill>
            <a:schemeClr val="accent1">
              <a:alpha val="1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7260392" y="3873500"/>
            <a:ext cx="759600" cy="0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340659" y="3429001"/>
            <a:ext cx="589104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5 um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99666" y="5608882"/>
            <a:ext cx="159503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0.5 </a:t>
            </a:r>
            <a:r>
              <a:rPr lang="en-US" sz="2400" b="1" dirty="0" err="1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x</a:t>
            </a: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 0.5 mm</a:t>
            </a:r>
            <a:r>
              <a:rPr lang="en-US" sz="2400" b="1" baseline="30000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251" y="5808937"/>
            <a:ext cx="2216051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Zoom in on a pixel</a:t>
            </a:r>
            <a:endParaRPr lang="en-US" sz="2400" b="1" baseline="30000" dirty="0">
              <a:solidFill>
                <a:srgbClr val="FFFFFF"/>
              </a:solidFill>
              <a:latin typeface="Arial Narrow"/>
              <a:ea typeface="ヒラギノ角ゴ Pro W3" charset="-128"/>
              <a:cs typeface="Arial Narro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11559" y="1028699"/>
            <a:ext cx="2167060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~50 nm resolution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678084"/>
            <a:ext cx="1365249" cy="1968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                      Seite </a:t>
            </a:r>
            <a:fld id="{9766CBCD-EE06-1B43-8E07-FEE7A5C204B5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2035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area, high resolution </a:t>
            </a:r>
            <a:r>
              <a:rPr lang="en-US" dirty="0" err="1" smtClean="0"/>
              <a:t>Ptychography</a:t>
            </a:r>
            <a:endParaRPr lang="en-US" dirty="0"/>
          </a:p>
        </p:txBody>
      </p:sp>
      <p:pic>
        <p:nvPicPr>
          <p:cNvPr id="6" name="Picture 5" descr="phase_500x500_2.tiff"/>
          <p:cNvPicPr>
            <a:picLocks noChangeAspect="1"/>
          </p:cNvPicPr>
          <p:nvPr/>
        </p:nvPicPr>
        <p:blipFill>
          <a:blip r:embed="rId3"/>
          <a:srcRect b="13761"/>
          <a:stretch>
            <a:fillRect/>
          </a:stretch>
        </p:blipFill>
        <p:spPr>
          <a:xfrm>
            <a:off x="0" y="696889"/>
            <a:ext cx="9146878" cy="5930605"/>
          </a:xfrm>
          <a:prstGeom prst="rect">
            <a:avLst/>
          </a:prstGeom>
        </p:spPr>
      </p:pic>
      <p:pic>
        <p:nvPicPr>
          <p:cNvPr id="7" name="Picture 6" descr="phase_80x80.jpg"/>
          <p:cNvPicPr>
            <a:picLocks noChangeAspect="1"/>
          </p:cNvPicPr>
          <p:nvPr/>
        </p:nvPicPr>
        <p:blipFill>
          <a:blip r:embed="rId4"/>
          <a:srcRect l="15601" t="7660" r="18806" b="11358"/>
          <a:stretch>
            <a:fillRect/>
          </a:stretch>
        </p:blipFill>
        <p:spPr>
          <a:xfrm>
            <a:off x="1090930" y="3251202"/>
            <a:ext cx="3201670" cy="3197811"/>
          </a:xfrm>
          <a:prstGeom prst="rect">
            <a:avLst/>
          </a:prstGeom>
          <a:ln w="101600">
            <a:solidFill>
              <a:srgbClr val="000090"/>
            </a:solidFill>
          </a:ln>
        </p:spPr>
      </p:pic>
      <p:sp>
        <p:nvSpPr>
          <p:cNvPr id="8" name="Oval 7"/>
          <p:cNvSpPr/>
          <p:nvPr/>
        </p:nvSpPr>
        <p:spPr bwMode="auto">
          <a:xfrm>
            <a:off x="673100" y="1625600"/>
            <a:ext cx="1536700" cy="1346200"/>
          </a:xfrm>
          <a:prstGeom prst="ellipse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9" name="Isosceles Triangle 8"/>
          <p:cNvSpPr/>
          <p:nvPr/>
        </p:nvSpPr>
        <p:spPr bwMode="auto">
          <a:xfrm rot="14580000">
            <a:off x="3053929" y="1744790"/>
            <a:ext cx="3395863" cy="3151146"/>
          </a:xfrm>
          <a:prstGeom prst="triangle">
            <a:avLst/>
          </a:prstGeom>
          <a:solidFill>
            <a:schemeClr val="accent1"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16200000" flipH="1">
            <a:off x="1489075" y="3101975"/>
            <a:ext cx="457200" cy="1968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1" name="Picture 10" descr="phase_20x20.jpg"/>
          <p:cNvPicPr>
            <a:picLocks noChangeAspect="1"/>
          </p:cNvPicPr>
          <p:nvPr/>
        </p:nvPicPr>
        <p:blipFill>
          <a:blip r:embed="rId5"/>
          <a:srcRect l="15601" t="7660" r="18806" b="11093"/>
          <a:stretch>
            <a:fillRect/>
          </a:stretch>
        </p:blipFill>
        <p:spPr>
          <a:xfrm>
            <a:off x="5295960" y="1079502"/>
            <a:ext cx="3018532" cy="3024679"/>
          </a:xfrm>
          <a:prstGeom prst="rect">
            <a:avLst/>
          </a:prstGeom>
          <a:ln w="101600">
            <a:solidFill>
              <a:srgbClr val="000090"/>
            </a:solidFill>
          </a:ln>
        </p:spPr>
      </p:pic>
      <p:sp>
        <p:nvSpPr>
          <p:cNvPr id="12" name="Rectangle 11"/>
          <p:cNvSpPr/>
          <p:nvPr/>
        </p:nvSpPr>
        <p:spPr bwMode="auto">
          <a:xfrm>
            <a:off x="5291892" y="1079501"/>
            <a:ext cx="3042000" cy="3024679"/>
          </a:xfrm>
          <a:prstGeom prst="rect">
            <a:avLst/>
          </a:prstGeom>
          <a:solidFill>
            <a:schemeClr val="accent1">
              <a:alpha val="1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Times" charset="0"/>
              <a:ea typeface="ヒラギノ角ゴ Pro W3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7260392" y="3873500"/>
            <a:ext cx="759600" cy="0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340659" y="3429001"/>
            <a:ext cx="589104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5 um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19251" y="5808937"/>
            <a:ext cx="2216051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Zoom in on a pixel</a:t>
            </a:r>
            <a:endParaRPr lang="en-US" sz="2400" b="1" baseline="30000" dirty="0">
              <a:solidFill>
                <a:srgbClr val="FFFFFF"/>
              </a:solidFill>
              <a:latin typeface="Arial Narrow"/>
              <a:ea typeface="ヒラギノ角ゴ Pro W3" charset="-128"/>
              <a:cs typeface="Arial Narrow"/>
            </a:endParaRPr>
          </a:p>
        </p:txBody>
      </p:sp>
      <p:pic>
        <p:nvPicPr>
          <p:cNvPr id="18" name="Picture 17" descr="Capture.png"/>
          <p:cNvPicPr>
            <a:picLocks noChangeAspect="1"/>
          </p:cNvPicPr>
          <p:nvPr/>
        </p:nvPicPr>
        <p:blipFill>
          <a:blip r:embed="rId6">
            <a:alphaModFix amt="43000"/>
          </a:blip>
          <a:srcRect l="35501" t="68991" r="23895" b="3000"/>
          <a:stretch>
            <a:fillRect/>
          </a:stretch>
        </p:blipFill>
        <p:spPr>
          <a:xfrm rot="120000">
            <a:off x="5319105" y="1093980"/>
            <a:ext cx="2997423" cy="188249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99666" y="5608882"/>
            <a:ext cx="1595038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0.5 </a:t>
            </a:r>
            <a:r>
              <a:rPr lang="en-US" sz="2400" b="1" dirty="0" err="1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x</a:t>
            </a: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 0.5 mm</a:t>
            </a:r>
            <a:r>
              <a:rPr lang="en-US" sz="2400" b="1" baseline="30000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1559" y="1028699"/>
            <a:ext cx="2167060" cy="400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 Narrow"/>
                <a:ea typeface="ヒラギノ角ゴ Pro W3" charset="-128"/>
                <a:cs typeface="Arial Narrow"/>
              </a:rPr>
              <a:t>~50 nm resolution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678084"/>
            <a:ext cx="1365250" cy="1968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LTP mini review Talk, 11.12.2017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                      Seite </a:t>
            </a:r>
            <a:fld id="{9766CBCD-EE06-1B43-8E07-FEE7A5C204B5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327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4546480" y="4149080"/>
            <a:ext cx="4585291" cy="252028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96143" y="692696"/>
            <a:ext cx="8068345" cy="575394"/>
          </a:xfrm>
        </p:spPr>
        <p:txBody>
          <a:bodyPr/>
          <a:lstStyle/>
          <a:p>
            <a:r>
              <a:rPr lang="en-US" sz="3200" dirty="0" smtClean="0"/>
              <a:t>Application Specific Integrated Circuit (ASIC)</a:t>
            </a:r>
            <a:endParaRPr lang="de-CH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Electronics: but which one </a:t>
            </a:r>
            <a:r>
              <a:rPr lang="en-US" dirty="0"/>
              <a:t>?</a:t>
            </a:r>
            <a:r>
              <a:rPr lang="en-US" dirty="0" smtClean="0"/>
              <a:t>?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2157" y="6656388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pic>
        <p:nvPicPr>
          <p:cNvPr id="4098" name="Picture 2" descr="H:\Presentations\Roberto\Various\visitJoelCDCT\Replica-of-first-transis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" r="5281" b="8480"/>
          <a:stretch/>
        </p:blipFill>
        <p:spPr bwMode="auto">
          <a:xfrm>
            <a:off x="323528" y="1268760"/>
            <a:ext cx="2592287" cy="244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2966"/>
          <p:cNvSpPr>
            <a:spLocks noChangeArrowheads="1"/>
          </p:cNvSpPr>
          <p:nvPr/>
        </p:nvSpPr>
        <p:spPr bwMode="auto">
          <a:xfrm>
            <a:off x="0" y="3654150"/>
            <a:ext cx="3131840" cy="71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999" tIns="31999" rIns="63999" bIns="31999" anchor="ctr">
            <a:spAutoFit/>
          </a:bodyPr>
          <a:lstStyle>
            <a:lvl1pPr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1pPr>
            <a:lvl2pPr marL="32067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2pPr>
            <a:lvl3pPr marL="639763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3pPr>
            <a:lvl4pPr marL="960438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4pPr>
            <a:lvl5pPr marL="127952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5pPr>
            <a:lvl6pPr marL="17367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21939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26511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31083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Replica of the first point-contact transistor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by 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Bardeen,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Brattain 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and Shockley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(Bell Labs,1947)</a:t>
            </a:r>
            <a:endParaRPr lang="en-US" altLang="de-DE" sz="1400" dirty="0">
              <a:solidFill>
                <a:schemeClr val="tx1"/>
              </a:solidFill>
              <a:ea typeface="ヒラギノ角ゴ Pro W3" charset="-128"/>
            </a:endParaRPr>
          </a:p>
        </p:txBody>
      </p:sp>
      <p:pic>
        <p:nvPicPr>
          <p:cNvPr id="16" name="Picture 2967" descr="2N16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1489632" cy="168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968"/>
          <p:cNvSpPr>
            <a:spLocks noChangeArrowheads="1"/>
          </p:cNvSpPr>
          <p:nvPr/>
        </p:nvSpPr>
        <p:spPr bwMode="auto">
          <a:xfrm>
            <a:off x="2987824" y="2924944"/>
            <a:ext cx="1728191" cy="92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999" tIns="31999" rIns="63999" bIns="31999" anchor="ctr">
            <a:spAutoFit/>
          </a:bodyPr>
          <a:lstStyle>
            <a:lvl1pPr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1pPr>
            <a:lvl2pPr marL="32067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2pPr>
            <a:lvl3pPr marL="639763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3pPr>
            <a:lvl4pPr marL="960438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4pPr>
            <a:lvl5pPr marL="127952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5pPr>
            <a:lvl6pPr marL="17367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21939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26511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31083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First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planar transistor by 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the </a:t>
            </a:r>
            <a:r>
              <a:rPr lang="en-US" altLang="de-DE" sz="1400" b="1" dirty="0" err="1">
                <a:solidFill>
                  <a:srgbClr val="FF0000"/>
                </a:solidFill>
                <a:ea typeface="ヒラギノ角ゴ Pro W3" charset="-128"/>
              </a:rPr>
              <a:t>swiss</a:t>
            </a:r>
            <a:r>
              <a:rPr lang="en-US" altLang="de-DE" sz="1400" dirty="0">
                <a:solidFill>
                  <a:srgbClr val="FF0000"/>
                </a:solidFill>
                <a:ea typeface="ヒラギノ角ゴ Pro W3" charset="-128"/>
              </a:rPr>
              <a:t> 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Jean </a:t>
            </a:r>
            <a:r>
              <a:rPr lang="en-US" altLang="de-DE" sz="1400" dirty="0" err="1" smtClean="0">
                <a:solidFill>
                  <a:schemeClr val="tx1"/>
                </a:solidFill>
                <a:ea typeface="ヒラギノ角ゴ Pro W3" charset="-128"/>
              </a:rPr>
              <a:t>Hoerni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(Fairchild,1959)</a:t>
            </a:r>
            <a:endParaRPr lang="en-US" altLang="de-DE" sz="1400" dirty="0">
              <a:solidFill>
                <a:schemeClr val="tx1"/>
              </a:solidFill>
              <a:ea typeface="ヒラギノ角ゴ Pro W3" charset="-128"/>
            </a:endParaRPr>
          </a:p>
        </p:txBody>
      </p:sp>
      <p:pic>
        <p:nvPicPr>
          <p:cNvPr id="18" name="Picture 2970" descr="Kilby_solid_circ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039" y="1268597"/>
            <a:ext cx="2308257" cy="172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972" descr="jc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606" y="1247924"/>
            <a:ext cx="1593850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971"/>
          <p:cNvSpPr>
            <a:spLocks noChangeArrowheads="1"/>
          </p:cNvSpPr>
          <p:nvPr/>
        </p:nvSpPr>
        <p:spPr bwMode="auto">
          <a:xfrm>
            <a:off x="7308305" y="2591074"/>
            <a:ext cx="1728192" cy="71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999" tIns="31999" rIns="63999" bIns="31999" anchor="ctr">
            <a:spAutoFit/>
          </a:bodyPr>
          <a:lstStyle>
            <a:lvl1pPr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1pPr>
            <a:lvl2pPr marL="32067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2pPr>
            <a:lvl3pPr marL="639763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3pPr>
            <a:lvl4pPr marL="960438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4pPr>
            <a:lvl5pPr marL="1279525" algn="l" defTabSz="639763">
              <a:lnSpc>
                <a:spcPct val="93000"/>
              </a:lnSpc>
              <a:defRPr>
                <a:solidFill>
                  <a:srgbClr val="000000"/>
                </a:solidFill>
                <a:latin typeface="Arial" charset="0"/>
              </a:defRPr>
            </a:lvl5pPr>
            <a:lvl6pPr marL="17367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21939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26511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3108325" defTabSz="6397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First integrated circuit developed by Jack </a:t>
            </a:r>
            <a:r>
              <a:rPr lang="en-US" altLang="de-DE" sz="1400" dirty="0" err="1">
                <a:solidFill>
                  <a:schemeClr val="tx1"/>
                </a:solidFill>
                <a:ea typeface="ヒラギノ角ゴ Pro W3" charset="-128"/>
              </a:rPr>
              <a:t>Kilby</a:t>
            </a:r>
            <a:r>
              <a:rPr lang="en-US" altLang="de-DE" sz="1400" dirty="0">
                <a:solidFill>
                  <a:schemeClr val="tx1"/>
                </a:solidFill>
                <a:ea typeface="ヒラギノ角ゴ Pro W3" charset="-128"/>
              </a:rPr>
              <a:t> </a:t>
            </a:r>
            <a:r>
              <a:rPr lang="en-US" altLang="de-DE" sz="1400" dirty="0" smtClean="0">
                <a:solidFill>
                  <a:schemeClr val="tx1"/>
                </a:solidFill>
                <a:ea typeface="ヒラギノ角ゴ Pro W3" charset="-128"/>
              </a:rPr>
              <a:t>(TI,1958)</a:t>
            </a:r>
            <a:endParaRPr lang="en-US" altLang="de-DE" sz="1400" dirty="0">
              <a:solidFill>
                <a:schemeClr val="tx1"/>
              </a:solidFill>
              <a:ea typeface="ヒラギノ角ゴ Pro W3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5887306"/>
            <a:ext cx="44999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 smtClean="0"/>
              <a:t>IEEE spectrum 03.2017 : “Intel </a:t>
            </a:r>
            <a:r>
              <a:rPr lang="en-US" sz="1500" b="1" dirty="0"/>
              <a:t>Now Packs 100 Million Transistors in Each Square </a:t>
            </a:r>
            <a:r>
              <a:rPr lang="en-US" sz="1500" b="1" dirty="0" smtClean="0"/>
              <a:t>Millimeter”</a:t>
            </a:r>
            <a:endParaRPr lang="en-US" sz="1500" b="1" dirty="0"/>
          </a:p>
        </p:txBody>
      </p:sp>
      <p:pic>
        <p:nvPicPr>
          <p:cNvPr id="22" name="Picture 3" descr="C:\Users\dinapoli\Desktop\LTP_SEMINAR\cpu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r="9924"/>
          <a:stretch/>
        </p:blipFill>
        <p:spPr bwMode="auto">
          <a:xfrm>
            <a:off x="5796136" y="4295117"/>
            <a:ext cx="2000683" cy="15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973" descr="Transistor_Count_and_Moore's_Law_-_20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" t="3368" r="1512" b="5893"/>
          <a:stretch>
            <a:fillRect/>
          </a:stretch>
        </p:blipFill>
        <p:spPr bwMode="auto">
          <a:xfrm>
            <a:off x="192156" y="4365104"/>
            <a:ext cx="4331503" cy="248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9602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96143" y="908720"/>
            <a:ext cx="8068345" cy="575394"/>
          </a:xfrm>
        </p:spPr>
        <p:txBody>
          <a:bodyPr/>
          <a:lstStyle/>
          <a:p>
            <a:r>
              <a:rPr lang="en-US" sz="3200" dirty="0" smtClean="0"/>
              <a:t>Application Specific Integrated Circuit (ASIC)</a:t>
            </a:r>
            <a:endParaRPr lang="de-CH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Electronics: but which one </a:t>
            </a:r>
            <a:r>
              <a:rPr lang="en-US" dirty="0"/>
              <a:t>?</a:t>
            </a:r>
            <a:r>
              <a:rPr lang="en-US" dirty="0" smtClean="0"/>
              <a:t>?</a:t>
            </a:r>
            <a:endParaRPr lang="de-CH" dirty="0"/>
          </a:p>
        </p:txBody>
      </p:sp>
      <p:sp>
        <p:nvSpPr>
          <p:cNvPr id="7" name="Rectangle 6"/>
          <p:cNvSpPr/>
          <p:nvPr/>
        </p:nvSpPr>
        <p:spPr>
          <a:xfrm>
            <a:off x="1115616" y="1628800"/>
            <a:ext cx="8028384" cy="519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de-DE" sz="2700" dirty="0">
                <a:latin typeface="+mn-lt"/>
              </a:rPr>
              <a:t>Standard </a:t>
            </a:r>
            <a:r>
              <a:rPr lang="en-GB" altLang="de-DE" sz="2700" dirty="0" smtClean="0">
                <a:latin typeface="+mn-lt"/>
              </a:rPr>
              <a:t>cells/IP blocks</a:t>
            </a:r>
            <a:endParaRPr lang="en-GB" altLang="de-DE" sz="27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de-DE" sz="2700" dirty="0">
                <a:latin typeface="+mn-lt"/>
              </a:rPr>
              <a:t>Full custom chip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altLang="de-DE" sz="2400" dirty="0">
                <a:solidFill>
                  <a:srgbClr val="FF0000"/>
                </a:solidFill>
                <a:latin typeface="+mn-lt"/>
              </a:rPr>
              <a:t>expensive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altLang="de-DE" sz="2400" dirty="0">
                <a:solidFill>
                  <a:srgbClr val="FF0000"/>
                </a:solidFill>
                <a:latin typeface="+mn-lt"/>
              </a:rPr>
              <a:t>time </a:t>
            </a:r>
            <a:r>
              <a:rPr lang="en-GB" altLang="de-DE" sz="2400" dirty="0" smtClean="0">
                <a:solidFill>
                  <a:srgbClr val="FF0000"/>
                </a:solidFill>
                <a:latin typeface="+mn-lt"/>
              </a:rPr>
              <a:t>consuming/long turnaround times</a:t>
            </a:r>
            <a:endParaRPr lang="en-GB" altLang="de-DE" sz="2400" dirty="0">
              <a:solidFill>
                <a:srgbClr val="FF0000"/>
              </a:solidFill>
              <a:latin typeface="+mn-lt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altLang="de-DE" sz="2400" dirty="0">
                <a:solidFill>
                  <a:srgbClr val="FF0000"/>
                </a:solidFill>
                <a:latin typeface="+mn-lt"/>
              </a:rPr>
              <a:t>designers with specific skills needed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altLang="de-DE" sz="2400" dirty="0">
                <a:solidFill>
                  <a:srgbClr val="00CC00"/>
                </a:solidFill>
                <a:latin typeface="+mn-lt"/>
              </a:rPr>
              <a:t>tailored to the user’s needs:</a:t>
            </a:r>
          </a:p>
          <a:p>
            <a:pPr marL="1257300" lvl="2" indent="-342900">
              <a:buFont typeface="Symbol" panose="05050102010706020507" pitchFamily="18" charset="2"/>
              <a:buChar char="-"/>
            </a:pPr>
            <a:r>
              <a:rPr lang="en-GB" altLang="de-DE" sz="2000" dirty="0">
                <a:solidFill>
                  <a:srgbClr val="00CC00"/>
                </a:solidFill>
                <a:latin typeface="+mn-lt"/>
              </a:rPr>
              <a:t>peculiar application</a:t>
            </a:r>
          </a:p>
          <a:p>
            <a:pPr marL="1257300" lvl="2" indent="-342900">
              <a:buFont typeface="Symbol" panose="05050102010706020507" pitchFamily="18" charset="2"/>
              <a:buChar char="-"/>
            </a:pPr>
            <a:r>
              <a:rPr lang="en-GB" altLang="de-DE" sz="2000" dirty="0">
                <a:solidFill>
                  <a:srgbClr val="00CC00"/>
                </a:solidFill>
                <a:latin typeface="+mn-lt"/>
              </a:rPr>
              <a:t>analogue and digital on the same chip</a:t>
            </a:r>
          </a:p>
          <a:p>
            <a:pPr marL="1257300" lvl="2" indent="-342900">
              <a:buFont typeface="Symbol" panose="05050102010706020507" pitchFamily="18" charset="2"/>
              <a:buChar char="-"/>
            </a:pPr>
            <a:r>
              <a:rPr lang="en-GB" altLang="de-DE" sz="2000" dirty="0">
                <a:solidFill>
                  <a:srgbClr val="00CC00"/>
                </a:solidFill>
                <a:latin typeface="+mn-lt"/>
              </a:rPr>
              <a:t>radiation tolerance</a:t>
            </a:r>
          </a:p>
          <a:p>
            <a:pPr marL="1257300" lvl="2" indent="-342900">
              <a:buFont typeface="Symbol" panose="05050102010706020507" pitchFamily="18" charset="2"/>
              <a:buChar char="-"/>
            </a:pPr>
            <a:r>
              <a:rPr lang="en-GB" altLang="de-DE" sz="2000" dirty="0">
                <a:solidFill>
                  <a:srgbClr val="00CC00"/>
                </a:solidFill>
                <a:latin typeface="+mn-lt"/>
              </a:rPr>
              <a:t>very high transistor density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704182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ASIC building blocks 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pic>
        <p:nvPicPr>
          <p:cNvPr id="8" name="Picture 2" descr="C:\Users\dinapoli\Desktop\LTP_SEMINAR\3_Resis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174" y="2348880"/>
            <a:ext cx="1275610" cy="94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dinapoli\Desktop\LTP_SEMINAR\electrolytic-capacitor-1024x5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01008"/>
            <a:ext cx="1327228" cy="7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dinapoli\Desktop\LTP_SEMINAR\SL100 Medium Power NPN Transistor-500x5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864097" cy="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3563888" y="1556792"/>
            <a:ext cx="381000" cy="533400"/>
            <a:chOff x="1824" y="864"/>
            <a:chExt cx="240" cy="336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9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2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44" name="Group 45"/>
          <p:cNvGrpSpPr>
            <a:grpSpLocks/>
          </p:cNvGrpSpPr>
          <p:nvPr/>
        </p:nvGrpSpPr>
        <p:grpSpPr bwMode="auto">
          <a:xfrm>
            <a:off x="3558784" y="913493"/>
            <a:ext cx="381000" cy="533400"/>
            <a:chOff x="2352" y="864"/>
            <a:chExt cx="240" cy="336"/>
          </a:xfrm>
        </p:grpSpPr>
        <p:sp>
          <p:nvSpPr>
            <p:cNvPr id="45" name="Line 46"/>
            <p:cNvSpPr>
              <a:spLocks noChangeShapeType="1"/>
            </p:cNvSpPr>
            <p:nvPr/>
          </p:nvSpPr>
          <p:spPr bwMode="auto">
            <a:xfrm>
              <a:off x="244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6" name="Line 47"/>
            <p:cNvSpPr>
              <a:spLocks noChangeShapeType="1"/>
            </p:cNvSpPr>
            <p:nvPr/>
          </p:nvSpPr>
          <p:spPr bwMode="auto">
            <a:xfrm>
              <a:off x="2496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7" name="Line 48"/>
            <p:cNvSpPr>
              <a:spLocks noChangeShapeType="1"/>
            </p:cNvSpPr>
            <p:nvPr/>
          </p:nvSpPr>
          <p:spPr bwMode="auto">
            <a:xfrm>
              <a:off x="2496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8" name="Line 49"/>
            <p:cNvSpPr>
              <a:spLocks noChangeShapeType="1"/>
            </p:cNvSpPr>
            <p:nvPr/>
          </p:nvSpPr>
          <p:spPr bwMode="auto">
            <a:xfrm>
              <a:off x="2496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9" name="Line 50"/>
            <p:cNvSpPr>
              <a:spLocks noChangeShapeType="1"/>
            </p:cNvSpPr>
            <p:nvPr/>
          </p:nvSpPr>
          <p:spPr bwMode="auto">
            <a:xfrm flipH="1">
              <a:off x="2352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0" name="Line 51"/>
            <p:cNvSpPr>
              <a:spLocks noChangeShapeType="1"/>
            </p:cNvSpPr>
            <p:nvPr/>
          </p:nvSpPr>
          <p:spPr bwMode="auto">
            <a:xfrm flipV="1">
              <a:off x="2592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1" name="Line 52"/>
            <p:cNvSpPr>
              <a:spLocks noChangeShapeType="1"/>
            </p:cNvSpPr>
            <p:nvPr/>
          </p:nvSpPr>
          <p:spPr bwMode="auto">
            <a:xfrm>
              <a:off x="2592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2" name="Line 53"/>
            <p:cNvSpPr>
              <a:spLocks noChangeShapeType="1"/>
            </p:cNvSpPr>
            <p:nvPr/>
          </p:nvSpPr>
          <p:spPr bwMode="auto">
            <a:xfrm rot="-1800000">
              <a:off x="2496" y="9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3" name="Line 54"/>
            <p:cNvSpPr>
              <a:spLocks noChangeShapeType="1"/>
            </p:cNvSpPr>
            <p:nvPr/>
          </p:nvSpPr>
          <p:spPr bwMode="auto">
            <a:xfrm rot="1800000">
              <a:off x="2496" y="973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139952" y="1013609"/>
            <a:ext cx="2016224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P-type MOS-FET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39952" y="1648490"/>
            <a:ext cx="2016224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N</a:t>
            </a:r>
            <a:r>
              <a:rPr lang="en-US" sz="1800" kern="1000" spc="30" dirty="0" smtClean="0">
                <a:latin typeface="+mn-lt"/>
                <a:cs typeface="Franklin Gothic Book"/>
              </a:rPr>
              <a:t>-type MOS-FET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55" name="Group 479"/>
          <p:cNvGrpSpPr>
            <a:grpSpLocks/>
          </p:cNvGrpSpPr>
          <p:nvPr/>
        </p:nvGrpSpPr>
        <p:grpSpPr bwMode="auto">
          <a:xfrm>
            <a:off x="3744177" y="3887900"/>
            <a:ext cx="685800" cy="228600"/>
            <a:chOff x="1392" y="1296"/>
            <a:chExt cx="432" cy="144"/>
          </a:xfrm>
        </p:grpSpPr>
        <p:sp>
          <p:nvSpPr>
            <p:cNvPr id="56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7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8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9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60" name="Group 229"/>
          <p:cNvGrpSpPr>
            <a:grpSpLocks/>
          </p:cNvGrpSpPr>
          <p:nvPr/>
        </p:nvGrpSpPr>
        <p:grpSpPr bwMode="auto">
          <a:xfrm rot="10800000">
            <a:off x="3754344" y="2717143"/>
            <a:ext cx="717550" cy="201612"/>
            <a:chOff x="3998" y="1803"/>
            <a:chExt cx="592" cy="246"/>
          </a:xfrm>
        </p:grpSpPr>
        <p:sp>
          <p:nvSpPr>
            <p:cNvPr id="61" name="Line 230"/>
            <p:cNvSpPr>
              <a:spLocks noChangeShapeType="1"/>
            </p:cNvSpPr>
            <p:nvPr/>
          </p:nvSpPr>
          <p:spPr bwMode="auto">
            <a:xfrm flipV="1">
              <a:off x="3998" y="1930"/>
              <a:ext cx="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2" name="Line 231"/>
            <p:cNvSpPr>
              <a:spLocks noChangeShapeType="1"/>
            </p:cNvSpPr>
            <p:nvPr/>
          </p:nvSpPr>
          <p:spPr bwMode="auto">
            <a:xfrm flipV="1">
              <a:off x="4134" y="1805"/>
              <a:ext cx="40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3" name="Line 232"/>
            <p:cNvSpPr>
              <a:spLocks noChangeShapeType="1"/>
            </p:cNvSpPr>
            <p:nvPr/>
          </p:nvSpPr>
          <p:spPr bwMode="auto">
            <a:xfrm>
              <a:off x="4176" y="1809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4" name="Line 233"/>
            <p:cNvSpPr>
              <a:spLocks noChangeShapeType="1"/>
            </p:cNvSpPr>
            <p:nvPr/>
          </p:nvSpPr>
          <p:spPr bwMode="auto">
            <a:xfrm flipV="1">
              <a:off x="4224" y="1803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5" name="Line 234"/>
            <p:cNvSpPr>
              <a:spLocks noChangeShapeType="1"/>
            </p:cNvSpPr>
            <p:nvPr/>
          </p:nvSpPr>
          <p:spPr bwMode="auto">
            <a:xfrm>
              <a:off x="4272" y="1803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6" name="Line 235"/>
            <p:cNvSpPr>
              <a:spLocks noChangeShapeType="1"/>
            </p:cNvSpPr>
            <p:nvPr/>
          </p:nvSpPr>
          <p:spPr bwMode="auto">
            <a:xfrm flipV="1">
              <a:off x="4320" y="1803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7" name="Line 236"/>
            <p:cNvSpPr>
              <a:spLocks noChangeShapeType="1"/>
            </p:cNvSpPr>
            <p:nvPr/>
          </p:nvSpPr>
          <p:spPr bwMode="auto">
            <a:xfrm>
              <a:off x="4368" y="1803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8" name="Line 237"/>
            <p:cNvSpPr>
              <a:spLocks noChangeShapeType="1"/>
            </p:cNvSpPr>
            <p:nvPr/>
          </p:nvSpPr>
          <p:spPr bwMode="auto">
            <a:xfrm flipV="1">
              <a:off x="4416" y="1920"/>
              <a:ext cx="40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9" name="Line 238"/>
            <p:cNvSpPr>
              <a:spLocks noChangeShapeType="1"/>
            </p:cNvSpPr>
            <p:nvPr/>
          </p:nvSpPr>
          <p:spPr bwMode="auto">
            <a:xfrm flipV="1">
              <a:off x="4458" y="1920"/>
              <a:ext cx="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5004048" y="2616224"/>
            <a:ext cx="1008112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Resistor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76449" y="3811299"/>
            <a:ext cx="1008112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Capacitor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5122" name="Picture 2" descr="C:\Users\dinapoli\Desktop\LTP_SEMINAR\wire_60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25144"/>
            <a:ext cx="132722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 bwMode="auto">
          <a:xfrm>
            <a:off x="3753476" y="5098227"/>
            <a:ext cx="8905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4919559" y="4941168"/>
            <a:ext cx="1008112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Wire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5123" name="Picture 3" descr="C:\Users\dinapoli\Desktop\LTP_SEMINAR\inductor-coil-250x2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76" y="5821388"/>
            <a:ext cx="1036612" cy="103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inapoli\Desktop\LTP_SEMINAR\inducto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37380" y="5665733"/>
            <a:ext cx="40514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5049660" y="6041878"/>
            <a:ext cx="1008112" cy="314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Inductor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61922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transistor (super)basics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smtClean="0"/>
              <a:t>LTP mini review Talk, 11.12.2017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9</a:t>
            </a:fld>
            <a:endParaRPr lang="de-DE" altLang="de-DE" dirty="0"/>
          </a:p>
        </p:txBody>
      </p: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693555" y="3245693"/>
            <a:ext cx="982588" cy="1066800"/>
            <a:chOff x="1824" y="864"/>
            <a:chExt cx="240" cy="336"/>
          </a:xfrm>
        </p:grpSpPr>
        <p:sp>
          <p:nvSpPr>
            <p:cNvPr id="8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954550" y="1268760"/>
            <a:ext cx="2529799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DIGITAL VIEW: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Microscopic switch</a:t>
            </a: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18" name="Group 521"/>
          <p:cNvGrpSpPr>
            <a:grpSpLocks/>
          </p:cNvGrpSpPr>
          <p:nvPr/>
        </p:nvGrpSpPr>
        <p:grpSpPr bwMode="auto">
          <a:xfrm>
            <a:off x="539552" y="3760043"/>
            <a:ext cx="304800" cy="676275"/>
            <a:chOff x="3696" y="480"/>
            <a:chExt cx="192" cy="426"/>
          </a:xfrm>
        </p:grpSpPr>
        <p:sp>
          <p:nvSpPr>
            <p:cNvPr id="19" name="Oval 511"/>
            <p:cNvSpPr>
              <a:spLocks noChangeAspect="1" noChangeArrowheads="1"/>
            </p:cNvSpPr>
            <p:nvPr/>
          </p:nvSpPr>
          <p:spPr bwMode="auto">
            <a:xfrm>
              <a:off x="3696" y="592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2400"/>
            </a:p>
          </p:txBody>
        </p:sp>
        <p:sp>
          <p:nvSpPr>
            <p:cNvPr id="20" name="Line 512"/>
            <p:cNvSpPr>
              <a:spLocks noChangeShapeType="1"/>
            </p:cNvSpPr>
            <p:nvPr/>
          </p:nvSpPr>
          <p:spPr bwMode="auto">
            <a:xfrm rot="16200000" flipH="1">
              <a:off x="3739" y="535"/>
              <a:ext cx="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1" name="Line 513"/>
            <p:cNvSpPr>
              <a:spLocks noChangeShapeType="1"/>
            </p:cNvSpPr>
            <p:nvPr/>
          </p:nvSpPr>
          <p:spPr bwMode="auto">
            <a:xfrm rot="16200000" flipH="1">
              <a:off x="3733" y="846"/>
              <a:ext cx="1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2" name="Line 518"/>
            <p:cNvSpPr>
              <a:spLocks noChangeShapeType="1"/>
            </p:cNvSpPr>
            <p:nvPr/>
          </p:nvSpPr>
          <p:spPr bwMode="auto">
            <a:xfrm>
              <a:off x="3771" y="6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3" name="Line 519"/>
            <p:cNvSpPr>
              <a:spLocks noChangeShapeType="1"/>
            </p:cNvSpPr>
            <p:nvPr/>
          </p:nvSpPr>
          <p:spPr bwMode="auto">
            <a:xfrm rot="-5400000">
              <a:off x="3771" y="6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4" name="Line 520"/>
            <p:cNvSpPr>
              <a:spLocks noChangeShapeType="1"/>
            </p:cNvSpPr>
            <p:nvPr/>
          </p:nvSpPr>
          <p:spPr bwMode="auto">
            <a:xfrm>
              <a:off x="3771" y="7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cxnSp>
        <p:nvCxnSpPr>
          <p:cNvPr id="26" name="Straight Connector 25"/>
          <p:cNvCxnSpPr/>
          <p:nvPr/>
        </p:nvCxnSpPr>
        <p:spPr bwMode="auto">
          <a:xfrm>
            <a:off x="658615" y="4437112"/>
            <a:ext cx="101752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stCxn id="14" idx="1"/>
          </p:cNvCxnSpPr>
          <p:nvPr/>
        </p:nvCxnSpPr>
        <p:spPr bwMode="auto">
          <a:xfrm flipH="1">
            <a:off x="1676143" y="4312493"/>
            <a:ext cx="1" cy="124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07504" y="37890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latin typeface="+mn-lt"/>
                <a:cs typeface="Franklin Gothic Book"/>
              </a:rPr>
              <a:t>vg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275856" y="2420888"/>
            <a:ext cx="288032" cy="1338785"/>
            <a:chOff x="3131840" y="2907454"/>
            <a:chExt cx="288032" cy="1338785"/>
          </a:xfrm>
        </p:grpSpPr>
        <p:sp>
          <p:nvSpPr>
            <p:cNvPr id="32" name="Line 439"/>
            <p:cNvSpPr>
              <a:spLocks noChangeShapeType="1"/>
            </p:cNvSpPr>
            <p:nvPr/>
          </p:nvSpPr>
          <p:spPr bwMode="auto">
            <a:xfrm rot="5400000">
              <a:off x="2888424" y="3150870"/>
              <a:ext cx="4868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3" name="Line 440"/>
            <p:cNvSpPr>
              <a:spLocks noChangeShapeType="1"/>
            </p:cNvSpPr>
            <p:nvPr/>
          </p:nvSpPr>
          <p:spPr bwMode="auto">
            <a:xfrm rot="5400000">
              <a:off x="2888424" y="4002824"/>
              <a:ext cx="4868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4" name="Line 441"/>
            <p:cNvSpPr>
              <a:spLocks noChangeShapeType="1"/>
            </p:cNvSpPr>
            <p:nvPr/>
          </p:nvSpPr>
          <p:spPr bwMode="auto">
            <a:xfrm rot="5400000" flipV="1">
              <a:off x="3093294" y="3432831"/>
              <a:ext cx="365123" cy="2880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733630" y="2785481"/>
            <a:ext cx="91440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latin typeface="+mn-lt"/>
                <a:cs typeface="Franklin Gothic Book"/>
              </a:rPr>
              <a:t>v=0V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0" name="Line 439"/>
          <p:cNvSpPr>
            <a:spLocks noChangeShapeType="1"/>
          </p:cNvSpPr>
          <p:nvPr/>
        </p:nvSpPr>
        <p:spPr bwMode="auto">
          <a:xfrm rot="5400000">
            <a:off x="3032440" y="4618218"/>
            <a:ext cx="4868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1" name="Line 440"/>
          <p:cNvSpPr>
            <a:spLocks noChangeShapeType="1"/>
          </p:cNvSpPr>
          <p:nvPr/>
        </p:nvSpPr>
        <p:spPr bwMode="auto">
          <a:xfrm rot="5400000">
            <a:off x="3032440" y="5470172"/>
            <a:ext cx="4868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2" name="Line 441"/>
          <p:cNvSpPr>
            <a:spLocks noChangeShapeType="1"/>
          </p:cNvSpPr>
          <p:nvPr/>
        </p:nvSpPr>
        <p:spPr bwMode="auto">
          <a:xfrm rot="5400000" flipV="1">
            <a:off x="3093294" y="5044196"/>
            <a:ext cx="365125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3" name="TextBox 42"/>
          <p:cNvSpPr txBox="1"/>
          <p:nvPr/>
        </p:nvSpPr>
        <p:spPr>
          <a:xfrm>
            <a:off x="1762250" y="4741327"/>
            <a:ext cx="91440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latin typeface="+mn-lt"/>
                <a:cs typeface="Franklin Gothic Book"/>
              </a:rPr>
              <a:t>v=2V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44" name="Group 35"/>
          <p:cNvGrpSpPr>
            <a:grpSpLocks/>
          </p:cNvGrpSpPr>
          <p:nvPr/>
        </p:nvGrpSpPr>
        <p:grpSpPr bwMode="auto">
          <a:xfrm>
            <a:off x="5446083" y="3411413"/>
            <a:ext cx="982588" cy="1066800"/>
            <a:chOff x="1824" y="864"/>
            <a:chExt cx="240" cy="336"/>
          </a:xfrm>
        </p:grpSpPr>
        <p:sp>
          <p:nvSpPr>
            <p:cNvPr id="45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6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7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9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1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2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3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292080" y="1218456"/>
            <a:ext cx="3551659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Analog VIEW: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Controlled source/amplifier</a:t>
            </a: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55" name="Group 521"/>
          <p:cNvGrpSpPr>
            <a:grpSpLocks/>
          </p:cNvGrpSpPr>
          <p:nvPr/>
        </p:nvGrpSpPr>
        <p:grpSpPr bwMode="auto">
          <a:xfrm>
            <a:off x="5292080" y="3925763"/>
            <a:ext cx="304800" cy="676275"/>
            <a:chOff x="3696" y="480"/>
            <a:chExt cx="192" cy="426"/>
          </a:xfrm>
        </p:grpSpPr>
        <p:sp>
          <p:nvSpPr>
            <p:cNvPr id="56" name="Oval 511"/>
            <p:cNvSpPr>
              <a:spLocks noChangeAspect="1" noChangeArrowheads="1"/>
            </p:cNvSpPr>
            <p:nvPr/>
          </p:nvSpPr>
          <p:spPr bwMode="auto">
            <a:xfrm>
              <a:off x="3696" y="592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2400"/>
            </a:p>
          </p:txBody>
        </p:sp>
        <p:sp>
          <p:nvSpPr>
            <p:cNvPr id="57" name="Line 512"/>
            <p:cNvSpPr>
              <a:spLocks noChangeShapeType="1"/>
            </p:cNvSpPr>
            <p:nvPr/>
          </p:nvSpPr>
          <p:spPr bwMode="auto">
            <a:xfrm rot="16200000" flipH="1">
              <a:off x="3739" y="535"/>
              <a:ext cx="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8" name="Line 513"/>
            <p:cNvSpPr>
              <a:spLocks noChangeShapeType="1"/>
            </p:cNvSpPr>
            <p:nvPr/>
          </p:nvSpPr>
          <p:spPr bwMode="auto">
            <a:xfrm rot="16200000" flipH="1">
              <a:off x="3733" y="846"/>
              <a:ext cx="1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9" name="Line 518"/>
            <p:cNvSpPr>
              <a:spLocks noChangeShapeType="1"/>
            </p:cNvSpPr>
            <p:nvPr/>
          </p:nvSpPr>
          <p:spPr bwMode="auto">
            <a:xfrm>
              <a:off x="3771" y="6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0" name="Line 519"/>
            <p:cNvSpPr>
              <a:spLocks noChangeShapeType="1"/>
            </p:cNvSpPr>
            <p:nvPr/>
          </p:nvSpPr>
          <p:spPr bwMode="auto">
            <a:xfrm rot="-5400000">
              <a:off x="3771" y="63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1" name="Line 520"/>
            <p:cNvSpPr>
              <a:spLocks noChangeShapeType="1"/>
            </p:cNvSpPr>
            <p:nvPr/>
          </p:nvSpPr>
          <p:spPr bwMode="auto">
            <a:xfrm>
              <a:off x="3771" y="7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cxnSp>
        <p:nvCxnSpPr>
          <p:cNvPr id="62" name="Straight Connector 61"/>
          <p:cNvCxnSpPr/>
          <p:nvPr/>
        </p:nvCxnSpPr>
        <p:spPr bwMode="auto">
          <a:xfrm>
            <a:off x="5411143" y="4602832"/>
            <a:ext cx="101752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51" idx="1"/>
          </p:cNvCxnSpPr>
          <p:nvPr/>
        </p:nvCxnSpPr>
        <p:spPr bwMode="auto">
          <a:xfrm flipH="1">
            <a:off x="6428671" y="4478213"/>
            <a:ext cx="1" cy="124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4860032" y="39547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latin typeface="+mn-lt"/>
                <a:cs typeface="Franklin Gothic Book"/>
              </a:rPr>
              <a:t>vg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74" name="Group 263"/>
          <p:cNvGrpSpPr>
            <a:grpSpLocks/>
          </p:cNvGrpSpPr>
          <p:nvPr/>
        </p:nvGrpSpPr>
        <p:grpSpPr bwMode="auto">
          <a:xfrm rot="5400000">
            <a:off x="7514965" y="3615095"/>
            <a:ext cx="1387621" cy="648816"/>
            <a:chOff x="4128" y="1008"/>
            <a:chExt cx="426" cy="192"/>
          </a:xfrm>
        </p:grpSpPr>
        <p:sp>
          <p:nvSpPr>
            <p:cNvPr id="75" name="Oval 264"/>
            <p:cNvSpPr>
              <a:spLocks noChangeAspect="1" noChangeArrowheads="1"/>
            </p:cNvSpPr>
            <p:nvPr/>
          </p:nvSpPr>
          <p:spPr bwMode="auto">
            <a:xfrm rot="5400000">
              <a:off x="4251" y="1008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2400"/>
            </a:p>
          </p:txBody>
        </p:sp>
        <p:sp>
          <p:nvSpPr>
            <p:cNvPr id="76" name="Line 265"/>
            <p:cNvSpPr>
              <a:spLocks noChangeShapeType="1"/>
            </p:cNvSpPr>
            <p:nvPr/>
          </p:nvSpPr>
          <p:spPr bwMode="auto">
            <a:xfrm flipH="1">
              <a:off x="4445" y="1106"/>
              <a:ext cx="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7" name="Line 266"/>
            <p:cNvSpPr>
              <a:spLocks noChangeShapeType="1"/>
            </p:cNvSpPr>
            <p:nvPr/>
          </p:nvSpPr>
          <p:spPr bwMode="auto">
            <a:xfrm flipH="1">
              <a:off x="4128" y="1106"/>
              <a:ext cx="1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8" name="Line 267"/>
            <p:cNvSpPr>
              <a:spLocks noChangeShapeType="1"/>
            </p:cNvSpPr>
            <p:nvPr/>
          </p:nvSpPr>
          <p:spPr bwMode="auto">
            <a:xfrm>
              <a:off x="4275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903855" y="2591209"/>
            <a:ext cx="91440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err="1" smtClean="0">
                <a:latin typeface="+mn-lt"/>
                <a:cs typeface="Franklin Gothic Book"/>
              </a:rPr>
              <a:t>Id~vg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80" name="Right Arrow 79"/>
          <p:cNvSpPr/>
          <p:nvPr/>
        </p:nvSpPr>
        <p:spPr bwMode="auto">
          <a:xfrm rot="20183556">
            <a:off x="1979799" y="3312064"/>
            <a:ext cx="596136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1" name="Right Arrow 80"/>
          <p:cNvSpPr/>
          <p:nvPr/>
        </p:nvSpPr>
        <p:spPr bwMode="auto">
          <a:xfrm rot="2192781">
            <a:off x="1921382" y="4182673"/>
            <a:ext cx="596136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3" name="Right Arrow 82"/>
          <p:cNvSpPr/>
          <p:nvPr/>
        </p:nvSpPr>
        <p:spPr bwMode="auto">
          <a:xfrm>
            <a:off x="6708150" y="3770758"/>
            <a:ext cx="596136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8" name="Straight Arrow Connector 87"/>
          <p:cNvCxnSpPr/>
          <p:nvPr/>
        </p:nvCxnSpPr>
        <p:spPr bwMode="auto">
          <a:xfrm>
            <a:off x="6415507" y="2664304"/>
            <a:ext cx="0" cy="608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6084765" y="2669067"/>
            <a:ext cx="294776" cy="305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Id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71445" y="5661248"/>
            <a:ext cx="91440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latin typeface="+mn-lt"/>
                <a:cs typeface="Franklin Gothic Book"/>
              </a:rPr>
              <a:t>Id </a:t>
            </a:r>
            <a:r>
              <a:rPr lang="en-US" sz="3600" kern="1000" spc="30" dirty="0" smtClean="0">
                <a:latin typeface="+mn-lt"/>
                <a:cs typeface="Franklin Gothic Book"/>
              </a:rPr>
              <a:t>=K* </a:t>
            </a:r>
            <a:r>
              <a:rPr lang="en-US" sz="3600" kern="1000" spc="30" dirty="0" smtClean="0">
                <a:latin typeface="+mn-lt"/>
                <a:cs typeface="Franklin Gothic Book"/>
              </a:rPr>
              <a:t>W/L * vg</a:t>
            </a:r>
            <a:endParaRPr lang="de-CH" sz="36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39547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0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Office-Design">
      <a:majorFont>
        <a:latin typeface="Arial Narrow"/>
        <a:ea typeface="ヒラギノ角ゴ Pro W3"/>
        <a:cs typeface="Arial Narrow"/>
      </a:majorFont>
      <a:minorFont>
        <a:latin typeface="Arial Narrow"/>
        <a:ea typeface="ヒラギノ角ゴ Pro W3"/>
        <a:cs typeface="Arial Narro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Office-Design">
      <a:majorFont>
        <a:latin typeface="Arial Narrow"/>
        <a:ea typeface="ヒラギノ角ゴ Pro W3"/>
        <a:cs typeface="Arial Narrow"/>
      </a:majorFont>
      <a:minorFont>
        <a:latin typeface="Arial Narrow"/>
        <a:ea typeface="ヒラギノ角ゴ Pro W3"/>
        <a:cs typeface="Arial Narro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Office-Design">
      <a:majorFont>
        <a:latin typeface="Arial Narrow"/>
        <a:ea typeface="ヒラギノ角ゴ Pro W3"/>
        <a:cs typeface="Arial Narrow"/>
      </a:majorFont>
      <a:minorFont>
        <a:latin typeface="Arial Narrow"/>
        <a:ea typeface="ヒラギノ角ゴ Pro W3"/>
        <a:cs typeface="Arial Narro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6.xml><?xml version="1.0" encoding="utf-8"?>
<a:theme xmlns:a="http://schemas.openxmlformats.org/drawingml/2006/main" name="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PSI_PowerPoint_Master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9.xml><?xml version="1.0" encoding="utf-8"?>
<a:theme xmlns:a="http://schemas.openxmlformats.org/drawingml/2006/main" name="PSI_PowerPoint_Master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2055</Words>
  <Application>Microsoft Office PowerPoint</Application>
  <PresentationFormat>On-screen Show (4:3)</PresentationFormat>
  <Paragraphs>582</Paragraphs>
  <Slides>56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PSI-Powerpoint-Master Calibri V2</vt:lpstr>
      <vt:lpstr>5_Office-Design</vt:lpstr>
      <vt:lpstr>6_Office-Design</vt:lpstr>
      <vt:lpstr>8_Office-Design</vt:lpstr>
      <vt:lpstr>PSI PowerPoint Master english</vt:lpstr>
      <vt:lpstr>Office-Design</vt:lpstr>
      <vt:lpstr>Office Theme</vt:lpstr>
      <vt:lpstr>1_PSI_PowerPoint_Master</vt:lpstr>
      <vt:lpstr>PSI_PowerPoint_Master</vt:lpstr>
      <vt:lpstr>Presentation</vt:lpstr>
      <vt:lpstr>Chip design for dummies </vt:lpstr>
      <vt:lpstr>Outline</vt:lpstr>
      <vt:lpstr>Electronics: but which one ??</vt:lpstr>
      <vt:lpstr>Electronics: but which one ??</vt:lpstr>
      <vt:lpstr>Electronics: but which one ??</vt:lpstr>
      <vt:lpstr>Electronics: but which one ??</vt:lpstr>
      <vt:lpstr>Electronics: but which one ??</vt:lpstr>
      <vt:lpstr>The ASIC building blocks </vt:lpstr>
      <vt:lpstr>The transistor (super)basics</vt:lpstr>
      <vt:lpstr>Chip design flow: schematic and simulation</vt:lpstr>
      <vt:lpstr>Simple exercise: an inverter</vt:lpstr>
      <vt:lpstr>Simple exercise: an inverter</vt:lpstr>
      <vt:lpstr>PowerPoint Presentation</vt:lpstr>
      <vt:lpstr>PowerPoint Presentation</vt:lpstr>
      <vt:lpstr>PowerPoint Presentation</vt:lpstr>
      <vt:lpstr>Simple exercise: an inverter</vt:lpstr>
      <vt:lpstr>Simple exercise: an inverter</vt:lpstr>
      <vt:lpstr>Simple exercise: an inverter</vt:lpstr>
      <vt:lpstr>Simple exercise: an inverter</vt:lpstr>
      <vt:lpstr>Simple exercise: an inverter</vt:lpstr>
      <vt:lpstr>Simple exercise: an inverter</vt:lpstr>
      <vt:lpstr>Fabrication process flow, basic steps</vt:lpstr>
      <vt:lpstr>Fabrication process flow, NMOS transistor</vt:lpstr>
      <vt:lpstr>Fabrication process flow, NMOS transistor</vt:lpstr>
      <vt:lpstr>PowerPoint Presentation</vt:lpstr>
      <vt:lpstr>Simple exercise: an inverter</vt:lpstr>
      <vt:lpstr>Simple exercise: an inverter</vt:lpstr>
      <vt:lpstr>Chip design flow: Design Rules Check (DRC)</vt:lpstr>
      <vt:lpstr>Chip design flow: Layout vs Schematic (LVS)</vt:lpstr>
      <vt:lpstr>Chip design flow: Layout vs Schematic (LVS)</vt:lpstr>
      <vt:lpstr>The ASIC building blocks </vt:lpstr>
      <vt:lpstr>The challenge of  LHC inner trackers</vt:lpstr>
      <vt:lpstr>PowerPoint Presentation</vt:lpstr>
      <vt:lpstr>Chip design flow: “final” steps</vt:lpstr>
      <vt:lpstr>PowerPoint Presentation</vt:lpstr>
      <vt:lpstr>Origin of chip design at PSI</vt:lpstr>
      <vt:lpstr>PowerPoint Presentation</vt:lpstr>
      <vt:lpstr>Chip Design Core Team:    Tasks </vt:lpstr>
      <vt:lpstr>EIGER</vt:lpstr>
      <vt:lpstr>EIGER X-ray absorption image</vt:lpstr>
      <vt:lpstr>PowerPoint Presentation</vt:lpstr>
      <vt:lpstr>PowerPoint Presentation</vt:lpstr>
      <vt:lpstr>An Eiger self portrait (Ptychography)</vt:lpstr>
      <vt:lpstr>PowerPoint Presentation</vt:lpstr>
      <vt:lpstr>MÖNCH</vt:lpstr>
      <vt:lpstr>Charge sharing – Spatial resolution</vt:lpstr>
      <vt:lpstr>High resolution imaging</vt:lpstr>
      <vt:lpstr>Conclusions</vt:lpstr>
      <vt:lpstr>PowerPoint Presentation</vt:lpstr>
      <vt:lpstr>Chip design at PSI: particle detection systems</vt:lpstr>
      <vt:lpstr>The basic principle of hybrid pixel detectors</vt:lpstr>
      <vt:lpstr>The basic principle of hybrid pixel detectors</vt:lpstr>
      <vt:lpstr>Requirements for an ideal detector</vt:lpstr>
      <vt:lpstr>An Eiger self portrait (Ptychography)</vt:lpstr>
      <vt:lpstr>Large area, high resolution Ptychography</vt:lpstr>
      <vt:lpstr>Large area, high resolution Ptychography</vt:lpstr>
    </vt:vector>
  </TitlesOfParts>
  <Company>Paul Scherrer Institut [PSI.CH]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Dinapoli Roberto</cp:lastModifiedBy>
  <cp:revision>760</cp:revision>
  <cp:lastPrinted>2015-07-23T13:50:07Z</cp:lastPrinted>
  <dcterms:created xsi:type="dcterms:W3CDTF">2015-06-09T12:31:54Z</dcterms:created>
  <dcterms:modified xsi:type="dcterms:W3CDTF">2017-12-08T10:48:12Z</dcterms:modified>
</cp:coreProperties>
</file>