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0"/>
  </p:notesMasterIdLst>
  <p:handoutMasterIdLst>
    <p:handoutMasterId r:id="rId31"/>
  </p:handoutMasterIdLst>
  <p:sldIdLst>
    <p:sldId id="316" r:id="rId2"/>
    <p:sldId id="333" r:id="rId3"/>
    <p:sldId id="332" r:id="rId4"/>
    <p:sldId id="335" r:id="rId5"/>
    <p:sldId id="336" r:id="rId6"/>
    <p:sldId id="317" r:id="rId7"/>
    <p:sldId id="319" r:id="rId8"/>
    <p:sldId id="320" r:id="rId9"/>
    <p:sldId id="318" r:id="rId10"/>
    <p:sldId id="324" r:id="rId11"/>
    <p:sldId id="321" r:id="rId12"/>
    <p:sldId id="322" r:id="rId13"/>
    <p:sldId id="337" r:id="rId14"/>
    <p:sldId id="325" r:id="rId15"/>
    <p:sldId id="323" r:id="rId16"/>
    <p:sldId id="327" r:id="rId17"/>
    <p:sldId id="326" r:id="rId18"/>
    <p:sldId id="328" r:id="rId19"/>
    <p:sldId id="329" r:id="rId20"/>
    <p:sldId id="330" r:id="rId21"/>
    <p:sldId id="331" r:id="rId22"/>
    <p:sldId id="338" r:id="rId23"/>
    <p:sldId id="339" r:id="rId24"/>
    <p:sldId id="340" r:id="rId25"/>
    <p:sldId id="341" r:id="rId26"/>
    <p:sldId id="342" r:id="rId27"/>
    <p:sldId id="344" r:id="rId28"/>
    <p:sldId id="345" r:id="rId29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FF"/>
    <a:srgbClr val="6EACC8"/>
    <a:srgbClr val="A4CBDC"/>
    <a:srgbClr val="95C3D7"/>
    <a:srgbClr val="8ABCD2"/>
    <a:srgbClr val="7AB3CC"/>
    <a:srgbClr val="61A5C3"/>
    <a:srgbClr val="6AB2BE"/>
    <a:srgbClr val="53A1B9"/>
    <a:srgbClr val="6AAD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38" autoAdjust="0"/>
    <p:restoredTop sz="97232" autoAdjust="0"/>
  </p:normalViewPr>
  <p:slideViewPr>
    <p:cSldViewPr snapToObjects="1">
      <p:cViewPr>
        <p:scale>
          <a:sx n="100" d="100"/>
          <a:sy n="100" d="100"/>
        </p:scale>
        <p:origin x="322" y="-773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9682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946288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umsplatzhalter 2"/>
          <p:cNvSpPr txBox="1">
            <a:spLocks/>
          </p:cNvSpPr>
          <p:nvPr/>
        </p:nvSpPr>
        <p:spPr>
          <a:xfrm>
            <a:off x="172543" y="6688534"/>
            <a:ext cx="1512169" cy="196850"/>
          </a:xfrm>
          <a:prstGeom prst="rect">
            <a:avLst/>
          </a:prstGeom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de-DE" sz="800" dirty="0" smtClean="0"/>
              <a:t>R. Kugler::  </a:t>
            </a:r>
            <a:r>
              <a:rPr lang="de-DE" sz="800" dirty="0" smtClean="0"/>
              <a:t>24.10.2018  </a:t>
            </a:r>
            <a:r>
              <a:rPr lang="de-DE" sz="800" dirty="0" smtClean="0"/>
              <a:t>::  </a:t>
            </a:r>
            <a:endParaRPr lang="de-CH" sz="800" dirty="0"/>
          </a:p>
        </p:txBody>
      </p:sp>
      <p:sp>
        <p:nvSpPr>
          <p:cNvPr id="9" name="Datumsplatzhalter 2"/>
          <p:cNvSpPr txBox="1">
            <a:spLocks/>
          </p:cNvSpPr>
          <p:nvPr/>
        </p:nvSpPr>
        <p:spPr>
          <a:xfrm>
            <a:off x="3275855" y="6688534"/>
            <a:ext cx="2584405" cy="196850"/>
          </a:xfrm>
          <a:prstGeom prst="rect">
            <a:avLst/>
          </a:prstGeom>
        </p:spPr>
        <p:txBody>
          <a:bodyPr/>
          <a:lstStyle>
            <a:defPPr>
              <a:defRPr lang="de-CH"/>
            </a:defPPr>
            <a:lvl1pPr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de-DE" sz="800" dirty="0" smtClean="0"/>
              <a:t>SINQ </a:t>
            </a:r>
            <a:r>
              <a:rPr lang="de-DE" sz="800" dirty="0" smtClean="0"/>
              <a:t>Upgrade</a:t>
            </a:r>
            <a:endParaRPr lang="de-CH" sz="800" dirty="0"/>
          </a:p>
        </p:txBody>
      </p:sp>
      <p:sp>
        <p:nvSpPr>
          <p:cNvPr id="10" name="Foliennummernplatzhalter 3"/>
          <p:cNvSpPr>
            <a:spLocks noGrp="1"/>
          </p:cNvSpPr>
          <p:nvPr/>
        </p:nvSpPr>
        <p:spPr>
          <a:xfrm>
            <a:off x="8127336" y="6688534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  <p:sldLayoutId id="2147483981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5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SINQ </a:t>
            </a:r>
            <a:r>
              <a:rPr lang="de-CH" dirty="0" smtClean="0"/>
              <a:t>Upgrade </a:t>
            </a:r>
            <a:r>
              <a:rPr lang="de-CH" dirty="0" smtClean="0"/>
              <a:t>– </a:t>
            </a:r>
            <a:r>
              <a:rPr lang="de-CH" dirty="0" smtClean="0"/>
              <a:t>Q1/Q2 2019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Montage Planung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6661150"/>
            <a:ext cx="576262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z="900" dirty="0" smtClean="0"/>
              <a:t>Seite </a:t>
            </a:r>
            <a:fld id="{EBC07571-3134-BB4B-B83F-1A9FE18D34F3}" type="slidenum">
              <a:rPr lang="de-DE" sz="900" smtClean="0"/>
              <a:pPr algn="r">
                <a:defRPr/>
              </a:pPr>
              <a:t>1</a:t>
            </a:fld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4477452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81042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5729143" y="5044773"/>
            <a:ext cx="1903198" cy="43204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5898753" y="1241234"/>
            <a:ext cx="781989" cy="3803539"/>
            <a:chOff x="5292080" y="1232755"/>
            <a:chExt cx="781989" cy="3803539"/>
          </a:xfrm>
        </p:grpSpPr>
        <p:sp>
          <p:nvSpPr>
            <p:cNvPr id="21" name="Rechteck 20"/>
            <p:cNvSpPr/>
            <p:nvPr/>
          </p:nvSpPr>
          <p:spPr bwMode="auto">
            <a:xfrm>
              <a:off x="5292080" y="1232755"/>
              <a:ext cx="252028" cy="711601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3" name="Gerade Verbindung mit Pfeil 22"/>
            <p:cNvCxnSpPr>
              <a:stCxn id="21" idx="2"/>
              <a:endCxn id="20" idx="0"/>
            </p:cNvCxnSpPr>
            <p:nvPr/>
          </p:nvCxnSpPr>
          <p:spPr bwMode="auto">
            <a:xfrm>
              <a:off x="5418094" y="1944356"/>
              <a:ext cx="655975" cy="309193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5" name="Rechteck 24"/>
          <p:cNvSpPr/>
          <p:nvPr/>
        </p:nvSpPr>
        <p:spPr bwMode="auto">
          <a:xfrm rot="564559">
            <a:off x="5687204" y="5706785"/>
            <a:ext cx="3235345" cy="43204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Abbau NL Abschirmung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Zwischenlagerung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21145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81042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5781042" y="5283206"/>
            <a:ext cx="1923306" cy="43204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5083603" y="1232754"/>
            <a:ext cx="252028" cy="126014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 Verbindung mit Pfeil 22"/>
          <p:cNvCxnSpPr>
            <a:stCxn id="21" idx="2"/>
            <a:endCxn id="20" idx="0"/>
          </p:cNvCxnSpPr>
          <p:nvPr/>
        </p:nvCxnSpPr>
        <p:spPr bwMode="auto">
          <a:xfrm>
            <a:off x="5209617" y="2492896"/>
            <a:ext cx="1533078" cy="279031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Rückbau für Transportweg </a:t>
            </a:r>
            <a:br>
              <a:rPr lang="de-CH" sz="1400" dirty="0" smtClean="0">
                <a:solidFill>
                  <a:srgbClr val="000000"/>
                </a:solidFill>
                <a:latin typeface="Calibri"/>
              </a:rPr>
            </a:b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bis Bunkerwand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Rückbau SANS 2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TASP Wand und</a:t>
            </a:r>
            <a:br>
              <a:rPr lang="de-CH" sz="1400" dirty="0" smtClean="0">
                <a:solidFill>
                  <a:srgbClr val="000000"/>
                </a:solidFill>
                <a:latin typeface="Calibri"/>
              </a:rPr>
            </a:b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Instrument zur Seite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MORPHEUS/RITA </a:t>
            </a:r>
            <a:br>
              <a:rPr lang="de-CH" sz="1400" dirty="0" smtClean="0">
                <a:solidFill>
                  <a:srgbClr val="000000"/>
                </a:solidFill>
                <a:latin typeface="Calibri"/>
              </a:rPr>
            </a:b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Übergang &amp; Wand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DMC Zaun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Rückbau RITA Wände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RITA Tank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DMC verschieben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Boden schützen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de-CH" sz="14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04383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81042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4175956" y="5200228"/>
            <a:ext cx="1368152" cy="64104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4824028" y="1510836"/>
            <a:ext cx="252028" cy="69402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4644008" y="1635107"/>
            <a:ext cx="181156" cy="46174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3614986" y="1518965"/>
            <a:ext cx="252028" cy="97393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7" name="Gerade Verbindung mit Pfeil 26"/>
          <p:cNvCxnSpPr>
            <a:stCxn id="26" idx="2"/>
          </p:cNvCxnSpPr>
          <p:nvPr/>
        </p:nvCxnSpPr>
        <p:spPr bwMode="auto">
          <a:xfrm>
            <a:off x="3741000" y="2492896"/>
            <a:ext cx="1137034" cy="26903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Gerade Verbindung mit Pfeil 29"/>
          <p:cNvCxnSpPr/>
          <p:nvPr/>
        </p:nvCxnSpPr>
        <p:spPr bwMode="auto">
          <a:xfrm>
            <a:off x="4824028" y="2204863"/>
            <a:ext cx="54006" cy="297838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feld 31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Rückbau Infrastruktur im Bunker</a:t>
            </a:r>
            <a:endParaRPr lang="de-CH" dirty="0">
              <a:solidFill>
                <a:srgbClr val="000000"/>
              </a:solidFill>
              <a:latin typeface="Calibri"/>
            </a:endParaRP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Elektro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Vakuum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Druckluft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…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60831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81042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5544107" y="5399268"/>
            <a:ext cx="236933" cy="225976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3614986" y="1772816"/>
            <a:ext cx="252028" cy="18002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7" name="Gerade Verbindung mit Pfeil 26"/>
          <p:cNvCxnSpPr/>
          <p:nvPr/>
        </p:nvCxnSpPr>
        <p:spPr bwMode="auto">
          <a:xfrm>
            <a:off x="3867014" y="1974976"/>
            <a:ext cx="1645578" cy="31374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feld 31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Öffnen der Bunkerwand bis NL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(inkl. Sondersteine)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5544109" y="5171056"/>
            <a:ext cx="236933" cy="225976"/>
          </a:xfrm>
          <a:prstGeom prst="rect">
            <a:avLst/>
          </a:prstGeom>
          <a:solidFill>
            <a:srgbClr val="FF0000">
              <a:alpha val="4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" name="Rechteck 23"/>
          <p:cNvSpPr/>
          <p:nvPr/>
        </p:nvSpPr>
        <p:spPr bwMode="auto">
          <a:xfrm>
            <a:off x="5543481" y="5614312"/>
            <a:ext cx="236933" cy="225976"/>
          </a:xfrm>
          <a:prstGeom prst="rect">
            <a:avLst/>
          </a:prstGeom>
          <a:solidFill>
            <a:srgbClr val="FF0000">
              <a:alpha val="4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1551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81042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4175956" y="5200228"/>
            <a:ext cx="1368152" cy="64104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 Verbindung mit Pfeil 22"/>
          <p:cNvCxnSpPr/>
          <p:nvPr/>
        </p:nvCxnSpPr>
        <p:spPr bwMode="auto">
          <a:xfrm>
            <a:off x="4435754" y="1965157"/>
            <a:ext cx="442280" cy="32180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hteck 21"/>
          <p:cNvSpPr/>
          <p:nvPr/>
        </p:nvSpPr>
        <p:spPr bwMode="auto">
          <a:xfrm>
            <a:off x="4254598" y="1503412"/>
            <a:ext cx="181156" cy="46174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>
            <a:stCxn id="20" idx="3"/>
          </p:cNvCxnSpPr>
          <p:nvPr/>
        </p:nvCxnSpPr>
        <p:spPr bwMode="auto">
          <a:xfrm>
            <a:off x="5544108" y="5520748"/>
            <a:ext cx="2592288" cy="50243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echteck 24"/>
          <p:cNvSpPr/>
          <p:nvPr/>
        </p:nvSpPr>
        <p:spPr bwMode="auto">
          <a:xfrm>
            <a:off x="8136396" y="5799549"/>
            <a:ext cx="854782" cy="64104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Abbau NL und Stützen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Transport der Stützen zum FOCUS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Areal für Modifikation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10277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5721220" y="5140444"/>
            <a:ext cx="1983127" cy="30478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5292080" y="1790816"/>
            <a:ext cx="252028" cy="8374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 Verbindung mit Pfeil 22"/>
          <p:cNvCxnSpPr>
            <a:stCxn id="21" idx="2"/>
            <a:endCxn id="20" idx="0"/>
          </p:cNvCxnSpPr>
          <p:nvPr/>
        </p:nvCxnSpPr>
        <p:spPr bwMode="auto">
          <a:xfrm>
            <a:off x="5418094" y="2628291"/>
            <a:ext cx="1294690" cy="251215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hteck 21"/>
          <p:cNvSpPr/>
          <p:nvPr/>
        </p:nvSpPr>
        <p:spPr bwMode="auto">
          <a:xfrm rot="736277">
            <a:off x="5765076" y="5724498"/>
            <a:ext cx="1983127" cy="30478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>
            <a:stCxn id="20" idx="3"/>
          </p:cNvCxnSpPr>
          <p:nvPr/>
        </p:nvCxnSpPr>
        <p:spPr bwMode="auto">
          <a:xfrm>
            <a:off x="7704347" y="5292834"/>
            <a:ext cx="612069" cy="5313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Gerade Verbindung mit Pfeil 24"/>
          <p:cNvCxnSpPr/>
          <p:nvPr/>
        </p:nvCxnSpPr>
        <p:spPr bwMode="auto">
          <a:xfrm>
            <a:off x="7703915" y="6071898"/>
            <a:ext cx="54049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Rechteck 26"/>
          <p:cNvSpPr/>
          <p:nvPr/>
        </p:nvSpPr>
        <p:spPr bwMode="auto">
          <a:xfrm>
            <a:off x="8244408" y="5824548"/>
            <a:ext cx="716326" cy="55678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Rechteck 27"/>
          <p:cNvSpPr/>
          <p:nvPr/>
        </p:nvSpPr>
        <p:spPr bwMode="auto">
          <a:xfrm>
            <a:off x="2562787" y="2801665"/>
            <a:ext cx="193525" cy="27723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Abbau der NL inklusive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supports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Transport zum FOCUS Areal für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Modifikation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40899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5691748" y="1891658"/>
            <a:ext cx="252028" cy="57359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 Verbindung mit Pfeil 22"/>
          <p:cNvCxnSpPr>
            <a:endCxn id="27" idx="0"/>
          </p:cNvCxnSpPr>
          <p:nvPr/>
        </p:nvCxnSpPr>
        <p:spPr bwMode="auto">
          <a:xfrm>
            <a:off x="5832140" y="2465252"/>
            <a:ext cx="2770431" cy="33592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Rechteck 26"/>
          <p:cNvSpPr/>
          <p:nvPr/>
        </p:nvSpPr>
        <p:spPr bwMode="auto">
          <a:xfrm>
            <a:off x="8244408" y="5824548"/>
            <a:ext cx="716326" cy="556780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4211960" y="1955227"/>
            <a:ext cx="252028" cy="82569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8" name="Gerade Verbindung mit Pfeil 27"/>
          <p:cNvCxnSpPr/>
          <p:nvPr/>
        </p:nvCxnSpPr>
        <p:spPr bwMode="auto">
          <a:xfrm>
            <a:off x="4327243" y="2789288"/>
            <a:ext cx="3917165" cy="32680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hteck 21"/>
          <p:cNvSpPr/>
          <p:nvPr/>
        </p:nvSpPr>
        <p:spPr bwMode="auto">
          <a:xfrm>
            <a:off x="2562787" y="2801665"/>
            <a:ext cx="193525" cy="27723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Modifikation der Stützen und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Supports im Fokus Areal für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Bunker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Halle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8942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5698644" y="2503210"/>
            <a:ext cx="252028" cy="853782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 Verbindung mit Pfeil 22"/>
          <p:cNvCxnSpPr/>
          <p:nvPr/>
        </p:nvCxnSpPr>
        <p:spPr bwMode="auto">
          <a:xfrm>
            <a:off x="5824658" y="3416775"/>
            <a:ext cx="439530" cy="170840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Rechteck 26"/>
          <p:cNvSpPr/>
          <p:nvPr/>
        </p:nvSpPr>
        <p:spPr bwMode="auto">
          <a:xfrm>
            <a:off x="5761590" y="5185204"/>
            <a:ext cx="2086773" cy="296024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2562787" y="2801665"/>
            <a:ext cx="193525" cy="27723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Neue Stützen Position in der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NL Halle vermessen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Stützen Setzen, verschrauben und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untergiessen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Kontrolle der neuen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Stützenposition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Rechteck 35"/>
          <p:cNvSpPr/>
          <p:nvPr/>
        </p:nvSpPr>
        <p:spPr bwMode="auto">
          <a:xfrm rot="668993">
            <a:off x="5778455" y="5739984"/>
            <a:ext cx="2086773" cy="296024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553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6300192" y="1885985"/>
            <a:ext cx="252028" cy="17764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 Verbindung mit Pfeil 22"/>
          <p:cNvCxnSpPr>
            <a:stCxn id="21" idx="2"/>
          </p:cNvCxnSpPr>
          <p:nvPr/>
        </p:nvCxnSpPr>
        <p:spPr bwMode="auto">
          <a:xfrm>
            <a:off x="6426206" y="3662435"/>
            <a:ext cx="342038" cy="129732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hteck 19"/>
          <p:cNvSpPr/>
          <p:nvPr/>
        </p:nvSpPr>
        <p:spPr bwMode="auto">
          <a:xfrm>
            <a:off x="6525618" y="2497418"/>
            <a:ext cx="252028" cy="114760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2562787" y="2801665"/>
            <a:ext cx="193525" cy="27723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Elektrische Infrastrukturarbeiten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SINQ und nicht SINQ Aktivitäten)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Pritschen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Kabel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Racks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Erdung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70861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cxnSp>
        <p:nvCxnSpPr>
          <p:cNvPr id="23" name="Gerade Verbindung mit Pfeil 22"/>
          <p:cNvCxnSpPr>
            <a:endCxn id="25" idx="0"/>
          </p:cNvCxnSpPr>
          <p:nvPr/>
        </p:nvCxnSpPr>
        <p:spPr bwMode="auto">
          <a:xfrm>
            <a:off x="2339752" y="3078896"/>
            <a:ext cx="1637475" cy="22174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hteck 19"/>
          <p:cNvSpPr/>
          <p:nvPr/>
        </p:nvSpPr>
        <p:spPr bwMode="auto">
          <a:xfrm>
            <a:off x="2144530" y="2348880"/>
            <a:ext cx="195222" cy="72008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" name="Rechteck 23"/>
          <p:cNvSpPr/>
          <p:nvPr/>
        </p:nvSpPr>
        <p:spPr bwMode="auto">
          <a:xfrm>
            <a:off x="2562787" y="2801665"/>
            <a:ext cx="193525" cy="27723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3778498" y="5296332"/>
            <a:ext cx="397458" cy="11288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 rot="627670">
            <a:off x="3779912" y="5392288"/>
            <a:ext cx="397458" cy="11288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Rückbau NL 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Öffnen Dach ca. in Woche 11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55078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12" y="1286209"/>
            <a:ext cx="8820472" cy="4889030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403313" y="3690358"/>
            <a:ext cx="216024" cy="440771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806930" y="3802732"/>
            <a:ext cx="653208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1460138" y="3609020"/>
            <a:ext cx="1959734" cy="972108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3779913" y="3316678"/>
            <a:ext cx="4968552" cy="2308566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Grundsätzliche Aufteilung im Terminplan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97480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cxnSp>
        <p:nvCxnSpPr>
          <p:cNvPr id="23" name="Gerade Verbindung mit Pfeil 22"/>
          <p:cNvCxnSpPr>
            <a:endCxn id="12" idx="0"/>
          </p:cNvCxnSpPr>
          <p:nvPr/>
        </p:nvCxnSpPr>
        <p:spPr bwMode="auto">
          <a:xfrm>
            <a:off x="2756312" y="3078896"/>
            <a:ext cx="1221622" cy="218630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hteck 19"/>
          <p:cNvSpPr/>
          <p:nvPr/>
        </p:nvSpPr>
        <p:spPr bwMode="auto">
          <a:xfrm>
            <a:off x="2561090" y="2801665"/>
            <a:ext cx="195222" cy="27723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" name="Rechteck 23"/>
          <p:cNvSpPr/>
          <p:nvPr/>
        </p:nvSpPr>
        <p:spPr bwMode="auto">
          <a:xfrm>
            <a:off x="2562787" y="2801665"/>
            <a:ext cx="193525" cy="277231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4031940" y="5296332"/>
            <a:ext cx="144016" cy="11288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3995936" y="5439650"/>
            <a:ext cx="144016" cy="11288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3776564" y="5395664"/>
            <a:ext cx="144016" cy="11288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Rechteck 26"/>
          <p:cNvSpPr/>
          <p:nvPr/>
        </p:nvSpPr>
        <p:spPr bwMode="auto">
          <a:xfrm>
            <a:off x="3777516" y="5272849"/>
            <a:ext cx="144016" cy="11288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Entfernen der Betonstützen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zur Vorbereitung der Arbeiten an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Sektor 10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03094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4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159427"/>
              </p:ext>
            </p:extLst>
          </p:nvPr>
        </p:nvGraphicFramePr>
        <p:xfrm>
          <a:off x="-2" y="11636"/>
          <a:ext cx="9072000" cy="376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Arbeitsblatt" r:id="rId5" imgW="12161601" imgH="5036904" progId="Excel.Sheet.12">
                  <p:embed/>
                </p:oleObj>
              </mc:Choice>
              <mc:Fallback>
                <p:oleObj name="Arbeitsblatt" r:id="rId5" imgW="12161601" imgH="5036904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2" y="11636"/>
                        <a:ext cx="9072000" cy="376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leichschenkliges Dreieck 7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5220072" y="5157192"/>
            <a:ext cx="360040" cy="108012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 rot="5400000">
            <a:off x="4670864" y="5431285"/>
            <a:ext cx="599149" cy="148807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 rot="5400000">
            <a:off x="3998190" y="5370820"/>
            <a:ext cx="360041" cy="148807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/>
          <p:nvPr/>
        </p:nvCxnSpPr>
        <p:spPr bwMode="auto">
          <a:xfrm>
            <a:off x="4103807" y="1694440"/>
            <a:ext cx="720221" cy="298597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Gerade Verbindung mit Pfeil 25"/>
          <p:cNvCxnSpPr/>
          <p:nvPr/>
        </p:nvCxnSpPr>
        <p:spPr bwMode="auto">
          <a:xfrm>
            <a:off x="4824028" y="4680416"/>
            <a:ext cx="504056" cy="44303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Gerade Verbindung mit Pfeil 28"/>
          <p:cNvCxnSpPr/>
          <p:nvPr/>
        </p:nvCxnSpPr>
        <p:spPr bwMode="auto">
          <a:xfrm>
            <a:off x="4823886" y="4670132"/>
            <a:ext cx="126085" cy="49997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Gerade Verbindung mit Pfeil 31"/>
          <p:cNvCxnSpPr/>
          <p:nvPr/>
        </p:nvCxnSpPr>
        <p:spPr bwMode="auto">
          <a:xfrm flipH="1">
            <a:off x="4237642" y="4626892"/>
            <a:ext cx="576706" cy="62462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Betonarbeiten im Bunker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Bereiche gegen Staub schützen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Keil an 3m Wand «ausfräsen»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(ca. 2m x 2m x 150mm)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Boden unter PE Wand Mitte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Bunker abschleifen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Platte in Zwischenbunkerwand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einsetzen und untergiessen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Rückbau Schutzzelt / Reinigung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dirty="0" smtClean="0">
                <a:solidFill>
                  <a:srgbClr val="FF0000"/>
                </a:solidFill>
                <a:latin typeface="Calibri"/>
              </a:rPr>
              <a:t>! Bunker und Zwischenbunker !</a:t>
            </a:r>
            <a:br>
              <a:rPr lang="de-CH" b="1" dirty="0" smtClean="0">
                <a:solidFill>
                  <a:srgbClr val="FF0000"/>
                </a:solidFill>
                <a:latin typeface="Calibri"/>
              </a:rPr>
            </a:br>
            <a:r>
              <a:rPr lang="de-CH" b="1" dirty="0" smtClean="0">
                <a:solidFill>
                  <a:srgbClr val="FF0000"/>
                </a:solidFill>
                <a:latin typeface="Calibri"/>
              </a:rPr>
              <a:t>gesperrt für andere Arbeiten</a:t>
            </a:r>
            <a:endParaRPr lang="de-CH" b="1" dirty="0" smtClean="0">
              <a:solidFill>
                <a:srgbClr val="FF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4042420" y="1393276"/>
            <a:ext cx="195222" cy="27723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Rechteck 36"/>
          <p:cNvSpPr/>
          <p:nvPr/>
        </p:nvSpPr>
        <p:spPr bwMode="auto">
          <a:xfrm>
            <a:off x="1871700" y="1670506"/>
            <a:ext cx="216024" cy="125443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Austausch Sektor 10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4652458" y="2654189"/>
            <a:ext cx="387593" cy="109585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Vakuum &amp; </a:t>
            </a:r>
            <a:r>
              <a:rPr kumimoji="0" lang="de-CH" sz="11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Elektr</a:t>
            </a: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 Installationen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39" name="Rechteck 38"/>
          <p:cNvSpPr/>
          <p:nvPr/>
        </p:nvSpPr>
        <p:spPr bwMode="auto">
          <a:xfrm>
            <a:off x="3835860" y="2641064"/>
            <a:ext cx="193797" cy="53590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Gestelle &amp; Halterungen</a:t>
            </a:r>
            <a:endParaRPr kumimoji="0" lang="de-CH" sz="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40" name="Rechteck 39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1" name="Rechteck 40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2" name="Rechteck 41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3" name="Rechteck 42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8712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159427"/>
              </p:ext>
            </p:extLst>
          </p:nvPr>
        </p:nvGraphicFramePr>
        <p:xfrm>
          <a:off x="-2" y="11636"/>
          <a:ext cx="9072000" cy="376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6" name="Arbeitsblatt" r:id="rId4" imgW="12161601" imgH="5036904" progId="Excel.Sheet.12">
                  <p:embed/>
                </p:oleObj>
              </mc:Choice>
              <mc:Fallback>
                <p:oleObj name="Arbeitsblatt" r:id="rId4" imgW="12161601" imgH="5036904" progId="Excel.Sheet.12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" y="11636"/>
                        <a:ext cx="9072000" cy="376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leichschenkliges Dreieck 7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 rot="5400000">
            <a:off x="4911494" y="5223750"/>
            <a:ext cx="222133" cy="148807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Aufbau der PE Wand – aussen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beidseitig Aare &amp; Berg in direktem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Anschluss an Betonarbeiten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4438386" y="1689715"/>
            <a:ext cx="241625" cy="27723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 rot="5400000">
            <a:off x="4995292" y="5621049"/>
            <a:ext cx="222133" cy="148807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1871700" y="1670506"/>
            <a:ext cx="216024" cy="125443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Austausch Sektor 10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4652458" y="2654189"/>
            <a:ext cx="387593" cy="109585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Vakuum &amp; </a:t>
            </a:r>
            <a:r>
              <a:rPr kumimoji="0" lang="de-CH" sz="11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Elektr</a:t>
            </a: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 Installationen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>
            <a:stCxn id="17" idx="2"/>
          </p:cNvCxnSpPr>
          <p:nvPr/>
        </p:nvCxnSpPr>
        <p:spPr bwMode="auto">
          <a:xfrm>
            <a:off x="4559199" y="1966945"/>
            <a:ext cx="388958" cy="322014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3" name="Rechteck 32"/>
          <p:cNvSpPr/>
          <p:nvPr/>
        </p:nvSpPr>
        <p:spPr bwMode="auto">
          <a:xfrm>
            <a:off x="3835860" y="2641064"/>
            <a:ext cx="193797" cy="53590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Gestelle &amp; Halterungen</a:t>
            </a:r>
            <a:endParaRPr kumimoji="0" lang="de-CH" sz="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34" name="Rechteck 33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7" name="Rechteck 36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6957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159427"/>
              </p:ext>
            </p:extLst>
          </p:nvPr>
        </p:nvGraphicFramePr>
        <p:xfrm>
          <a:off x="-2" y="11636"/>
          <a:ext cx="9072000" cy="376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Arbeitsblatt" r:id="rId4" imgW="12161601" imgH="5036904" progId="Excel.Sheet.12">
                  <p:embed/>
                </p:oleObj>
              </mc:Choice>
              <mc:Fallback>
                <p:oleObj name="Arbeitsblatt" r:id="rId4" imgW="12161601" imgH="5036904" progId="Excel.Sheet.12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" y="11636"/>
                        <a:ext cx="9072000" cy="376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leichschenkliges Dreieck 7"/>
          <p:cNvSpPr/>
          <p:nvPr/>
        </p:nvSpPr>
        <p:spPr bwMode="auto">
          <a:xfrm rot="16200000">
            <a:off x="3504801" y="5206117"/>
            <a:ext cx="190182" cy="360040"/>
          </a:xfrm>
          <a:prstGeom prst="triangle">
            <a:avLst/>
          </a:prstGeom>
          <a:solidFill>
            <a:srgbClr val="FF0000">
              <a:alpha val="5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rgbClr val="FF0000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Teilweise Keine </a:t>
            </a:r>
            <a:r>
              <a:rPr kumimoji="0" lang="de-CH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Arbeitenmöglich</a:t>
            </a:r>
            <a:endParaRPr kumimoji="0" lang="de-CH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/>
          <p:nvPr/>
        </p:nvCxnSpPr>
        <p:spPr bwMode="auto">
          <a:xfrm>
            <a:off x="2102994" y="2924944"/>
            <a:ext cx="1478896" cy="237320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Ist-Vermessung NL Austritt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Entfernen Verschlussplatte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Ausbau Einschub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Referenzmessung NL im Einschub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Kassetten ausbauen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Neue Kassetten einbauen und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justieren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Mod. Sekt. 10 Einfahren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Entfernen Wechseleinrichtung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Neue Verschlussplatte montieren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Alte Kassetten zwischenlagern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1871700" y="1670506"/>
            <a:ext cx="216024" cy="125443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Austausch Sektor 10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1871700" y="1689714"/>
            <a:ext cx="241625" cy="123522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5" name="Gerade Verbindung mit Pfeil 24"/>
          <p:cNvCxnSpPr/>
          <p:nvPr/>
        </p:nvCxnSpPr>
        <p:spPr bwMode="auto">
          <a:xfrm>
            <a:off x="3779912" y="5373216"/>
            <a:ext cx="180020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Rechteck 25"/>
          <p:cNvSpPr/>
          <p:nvPr/>
        </p:nvSpPr>
        <p:spPr bwMode="auto">
          <a:xfrm>
            <a:off x="4652458" y="2654189"/>
            <a:ext cx="387593" cy="109585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Vakuum &amp; </a:t>
            </a:r>
            <a:r>
              <a:rPr kumimoji="0" lang="de-CH" sz="11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Elektr</a:t>
            </a: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 Installationen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7" name="Rechteck 26"/>
          <p:cNvSpPr/>
          <p:nvPr/>
        </p:nvSpPr>
        <p:spPr bwMode="auto">
          <a:xfrm>
            <a:off x="3835860" y="2641064"/>
            <a:ext cx="193797" cy="53590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Gestelle &amp; Halterungen</a:t>
            </a:r>
            <a:endParaRPr kumimoji="0" lang="de-CH" sz="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8" name="Rechteck 27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6234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159427"/>
              </p:ext>
            </p:extLst>
          </p:nvPr>
        </p:nvGraphicFramePr>
        <p:xfrm>
          <a:off x="-2" y="11636"/>
          <a:ext cx="9072000" cy="376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2" name="Arbeitsblatt" r:id="rId4" imgW="12161601" imgH="5036904" progId="Excel.Sheet.12">
                  <p:embed/>
                </p:oleObj>
              </mc:Choice>
              <mc:Fallback>
                <p:oleObj name="Arbeitsblatt" r:id="rId4" imgW="12161601" imgH="5036904" progId="Excel.Sheet.12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" y="11636"/>
                        <a:ext cx="9072000" cy="376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leichschenkliges Dreieck 7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>
            <a:stCxn id="17" idx="2"/>
            <a:endCxn id="18" idx="1"/>
          </p:cNvCxnSpPr>
          <p:nvPr/>
        </p:nvCxnSpPr>
        <p:spPr bwMode="auto">
          <a:xfrm>
            <a:off x="4350242" y="3320988"/>
            <a:ext cx="598589" cy="221382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Stützen / Sockel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Vermessen neu Position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Setzen &amp; einjustieren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Untergiessen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Zwischenbunkerwand füllen bis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IPN Träger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Anzeichnen und Montage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Dreipunktauflage auf Stützen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4229429" y="2628292"/>
            <a:ext cx="241625" cy="69269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 rot="6000000">
            <a:off x="4881299" y="4916131"/>
            <a:ext cx="115080" cy="1350702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1871700" y="1670506"/>
            <a:ext cx="216024" cy="125443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Austausch Sektor 10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4652458" y="2654189"/>
            <a:ext cx="387593" cy="109585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Vakuum &amp; </a:t>
            </a:r>
            <a:r>
              <a:rPr kumimoji="0" lang="de-CH" sz="11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Elektr</a:t>
            </a: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 Installationen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3835860" y="2641064"/>
            <a:ext cx="193797" cy="53590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Gestelle &amp; Halterungen</a:t>
            </a:r>
            <a:endParaRPr kumimoji="0" lang="de-CH" sz="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Rechteck 2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Rechteck 2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357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159427"/>
              </p:ext>
            </p:extLst>
          </p:nvPr>
        </p:nvGraphicFramePr>
        <p:xfrm>
          <a:off x="-2" y="11636"/>
          <a:ext cx="9072000" cy="376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Arbeitsblatt" r:id="rId4" imgW="12161601" imgH="5036904" progId="Excel.Sheet.12">
                  <p:embed/>
                </p:oleObj>
              </mc:Choice>
              <mc:Fallback>
                <p:oleObj name="Arbeitsblatt" r:id="rId4" imgW="12161601" imgH="5036904" progId="Excel.Sheet.12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" y="11636"/>
                        <a:ext cx="9072000" cy="376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leichschenkliges Dreieck 7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>
            <a:stCxn id="17" idx="2"/>
            <a:endCxn id="18" idx="1"/>
          </p:cNvCxnSpPr>
          <p:nvPr/>
        </p:nvCxnSpPr>
        <p:spPr bwMode="auto">
          <a:xfrm>
            <a:off x="4828287" y="3772736"/>
            <a:ext cx="50777" cy="14569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Vakuum und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El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. Infrastruktur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Pritschen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Leitungen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Hauptvakuumsystem unter Decke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Vorvakuum System bei PE Wand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4616521" y="2628292"/>
            <a:ext cx="423531" cy="1144444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 rot="5460000">
            <a:off x="4820520" y="4611876"/>
            <a:ext cx="115080" cy="1350702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1871700" y="1670506"/>
            <a:ext cx="216024" cy="125443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Austausch Sektor 10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 rot="5460000">
            <a:off x="4830088" y="5119288"/>
            <a:ext cx="115080" cy="1350702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hteck 21"/>
          <p:cNvSpPr/>
          <p:nvPr/>
        </p:nvSpPr>
        <p:spPr bwMode="auto">
          <a:xfrm>
            <a:off x="5399315" y="5356545"/>
            <a:ext cx="144793" cy="368776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4652458" y="2654189"/>
            <a:ext cx="387593" cy="109585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Vakuum &amp; </a:t>
            </a:r>
            <a:r>
              <a:rPr kumimoji="0" lang="de-CH" sz="11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Elektr</a:t>
            </a: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 Installationen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3835860" y="2641064"/>
            <a:ext cx="193797" cy="53590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Gestelle &amp; Halterungen</a:t>
            </a:r>
            <a:endParaRPr kumimoji="0" lang="de-CH" sz="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7" name="Rechteck 26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Rechteck 27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2065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159427"/>
              </p:ext>
            </p:extLst>
          </p:nvPr>
        </p:nvGraphicFramePr>
        <p:xfrm>
          <a:off x="-2" y="11636"/>
          <a:ext cx="9072000" cy="376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8" name="Arbeitsblatt" r:id="rId4" imgW="12161601" imgH="5036904" progId="Excel.Sheet.12">
                  <p:embed/>
                </p:oleObj>
              </mc:Choice>
              <mc:Fallback>
                <p:oleObj name="Arbeitsblatt" r:id="rId4" imgW="12161601" imgH="5036904" progId="Excel.Sheet.12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" y="11636"/>
                        <a:ext cx="9072000" cy="376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leichschenkliges Dreieck 7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/>
          <p:nvPr/>
        </p:nvCxnSpPr>
        <p:spPr bwMode="auto">
          <a:xfrm>
            <a:off x="4029657" y="3176972"/>
            <a:ext cx="849407" cy="20527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Gestelle und Halterungen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Tisch für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Geschw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. Sektoren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Vakuum Halterungen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Halterungen für Abschirmung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Schliessen der Grube unter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RNR16 &amp; RNR17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1871700" y="1670506"/>
            <a:ext cx="216024" cy="125443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Austausch Sektor 10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4652458" y="2654189"/>
            <a:ext cx="387593" cy="109585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Vakuum &amp; </a:t>
            </a:r>
            <a:r>
              <a:rPr kumimoji="0" lang="de-CH" sz="11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Elektr</a:t>
            </a: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 Installationen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3835860" y="2641064"/>
            <a:ext cx="193797" cy="53590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Gestelle &amp; Halterungen</a:t>
            </a:r>
            <a:endParaRPr kumimoji="0" lang="de-CH" sz="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3816232" y="2615716"/>
            <a:ext cx="213425" cy="56125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Rechteck 26"/>
          <p:cNvSpPr/>
          <p:nvPr/>
        </p:nvSpPr>
        <p:spPr bwMode="auto">
          <a:xfrm rot="5460000">
            <a:off x="4660033" y="5112081"/>
            <a:ext cx="184856" cy="371467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Rechteck 27"/>
          <p:cNvSpPr/>
          <p:nvPr/>
        </p:nvSpPr>
        <p:spPr bwMode="auto">
          <a:xfrm rot="5460000" flipV="1">
            <a:off x="5183158" y="5416661"/>
            <a:ext cx="476565" cy="176661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Rechteck 31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Rechteck 32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2995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159427"/>
              </p:ext>
            </p:extLst>
          </p:nvPr>
        </p:nvGraphicFramePr>
        <p:xfrm>
          <a:off x="-2" y="11636"/>
          <a:ext cx="9072000" cy="376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Arbeitsblatt" r:id="rId4" imgW="12161601" imgH="5036904" progId="Excel.Sheet.12">
                  <p:embed/>
                </p:oleObj>
              </mc:Choice>
              <mc:Fallback>
                <p:oleObj name="Arbeitsblatt" r:id="rId4" imgW="12161601" imgH="5036904" progId="Excel.Sheet.12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" y="11636"/>
                        <a:ext cx="9072000" cy="376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leichschenkliges Dreieck 7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>
            <a:stCxn id="26" idx="2"/>
          </p:cNvCxnSpPr>
          <p:nvPr/>
        </p:nvCxnSpPr>
        <p:spPr bwMode="auto">
          <a:xfrm>
            <a:off x="4325572" y="3356992"/>
            <a:ext cx="553492" cy="20882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97712" y="378437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Einbau Stützen Berg Seite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(RNR 11 – 13)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Vermessen neu Position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Setzen &amp; einjustieren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Untergiessen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Zwischenbunkerwand füllen bis</a:t>
            </a:r>
            <a:br>
              <a:rPr lang="de-CH" dirty="0">
                <a:solidFill>
                  <a:srgbClr val="000000"/>
                </a:solidFill>
                <a:latin typeface="Calibri"/>
              </a:rPr>
            </a:br>
            <a:r>
              <a:rPr lang="de-CH" dirty="0">
                <a:solidFill>
                  <a:srgbClr val="000000"/>
                </a:solidFill>
                <a:latin typeface="Calibri"/>
              </a:rPr>
              <a:t>IPN Träger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Anzeichnen und Montage </a:t>
            </a:r>
            <a:br>
              <a:rPr lang="de-CH" dirty="0">
                <a:solidFill>
                  <a:srgbClr val="000000"/>
                </a:solidFill>
                <a:latin typeface="Calibri"/>
              </a:rPr>
            </a:br>
            <a:r>
              <a:rPr lang="de-CH" dirty="0">
                <a:solidFill>
                  <a:srgbClr val="000000"/>
                </a:solidFill>
                <a:latin typeface="Calibri"/>
              </a:rPr>
              <a:t>Dreipunktauflage auf Stützen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1871700" y="1670506"/>
            <a:ext cx="216024" cy="125443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Austausch Sektor 10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4652458" y="2654189"/>
            <a:ext cx="387593" cy="109585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Vakuum &amp; </a:t>
            </a:r>
            <a:r>
              <a:rPr kumimoji="0" lang="de-CH" sz="11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Elektr</a:t>
            </a: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 Installationen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3835860" y="2641064"/>
            <a:ext cx="193797" cy="53590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Gestelle &amp; Halterungen</a:t>
            </a:r>
            <a:endParaRPr kumimoji="0" lang="de-CH" sz="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4218859" y="2640862"/>
            <a:ext cx="213425" cy="71613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Rechteck 26"/>
          <p:cNvSpPr/>
          <p:nvPr/>
        </p:nvSpPr>
        <p:spPr bwMode="auto">
          <a:xfrm rot="6060000">
            <a:off x="4849462" y="4946510"/>
            <a:ext cx="168954" cy="1282472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Rechteck 31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Rechteck 32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960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eck 19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159427"/>
              </p:ext>
            </p:extLst>
          </p:nvPr>
        </p:nvGraphicFramePr>
        <p:xfrm>
          <a:off x="-2" y="11636"/>
          <a:ext cx="9072000" cy="376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4" name="Arbeitsblatt" r:id="rId4" imgW="12161601" imgH="5036904" progId="Excel.Sheet.12">
                  <p:embed/>
                </p:oleObj>
              </mc:Choice>
              <mc:Fallback>
                <p:oleObj name="Arbeitsblatt" r:id="rId4" imgW="12161601" imgH="5036904" progId="Excel.Sheet.12">
                  <p:embed/>
                  <p:pic>
                    <p:nvPicPr>
                      <p:cNvPr id="7" name="Objek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" y="11636"/>
                        <a:ext cx="9072000" cy="3761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leichschenkliges Dreieck 7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5755341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/>
          <p:nvPr/>
        </p:nvCxnSpPr>
        <p:spPr bwMode="auto">
          <a:xfrm>
            <a:off x="2542984" y="3645024"/>
            <a:ext cx="1421739" cy="174134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feld 34"/>
          <p:cNvSpPr txBox="1"/>
          <p:nvPr/>
        </p:nvSpPr>
        <p:spPr>
          <a:xfrm>
            <a:off x="97712" y="378437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NL RNR 11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Montage</a:t>
            </a:r>
            <a:endParaRPr lang="de-CH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Justage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Überprüfung</a:t>
            </a:r>
            <a:endParaRPr lang="de-CH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1871700" y="1670506"/>
            <a:ext cx="216024" cy="125443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Austausch Sektor 10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5" name="Rechteck 24"/>
          <p:cNvSpPr/>
          <p:nvPr/>
        </p:nvSpPr>
        <p:spPr bwMode="auto">
          <a:xfrm>
            <a:off x="4652458" y="2654189"/>
            <a:ext cx="387593" cy="109585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Vakuum &amp; </a:t>
            </a:r>
            <a:r>
              <a:rPr kumimoji="0" lang="de-CH" sz="11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Elektr</a:t>
            </a:r>
            <a:r>
              <a:rPr kumimoji="0" lang="de-CH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 Installationen</a:t>
            </a:r>
            <a:endParaRPr kumimoji="0" lang="de-CH" sz="11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3" name="Rechteck 22"/>
          <p:cNvSpPr/>
          <p:nvPr/>
        </p:nvSpPr>
        <p:spPr bwMode="auto">
          <a:xfrm>
            <a:off x="3835860" y="2641064"/>
            <a:ext cx="193797" cy="535908"/>
          </a:xfrm>
          <a:prstGeom prst="rect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charset="0"/>
              </a:rPr>
              <a:t>Gestelle &amp; Halterungen</a:t>
            </a:r>
            <a:endParaRPr kumimoji="0" lang="de-CH" sz="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" charset="0"/>
            </a:endParaRPr>
          </a:p>
        </p:txBody>
      </p:sp>
      <p:sp>
        <p:nvSpPr>
          <p:cNvPr id="26" name="Rechteck 25"/>
          <p:cNvSpPr/>
          <p:nvPr/>
        </p:nvSpPr>
        <p:spPr bwMode="auto">
          <a:xfrm>
            <a:off x="2342351" y="3300759"/>
            <a:ext cx="213425" cy="34426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Rechteck 26"/>
          <p:cNvSpPr/>
          <p:nvPr/>
        </p:nvSpPr>
        <p:spPr bwMode="auto">
          <a:xfrm rot="5880000">
            <a:off x="4650529" y="4674715"/>
            <a:ext cx="92873" cy="1760264"/>
          </a:xfrm>
          <a:prstGeom prst="rect">
            <a:avLst/>
          </a:prstGeom>
          <a:solidFill>
            <a:srgbClr val="FF0000">
              <a:alpha val="6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2" name="Rechteck 31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3" name="Rechteck 32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3824144" y="3328876"/>
            <a:ext cx="213425" cy="42117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2" name="Gerade Verbindung mit Pfeil 21"/>
          <p:cNvCxnSpPr/>
          <p:nvPr/>
        </p:nvCxnSpPr>
        <p:spPr bwMode="auto">
          <a:xfrm>
            <a:off x="3964723" y="3784372"/>
            <a:ext cx="687735" cy="167400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280819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2757853" y="942856"/>
            <a:ext cx="5796644" cy="3212976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2976784" y="2481833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282818" y="2535839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3678862" y="2463831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283948" y="2247807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94" y="4298589"/>
            <a:ext cx="4206240" cy="2327148"/>
          </a:xfrm>
          <a:prstGeom prst="rect">
            <a:avLst/>
          </a:prstGeom>
        </p:spPr>
      </p:pic>
      <p:sp>
        <p:nvSpPr>
          <p:cNvPr id="20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Sektor 10 / Zwischenbunker</a:t>
            </a:r>
            <a:endParaRPr lang="de-CH" dirty="0"/>
          </a:p>
        </p:txBody>
      </p:sp>
      <p:cxnSp>
        <p:nvCxnSpPr>
          <p:cNvPr id="21" name="Gerade Verbindung mit Pfeil 20"/>
          <p:cNvCxnSpPr/>
          <p:nvPr/>
        </p:nvCxnSpPr>
        <p:spPr bwMode="auto">
          <a:xfrm flipH="1">
            <a:off x="2757853" y="2787867"/>
            <a:ext cx="756084" cy="204528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hteck 21"/>
          <p:cNvSpPr/>
          <p:nvPr/>
        </p:nvSpPr>
        <p:spPr bwMode="auto">
          <a:xfrm rot="538698">
            <a:off x="1615087" y="5080447"/>
            <a:ext cx="1777538" cy="109828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Gleichschenkliges Dreieck 22"/>
          <p:cNvSpPr/>
          <p:nvPr/>
        </p:nvSpPr>
        <p:spPr bwMode="auto">
          <a:xfrm rot="17151979">
            <a:off x="346774" y="4661646"/>
            <a:ext cx="493990" cy="678960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Gerade Verbindung mit Pfeil 23"/>
          <p:cNvCxnSpPr>
            <a:endCxn id="23" idx="5"/>
          </p:cNvCxnSpPr>
          <p:nvPr/>
        </p:nvCxnSpPr>
        <p:spPr bwMode="auto">
          <a:xfrm flipH="1">
            <a:off x="627533" y="2604800"/>
            <a:ext cx="2436356" cy="227753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568472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38"/>
          <a:stretch/>
        </p:blipFill>
        <p:spPr>
          <a:xfrm>
            <a:off x="4707443" y="4256496"/>
            <a:ext cx="3258234" cy="232714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7845"/>
            <a:ext cx="4206240" cy="2327148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4"/>
          <a:srcRect l="18876" r="19648"/>
          <a:stretch/>
        </p:blipFill>
        <p:spPr>
          <a:xfrm>
            <a:off x="2757853" y="942856"/>
            <a:ext cx="5796644" cy="3212976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2976784" y="2481833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282818" y="2535839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3678862" y="2463831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283948" y="2247807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NL Bunker</a:t>
            </a:r>
            <a:endParaRPr lang="de-CH" dirty="0"/>
          </a:p>
        </p:txBody>
      </p:sp>
      <p:cxnSp>
        <p:nvCxnSpPr>
          <p:cNvPr id="21" name="Gerade Verbindung mit Pfeil 20"/>
          <p:cNvCxnSpPr/>
          <p:nvPr/>
        </p:nvCxnSpPr>
        <p:spPr bwMode="auto">
          <a:xfrm>
            <a:off x="4866994" y="2837044"/>
            <a:ext cx="509817" cy="146154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Gerade Verbindung mit Pfeil 23"/>
          <p:cNvCxnSpPr/>
          <p:nvPr/>
        </p:nvCxnSpPr>
        <p:spPr bwMode="auto">
          <a:xfrm flipH="1">
            <a:off x="2550948" y="2798593"/>
            <a:ext cx="1562429" cy="169026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7850596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2757853" y="942856"/>
            <a:ext cx="5796644" cy="3212976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2976784" y="2481833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282818" y="2535839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3678862" y="2463831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283948" y="2247807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Titel 2"/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de-CH" dirty="0" smtClean="0"/>
              <a:t>NL Halle</a:t>
            </a:r>
            <a:endParaRPr lang="de-CH" dirty="0"/>
          </a:p>
        </p:txBody>
      </p:sp>
      <p:cxnSp>
        <p:nvCxnSpPr>
          <p:cNvPr id="21" name="Gerade Verbindung mit Pfeil 20"/>
          <p:cNvCxnSpPr/>
          <p:nvPr/>
        </p:nvCxnSpPr>
        <p:spPr bwMode="auto">
          <a:xfrm flipH="1">
            <a:off x="5376811" y="3269279"/>
            <a:ext cx="840774" cy="102930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7" b="11131"/>
          <a:stretch/>
        </p:blipFill>
        <p:spPr>
          <a:xfrm>
            <a:off x="981676" y="4298587"/>
            <a:ext cx="5102492" cy="2402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2572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81042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1176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81042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4824028" y="4365104"/>
            <a:ext cx="864096" cy="432048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5292080" y="1232756"/>
            <a:ext cx="252028" cy="43204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 Verbindung mit Pfeil 22"/>
          <p:cNvCxnSpPr>
            <a:endCxn id="20" idx="0"/>
          </p:cNvCxnSpPr>
          <p:nvPr/>
        </p:nvCxnSpPr>
        <p:spPr bwMode="auto">
          <a:xfrm flipH="1">
            <a:off x="5256076" y="1664804"/>
            <a:ext cx="144016" cy="27003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" name="Textfeld 3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Prüfung der NL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Montage der NL in den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Kassetten in der LKW Schleuse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Überprüfung der Ausrichtung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Zwischenlagerung der fertig 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montierten Kassetten für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Späteren Einbau in Sektor 10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36568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81042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8082955" y="5625244"/>
            <a:ext cx="864096" cy="828092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6520584" y="1250758"/>
            <a:ext cx="252028" cy="43204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3" name="Gerade Verbindung mit Pfeil 22"/>
          <p:cNvCxnSpPr>
            <a:stCxn id="21" idx="2"/>
            <a:endCxn id="20" idx="0"/>
          </p:cNvCxnSpPr>
          <p:nvPr/>
        </p:nvCxnSpPr>
        <p:spPr bwMode="auto">
          <a:xfrm>
            <a:off x="6646598" y="1682806"/>
            <a:ext cx="1868405" cy="394243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Rückbau FOKUS Areal zur 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/>
            </a:r>
            <a:br>
              <a:rPr lang="de-CH" dirty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Verwendung als Lagerplatz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smtClean="0">
                <a:solidFill>
                  <a:srgbClr val="000000"/>
                </a:solidFill>
                <a:latin typeface="Calibri"/>
              </a:rPr>
              <a:t>(für Mod. Der Stützen)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Zaun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PSYS </a:t>
            </a:r>
          </a:p>
        </p:txBody>
      </p:sp>
    </p:spTree>
    <p:extLst>
      <p:ext uri="{BB962C8B-B14F-4D97-AF65-F5344CB8AC3E}">
        <p14:creationId xmlns:p14="http://schemas.microsoft.com/office/powerpoint/2010/main" val="9542295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2"/>
          <a:srcRect l="18876" r="19648"/>
          <a:stretch/>
        </p:blipFill>
        <p:spPr>
          <a:xfrm>
            <a:off x="3254947" y="3645024"/>
            <a:ext cx="5796644" cy="3212976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 bwMode="auto">
          <a:xfrm>
            <a:off x="0" y="0"/>
            <a:ext cx="2555776" cy="25649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" y="0"/>
            <a:ext cx="9076816" cy="3645024"/>
          </a:xfrm>
          <a:prstGeom prst="rect">
            <a:avLst/>
          </a:prstGeom>
        </p:spPr>
      </p:pic>
      <p:sp>
        <p:nvSpPr>
          <p:cNvPr id="11" name="Gleichschenkliges Dreieck 10"/>
          <p:cNvSpPr/>
          <p:nvPr/>
        </p:nvSpPr>
        <p:spPr bwMode="auto">
          <a:xfrm rot="16200000">
            <a:off x="3473878" y="5211198"/>
            <a:ext cx="216024" cy="324036"/>
          </a:xfrm>
          <a:prstGeom prst="triangle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3779912" y="5265204"/>
            <a:ext cx="396044" cy="360040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4175956" y="5193196"/>
            <a:ext cx="1368152" cy="648072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5781042" y="4977172"/>
            <a:ext cx="3270549" cy="1476164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5112060" y="17411"/>
            <a:ext cx="1656184" cy="1215345"/>
          </a:xfrm>
          <a:prstGeom prst="rect">
            <a:avLst/>
          </a:prstGeom>
          <a:solidFill>
            <a:srgbClr val="914967">
              <a:alpha val="48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3635896" y="17410"/>
            <a:ext cx="1476164" cy="1215345"/>
          </a:xfrm>
          <a:prstGeom prst="rect">
            <a:avLst/>
          </a:prstGeom>
          <a:solidFill>
            <a:schemeClr val="accent5">
              <a:lumMod val="60000"/>
              <a:lumOff val="40000"/>
              <a:alpha val="48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Rechteck 17"/>
          <p:cNvSpPr/>
          <p:nvPr/>
        </p:nvSpPr>
        <p:spPr bwMode="auto">
          <a:xfrm>
            <a:off x="2144638" y="14739"/>
            <a:ext cx="1491258" cy="1218015"/>
          </a:xfrm>
          <a:prstGeom prst="rect">
            <a:avLst/>
          </a:prstGeom>
          <a:solidFill>
            <a:schemeClr val="accent6">
              <a:lumMod val="60000"/>
              <a:lumOff val="40000"/>
              <a:alpha val="4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1045333" y="0"/>
            <a:ext cx="1099305" cy="1218015"/>
          </a:xfrm>
          <a:prstGeom prst="rect">
            <a:avLst/>
          </a:prstGeom>
          <a:solidFill>
            <a:schemeClr val="accent1">
              <a:alpha val="57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5816645" y="5124293"/>
            <a:ext cx="1903198" cy="148423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6312607" y="1255616"/>
            <a:ext cx="455637" cy="3868677"/>
            <a:chOff x="5292080" y="1232755"/>
            <a:chExt cx="455637" cy="3868677"/>
          </a:xfrm>
        </p:grpSpPr>
        <p:sp>
          <p:nvSpPr>
            <p:cNvPr id="21" name="Rechteck 20"/>
            <p:cNvSpPr/>
            <p:nvPr/>
          </p:nvSpPr>
          <p:spPr bwMode="auto">
            <a:xfrm>
              <a:off x="5292080" y="1232755"/>
              <a:ext cx="252028" cy="711601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3" name="Gerade Verbindung mit Pfeil 22"/>
            <p:cNvCxnSpPr>
              <a:stCxn id="21" idx="2"/>
              <a:endCxn id="20" idx="0"/>
            </p:cNvCxnSpPr>
            <p:nvPr/>
          </p:nvCxnSpPr>
          <p:spPr bwMode="auto">
            <a:xfrm>
              <a:off x="5418094" y="1944356"/>
              <a:ext cx="329623" cy="315707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5" name="Rechteck 24"/>
          <p:cNvSpPr/>
          <p:nvPr/>
        </p:nvSpPr>
        <p:spPr bwMode="auto">
          <a:xfrm rot="564559">
            <a:off x="5677767" y="5897878"/>
            <a:ext cx="3235345" cy="160835"/>
          </a:xfrm>
          <a:prstGeom prst="rec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71500" y="3788642"/>
            <a:ext cx="3007619" cy="288071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Rückbau Vakuum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Infrastr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. /</a:t>
            </a:r>
            <a:br>
              <a:rPr lang="de-CH" dirty="0" smtClean="0">
                <a:solidFill>
                  <a:srgbClr val="000000"/>
                </a:solidFill>
                <a:latin typeface="Calibri"/>
              </a:rPr>
            </a:b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Shutter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/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Geschw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. </a:t>
            </a:r>
            <a:r>
              <a:rPr lang="de-CH" dirty="0" err="1" smtClean="0">
                <a:solidFill>
                  <a:srgbClr val="000000"/>
                </a:solidFill>
                <a:latin typeface="Calibri"/>
              </a:rPr>
              <a:t>Selekt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Demontage SANS2</a:t>
            </a: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7651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wTemplate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NewTemplate</Template>
  <TotalTime>0</TotalTime>
  <Words>274</Words>
  <Application>Microsoft Office PowerPoint</Application>
  <PresentationFormat>Bildschirmpräsentation (4:3)</PresentationFormat>
  <Paragraphs>120</Paragraphs>
  <Slides>28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9" baseType="lpstr">
      <vt:lpstr>MS PGothic</vt:lpstr>
      <vt:lpstr>ヒラギノ角ゴ Pro W3</vt:lpstr>
      <vt:lpstr>Arial</vt:lpstr>
      <vt:lpstr>Arial Narrow</vt:lpstr>
      <vt:lpstr>Calibri</vt:lpstr>
      <vt:lpstr>Georgia</vt:lpstr>
      <vt:lpstr>Rockwell</vt:lpstr>
      <vt:lpstr>Symbol</vt:lpstr>
      <vt:lpstr>Times</vt:lpstr>
      <vt:lpstr>NewTemplate</vt:lpstr>
      <vt:lpstr>Microsoft Excel-Arbeitsblatt</vt:lpstr>
      <vt:lpstr>SINQ Upgrade – Q1/Q2 2019 Montage Planung</vt:lpstr>
      <vt:lpstr>Grundsätzliche Aufteilung im Terminplan</vt:lpstr>
      <vt:lpstr>Sektor 10 / Zwischenbunker</vt:lpstr>
      <vt:lpstr>NL Bunker</vt:lpstr>
      <vt:lpstr>NL Halle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SINQ - Projekt Redesign Fail Save Shutter</dc:title>
  <dc:creator>Kugler Richard</dc:creator>
  <cp:lastModifiedBy>Kugler Richard</cp:lastModifiedBy>
  <cp:revision>162</cp:revision>
  <cp:lastPrinted>2016-01-13T09:44:10Z</cp:lastPrinted>
  <dcterms:created xsi:type="dcterms:W3CDTF">2018-04-24T11:25:30Z</dcterms:created>
  <dcterms:modified xsi:type="dcterms:W3CDTF">2018-10-24T13:22:50Z</dcterms:modified>
</cp:coreProperties>
</file>