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964" r:id="rId1"/>
  </p:sldMasterIdLst>
  <p:notesMasterIdLst>
    <p:notesMasterId r:id="rId25"/>
  </p:notesMasterIdLst>
  <p:handoutMasterIdLst>
    <p:handoutMasterId r:id="rId26"/>
  </p:handoutMasterIdLst>
  <p:sldIdLst>
    <p:sldId id="336" r:id="rId2"/>
    <p:sldId id="323" r:id="rId3"/>
    <p:sldId id="339" r:id="rId4"/>
    <p:sldId id="359" r:id="rId5"/>
    <p:sldId id="345" r:id="rId6"/>
    <p:sldId id="346" r:id="rId7"/>
    <p:sldId id="344" r:id="rId8"/>
    <p:sldId id="341" r:id="rId9"/>
    <p:sldId id="343" r:id="rId10"/>
    <p:sldId id="342" r:id="rId11"/>
    <p:sldId id="360" r:id="rId12"/>
    <p:sldId id="351" r:id="rId13"/>
    <p:sldId id="350" r:id="rId14"/>
    <p:sldId id="349" r:id="rId15"/>
    <p:sldId id="348" r:id="rId16"/>
    <p:sldId id="347" r:id="rId17"/>
    <p:sldId id="353" r:id="rId18"/>
    <p:sldId id="358" r:id="rId19"/>
    <p:sldId id="363" r:id="rId20"/>
    <p:sldId id="361" r:id="rId21"/>
    <p:sldId id="337" r:id="rId22"/>
    <p:sldId id="329" r:id="rId23"/>
    <p:sldId id="309" r:id="rId24"/>
  </p:sldIdLst>
  <p:sldSz cx="9144000" cy="6858000" type="screen4x3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2840" userDrawn="1">
          <p15:clr>
            <a:srgbClr val="A4A3A4"/>
          </p15:clr>
        </p15:guide>
        <p15:guide id="4" orient="horz" pos="1706" userDrawn="1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2659" userDrawn="1">
          <p15:clr>
            <a:srgbClr val="A4A3A4"/>
          </p15:clr>
        </p15:guide>
        <p15:guide id="8" orient="horz">
          <p15:clr>
            <a:srgbClr val="A4A3A4"/>
          </p15:clr>
        </p15:guide>
        <p15:guide id="9" pos="703" userDrawn="1">
          <p15:clr>
            <a:srgbClr val="A4A3A4"/>
          </p15:clr>
        </p15:guide>
        <p15:guide id="10" pos="5602" userDrawn="1">
          <p15:clr>
            <a:srgbClr val="A4A3A4"/>
          </p15:clr>
        </p15:guide>
        <p15:guide id="11" pos="476" userDrawn="1">
          <p15:clr>
            <a:srgbClr val="A4A3A4"/>
          </p15:clr>
        </p15:guide>
        <p15:guide id="12" pos="204" userDrawn="1">
          <p15:clr>
            <a:srgbClr val="A4A3A4"/>
          </p15:clr>
        </p15:guide>
        <p15:guide id="13" pos="1315">
          <p15:clr>
            <a:srgbClr val="A4A3A4"/>
          </p15:clr>
        </p15:guide>
        <p15:guide id="14" pos="3061" userDrawn="1">
          <p15:clr>
            <a:srgbClr val="A4A3A4"/>
          </p15:clr>
        </p15:guide>
        <p15:guide id="15" pos="2608" userDrawn="1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7232" autoAdjust="0"/>
  </p:normalViewPr>
  <p:slideViewPr>
    <p:cSldViewPr snapToObjects="1">
      <p:cViewPr varScale="1">
        <p:scale>
          <a:sx n="123" d="100"/>
          <a:sy n="123" d="100"/>
        </p:scale>
        <p:origin x="324" y="90"/>
      </p:cViewPr>
      <p:guideLst>
        <p:guide orient="horz" pos="890"/>
        <p:guide orient="horz" pos="845"/>
        <p:guide orient="horz" pos="2840"/>
        <p:guide orient="horz" pos="1706"/>
        <p:guide orient="horz" pos="187"/>
        <p:guide orient="horz" pos="504"/>
        <p:guide orient="horz" pos="2659"/>
        <p:guide orient="horz"/>
        <p:guide pos="703"/>
        <p:guide pos="5602"/>
        <p:guide pos="476"/>
        <p:guide pos="204"/>
        <p:guide pos="1315"/>
        <p:guide pos="3061"/>
        <p:guide pos="2608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50888"/>
            <a:ext cx="5000625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080120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7162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Rückbauarbeiten SANS II 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Peter Keller::  Mechanik &amp; Elektronik  ::  Paul </a:t>
            </a:r>
            <a:r>
              <a:rPr lang="de-CH" dirty="0"/>
              <a:t>Scherrer </a:t>
            </a:r>
            <a:r>
              <a:rPr lang="de-CH" dirty="0" smtClean="0"/>
              <a:t>Institut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1248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>
                <a:solidFill>
                  <a:srgbClr val="969696"/>
                </a:solidFill>
                <a:latin typeface="+mn-lt"/>
              </a:rPr>
              <a:t>TIP-Meeting </a:t>
            </a: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SINQ-Upgrade 18.12.2018</a:t>
            </a:r>
            <a:endParaRPr lang="de-DE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7455839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64904"/>
            <a:ext cx="8861969" cy="234318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70" t="53155" r="91501" b="10056"/>
          <a:stretch/>
        </p:blipFill>
        <p:spPr>
          <a:xfrm>
            <a:off x="755576" y="1880828"/>
            <a:ext cx="920814" cy="122413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5924987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59" y="2488461"/>
            <a:ext cx="9071992" cy="2339352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132856"/>
            <a:ext cx="563146" cy="71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609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524813"/>
            <a:ext cx="9432032" cy="221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6961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33" y="2420888"/>
            <a:ext cx="8495927" cy="236336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0" t="1241" r="-43697" b="-9559"/>
          <a:stretch/>
        </p:blipFill>
        <p:spPr>
          <a:xfrm rot="483158">
            <a:off x="101336" y="2043610"/>
            <a:ext cx="7087386" cy="1945668"/>
          </a:xfrm>
          <a:prstGeom prst="diagStripe">
            <a:avLst/>
          </a:prstGeom>
        </p:spPr>
      </p:pic>
    </p:spTree>
    <p:extLst>
      <p:ext uri="{BB962C8B-B14F-4D97-AF65-F5344CB8AC3E}">
        <p14:creationId xmlns:p14="http://schemas.microsoft.com/office/powerpoint/2010/main" val="2963924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700" y="2492896"/>
            <a:ext cx="5630932" cy="2393209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1" t="15674" r="13750" b="11147"/>
          <a:stretch/>
        </p:blipFill>
        <p:spPr>
          <a:xfrm>
            <a:off x="787482" y="2711868"/>
            <a:ext cx="2848413" cy="86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8083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752" y="2401300"/>
            <a:ext cx="2232248" cy="2090648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5" t="52404" r="67574" b="5269"/>
          <a:stretch/>
        </p:blipFill>
        <p:spPr>
          <a:xfrm>
            <a:off x="3766196" y="1484784"/>
            <a:ext cx="1165844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2816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006" y="2588083"/>
            <a:ext cx="1840332" cy="174647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326" y="620688"/>
            <a:ext cx="618990" cy="28803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128" y="1196752"/>
            <a:ext cx="62004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0090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620" y="2636912"/>
            <a:ext cx="2109383" cy="182946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24744"/>
            <a:ext cx="1106960" cy="1215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75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111" y="2564904"/>
            <a:ext cx="2031889" cy="186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0743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de-CH" dirty="0" smtClean="0"/>
              <a:t>Rückbau Elektronik und Verkabelung</a:t>
            </a:r>
            <a:endParaRPr lang="de-CH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7" t="7559" r="2434" b="11437"/>
          <a:stretch/>
        </p:blipFill>
        <p:spPr>
          <a:xfrm>
            <a:off x="222951" y="2455844"/>
            <a:ext cx="8640961" cy="252028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624" y="1340768"/>
            <a:ext cx="1404156" cy="187220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Ellipse 1"/>
          <p:cNvSpPr/>
          <p:nvPr/>
        </p:nvSpPr>
        <p:spPr bwMode="auto">
          <a:xfrm rot="19670615">
            <a:off x="5032617" y="4144653"/>
            <a:ext cx="288032" cy="720080"/>
          </a:xfrm>
          <a:prstGeom prst="ellipse">
            <a:avLst/>
          </a:prstGeom>
          <a:noFill/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Ellipse 8"/>
          <p:cNvSpPr/>
          <p:nvPr/>
        </p:nvSpPr>
        <p:spPr bwMode="auto">
          <a:xfrm rot="19670615">
            <a:off x="3865074" y="4481955"/>
            <a:ext cx="288032" cy="720080"/>
          </a:xfrm>
          <a:prstGeom prst="ellipse">
            <a:avLst/>
          </a:prstGeom>
          <a:noFill/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Ellipse 9"/>
          <p:cNvSpPr/>
          <p:nvPr/>
        </p:nvSpPr>
        <p:spPr bwMode="auto">
          <a:xfrm rot="19670615">
            <a:off x="2422404" y="4029976"/>
            <a:ext cx="288032" cy="72008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Ellipse 10"/>
          <p:cNvSpPr/>
          <p:nvPr/>
        </p:nvSpPr>
        <p:spPr bwMode="auto">
          <a:xfrm rot="19670615">
            <a:off x="300816" y="3529787"/>
            <a:ext cx="398301" cy="72008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5" name="Gerade Verbindung mit Pfeil 4"/>
          <p:cNvCxnSpPr/>
          <p:nvPr/>
        </p:nvCxnSpPr>
        <p:spPr bwMode="auto">
          <a:xfrm flipV="1">
            <a:off x="611560" y="2762522"/>
            <a:ext cx="637064" cy="9083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Gerader Verbinder 12"/>
          <p:cNvCxnSpPr/>
          <p:nvPr/>
        </p:nvCxnSpPr>
        <p:spPr bwMode="auto">
          <a:xfrm flipV="1">
            <a:off x="5348021" y="4832710"/>
            <a:ext cx="2488640" cy="92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Gerader Verbinder 14"/>
          <p:cNvCxnSpPr>
            <a:stCxn id="9" idx="4"/>
          </p:cNvCxnSpPr>
          <p:nvPr/>
        </p:nvCxnSpPr>
        <p:spPr bwMode="auto">
          <a:xfrm flipV="1">
            <a:off x="4200715" y="5117792"/>
            <a:ext cx="880112" cy="290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Gerader Verbinder 16"/>
          <p:cNvCxnSpPr/>
          <p:nvPr/>
        </p:nvCxnSpPr>
        <p:spPr bwMode="auto">
          <a:xfrm flipV="1">
            <a:off x="450109" y="5050632"/>
            <a:ext cx="3392759" cy="9115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feld 17"/>
          <p:cNvSpPr txBox="1"/>
          <p:nvPr/>
        </p:nvSpPr>
        <p:spPr>
          <a:xfrm>
            <a:off x="5691313" y="4869362"/>
            <a:ext cx="1944216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Kollimationsstrecke</a:t>
            </a:r>
            <a:endParaRPr lang="en-US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4161151" y="519643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Probentisch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</a:rPr>
              <a:t>( Verbleibt am PSI )</a:t>
            </a:r>
            <a:endParaRPr lang="en-US" sz="12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404733" y="514178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Detektortank</a:t>
            </a:r>
            <a:endParaRPr lang="en-US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1081376" y="99937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100" dirty="0" smtClean="0">
                <a:solidFill>
                  <a:srgbClr val="000000"/>
                </a:solidFill>
                <a:latin typeface="Calibri"/>
              </a:rPr>
              <a:t>( </a:t>
            </a:r>
            <a:r>
              <a:rPr lang="de-CH" sz="1100" dirty="0">
                <a:solidFill>
                  <a:srgbClr val="000000"/>
                </a:solidFill>
                <a:latin typeface="Calibri"/>
              </a:rPr>
              <a:t>Detektor wird wegen </a:t>
            </a:r>
            <a:r>
              <a:rPr lang="de-CH" sz="1100" dirty="0" smtClean="0">
                <a:solidFill>
                  <a:srgbClr val="000000"/>
                </a:solidFill>
                <a:latin typeface="Calibri"/>
              </a:rPr>
              <a:t>der Detektor-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1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100" dirty="0" smtClean="0">
                <a:solidFill>
                  <a:srgbClr val="000000"/>
                </a:solidFill>
                <a:latin typeface="Calibri"/>
              </a:rPr>
              <a:t>  </a:t>
            </a:r>
            <a:r>
              <a:rPr lang="de-CH" sz="1100" dirty="0" err="1" smtClean="0">
                <a:solidFill>
                  <a:srgbClr val="000000"/>
                </a:solidFill>
                <a:latin typeface="Calibri"/>
              </a:rPr>
              <a:t>heizung</a:t>
            </a:r>
            <a:r>
              <a:rPr lang="de-CH" sz="11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100" dirty="0" smtClean="0">
                <a:solidFill>
                  <a:srgbClr val="000000"/>
                </a:solidFill>
                <a:latin typeface="Calibri"/>
              </a:rPr>
              <a:t>separat </a:t>
            </a:r>
            <a:r>
              <a:rPr lang="de-CH" sz="1100" dirty="0">
                <a:solidFill>
                  <a:srgbClr val="000000"/>
                </a:solidFill>
                <a:latin typeface="Calibri"/>
              </a:rPr>
              <a:t>gelagert )</a:t>
            </a:r>
            <a:endParaRPr lang="en-US" sz="11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7705027" y="248444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V-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Selektor</a:t>
            </a:r>
            <a:endParaRPr lang="de-CH" sz="18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( Verbleibt am PSI )</a:t>
            </a:r>
            <a:endParaRPr lang="en-US" sz="1200" dirty="0" err="1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4" name="Gerader Verbinder 23"/>
          <p:cNvCxnSpPr/>
          <p:nvPr/>
        </p:nvCxnSpPr>
        <p:spPr bwMode="auto">
          <a:xfrm>
            <a:off x="2699792" y="4771476"/>
            <a:ext cx="0" cy="2955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feld 24"/>
          <p:cNvSpPr txBox="1"/>
          <p:nvPr/>
        </p:nvSpPr>
        <p:spPr>
          <a:xfrm>
            <a:off x="1115615" y="6056189"/>
            <a:ext cx="6589411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Die Kabel werden in den beiden Schaltschränken abgetrennt ( Stecker und Klemmen ) und zu den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jeweiligen Schnittstellen zurückgezogen. Die Schnittstellen sind in den entsprechenden Schemas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zu markieren. </a:t>
            </a:r>
            <a:endParaRPr lang="en-US" sz="12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94136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971600" y="172409"/>
            <a:ext cx="903393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 </a:t>
            </a:r>
          </a:p>
          <a:p>
            <a:r>
              <a:rPr lang="de-CH" dirty="0"/>
              <a:t> </a:t>
            </a:r>
          </a:p>
          <a:p>
            <a:pPr lvl="0"/>
            <a:r>
              <a:rPr lang="de-CH" dirty="0"/>
              <a:t>Rückbau Kollimationsstrecke                              	</a:t>
            </a:r>
            <a:r>
              <a:rPr lang="de-CH" dirty="0" smtClean="0"/>
              <a:t>07.01.19 </a:t>
            </a:r>
            <a:r>
              <a:rPr lang="de-CH" dirty="0"/>
              <a:t>-</a:t>
            </a:r>
            <a:r>
              <a:rPr lang="de-CH" dirty="0" smtClean="0"/>
              <a:t> </a:t>
            </a:r>
            <a:r>
              <a:rPr lang="de-CH" dirty="0"/>
              <a:t>18.01.19</a:t>
            </a:r>
          </a:p>
          <a:p>
            <a:pPr lvl="0"/>
            <a:r>
              <a:rPr lang="de-CH" dirty="0"/>
              <a:t>Rückbau Verkabelung                                        </a:t>
            </a:r>
            <a:r>
              <a:rPr lang="de-CH" dirty="0" smtClean="0"/>
              <a:t>	21.01.19 - 15.03.19</a:t>
            </a:r>
            <a:endParaRPr lang="de-CH" dirty="0"/>
          </a:p>
          <a:p>
            <a:pPr lvl="0"/>
            <a:r>
              <a:rPr lang="de-CH" dirty="0"/>
              <a:t>Rückbau Detektortank                                        </a:t>
            </a:r>
            <a:r>
              <a:rPr lang="de-CH" dirty="0" smtClean="0"/>
              <a:t>	21.01.19 </a:t>
            </a:r>
            <a:r>
              <a:rPr lang="de-CH" dirty="0"/>
              <a:t>-</a:t>
            </a:r>
            <a:r>
              <a:rPr lang="de-CH" dirty="0" smtClean="0"/>
              <a:t> </a:t>
            </a:r>
            <a:r>
              <a:rPr lang="de-CH" dirty="0"/>
              <a:t>08.02.19</a:t>
            </a:r>
          </a:p>
          <a:p>
            <a:pPr lvl="0"/>
            <a:r>
              <a:rPr lang="de-CH" dirty="0"/>
              <a:t>Rückbau Probentisch und Infrastruktur                 </a:t>
            </a:r>
            <a:r>
              <a:rPr lang="de-CH" dirty="0" smtClean="0"/>
              <a:t>	03.01.19 </a:t>
            </a:r>
            <a:r>
              <a:rPr lang="de-CH" dirty="0"/>
              <a:t>-</a:t>
            </a:r>
            <a:r>
              <a:rPr lang="de-CH" dirty="0" smtClean="0"/>
              <a:t> </a:t>
            </a:r>
            <a:r>
              <a:rPr lang="de-CH" dirty="0"/>
              <a:t>13.03.19</a:t>
            </a:r>
          </a:p>
          <a:p>
            <a:r>
              <a:rPr lang="de-CH" dirty="0"/>
              <a:t> </a:t>
            </a:r>
          </a:p>
          <a:p>
            <a:endParaRPr lang="de-CH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Vorgabe Terminplan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9" t="24013" r="11905" b="33462"/>
          <a:stretch/>
        </p:blipFill>
        <p:spPr>
          <a:xfrm>
            <a:off x="1475656" y="2450013"/>
            <a:ext cx="4104456" cy="169839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9" name="Textfeld 8"/>
          <p:cNvSpPr txBox="1"/>
          <p:nvPr/>
        </p:nvSpPr>
        <p:spPr>
          <a:xfrm>
            <a:off x="5724128" y="3086297"/>
            <a:ext cx="1641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Nach Aufbau 2002</a:t>
            </a:r>
            <a:endParaRPr lang="de-CH" dirty="0"/>
          </a:p>
        </p:txBody>
      </p:sp>
      <p:sp>
        <p:nvSpPr>
          <p:cNvPr id="10" name="Textfeld 9"/>
          <p:cNvSpPr txBox="1"/>
          <p:nvPr/>
        </p:nvSpPr>
        <p:spPr>
          <a:xfrm>
            <a:off x="5796136" y="5373216"/>
            <a:ext cx="1641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Status 2018</a:t>
            </a:r>
            <a:endParaRPr lang="de-CH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78" t="-27028" r="11359" b="27569"/>
          <a:stretch/>
        </p:blipFill>
        <p:spPr>
          <a:xfrm>
            <a:off x="974730" y="3526457"/>
            <a:ext cx="4634497" cy="3106549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7901174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968" y="980728"/>
            <a:ext cx="5542256" cy="415669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Textfeld 4"/>
          <p:cNvSpPr txBox="1"/>
          <p:nvPr/>
        </p:nvSpPr>
        <p:spPr>
          <a:xfrm>
            <a:off x="6753215" y="4552645"/>
            <a:ext cx="23656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Infrastruktur muss demontiert werden.</a:t>
            </a:r>
            <a:endParaRPr lang="de-CH" dirty="0"/>
          </a:p>
        </p:txBody>
      </p:sp>
      <p:sp>
        <p:nvSpPr>
          <p:cNvPr id="3" name="Pfeil nach links 2"/>
          <p:cNvSpPr/>
          <p:nvPr/>
        </p:nvSpPr>
        <p:spPr bwMode="auto">
          <a:xfrm rot="1990165">
            <a:off x="5202607" y="3889163"/>
            <a:ext cx="1667233" cy="484632"/>
          </a:xfrm>
          <a:prstGeom prst="lef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de-CH" dirty="0" smtClean="0"/>
              <a:t>Rückbau Infrastruktur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313996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0" t="17805" r="64323" b="2954"/>
          <a:stretch/>
        </p:blipFill>
        <p:spPr>
          <a:xfrm>
            <a:off x="778815" y="1340768"/>
            <a:ext cx="2641057" cy="4486907"/>
          </a:xfrm>
          <a:prstGeom prst="rect">
            <a:avLst/>
          </a:prstGeom>
        </p:spPr>
      </p:pic>
      <p:sp>
        <p:nvSpPr>
          <p:cNvPr id="9" name="Pfeil nach rechts 8"/>
          <p:cNvSpPr/>
          <p:nvPr/>
        </p:nvSpPr>
        <p:spPr>
          <a:xfrm rot="15213518">
            <a:off x="2037384" y="5344841"/>
            <a:ext cx="865179" cy="29470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Textfeld 9"/>
          <p:cNvSpPr txBox="1"/>
          <p:nvPr/>
        </p:nvSpPr>
        <p:spPr>
          <a:xfrm>
            <a:off x="2002951" y="5935585"/>
            <a:ext cx="1641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Abklinglager WASA</a:t>
            </a:r>
            <a:endParaRPr lang="de-CH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de-CH" dirty="0" smtClean="0"/>
              <a:t>Lagerort Instrument</a:t>
            </a:r>
            <a:endParaRPr lang="de-CH" dirty="0"/>
          </a:p>
        </p:txBody>
      </p:sp>
      <p:sp>
        <p:nvSpPr>
          <p:cNvPr id="12" name="Chevron 11"/>
          <p:cNvSpPr/>
          <p:nvPr/>
        </p:nvSpPr>
        <p:spPr bwMode="auto">
          <a:xfrm>
            <a:off x="3558198" y="4278353"/>
            <a:ext cx="484632" cy="484632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Chevron 12"/>
          <p:cNvSpPr/>
          <p:nvPr/>
        </p:nvSpPr>
        <p:spPr bwMode="auto">
          <a:xfrm>
            <a:off x="4701791" y="4278353"/>
            <a:ext cx="484632" cy="484632"/>
          </a:xfrm>
          <a:prstGeom prst="chevro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125727" y="3861392"/>
            <a:ext cx="432048" cy="7200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8000" dirty="0" smtClean="0">
                <a:solidFill>
                  <a:srgbClr val="000000"/>
                </a:solidFill>
                <a:latin typeface="Calibri"/>
              </a:rPr>
              <a:t>?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754075"/>
            <a:ext cx="3275445" cy="1533187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6357975" y="5287262"/>
            <a:ext cx="1641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LAHN Argentinien</a:t>
            </a:r>
            <a:endParaRPr lang="de-CH" dirty="0"/>
          </a:p>
        </p:txBody>
      </p:sp>
      <p:sp>
        <p:nvSpPr>
          <p:cNvPr id="17" name="Textfeld 16"/>
          <p:cNvSpPr txBox="1"/>
          <p:nvPr/>
        </p:nvSpPr>
        <p:spPr>
          <a:xfrm>
            <a:off x="4283968" y="1298346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Platzbedarf Lagerung: 28m</a:t>
            </a:r>
            <a:r>
              <a:rPr lang="de-CH" baseline="30000" dirty="0" smtClean="0"/>
              <a:t>2</a:t>
            </a:r>
            <a:endParaRPr lang="de-CH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198" y="2755233"/>
            <a:ext cx="2495224" cy="85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3008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5401096" cy="5577839"/>
          </a:xfrm>
        </p:spPr>
        <p:txBody>
          <a:bodyPr tIns="180000"/>
          <a:lstStyle/>
          <a:p>
            <a:pPr marL="0" indent="0">
              <a:buNone/>
            </a:pPr>
            <a:r>
              <a:rPr lang="de-CH" sz="1600" b="1" dirty="0" smtClean="0"/>
              <a:t>Der Rückbauablauf ist geplant.</a:t>
            </a:r>
          </a:p>
          <a:p>
            <a:pPr marL="0" indent="0">
              <a:buNone/>
            </a:pPr>
            <a:endParaRPr lang="de-CH" sz="1600" b="1" dirty="0"/>
          </a:p>
          <a:p>
            <a:pPr marL="0" indent="0">
              <a:buNone/>
            </a:pPr>
            <a:r>
              <a:rPr lang="de-CH" sz="1600" b="1" dirty="0" smtClean="0"/>
              <a:t>Aus unser Sicht können wir die vorgegebenen Termine halten:</a:t>
            </a:r>
          </a:p>
          <a:p>
            <a:pPr marL="0" indent="0">
              <a:buNone/>
            </a:pPr>
            <a:endParaRPr lang="de-CH" sz="1600" b="1" dirty="0"/>
          </a:p>
          <a:p>
            <a:pPr marL="0" indent="0">
              <a:buNone/>
            </a:pPr>
            <a:r>
              <a:rPr lang="de-CH" sz="1600" b="1" dirty="0" smtClean="0"/>
              <a:t>Jan Krebs, Marcel Schild, Silvan Stamm, Philipp Looser, Richard Kugler &amp; Peter Keller</a:t>
            </a:r>
          </a:p>
          <a:p>
            <a:pPr>
              <a:buFontTx/>
              <a:buChar char="-"/>
            </a:pP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23012781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 smtClean="0"/>
              <a:t>Fragen?</a:t>
            </a:r>
          </a:p>
          <a:p>
            <a:pPr marL="0" indent="0">
              <a:buNone/>
            </a:pP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de-CH" dirty="0" smtClean="0"/>
              <a:t>Rückbau Instrumentenkomponenten</a:t>
            </a:r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817788"/>
            <a:ext cx="3103069" cy="1055844"/>
          </a:xfrm>
          <a:prstGeom prst="rect">
            <a:avLst/>
          </a:prstGeom>
        </p:spPr>
      </p:pic>
      <p:sp>
        <p:nvSpPr>
          <p:cNvPr id="22" name="Rechteck 21"/>
          <p:cNvSpPr/>
          <p:nvPr/>
        </p:nvSpPr>
        <p:spPr>
          <a:xfrm>
            <a:off x="827584" y="767408"/>
            <a:ext cx="806489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b="1" i="1" dirty="0" smtClean="0"/>
              <a:t>Ziel:  </a:t>
            </a:r>
            <a:endParaRPr lang="de-CH" b="1" i="1" dirty="0"/>
          </a:p>
          <a:p>
            <a:pPr marL="285750" indent="-285750">
              <a:buFontTx/>
              <a:buChar char="-"/>
            </a:pPr>
            <a:r>
              <a:rPr lang="de-CH" dirty="0" smtClean="0"/>
              <a:t>Instrument </a:t>
            </a:r>
            <a:r>
              <a:rPr lang="de-CH" dirty="0"/>
              <a:t>so </a:t>
            </a:r>
            <a:r>
              <a:rPr lang="de-CH" dirty="0" smtClean="0"/>
              <a:t>abbauen</a:t>
            </a:r>
            <a:r>
              <a:rPr lang="de-CH" dirty="0"/>
              <a:t>, dass es mit geringem Aufwand von </a:t>
            </a:r>
            <a:r>
              <a:rPr lang="de-CH" dirty="0" smtClean="0"/>
              <a:t>einem zukünftigen </a:t>
            </a:r>
            <a:r>
              <a:rPr lang="de-CH" dirty="0"/>
              <a:t>Nutzer wieder aufgebaut werden kann: Grosse Komponenten und Verkabelung sauber getrennt</a:t>
            </a:r>
            <a:r>
              <a:rPr lang="de-CH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de-CH" dirty="0" smtClean="0"/>
              <a:t>Abbau Reihenfolge abgestimmt mit anderen SINQ-Upgrade Arbeiten.</a:t>
            </a:r>
          </a:p>
          <a:p>
            <a:pPr marL="285750" indent="-285750">
              <a:buFontTx/>
              <a:buChar char="-"/>
            </a:pPr>
            <a:r>
              <a:rPr lang="de-CH" dirty="0" smtClean="0"/>
              <a:t>Einhalten der Termine.</a:t>
            </a:r>
          </a:p>
          <a:p>
            <a:pPr marL="285750" indent="-285750">
              <a:buFontTx/>
              <a:buChar char="-"/>
            </a:pPr>
            <a:r>
              <a:rPr lang="de-CH" dirty="0" smtClean="0"/>
              <a:t>Erstellen einer Abbau-Dokumentation inklusive elektrischer Schemas.</a:t>
            </a:r>
            <a:endParaRPr lang="de-CH" dirty="0"/>
          </a:p>
          <a:p>
            <a:r>
              <a:rPr lang="de-CH" b="1" i="1" dirty="0" smtClean="0"/>
              <a:t>Zwischenlagerung von Exportkomponenten:</a:t>
            </a:r>
          </a:p>
          <a:p>
            <a:pPr marL="285750" indent="-285750">
              <a:buFontTx/>
              <a:buChar char="-"/>
            </a:pPr>
            <a:r>
              <a:rPr lang="de-CH" dirty="0" smtClean="0"/>
              <a:t>Die </a:t>
            </a:r>
            <a:r>
              <a:rPr lang="de-CH" dirty="0"/>
              <a:t>Zwischenlagerung in WASA ist </a:t>
            </a:r>
            <a:r>
              <a:rPr lang="de-CH" dirty="0" smtClean="0"/>
              <a:t>abgesprochen.</a:t>
            </a:r>
          </a:p>
          <a:p>
            <a:pPr marL="285750" indent="-285750">
              <a:buFontTx/>
              <a:buChar char="-"/>
            </a:pPr>
            <a:r>
              <a:rPr lang="de-CH" dirty="0" smtClean="0"/>
              <a:t>Der </a:t>
            </a:r>
            <a:r>
              <a:rPr lang="de-CH" dirty="0"/>
              <a:t>Detektor wird in eine Kiste </a:t>
            </a:r>
            <a:r>
              <a:rPr lang="de-CH" dirty="0" smtClean="0"/>
              <a:t>verpackt.</a:t>
            </a:r>
          </a:p>
          <a:p>
            <a:pPr marL="285750" indent="-285750">
              <a:buFontTx/>
              <a:buChar char="-"/>
            </a:pPr>
            <a:r>
              <a:rPr lang="de-CH" dirty="0" smtClean="0"/>
              <a:t>Die restlichen </a:t>
            </a:r>
            <a:r>
              <a:rPr lang="de-CH" dirty="0"/>
              <a:t>Komponenten werden </a:t>
            </a:r>
            <a:r>
              <a:rPr lang="de-CH" dirty="0" err="1" smtClean="0"/>
              <a:t>staubgeschütz</a:t>
            </a:r>
            <a:r>
              <a:rPr lang="de-CH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de-CH" dirty="0" smtClean="0"/>
              <a:t>Die gesamte </a:t>
            </a:r>
            <a:r>
              <a:rPr lang="de-CH" dirty="0"/>
              <a:t>Elektronik wird </a:t>
            </a:r>
            <a:r>
              <a:rPr lang="de-CH" dirty="0" smtClean="0"/>
              <a:t>in den Racks belassen</a:t>
            </a:r>
            <a:r>
              <a:rPr lang="de-CH" dirty="0"/>
              <a:t>, gelagert und später </a:t>
            </a:r>
            <a:r>
              <a:rPr lang="de-CH" dirty="0" smtClean="0"/>
              <a:t>so weiter </a:t>
            </a:r>
            <a:r>
              <a:rPr lang="de-CH" dirty="0"/>
              <a:t>gegeben</a:t>
            </a:r>
            <a:r>
              <a:rPr lang="de-CH" dirty="0" smtClean="0"/>
              <a:t>.</a:t>
            </a:r>
          </a:p>
          <a:p>
            <a:r>
              <a:rPr lang="de-CH" b="1" i="1" dirty="0" smtClean="0"/>
              <a:t>Restliche Komponenten:</a:t>
            </a:r>
          </a:p>
          <a:p>
            <a:pPr marL="285750" indent="-285750">
              <a:buFontTx/>
              <a:buChar char="-"/>
            </a:pPr>
            <a:r>
              <a:rPr lang="de-CH" dirty="0" err="1" smtClean="0"/>
              <a:t>Geschwindigkeitsselektor</a:t>
            </a:r>
            <a:r>
              <a:rPr lang="de-CH" dirty="0" smtClean="0"/>
              <a:t> </a:t>
            </a:r>
            <a:r>
              <a:rPr lang="de-CH" dirty="0"/>
              <a:t>und Probentisch bleiben am PSI und werden später </a:t>
            </a:r>
            <a:r>
              <a:rPr lang="de-CH" dirty="0" smtClean="0"/>
              <a:t>an anderen </a:t>
            </a:r>
            <a:r>
              <a:rPr lang="de-CH" dirty="0"/>
              <a:t>Geräten wieder </a:t>
            </a:r>
            <a:r>
              <a:rPr lang="de-CH" dirty="0" smtClean="0"/>
              <a:t>eingesetzt.</a:t>
            </a:r>
          </a:p>
        </p:txBody>
      </p:sp>
    </p:spTree>
    <p:extLst>
      <p:ext uri="{BB962C8B-B14F-4D97-AF65-F5344CB8AC3E}">
        <p14:creationId xmlns:p14="http://schemas.microsoft.com/office/powerpoint/2010/main" val="37421462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883" y="1897652"/>
            <a:ext cx="9144000" cy="3111319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1475656" y="1124744"/>
            <a:ext cx="6408712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Vorschlag: Kranverwendung jeweils nachmittags von 13.00  - 18.00?</a:t>
            </a:r>
          </a:p>
        </p:txBody>
      </p:sp>
    </p:spTree>
    <p:extLst>
      <p:ext uri="{BB962C8B-B14F-4D97-AF65-F5344CB8AC3E}">
        <p14:creationId xmlns:p14="http://schemas.microsoft.com/office/powerpoint/2010/main" val="38669166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6"/>
          <a:stretch/>
        </p:blipFill>
        <p:spPr>
          <a:xfrm>
            <a:off x="323528" y="2276872"/>
            <a:ext cx="8751155" cy="247833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242" r="27951" b="45424"/>
          <a:stretch/>
        </p:blipFill>
        <p:spPr>
          <a:xfrm>
            <a:off x="4716016" y="692696"/>
            <a:ext cx="2016224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483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22" y="2204864"/>
            <a:ext cx="9372161" cy="295786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719490"/>
            <a:ext cx="907137" cy="82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7562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" y="2235674"/>
            <a:ext cx="9288016" cy="265695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72816"/>
            <a:ext cx="3240360" cy="85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3319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276872"/>
            <a:ext cx="9251504" cy="2706141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556792"/>
            <a:ext cx="3600400" cy="1054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7291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764" y="2204864"/>
            <a:ext cx="9432032" cy="274663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196752"/>
            <a:ext cx="2872321" cy="170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6339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 4_3</Template>
  <TotalTime>0</TotalTime>
  <Words>312</Words>
  <Application>Microsoft Office PowerPoint</Application>
  <PresentationFormat>Bildschirmpräsentation (4:3)</PresentationFormat>
  <Paragraphs>76</Paragraphs>
  <Slides>23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34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ヒラギノ角ゴ Pro W3</vt:lpstr>
      <vt:lpstr>PSI-Powerpoint-Master Calibri V2</vt:lpstr>
      <vt:lpstr>Rückbauarbeiten SANS II </vt:lpstr>
      <vt:lpstr>Vorgabe Terminplan</vt:lpstr>
      <vt:lpstr>Rückbau Instrumentenkomponenten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Rückbau Elektronik und Verkabelung</vt:lpstr>
      <vt:lpstr>Rückbau Infrastruktur</vt:lpstr>
      <vt:lpstr>Lagerort Instrument</vt:lpstr>
      <vt:lpstr>Wir schaffen Wissen – heute für morgen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können Sie den Titel Ihrer  Präsentation einfügen</dc:title>
  <dc:creator>Keller Peter</dc:creator>
  <cp:lastModifiedBy>Luethy Markus</cp:lastModifiedBy>
  <cp:revision>51</cp:revision>
  <cp:lastPrinted>2015-09-30T13:23:15Z</cp:lastPrinted>
  <dcterms:created xsi:type="dcterms:W3CDTF">2018-12-13T09:57:37Z</dcterms:created>
  <dcterms:modified xsi:type="dcterms:W3CDTF">2018-12-18T07:57:26Z</dcterms:modified>
</cp:coreProperties>
</file>