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  <p:sldMasterId id="2147483697" r:id="rId4"/>
  </p:sldMasterIdLst>
  <p:notesMasterIdLst>
    <p:notesMasterId r:id="rId20"/>
  </p:notesMasterIdLst>
  <p:handoutMasterIdLst>
    <p:handoutMasterId r:id="rId21"/>
  </p:handoutMasterIdLst>
  <p:sldIdLst>
    <p:sldId id="256" r:id="rId5"/>
    <p:sldId id="321" r:id="rId6"/>
    <p:sldId id="332" r:id="rId7"/>
    <p:sldId id="333" r:id="rId8"/>
    <p:sldId id="334" r:id="rId9"/>
    <p:sldId id="343" r:id="rId10"/>
    <p:sldId id="335" r:id="rId11"/>
    <p:sldId id="337" r:id="rId12"/>
    <p:sldId id="339" r:id="rId13"/>
    <p:sldId id="340" r:id="rId14"/>
    <p:sldId id="338" r:id="rId15"/>
    <p:sldId id="341" r:id="rId16"/>
    <p:sldId id="342" r:id="rId17"/>
    <p:sldId id="336" r:id="rId18"/>
    <p:sldId id="331" r:id="rId19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18" autoAdjust="0"/>
    <p:restoredTop sz="94637" autoAdjust="0"/>
  </p:normalViewPr>
  <p:slideViewPr>
    <p:cSldViewPr>
      <p:cViewPr varScale="1">
        <p:scale>
          <a:sx n="124" d="100"/>
          <a:sy n="124" d="100"/>
        </p:scale>
        <p:origin x="146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608AD1-B248-427F-BFC5-8D25FBD536F7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B3CD5096-B84F-4268-93D9-998B4F16C222}">
      <dgm:prSet phldrT="[Text]"/>
      <dgm:spPr/>
      <dgm:t>
        <a:bodyPr/>
        <a:lstStyle/>
        <a:p>
          <a:r>
            <a:rPr lang="de-DE" b="1" dirty="0" smtClean="0"/>
            <a:t>Gefahren-Ermittlung</a:t>
          </a:r>
          <a:endParaRPr lang="de-DE" b="1" dirty="0"/>
        </a:p>
      </dgm:t>
    </dgm:pt>
    <dgm:pt modelId="{D0DC693D-8502-4319-A0A9-199D05CFE232}" type="parTrans" cxnId="{5B31FD43-20A8-437A-B94A-922AA63CCBD4}">
      <dgm:prSet/>
      <dgm:spPr/>
      <dgm:t>
        <a:bodyPr/>
        <a:lstStyle/>
        <a:p>
          <a:endParaRPr lang="de-DE"/>
        </a:p>
      </dgm:t>
    </dgm:pt>
    <dgm:pt modelId="{BE42A4B9-B1BA-4381-A33E-53FEDDDC0BEB}" type="sibTrans" cxnId="{5B31FD43-20A8-437A-B94A-922AA63CCBD4}">
      <dgm:prSet/>
      <dgm:spPr/>
      <dgm:t>
        <a:bodyPr/>
        <a:lstStyle/>
        <a:p>
          <a:endParaRPr lang="de-DE"/>
        </a:p>
      </dgm:t>
    </dgm:pt>
    <dgm:pt modelId="{7FF6C49A-61E4-412A-91B5-A0BCE398486C}">
      <dgm:prSet phldrT="[Text]"/>
      <dgm:spPr/>
      <dgm:t>
        <a:bodyPr/>
        <a:lstStyle/>
        <a:p>
          <a:r>
            <a:rPr lang="de-DE" dirty="0" smtClean="0"/>
            <a:t>Checkliste zu EN ISO 12100:2010</a:t>
          </a:r>
          <a:endParaRPr lang="de-DE" dirty="0"/>
        </a:p>
      </dgm:t>
    </dgm:pt>
    <dgm:pt modelId="{0694F3F5-29A7-4BFC-9683-C997A250A794}" type="parTrans" cxnId="{3F419314-4C1E-4A4F-8578-3CA66A85E54E}">
      <dgm:prSet/>
      <dgm:spPr/>
      <dgm:t>
        <a:bodyPr/>
        <a:lstStyle/>
        <a:p>
          <a:endParaRPr lang="de-DE"/>
        </a:p>
      </dgm:t>
    </dgm:pt>
    <dgm:pt modelId="{45936DD4-2686-48B3-999E-50557042A190}" type="sibTrans" cxnId="{3F419314-4C1E-4A4F-8578-3CA66A85E54E}">
      <dgm:prSet/>
      <dgm:spPr/>
      <dgm:t>
        <a:bodyPr/>
        <a:lstStyle/>
        <a:p>
          <a:endParaRPr lang="de-DE"/>
        </a:p>
      </dgm:t>
    </dgm:pt>
    <dgm:pt modelId="{2D961950-6BDF-4530-8A53-163F80545C49}">
      <dgm:prSet phldrT="[Text]"/>
      <dgm:spPr/>
      <dgm:t>
        <a:bodyPr/>
        <a:lstStyle/>
        <a:p>
          <a:r>
            <a:rPr lang="de-DE" dirty="0" smtClean="0"/>
            <a:t>Vor Ort mit Instrumenten Verantwortlichen</a:t>
          </a:r>
          <a:endParaRPr lang="de-DE" dirty="0"/>
        </a:p>
      </dgm:t>
    </dgm:pt>
    <dgm:pt modelId="{56684341-95CE-482F-AF02-438AE3ABD735}" type="parTrans" cxnId="{3CD69944-4A92-4706-AA27-9925C15A61D9}">
      <dgm:prSet/>
      <dgm:spPr/>
      <dgm:t>
        <a:bodyPr/>
        <a:lstStyle/>
        <a:p>
          <a:endParaRPr lang="de-DE"/>
        </a:p>
      </dgm:t>
    </dgm:pt>
    <dgm:pt modelId="{C8DC145D-DC82-4EDC-A4C1-CC237AF4AA2F}" type="sibTrans" cxnId="{3CD69944-4A92-4706-AA27-9925C15A61D9}">
      <dgm:prSet/>
      <dgm:spPr/>
      <dgm:t>
        <a:bodyPr/>
        <a:lstStyle/>
        <a:p>
          <a:endParaRPr lang="de-DE"/>
        </a:p>
      </dgm:t>
    </dgm:pt>
    <dgm:pt modelId="{D3F0AC50-B5CE-4161-A4AC-DCFBA2CA2CE7}">
      <dgm:prSet phldrT="[Text]"/>
      <dgm:spPr/>
      <dgm:t>
        <a:bodyPr/>
        <a:lstStyle/>
        <a:p>
          <a:r>
            <a:rPr lang="de-DE" b="1" dirty="0" smtClean="0"/>
            <a:t>Risiko-Beurteilung</a:t>
          </a:r>
          <a:endParaRPr lang="de-DE" b="1" dirty="0"/>
        </a:p>
      </dgm:t>
    </dgm:pt>
    <dgm:pt modelId="{385EAB1D-A5C8-469E-8652-0206CA03D7C2}" type="parTrans" cxnId="{A4A0CEE5-E736-464A-B388-D863BF77F811}">
      <dgm:prSet/>
      <dgm:spPr/>
      <dgm:t>
        <a:bodyPr/>
        <a:lstStyle/>
        <a:p>
          <a:endParaRPr lang="de-DE"/>
        </a:p>
      </dgm:t>
    </dgm:pt>
    <dgm:pt modelId="{0FE6049A-BC5D-4B85-BB43-8636D2049099}" type="sibTrans" cxnId="{A4A0CEE5-E736-464A-B388-D863BF77F811}">
      <dgm:prSet/>
      <dgm:spPr/>
      <dgm:t>
        <a:bodyPr/>
        <a:lstStyle/>
        <a:p>
          <a:endParaRPr lang="de-DE"/>
        </a:p>
      </dgm:t>
    </dgm:pt>
    <dgm:pt modelId="{EADFA887-D538-4F4A-8513-4B2D567BA4CB}">
      <dgm:prSet phldrT="[Text]"/>
      <dgm:spPr/>
      <dgm:t>
        <a:bodyPr/>
        <a:lstStyle/>
        <a:p>
          <a:r>
            <a:rPr lang="de-DE" dirty="0" smtClean="0"/>
            <a:t>Auf Basis der Checkliste</a:t>
          </a:r>
          <a:endParaRPr lang="de-DE" dirty="0"/>
        </a:p>
      </dgm:t>
    </dgm:pt>
    <dgm:pt modelId="{B3DECE3C-D9A3-46D7-8528-A11318931D1E}" type="parTrans" cxnId="{882EC300-9783-4994-822D-99C58E434FB1}">
      <dgm:prSet/>
      <dgm:spPr/>
      <dgm:t>
        <a:bodyPr/>
        <a:lstStyle/>
        <a:p>
          <a:endParaRPr lang="de-DE"/>
        </a:p>
      </dgm:t>
    </dgm:pt>
    <dgm:pt modelId="{9F8F8AD3-8A98-4F90-8992-096991B4757F}" type="sibTrans" cxnId="{882EC300-9783-4994-822D-99C58E434FB1}">
      <dgm:prSet/>
      <dgm:spPr/>
      <dgm:t>
        <a:bodyPr/>
        <a:lstStyle/>
        <a:p>
          <a:endParaRPr lang="de-DE"/>
        </a:p>
      </dgm:t>
    </dgm:pt>
    <dgm:pt modelId="{57D9AFBB-07EC-49A6-9903-8B946AC0FD0F}">
      <dgm:prSet phldrT="[Text]"/>
      <dgm:spPr/>
      <dgm:t>
        <a:bodyPr/>
        <a:lstStyle/>
        <a:p>
          <a:r>
            <a:rPr lang="de-DE" b="1" dirty="0" smtClean="0"/>
            <a:t>Schutz-Konzept</a:t>
          </a:r>
        </a:p>
      </dgm:t>
    </dgm:pt>
    <dgm:pt modelId="{EC00016F-F5C5-40BF-8310-2320D73E627C}" type="parTrans" cxnId="{A94E6887-4A24-4913-8B96-1F4C3289CDAC}">
      <dgm:prSet/>
      <dgm:spPr/>
      <dgm:t>
        <a:bodyPr/>
        <a:lstStyle/>
        <a:p>
          <a:endParaRPr lang="de-DE"/>
        </a:p>
      </dgm:t>
    </dgm:pt>
    <dgm:pt modelId="{96BD7D46-C1F8-4949-B9F4-222217B5951D}" type="sibTrans" cxnId="{A94E6887-4A24-4913-8B96-1F4C3289CDAC}">
      <dgm:prSet/>
      <dgm:spPr/>
      <dgm:t>
        <a:bodyPr/>
        <a:lstStyle/>
        <a:p>
          <a:endParaRPr lang="de-DE"/>
        </a:p>
      </dgm:t>
    </dgm:pt>
    <dgm:pt modelId="{380A5A6F-2CF0-4412-9333-A5AD78E71D14}">
      <dgm:prSet phldrT="[Text]"/>
      <dgm:spPr/>
      <dgm:t>
        <a:bodyPr/>
        <a:lstStyle/>
        <a:p>
          <a:r>
            <a:rPr lang="de-DE" dirty="0" smtClean="0"/>
            <a:t>PSYS-relevante Risiken berücksichtigen</a:t>
          </a:r>
          <a:endParaRPr lang="de-DE" dirty="0"/>
        </a:p>
      </dgm:t>
    </dgm:pt>
    <dgm:pt modelId="{EB16852F-B19F-4D19-AEB9-4D9F599EA103}" type="parTrans" cxnId="{121727B9-8000-4ECE-8B77-9ED781392544}">
      <dgm:prSet/>
      <dgm:spPr/>
      <dgm:t>
        <a:bodyPr/>
        <a:lstStyle/>
        <a:p>
          <a:endParaRPr lang="de-DE"/>
        </a:p>
      </dgm:t>
    </dgm:pt>
    <dgm:pt modelId="{B85AFC50-6C08-4EC4-B7DA-59F464996D10}" type="sibTrans" cxnId="{121727B9-8000-4ECE-8B77-9ED781392544}">
      <dgm:prSet/>
      <dgm:spPr/>
      <dgm:t>
        <a:bodyPr/>
        <a:lstStyle/>
        <a:p>
          <a:endParaRPr lang="de-DE"/>
        </a:p>
      </dgm:t>
    </dgm:pt>
    <dgm:pt modelId="{785DFE02-2468-4016-BCF8-774774DE5112}">
      <dgm:prSet phldrT="[Text]"/>
      <dgm:spPr/>
      <dgm:t>
        <a:bodyPr/>
        <a:lstStyle/>
        <a:p>
          <a:r>
            <a:rPr lang="de-DE" dirty="0" smtClean="0"/>
            <a:t>Definition der Massnahmen und der PSYS-Relevanz mit der Arbeitsgruppe</a:t>
          </a:r>
          <a:endParaRPr lang="de-DE" dirty="0"/>
        </a:p>
      </dgm:t>
    </dgm:pt>
    <dgm:pt modelId="{0E5E1BC0-0562-43B7-9CA1-65DDC04CFEBE}" type="parTrans" cxnId="{987A4DE7-8270-4024-921F-6D0359B7C4F0}">
      <dgm:prSet/>
      <dgm:spPr/>
      <dgm:t>
        <a:bodyPr/>
        <a:lstStyle/>
        <a:p>
          <a:endParaRPr lang="de-DE"/>
        </a:p>
      </dgm:t>
    </dgm:pt>
    <dgm:pt modelId="{D79ECCEE-306F-4972-BEF2-3CAB7155C61E}" type="sibTrans" cxnId="{987A4DE7-8270-4024-921F-6D0359B7C4F0}">
      <dgm:prSet/>
      <dgm:spPr/>
      <dgm:t>
        <a:bodyPr/>
        <a:lstStyle/>
        <a:p>
          <a:endParaRPr lang="de-DE"/>
        </a:p>
      </dgm:t>
    </dgm:pt>
    <dgm:pt modelId="{F5A97F3C-2C17-4F66-BFE6-FEB7512B922B}">
      <dgm:prSet phldrT="[Text]"/>
      <dgm:spPr/>
      <dgm:t>
        <a:bodyPr/>
        <a:lstStyle/>
        <a:p>
          <a:r>
            <a:rPr lang="de-DE" dirty="0" smtClean="0"/>
            <a:t>Risikobasiert</a:t>
          </a:r>
          <a:endParaRPr lang="de-DE" dirty="0"/>
        </a:p>
      </dgm:t>
    </dgm:pt>
    <dgm:pt modelId="{5D8AB338-40AD-418E-AA70-6BC3D1B2B527}" type="parTrans" cxnId="{1863BF4F-35D3-4AAA-9A7F-137AE23C0B6A}">
      <dgm:prSet/>
      <dgm:spPr/>
      <dgm:t>
        <a:bodyPr/>
        <a:lstStyle/>
        <a:p>
          <a:endParaRPr lang="de-DE"/>
        </a:p>
      </dgm:t>
    </dgm:pt>
    <dgm:pt modelId="{CDF0DD7E-E3FE-42BE-9995-A64A476BD1C4}" type="sibTrans" cxnId="{1863BF4F-35D3-4AAA-9A7F-137AE23C0B6A}">
      <dgm:prSet/>
      <dgm:spPr/>
      <dgm:t>
        <a:bodyPr/>
        <a:lstStyle/>
        <a:p>
          <a:endParaRPr lang="de-DE"/>
        </a:p>
      </dgm:t>
    </dgm:pt>
    <dgm:pt modelId="{F3B9E0D7-C4A9-4508-A57A-50EF627C2500}">
      <dgm:prSet phldrT="[Text]"/>
      <dgm:spPr/>
      <dgm:t>
        <a:bodyPr/>
        <a:lstStyle/>
        <a:p>
          <a:r>
            <a:rPr lang="de-DE" b="1" dirty="0" smtClean="0"/>
            <a:t>Realisierung</a:t>
          </a:r>
          <a:endParaRPr lang="de-DE" b="1" dirty="0"/>
        </a:p>
      </dgm:t>
    </dgm:pt>
    <dgm:pt modelId="{F25D3B7B-79D1-4DCB-BBA2-AB0D7A3A14C8}" type="parTrans" cxnId="{6F755044-B53E-4D94-923F-7C658FD64597}">
      <dgm:prSet/>
      <dgm:spPr/>
      <dgm:t>
        <a:bodyPr/>
        <a:lstStyle/>
        <a:p>
          <a:endParaRPr lang="de-DE"/>
        </a:p>
      </dgm:t>
    </dgm:pt>
    <dgm:pt modelId="{B8CE4840-3106-4F73-8E96-B6197D36122D}" type="sibTrans" cxnId="{6F755044-B53E-4D94-923F-7C658FD64597}">
      <dgm:prSet/>
      <dgm:spPr/>
      <dgm:t>
        <a:bodyPr/>
        <a:lstStyle/>
        <a:p>
          <a:endParaRPr lang="de-DE"/>
        </a:p>
      </dgm:t>
    </dgm:pt>
    <dgm:pt modelId="{D25EC9FF-0283-480D-8CCE-DC2E206F7C4E}">
      <dgm:prSet phldrT="[Text]"/>
      <dgm:spPr/>
      <dgm:t>
        <a:bodyPr/>
        <a:lstStyle/>
        <a:p>
          <a:r>
            <a:rPr lang="de-DE" dirty="0" smtClean="0"/>
            <a:t>Realisierungskonzept entsprechend des Schutzkonzeptes</a:t>
          </a:r>
          <a:endParaRPr lang="de-DE" dirty="0"/>
        </a:p>
      </dgm:t>
    </dgm:pt>
    <dgm:pt modelId="{2D0A4535-B02E-462F-B12C-97E8A9002258}" type="parTrans" cxnId="{6357AE77-D2FB-4EA7-B9F3-FCFC95AD6619}">
      <dgm:prSet/>
      <dgm:spPr/>
      <dgm:t>
        <a:bodyPr/>
        <a:lstStyle/>
        <a:p>
          <a:endParaRPr lang="de-DE"/>
        </a:p>
      </dgm:t>
    </dgm:pt>
    <dgm:pt modelId="{93DB15D5-3961-43DA-94A5-D40C37667CCF}" type="sibTrans" cxnId="{6357AE77-D2FB-4EA7-B9F3-FCFC95AD6619}">
      <dgm:prSet/>
      <dgm:spPr/>
      <dgm:t>
        <a:bodyPr/>
        <a:lstStyle/>
        <a:p>
          <a:endParaRPr lang="de-DE"/>
        </a:p>
      </dgm:t>
    </dgm:pt>
    <dgm:pt modelId="{75D36185-CBAA-4855-A1D7-4A2A55E28DA5}">
      <dgm:prSet phldrT="[Text]"/>
      <dgm:spPr/>
      <dgm:t>
        <a:bodyPr/>
        <a:lstStyle/>
        <a:p>
          <a:r>
            <a:rPr lang="de-DE" dirty="0" smtClean="0"/>
            <a:t>Durch Instrumenten Verantwortlichen</a:t>
          </a:r>
          <a:endParaRPr lang="de-DE" dirty="0"/>
        </a:p>
      </dgm:t>
    </dgm:pt>
    <dgm:pt modelId="{A7BAEBE3-7051-48F5-A733-D9E99D220369}" type="sibTrans" cxnId="{35AEB632-8A4C-4BFF-822C-E9582B502CBD}">
      <dgm:prSet/>
      <dgm:spPr/>
      <dgm:t>
        <a:bodyPr/>
        <a:lstStyle/>
        <a:p>
          <a:endParaRPr lang="de-DE"/>
        </a:p>
      </dgm:t>
    </dgm:pt>
    <dgm:pt modelId="{BAEDD1CF-A87D-4D62-B4DD-2578E11B4564}" type="parTrans" cxnId="{35AEB632-8A4C-4BFF-822C-E9582B502CBD}">
      <dgm:prSet/>
      <dgm:spPr/>
      <dgm:t>
        <a:bodyPr/>
        <a:lstStyle/>
        <a:p>
          <a:endParaRPr lang="de-DE"/>
        </a:p>
      </dgm:t>
    </dgm:pt>
    <dgm:pt modelId="{B9745DDE-A12E-47E4-8D4A-2350ED29D358}">
      <dgm:prSet phldrT="[Text]"/>
      <dgm:spPr/>
      <dgm:t>
        <a:bodyPr/>
        <a:lstStyle/>
        <a:p>
          <a:r>
            <a:rPr lang="de-DE" dirty="0" smtClean="0"/>
            <a:t>Bau des PSYS</a:t>
          </a:r>
          <a:endParaRPr lang="de-DE" dirty="0"/>
        </a:p>
      </dgm:t>
    </dgm:pt>
    <dgm:pt modelId="{6EB9359C-8CD4-4EEB-A556-2C36C3953CA4}" type="parTrans" cxnId="{7A408B7C-0490-40C9-86E2-6DC4C8E1A7A0}">
      <dgm:prSet/>
      <dgm:spPr/>
      <dgm:t>
        <a:bodyPr/>
        <a:lstStyle/>
        <a:p>
          <a:endParaRPr lang="de-DE"/>
        </a:p>
      </dgm:t>
    </dgm:pt>
    <dgm:pt modelId="{55F57753-DE5B-43B4-9309-FA26FFD90E87}" type="sibTrans" cxnId="{7A408B7C-0490-40C9-86E2-6DC4C8E1A7A0}">
      <dgm:prSet/>
      <dgm:spPr/>
      <dgm:t>
        <a:bodyPr/>
        <a:lstStyle/>
        <a:p>
          <a:endParaRPr lang="de-DE"/>
        </a:p>
      </dgm:t>
    </dgm:pt>
    <dgm:pt modelId="{26736D91-15F0-4B33-83CD-F8C0999B819F}" type="pres">
      <dgm:prSet presAssocID="{71608AD1-B248-427F-BFC5-8D25FBD536F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6DFC2EF-0486-415C-829C-EA7A5D845B41}" type="pres">
      <dgm:prSet presAssocID="{B3CD5096-B84F-4268-93D9-998B4F16C222}" presName="composite" presStyleCnt="0"/>
      <dgm:spPr/>
    </dgm:pt>
    <dgm:pt modelId="{1ACAC923-417D-4A13-B870-01E4B53B35F9}" type="pres">
      <dgm:prSet presAssocID="{B3CD5096-B84F-4268-93D9-998B4F16C22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D477EB1-3998-4FDB-B879-758EC8A95C87}" type="pres">
      <dgm:prSet presAssocID="{B3CD5096-B84F-4268-93D9-998B4F16C22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8D97F1-CBB2-47CA-8A70-3C122E1CB3F1}" type="pres">
      <dgm:prSet presAssocID="{BE42A4B9-B1BA-4381-A33E-53FEDDDC0BEB}" presName="sp" presStyleCnt="0"/>
      <dgm:spPr/>
    </dgm:pt>
    <dgm:pt modelId="{9A81520E-0A0C-49C0-9979-64DC243BFC83}" type="pres">
      <dgm:prSet presAssocID="{D3F0AC50-B5CE-4161-A4AC-DCFBA2CA2CE7}" presName="composite" presStyleCnt="0"/>
      <dgm:spPr/>
    </dgm:pt>
    <dgm:pt modelId="{4B4C7761-97A6-4EF3-8EA0-7DE839E6FD57}" type="pres">
      <dgm:prSet presAssocID="{D3F0AC50-B5CE-4161-A4AC-DCFBA2CA2CE7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F5304B1-3910-4FFE-8F67-408CB672ED4E}" type="pres">
      <dgm:prSet presAssocID="{D3F0AC50-B5CE-4161-A4AC-DCFBA2CA2CE7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ADDAE8D-DF61-497E-8C5F-15F2D895CDD3}" type="pres">
      <dgm:prSet presAssocID="{0FE6049A-BC5D-4B85-BB43-8636D2049099}" presName="sp" presStyleCnt="0"/>
      <dgm:spPr/>
    </dgm:pt>
    <dgm:pt modelId="{BCF15E01-C8E7-49DF-A5E7-1B22D9C0A580}" type="pres">
      <dgm:prSet presAssocID="{57D9AFBB-07EC-49A6-9903-8B946AC0FD0F}" presName="composite" presStyleCnt="0"/>
      <dgm:spPr/>
    </dgm:pt>
    <dgm:pt modelId="{1464DF05-4F62-49FB-A504-F71A89FD00FF}" type="pres">
      <dgm:prSet presAssocID="{57D9AFBB-07EC-49A6-9903-8B946AC0FD0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A9BC40A-282A-4DF7-ABF1-D18B593DCB81}" type="pres">
      <dgm:prSet presAssocID="{57D9AFBB-07EC-49A6-9903-8B946AC0FD0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4C40BF2-5CC9-4E52-8FC4-EE6B9C5C982A}" type="pres">
      <dgm:prSet presAssocID="{96BD7D46-C1F8-4949-B9F4-222217B5951D}" presName="sp" presStyleCnt="0"/>
      <dgm:spPr/>
    </dgm:pt>
    <dgm:pt modelId="{2A63009A-8BFD-41AF-A672-241CAB2C2A1F}" type="pres">
      <dgm:prSet presAssocID="{F3B9E0D7-C4A9-4508-A57A-50EF627C2500}" presName="composite" presStyleCnt="0"/>
      <dgm:spPr/>
    </dgm:pt>
    <dgm:pt modelId="{89AC7078-FAC3-474A-B2F0-0BFDF2C25F08}" type="pres">
      <dgm:prSet presAssocID="{F3B9E0D7-C4A9-4508-A57A-50EF627C250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43606FC-B50C-4CD9-9968-F8AFA82766BE}" type="pres">
      <dgm:prSet presAssocID="{F3B9E0D7-C4A9-4508-A57A-50EF627C250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C1EFFD7-46EE-47BE-8EAA-90E486908345}" type="presOf" srcId="{7FF6C49A-61E4-412A-91B5-A0BCE398486C}" destId="{6D477EB1-3998-4FDB-B879-758EC8A95C87}" srcOrd="0" destOrd="0" presId="urn:microsoft.com/office/officeart/2005/8/layout/chevron2"/>
    <dgm:cxn modelId="{35AEB632-8A4C-4BFF-822C-E9582B502CBD}" srcId="{D3F0AC50-B5CE-4161-A4AC-DCFBA2CA2CE7}" destId="{75D36185-CBAA-4855-A1D7-4A2A55E28DA5}" srcOrd="1" destOrd="0" parTransId="{BAEDD1CF-A87D-4D62-B4DD-2578E11B4564}" sibTransId="{A7BAEBE3-7051-48F5-A733-D9E99D220369}"/>
    <dgm:cxn modelId="{F4A54894-B085-46F9-8C9D-5027CD41EE98}" type="presOf" srcId="{380A5A6F-2CF0-4412-9333-A5AD78E71D14}" destId="{4A9BC40A-282A-4DF7-ABF1-D18B593DCB81}" srcOrd="0" destOrd="0" presId="urn:microsoft.com/office/officeart/2005/8/layout/chevron2"/>
    <dgm:cxn modelId="{E4EDE1A8-45A1-4AFF-B6AF-57FBA72E278D}" type="presOf" srcId="{D25EC9FF-0283-480D-8CCE-DC2E206F7C4E}" destId="{E43606FC-B50C-4CD9-9968-F8AFA82766BE}" srcOrd="0" destOrd="0" presId="urn:microsoft.com/office/officeart/2005/8/layout/chevron2"/>
    <dgm:cxn modelId="{01C052E1-63A5-4347-BB76-1A5AFB0F05E1}" type="presOf" srcId="{2D961950-6BDF-4530-8A53-163F80545C49}" destId="{6D477EB1-3998-4FDB-B879-758EC8A95C87}" srcOrd="0" destOrd="1" presId="urn:microsoft.com/office/officeart/2005/8/layout/chevron2"/>
    <dgm:cxn modelId="{6F755044-B53E-4D94-923F-7C658FD64597}" srcId="{71608AD1-B248-427F-BFC5-8D25FBD536F7}" destId="{F3B9E0D7-C4A9-4508-A57A-50EF627C2500}" srcOrd="3" destOrd="0" parTransId="{F25D3B7B-79D1-4DCB-BBA2-AB0D7A3A14C8}" sibTransId="{B8CE4840-3106-4F73-8E96-B6197D36122D}"/>
    <dgm:cxn modelId="{A4A0CEE5-E736-464A-B388-D863BF77F811}" srcId="{71608AD1-B248-427F-BFC5-8D25FBD536F7}" destId="{D3F0AC50-B5CE-4161-A4AC-DCFBA2CA2CE7}" srcOrd="1" destOrd="0" parTransId="{385EAB1D-A5C8-469E-8652-0206CA03D7C2}" sibTransId="{0FE6049A-BC5D-4B85-BB43-8636D2049099}"/>
    <dgm:cxn modelId="{A94E6887-4A24-4913-8B96-1F4C3289CDAC}" srcId="{71608AD1-B248-427F-BFC5-8D25FBD536F7}" destId="{57D9AFBB-07EC-49A6-9903-8B946AC0FD0F}" srcOrd="2" destOrd="0" parTransId="{EC00016F-F5C5-40BF-8310-2320D73E627C}" sibTransId="{96BD7D46-C1F8-4949-B9F4-222217B5951D}"/>
    <dgm:cxn modelId="{5F36C049-8B38-4AA7-AE96-3E99F7879A60}" type="presOf" srcId="{F3B9E0D7-C4A9-4508-A57A-50EF627C2500}" destId="{89AC7078-FAC3-474A-B2F0-0BFDF2C25F08}" srcOrd="0" destOrd="0" presId="urn:microsoft.com/office/officeart/2005/8/layout/chevron2"/>
    <dgm:cxn modelId="{552D712C-897D-40A6-A974-09C1650DBFCE}" type="presOf" srcId="{71608AD1-B248-427F-BFC5-8D25FBD536F7}" destId="{26736D91-15F0-4B33-83CD-F8C0999B819F}" srcOrd="0" destOrd="0" presId="urn:microsoft.com/office/officeart/2005/8/layout/chevron2"/>
    <dgm:cxn modelId="{3CD69944-4A92-4706-AA27-9925C15A61D9}" srcId="{B3CD5096-B84F-4268-93D9-998B4F16C222}" destId="{2D961950-6BDF-4530-8A53-163F80545C49}" srcOrd="1" destOrd="0" parTransId="{56684341-95CE-482F-AF02-438AE3ABD735}" sibTransId="{C8DC145D-DC82-4EDC-A4C1-CC237AF4AA2F}"/>
    <dgm:cxn modelId="{DBB9CE90-442A-4BFB-8929-769CF1352815}" type="presOf" srcId="{B9745DDE-A12E-47E4-8D4A-2350ED29D358}" destId="{E43606FC-B50C-4CD9-9968-F8AFA82766BE}" srcOrd="0" destOrd="1" presId="urn:microsoft.com/office/officeart/2005/8/layout/chevron2"/>
    <dgm:cxn modelId="{4B5BFE6F-D444-440A-AFB4-1DDB6464BFC1}" type="presOf" srcId="{75D36185-CBAA-4855-A1D7-4A2A55E28DA5}" destId="{FF5304B1-3910-4FFE-8F67-408CB672ED4E}" srcOrd="0" destOrd="1" presId="urn:microsoft.com/office/officeart/2005/8/layout/chevron2"/>
    <dgm:cxn modelId="{121727B9-8000-4ECE-8B77-9ED781392544}" srcId="{57D9AFBB-07EC-49A6-9903-8B946AC0FD0F}" destId="{380A5A6F-2CF0-4412-9333-A5AD78E71D14}" srcOrd="0" destOrd="0" parTransId="{EB16852F-B19F-4D19-AEB9-4D9F599EA103}" sibTransId="{B85AFC50-6C08-4EC4-B7DA-59F464996D10}"/>
    <dgm:cxn modelId="{6357AE77-D2FB-4EA7-B9F3-FCFC95AD6619}" srcId="{F3B9E0D7-C4A9-4508-A57A-50EF627C2500}" destId="{D25EC9FF-0283-480D-8CCE-DC2E206F7C4E}" srcOrd="0" destOrd="0" parTransId="{2D0A4535-B02E-462F-B12C-97E8A9002258}" sibTransId="{93DB15D5-3961-43DA-94A5-D40C37667CCF}"/>
    <dgm:cxn modelId="{7DB5931B-3D11-4E41-B770-C8EE67D4DE65}" type="presOf" srcId="{B3CD5096-B84F-4268-93D9-998B4F16C222}" destId="{1ACAC923-417D-4A13-B870-01E4B53B35F9}" srcOrd="0" destOrd="0" presId="urn:microsoft.com/office/officeart/2005/8/layout/chevron2"/>
    <dgm:cxn modelId="{270E2151-A6AA-4CB7-8CC0-53DC42362481}" type="presOf" srcId="{785DFE02-2468-4016-BCF8-774774DE5112}" destId="{FF5304B1-3910-4FFE-8F67-408CB672ED4E}" srcOrd="0" destOrd="2" presId="urn:microsoft.com/office/officeart/2005/8/layout/chevron2"/>
    <dgm:cxn modelId="{5B31FD43-20A8-437A-B94A-922AA63CCBD4}" srcId="{71608AD1-B248-427F-BFC5-8D25FBD536F7}" destId="{B3CD5096-B84F-4268-93D9-998B4F16C222}" srcOrd="0" destOrd="0" parTransId="{D0DC693D-8502-4319-A0A9-199D05CFE232}" sibTransId="{BE42A4B9-B1BA-4381-A33E-53FEDDDC0BEB}"/>
    <dgm:cxn modelId="{11757A6A-AF35-4369-8242-825CC604A238}" type="presOf" srcId="{F5A97F3C-2C17-4F66-BFE6-FEB7512B922B}" destId="{4A9BC40A-282A-4DF7-ABF1-D18B593DCB81}" srcOrd="0" destOrd="1" presId="urn:microsoft.com/office/officeart/2005/8/layout/chevron2"/>
    <dgm:cxn modelId="{D5B95F93-78C2-4EA7-9F32-2F1EEED8323E}" type="presOf" srcId="{EADFA887-D538-4F4A-8513-4B2D567BA4CB}" destId="{FF5304B1-3910-4FFE-8F67-408CB672ED4E}" srcOrd="0" destOrd="0" presId="urn:microsoft.com/office/officeart/2005/8/layout/chevron2"/>
    <dgm:cxn modelId="{3E068AD8-8E4D-4E1D-A49E-AC880A2ADD61}" type="presOf" srcId="{57D9AFBB-07EC-49A6-9903-8B946AC0FD0F}" destId="{1464DF05-4F62-49FB-A504-F71A89FD00FF}" srcOrd="0" destOrd="0" presId="urn:microsoft.com/office/officeart/2005/8/layout/chevron2"/>
    <dgm:cxn modelId="{33EEB640-4490-4E8B-9AF0-C70F6A8EC3F1}" type="presOf" srcId="{D3F0AC50-B5CE-4161-A4AC-DCFBA2CA2CE7}" destId="{4B4C7761-97A6-4EF3-8EA0-7DE839E6FD57}" srcOrd="0" destOrd="0" presId="urn:microsoft.com/office/officeart/2005/8/layout/chevron2"/>
    <dgm:cxn modelId="{7A408B7C-0490-40C9-86E2-6DC4C8E1A7A0}" srcId="{F3B9E0D7-C4A9-4508-A57A-50EF627C2500}" destId="{B9745DDE-A12E-47E4-8D4A-2350ED29D358}" srcOrd="1" destOrd="0" parTransId="{6EB9359C-8CD4-4EEB-A556-2C36C3953CA4}" sibTransId="{55F57753-DE5B-43B4-9309-FA26FFD90E87}"/>
    <dgm:cxn modelId="{1863BF4F-35D3-4AAA-9A7F-137AE23C0B6A}" srcId="{57D9AFBB-07EC-49A6-9903-8B946AC0FD0F}" destId="{F5A97F3C-2C17-4F66-BFE6-FEB7512B922B}" srcOrd="1" destOrd="0" parTransId="{5D8AB338-40AD-418E-AA70-6BC3D1B2B527}" sibTransId="{CDF0DD7E-E3FE-42BE-9995-A64A476BD1C4}"/>
    <dgm:cxn modelId="{987A4DE7-8270-4024-921F-6D0359B7C4F0}" srcId="{D3F0AC50-B5CE-4161-A4AC-DCFBA2CA2CE7}" destId="{785DFE02-2468-4016-BCF8-774774DE5112}" srcOrd="2" destOrd="0" parTransId="{0E5E1BC0-0562-43B7-9CA1-65DDC04CFEBE}" sibTransId="{D79ECCEE-306F-4972-BEF2-3CAB7155C61E}"/>
    <dgm:cxn modelId="{882EC300-9783-4994-822D-99C58E434FB1}" srcId="{D3F0AC50-B5CE-4161-A4AC-DCFBA2CA2CE7}" destId="{EADFA887-D538-4F4A-8513-4B2D567BA4CB}" srcOrd="0" destOrd="0" parTransId="{B3DECE3C-D9A3-46D7-8528-A11318931D1E}" sibTransId="{9F8F8AD3-8A98-4F90-8992-096991B4757F}"/>
    <dgm:cxn modelId="{3F419314-4C1E-4A4F-8578-3CA66A85E54E}" srcId="{B3CD5096-B84F-4268-93D9-998B4F16C222}" destId="{7FF6C49A-61E4-412A-91B5-A0BCE398486C}" srcOrd="0" destOrd="0" parTransId="{0694F3F5-29A7-4BFC-9683-C997A250A794}" sibTransId="{45936DD4-2686-48B3-999E-50557042A190}"/>
    <dgm:cxn modelId="{63768D30-8DB9-4C5D-9FF8-88A5CAB66482}" type="presParOf" srcId="{26736D91-15F0-4B33-83CD-F8C0999B819F}" destId="{E6DFC2EF-0486-415C-829C-EA7A5D845B41}" srcOrd="0" destOrd="0" presId="urn:microsoft.com/office/officeart/2005/8/layout/chevron2"/>
    <dgm:cxn modelId="{D4F57ECE-2AAA-445F-8659-B80A14410DB7}" type="presParOf" srcId="{E6DFC2EF-0486-415C-829C-EA7A5D845B41}" destId="{1ACAC923-417D-4A13-B870-01E4B53B35F9}" srcOrd="0" destOrd="0" presId="urn:microsoft.com/office/officeart/2005/8/layout/chevron2"/>
    <dgm:cxn modelId="{91D4EFF0-06FB-4A59-9B97-C218616B1167}" type="presParOf" srcId="{E6DFC2EF-0486-415C-829C-EA7A5D845B41}" destId="{6D477EB1-3998-4FDB-B879-758EC8A95C87}" srcOrd="1" destOrd="0" presId="urn:microsoft.com/office/officeart/2005/8/layout/chevron2"/>
    <dgm:cxn modelId="{58D0CD76-695E-4BBB-9FE5-9812C83389EC}" type="presParOf" srcId="{26736D91-15F0-4B33-83CD-F8C0999B819F}" destId="{3D8D97F1-CBB2-47CA-8A70-3C122E1CB3F1}" srcOrd="1" destOrd="0" presId="urn:microsoft.com/office/officeart/2005/8/layout/chevron2"/>
    <dgm:cxn modelId="{23DC786F-8DF7-4745-8739-3402FED41BF1}" type="presParOf" srcId="{26736D91-15F0-4B33-83CD-F8C0999B819F}" destId="{9A81520E-0A0C-49C0-9979-64DC243BFC83}" srcOrd="2" destOrd="0" presId="urn:microsoft.com/office/officeart/2005/8/layout/chevron2"/>
    <dgm:cxn modelId="{5B17702B-4363-42D6-8DF5-502DB8A100F8}" type="presParOf" srcId="{9A81520E-0A0C-49C0-9979-64DC243BFC83}" destId="{4B4C7761-97A6-4EF3-8EA0-7DE839E6FD57}" srcOrd="0" destOrd="0" presId="urn:microsoft.com/office/officeart/2005/8/layout/chevron2"/>
    <dgm:cxn modelId="{F6DB6366-8976-403D-9D7E-325F066C269D}" type="presParOf" srcId="{9A81520E-0A0C-49C0-9979-64DC243BFC83}" destId="{FF5304B1-3910-4FFE-8F67-408CB672ED4E}" srcOrd="1" destOrd="0" presId="urn:microsoft.com/office/officeart/2005/8/layout/chevron2"/>
    <dgm:cxn modelId="{95FEDFB7-5684-4A02-A5AF-24E9FF69CCCD}" type="presParOf" srcId="{26736D91-15F0-4B33-83CD-F8C0999B819F}" destId="{6ADDAE8D-DF61-497E-8C5F-15F2D895CDD3}" srcOrd="3" destOrd="0" presId="urn:microsoft.com/office/officeart/2005/8/layout/chevron2"/>
    <dgm:cxn modelId="{5819E6FC-6A5A-4BB2-A4F8-DC346DDE6157}" type="presParOf" srcId="{26736D91-15F0-4B33-83CD-F8C0999B819F}" destId="{BCF15E01-C8E7-49DF-A5E7-1B22D9C0A580}" srcOrd="4" destOrd="0" presId="urn:microsoft.com/office/officeart/2005/8/layout/chevron2"/>
    <dgm:cxn modelId="{1A8AFBBD-D1FB-4E5F-BF96-1D906328EE7E}" type="presParOf" srcId="{BCF15E01-C8E7-49DF-A5E7-1B22D9C0A580}" destId="{1464DF05-4F62-49FB-A504-F71A89FD00FF}" srcOrd="0" destOrd="0" presId="urn:microsoft.com/office/officeart/2005/8/layout/chevron2"/>
    <dgm:cxn modelId="{55E8A50E-FDBB-4137-8E2F-4C160318E4B6}" type="presParOf" srcId="{BCF15E01-C8E7-49DF-A5E7-1B22D9C0A580}" destId="{4A9BC40A-282A-4DF7-ABF1-D18B593DCB81}" srcOrd="1" destOrd="0" presId="urn:microsoft.com/office/officeart/2005/8/layout/chevron2"/>
    <dgm:cxn modelId="{1B643C73-4F43-439F-B922-09081914E2EF}" type="presParOf" srcId="{26736D91-15F0-4B33-83CD-F8C0999B819F}" destId="{24C40BF2-5CC9-4E52-8FC4-EE6B9C5C982A}" srcOrd="5" destOrd="0" presId="urn:microsoft.com/office/officeart/2005/8/layout/chevron2"/>
    <dgm:cxn modelId="{4F7CE142-3AEF-4CA6-9687-02418405A947}" type="presParOf" srcId="{26736D91-15F0-4B33-83CD-F8C0999B819F}" destId="{2A63009A-8BFD-41AF-A672-241CAB2C2A1F}" srcOrd="6" destOrd="0" presId="urn:microsoft.com/office/officeart/2005/8/layout/chevron2"/>
    <dgm:cxn modelId="{061B3360-AE7E-45C2-A0A2-F943E0BCB972}" type="presParOf" srcId="{2A63009A-8BFD-41AF-A672-241CAB2C2A1F}" destId="{89AC7078-FAC3-474A-B2F0-0BFDF2C25F08}" srcOrd="0" destOrd="0" presId="urn:microsoft.com/office/officeart/2005/8/layout/chevron2"/>
    <dgm:cxn modelId="{2C97A1E7-7EF0-4C44-89A2-4EDC65C63ADA}" type="presParOf" srcId="{2A63009A-8BFD-41AF-A672-241CAB2C2A1F}" destId="{E43606FC-B50C-4CD9-9968-F8AFA82766B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608AD1-B248-427F-BFC5-8D25FBD536F7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B3CD5096-B84F-4268-93D9-998B4F16C222}">
      <dgm:prSet phldrT="[Text]"/>
      <dgm:spPr/>
      <dgm:t>
        <a:bodyPr/>
        <a:lstStyle/>
        <a:p>
          <a:r>
            <a:rPr lang="de-DE" b="1" dirty="0" smtClean="0"/>
            <a:t>Gefahren-Ermittlung</a:t>
          </a:r>
          <a:endParaRPr lang="de-DE" b="1" dirty="0"/>
        </a:p>
      </dgm:t>
    </dgm:pt>
    <dgm:pt modelId="{D0DC693D-8502-4319-A0A9-199D05CFE232}" type="parTrans" cxnId="{5B31FD43-20A8-437A-B94A-922AA63CCBD4}">
      <dgm:prSet/>
      <dgm:spPr/>
      <dgm:t>
        <a:bodyPr/>
        <a:lstStyle/>
        <a:p>
          <a:endParaRPr lang="de-DE"/>
        </a:p>
      </dgm:t>
    </dgm:pt>
    <dgm:pt modelId="{BE42A4B9-B1BA-4381-A33E-53FEDDDC0BEB}" type="sibTrans" cxnId="{5B31FD43-20A8-437A-B94A-922AA63CCBD4}">
      <dgm:prSet/>
      <dgm:spPr/>
      <dgm:t>
        <a:bodyPr/>
        <a:lstStyle/>
        <a:p>
          <a:endParaRPr lang="de-DE"/>
        </a:p>
      </dgm:t>
    </dgm:pt>
    <dgm:pt modelId="{7FF6C49A-61E4-412A-91B5-A0BCE398486C}">
      <dgm:prSet phldrT="[Text]"/>
      <dgm:spPr/>
      <dgm:t>
        <a:bodyPr/>
        <a:lstStyle/>
        <a:p>
          <a:r>
            <a:rPr lang="de-DE" dirty="0" smtClean="0"/>
            <a:t>Checkliste zu EN ISO 12100:2010</a:t>
          </a:r>
          <a:endParaRPr lang="de-DE" dirty="0"/>
        </a:p>
      </dgm:t>
    </dgm:pt>
    <dgm:pt modelId="{0694F3F5-29A7-4BFC-9683-C997A250A794}" type="parTrans" cxnId="{3F419314-4C1E-4A4F-8578-3CA66A85E54E}">
      <dgm:prSet/>
      <dgm:spPr/>
      <dgm:t>
        <a:bodyPr/>
        <a:lstStyle/>
        <a:p>
          <a:endParaRPr lang="de-DE"/>
        </a:p>
      </dgm:t>
    </dgm:pt>
    <dgm:pt modelId="{45936DD4-2686-48B3-999E-50557042A190}" type="sibTrans" cxnId="{3F419314-4C1E-4A4F-8578-3CA66A85E54E}">
      <dgm:prSet/>
      <dgm:spPr/>
      <dgm:t>
        <a:bodyPr/>
        <a:lstStyle/>
        <a:p>
          <a:endParaRPr lang="de-DE"/>
        </a:p>
      </dgm:t>
    </dgm:pt>
    <dgm:pt modelId="{2D961950-6BDF-4530-8A53-163F80545C49}">
      <dgm:prSet phldrT="[Text]"/>
      <dgm:spPr/>
      <dgm:t>
        <a:bodyPr/>
        <a:lstStyle/>
        <a:p>
          <a:r>
            <a:rPr lang="de-DE" dirty="0" smtClean="0"/>
            <a:t>Vor Ort mit Joachim Kohlbrecher</a:t>
          </a:r>
          <a:endParaRPr lang="de-DE" dirty="0"/>
        </a:p>
      </dgm:t>
    </dgm:pt>
    <dgm:pt modelId="{56684341-95CE-482F-AF02-438AE3ABD735}" type="parTrans" cxnId="{3CD69944-4A92-4706-AA27-9925C15A61D9}">
      <dgm:prSet/>
      <dgm:spPr/>
      <dgm:t>
        <a:bodyPr/>
        <a:lstStyle/>
        <a:p>
          <a:endParaRPr lang="de-DE"/>
        </a:p>
      </dgm:t>
    </dgm:pt>
    <dgm:pt modelId="{C8DC145D-DC82-4EDC-A4C1-CC237AF4AA2F}" type="sibTrans" cxnId="{3CD69944-4A92-4706-AA27-9925C15A61D9}">
      <dgm:prSet/>
      <dgm:spPr/>
      <dgm:t>
        <a:bodyPr/>
        <a:lstStyle/>
        <a:p>
          <a:endParaRPr lang="de-DE"/>
        </a:p>
      </dgm:t>
    </dgm:pt>
    <dgm:pt modelId="{D3F0AC50-B5CE-4161-A4AC-DCFBA2CA2CE7}">
      <dgm:prSet phldrT="[Text]"/>
      <dgm:spPr/>
      <dgm:t>
        <a:bodyPr/>
        <a:lstStyle/>
        <a:p>
          <a:r>
            <a:rPr lang="de-DE" b="1" dirty="0" smtClean="0"/>
            <a:t>Risiko-Beurteilung</a:t>
          </a:r>
          <a:endParaRPr lang="de-DE" b="1" dirty="0"/>
        </a:p>
      </dgm:t>
    </dgm:pt>
    <dgm:pt modelId="{385EAB1D-A5C8-469E-8652-0206CA03D7C2}" type="parTrans" cxnId="{A4A0CEE5-E736-464A-B388-D863BF77F811}">
      <dgm:prSet/>
      <dgm:spPr/>
      <dgm:t>
        <a:bodyPr/>
        <a:lstStyle/>
        <a:p>
          <a:endParaRPr lang="de-DE"/>
        </a:p>
      </dgm:t>
    </dgm:pt>
    <dgm:pt modelId="{0FE6049A-BC5D-4B85-BB43-8636D2049099}" type="sibTrans" cxnId="{A4A0CEE5-E736-464A-B388-D863BF77F811}">
      <dgm:prSet/>
      <dgm:spPr/>
      <dgm:t>
        <a:bodyPr/>
        <a:lstStyle/>
        <a:p>
          <a:endParaRPr lang="de-DE"/>
        </a:p>
      </dgm:t>
    </dgm:pt>
    <dgm:pt modelId="{EADFA887-D538-4F4A-8513-4B2D567BA4CB}">
      <dgm:prSet phldrT="[Text]"/>
      <dgm:spPr/>
      <dgm:t>
        <a:bodyPr/>
        <a:lstStyle/>
        <a:p>
          <a:r>
            <a:rPr lang="de-DE" dirty="0" smtClean="0"/>
            <a:t>Auf Basis der Checkliste</a:t>
          </a:r>
          <a:endParaRPr lang="de-DE" dirty="0"/>
        </a:p>
      </dgm:t>
    </dgm:pt>
    <dgm:pt modelId="{B3DECE3C-D9A3-46D7-8528-A11318931D1E}" type="parTrans" cxnId="{882EC300-9783-4994-822D-99C58E434FB1}">
      <dgm:prSet/>
      <dgm:spPr/>
      <dgm:t>
        <a:bodyPr/>
        <a:lstStyle/>
        <a:p>
          <a:endParaRPr lang="de-DE"/>
        </a:p>
      </dgm:t>
    </dgm:pt>
    <dgm:pt modelId="{9F8F8AD3-8A98-4F90-8992-096991B4757F}" type="sibTrans" cxnId="{882EC300-9783-4994-822D-99C58E434FB1}">
      <dgm:prSet/>
      <dgm:spPr/>
      <dgm:t>
        <a:bodyPr/>
        <a:lstStyle/>
        <a:p>
          <a:endParaRPr lang="de-DE"/>
        </a:p>
      </dgm:t>
    </dgm:pt>
    <dgm:pt modelId="{57D9AFBB-07EC-49A6-9903-8B946AC0FD0F}">
      <dgm:prSet phldrT="[Text]"/>
      <dgm:spPr/>
      <dgm:t>
        <a:bodyPr/>
        <a:lstStyle/>
        <a:p>
          <a:r>
            <a:rPr lang="de-DE" b="1" dirty="0" smtClean="0"/>
            <a:t>Schutz-Konzept</a:t>
          </a:r>
        </a:p>
      </dgm:t>
    </dgm:pt>
    <dgm:pt modelId="{EC00016F-F5C5-40BF-8310-2320D73E627C}" type="parTrans" cxnId="{A94E6887-4A24-4913-8B96-1F4C3289CDAC}">
      <dgm:prSet/>
      <dgm:spPr/>
      <dgm:t>
        <a:bodyPr/>
        <a:lstStyle/>
        <a:p>
          <a:endParaRPr lang="de-DE"/>
        </a:p>
      </dgm:t>
    </dgm:pt>
    <dgm:pt modelId="{96BD7D46-C1F8-4949-B9F4-222217B5951D}" type="sibTrans" cxnId="{A94E6887-4A24-4913-8B96-1F4C3289CDAC}">
      <dgm:prSet/>
      <dgm:spPr/>
      <dgm:t>
        <a:bodyPr/>
        <a:lstStyle/>
        <a:p>
          <a:endParaRPr lang="de-DE"/>
        </a:p>
      </dgm:t>
    </dgm:pt>
    <dgm:pt modelId="{380A5A6F-2CF0-4412-9333-A5AD78E71D14}">
      <dgm:prSet phldrT="[Text]"/>
      <dgm:spPr/>
      <dgm:t>
        <a:bodyPr/>
        <a:lstStyle/>
        <a:p>
          <a:r>
            <a:rPr lang="de-DE" dirty="0" smtClean="0"/>
            <a:t>PSYS-relevante Risiken berücksichtigen</a:t>
          </a:r>
          <a:endParaRPr lang="de-DE" dirty="0"/>
        </a:p>
      </dgm:t>
    </dgm:pt>
    <dgm:pt modelId="{EB16852F-B19F-4D19-AEB9-4D9F599EA103}" type="parTrans" cxnId="{121727B9-8000-4ECE-8B77-9ED781392544}">
      <dgm:prSet/>
      <dgm:spPr/>
      <dgm:t>
        <a:bodyPr/>
        <a:lstStyle/>
        <a:p>
          <a:endParaRPr lang="de-DE"/>
        </a:p>
      </dgm:t>
    </dgm:pt>
    <dgm:pt modelId="{B85AFC50-6C08-4EC4-B7DA-59F464996D10}" type="sibTrans" cxnId="{121727B9-8000-4ECE-8B77-9ED781392544}">
      <dgm:prSet/>
      <dgm:spPr/>
      <dgm:t>
        <a:bodyPr/>
        <a:lstStyle/>
        <a:p>
          <a:endParaRPr lang="de-DE"/>
        </a:p>
      </dgm:t>
    </dgm:pt>
    <dgm:pt modelId="{785DFE02-2468-4016-BCF8-774774DE5112}">
      <dgm:prSet phldrT="[Text]"/>
      <dgm:spPr/>
      <dgm:t>
        <a:bodyPr/>
        <a:lstStyle/>
        <a:p>
          <a:r>
            <a:rPr lang="de-DE" dirty="0" smtClean="0"/>
            <a:t>Definition der Massnahmen und der PSYS-Relevanz mit der Arbeitsgruppe</a:t>
          </a:r>
          <a:endParaRPr lang="de-DE" dirty="0"/>
        </a:p>
      </dgm:t>
    </dgm:pt>
    <dgm:pt modelId="{0E5E1BC0-0562-43B7-9CA1-65DDC04CFEBE}" type="parTrans" cxnId="{987A4DE7-8270-4024-921F-6D0359B7C4F0}">
      <dgm:prSet/>
      <dgm:spPr/>
      <dgm:t>
        <a:bodyPr/>
        <a:lstStyle/>
        <a:p>
          <a:endParaRPr lang="de-DE"/>
        </a:p>
      </dgm:t>
    </dgm:pt>
    <dgm:pt modelId="{D79ECCEE-306F-4972-BEF2-3CAB7155C61E}" type="sibTrans" cxnId="{987A4DE7-8270-4024-921F-6D0359B7C4F0}">
      <dgm:prSet/>
      <dgm:spPr/>
      <dgm:t>
        <a:bodyPr/>
        <a:lstStyle/>
        <a:p>
          <a:endParaRPr lang="de-DE"/>
        </a:p>
      </dgm:t>
    </dgm:pt>
    <dgm:pt modelId="{F5A97F3C-2C17-4F66-BFE6-FEB7512B922B}">
      <dgm:prSet phldrT="[Text]"/>
      <dgm:spPr/>
      <dgm:t>
        <a:bodyPr/>
        <a:lstStyle/>
        <a:p>
          <a:r>
            <a:rPr lang="de-DE" dirty="0" smtClean="0"/>
            <a:t>Risikobasiert</a:t>
          </a:r>
          <a:endParaRPr lang="de-DE" dirty="0"/>
        </a:p>
      </dgm:t>
    </dgm:pt>
    <dgm:pt modelId="{5D8AB338-40AD-418E-AA70-6BC3D1B2B527}" type="parTrans" cxnId="{1863BF4F-35D3-4AAA-9A7F-137AE23C0B6A}">
      <dgm:prSet/>
      <dgm:spPr/>
      <dgm:t>
        <a:bodyPr/>
        <a:lstStyle/>
        <a:p>
          <a:endParaRPr lang="de-DE"/>
        </a:p>
      </dgm:t>
    </dgm:pt>
    <dgm:pt modelId="{CDF0DD7E-E3FE-42BE-9995-A64A476BD1C4}" type="sibTrans" cxnId="{1863BF4F-35D3-4AAA-9A7F-137AE23C0B6A}">
      <dgm:prSet/>
      <dgm:spPr/>
      <dgm:t>
        <a:bodyPr/>
        <a:lstStyle/>
        <a:p>
          <a:endParaRPr lang="de-DE"/>
        </a:p>
      </dgm:t>
    </dgm:pt>
    <dgm:pt modelId="{F3B9E0D7-C4A9-4508-A57A-50EF627C2500}">
      <dgm:prSet phldrT="[Text]"/>
      <dgm:spPr/>
      <dgm:t>
        <a:bodyPr/>
        <a:lstStyle/>
        <a:p>
          <a:r>
            <a:rPr lang="de-DE" b="1" dirty="0" smtClean="0"/>
            <a:t>Realisierung</a:t>
          </a:r>
          <a:endParaRPr lang="de-DE" b="1" dirty="0"/>
        </a:p>
      </dgm:t>
    </dgm:pt>
    <dgm:pt modelId="{F25D3B7B-79D1-4DCB-BBA2-AB0D7A3A14C8}" type="parTrans" cxnId="{6F755044-B53E-4D94-923F-7C658FD64597}">
      <dgm:prSet/>
      <dgm:spPr/>
      <dgm:t>
        <a:bodyPr/>
        <a:lstStyle/>
        <a:p>
          <a:endParaRPr lang="de-DE"/>
        </a:p>
      </dgm:t>
    </dgm:pt>
    <dgm:pt modelId="{B8CE4840-3106-4F73-8E96-B6197D36122D}" type="sibTrans" cxnId="{6F755044-B53E-4D94-923F-7C658FD64597}">
      <dgm:prSet/>
      <dgm:spPr/>
      <dgm:t>
        <a:bodyPr/>
        <a:lstStyle/>
        <a:p>
          <a:endParaRPr lang="de-DE"/>
        </a:p>
      </dgm:t>
    </dgm:pt>
    <dgm:pt modelId="{D25EC9FF-0283-480D-8CCE-DC2E206F7C4E}">
      <dgm:prSet phldrT="[Text]"/>
      <dgm:spPr/>
      <dgm:t>
        <a:bodyPr/>
        <a:lstStyle/>
        <a:p>
          <a:r>
            <a:rPr lang="de-DE" dirty="0" smtClean="0"/>
            <a:t>Realisierungskonzept entsprechend des Schutzkonzeptes</a:t>
          </a:r>
          <a:endParaRPr lang="de-DE" dirty="0"/>
        </a:p>
      </dgm:t>
    </dgm:pt>
    <dgm:pt modelId="{2D0A4535-B02E-462F-B12C-97E8A9002258}" type="parTrans" cxnId="{6357AE77-D2FB-4EA7-B9F3-FCFC95AD6619}">
      <dgm:prSet/>
      <dgm:spPr/>
      <dgm:t>
        <a:bodyPr/>
        <a:lstStyle/>
        <a:p>
          <a:endParaRPr lang="de-DE"/>
        </a:p>
      </dgm:t>
    </dgm:pt>
    <dgm:pt modelId="{93DB15D5-3961-43DA-94A5-D40C37667CCF}" type="sibTrans" cxnId="{6357AE77-D2FB-4EA7-B9F3-FCFC95AD6619}">
      <dgm:prSet/>
      <dgm:spPr/>
      <dgm:t>
        <a:bodyPr/>
        <a:lstStyle/>
        <a:p>
          <a:endParaRPr lang="de-DE"/>
        </a:p>
      </dgm:t>
    </dgm:pt>
    <dgm:pt modelId="{75D36185-CBAA-4855-A1D7-4A2A55E28DA5}">
      <dgm:prSet phldrT="[Text]"/>
      <dgm:spPr/>
      <dgm:t>
        <a:bodyPr/>
        <a:lstStyle/>
        <a:p>
          <a:r>
            <a:rPr lang="de-DE" dirty="0" smtClean="0"/>
            <a:t>Durch Joachim Kohlbrecher</a:t>
          </a:r>
          <a:endParaRPr lang="de-DE" dirty="0"/>
        </a:p>
      </dgm:t>
    </dgm:pt>
    <dgm:pt modelId="{A7BAEBE3-7051-48F5-A733-D9E99D220369}" type="sibTrans" cxnId="{35AEB632-8A4C-4BFF-822C-E9582B502CBD}">
      <dgm:prSet/>
      <dgm:spPr/>
      <dgm:t>
        <a:bodyPr/>
        <a:lstStyle/>
        <a:p>
          <a:endParaRPr lang="de-DE"/>
        </a:p>
      </dgm:t>
    </dgm:pt>
    <dgm:pt modelId="{BAEDD1CF-A87D-4D62-B4DD-2578E11B4564}" type="parTrans" cxnId="{35AEB632-8A4C-4BFF-822C-E9582B502CBD}">
      <dgm:prSet/>
      <dgm:spPr/>
      <dgm:t>
        <a:bodyPr/>
        <a:lstStyle/>
        <a:p>
          <a:endParaRPr lang="de-DE"/>
        </a:p>
      </dgm:t>
    </dgm:pt>
    <dgm:pt modelId="{B9745DDE-A12E-47E4-8D4A-2350ED29D358}">
      <dgm:prSet phldrT="[Text]"/>
      <dgm:spPr/>
      <dgm:t>
        <a:bodyPr/>
        <a:lstStyle/>
        <a:p>
          <a:r>
            <a:rPr lang="de-DE" dirty="0" smtClean="0"/>
            <a:t>Bau des PSYS</a:t>
          </a:r>
          <a:endParaRPr lang="de-DE" dirty="0"/>
        </a:p>
      </dgm:t>
    </dgm:pt>
    <dgm:pt modelId="{6EB9359C-8CD4-4EEB-A556-2C36C3953CA4}" type="parTrans" cxnId="{7A408B7C-0490-40C9-86E2-6DC4C8E1A7A0}">
      <dgm:prSet/>
      <dgm:spPr/>
      <dgm:t>
        <a:bodyPr/>
        <a:lstStyle/>
        <a:p>
          <a:endParaRPr lang="de-DE"/>
        </a:p>
      </dgm:t>
    </dgm:pt>
    <dgm:pt modelId="{55F57753-DE5B-43B4-9309-FA26FFD90E87}" type="sibTrans" cxnId="{7A408B7C-0490-40C9-86E2-6DC4C8E1A7A0}">
      <dgm:prSet/>
      <dgm:spPr/>
      <dgm:t>
        <a:bodyPr/>
        <a:lstStyle/>
        <a:p>
          <a:endParaRPr lang="de-DE"/>
        </a:p>
      </dgm:t>
    </dgm:pt>
    <dgm:pt modelId="{26736D91-15F0-4B33-83CD-F8C0999B819F}" type="pres">
      <dgm:prSet presAssocID="{71608AD1-B248-427F-BFC5-8D25FBD536F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6DFC2EF-0486-415C-829C-EA7A5D845B41}" type="pres">
      <dgm:prSet presAssocID="{B3CD5096-B84F-4268-93D9-998B4F16C222}" presName="composite" presStyleCnt="0"/>
      <dgm:spPr/>
    </dgm:pt>
    <dgm:pt modelId="{1ACAC923-417D-4A13-B870-01E4B53B35F9}" type="pres">
      <dgm:prSet presAssocID="{B3CD5096-B84F-4268-93D9-998B4F16C22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D477EB1-3998-4FDB-B879-758EC8A95C87}" type="pres">
      <dgm:prSet presAssocID="{B3CD5096-B84F-4268-93D9-998B4F16C22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8D97F1-CBB2-47CA-8A70-3C122E1CB3F1}" type="pres">
      <dgm:prSet presAssocID="{BE42A4B9-B1BA-4381-A33E-53FEDDDC0BEB}" presName="sp" presStyleCnt="0"/>
      <dgm:spPr/>
    </dgm:pt>
    <dgm:pt modelId="{9A81520E-0A0C-49C0-9979-64DC243BFC83}" type="pres">
      <dgm:prSet presAssocID="{D3F0AC50-B5CE-4161-A4AC-DCFBA2CA2CE7}" presName="composite" presStyleCnt="0"/>
      <dgm:spPr/>
    </dgm:pt>
    <dgm:pt modelId="{4B4C7761-97A6-4EF3-8EA0-7DE839E6FD57}" type="pres">
      <dgm:prSet presAssocID="{D3F0AC50-B5CE-4161-A4AC-DCFBA2CA2CE7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F5304B1-3910-4FFE-8F67-408CB672ED4E}" type="pres">
      <dgm:prSet presAssocID="{D3F0AC50-B5CE-4161-A4AC-DCFBA2CA2CE7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ADDAE8D-DF61-497E-8C5F-15F2D895CDD3}" type="pres">
      <dgm:prSet presAssocID="{0FE6049A-BC5D-4B85-BB43-8636D2049099}" presName="sp" presStyleCnt="0"/>
      <dgm:spPr/>
    </dgm:pt>
    <dgm:pt modelId="{BCF15E01-C8E7-49DF-A5E7-1B22D9C0A580}" type="pres">
      <dgm:prSet presAssocID="{57D9AFBB-07EC-49A6-9903-8B946AC0FD0F}" presName="composite" presStyleCnt="0"/>
      <dgm:spPr/>
    </dgm:pt>
    <dgm:pt modelId="{1464DF05-4F62-49FB-A504-F71A89FD00FF}" type="pres">
      <dgm:prSet presAssocID="{57D9AFBB-07EC-49A6-9903-8B946AC0FD0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A9BC40A-282A-4DF7-ABF1-D18B593DCB81}" type="pres">
      <dgm:prSet presAssocID="{57D9AFBB-07EC-49A6-9903-8B946AC0FD0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4C40BF2-5CC9-4E52-8FC4-EE6B9C5C982A}" type="pres">
      <dgm:prSet presAssocID="{96BD7D46-C1F8-4949-B9F4-222217B5951D}" presName="sp" presStyleCnt="0"/>
      <dgm:spPr/>
    </dgm:pt>
    <dgm:pt modelId="{2A63009A-8BFD-41AF-A672-241CAB2C2A1F}" type="pres">
      <dgm:prSet presAssocID="{F3B9E0D7-C4A9-4508-A57A-50EF627C2500}" presName="composite" presStyleCnt="0"/>
      <dgm:spPr/>
    </dgm:pt>
    <dgm:pt modelId="{89AC7078-FAC3-474A-B2F0-0BFDF2C25F08}" type="pres">
      <dgm:prSet presAssocID="{F3B9E0D7-C4A9-4508-A57A-50EF627C250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43606FC-B50C-4CD9-9968-F8AFA82766BE}" type="pres">
      <dgm:prSet presAssocID="{F3B9E0D7-C4A9-4508-A57A-50EF627C250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C1EFFD7-46EE-47BE-8EAA-90E486908345}" type="presOf" srcId="{7FF6C49A-61E4-412A-91B5-A0BCE398486C}" destId="{6D477EB1-3998-4FDB-B879-758EC8A95C87}" srcOrd="0" destOrd="0" presId="urn:microsoft.com/office/officeart/2005/8/layout/chevron2"/>
    <dgm:cxn modelId="{35AEB632-8A4C-4BFF-822C-E9582B502CBD}" srcId="{D3F0AC50-B5CE-4161-A4AC-DCFBA2CA2CE7}" destId="{75D36185-CBAA-4855-A1D7-4A2A55E28DA5}" srcOrd="1" destOrd="0" parTransId="{BAEDD1CF-A87D-4D62-B4DD-2578E11B4564}" sibTransId="{A7BAEBE3-7051-48F5-A733-D9E99D220369}"/>
    <dgm:cxn modelId="{F4A54894-B085-46F9-8C9D-5027CD41EE98}" type="presOf" srcId="{380A5A6F-2CF0-4412-9333-A5AD78E71D14}" destId="{4A9BC40A-282A-4DF7-ABF1-D18B593DCB81}" srcOrd="0" destOrd="0" presId="urn:microsoft.com/office/officeart/2005/8/layout/chevron2"/>
    <dgm:cxn modelId="{E4EDE1A8-45A1-4AFF-B6AF-57FBA72E278D}" type="presOf" srcId="{D25EC9FF-0283-480D-8CCE-DC2E206F7C4E}" destId="{E43606FC-B50C-4CD9-9968-F8AFA82766BE}" srcOrd="0" destOrd="0" presId="urn:microsoft.com/office/officeart/2005/8/layout/chevron2"/>
    <dgm:cxn modelId="{01C052E1-63A5-4347-BB76-1A5AFB0F05E1}" type="presOf" srcId="{2D961950-6BDF-4530-8A53-163F80545C49}" destId="{6D477EB1-3998-4FDB-B879-758EC8A95C87}" srcOrd="0" destOrd="1" presId="urn:microsoft.com/office/officeart/2005/8/layout/chevron2"/>
    <dgm:cxn modelId="{6F755044-B53E-4D94-923F-7C658FD64597}" srcId="{71608AD1-B248-427F-BFC5-8D25FBD536F7}" destId="{F3B9E0D7-C4A9-4508-A57A-50EF627C2500}" srcOrd="3" destOrd="0" parTransId="{F25D3B7B-79D1-4DCB-BBA2-AB0D7A3A14C8}" sibTransId="{B8CE4840-3106-4F73-8E96-B6197D36122D}"/>
    <dgm:cxn modelId="{A4A0CEE5-E736-464A-B388-D863BF77F811}" srcId="{71608AD1-B248-427F-BFC5-8D25FBD536F7}" destId="{D3F0AC50-B5CE-4161-A4AC-DCFBA2CA2CE7}" srcOrd="1" destOrd="0" parTransId="{385EAB1D-A5C8-469E-8652-0206CA03D7C2}" sibTransId="{0FE6049A-BC5D-4B85-BB43-8636D2049099}"/>
    <dgm:cxn modelId="{A94E6887-4A24-4913-8B96-1F4C3289CDAC}" srcId="{71608AD1-B248-427F-BFC5-8D25FBD536F7}" destId="{57D9AFBB-07EC-49A6-9903-8B946AC0FD0F}" srcOrd="2" destOrd="0" parTransId="{EC00016F-F5C5-40BF-8310-2320D73E627C}" sibTransId="{96BD7D46-C1F8-4949-B9F4-222217B5951D}"/>
    <dgm:cxn modelId="{5F36C049-8B38-4AA7-AE96-3E99F7879A60}" type="presOf" srcId="{F3B9E0D7-C4A9-4508-A57A-50EF627C2500}" destId="{89AC7078-FAC3-474A-B2F0-0BFDF2C25F08}" srcOrd="0" destOrd="0" presId="urn:microsoft.com/office/officeart/2005/8/layout/chevron2"/>
    <dgm:cxn modelId="{552D712C-897D-40A6-A974-09C1650DBFCE}" type="presOf" srcId="{71608AD1-B248-427F-BFC5-8D25FBD536F7}" destId="{26736D91-15F0-4B33-83CD-F8C0999B819F}" srcOrd="0" destOrd="0" presId="urn:microsoft.com/office/officeart/2005/8/layout/chevron2"/>
    <dgm:cxn modelId="{3CD69944-4A92-4706-AA27-9925C15A61D9}" srcId="{B3CD5096-B84F-4268-93D9-998B4F16C222}" destId="{2D961950-6BDF-4530-8A53-163F80545C49}" srcOrd="1" destOrd="0" parTransId="{56684341-95CE-482F-AF02-438AE3ABD735}" sibTransId="{C8DC145D-DC82-4EDC-A4C1-CC237AF4AA2F}"/>
    <dgm:cxn modelId="{DBB9CE90-442A-4BFB-8929-769CF1352815}" type="presOf" srcId="{B9745DDE-A12E-47E4-8D4A-2350ED29D358}" destId="{E43606FC-B50C-4CD9-9968-F8AFA82766BE}" srcOrd="0" destOrd="1" presId="urn:microsoft.com/office/officeart/2005/8/layout/chevron2"/>
    <dgm:cxn modelId="{4B5BFE6F-D444-440A-AFB4-1DDB6464BFC1}" type="presOf" srcId="{75D36185-CBAA-4855-A1D7-4A2A55E28DA5}" destId="{FF5304B1-3910-4FFE-8F67-408CB672ED4E}" srcOrd="0" destOrd="1" presId="urn:microsoft.com/office/officeart/2005/8/layout/chevron2"/>
    <dgm:cxn modelId="{121727B9-8000-4ECE-8B77-9ED781392544}" srcId="{57D9AFBB-07EC-49A6-9903-8B946AC0FD0F}" destId="{380A5A6F-2CF0-4412-9333-A5AD78E71D14}" srcOrd="0" destOrd="0" parTransId="{EB16852F-B19F-4D19-AEB9-4D9F599EA103}" sibTransId="{B85AFC50-6C08-4EC4-B7DA-59F464996D10}"/>
    <dgm:cxn modelId="{6357AE77-D2FB-4EA7-B9F3-FCFC95AD6619}" srcId="{F3B9E0D7-C4A9-4508-A57A-50EF627C2500}" destId="{D25EC9FF-0283-480D-8CCE-DC2E206F7C4E}" srcOrd="0" destOrd="0" parTransId="{2D0A4535-B02E-462F-B12C-97E8A9002258}" sibTransId="{93DB15D5-3961-43DA-94A5-D40C37667CCF}"/>
    <dgm:cxn modelId="{7DB5931B-3D11-4E41-B770-C8EE67D4DE65}" type="presOf" srcId="{B3CD5096-B84F-4268-93D9-998B4F16C222}" destId="{1ACAC923-417D-4A13-B870-01E4B53B35F9}" srcOrd="0" destOrd="0" presId="urn:microsoft.com/office/officeart/2005/8/layout/chevron2"/>
    <dgm:cxn modelId="{270E2151-A6AA-4CB7-8CC0-53DC42362481}" type="presOf" srcId="{785DFE02-2468-4016-BCF8-774774DE5112}" destId="{FF5304B1-3910-4FFE-8F67-408CB672ED4E}" srcOrd="0" destOrd="2" presId="urn:microsoft.com/office/officeart/2005/8/layout/chevron2"/>
    <dgm:cxn modelId="{5B31FD43-20A8-437A-B94A-922AA63CCBD4}" srcId="{71608AD1-B248-427F-BFC5-8D25FBD536F7}" destId="{B3CD5096-B84F-4268-93D9-998B4F16C222}" srcOrd="0" destOrd="0" parTransId="{D0DC693D-8502-4319-A0A9-199D05CFE232}" sibTransId="{BE42A4B9-B1BA-4381-A33E-53FEDDDC0BEB}"/>
    <dgm:cxn modelId="{11757A6A-AF35-4369-8242-825CC604A238}" type="presOf" srcId="{F5A97F3C-2C17-4F66-BFE6-FEB7512B922B}" destId="{4A9BC40A-282A-4DF7-ABF1-D18B593DCB81}" srcOrd="0" destOrd="1" presId="urn:microsoft.com/office/officeart/2005/8/layout/chevron2"/>
    <dgm:cxn modelId="{D5B95F93-78C2-4EA7-9F32-2F1EEED8323E}" type="presOf" srcId="{EADFA887-D538-4F4A-8513-4B2D567BA4CB}" destId="{FF5304B1-3910-4FFE-8F67-408CB672ED4E}" srcOrd="0" destOrd="0" presId="urn:microsoft.com/office/officeart/2005/8/layout/chevron2"/>
    <dgm:cxn modelId="{3E068AD8-8E4D-4E1D-A49E-AC880A2ADD61}" type="presOf" srcId="{57D9AFBB-07EC-49A6-9903-8B946AC0FD0F}" destId="{1464DF05-4F62-49FB-A504-F71A89FD00FF}" srcOrd="0" destOrd="0" presId="urn:microsoft.com/office/officeart/2005/8/layout/chevron2"/>
    <dgm:cxn modelId="{33EEB640-4490-4E8B-9AF0-C70F6A8EC3F1}" type="presOf" srcId="{D3F0AC50-B5CE-4161-A4AC-DCFBA2CA2CE7}" destId="{4B4C7761-97A6-4EF3-8EA0-7DE839E6FD57}" srcOrd="0" destOrd="0" presId="urn:microsoft.com/office/officeart/2005/8/layout/chevron2"/>
    <dgm:cxn modelId="{7A408B7C-0490-40C9-86E2-6DC4C8E1A7A0}" srcId="{F3B9E0D7-C4A9-4508-A57A-50EF627C2500}" destId="{B9745DDE-A12E-47E4-8D4A-2350ED29D358}" srcOrd="1" destOrd="0" parTransId="{6EB9359C-8CD4-4EEB-A556-2C36C3953CA4}" sibTransId="{55F57753-DE5B-43B4-9309-FA26FFD90E87}"/>
    <dgm:cxn modelId="{1863BF4F-35D3-4AAA-9A7F-137AE23C0B6A}" srcId="{57D9AFBB-07EC-49A6-9903-8B946AC0FD0F}" destId="{F5A97F3C-2C17-4F66-BFE6-FEB7512B922B}" srcOrd="1" destOrd="0" parTransId="{5D8AB338-40AD-418E-AA70-6BC3D1B2B527}" sibTransId="{CDF0DD7E-E3FE-42BE-9995-A64A476BD1C4}"/>
    <dgm:cxn modelId="{987A4DE7-8270-4024-921F-6D0359B7C4F0}" srcId="{D3F0AC50-B5CE-4161-A4AC-DCFBA2CA2CE7}" destId="{785DFE02-2468-4016-BCF8-774774DE5112}" srcOrd="2" destOrd="0" parTransId="{0E5E1BC0-0562-43B7-9CA1-65DDC04CFEBE}" sibTransId="{D79ECCEE-306F-4972-BEF2-3CAB7155C61E}"/>
    <dgm:cxn modelId="{882EC300-9783-4994-822D-99C58E434FB1}" srcId="{D3F0AC50-B5CE-4161-A4AC-DCFBA2CA2CE7}" destId="{EADFA887-D538-4F4A-8513-4B2D567BA4CB}" srcOrd="0" destOrd="0" parTransId="{B3DECE3C-D9A3-46D7-8528-A11318931D1E}" sibTransId="{9F8F8AD3-8A98-4F90-8992-096991B4757F}"/>
    <dgm:cxn modelId="{3F419314-4C1E-4A4F-8578-3CA66A85E54E}" srcId="{B3CD5096-B84F-4268-93D9-998B4F16C222}" destId="{7FF6C49A-61E4-412A-91B5-A0BCE398486C}" srcOrd="0" destOrd="0" parTransId="{0694F3F5-29A7-4BFC-9683-C997A250A794}" sibTransId="{45936DD4-2686-48B3-999E-50557042A190}"/>
    <dgm:cxn modelId="{63768D30-8DB9-4C5D-9FF8-88A5CAB66482}" type="presParOf" srcId="{26736D91-15F0-4B33-83CD-F8C0999B819F}" destId="{E6DFC2EF-0486-415C-829C-EA7A5D845B41}" srcOrd="0" destOrd="0" presId="urn:microsoft.com/office/officeart/2005/8/layout/chevron2"/>
    <dgm:cxn modelId="{D4F57ECE-2AAA-445F-8659-B80A14410DB7}" type="presParOf" srcId="{E6DFC2EF-0486-415C-829C-EA7A5D845B41}" destId="{1ACAC923-417D-4A13-B870-01E4B53B35F9}" srcOrd="0" destOrd="0" presId="urn:microsoft.com/office/officeart/2005/8/layout/chevron2"/>
    <dgm:cxn modelId="{91D4EFF0-06FB-4A59-9B97-C218616B1167}" type="presParOf" srcId="{E6DFC2EF-0486-415C-829C-EA7A5D845B41}" destId="{6D477EB1-3998-4FDB-B879-758EC8A95C87}" srcOrd="1" destOrd="0" presId="urn:microsoft.com/office/officeart/2005/8/layout/chevron2"/>
    <dgm:cxn modelId="{58D0CD76-695E-4BBB-9FE5-9812C83389EC}" type="presParOf" srcId="{26736D91-15F0-4B33-83CD-F8C0999B819F}" destId="{3D8D97F1-CBB2-47CA-8A70-3C122E1CB3F1}" srcOrd="1" destOrd="0" presId="urn:microsoft.com/office/officeart/2005/8/layout/chevron2"/>
    <dgm:cxn modelId="{23DC786F-8DF7-4745-8739-3402FED41BF1}" type="presParOf" srcId="{26736D91-15F0-4B33-83CD-F8C0999B819F}" destId="{9A81520E-0A0C-49C0-9979-64DC243BFC83}" srcOrd="2" destOrd="0" presId="urn:microsoft.com/office/officeart/2005/8/layout/chevron2"/>
    <dgm:cxn modelId="{5B17702B-4363-42D6-8DF5-502DB8A100F8}" type="presParOf" srcId="{9A81520E-0A0C-49C0-9979-64DC243BFC83}" destId="{4B4C7761-97A6-4EF3-8EA0-7DE839E6FD57}" srcOrd="0" destOrd="0" presId="urn:microsoft.com/office/officeart/2005/8/layout/chevron2"/>
    <dgm:cxn modelId="{F6DB6366-8976-403D-9D7E-325F066C269D}" type="presParOf" srcId="{9A81520E-0A0C-49C0-9979-64DC243BFC83}" destId="{FF5304B1-3910-4FFE-8F67-408CB672ED4E}" srcOrd="1" destOrd="0" presId="urn:microsoft.com/office/officeart/2005/8/layout/chevron2"/>
    <dgm:cxn modelId="{95FEDFB7-5684-4A02-A5AF-24E9FF69CCCD}" type="presParOf" srcId="{26736D91-15F0-4B33-83CD-F8C0999B819F}" destId="{6ADDAE8D-DF61-497E-8C5F-15F2D895CDD3}" srcOrd="3" destOrd="0" presId="urn:microsoft.com/office/officeart/2005/8/layout/chevron2"/>
    <dgm:cxn modelId="{5819E6FC-6A5A-4BB2-A4F8-DC346DDE6157}" type="presParOf" srcId="{26736D91-15F0-4B33-83CD-F8C0999B819F}" destId="{BCF15E01-C8E7-49DF-A5E7-1B22D9C0A580}" srcOrd="4" destOrd="0" presId="urn:microsoft.com/office/officeart/2005/8/layout/chevron2"/>
    <dgm:cxn modelId="{1A8AFBBD-D1FB-4E5F-BF96-1D906328EE7E}" type="presParOf" srcId="{BCF15E01-C8E7-49DF-A5E7-1B22D9C0A580}" destId="{1464DF05-4F62-49FB-A504-F71A89FD00FF}" srcOrd="0" destOrd="0" presId="urn:microsoft.com/office/officeart/2005/8/layout/chevron2"/>
    <dgm:cxn modelId="{55E8A50E-FDBB-4137-8E2F-4C160318E4B6}" type="presParOf" srcId="{BCF15E01-C8E7-49DF-A5E7-1B22D9C0A580}" destId="{4A9BC40A-282A-4DF7-ABF1-D18B593DCB81}" srcOrd="1" destOrd="0" presId="urn:microsoft.com/office/officeart/2005/8/layout/chevron2"/>
    <dgm:cxn modelId="{1B643C73-4F43-439F-B922-09081914E2EF}" type="presParOf" srcId="{26736D91-15F0-4B33-83CD-F8C0999B819F}" destId="{24C40BF2-5CC9-4E52-8FC4-EE6B9C5C982A}" srcOrd="5" destOrd="0" presId="urn:microsoft.com/office/officeart/2005/8/layout/chevron2"/>
    <dgm:cxn modelId="{4F7CE142-3AEF-4CA6-9687-02418405A947}" type="presParOf" srcId="{26736D91-15F0-4B33-83CD-F8C0999B819F}" destId="{2A63009A-8BFD-41AF-A672-241CAB2C2A1F}" srcOrd="6" destOrd="0" presId="urn:microsoft.com/office/officeart/2005/8/layout/chevron2"/>
    <dgm:cxn modelId="{061B3360-AE7E-45C2-A0A2-F943E0BCB972}" type="presParOf" srcId="{2A63009A-8BFD-41AF-A672-241CAB2C2A1F}" destId="{89AC7078-FAC3-474A-B2F0-0BFDF2C25F08}" srcOrd="0" destOrd="0" presId="urn:microsoft.com/office/officeart/2005/8/layout/chevron2"/>
    <dgm:cxn modelId="{2C97A1E7-7EF0-4C44-89A2-4EDC65C63ADA}" type="presParOf" srcId="{2A63009A-8BFD-41AF-A672-241CAB2C2A1F}" destId="{E43606FC-B50C-4CD9-9968-F8AFA82766B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CAC923-417D-4A13-B870-01E4B53B35F9}">
      <dsp:nvSpPr>
        <dsp:cNvPr id="0" name=""/>
        <dsp:cNvSpPr/>
      </dsp:nvSpPr>
      <dsp:spPr>
        <a:xfrm rot="5400000">
          <a:off x="-191951" y="192290"/>
          <a:ext cx="1279673" cy="89577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Gefahren-Ermittlung</a:t>
          </a:r>
          <a:endParaRPr lang="de-DE" sz="1300" b="1" kern="1200" dirty="0"/>
        </a:p>
      </dsp:txBody>
      <dsp:txXfrm rot="-5400000">
        <a:off x="1" y="448225"/>
        <a:ext cx="895771" cy="383902"/>
      </dsp:txXfrm>
    </dsp:sp>
    <dsp:sp modelId="{6D477EB1-3998-4FDB-B879-758EC8A95C87}">
      <dsp:nvSpPr>
        <dsp:cNvPr id="0" name=""/>
        <dsp:cNvSpPr/>
      </dsp:nvSpPr>
      <dsp:spPr>
        <a:xfrm rot="5400000">
          <a:off x="3903110" y="-3006998"/>
          <a:ext cx="831787" cy="68464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Checkliste zu EN ISO 12100:2010</a:t>
          </a:r>
          <a:endParaRPr lang="de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Vor Ort mit Instrumenten Verantwortlichen</a:t>
          </a:r>
          <a:endParaRPr lang="de-DE" sz="1500" kern="1200" dirty="0"/>
        </a:p>
      </dsp:txBody>
      <dsp:txXfrm rot="-5400000">
        <a:off x="895771" y="40945"/>
        <a:ext cx="6805861" cy="750579"/>
      </dsp:txXfrm>
    </dsp:sp>
    <dsp:sp modelId="{4B4C7761-97A6-4EF3-8EA0-7DE839E6FD57}">
      <dsp:nvSpPr>
        <dsp:cNvPr id="0" name=""/>
        <dsp:cNvSpPr/>
      </dsp:nvSpPr>
      <dsp:spPr>
        <a:xfrm rot="5400000">
          <a:off x="-191951" y="1325489"/>
          <a:ext cx="1279673" cy="89577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Risiko-Beurteilung</a:t>
          </a:r>
          <a:endParaRPr lang="de-DE" sz="1300" b="1" kern="1200" dirty="0"/>
        </a:p>
      </dsp:txBody>
      <dsp:txXfrm rot="-5400000">
        <a:off x="1" y="1581424"/>
        <a:ext cx="895771" cy="383902"/>
      </dsp:txXfrm>
    </dsp:sp>
    <dsp:sp modelId="{FF5304B1-3910-4FFE-8F67-408CB672ED4E}">
      <dsp:nvSpPr>
        <dsp:cNvPr id="0" name=""/>
        <dsp:cNvSpPr/>
      </dsp:nvSpPr>
      <dsp:spPr>
        <a:xfrm rot="5400000">
          <a:off x="3903110" y="-1873799"/>
          <a:ext cx="831787" cy="68464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Auf Basis der Checkliste</a:t>
          </a:r>
          <a:endParaRPr lang="de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Durch Instrumenten Verantwortlichen</a:t>
          </a:r>
          <a:endParaRPr lang="de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Definition der Massnahmen und der PSYS-Relevanz mit der Arbeitsgruppe</a:t>
          </a:r>
          <a:endParaRPr lang="de-DE" sz="1500" kern="1200" dirty="0"/>
        </a:p>
      </dsp:txBody>
      <dsp:txXfrm rot="-5400000">
        <a:off x="895771" y="1174144"/>
        <a:ext cx="6805861" cy="750579"/>
      </dsp:txXfrm>
    </dsp:sp>
    <dsp:sp modelId="{1464DF05-4F62-49FB-A504-F71A89FD00FF}">
      <dsp:nvSpPr>
        <dsp:cNvPr id="0" name=""/>
        <dsp:cNvSpPr/>
      </dsp:nvSpPr>
      <dsp:spPr>
        <a:xfrm rot="5400000">
          <a:off x="-191951" y="2458688"/>
          <a:ext cx="1279673" cy="89577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Schutz-Konzept</a:t>
          </a:r>
        </a:p>
      </dsp:txBody>
      <dsp:txXfrm rot="-5400000">
        <a:off x="1" y="2714623"/>
        <a:ext cx="895771" cy="383902"/>
      </dsp:txXfrm>
    </dsp:sp>
    <dsp:sp modelId="{4A9BC40A-282A-4DF7-ABF1-D18B593DCB81}">
      <dsp:nvSpPr>
        <dsp:cNvPr id="0" name=""/>
        <dsp:cNvSpPr/>
      </dsp:nvSpPr>
      <dsp:spPr>
        <a:xfrm rot="5400000">
          <a:off x="3903110" y="-740601"/>
          <a:ext cx="831787" cy="68464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PSYS-relevante Risiken berücksichtigen</a:t>
          </a:r>
          <a:endParaRPr lang="de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Risikobasiert</a:t>
          </a:r>
          <a:endParaRPr lang="de-DE" sz="1500" kern="1200" dirty="0"/>
        </a:p>
      </dsp:txBody>
      <dsp:txXfrm rot="-5400000">
        <a:off x="895771" y="2307342"/>
        <a:ext cx="6805861" cy="750579"/>
      </dsp:txXfrm>
    </dsp:sp>
    <dsp:sp modelId="{89AC7078-FAC3-474A-B2F0-0BFDF2C25F08}">
      <dsp:nvSpPr>
        <dsp:cNvPr id="0" name=""/>
        <dsp:cNvSpPr/>
      </dsp:nvSpPr>
      <dsp:spPr>
        <a:xfrm rot="5400000">
          <a:off x="-191951" y="3591887"/>
          <a:ext cx="1279673" cy="89577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Realisierung</a:t>
          </a:r>
          <a:endParaRPr lang="de-DE" sz="1300" b="1" kern="1200" dirty="0"/>
        </a:p>
      </dsp:txBody>
      <dsp:txXfrm rot="-5400000">
        <a:off x="1" y="3847822"/>
        <a:ext cx="895771" cy="383902"/>
      </dsp:txXfrm>
    </dsp:sp>
    <dsp:sp modelId="{E43606FC-B50C-4CD9-9968-F8AFA82766BE}">
      <dsp:nvSpPr>
        <dsp:cNvPr id="0" name=""/>
        <dsp:cNvSpPr/>
      </dsp:nvSpPr>
      <dsp:spPr>
        <a:xfrm rot="5400000">
          <a:off x="3903110" y="392597"/>
          <a:ext cx="831787" cy="68464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Realisierungskonzept entsprechend des Schutzkonzeptes</a:t>
          </a:r>
          <a:endParaRPr lang="de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Bau des PSYS</a:t>
          </a:r>
          <a:endParaRPr lang="de-DE" sz="1500" kern="1200" dirty="0"/>
        </a:p>
      </dsp:txBody>
      <dsp:txXfrm rot="-5400000">
        <a:off x="895771" y="3440540"/>
        <a:ext cx="6805861" cy="7505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CAC923-417D-4A13-B870-01E4B53B35F9}">
      <dsp:nvSpPr>
        <dsp:cNvPr id="0" name=""/>
        <dsp:cNvSpPr/>
      </dsp:nvSpPr>
      <dsp:spPr>
        <a:xfrm rot="5400000">
          <a:off x="-191951" y="192290"/>
          <a:ext cx="1279673" cy="89577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Gefahren-Ermittlung</a:t>
          </a:r>
          <a:endParaRPr lang="de-DE" sz="1300" b="1" kern="1200" dirty="0"/>
        </a:p>
      </dsp:txBody>
      <dsp:txXfrm rot="-5400000">
        <a:off x="1" y="448225"/>
        <a:ext cx="895771" cy="383902"/>
      </dsp:txXfrm>
    </dsp:sp>
    <dsp:sp modelId="{6D477EB1-3998-4FDB-B879-758EC8A95C87}">
      <dsp:nvSpPr>
        <dsp:cNvPr id="0" name=""/>
        <dsp:cNvSpPr/>
      </dsp:nvSpPr>
      <dsp:spPr>
        <a:xfrm rot="5400000">
          <a:off x="3903110" y="-3006998"/>
          <a:ext cx="831787" cy="68464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Checkliste zu EN ISO 12100:2010</a:t>
          </a:r>
          <a:endParaRPr lang="de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Vor Ort mit Joachim Kohlbrecher</a:t>
          </a:r>
          <a:endParaRPr lang="de-DE" sz="1500" kern="1200" dirty="0"/>
        </a:p>
      </dsp:txBody>
      <dsp:txXfrm rot="-5400000">
        <a:off x="895771" y="40945"/>
        <a:ext cx="6805861" cy="750579"/>
      </dsp:txXfrm>
    </dsp:sp>
    <dsp:sp modelId="{4B4C7761-97A6-4EF3-8EA0-7DE839E6FD57}">
      <dsp:nvSpPr>
        <dsp:cNvPr id="0" name=""/>
        <dsp:cNvSpPr/>
      </dsp:nvSpPr>
      <dsp:spPr>
        <a:xfrm rot="5400000">
          <a:off x="-191951" y="1325489"/>
          <a:ext cx="1279673" cy="89577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Risiko-Beurteilung</a:t>
          </a:r>
          <a:endParaRPr lang="de-DE" sz="1300" b="1" kern="1200" dirty="0"/>
        </a:p>
      </dsp:txBody>
      <dsp:txXfrm rot="-5400000">
        <a:off x="1" y="1581424"/>
        <a:ext cx="895771" cy="383902"/>
      </dsp:txXfrm>
    </dsp:sp>
    <dsp:sp modelId="{FF5304B1-3910-4FFE-8F67-408CB672ED4E}">
      <dsp:nvSpPr>
        <dsp:cNvPr id="0" name=""/>
        <dsp:cNvSpPr/>
      </dsp:nvSpPr>
      <dsp:spPr>
        <a:xfrm rot="5400000">
          <a:off x="3903110" y="-1873799"/>
          <a:ext cx="831787" cy="68464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Auf Basis der Checkliste</a:t>
          </a:r>
          <a:endParaRPr lang="de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Durch Joachim Kohlbrecher</a:t>
          </a:r>
          <a:endParaRPr lang="de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Definition der Massnahmen und der PSYS-Relevanz mit der Arbeitsgruppe</a:t>
          </a:r>
          <a:endParaRPr lang="de-DE" sz="1500" kern="1200" dirty="0"/>
        </a:p>
      </dsp:txBody>
      <dsp:txXfrm rot="-5400000">
        <a:off x="895771" y="1174144"/>
        <a:ext cx="6805861" cy="750579"/>
      </dsp:txXfrm>
    </dsp:sp>
    <dsp:sp modelId="{1464DF05-4F62-49FB-A504-F71A89FD00FF}">
      <dsp:nvSpPr>
        <dsp:cNvPr id="0" name=""/>
        <dsp:cNvSpPr/>
      </dsp:nvSpPr>
      <dsp:spPr>
        <a:xfrm rot="5400000">
          <a:off x="-191951" y="2458688"/>
          <a:ext cx="1279673" cy="89577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Schutz-Konzept</a:t>
          </a:r>
        </a:p>
      </dsp:txBody>
      <dsp:txXfrm rot="-5400000">
        <a:off x="1" y="2714623"/>
        <a:ext cx="895771" cy="383902"/>
      </dsp:txXfrm>
    </dsp:sp>
    <dsp:sp modelId="{4A9BC40A-282A-4DF7-ABF1-D18B593DCB81}">
      <dsp:nvSpPr>
        <dsp:cNvPr id="0" name=""/>
        <dsp:cNvSpPr/>
      </dsp:nvSpPr>
      <dsp:spPr>
        <a:xfrm rot="5400000">
          <a:off x="3903110" y="-740601"/>
          <a:ext cx="831787" cy="68464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PSYS-relevante Risiken berücksichtigen</a:t>
          </a:r>
          <a:endParaRPr lang="de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Risikobasiert</a:t>
          </a:r>
          <a:endParaRPr lang="de-DE" sz="1500" kern="1200" dirty="0"/>
        </a:p>
      </dsp:txBody>
      <dsp:txXfrm rot="-5400000">
        <a:off x="895771" y="2307342"/>
        <a:ext cx="6805861" cy="750579"/>
      </dsp:txXfrm>
    </dsp:sp>
    <dsp:sp modelId="{89AC7078-FAC3-474A-B2F0-0BFDF2C25F08}">
      <dsp:nvSpPr>
        <dsp:cNvPr id="0" name=""/>
        <dsp:cNvSpPr/>
      </dsp:nvSpPr>
      <dsp:spPr>
        <a:xfrm rot="5400000">
          <a:off x="-191951" y="3591887"/>
          <a:ext cx="1279673" cy="89577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/>
            <a:t>Realisierung</a:t>
          </a:r>
          <a:endParaRPr lang="de-DE" sz="1300" b="1" kern="1200" dirty="0"/>
        </a:p>
      </dsp:txBody>
      <dsp:txXfrm rot="-5400000">
        <a:off x="1" y="3847822"/>
        <a:ext cx="895771" cy="383902"/>
      </dsp:txXfrm>
    </dsp:sp>
    <dsp:sp modelId="{E43606FC-B50C-4CD9-9968-F8AFA82766BE}">
      <dsp:nvSpPr>
        <dsp:cNvPr id="0" name=""/>
        <dsp:cNvSpPr/>
      </dsp:nvSpPr>
      <dsp:spPr>
        <a:xfrm rot="5400000">
          <a:off x="3903110" y="392597"/>
          <a:ext cx="831787" cy="68464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Realisierungskonzept entsprechend des Schutzkonzeptes</a:t>
          </a:r>
          <a:endParaRPr lang="de-D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500" kern="1200" dirty="0" smtClean="0"/>
            <a:t>Bau des PSYS</a:t>
          </a:r>
          <a:endParaRPr lang="de-DE" sz="1500" kern="1200" dirty="0"/>
        </a:p>
      </dsp:txBody>
      <dsp:txXfrm rot="-5400000">
        <a:off x="895771" y="3440540"/>
        <a:ext cx="6805861" cy="750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093A9-4218-47C9-9C6E-EDD67D8BE959}" type="datetimeFigureOut">
              <a:rPr lang="de-CH" smtClean="0"/>
              <a:t>26.02.2019</a:t>
            </a:fld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12235-582E-414E-85F4-8CC16C959AD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007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C37B8-B7C3-4B25-B2A4-67D3CF4F8143}" type="datetimeFigureOut">
              <a:rPr lang="de-CH" smtClean="0"/>
              <a:t>26.02.2019</a:t>
            </a:fld>
            <a:endParaRPr lang="de-C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E92B4-2958-4B11-B24B-0231C81C7F41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49486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aseline="0" dirty="0" smtClean="0"/>
              <a:t> 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E92B4-2958-4B11-B24B-0231C81C7F41}" type="slidenum">
              <a:rPr lang="de-CH" smtClean="0"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48787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E92B4-2958-4B11-B24B-0231C81C7F41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16579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E92B4-2958-4B11-B24B-0231C81C7F41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0448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D833-2266-4071-B523-EA6E29078478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9473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AEE1-CFC7-4957-89C3-400191148541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38797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05FC0-5815-4818-B85C-B91871084661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68912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AED5-6614-4A15-8D1D-D053A2EC8C42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40377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0551-0B87-4F2D-B6AF-11ED79BD6151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6508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BF0F-5518-47FE-8094-81767BC59E08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05949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4F9A-8E0A-47E9-9783-C6918C427EA8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81671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1892-3C5F-4DD0-A3D2-8B78CC794520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25170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80A-714A-4272-9CF9-2DAFFEC8949D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970266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37882-A012-4304-A2AA-C6EAE33E6574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541673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05C8-9C65-48E8-A34E-2F18C5A1B4B9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74838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57E3-CDC6-47A2-91E5-76A94389998C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869213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A03C-A99D-4F19-9960-AF0CE27BCAC7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29091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B500-BA0E-473E-BB62-CC4C68061080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0868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7CA8-8090-4417-817B-A65300E6C610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159767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7165-EC89-4854-B4C4-9A0B831BA77A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24939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EF7-B6DA-477D-B4D3-26769D0A3AD4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21076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730A-65DE-46CC-9E66-CE2D192932E9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540169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2B0F-6B4B-42FC-B078-2D9D47B4BA35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127105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79A2-C039-4DB6-8A42-F7FB01B87EF8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053596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ABB9-4871-4B8B-8000-04C43BDB1D43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94785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529C2-871D-4E6E-A9B1-64C83856EDF8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7372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5C7A-D43F-4453-9FAE-20B4A18DFCA4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663548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E5342-596A-466A-9186-67AD6730F46D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955608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50CA-7BC8-4290-B9CD-F0B3A37722EE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111506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D9AD-369E-4B6D-9D6C-C099D505E5F3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426043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B393-B3F5-4535-BF28-F240755722B7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750785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7CB6-0763-495F-9189-7DADA94B27E9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086155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3716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8AD1-0123-4648-8DCA-C585DA7F44DC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520686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7" name="Rechteck 6"/>
          <p:cNvSpPr/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3300-D5DA-46CF-B150-2C4814C55057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60162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F422-22F6-4ED2-9F15-E8BD6CF243DB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57778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A890B-CBB1-444D-A563-EFD5EBFBCAD2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13706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C65E-774D-4EB6-BD5F-A2B9CA2E237D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6658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8C986-1391-4B2D-929D-40C975A78C21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0124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9DBB8-8A16-4B89-9C27-D34F7EBE5C5D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C6C97-1542-47D3-AD59-FB0796D93F1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3621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EA76F-AF4E-4E17-A673-76B882A2BD00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BD6B-B9A2-412F-AEC4-67D91667922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1590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0B923-A478-48EC-A0E7-486D302055E7}" type="datetime1">
              <a:rPr lang="de-CH" smtClean="0"/>
              <a:t>26.02.2019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A962F-CF73-4F44-8045-7CEEF7958FD4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136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fld id="{020C2334-89A8-4362-AC24-75252C851A75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/>
              <a:t>Lisa Pedrazzi :: Sektionsleiterin Betriebsstrahlenschutz :: Paul Scherrer Institut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303" y="4797152"/>
            <a:ext cx="6708025" cy="508500"/>
          </a:xfrm>
        </p:spPr>
        <p:txBody>
          <a:bodyPr>
            <a:normAutofit/>
          </a:bodyPr>
          <a:lstStyle/>
          <a:p>
            <a:r>
              <a:rPr lang="de-CH" dirty="0"/>
              <a:t>Risikoanalyse </a:t>
            </a:r>
            <a:r>
              <a:rPr lang="de-CH" dirty="0" smtClean="0"/>
              <a:t>SANS-I</a:t>
            </a:r>
            <a:endParaRPr lang="de-CH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7946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Alle Massnahmen werden beschrieben und in der gleichen Excel-Tabelle </a:t>
            </a:r>
            <a:r>
              <a:rPr lang="de-CH" dirty="0"/>
              <a:t>dokumentiert </a:t>
            </a:r>
            <a:r>
              <a:rPr lang="de-CH" dirty="0" smtClean="0"/>
              <a:t>(viele Massnahmen </a:t>
            </a:r>
            <a:r>
              <a:rPr lang="de-CH" dirty="0"/>
              <a:t>sind </a:t>
            </a:r>
            <a:r>
              <a:rPr lang="de-CH" dirty="0" smtClean="0"/>
              <a:t>bereits umgesetzt)</a:t>
            </a:r>
            <a:endParaRPr lang="de-CH" dirty="0"/>
          </a:p>
          <a:p>
            <a:r>
              <a:rPr lang="de-CH" dirty="0" smtClean="0"/>
              <a:t>Bewertung mit umgesetzten Massnahmen wird durchgeführt</a:t>
            </a:r>
          </a:p>
          <a:p>
            <a:r>
              <a:rPr lang="de-CH" dirty="0" smtClean="0"/>
              <a:t>Beispiele: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Massnahmen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10</a:t>
            </a:fld>
            <a:endParaRPr lang="de-CH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976465"/>
              </p:ext>
            </p:extLst>
          </p:nvPr>
        </p:nvGraphicFramePr>
        <p:xfrm>
          <a:off x="467544" y="2644775"/>
          <a:ext cx="8557261" cy="411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3102">
                  <a:extLst>
                    <a:ext uri="{9D8B030D-6E8A-4147-A177-3AD203B41FA5}">
                      <a16:colId xmlns:a16="http://schemas.microsoft.com/office/drawing/2014/main" val="2328739106"/>
                    </a:ext>
                  </a:extLst>
                </a:gridCol>
                <a:gridCol w="1234694">
                  <a:extLst>
                    <a:ext uri="{9D8B030D-6E8A-4147-A177-3AD203B41FA5}">
                      <a16:colId xmlns:a16="http://schemas.microsoft.com/office/drawing/2014/main" val="772911869"/>
                    </a:ext>
                  </a:extLst>
                </a:gridCol>
                <a:gridCol w="938467">
                  <a:extLst>
                    <a:ext uri="{9D8B030D-6E8A-4147-A177-3AD203B41FA5}">
                      <a16:colId xmlns:a16="http://schemas.microsoft.com/office/drawing/2014/main" val="2894791336"/>
                    </a:ext>
                  </a:extLst>
                </a:gridCol>
                <a:gridCol w="3047683">
                  <a:extLst>
                    <a:ext uri="{9D8B030D-6E8A-4147-A177-3AD203B41FA5}">
                      <a16:colId xmlns:a16="http://schemas.microsoft.com/office/drawing/2014/main" val="2308335178"/>
                    </a:ext>
                  </a:extLst>
                </a:gridCol>
                <a:gridCol w="1123315">
                  <a:extLst>
                    <a:ext uri="{9D8B030D-6E8A-4147-A177-3AD203B41FA5}">
                      <a16:colId xmlns:a16="http://schemas.microsoft.com/office/drawing/2014/main" val="34724614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u="none" strike="noStrike" dirty="0" smtClean="0">
                          <a:effectLst/>
                          <a:latin typeface="+mn-lt"/>
                        </a:rPr>
                        <a:t>Beschreibung </a:t>
                      </a:r>
                      <a:endParaRPr lang="de-DE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AA7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u="none" strike="noStrike" dirty="0" smtClean="0">
                          <a:effectLst/>
                          <a:latin typeface="+mn-lt"/>
                        </a:rPr>
                        <a:t>Ursache </a:t>
                      </a:r>
                      <a:endParaRPr lang="de-CH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AA7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i="0" u="none" strike="noStrike" dirty="0" smtClean="0">
                          <a:effectLst/>
                          <a:latin typeface="+mn-lt"/>
                        </a:rPr>
                        <a:t>Risiko-</a:t>
                      </a:r>
                      <a:br>
                        <a:rPr lang="de-CH" sz="1400" b="1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1" i="0" u="none" strike="noStrike" dirty="0" smtClean="0">
                          <a:effectLst/>
                          <a:latin typeface="+mn-lt"/>
                        </a:rPr>
                        <a:t>Bewertung</a:t>
                      </a:r>
                      <a:endParaRPr lang="de-CH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AA7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i="0" u="none" strike="noStrike" dirty="0" smtClean="0">
                          <a:effectLst/>
                          <a:latin typeface="+mn-lt"/>
                        </a:rPr>
                        <a:t>Massnahmen</a:t>
                      </a:r>
                      <a:endParaRPr lang="de-CH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AA7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i="0" u="none" strike="noStrike" dirty="0" smtClean="0">
                          <a:effectLst/>
                          <a:latin typeface="+mn-lt"/>
                        </a:rPr>
                        <a:t>Risiko mit</a:t>
                      </a:r>
                      <a:br>
                        <a:rPr lang="de-CH" sz="1400" b="1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1" i="0" u="none" strike="noStrike" dirty="0" smtClean="0">
                          <a:effectLst/>
                          <a:latin typeface="+mn-lt"/>
                        </a:rPr>
                        <a:t>Massnahmen</a:t>
                      </a:r>
                      <a:endParaRPr lang="de-CH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AA7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9517260"/>
                  </a:ext>
                </a:extLst>
              </a:tr>
              <a:tr h="398172">
                <a:tc>
                  <a:txBody>
                    <a:bodyPr/>
                    <a:lstStyle/>
                    <a:p>
                      <a:pPr algn="l" fontAlgn="ctr"/>
                      <a:r>
                        <a:rPr lang="de-CH" sz="1400" b="0" u="none" strike="noStrike" dirty="0">
                          <a:effectLst/>
                          <a:latin typeface="+mn-lt"/>
                        </a:rPr>
                        <a:t>Hebevorrichtung </a:t>
                      </a:r>
                      <a:r>
                        <a:rPr lang="de-CH" sz="1400" b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CH" sz="1400" b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0" u="none" strike="noStrike" dirty="0" smtClean="0">
                          <a:effectLst/>
                          <a:latin typeface="+mn-lt"/>
                        </a:rPr>
                        <a:t>nicht leistungsbegrenzt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u="none" strike="noStrike" dirty="0">
                          <a:effectLst/>
                          <a:latin typeface="+mn-lt"/>
                        </a:rPr>
                        <a:t>Bewegung, </a:t>
                      </a:r>
                      <a:r>
                        <a:rPr lang="de-DE" sz="1400" b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u="none" strike="noStrike" dirty="0" smtClean="0">
                          <a:effectLst/>
                          <a:latin typeface="+mn-lt"/>
                        </a:rPr>
                        <a:t>wenn </a:t>
                      </a:r>
                      <a:r>
                        <a:rPr lang="de-DE" sz="1400" b="0" u="none" strike="noStrike" dirty="0">
                          <a:effectLst/>
                          <a:latin typeface="+mn-lt"/>
                        </a:rPr>
                        <a:t>Person </a:t>
                      </a:r>
                      <a:r>
                        <a:rPr lang="de-DE" sz="1400" b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u="none" strike="noStrike" dirty="0" smtClean="0">
                          <a:effectLst/>
                          <a:latin typeface="+mn-lt"/>
                        </a:rPr>
                        <a:t>im </a:t>
                      </a:r>
                      <a:r>
                        <a:rPr lang="de-DE" sz="1400" b="0" u="none" strike="noStrike" dirty="0">
                          <a:effectLst/>
                          <a:latin typeface="+mn-lt"/>
                        </a:rPr>
                        <a:t>Areal</a:t>
                      </a:r>
                      <a:endParaRPr lang="de-DE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u="none" strike="noStrike" dirty="0">
                          <a:effectLst/>
                          <a:latin typeface="+mn-lt"/>
                        </a:rPr>
                        <a:t>C4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Bewegung ist sehr langsam (1mm/5sec).</a:t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Beim Einrichten und Justieren ist ein</a:t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„Nothalt“ Knopf vorhanden.</a:t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Die Bewegung wird über Software Limiten</a:t>
                      </a:r>
                      <a:r>
                        <a:rPr lang="de-DE" sz="1400" b="0" i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eingeschränkt, die bei den Umbauten jeweils</a:t>
                      </a:r>
                      <a:r>
                        <a:rPr lang="de-DE" sz="1400" b="0" i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vom Instrumenten</a:t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Verantwortlichen beim Einrichten</a:t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gesetzt werden.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D4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098625"/>
                  </a:ext>
                </a:extLst>
              </a:tr>
              <a:tr h="39817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Ein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Teil 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der Probenwechsel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findet 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von einer klappbaren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Plattform aus statt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, die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in </a:t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Richtung 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Probe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kein Geländer 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besitzt.</a:t>
                      </a:r>
                      <a:br>
                        <a:rPr lang="de-DE" sz="1400" b="0" i="0" u="none" strike="noStrike" dirty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Sturzhöhe 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2,5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m;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i="0" u="none" strike="noStrike" dirty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Stürz auf Messeinrichtung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(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Stich-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/Schnittverletzungen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400" b="0" i="0" u="none" strike="noStrike" dirty="0">
                          <a:effectLst/>
                          <a:latin typeface="+mn-lt"/>
                        </a:rPr>
                        <a:t>kein </a:t>
                      </a:r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Geländer </a:t>
                      </a:r>
                      <a:br>
                        <a:rPr lang="de-CH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Richtung </a:t>
                      </a:r>
                      <a:r>
                        <a:rPr lang="de-CH" sz="1400" b="0" i="0" u="none" strike="noStrike" dirty="0">
                          <a:effectLst/>
                          <a:latin typeface="+mn-lt"/>
                        </a:rPr>
                        <a:t>Probe</a:t>
                      </a: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i="0" u="none" strike="noStrike" dirty="0">
                          <a:effectLst/>
                          <a:latin typeface="+mn-lt"/>
                        </a:rPr>
                        <a:t>C2</a:t>
                      </a:r>
                    </a:p>
                  </a:txBody>
                  <a:tcPr marL="45720" marR="4572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Anbringung eines Geländers</a:t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an Kipplattform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E2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805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87266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Risikobeurteilung für SANS-I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11</a:t>
            </a:fld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88" y="1421343"/>
            <a:ext cx="7738304" cy="414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75594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Zu jeder Gefährdung wird die PSYS-Relevanz durch die Arbeitsgruppe definiert</a:t>
            </a:r>
          </a:p>
          <a:p>
            <a:endParaRPr lang="de-CH" dirty="0"/>
          </a:p>
          <a:p>
            <a:pPr lvl="1"/>
            <a:r>
              <a:rPr lang="de-CH" dirty="0" smtClean="0"/>
              <a:t>Gefährdungen ohne PSYS-Relevanz müssen vom Betreiber umgesetzt werden</a:t>
            </a:r>
          </a:p>
          <a:p>
            <a:pPr lvl="1"/>
            <a:endParaRPr lang="de-CH" dirty="0"/>
          </a:p>
          <a:p>
            <a:pPr lvl="1"/>
            <a:r>
              <a:rPr lang="de-CH" dirty="0" smtClean="0"/>
              <a:t>Gefährdungen mit PSYS-Relevanz werden im Schutzkonzept berücksichtigt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Schutzkonzept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12</a:t>
            </a:fld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76371">
            <a:off x="5688307" y="4158366"/>
            <a:ext cx="2692048" cy="1946278"/>
          </a:xfrm>
          <a:prstGeom prst="rect">
            <a:avLst/>
          </a:prstGeom>
        </p:spPr>
      </p:pic>
      <p:sp>
        <p:nvSpPr>
          <p:cNvPr id="6" name="Pfeil nach rechts 5"/>
          <p:cNvSpPr/>
          <p:nvPr/>
        </p:nvSpPr>
        <p:spPr bwMode="auto">
          <a:xfrm>
            <a:off x="1475656" y="3573016"/>
            <a:ext cx="1728192" cy="864096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491880" y="37890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Gruppe Expertisen und Support (ASI)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solidFill>
                  <a:srgbClr val="000000"/>
                </a:solidFill>
                <a:latin typeface="Calibri"/>
              </a:rPr>
              <a:t>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rstellt das Schutzkonzept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510439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Auf Basis des Schutzkonzeptes wird von der Gruppe SPS-Systeme (AIE) das Realisierungskonzept erstellt </a:t>
            </a:r>
          </a:p>
          <a:p>
            <a:endParaRPr lang="de-CH" dirty="0"/>
          </a:p>
          <a:p>
            <a:r>
              <a:rPr lang="de-CH" dirty="0" smtClean="0"/>
              <a:t>Die PSYS wird gemäss Realisierungskonzept gebaut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Realisierung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13</a:t>
            </a:fld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9058">
            <a:off x="4382067" y="3091660"/>
            <a:ext cx="3564087" cy="2842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73900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Die Risikoanalyse für SANS-I wird als Vorlage für die restlichen Areale verwendet</a:t>
            </a:r>
          </a:p>
          <a:p>
            <a:endParaRPr lang="de-CH" dirty="0" smtClean="0"/>
          </a:p>
          <a:p>
            <a:pPr algn="just"/>
            <a:r>
              <a:rPr lang="de-CH" dirty="0" smtClean="0"/>
              <a:t>Die Instrumenten Verantwortlichen sind aufgefordert, die Risikoanalyse für </a:t>
            </a: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>SANS-I zu studieren</a:t>
            </a:r>
          </a:p>
          <a:p>
            <a:pPr lvl="1"/>
            <a:r>
              <a:rPr lang="de-CH" dirty="0" smtClean="0"/>
              <a:t>Sind beim eigenen Instrument zusätzliche Risiken vorhanden?</a:t>
            </a:r>
          </a:p>
          <a:p>
            <a:pPr lvl="1"/>
            <a:r>
              <a:rPr lang="de-CH" dirty="0" smtClean="0"/>
              <a:t>Können Risiken aus der Beurteilung gelöscht werden?</a:t>
            </a:r>
            <a:endParaRPr lang="de-CH" dirty="0"/>
          </a:p>
          <a:p>
            <a:endParaRPr lang="de-CH" dirty="0" smtClean="0"/>
          </a:p>
          <a:p>
            <a:r>
              <a:rPr lang="de-CH" dirty="0" smtClean="0"/>
              <a:t>Unterstützung durch Joachim Kohlbrecher </a:t>
            </a:r>
          </a:p>
          <a:p>
            <a:endParaRPr lang="de-CH" dirty="0" smtClean="0"/>
          </a:p>
          <a:p>
            <a:r>
              <a:rPr lang="de-CH" dirty="0" smtClean="0"/>
              <a:t>Priorität abhängig vom geplanten PSYS-Umbau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Weiteres Vorgehen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14</a:t>
            </a:fld>
            <a:endParaRPr lang="de-CH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285582"/>
              </p:ext>
            </p:extLst>
          </p:nvPr>
        </p:nvGraphicFramePr>
        <p:xfrm>
          <a:off x="1259013" y="4581128"/>
          <a:ext cx="4393107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3081">
                  <a:extLst>
                    <a:ext uri="{9D8B030D-6E8A-4147-A177-3AD203B41FA5}">
                      <a16:colId xmlns:a16="http://schemas.microsoft.com/office/drawing/2014/main" val="2699232977"/>
                    </a:ext>
                  </a:extLst>
                </a:gridCol>
                <a:gridCol w="2860026">
                  <a:extLst>
                    <a:ext uri="{9D8B030D-6E8A-4147-A177-3AD203B41FA5}">
                      <a16:colId xmlns:a16="http://schemas.microsoft.com/office/drawing/2014/main" val="8336295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1600" b="1" dirty="0" smtClean="0"/>
                        <a:t>Ab Juli 2019</a:t>
                      </a:r>
                      <a:endParaRPr lang="de-CH" sz="1600" b="1" dirty="0"/>
                    </a:p>
                  </a:txBody>
                  <a:tcPr marL="45720" marR="4572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 smtClean="0"/>
                        <a:t>Narziss, Orion, Focus</a:t>
                      </a:r>
                      <a:endParaRPr lang="de-CH" sz="1600" b="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238623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b="1" dirty="0" smtClean="0"/>
                        <a:t>Ab Februar</a:t>
                      </a:r>
                      <a:r>
                        <a:rPr lang="de-CH" sz="1600" b="1" baseline="0" dirty="0" smtClean="0"/>
                        <a:t> 2020</a:t>
                      </a:r>
                      <a:endParaRPr lang="de-CH" sz="1600" b="1" dirty="0"/>
                    </a:p>
                  </a:txBody>
                  <a:tcPr marL="45720" marR="4572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b="0" dirty="0" smtClean="0"/>
                        <a:t>CAMEA/Rita 2, Morpheus,</a:t>
                      </a:r>
                      <a:r>
                        <a:rPr lang="de-CH" sz="1600" b="0" baseline="0" dirty="0" smtClean="0"/>
                        <a:t> TASP</a:t>
                      </a:r>
                      <a:endParaRPr lang="de-CH" sz="1600" b="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60133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b="1" dirty="0" smtClean="0"/>
                        <a:t>Ab April 2020</a:t>
                      </a:r>
                      <a:endParaRPr lang="de-CH" sz="1600" b="1" dirty="0"/>
                    </a:p>
                  </a:txBody>
                  <a:tcPr marL="45720" marR="457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b="0" dirty="0" smtClean="0"/>
                        <a:t>DMC, AMOR</a:t>
                      </a:r>
                      <a:endParaRPr lang="de-CH" sz="1600" b="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236278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b="1" dirty="0" smtClean="0"/>
                        <a:t>Shutdown 2021</a:t>
                      </a:r>
                      <a:endParaRPr lang="de-CH" sz="1600" b="1" dirty="0"/>
                    </a:p>
                  </a:txBody>
                  <a:tcPr marL="45720" marR="4572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b="0" dirty="0" smtClean="0"/>
                        <a:t>SANS-LLB,</a:t>
                      </a:r>
                      <a:r>
                        <a:rPr lang="de-CH" sz="1600" b="0" baseline="0" dirty="0" smtClean="0"/>
                        <a:t> FALCON</a:t>
                      </a:r>
                      <a:endParaRPr lang="de-CH" sz="1600" b="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895516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32592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Risikoanalyse SANS-I Areal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 smtClean="0"/>
              <a:t>Besten Dank für die Aufmerksamkeit!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6661150"/>
            <a:ext cx="576262" cy="196850"/>
          </a:xfrm>
        </p:spPr>
        <p:txBody>
          <a:bodyPr/>
          <a:lstStyle/>
          <a:p>
            <a:fld id="{020C2334-89A8-4362-AC24-75252C851A75}" type="slidenum">
              <a:rPr lang="de-CH" smtClean="0"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4810081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Inhalt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2</a:t>
            </a:fld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Ausgangslage</a:t>
            </a:r>
          </a:p>
          <a:p>
            <a:endParaRPr lang="de-CH" dirty="0" smtClean="0"/>
          </a:p>
          <a:p>
            <a:r>
              <a:rPr lang="de-CH" dirty="0" smtClean="0"/>
              <a:t>Vorgehen</a:t>
            </a:r>
          </a:p>
          <a:p>
            <a:endParaRPr lang="de-CH" dirty="0"/>
          </a:p>
          <a:p>
            <a:r>
              <a:rPr lang="de-CH" dirty="0" smtClean="0"/>
              <a:t>Risikoanalyse für SANS-I</a:t>
            </a:r>
          </a:p>
          <a:p>
            <a:endParaRPr lang="de-CH" dirty="0" smtClean="0"/>
          </a:p>
          <a:p>
            <a:r>
              <a:rPr lang="de-CH" dirty="0" smtClean="0"/>
              <a:t>Weiteres Vorgehen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58516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Für jedes SINQ-Instrument-Areal soll eine Risikobeurteilung durchgeführt werden</a:t>
            </a:r>
          </a:p>
          <a:p>
            <a:endParaRPr lang="de-CH" dirty="0"/>
          </a:p>
          <a:p>
            <a:r>
              <a:rPr lang="de-CH" dirty="0" smtClean="0"/>
              <a:t>Das Schutzkonzept für die neuen PSYS soll risikobasiert sein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Ausgangslage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3</a:t>
            </a:fld>
            <a:endParaRPr lang="de-CH" dirty="0"/>
          </a:p>
        </p:txBody>
      </p:sp>
      <p:sp>
        <p:nvSpPr>
          <p:cNvPr id="5" name="Pfeil nach rechts 4"/>
          <p:cNvSpPr/>
          <p:nvPr/>
        </p:nvSpPr>
        <p:spPr bwMode="auto">
          <a:xfrm>
            <a:off x="1259632" y="3573016"/>
            <a:ext cx="1512168" cy="864096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131840" y="386104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Arbeitsgruppe für die Erstellung einer Risikoanalyse</a:t>
            </a:r>
          </a:p>
        </p:txBody>
      </p:sp>
    </p:spTree>
    <p:extLst>
      <p:ext uri="{BB962C8B-B14F-4D97-AF65-F5344CB8AC3E}">
        <p14:creationId xmlns:p14="http://schemas.microsoft.com/office/powerpoint/2010/main" val="57322536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Arbeitsgruppe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4</a:t>
            </a:fld>
            <a:endParaRPr lang="de-CH" dirty="0"/>
          </a:p>
        </p:txBody>
      </p:sp>
      <p:sp>
        <p:nvSpPr>
          <p:cNvPr id="8" name="Rechteck 7"/>
          <p:cNvSpPr>
            <a:spLocks/>
          </p:cNvSpPr>
          <p:nvPr/>
        </p:nvSpPr>
        <p:spPr bwMode="auto">
          <a:xfrm>
            <a:off x="3059832" y="1341438"/>
            <a:ext cx="3168352" cy="64633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b="1" dirty="0" smtClean="0"/>
              <a:t>Koordinator/in</a:t>
            </a:r>
            <a:endParaRPr kumimoji="0" lang="de-CH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baseline="0" dirty="0" smtClean="0"/>
              <a:t>Thomas</a:t>
            </a:r>
            <a:r>
              <a:rPr lang="de-CH" dirty="0" smtClean="0"/>
              <a:t> Rauber → Lisa Pedrazzi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Rechteck 8"/>
          <p:cNvSpPr>
            <a:spLocks/>
          </p:cNvSpPr>
          <p:nvPr/>
        </p:nvSpPr>
        <p:spPr bwMode="auto">
          <a:xfrm>
            <a:off x="5724128" y="525815"/>
            <a:ext cx="3168352" cy="646331"/>
          </a:xfrm>
          <a:prstGeom prst="rect">
            <a:avLst/>
          </a:prstGeom>
          <a:solidFill>
            <a:srgbClr val="EB5B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Verantwortung</a:t>
            </a:r>
            <a:endParaRPr kumimoji="0" lang="de-CH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baseline="0" dirty="0" smtClean="0"/>
              <a:t>Christian Rüegg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Rechteck 9"/>
          <p:cNvSpPr>
            <a:spLocks/>
          </p:cNvSpPr>
          <p:nvPr/>
        </p:nvSpPr>
        <p:spPr bwMode="auto">
          <a:xfrm>
            <a:off x="3059832" y="2134597"/>
            <a:ext cx="3168352" cy="64633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Betreiber</a:t>
            </a:r>
            <a:endParaRPr kumimoji="0" lang="de-CH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CH" baseline="0" dirty="0" smtClean="0"/>
              <a:t>Uwe Filges </a:t>
            </a:r>
            <a:r>
              <a:rPr lang="de-CH" dirty="0" smtClean="0"/>
              <a:t>→ Jörg Welte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Rechteck 10"/>
          <p:cNvSpPr>
            <a:spLocks/>
          </p:cNvSpPr>
          <p:nvPr/>
        </p:nvSpPr>
        <p:spPr bwMode="auto">
          <a:xfrm>
            <a:off x="3059832" y="2926685"/>
            <a:ext cx="3168352" cy="64633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Vertreter Instrumente</a:t>
            </a:r>
            <a:endParaRPr kumimoji="0" lang="de-CH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CH" baseline="0" dirty="0" smtClean="0"/>
              <a:t>Joachim Kohlbrecher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Rechteck 11"/>
          <p:cNvSpPr>
            <a:spLocks/>
          </p:cNvSpPr>
          <p:nvPr/>
        </p:nvSpPr>
        <p:spPr bwMode="auto">
          <a:xfrm>
            <a:off x="1043608" y="3718773"/>
            <a:ext cx="3168352" cy="64633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Engineering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 smtClean="0"/>
              <a:t>Peter Keller / Lothar Holitzner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Rechteck 12"/>
          <p:cNvSpPr>
            <a:spLocks/>
          </p:cNvSpPr>
          <p:nvPr/>
        </p:nvSpPr>
        <p:spPr bwMode="auto">
          <a:xfrm>
            <a:off x="5148064" y="3717032"/>
            <a:ext cx="3168352" cy="64633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Beamline Electronic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 smtClean="0"/>
              <a:t>Manuel Lehmann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hteck 13"/>
          <p:cNvSpPr>
            <a:spLocks/>
          </p:cNvSpPr>
          <p:nvPr/>
        </p:nvSpPr>
        <p:spPr bwMode="auto">
          <a:xfrm>
            <a:off x="1043608" y="4510861"/>
            <a:ext cx="3168352" cy="64633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Steuertechnik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 smtClean="0"/>
              <a:t>Stefan Müller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hteck 14"/>
          <p:cNvSpPr>
            <a:spLocks/>
          </p:cNvSpPr>
          <p:nvPr/>
        </p:nvSpPr>
        <p:spPr bwMode="auto">
          <a:xfrm>
            <a:off x="5148064" y="4509120"/>
            <a:ext cx="3168352" cy="64633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SINQ Infrastruktur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 smtClean="0"/>
              <a:t>Markus Lüthy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Rechteck 15"/>
          <p:cNvSpPr>
            <a:spLocks/>
          </p:cNvSpPr>
          <p:nvPr/>
        </p:nvSpPr>
        <p:spPr bwMode="auto">
          <a:xfrm>
            <a:off x="1043608" y="5301208"/>
            <a:ext cx="3168352" cy="64633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Strahlenschutz</a:t>
            </a:r>
            <a:r>
              <a:rPr kumimoji="0" lang="de-CH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und Sicherheit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baseline="0" dirty="0" smtClean="0"/>
              <a:t>Christine</a:t>
            </a:r>
            <a:r>
              <a:rPr lang="de-CH" dirty="0" smtClean="0"/>
              <a:t> Harm / Otmar Morath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" name="Rechteck 16"/>
          <p:cNvSpPr>
            <a:spLocks/>
          </p:cNvSpPr>
          <p:nvPr/>
        </p:nvSpPr>
        <p:spPr bwMode="auto">
          <a:xfrm>
            <a:off x="5613702" y="5869062"/>
            <a:ext cx="3168352" cy="646331"/>
          </a:xfrm>
          <a:prstGeom prst="rect">
            <a:avLst/>
          </a:prstGeom>
          <a:solidFill>
            <a:srgbClr val="C49F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Beratung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 smtClean="0"/>
              <a:t>Winfried Rendler</a:t>
            </a:r>
            <a:endParaRPr kumimoji="0" lang="de-CH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395867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Inhaltsplatzhalt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1028616"/>
              </p:ext>
            </p:extLst>
          </p:nvPr>
        </p:nvGraphicFramePr>
        <p:xfrm>
          <a:off x="1042988" y="1341438"/>
          <a:ext cx="7742237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Vorgehen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1675714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Inhaltsplatzhalt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73878544"/>
              </p:ext>
            </p:extLst>
          </p:nvPr>
        </p:nvGraphicFramePr>
        <p:xfrm>
          <a:off x="1042988" y="1341438"/>
          <a:ext cx="7742237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Risikoanalyse für SANS-I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6</a:t>
            </a:fld>
            <a:endParaRPr lang="de-CH" dirty="0"/>
          </a:p>
        </p:txBody>
      </p:sp>
      <p:sp>
        <p:nvSpPr>
          <p:cNvPr id="2" name="Textfeld 1"/>
          <p:cNvSpPr txBox="1"/>
          <p:nvPr/>
        </p:nvSpPr>
        <p:spPr>
          <a:xfrm>
            <a:off x="5148064" y="13414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5400" b="1" dirty="0" smtClean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</a:t>
            </a:r>
            <a:endParaRPr lang="de-CH" sz="1800" b="1" dirty="0" smtClean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901512" y="24928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5400" b="1" dirty="0" smtClean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</a:t>
            </a:r>
            <a:endParaRPr lang="de-CH" sz="1800" b="1" dirty="0" smtClean="0">
              <a:solidFill>
                <a:srgbClr val="00B050"/>
              </a:solidFill>
              <a:latin typeface="Calibri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264" y="3748923"/>
            <a:ext cx="678438" cy="61618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4869160"/>
            <a:ext cx="678438" cy="61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52869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/>
              <a:t>Checkliste zu EN ISO </a:t>
            </a:r>
            <a:r>
              <a:rPr lang="de-CH" dirty="0" smtClean="0"/>
              <a:t>12100:2010 wurde am 14.05.2018 ausgefüllt</a:t>
            </a:r>
          </a:p>
          <a:p>
            <a:endParaRPr lang="de-CH" dirty="0"/>
          </a:p>
          <a:p>
            <a:r>
              <a:rPr lang="de-CH" dirty="0" smtClean="0"/>
              <a:t>Die Ergebnisse wurden elektronisch zusammengefasst</a:t>
            </a:r>
          </a:p>
          <a:p>
            <a:endParaRPr lang="de-CH" dirty="0"/>
          </a:p>
          <a:p>
            <a:r>
              <a:rPr lang="de-CH" dirty="0" smtClean="0"/>
              <a:t>Dosisleistungsmessungen wurden durchgeführt und</a:t>
            </a:r>
            <a:br>
              <a:rPr lang="de-CH" dirty="0" smtClean="0"/>
            </a:br>
            <a:r>
              <a:rPr lang="de-CH" dirty="0" smtClean="0"/>
              <a:t>dokumentiert</a:t>
            </a:r>
            <a:endParaRPr lang="de-CH" dirty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Gefahrenermittlung</a:t>
            </a:r>
            <a:r>
              <a:rPr lang="de-CH" dirty="0" smtClean="0"/>
              <a:t> für SANS-I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7</a:t>
            </a:fld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81939">
            <a:off x="4875429" y="2837771"/>
            <a:ext cx="3740455" cy="313089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92" y="3573016"/>
            <a:ext cx="3457004" cy="257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0853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742237" cy="4813200"/>
          </a:xfrm>
        </p:spPr>
        <p:txBody>
          <a:bodyPr/>
          <a:lstStyle/>
          <a:p>
            <a:r>
              <a:rPr lang="de-CH" dirty="0" smtClean="0"/>
              <a:t>Auf Basis der Checkliste wurden die Risiken beschrieben und bewertet</a:t>
            </a:r>
          </a:p>
          <a:p>
            <a:endParaRPr lang="de-CH" dirty="0"/>
          </a:p>
          <a:p>
            <a:r>
              <a:rPr lang="de-CH" dirty="0" smtClean="0"/>
              <a:t>Die Risiken und die Bewertungen sind in einer Excel-Tabelle dokumentiert</a:t>
            </a:r>
          </a:p>
          <a:p>
            <a:endParaRPr lang="de-CH" dirty="0"/>
          </a:p>
          <a:p>
            <a:r>
              <a:rPr lang="de-CH" dirty="0" smtClean="0"/>
              <a:t>Beispiele: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Risikobeurteilung für SANS-I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8</a:t>
            </a:fld>
            <a:endParaRPr lang="de-CH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736949"/>
              </p:ext>
            </p:extLst>
          </p:nvPr>
        </p:nvGraphicFramePr>
        <p:xfrm>
          <a:off x="611560" y="3106638"/>
          <a:ext cx="8201914" cy="30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6749">
                  <a:extLst>
                    <a:ext uri="{9D8B030D-6E8A-4147-A177-3AD203B41FA5}">
                      <a16:colId xmlns:a16="http://schemas.microsoft.com/office/drawing/2014/main" val="3338165427"/>
                    </a:ext>
                  </a:extLst>
                </a:gridCol>
                <a:gridCol w="1343977">
                  <a:extLst>
                    <a:ext uri="{9D8B030D-6E8A-4147-A177-3AD203B41FA5}">
                      <a16:colId xmlns:a16="http://schemas.microsoft.com/office/drawing/2014/main" val="3994881511"/>
                    </a:ext>
                  </a:extLst>
                </a:gridCol>
                <a:gridCol w="1396365">
                  <a:extLst>
                    <a:ext uri="{9D8B030D-6E8A-4147-A177-3AD203B41FA5}">
                      <a16:colId xmlns:a16="http://schemas.microsoft.com/office/drawing/2014/main" val="1121471398"/>
                    </a:ext>
                  </a:extLst>
                </a:gridCol>
                <a:gridCol w="2213102">
                  <a:extLst>
                    <a:ext uri="{9D8B030D-6E8A-4147-A177-3AD203B41FA5}">
                      <a16:colId xmlns:a16="http://schemas.microsoft.com/office/drawing/2014/main" val="2328739106"/>
                    </a:ext>
                  </a:extLst>
                </a:gridCol>
                <a:gridCol w="1143254">
                  <a:extLst>
                    <a:ext uri="{9D8B030D-6E8A-4147-A177-3AD203B41FA5}">
                      <a16:colId xmlns:a16="http://schemas.microsoft.com/office/drawing/2014/main" val="772911869"/>
                    </a:ext>
                  </a:extLst>
                </a:gridCol>
                <a:gridCol w="938467">
                  <a:extLst>
                    <a:ext uri="{9D8B030D-6E8A-4147-A177-3AD203B41FA5}">
                      <a16:colId xmlns:a16="http://schemas.microsoft.com/office/drawing/2014/main" val="28947913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u="none" strike="noStrike" noProof="0" dirty="0" smtClean="0">
                          <a:effectLst/>
                          <a:latin typeface="+mn-lt"/>
                        </a:rPr>
                        <a:t>Gefährdung</a:t>
                      </a:r>
                      <a:endParaRPr lang="de-CH" sz="1400" b="1" i="0" u="none" strike="noStrike" noProof="0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AA7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u="none" strike="noStrike" dirty="0">
                          <a:effectLst/>
                          <a:latin typeface="+mn-lt"/>
                        </a:rPr>
                        <a:t>Ursprung </a:t>
                      </a:r>
                      <a:endParaRPr lang="de-CH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AA7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u="none" strike="noStrike" dirty="0">
                          <a:effectLst/>
                          <a:latin typeface="+mn-lt"/>
                        </a:rPr>
                        <a:t>Mögliche </a:t>
                      </a:r>
                      <a:r>
                        <a:rPr lang="de-CH" sz="1400" b="1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CH" sz="1400" b="1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1" u="none" strike="noStrike" dirty="0" smtClean="0">
                          <a:effectLst/>
                          <a:latin typeface="+mn-lt"/>
                        </a:rPr>
                        <a:t>Auswirkung</a:t>
                      </a:r>
                      <a:endParaRPr lang="de-CH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AA7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u="none" strike="noStrike" dirty="0" smtClean="0">
                          <a:effectLst/>
                          <a:latin typeface="+mn-lt"/>
                        </a:rPr>
                        <a:t>Beschreibung </a:t>
                      </a:r>
                      <a:endParaRPr lang="de-DE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AA7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u="none" strike="noStrike" dirty="0" smtClean="0">
                          <a:effectLst/>
                          <a:latin typeface="+mn-lt"/>
                        </a:rPr>
                        <a:t>Ursache </a:t>
                      </a:r>
                      <a:endParaRPr lang="de-CH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AA7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1" i="0" u="none" strike="noStrike" dirty="0" smtClean="0">
                          <a:effectLst/>
                          <a:latin typeface="+mn-lt"/>
                        </a:rPr>
                        <a:t>Risiko-</a:t>
                      </a:r>
                      <a:br>
                        <a:rPr lang="de-CH" sz="1400" b="1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1" i="0" u="none" strike="noStrike" dirty="0" smtClean="0">
                          <a:effectLst/>
                          <a:latin typeface="+mn-lt"/>
                        </a:rPr>
                        <a:t>Bewertung</a:t>
                      </a:r>
                      <a:endParaRPr lang="de-CH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AA7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9517260"/>
                  </a:ext>
                </a:extLst>
              </a:tr>
              <a:tr h="398172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u="none" strike="noStrike" dirty="0">
                          <a:effectLst/>
                          <a:latin typeface="+mn-lt"/>
                        </a:rPr>
                        <a:t>Mechanische </a:t>
                      </a:r>
                      <a:r>
                        <a:rPr lang="de-CH" sz="1400" b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CH" sz="1400" b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0" u="none" strike="noStrike" dirty="0" smtClean="0">
                          <a:effectLst/>
                          <a:latin typeface="+mn-lt"/>
                        </a:rPr>
                        <a:t>Gefährdungen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u="none" strike="noStrike" dirty="0" smtClean="0">
                          <a:effectLst/>
                          <a:latin typeface="+mn-lt"/>
                        </a:rPr>
                        <a:t>bewegliche </a:t>
                      </a:r>
                      <a:br>
                        <a:rPr lang="de-CH" sz="1400" b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0" u="none" strike="noStrike" dirty="0" smtClean="0">
                          <a:effectLst/>
                          <a:latin typeface="+mn-lt"/>
                        </a:rPr>
                        <a:t>Teile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u="none" strike="noStrike" dirty="0" smtClean="0">
                          <a:effectLst/>
                          <a:latin typeface="+mn-lt"/>
                        </a:rPr>
                        <a:t>Quetschen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400" b="0" u="none" strike="noStrike" dirty="0">
                          <a:effectLst/>
                          <a:latin typeface="+mn-lt"/>
                        </a:rPr>
                        <a:t>Hebevorrichtung </a:t>
                      </a:r>
                      <a:r>
                        <a:rPr lang="de-CH" sz="1400" b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CH" sz="1400" b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0" u="none" strike="noStrike" dirty="0" smtClean="0">
                          <a:effectLst/>
                          <a:latin typeface="+mn-lt"/>
                        </a:rPr>
                        <a:t>nicht </a:t>
                      </a:r>
                      <a:r>
                        <a:rPr lang="de-CH" sz="1400" b="0" u="none" strike="noStrike" dirty="0">
                          <a:effectLst/>
                          <a:latin typeface="+mn-lt"/>
                        </a:rPr>
                        <a:t>l</a:t>
                      </a:r>
                      <a:r>
                        <a:rPr lang="de-CH" sz="1400" b="0" u="none" strike="noStrike" dirty="0" smtClean="0">
                          <a:effectLst/>
                          <a:latin typeface="+mn-lt"/>
                        </a:rPr>
                        <a:t>eistungsbegrenzt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u="none" strike="noStrike" dirty="0">
                          <a:effectLst/>
                          <a:latin typeface="+mn-lt"/>
                        </a:rPr>
                        <a:t>Bewegung, </a:t>
                      </a:r>
                      <a:r>
                        <a:rPr lang="de-DE" sz="1400" b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u="none" strike="noStrike" dirty="0" smtClean="0">
                          <a:effectLst/>
                          <a:latin typeface="+mn-lt"/>
                        </a:rPr>
                        <a:t>wenn </a:t>
                      </a:r>
                      <a:r>
                        <a:rPr lang="de-DE" sz="1400" b="0" u="none" strike="noStrike" dirty="0">
                          <a:effectLst/>
                          <a:latin typeface="+mn-lt"/>
                        </a:rPr>
                        <a:t>Person </a:t>
                      </a:r>
                      <a:r>
                        <a:rPr lang="de-DE" sz="1400" b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u="none" strike="noStrike" dirty="0" smtClean="0">
                          <a:effectLst/>
                          <a:latin typeface="+mn-lt"/>
                        </a:rPr>
                        <a:t>im </a:t>
                      </a:r>
                      <a:r>
                        <a:rPr lang="de-DE" sz="1400" b="0" u="none" strike="noStrike" dirty="0">
                          <a:effectLst/>
                          <a:latin typeface="+mn-lt"/>
                        </a:rPr>
                        <a:t>Areal</a:t>
                      </a:r>
                      <a:endParaRPr lang="de-DE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u="none" strike="noStrike" dirty="0">
                          <a:effectLst/>
                          <a:latin typeface="+mn-lt"/>
                        </a:rPr>
                        <a:t>C4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098625"/>
                  </a:ext>
                </a:extLst>
              </a:tr>
              <a:tr h="398172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Mechanische</a:t>
                      </a:r>
                      <a:br>
                        <a:rPr lang="de-CH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Gefährdungen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i="0" u="none" strike="noStrike" dirty="0">
                          <a:effectLst/>
                          <a:latin typeface="+mn-lt"/>
                        </a:rPr>
                        <a:t>Beschleunigung</a:t>
                      </a:r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/</a:t>
                      </a:r>
                      <a:br>
                        <a:rPr lang="de-CH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Abbremsung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i="0" u="none" strike="noStrike" dirty="0">
                          <a:effectLst/>
                          <a:latin typeface="+mn-lt"/>
                        </a:rPr>
                        <a:t>Stürzen, </a:t>
                      </a:r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CH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weggeschleudert</a:t>
                      </a:r>
                      <a:br>
                        <a:rPr lang="de-CH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werden</a:t>
                      </a:r>
                      <a:endParaRPr lang="de-CH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Ein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Teil 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der Probenwechsel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findet 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von einer klappbaren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Plattform aus statt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, die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in </a:t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Richtung 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Probe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kein Geländer 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besitzt.</a:t>
                      </a:r>
                      <a:br>
                        <a:rPr lang="de-DE" sz="1400" b="0" i="0" u="none" strike="noStrike" dirty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Sturzhöhe 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2,5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m;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i="0" u="none" strike="noStrike" dirty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Sturz 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auf Messeinrichtung 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de-DE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(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Stich-</a:t>
                      </a:r>
                      <a:r>
                        <a:rPr lang="de-DE" sz="1400" b="0" i="0" u="none" strike="noStrike" dirty="0" smtClean="0">
                          <a:effectLst/>
                          <a:latin typeface="+mn-lt"/>
                        </a:rPr>
                        <a:t>/Schnittverletzungen</a:t>
                      </a:r>
                      <a:r>
                        <a:rPr lang="de-DE" sz="1400" b="0" i="0" u="none" strike="noStrike" dirty="0"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400" b="0" i="0" u="none" strike="noStrike" dirty="0">
                          <a:effectLst/>
                          <a:latin typeface="+mn-lt"/>
                        </a:rPr>
                        <a:t>kein </a:t>
                      </a:r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Geländer </a:t>
                      </a:r>
                      <a:br>
                        <a:rPr lang="de-CH" sz="14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de-CH" sz="1400" b="0" i="0" u="none" strike="noStrike" dirty="0" smtClean="0">
                          <a:effectLst/>
                          <a:latin typeface="+mn-lt"/>
                        </a:rPr>
                        <a:t>Richtung </a:t>
                      </a:r>
                      <a:r>
                        <a:rPr lang="de-CH" sz="1400" b="0" i="0" u="none" strike="noStrike" dirty="0">
                          <a:effectLst/>
                          <a:latin typeface="+mn-lt"/>
                        </a:rPr>
                        <a:t>Probe</a:t>
                      </a:r>
                    </a:p>
                  </a:txBody>
                  <a:tcPr marL="45720" marR="45720" anchor="ctr">
                    <a:solidFill>
                      <a:srgbClr val="E1D0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400" b="0" i="0" u="none" strike="noStrike" dirty="0">
                          <a:effectLst/>
                          <a:latin typeface="+mn-lt"/>
                        </a:rPr>
                        <a:t>C2</a:t>
                      </a:r>
                    </a:p>
                  </a:txBody>
                  <a:tcPr marL="45720" marR="4572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805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98138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94557909"/>
              </p:ext>
            </p:extLst>
          </p:nvPr>
        </p:nvGraphicFramePr>
        <p:xfrm>
          <a:off x="899593" y="1341438"/>
          <a:ext cx="7848870" cy="3164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2350">
                  <a:extLst>
                    <a:ext uri="{9D8B030D-6E8A-4147-A177-3AD203B41FA5}">
                      <a16:colId xmlns:a16="http://schemas.microsoft.com/office/drawing/2014/main" val="1844458780"/>
                    </a:ext>
                  </a:extLst>
                </a:gridCol>
                <a:gridCol w="311772">
                  <a:extLst>
                    <a:ext uri="{9D8B030D-6E8A-4147-A177-3AD203B41FA5}">
                      <a16:colId xmlns:a16="http://schemas.microsoft.com/office/drawing/2014/main" val="445809236"/>
                    </a:ext>
                  </a:extLst>
                </a:gridCol>
                <a:gridCol w="1253937">
                  <a:extLst>
                    <a:ext uri="{9D8B030D-6E8A-4147-A177-3AD203B41FA5}">
                      <a16:colId xmlns:a16="http://schemas.microsoft.com/office/drawing/2014/main" val="3841883626"/>
                    </a:ext>
                  </a:extLst>
                </a:gridCol>
                <a:gridCol w="1253937">
                  <a:extLst>
                    <a:ext uri="{9D8B030D-6E8A-4147-A177-3AD203B41FA5}">
                      <a16:colId xmlns:a16="http://schemas.microsoft.com/office/drawing/2014/main" val="135001144"/>
                    </a:ext>
                  </a:extLst>
                </a:gridCol>
                <a:gridCol w="1228125">
                  <a:extLst>
                    <a:ext uri="{9D8B030D-6E8A-4147-A177-3AD203B41FA5}">
                      <a16:colId xmlns:a16="http://schemas.microsoft.com/office/drawing/2014/main" val="3253499860"/>
                    </a:ext>
                  </a:extLst>
                </a:gridCol>
                <a:gridCol w="1228125">
                  <a:extLst>
                    <a:ext uri="{9D8B030D-6E8A-4147-A177-3AD203B41FA5}">
                      <a16:colId xmlns:a16="http://schemas.microsoft.com/office/drawing/2014/main" val="2448123462"/>
                    </a:ext>
                  </a:extLst>
                </a:gridCol>
                <a:gridCol w="990624">
                  <a:extLst>
                    <a:ext uri="{9D8B030D-6E8A-4147-A177-3AD203B41FA5}">
                      <a16:colId xmlns:a16="http://schemas.microsoft.com/office/drawing/2014/main" val="121615818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r"/>
                      <a:r>
                        <a:rPr lang="de-CH" sz="1600" b="0" dirty="0" smtClean="0"/>
                        <a:t>Schadensausmass</a:t>
                      </a:r>
                    </a:p>
                    <a:p>
                      <a:pPr algn="r"/>
                      <a:endParaRPr lang="de-CH" sz="1600" b="0" dirty="0" smtClean="0"/>
                    </a:p>
                    <a:p>
                      <a:pPr algn="r"/>
                      <a:endParaRPr lang="de-CH" sz="1600" b="0" dirty="0" smtClean="0"/>
                    </a:p>
                    <a:p>
                      <a:pPr algn="r"/>
                      <a:endParaRPr lang="de-CH" sz="1600" b="0" dirty="0" smtClean="0"/>
                    </a:p>
                    <a:p>
                      <a:pPr algn="l"/>
                      <a:r>
                        <a:rPr lang="de-CH" sz="1600" b="0" dirty="0" smtClean="0"/>
                        <a:t>Wahrscheinlichkeit</a:t>
                      </a:r>
                      <a:endParaRPr lang="de-CH" sz="1600" b="0" dirty="0"/>
                    </a:p>
                  </a:txBody>
                  <a:tcPr marL="45720" marR="45720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aseline="0" dirty="0" smtClean="0"/>
                        <a:t>Leichte </a:t>
                      </a:r>
                      <a:br>
                        <a:rPr lang="de-CH" sz="1600" baseline="0" dirty="0" smtClean="0"/>
                      </a:br>
                      <a:r>
                        <a:rPr lang="de-CH" sz="1600" baseline="0" dirty="0" smtClean="0"/>
                        <a:t>Verletzung </a:t>
                      </a:r>
                      <a:br>
                        <a:rPr lang="de-CH" sz="1600" baseline="0" dirty="0" smtClean="0"/>
                      </a:br>
                      <a:r>
                        <a:rPr lang="de-CH" sz="1600" baseline="0" dirty="0" smtClean="0"/>
                        <a:t>ohne</a:t>
                      </a:r>
                      <a:br>
                        <a:rPr lang="de-CH" sz="1600" baseline="0" dirty="0" smtClean="0"/>
                      </a:br>
                      <a:r>
                        <a:rPr lang="de-CH" sz="1600" baseline="0" dirty="0" smtClean="0"/>
                        <a:t>Arbeitsausfall</a:t>
                      </a:r>
                    </a:p>
                    <a:p>
                      <a:pPr algn="ctr"/>
                      <a:r>
                        <a:rPr lang="de-CH" sz="1600" b="1" baseline="0" dirty="0" smtClean="0"/>
                        <a:t>5</a:t>
                      </a:r>
                      <a:endParaRPr lang="de-CH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 smtClean="0"/>
                        <a:t>Heilbare</a:t>
                      </a:r>
                      <a:r>
                        <a:rPr lang="de-CH" sz="1600" baseline="0" dirty="0" smtClean="0"/>
                        <a:t/>
                      </a:r>
                      <a:br>
                        <a:rPr lang="de-CH" sz="1600" baseline="0" dirty="0" smtClean="0"/>
                      </a:br>
                      <a:r>
                        <a:rPr lang="de-CH" sz="1600" baseline="0" dirty="0" smtClean="0"/>
                        <a:t>Verletzung</a:t>
                      </a:r>
                      <a:br>
                        <a:rPr lang="de-CH" sz="1600" baseline="0" dirty="0" smtClean="0"/>
                      </a:br>
                      <a:r>
                        <a:rPr lang="de-CH" sz="1600" baseline="0" dirty="0" smtClean="0"/>
                        <a:t>mit </a:t>
                      </a:r>
                      <a:br>
                        <a:rPr lang="de-CH" sz="1600" baseline="0" dirty="0" smtClean="0"/>
                      </a:br>
                      <a:r>
                        <a:rPr lang="de-CH" sz="1600" baseline="0" dirty="0" smtClean="0"/>
                        <a:t>Arbeitsausfall</a:t>
                      </a:r>
                    </a:p>
                    <a:p>
                      <a:pPr algn="ctr"/>
                      <a:r>
                        <a:rPr lang="de-CH" sz="1600" b="1" baseline="0" dirty="0" smtClean="0"/>
                        <a:t>4</a:t>
                      </a:r>
                      <a:endParaRPr lang="de-CH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 smtClean="0"/>
                        <a:t>Leichter </a:t>
                      </a:r>
                      <a:br>
                        <a:rPr lang="de-CH" sz="1600" dirty="0" smtClean="0"/>
                      </a:br>
                      <a:r>
                        <a:rPr lang="de-CH" sz="1600" dirty="0" smtClean="0"/>
                        <a:t>bleibender </a:t>
                      </a:r>
                      <a:br>
                        <a:rPr lang="de-CH" sz="1600" dirty="0" smtClean="0"/>
                      </a:br>
                      <a:r>
                        <a:rPr lang="de-CH" sz="1600" dirty="0" smtClean="0"/>
                        <a:t>Gesundheits-</a:t>
                      </a:r>
                      <a:br>
                        <a:rPr lang="de-CH" sz="1600" dirty="0" smtClean="0"/>
                      </a:br>
                      <a:r>
                        <a:rPr lang="de-CH" sz="1600" dirty="0" smtClean="0"/>
                        <a:t>schaden</a:t>
                      </a:r>
                    </a:p>
                    <a:p>
                      <a:pPr algn="ctr"/>
                      <a:r>
                        <a:rPr lang="de-CH" sz="1600" b="1" dirty="0" smtClean="0"/>
                        <a:t>3</a:t>
                      </a:r>
                      <a:endParaRPr lang="de-CH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 smtClean="0"/>
                        <a:t>Schwerer </a:t>
                      </a:r>
                    </a:p>
                    <a:p>
                      <a:pPr algn="ctr"/>
                      <a:r>
                        <a:rPr lang="de-CH" sz="1600" dirty="0" smtClean="0"/>
                        <a:t>bleibender</a:t>
                      </a:r>
                      <a:br>
                        <a:rPr lang="de-CH" sz="1600" dirty="0" smtClean="0"/>
                      </a:br>
                      <a:r>
                        <a:rPr lang="de-CH" sz="1600" dirty="0" smtClean="0"/>
                        <a:t>Gesundheits-</a:t>
                      </a:r>
                      <a:br>
                        <a:rPr lang="de-CH" sz="1600" dirty="0" smtClean="0"/>
                      </a:br>
                      <a:r>
                        <a:rPr lang="de-CH" sz="1600" dirty="0" smtClean="0"/>
                        <a:t>schaden</a:t>
                      </a:r>
                    </a:p>
                    <a:p>
                      <a:pPr algn="ctr"/>
                      <a:r>
                        <a:rPr lang="de-CH" sz="1600" b="1" dirty="0" smtClean="0"/>
                        <a:t>2</a:t>
                      </a:r>
                      <a:endParaRPr lang="de-CH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 smtClean="0"/>
                        <a:t>Tod</a:t>
                      </a:r>
                    </a:p>
                    <a:p>
                      <a:pPr algn="ctr"/>
                      <a:endParaRPr lang="de-CH" sz="1600" dirty="0" smtClean="0"/>
                    </a:p>
                    <a:p>
                      <a:pPr algn="ctr"/>
                      <a:endParaRPr lang="de-CH" sz="1600" dirty="0" smtClean="0"/>
                    </a:p>
                    <a:p>
                      <a:pPr algn="ctr"/>
                      <a:endParaRPr lang="de-CH" sz="1600" dirty="0" smtClean="0"/>
                    </a:p>
                    <a:p>
                      <a:pPr algn="ctr"/>
                      <a:r>
                        <a:rPr lang="de-CH" sz="1600" b="1" dirty="0" smtClean="0"/>
                        <a:t>1</a:t>
                      </a:r>
                      <a:endParaRPr lang="de-CH" sz="16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906298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dirty="0" smtClean="0"/>
                        <a:t>Häufig</a:t>
                      </a:r>
                      <a:endParaRPr lang="de-CH" sz="1600" b="1" dirty="0"/>
                    </a:p>
                  </a:txBody>
                  <a:tcPr marL="45720" marR="4572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 smtClean="0"/>
                        <a:t>A</a:t>
                      </a: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430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dirty="0" smtClean="0"/>
                        <a:t>Gelegentlich</a:t>
                      </a:r>
                      <a:endParaRPr lang="de-CH" sz="1600" b="1" dirty="0"/>
                    </a:p>
                  </a:txBody>
                  <a:tcPr marL="45720" marR="4572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 smtClean="0"/>
                        <a:t>B</a:t>
                      </a:r>
                      <a:endParaRPr lang="de-CH" sz="1600" b="1" dirty="0"/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908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dirty="0" smtClean="0"/>
                        <a:t>Selten</a:t>
                      </a:r>
                      <a:endParaRPr lang="de-CH" sz="1600" b="1" dirty="0" smtClean="0"/>
                    </a:p>
                  </a:txBody>
                  <a:tcPr marL="45720" marR="4572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 smtClean="0"/>
                        <a:t>C</a:t>
                      </a: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97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dirty="0" smtClean="0"/>
                        <a:t>Sehr selten</a:t>
                      </a:r>
                      <a:endParaRPr lang="de-CH" sz="1600" b="1" dirty="0"/>
                    </a:p>
                  </a:txBody>
                  <a:tcPr marL="45720" marR="4572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 smtClean="0"/>
                        <a:t>D</a:t>
                      </a: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128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dirty="0" smtClean="0"/>
                        <a:t>Unwahrscheinlich</a:t>
                      </a:r>
                      <a:endParaRPr lang="de-CH" sz="1600" b="1" dirty="0"/>
                    </a:p>
                  </a:txBody>
                  <a:tcPr marL="45720" marR="4572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 smtClean="0"/>
                        <a:t>E</a:t>
                      </a:r>
                      <a:endParaRPr lang="de-CH" sz="1600" b="1" dirty="0"/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45720" marR="4572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3227"/>
                  </a:ext>
                </a:extLst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Bewertungstabelle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0C2334-89A8-4362-AC24-75252C851A75}" type="slidenum">
              <a:rPr lang="de-CH" smtClean="0"/>
              <a:t>9</a:t>
            </a:fld>
            <a:endParaRPr lang="de-CH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074111"/>
              </p:ext>
            </p:extLst>
          </p:nvPr>
        </p:nvGraphicFramePr>
        <p:xfrm>
          <a:off x="899595" y="4941168"/>
          <a:ext cx="7848869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4288">
                  <a:extLst>
                    <a:ext uri="{9D8B030D-6E8A-4147-A177-3AD203B41FA5}">
                      <a16:colId xmlns:a16="http://schemas.microsoft.com/office/drawing/2014/main" val="2699232977"/>
                    </a:ext>
                  </a:extLst>
                </a:gridCol>
                <a:gridCol w="5574450">
                  <a:extLst>
                    <a:ext uri="{9D8B030D-6E8A-4147-A177-3AD203B41FA5}">
                      <a16:colId xmlns:a16="http://schemas.microsoft.com/office/drawing/2014/main" val="833629532"/>
                    </a:ext>
                  </a:extLst>
                </a:gridCol>
                <a:gridCol w="660131">
                  <a:extLst>
                    <a:ext uri="{9D8B030D-6E8A-4147-A177-3AD203B41FA5}">
                      <a16:colId xmlns:a16="http://schemas.microsoft.com/office/drawing/2014/main" val="14484643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1600" b="1" dirty="0" smtClean="0"/>
                        <a:t>Grosse Risiken</a:t>
                      </a:r>
                      <a:endParaRPr lang="de-CH" sz="1600" b="1" dirty="0"/>
                    </a:p>
                  </a:txBody>
                  <a:tcPr marL="45720" marR="4572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 smtClean="0"/>
                        <a:t>Massnahmen mit erhöhter Schutzwirkung dringend</a:t>
                      </a:r>
                      <a:r>
                        <a:rPr lang="de-CH" sz="1600" baseline="0" dirty="0" smtClean="0"/>
                        <a:t> notwendig</a:t>
                      </a:r>
                      <a:endParaRPr lang="de-CH" sz="1600" b="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CH" sz="1600" b="0" dirty="0" smtClean="0"/>
                        <a:t>Prio 1</a:t>
                      </a:r>
                      <a:endParaRPr lang="de-CH" sz="1600" b="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238623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b="1" dirty="0" smtClean="0"/>
                        <a:t>Mittlere</a:t>
                      </a:r>
                      <a:r>
                        <a:rPr lang="de-CH" sz="1600" b="1" baseline="0" dirty="0" smtClean="0"/>
                        <a:t> Risiken</a:t>
                      </a:r>
                      <a:endParaRPr lang="de-CH" sz="1600" b="1" dirty="0"/>
                    </a:p>
                  </a:txBody>
                  <a:tcPr marL="45720" marR="4572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b="0" dirty="0" smtClean="0"/>
                        <a:t>Massnahmen mit normaler Schutzwirkung notwendig</a:t>
                      </a:r>
                      <a:endParaRPr lang="de-CH" sz="1600" b="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CH" sz="1600" b="0" dirty="0" smtClean="0"/>
                        <a:t>Prio 2</a:t>
                      </a:r>
                      <a:endParaRPr lang="de-CH" sz="1600" b="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60133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b="1" dirty="0" smtClean="0"/>
                        <a:t>Kleine Risiken</a:t>
                      </a:r>
                      <a:endParaRPr lang="de-CH" sz="1600" b="1" dirty="0"/>
                    </a:p>
                  </a:txBody>
                  <a:tcPr marL="45720" marR="457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b="0" dirty="0" smtClean="0"/>
                        <a:t>Massnahmen technisch, organisatorisch</a:t>
                      </a:r>
                      <a:r>
                        <a:rPr lang="de-CH" sz="1600" b="0" baseline="0" dirty="0" smtClean="0"/>
                        <a:t> oder personenbezogen</a:t>
                      </a:r>
                      <a:endParaRPr lang="de-CH" sz="1600" b="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CH" sz="1600" b="0" dirty="0" smtClean="0"/>
                        <a:t>Prio 3</a:t>
                      </a:r>
                      <a:endParaRPr lang="de-CH" sz="1600" b="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236278153"/>
                  </a:ext>
                </a:extLst>
              </a:tr>
            </a:tbl>
          </a:graphicData>
        </a:graphic>
      </p:graphicFrame>
      <p:cxnSp>
        <p:nvCxnSpPr>
          <p:cNvPr id="10" name="Gerader Verbinder 9"/>
          <p:cNvCxnSpPr/>
          <p:nvPr/>
        </p:nvCxnSpPr>
        <p:spPr bwMode="auto">
          <a:xfrm>
            <a:off x="899593" y="1341438"/>
            <a:ext cx="1872207" cy="12954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4706030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494</Words>
  <Application>Microsoft Office PowerPoint</Application>
  <PresentationFormat>Bildschirmpräsentation (4:3)</PresentationFormat>
  <Paragraphs>207</Paragraphs>
  <Slides>15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15</vt:i4>
      </vt:variant>
    </vt:vector>
  </HeadingPairs>
  <TitlesOfParts>
    <vt:vector size="29" baseType="lpstr">
      <vt:lpstr>ＭＳ Ｐゴシック</vt:lpstr>
      <vt:lpstr>ヒラギノ角ゴ Pro W3</vt:lpstr>
      <vt:lpstr>Arial</vt:lpstr>
      <vt:lpstr>Arial Narrow</vt:lpstr>
      <vt:lpstr>Calibri</vt:lpstr>
      <vt:lpstr>Georgia</vt:lpstr>
      <vt:lpstr>Rockwell</vt:lpstr>
      <vt:lpstr>Symbol</vt:lpstr>
      <vt:lpstr>Times</vt:lpstr>
      <vt:lpstr>Wingdings</vt:lpstr>
      <vt:lpstr>Custom Design</vt:lpstr>
      <vt:lpstr>1_Custom Design</vt:lpstr>
      <vt:lpstr>2_Custom Design</vt:lpstr>
      <vt:lpstr>PSI-Powerpoint-Master Calibri V2</vt:lpstr>
      <vt:lpstr>Risikoanalyse SANS-I</vt:lpstr>
      <vt:lpstr>Inhalt</vt:lpstr>
      <vt:lpstr>Ausgangslage</vt:lpstr>
      <vt:lpstr>Arbeitsgruppe</vt:lpstr>
      <vt:lpstr>Vorgehen</vt:lpstr>
      <vt:lpstr>Risikoanalyse für SANS-I</vt:lpstr>
      <vt:lpstr>Gefahrenermittlung für SANS-I</vt:lpstr>
      <vt:lpstr>Risikobeurteilung für SANS-I</vt:lpstr>
      <vt:lpstr>Bewertungstabelle</vt:lpstr>
      <vt:lpstr>Massnahmen</vt:lpstr>
      <vt:lpstr>Risikobeurteilung für SANS-I</vt:lpstr>
      <vt:lpstr>Schutzkonzept</vt:lpstr>
      <vt:lpstr>Realisierung</vt:lpstr>
      <vt:lpstr>Weiteres Vorgehen</vt:lpstr>
      <vt:lpstr>Risikoanalyse SANS-I Areal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 Freimessen Konzept</dc:title>
  <dc:creator>Kasprzak Malgorzata</dc:creator>
  <cp:lastModifiedBy>Pedrazzi Lisa</cp:lastModifiedBy>
  <cp:revision>328</cp:revision>
  <cp:lastPrinted>2017-12-15T11:02:19Z</cp:lastPrinted>
  <dcterms:created xsi:type="dcterms:W3CDTF">2017-11-06T10:40:50Z</dcterms:created>
  <dcterms:modified xsi:type="dcterms:W3CDTF">2019-02-26T14:11:03Z</dcterms:modified>
</cp:coreProperties>
</file>