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3"/>
  </p:notesMasterIdLst>
  <p:handoutMasterIdLst>
    <p:handoutMasterId r:id="rId24"/>
  </p:handoutMasterIdLst>
  <p:sldIdLst>
    <p:sldId id="386" r:id="rId2"/>
    <p:sldId id="392" r:id="rId3"/>
    <p:sldId id="400" r:id="rId4"/>
    <p:sldId id="401" r:id="rId5"/>
    <p:sldId id="402" r:id="rId6"/>
    <p:sldId id="382" r:id="rId7"/>
    <p:sldId id="399" r:id="rId8"/>
    <p:sldId id="403" r:id="rId9"/>
    <p:sldId id="404" r:id="rId10"/>
    <p:sldId id="372" r:id="rId11"/>
    <p:sldId id="408" r:id="rId12"/>
    <p:sldId id="405" r:id="rId13"/>
    <p:sldId id="406" r:id="rId14"/>
    <p:sldId id="376" r:id="rId15"/>
    <p:sldId id="407" r:id="rId16"/>
    <p:sldId id="378" r:id="rId17"/>
    <p:sldId id="393" r:id="rId18"/>
    <p:sldId id="370" r:id="rId19"/>
    <p:sldId id="371" r:id="rId20"/>
    <p:sldId id="374" r:id="rId21"/>
    <p:sldId id="409" r:id="rId22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50006"/>
    <a:srgbClr val="33CCCC"/>
    <a:srgbClr val="0066FF"/>
    <a:srgbClr val="010000"/>
    <a:srgbClr val="FFFFFF"/>
    <a:srgbClr val="808080"/>
    <a:srgbClr val="000000"/>
    <a:srgbClr val="FDCA00"/>
    <a:srgbClr val="EF5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9" autoAdjust="0"/>
    <p:restoredTop sz="97459" autoAdjust="0"/>
  </p:normalViewPr>
  <p:slideViewPr>
    <p:cSldViewPr snapToObjects="1">
      <p:cViewPr varScale="1">
        <p:scale>
          <a:sx n="156" d="100"/>
          <a:sy n="156" d="100"/>
        </p:scale>
        <p:origin x="606" y="13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3" tIns="47767" rIns="95533" bIns="47767" numCol="1" anchor="t" anchorCtr="0" compatLnSpc="1">
            <a:prstTxWarp prst="textNoShape">
              <a:avLst/>
            </a:prstTxWarp>
          </a:bodyPr>
          <a:lstStyle>
            <a:lvl1pPr defTabSz="95540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5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3" tIns="47767" rIns="95533" bIns="47767" numCol="1" anchor="t" anchorCtr="0" compatLnSpc="1">
            <a:prstTxWarp prst="textNoShape">
              <a:avLst/>
            </a:prstTxWarp>
          </a:bodyPr>
          <a:lstStyle>
            <a:lvl1pPr algn="r" defTabSz="95540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3" tIns="47767" rIns="95533" bIns="47767" numCol="1" anchor="b" anchorCtr="0" compatLnSpc="1">
            <a:prstTxWarp prst="textNoShape">
              <a:avLst/>
            </a:prstTxWarp>
          </a:bodyPr>
          <a:lstStyle>
            <a:lvl1pPr defTabSz="95540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5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3" tIns="47767" rIns="95533" bIns="47767" numCol="1" anchor="b" anchorCtr="0" compatLnSpc="1">
            <a:prstTxWarp prst="textNoShape">
              <a:avLst/>
            </a:prstTxWarp>
          </a:bodyPr>
          <a:lstStyle>
            <a:lvl1pPr algn="r" defTabSz="95540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3" tIns="47767" rIns="95533" bIns="47767" numCol="1" anchor="t" anchorCtr="0" compatLnSpc="1">
            <a:prstTxWarp prst="textNoShape">
              <a:avLst/>
            </a:prstTxWarp>
          </a:bodyPr>
          <a:lstStyle>
            <a:lvl1pPr defTabSz="95540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5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3" tIns="47767" rIns="95533" bIns="47767" numCol="1" anchor="t" anchorCtr="0" compatLnSpc="1">
            <a:prstTxWarp prst="textNoShape">
              <a:avLst/>
            </a:prstTxWarp>
          </a:bodyPr>
          <a:lstStyle>
            <a:lvl1pPr algn="r" defTabSz="95540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4" y="4718074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3" tIns="47767" rIns="95533" bIns="47767" numCol="1" anchor="b" anchorCtr="0" compatLnSpc="1">
            <a:prstTxWarp prst="textNoShape">
              <a:avLst/>
            </a:prstTxWarp>
          </a:bodyPr>
          <a:lstStyle>
            <a:lvl1pPr defTabSz="95540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5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33" tIns="47767" rIns="95533" bIns="47767" numCol="1" anchor="b" anchorCtr="0" compatLnSpc="1">
            <a:prstTxWarp prst="textNoShape">
              <a:avLst/>
            </a:prstTxWarp>
          </a:bodyPr>
          <a:lstStyle>
            <a:lvl1pPr algn="r" defTabSz="95540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1506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5879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95425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0486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1506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91798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15069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94719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15069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1506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9977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15069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742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2132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6756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1433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15069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2925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1492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850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1308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907705" y="131987"/>
            <a:ext cx="5544616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35149" y="6692623"/>
            <a:ext cx="575742" cy="12311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0"/>
              </a:spcBef>
              <a:defRPr sz="800" smtClean="0">
                <a:solidFill>
                  <a:srgbClr val="686868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840" y="174086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6"/>
          <p:cNvGrpSpPr/>
          <p:nvPr/>
        </p:nvGrpSpPr>
        <p:grpSpPr>
          <a:xfrm>
            <a:off x="7786867" y="93442"/>
            <a:ext cx="901700" cy="492694"/>
            <a:chOff x="4283968" y="2358406"/>
            <a:chExt cx="901700" cy="492694"/>
          </a:xfrm>
        </p:grpSpPr>
        <p:pic>
          <p:nvPicPr>
            <p:cNvPr id="9" name="Picture 12" descr="ASQlogo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2420888"/>
              <a:ext cx="901700" cy="430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hteck 9"/>
            <p:cNvSpPr/>
            <p:nvPr/>
          </p:nvSpPr>
          <p:spPr>
            <a:xfrm>
              <a:off x="4548185" y="2435177"/>
              <a:ext cx="576064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bg1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4421293" y="2358406"/>
              <a:ext cx="7441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000" b="1" i="1" dirty="0" smtClean="0">
                  <a:latin typeface="Arial Rounded MT Bold" panose="020F0704030504030204" pitchFamily="34" charset="0"/>
                </a:rPr>
                <a:t>BSQ</a:t>
              </a:r>
              <a:endParaRPr lang="de-CH" sz="2000" b="1" i="1" dirty="0">
                <a:latin typeface="Arial Rounded MT Bold" panose="020F0704030504030204" pitchFamily="34" charset="0"/>
              </a:endParaRPr>
            </a:p>
          </p:txBody>
        </p:sp>
      </p:grp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25400">
            <a:solidFill>
              <a:srgbClr val="B9B9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3" name="Textfeld 2"/>
          <p:cNvSpPr txBox="1"/>
          <p:nvPr/>
        </p:nvSpPr>
        <p:spPr>
          <a:xfrm>
            <a:off x="8627148" y="6692623"/>
            <a:ext cx="430818" cy="1286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i="1" dirty="0" smtClean="0">
                <a:solidFill>
                  <a:srgbClr val="686868"/>
                </a:solidFill>
                <a:latin typeface="Calibri"/>
              </a:rPr>
              <a:t>WJ36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500" b="1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4869160"/>
            <a:ext cx="9143999" cy="1028899"/>
          </a:xfrm>
        </p:spPr>
        <p:txBody>
          <a:bodyPr/>
          <a:lstStyle/>
          <a:p>
            <a:r>
              <a:rPr lang="de-CH" sz="3200" dirty="0" smtClean="0"/>
              <a:t>SINQ Upgrade</a:t>
            </a:r>
            <a:br>
              <a:rPr lang="de-CH" sz="3200" dirty="0" smtClean="0"/>
            </a:br>
            <a:r>
              <a:rPr lang="de-CH" sz="3200" dirty="0" smtClean="0"/>
              <a:t>Auswechseln </a:t>
            </a:r>
            <a:r>
              <a:rPr lang="de-CH" sz="3200" dirty="0"/>
              <a:t>der Sektor </a:t>
            </a:r>
            <a:r>
              <a:rPr lang="de-CH" sz="3200" dirty="0" smtClean="0"/>
              <a:t>10 Leiterkassetten</a:t>
            </a:r>
            <a:endParaRPr lang="de-DE" sz="3200" dirty="0"/>
          </a:p>
        </p:txBody>
      </p:sp>
      <p:sp>
        <p:nvSpPr>
          <p:cNvPr id="10" name="Untertitel 9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algn="ctr"/>
            <a:r>
              <a:rPr lang="de-CH" sz="2800" dirty="0" smtClean="0"/>
              <a:t>SINQ &amp; UCN </a:t>
            </a:r>
            <a:r>
              <a:rPr lang="en-US" sz="2800" dirty="0" smtClean="0"/>
              <a:t>Operation</a:t>
            </a:r>
            <a:r>
              <a:rPr lang="de-CH" sz="2800" dirty="0" smtClean="0"/>
              <a:t> </a:t>
            </a:r>
            <a:r>
              <a:rPr lang="en-US" sz="2800" dirty="0" smtClean="0"/>
              <a:t>Group</a:t>
            </a:r>
            <a:r>
              <a:rPr lang="de-CH" sz="2800" dirty="0" smtClean="0"/>
              <a:t> </a:t>
            </a:r>
            <a:endParaRPr lang="de-CH" sz="2800" dirty="0"/>
          </a:p>
          <a:p>
            <a:pPr algn="ctr"/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42000320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Zentrierung Einschubwagen / Strahlkanal-Gehäuse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3" y="792358"/>
            <a:ext cx="5066415" cy="299668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401476"/>
            <a:ext cx="6282443" cy="318682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59" y="3933056"/>
            <a:ext cx="2865963" cy="1369195"/>
          </a:xfrm>
          <a:prstGeom prst="rect">
            <a:avLst/>
          </a:prstGeom>
        </p:spPr>
      </p:pic>
      <p:cxnSp>
        <p:nvCxnSpPr>
          <p:cNvPr id="6" name="Gerade Verbindung 5"/>
          <p:cNvCxnSpPr/>
          <p:nvPr/>
        </p:nvCxnSpPr>
        <p:spPr bwMode="auto">
          <a:xfrm flipH="1" flipV="1">
            <a:off x="2336800" y="4756150"/>
            <a:ext cx="246536" cy="148422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triangle" w="sm" len="med"/>
            <a:tailEnd type="triangle" w="sm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1924100" y="4912365"/>
            <a:ext cx="504056" cy="1650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717550" algn="l"/>
              </a:tabLst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86.3mm</a:t>
            </a:r>
          </a:p>
        </p:txBody>
      </p:sp>
      <p:cxnSp>
        <p:nvCxnSpPr>
          <p:cNvPr id="16" name="Gerade Verbindung 15"/>
          <p:cNvCxnSpPr/>
          <p:nvPr/>
        </p:nvCxnSpPr>
        <p:spPr bwMode="auto">
          <a:xfrm flipH="1">
            <a:off x="2504730" y="2996952"/>
            <a:ext cx="227484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triangle" w="sm" len="med"/>
            <a:tailEnd type="triangle" w="sm" len="med"/>
          </a:ln>
          <a:effectLst/>
        </p:spPr>
      </p:cxnSp>
      <p:sp>
        <p:nvSpPr>
          <p:cNvPr id="17" name="Textfeld 16"/>
          <p:cNvSpPr txBox="1"/>
          <p:nvPr/>
        </p:nvSpPr>
        <p:spPr>
          <a:xfrm>
            <a:off x="2640710" y="2780928"/>
            <a:ext cx="504056" cy="1650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717550" algn="l"/>
              </a:tabLst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86.0mm</a:t>
            </a: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1298" y="1196752"/>
            <a:ext cx="2295118" cy="1669353"/>
          </a:xfrm>
          <a:prstGeom prst="rect">
            <a:avLst/>
          </a:prstGeom>
        </p:spPr>
      </p:pic>
      <p:cxnSp>
        <p:nvCxnSpPr>
          <p:cNvPr id="21" name="Gerade Verbindung 20"/>
          <p:cNvCxnSpPr/>
          <p:nvPr/>
        </p:nvCxnSpPr>
        <p:spPr bwMode="auto">
          <a:xfrm flipH="1" flipV="1">
            <a:off x="7045589" y="1916832"/>
            <a:ext cx="246536" cy="29243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triangle" w="sm" len="med"/>
            <a:tailEnd type="triangle" w="sm" len="med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7264026" y="1898010"/>
            <a:ext cx="504056" cy="1650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717550" algn="l"/>
              </a:tabLst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86.3mm</a:t>
            </a:r>
          </a:p>
        </p:txBody>
      </p:sp>
      <p:sp>
        <p:nvSpPr>
          <p:cNvPr id="23" name="Ellipse 22"/>
          <p:cNvSpPr/>
          <p:nvPr/>
        </p:nvSpPr>
        <p:spPr bwMode="auto">
          <a:xfrm>
            <a:off x="7516054" y="4365104"/>
            <a:ext cx="872370" cy="547261"/>
          </a:xfrm>
          <a:prstGeom prst="ellipse">
            <a:avLst/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5" name="Gerade Verbindung 24"/>
          <p:cNvCxnSpPr/>
          <p:nvPr/>
        </p:nvCxnSpPr>
        <p:spPr bwMode="auto">
          <a:xfrm flipH="1" flipV="1">
            <a:off x="7452320" y="2780928"/>
            <a:ext cx="499919" cy="1584176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sm" len="med"/>
            <a:tailEnd type="none" w="sm" len="med"/>
          </a:ln>
          <a:effectLst/>
        </p:spPr>
      </p:cxnSp>
      <p:sp>
        <p:nvSpPr>
          <p:cNvPr id="27" name="Ellipse 26"/>
          <p:cNvSpPr/>
          <p:nvPr/>
        </p:nvSpPr>
        <p:spPr bwMode="auto">
          <a:xfrm>
            <a:off x="3563888" y="5877272"/>
            <a:ext cx="872370" cy="547261"/>
          </a:xfrm>
          <a:prstGeom prst="ellipse">
            <a:avLst/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8" name="Gerade Verbindung 27"/>
          <p:cNvCxnSpPr>
            <a:stCxn id="27" idx="1"/>
          </p:cNvCxnSpPr>
          <p:nvPr/>
        </p:nvCxnSpPr>
        <p:spPr bwMode="auto">
          <a:xfrm flipH="1" flipV="1">
            <a:off x="3059832" y="5085184"/>
            <a:ext cx="631812" cy="872233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sm" len="med"/>
            <a:tailEnd type="none" w="sm" len="med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154066" y="865973"/>
            <a:ext cx="3384376" cy="411257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36000" rIns="72000" bIns="36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000" b="1" dirty="0" smtClean="0">
                <a:solidFill>
                  <a:srgbClr val="000000"/>
                </a:solidFill>
                <a:latin typeface="Calibri"/>
              </a:rPr>
              <a:t>Spiel / Einfahrgenauigkeit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000" dirty="0" smtClean="0">
                <a:solidFill>
                  <a:srgbClr val="000000"/>
                </a:solidFill>
                <a:latin typeface="Calibri"/>
              </a:rPr>
              <a:t>Das nominelle Spiel an der Führungsschiene beträgt 0.3mm</a:t>
            </a:r>
            <a:endParaRPr lang="de-CH" sz="9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54904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866414"/>
            <a:ext cx="4785945" cy="5915960"/>
          </a:xfrm>
          <a:prstGeom prst="rect">
            <a:avLst/>
          </a:prstGeom>
        </p:spPr>
      </p:pic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Einbau Wechseleinrichtung</a:t>
            </a:r>
            <a:endParaRPr lang="de-CH" sz="900" b="1" i="1" dirty="0">
              <a:latin typeface="Calibri"/>
              <a:ea typeface="Times New Roman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07504" y="866413"/>
            <a:ext cx="2232248" cy="208125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36000" rIns="72000" bIns="36000" rtlCol="0">
            <a:spAutoFit/>
          </a:bodyPr>
          <a:lstStyle>
            <a:defPPr>
              <a:defRPr lang="de-CH"/>
            </a:defPPr>
            <a:lvl1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000" b="1">
                <a:solidFill>
                  <a:srgbClr val="000000"/>
                </a:solidFill>
                <a:latin typeface="Calibri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800" b="0" dirty="0" smtClean="0"/>
              <a:t>Kollision mit Abschirmtor</a:t>
            </a:r>
            <a:endParaRPr lang="de-CH" sz="800" b="0" dirty="0" smtClean="0"/>
          </a:p>
        </p:txBody>
      </p:sp>
    </p:spTree>
    <p:extLst>
      <p:ext uri="{BB962C8B-B14F-4D97-AF65-F5344CB8AC3E}">
        <p14:creationId xmlns:p14="http://schemas.microsoft.com/office/powerpoint/2010/main" val="37644983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marL="180975"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Ausbau Leiterkassetten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80728"/>
            <a:ext cx="6255814" cy="424847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284984"/>
            <a:ext cx="4320480" cy="295489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07504" y="866413"/>
            <a:ext cx="2232248" cy="208125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36000" rIns="72000" bIns="36000" rtlCol="0">
            <a:spAutoFit/>
          </a:bodyPr>
          <a:lstStyle>
            <a:defPPr>
              <a:defRPr lang="de-CH"/>
            </a:defPPr>
            <a:lvl1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000" b="1">
                <a:solidFill>
                  <a:srgbClr val="000000"/>
                </a:solidFill>
                <a:latin typeface="Calibri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800" b="0" dirty="0" smtClean="0"/>
              <a:t>Handlings-Stangen ausfahrbar bis 4m</a:t>
            </a:r>
            <a:endParaRPr lang="de-CH" sz="800" b="0" dirty="0" smtClean="0"/>
          </a:p>
        </p:txBody>
      </p:sp>
    </p:spTree>
    <p:extLst>
      <p:ext uri="{BB962C8B-B14F-4D97-AF65-F5344CB8AC3E}">
        <p14:creationId xmlns:p14="http://schemas.microsoft.com/office/powerpoint/2010/main" val="29722851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marL="180975"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Ausbau Leiterkassetten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64" y="1052736"/>
            <a:ext cx="8280920" cy="540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064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Detail Einschub </a:t>
            </a:r>
            <a:r>
              <a:rPr lang="de-CH" sz="900" b="1" i="1" dirty="0">
                <a:latin typeface="Calibri"/>
                <a:ea typeface="Times New Roman"/>
              </a:rPr>
              <a:t>Sektor </a:t>
            </a:r>
            <a:r>
              <a:rPr lang="de-CH" sz="900" b="1" i="1" dirty="0" smtClean="0">
                <a:latin typeface="Calibri"/>
                <a:ea typeface="Times New Roman"/>
              </a:rPr>
              <a:t>10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9" name="Picture 3" descr="P:\Welte\03 SINQ\02 SINQ-Upgrade\Bilder\SINQ-39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89970"/>
            <a:ext cx="3528392" cy="542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:\Welte\03 SINQ\02 SINQ-Upgrade\Bilder\SINQ-39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908720"/>
            <a:ext cx="4977984" cy="320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:\Welte\03 SINQ\02 SINQ-Upgrade\Bilder\SINQ-391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27334" y="4293096"/>
            <a:ext cx="4368800" cy="226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8824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marL="180975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Option Bolzen wechseln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980728"/>
            <a:ext cx="8206895" cy="5544125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Rechteck 1"/>
          <p:cNvSpPr/>
          <p:nvPr/>
        </p:nvSpPr>
        <p:spPr bwMode="auto">
          <a:xfrm>
            <a:off x="611560" y="2985608"/>
            <a:ext cx="7920880" cy="886784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7201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205732"/>
            <a:ext cx="6958832" cy="5571271"/>
          </a:xfrm>
          <a:prstGeom prst="rect">
            <a:avLst/>
          </a:prstGeom>
        </p:spPr>
      </p:pic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Detail Einschub </a:t>
            </a:r>
            <a:r>
              <a:rPr lang="de-CH" sz="900" b="1" i="1" dirty="0">
                <a:latin typeface="Calibri"/>
                <a:ea typeface="Times New Roman"/>
              </a:rPr>
              <a:t>Sektor </a:t>
            </a:r>
            <a:r>
              <a:rPr lang="de-CH" sz="900" b="1" i="1" dirty="0" smtClean="0">
                <a:latin typeface="Calibri"/>
                <a:ea typeface="Times New Roman"/>
              </a:rPr>
              <a:t>10</a:t>
            </a:r>
            <a:endParaRPr lang="de-CH" sz="900" b="1" i="1" dirty="0">
              <a:latin typeface="Calibri"/>
              <a:ea typeface="Times New Roman"/>
            </a:endParaRPr>
          </a:p>
        </p:txBody>
      </p:sp>
      <p:sp>
        <p:nvSpPr>
          <p:cNvPr id="9" name="Textfeld 2"/>
          <p:cNvSpPr txBox="1">
            <a:spLocks noChangeArrowheads="1"/>
          </p:cNvSpPr>
          <p:nvPr/>
        </p:nvSpPr>
        <p:spPr bwMode="auto">
          <a:xfrm>
            <a:off x="243801" y="4443698"/>
            <a:ext cx="492534" cy="1286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600" b="1" dirty="0" smtClean="0">
                <a:latin typeface="Calibri"/>
                <a:ea typeface="Times New Roman"/>
              </a:rPr>
              <a:t>350mSv/h</a:t>
            </a:r>
            <a:endParaRPr lang="en-US" sz="600" b="1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11" name="Gerade Verbindung 10"/>
          <p:cNvCxnSpPr>
            <a:endCxn id="9" idx="3"/>
          </p:cNvCxnSpPr>
          <p:nvPr/>
        </p:nvCxnSpPr>
        <p:spPr bwMode="auto">
          <a:xfrm flipH="1" flipV="1">
            <a:off x="736335" y="4508041"/>
            <a:ext cx="1315387" cy="625983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feld 2"/>
          <p:cNvSpPr txBox="1">
            <a:spLocks noChangeArrowheads="1"/>
          </p:cNvSpPr>
          <p:nvPr/>
        </p:nvSpPr>
        <p:spPr bwMode="auto">
          <a:xfrm>
            <a:off x="3054071" y="2635670"/>
            <a:ext cx="420526" cy="1286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600" b="1" dirty="0" smtClean="0">
                <a:latin typeface="Calibri"/>
                <a:ea typeface="Times New Roman"/>
              </a:rPr>
              <a:t>??</a:t>
            </a:r>
            <a:r>
              <a:rPr lang="el-GR" sz="600" b="1" dirty="0" smtClean="0">
                <a:latin typeface="Calibri"/>
                <a:ea typeface="Times New Roman"/>
              </a:rPr>
              <a:t>μ</a:t>
            </a:r>
            <a:r>
              <a:rPr lang="de-CH" sz="600" b="1" dirty="0" smtClean="0">
                <a:latin typeface="Calibri"/>
                <a:ea typeface="Times New Roman"/>
              </a:rPr>
              <a:t>Sv/h</a:t>
            </a:r>
            <a:endParaRPr lang="en-US" sz="600" b="1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17" name="Gerade Verbindung 16"/>
          <p:cNvCxnSpPr>
            <a:endCxn id="16" idx="1"/>
          </p:cNvCxnSpPr>
          <p:nvPr/>
        </p:nvCxnSpPr>
        <p:spPr bwMode="auto">
          <a:xfrm flipV="1">
            <a:off x="2514810" y="2700013"/>
            <a:ext cx="539261" cy="188404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107504" y="866413"/>
            <a:ext cx="4140458" cy="445113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36000" rIns="72000" bIns="36000" rtlCol="0">
            <a:spAutoFit/>
          </a:bodyPr>
          <a:lstStyle>
            <a:defPPr>
              <a:defRPr lang="de-CH"/>
            </a:defPPr>
            <a:lvl1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000" b="1">
                <a:solidFill>
                  <a:srgbClr val="000000"/>
                </a:solidFill>
                <a:latin typeface="Calibri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800" b="0" dirty="0" smtClean="0"/>
              <a:t>2.6m </a:t>
            </a:r>
            <a:r>
              <a:rPr lang="de-CH" sz="800" b="0" dirty="0"/>
              <a:t>Abstand und kurze Aufenthaltszeiten gewährleisten eine </a:t>
            </a:r>
            <a:r>
              <a:rPr lang="de-CH" sz="800" b="0" dirty="0" smtClean="0"/>
              <a:t>moderate Personendosis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800" b="0" dirty="0" smtClean="0"/>
              <a:t>Tool zum einschrauben der Ringschrauben</a:t>
            </a:r>
            <a:br>
              <a:rPr lang="de-CH" sz="800" b="0" dirty="0" smtClean="0"/>
            </a:br>
            <a:r>
              <a:rPr lang="de-CH" sz="600" b="0" dirty="0" smtClean="0"/>
              <a:t>(Ringschrauben verbleiben im Abschirmteil bis zur Montage) </a:t>
            </a:r>
            <a:endParaRPr lang="de-CH" sz="800" b="0" dirty="0" smtClean="0"/>
          </a:p>
        </p:txBody>
      </p:sp>
      <p:sp>
        <p:nvSpPr>
          <p:cNvPr id="12" name="Textfeld 2"/>
          <p:cNvSpPr txBox="1">
            <a:spLocks noChangeArrowheads="1"/>
          </p:cNvSpPr>
          <p:nvPr/>
        </p:nvSpPr>
        <p:spPr bwMode="auto">
          <a:xfrm>
            <a:off x="3054071" y="4250671"/>
            <a:ext cx="492534" cy="12868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600" b="1" dirty="0" smtClean="0">
                <a:latin typeface="Calibri"/>
                <a:ea typeface="Times New Roman"/>
              </a:rPr>
              <a:t>12mSv/h</a:t>
            </a:r>
            <a:endParaRPr lang="en-US" sz="600" b="1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13" name="Gerade Verbindung 10"/>
          <p:cNvCxnSpPr>
            <a:endCxn id="12" idx="2"/>
          </p:cNvCxnSpPr>
          <p:nvPr/>
        </p:nvCxnSpPr>
        <p:spPr bwMode="auto">
          <a:xfrm flipV="1">
            <a:off x="2933681" y="4379356"/>
            <a:ext cx="366657" cy="544322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feld 2"/>
          <p:cNvSpPr txBox="1">
            <a:spLocks noChangeArrowheads="1"/>
          </p:cNvSpPr>
          <p:nvPr/>
        </p:nvSpPr>
        <p:spPr bwMode="auto">
          <a:xfrm>
            <a:off x="3615838" y="4250671"/>
            <a:ext cx="492534" cy="12868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600" b="1" dirty="0" smtClean="0">
                <a:latin typeface="Calibri"/>
                <a:ea typeface="Times New Roman"/>
              </a:rPr>
              <a:t>0.3mSv/h</a:t>
            </a:r>
            <a:endParaRPr lang="en-US" sz="600" b="1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19" name="Gerade Verbindung 10"/>
          <p:cNvCxnSpPr>
            <a:endCxn id="18" idx="2"/>
          </p:cNvCxnSpPr>
          <p:nvPr/>
        </p:nvCxnSpPr>
        <p:spPr bwMode="auto">
          <a:xfrm flipV="1">
            <a:off x="3495448" y="4379356"/>
            <a:ext cx="366657" cy="544322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feld 2"/>
          <p:cNvSpPr txBox="1">
            <a:spLocks noChangeArrowheads="1"/>
          </p:cNvSpPr>
          <p:nvPr/>
        </p:nvSpPr>
        <p:spPr bwMode="auto">
          <a:xfrm>
            <a:off x="4137336" y="4250671"/>
            <a:ext cx="492534" cy="12868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600" b="1" dirty="0" smtClean="0">
                <a:latin typeface="Calibri"/>
                <a:ea typeface="Times New Roman"/>
              </a:rPr>
              <a:t>0.06mSv/h</a:t>
            </a:r>
            <a:endParaRPr lang="en-US" sz="600" b="1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21" name="Gerade Verbindung 10"/>
          <p:cNvCxnSpPr>
            <a:endCxn id="20" idx="2"/>
          </p:cNvCxnSpPr>
          <p:nvPr/>
        </p:nvCxnSpPr>
        <p:spPr bwMode="auto">
          <a:xfrm flipV="1">
            <a:off x="4016946" y="4379356"/>
            <a:ext cx="366657" cy="544322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feld 2"/>
          <p:cNvSpPr txBox="1">
            <a:spLocks noChangeArrowheads="1"/>
          </p:cNvSpPr>
          <p:nvPr/>
        </p:nvSpPr>
        <p:spPr bwMode="auto">
          <a:xfrm>
            <a:off x="4566931" y="4092403"/>
            <a:ext cx="492534" cy="12868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600" b="1" dirty="0" smtClean="0">
                <a:latin typeface="Calibri"/>
                <a:ea typeface="Times New Roman"/>
              </a:rPr>
              <a:t>0.03mSv/h</a:t>
            </a:r>
            <a:endParaRPr lang="en-US" sz="600" b="1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23" name="Gerade Verbindung 10"/>
          <p:cNvCxnSpPr>
            <a:endCxn id="22" idx="2"/>
          </p:cNvCxnSpPr>
          <p:nvPr/>
        </p:nvCxnSpPr>
        <p:spPr bwMode="auto">
          <a:xfrm flipV="1">
            <a:off x="4383603" y="4221088"/>
            <a:ext cx="429595" cy="70259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feld 2"/>
          <p:cNvSpPr txBox="1">
            <a:spLocks noChangeArrowheads="1"/>
          </p:cNvSpPr>
          <p:nvPr/>
        </p:nvSpPr>
        <p:spPr bwMode="auto">
          <a:xfrm>
            <a:off x="4820702" y="4258590"/>
            <a:ext cx="492534" cy="12868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600" b="1" dirty="0" smtClean="0">
                <a:latin typeface="Calibri"/>
                <a:ea typeface="Times New Roman"/>
              </a:rPr>
              <a:t>0.02mSv/h</a:t>
            </a:r>
            <a:endParaRPr lang="en-US" sz="600" b="1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25" name="Gerade Verbindung 10"/>
          <p:cNvCxnSpPr>
            <a:endCxn id="24" idx="2"/>
          </p:cNvCxnSpPr>
          <p:nvPr/>
        </p:nvCxnSpPr>
        <p:spPr bwMode="auto">
          <a:xfrm flipV="1">
            <a:off x="4700312" y="4387275"/>
            <a:ext cx="366657" cy="544322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feld 2"/>
          <p:cNvSpPr txBox="1">
            <a:spLocks noChangeArrowheads="1"/>
          </p:cNvSpPr>
          <p:nvPr/>
        </p:nvSpPr>
        <p:spPr bwMode="auto">
          <a:xfrm>
            <a:off x="5262079" y="4092403"/>
            <a:ext cx="492534" cy="12868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600" b="1" dirty="0" smtClean="0">
                <a:latin typeface="Calibri"/>
                <a:ea typeface="Times New Roman"/>
              </a:rPr>
              <a:t>0.01mSv/h</a:t>
            </a:r>
            <a:endParaRPr lang="en-US" sz="600" b="1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27" name="Gerade Verbindung 10"/>
          <p:cNvCxnSpPr>
            <a:endCxn id="26" idx="2"/>
          </p:cNvCxnSpPr>
          <p:nvPr/>
        </p:nvCxnSpPr>
        <p:spPr bwMode="auto">
          <a:xfrm flipV="1">
            <a:off x="5066969" y="4221088"/>
            <a:ext cx="441377" cy="70259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feld 2"/>
          <p:cNvSpPr txBox="1">
            <a:spLocks noChangeArrowheads="1"/>
          </p:cNvSpPr>
          <p:nvPr/>
        </p:nvSpPr>
        <p:spPr bwMode="auto">
          <a:xfrm>
            <a:off x="5546829" y="4250671"/>
            <a:ext cx="492534" cy="12868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600" b="1" dirty="0" smtClean="0">
                <a:latin typeface="Calibri"/>
                <a:ea typeface="Times New Roman"/>
              </a:rPr>
              <a:t>0.01mSv/h</a:t>
            </a:r>
            <a:endParaRPr lang="en-US" sz="600" b="1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30" name="Gerade Verbindung 10"/>
          <p:cNvCxnSpPr>
            <a:endCxn id="28" idx="2"/>
          </p:cNvCxnSpPr>
          <p:nvPr/>
        </p:nvCxnSpPr>
        <p:spPr bwMode="auto">
          <a:xfrm flipV="1">
            <a:off x="5426439" y="4379356"/>
            <a:ext cx="366657" cy="544322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feld 2"/>
          <p:cNvSpPr txBox="1">
            <a:spLocks noChangeArrowheads="1"/>
          </p:cNvSpPr>
          <p:nvPr/>
        </p:nvSpPr>
        <p:spPr bwMode="auto">
          <a:xfrm>
            <a:off x="7068572" y="4508040"/>
            <a:ext cx="492534" cy="1286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>
            <a:defPPr>
              <a:defRPr lang="de-CH"/>
            </a:defPPr>
            <a:lvl1pPr algn="ctr">
              <a:spcAft>
                <a:spcPts val="0"/>
              </a:spcAft>
              <a:defRPr sz="600" b="1">
                <a:latin typeface="Calibri"/>
                <a:ea typeface="Times New Roman"/>
              </a:defRPr>
            </a:lvl1pPr>
          </a:lstStyle>
          <a:p>
            <a:r>
              <a:rPr lang="de-CH" dirty="0"/>
              <a:t>1</a:t>
            </a:r>
            <a:r>
              <a:rPr lang="de-CH" dirty="0" smtClean="0"/>
              <a:t>mSv/h</a:t>
            </a:r>
            <a:endParaRPr lang="en-US" dirty="0"/>
          </a:p>
        </p:txBody>
      </p:sp>
      <p:cxnSp>
        <p:nvCxnSpPr>
          <p:cNvPr id="32" name="Gerade Verbindung 10"/>
          <p:cNvCxnSpPr>
            <a:endCxn id="31" idx="1"/>
          </p:cNvCxnSpPr>
          <p:nvPr/>
        </p:nvCxnSpPr>
        <p:spPr bwMode="auto">
          <a:xfrm flipV="1">
            <a:off x="5546829" y="4572383"/>
            <a:ext cx="1521743" cy="561641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332043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712168" cy="463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1"/>
          <a:stretch/>
        </p:blipFill>
        <p:spPr>
          <a:xfrm>
            <a:off x="115526" y="2780928"/>
            <a:ext cx="3124926" cy="2635188"/>
          </a:xfrm>
          <a:prstGeom prst="rect">
            <a:avLst/>
          </a:prstGeom>
        </p:spPr>
      </p:pic>
      <p:cxnSp>
        <p:nvCxnSpPr>
          <p:cNvPr id="31" name="Gerade Verbindung 30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Zwischenbunker</a:t>
            </a:r>
            <a:endParaRPr lang="de-CH" sz="900" b="1" i="1" dirty="0">
              <a:latin typeface="Calibri"/>
              <a:ea typeface="Times New Roman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179966" y="6325938"/>
            <a:ext cx="1675028" cy="201393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36000" rIns="0" bIns="36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b="1" dirty="0" smtClean="0">
                <a:solidFill>
                  <a:srgbClr val="000000"/>
                </a:solidFill>
                <a:latin typeface="Calibri"/>
              </a:rPr>
              <a:t>Temporärer Abdeckung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48"/>
          <a:stretch/>
        </p:blipFill>
        <p:spPr>
          <a:xfrm>
            <a:off x="2932176" y="3093635"/>
            <a:ext cx="3069187" cy="261684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1"/>
          <a:stretch/>
        </p:blipFill>
        <p:spPr>
          <a:xfrm>
            <a:off x="5806522" y="3711493"/>
            <a:ext cx="3240000" cy="2557204"/>
          </a:xfrm>
          <a:prstGeom prst="rect">
            <a:avLst/>
          </a:prstGeom>
        </p:spPr>
      </p:pic>
      <p:cxnSp>
        <p:nvCxnSpPr>
          <p:cNvPr id="5" name="Gerade Verbindung 4"/>
          <p:cNvCxnSpPr>
            <a:endCxn id="6" idx="0"/>
          </p:cNvCxnSpPr>
          <p:nvPr/>
        </p:nvCxnSpPr>
        <p:spPr bwMode="auto">
          <a:xfrm>
            <a:off x="1835696" y="3861048"/>
            <a:ext cx="2181784" cy="246489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Gerade Verbindung 4"/>
          <p:cNvCxnSpPr>
            <a:endCxn id="6" idx="0"/>
          </p:cNvCxnSpPr>
          <p:nvPr/>
        </p:nvCxnSpPr>
        <p:spPr bwMode="auto">
          <a:xfrm flipH="1">
            <a:off x="4017480" y="4696258"/>
            <a:ext cx="2858776" cy="162968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396822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631532"/>
            <a:ext cx="8712968" cy="5112168"/>
          </a:xfrm>
          <a:prstGeom prst="rect">
            <a:avLst/>
          </a:prstGeom>
        </p:spPr>
      </p:pic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Detail Einschub </a:t>
            </a:r>
            <a:r>
              <a:rPr lang="de-CH" sz="900" b="1" i="1" dirty="0">
                <a:latin typeface="Calibri"/>
                <a:ea typeface="Times New Roman"/>
              </a:rPr>
              <a:t>Sektor </a:t>
            </a:r>
            <a:r>
              <a:rPr lang="de-CH" sz="900" b="1" i="1" dirty="0" smtClean="0">
                <a:latin typeface="Calibri"/>
                <a:ea typeface="Times New Roman"/>
              </a:rPr>
              <a:t>10</a:t>
            </a:r>
            <a:endParaRPr lang="de-CH" sz="900" b="1" i="1" dirty="0">
              <a:latin typeface="Calibri"/>
              <a:ea typeface="Times New Roman"/>
            </a:endParaRPr>
          </a:p>
        </p:txBody>
      </p:sp>
      <p:cxnSp>
        <p:nvCxnSpPr>
          <p:cNvPr id="6" name="Gerade Verbindung 5"/>
          <p:cNvCxnSpPr>
            <a:stCxn id="12" idx="2"/>
          </p:cNvCxnSpPr>
          <p:nvPr/>
        </p:nvCxnSpPr>
        <p:spPr bwMode="auto">
          <a:xfrm flipH="1">
            <a:off x="3779912" y="1558766"/>
            <a:ext cx="540060" cy="76271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Gerade Verbindung 24"/>
          <p:cNvCxnSpPr>
            <a:stCxn id="11" idx="2"/>
          </p:cNvCxnSpPr>
          <p:nvPr/>
        </p:nvCxnSpPr>
        <p:spPr bwMode="auto">
          <a:xfrm>
            <a:off x="2438140" y="1837748"/>
            <a:ext cx="621692" cy="1447236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1682056" y="1259710"/>
            <a:ext cx="1512168" cy="5780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717550" algn="l"/>
              </a:tabLst>
            </a:pPr>
            <a:r>
              <a:rPr lang="de-CH" sz="800" b="1" dirty="0" smtClean="0">
                <a:solidFill>
                  <a:srgbClr val="000000"/>
                </a:solidFill>
                <a:latin typeface="Calibri"/>
              </a:rPr>
              <a:t>Abschirmteil Pos.16</a:t>
            </a: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de-CH" sz="800" dirty="0" smtClean="0">
                <a:solidFill>
                  <a:srgbClr val="000000"/>
                </a:solidFill>
                <a:latin typeface="Calibri"/>
              </a:rPr>
            </a:b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Abmessung: 	1050 x  120x 207</a:t>
            </a:r>
            <a:br>
              <a:rPr lang="de-CH" sz="800" dirty="0" smtClean="0">
                <a:solidFill>
                  <a:srgbClr val="000000"/>
                </a:solidFill>
                <a:latin typeface="Calibri"/>
              </a:rPr>
            </a:b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Gewicht:	110kg</a:t>
            </a:r>
            <a:br>
              <a:rPr lang="de-CH" sz="800" dirty="0" smtClean="0">
                <a:solidFill>
                  <a:srgbClr val="000000"/>
                </a:solidFill>
                <a:latin typeface="Calibri"/>
              </a:rPr>
            </a:b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Zeichnung:	10009.28.1817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63888" y="980728"/>
            <a:ext cx="1512168" cy="5780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717550" algn="l"/>
              </a:tabLst>
            </a:pPr>
            <a:r>
              <a:rPr lang="de-CH" sz="800" b="1" dirty="0" smtClean="0">
                <a:solidFill>
                  <a:srgbClr val="000000"/>
                </a:solidFill>
                <a:latin typeface="Calibri"/>
              </a:rPr>
              <a:t>Abschirmteil Pos.15</a:t>
            </a: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de-CH" sz="800" dirty="0" smtClean="0">
                <a:solidFill>
                  <a:srgbClr val="000000"/>
                </a:solidFill>
                <a:latin typeface="Calibri"/>
              </a:rPr>
            </a:b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Abmessung: </a:t>
            </a:r>
            <a:r>
              <a:rPr lang="de-CH" sz="800" dirty="0">
                <a:solidFill>
                  <a:srgbClr val="000000"/>
                </a:solidFill>
                <a:latin typeface="Calibri"/>
              </a:rPr>
              <a:t>	 1050 x  120x 207</a:t>
            </a: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de-CH" sz="800" dirty="0" smtClean="0">
                <a:solidFill>
                  <a:srgbClr val="000000"/>
                </a:solidFill>
                <a:latin typeface="Calibri"/>
              </a:rPr>
            </a:b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Gewicht:	110kg</a:t>
            </a:r>
            <a:br>
              <a:rPr lang="de-CH" sz="800" dirty="0" smtClean="0">
                <a:solidFill>
                  <a:srgbClr val="000000"/>
                </a:solidFill>
                <a:latin typeface="Calibri"/>
              </a:rPr>
            </a:b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Zeichnung:	10009.28.1817</a:t>
            </a:r>
          </a:p>
        </p:txBody>
      </p:sp>
    </p:spTree>
    <p:extLst>
      <p:ext uri="{BB962C8B-B14F-4D97-AF65-F5344CB8AC3E}">
        <p14:creationId xmlns:p14="http://schemas.microsoft.com/office/powerpoint/2010/main" val="2490830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12" y="2526956"/>
            <a:ext cx="9144000" cy="4054202"/>
          </a:xfrm>
          <a:prstGeom prst="rect">
            <a:avLst/>
          </a:prstGeom>
        </p:spPr>
      </p:pic>
      <p:pic>
        <p:nvPicPr>
          <p:cNvPr id="1026" name="Picture 2" descr="Bildergebnis für gehänge mit spannschlo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5677" y="2637184"/>
            <a:ext cx="1247122" cy="112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Transport neue Leiter-Kassette</a:t>
            </a:r>
            <a:endParaRPr lang="de-CH" sz="900" b="1" i="1" dirty="0">
              <a:latin typeface="Calibri"/>
              <a:ea typeface="Times New Roman"/>
            </a:endParaRPr>
          </a:p>
        </p:txBody>
      </p:sp>
      <p:cxnSp>
        <p:nvCxnSpPr>
          <p:cNvPr id="6" name="Gerade Verbindung 5"/>
          <p:cNvCxnSpPr>
            <a:stCxn id="12" idx="2"/>
          </p:cNvCxnSpPr>
          <p:nvPr/>
        </p:nvCxnSpPr>
        <p:spPr bwMode="auto">
          <a:xfrm flipH="1">
            <a:off x="3131840" y="2372229"/>
            <a:ext cx="1773197" cy="206488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feld 11"/>
          <p:cNvSpPr txBox="1"/>
          <p:nvPr/>
        </p:nvSpPr>
        <p:spPr>
          <a:xfrm>
            <a:off x="3869922" y="1997323"/>
            <a:ext cx="2070230" cy="3749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717550" algn="l"/>
              </a:tabLst>
            </a:pPr>
            <a:r>
              <a:rPr lang="de-CH" sz="1000" b="1" dirty="0" smtClean="0">
                <a:solidFill>
                  <a:srgbClr val="000000"/>
                </a:solidFill>
                <a:latin typeface="Calibri"/>
              </a:rPr>
              <a:t>Neue Leiter-Kassetten mit Gewinde für 3D-Ringschrauben versehen</a:t>
            </a:r>
            <a:endParaRPr lang="de-CH" sz="10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" name="Gerade Verbindung 12"/>
          <p:cNvCxnSpPr>
            <a:stCxn id="12" idx="2"/>
          </p:cNvCxnSpPr>
          <p:nvPr/>
        </p:nvCxnSpPr>
        <p:spPr bwMode="auto">
          <a:xfrm>
            <a:off x="4905037" y="2372229"/>
            <a:ext cx="2416513" cy="290462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Gerade Verbindung 8"/>
          <p:cNvCxnSpPr/>
          <p:nvPr/>
        </p:nvCxnSpPr>
        <p:spPr bwMode="auto">
          <a:xfrm>
            <a:off x="4905037" y="2372229"/>
            <a:ext cx="2259251" cy="3217011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hteck 6"/>
          <p:cNvSpPr/>
          <p:nvPr/>
        </p:nvSpPr>
        <p:spPr bwMode="auto">
          <a:xfrm rot="2940000">
            <a:off x="6321654" y="4621630"/>
            <a:ext cx="996842" cy="1337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Rechteck 13"/>
          <p:cNvSpPr/>
          <p:nvPr/>
        </p:nvSpPr>
        <p:spPr bwMode="auto">
          <a:xfrm rot="3240000">
            <a:off x="6218940" y="4929729"/>
            <a:ext cx="996842" cy="13371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047991" y="3212976"/>
            <a:ext cx="864096" cy="1717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717550" algn="l"/>
              </a:tabLst>
            </a:pPr>
            <a:r>
              <a:rPr lang="de-CH" sz="800" b="1" dirty="0" smtClean="0">
                <a:solidFill>
                  <a:srgbClr val="000000"/>
                </a:solidFill>
                <a:latin typeface="Calibri"/>
              </a:rPr>
              <a:t>Spannschloss</a:t>
            </a:r>
            <a:endParaRPr lang="de-CH" sz="8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6" name="Gerade Verbindung 15"/>
          <p:cNvCxnSpPr>
            <a:stCxn id="15" idx="2"/>
            <a:endCxn id="7" idx="0"/>
          </p:cNvCxnSpPr>
          <p:nvPr/>
        </p:nvCxnSpPr>
        <p:spPr bwMode="auto">
          <a:xfrm flipH="1">
            <a:off x="6870533" y="3384749"/>
            <a:ext cx="609506" cy="1259876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098" name="Picture 2" descr="P:\Welte\03 SINQ\02 SINQ-Upgrade\Bilder\SINQ-380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082182"/>
            <a:ext cx="3539262" cy="209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llipse 16"/>
          <p:cNvSpPr/>
          <p:nvPr/>
        </p:nvSpPr>
        <p:spPr bwMode="auto">
          <a:xfrm>
            <a:off x="7746603" y="5511765"/>
            <a:ext cx="102890" cy="10654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8" name="Gerade Verbindung 17"/>
          <p:cNvCxnSpPr/>
          <p:nvPr/>
        </p:nvCxnSpPr>
        <p:spPr bwMode="auto">
          <a:xfrm>
            <a:off x="1403350" y="4032250"/>
            <a:ext cx="6610350" cy="158115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Ellipse 18"/>
          <p:cNvSpPr/>
          <p:nvPr/>
        </p:nvSpPr>
        <p:spPr bwMode="auto">
          <a:xfrm>
            <a:off x="1475656" y="4002220"/>
            <a:ext cx="102890" cy="10654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325319" y="927986"/>
            <a:ext cx="2343025" cy="445113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36000" rIns="72000" bIns="36000" rtlCol="0">
            <a:spAutoFit/>
          </a:bodyPr>
          <a:lstStyle>
            <a:defPPr>
              <a:defRPr lang="de-CH"/>
            </a:defPPr>
            <a:lvl1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000" b="1">
                <a:solidFill>
                  <a:srgbClr val="000000"/>
                </a:solidFill>
                <a:latin typeface="Calibri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dirty="0" smtClean="0">
                <a:latin typeface="+mn-lt"/>
              </a:rPr>
              <a:t>Einsetzten der neuen Leiter</a:t>
            </a:r>
            <a:r>
              <a:rPr lang="de-CH" sz="1100" b="0" dirty="0" smtClean="0">
                <a:latin typeface="+mn-lt"/>
              </a:rPr>
              <a:t/>
            </a:r>
            <a:br>
              <a:rPr lang="de-CH" sz="1100" b="0" dirty="0" smtClean="0">
                <a:latin typeface="+mn-lt"/>
              </a:rPr>
            </a:br>
            <a:r>
              <a:rPr lang="de-CH" sz="1100" b="0" dirty="0" smtClean="0">
                <a:latin typeface="+mn-lt"/>
              </a:rPr>
              <a:t>Einstellbares Gehänge</a:t>
            </a:r>
          </a:p>
        </p:txBody>
      </p:sp>
    </p:spTree>
    <p:extLst>
      <p:ext uri="{BB962C8B-B14F-4D97-AF65-F5344CB8AC3E}">
        <p14:creationId xmlns:p14="http://schemas.microsoft.com/office/powerpoint/2010/main" val="38734680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712168" cy="463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039660"/>
            <a:ext cx="4947972" cy="3762205"/>
          </a:xfrm>
          <a:prstGeom prst="rect">
            <a:avLst/>
          </a:prstGeom>
        </p:spPr>
      </p:pic>
      <p:cxnSp>
        <p:nvCxnSpPr>
          <p:cNvPr id="31" name="Gerade Verbindung 30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Zwischenbunker</a:t>
            </a:r>
            <a:endParaRPr lang="de-CH" sz="900" b="1" i="1" dirty="0">
              <a:latin typeface="Calibri"/>
              <a:ea typeface="Times New Roman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56646" y="4059868"/>
            <a:ext cx="1368152" cy="614390"/>
          </a:xfrm>
          <a:prstGeom prst="rect">
            <a:avLst/>
          </a:prstGeom>
          <a:solidFill>
            <a:schemeClr val="accent1"/>
          </a:solidFill>
        </p:spPr>
        <p:txBody>
          <a:bodyPr wrap="square" lIns="72000" tIns="36000" rIns="72000" bIns="3600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b="1" dirty="0" smtClean="0">
                <a:solidFill>
                  <a:srgbClr val="000000"/>
                </a:solidFill>
                <a:latin typeface="Calibri"/>
              </a:rPr>
              <a:t>Temporärer Lagerplatz:</a:t>
            </a:r>
            <a:br>
              <a:rPr lang="de-CH" sz="800" b="1" dirty="0" smtClean="0">
                <a:solidFill>
                  <a:srgbClr val="000000"/>
                </a:solidFill>
                <a:latin typeface="Calibri"/>
              </a:rPr>
            </a:br>
            <a:r>
              <a:rPr lang="de-CH" sz="800" b="1" dirty="0" smtClean="0">
                <a:solidFill>
                  <a:srgbClr val="000000"/>
                </a:solidFill>
                <a:latin typeface="Calibri"/>
              </a:rPr>
              <a:t>7x Einschub-Abschirmung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b="1" dirty="0" smtClean="0">
                <a:solidFill>
                  <a:srgbClr val="000000"/>
                </a:solidFill>
                <a:latin typeface="Calibri"/>
              </a:rPr>
              <a:t>2x Abschirm-»Spickel»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b="1" smtClean="0">
                <a:solidFill>
                  <a:srgbClr val="000000"/>
                </a:solidFill>
                <a:latin typeface="Calibri"/>
              </a:rPr>
              <a:t>1x Einschubdeckel</a:t>
            </a:r>
            <a:endParaRPr lang="de-CH" sz="800" b="1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" name="Gerade Verbindung 2"/>
          <p:cNvCxnSpPr>
            <a:endCxn id="6" idx="3"/>
          </p:cNvCxnSpPr>
          <p:nvPr/>
        </p:nvCxnSpPr>
        <p:spPr bwMode="auto">
          <a:xfrm flipH="1">
            <a:off x="2124798" y="4059868"/>
            <a:ext cx="1980220" cy="307195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Gerade Verbindung 4"/>
          <p:cNvCxnSpPr>
            <a:endCxn id="6" idx="3"/>
          </p:cNvCxnSpPr>
          <p:nvPr/>
        </p:nvCxnSpPr>
        <p:spPr bwMode="auto">
          <a:xfrm flipH="1" flipV="1">
            <a:off x="2124798" y="4367063"/>
            <a:ext cx="1748976" cy="861793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6516216" y="6093296"/>
            <a:ext cx="1368152" cy="478968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36000" rIns="0" bIns="36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b="1" dirty="0" smtClean="0">
                <a:solidFill>
                  <a:srgbClr val="000000"/>
                </a:solidFill>
                <a:latin typeface="Calibri"/>
              </a:rPr>
              <a:t>Vorhanden Wechselplatte mit Abschirmhaube für Transport der alten NL-Leiter</a:t>
            </a:r>
          </a:p>
        </p:txBody>
      </p:sp>
      <p:cxnSp>
        <p:nvCxnSpPr>
          <p:cNvPr id="17" name="Gerade Verbindung 16"/>
          <p:cNvCxnSpPr>
            <a:endCxn id="15" idx="1"/>
          </p:cNvCxnSpPr>
          <p:nvPr/>
        </p:nvCxnSpPr>
        <p:spPr bwMode="auto">
          <a:xfrm>
            <a:off x="5508104" y="5947491"/>
            <a:ext cx="1008112" cy="385289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feld 19"/>
          <p:cNvSpPr txBox="1"/>
          <p:nvPr/>
        </p:nvSpPr>
        <p:spPr>
          <a:xfrm>
            <a:off x="5597914" y="1738471"/>
            <a:ext cx="1368152" cy="343547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36000" rIns="0" bIns="36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b="1" dirty="0" smtClean="0">
                <a:solidFill>
                  <a:srgbClr val="000000"/>
                </a:solidFill>
                <a:latin typeface="Calibri"/>
              </a:rPr>
              <a:t>Begehbare Ebene für Kranhandling und Vermessung</a:t>
            </a:r>
          </a:p>
        </p:txBody>
      </p:sp>
      <p:cxnSp>
        <p:nvCxnSpPr>
          <p:cNvPr id="24" name="Gerade Verbindung 23"/>
          <p:cNvCxnSpPr>
            <a:endCxn id="20" idx="2"/>
          </p:cNvCxnSpPr>
          <p:nvPr/>
        </p:nvCxnSpPr>
        <p:spPr bwMode="auto">
          <a:xfrm flipV="1">
            <a:off x="4571088" y="2082018"/>
            <a:ext cx="1710902" cy="77091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 Verbindung 20"/>
          <p:cNvCxnSpPr>
            <a:endCxn id="20" idx="2"/>
          </p:cNvCxnSpPr>
          <p:nvPr/>
        </p:nvCxnSpPr>
        <p:spPr bwMode="auto">
          <a:xfrm flipV="1">
            <a:off x="5220072" y="2082018"/>
            <a:ext cx="1061918" cy="1734779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471509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Vermessen der neuen </a:t>
            </a:r>
            <a:r>
              <a:rPr lang="de-CH" sz="900" b="1" i="1" dirty="0" err="1" smtClean="0">
                <a:latin typeface="Calibri"/>
                <a:ea typeface="Times New Roman"/>
              </a:rPr>
              <a:t>Kasetten</a:t>
            </a:r>
            <a:endParaRPr lang="de-CH" sz="900" b="1" i="1" dirty="0">
              <a:latin typeface="Calibri"/>
              <a:ea typeface="Times New Roman"/>
            </a:endParaRPr>
          </a:p>
        </p:txBody>
      </p:sp>
      <p:cxnSp>
        <p:nvCxnSpPr>
          <p:cNvPr id="6" name="Gerade Verbindung 5"/>
          <p:cNvCxnSpPr>
            <a:stCxn id="12" idx="2"/>
          </p:cNvCxnSpPr>
          <p:nvPr/>
        </p:nvCxnSpPr>
        <p:spPr bwMode="auto">
          <a:xfrm flipH="1">
            <a:off x="2915817" y="2372229"/>
            <a:ext cx="1989220" cy="1555404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feld 11"/>
          <p:cNvSpPr txBox="1"/>
          <p:nvPr/>
        </p:nvSpPr>
        <p:spPr>
          <a:xfrm>
            <a:off x="3869922" y="1997323"/>
            <a:ext cx="2070230" cy="3749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717550" algn="l"/>
              </a:tabLst>
            </a:pPr>
            <a:r>
              <a:rPr lang="de-CH" sz="1000" b="1" dirty="0" smtClean="0">
                <a:solidFill>
                  <a:srgbClr val="000000"/>
                </a:solidFill>
                <a:latin typeface="Calibri"/>
              </a:rPr>
              <a:t>Neue Leiter-Kassetten mit Gewinde für 3D-Ringschrauben versehen</a:t>
            </a:r>
            <a:endParaRPr lang="de-CH" sz="10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" name="Gerade Verbindung 12"/>
          <p:cNvCxnSpPr>
            <a:stCxn id="12" idx="2"/>
          </p:cNvCxnSpPr>
          <p:nvPr/>
        </p:nvCxnSpPr>
        <p:spPr bwMode="auto">
          <a:xfrm>
            <a:off x="4905037" y="2372229"/>
            <a:ext cx="1107123" cy="2280907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" t="11834" r="-37"/>
          <a:stretch/>
        </p:blipFill>
        <p:spPr>
          <a:xfrm>
            <a:off x="467544" y="908720"/>
            <a:ext cx="8328213" cy="5728806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 bwMode="auto">
          <a:xfrm>
            <a:off x="2831764" y="3116777"/>
            <a:ext cx="102890" cy="10654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2941438" y="2618828"/>
            <a:ext cx="53380" cy="53271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7" name="Gerade Verbindung 6"/>
          <p:cNvCxnSpPr>
            <a:stCxn id="11" idx="4"/>
          </p:cNvCxnSpPr>
          <p:nvPr/>
        </p:nvCxnSpPr>
        <p:spPr bwMode="auto">
          <a:xfrm flipH="1">
            <a:off x="2884921" y="2672099"/>
            <a:ext cx="83207" cy="477832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Ellipse 13"/>
          <p:cNvSpPr/>
          <p:nvPr/>
        </p:nvSpPr>
        <p:spPr bwMode="auto">
          <a:xfrm>
            <a:off x="5965787" y="3091052"/>
            <a:ext cx="102890" cy="106542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3681565" y="2615751"/>
            <a:ext cx="53380" cy="53271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6" name="Gerade Verbindung 15"/>
          <p:cNvCxnSpPr/>
          <p:nvPr/>
        </p:nvCxnSpPr>
        <p:spPr bwMode="auto">
          <a:xfrm>
            <a:off x="3764772" y="2642387"/>
            <a:ext cx="2247388" cy="507544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lgDashDot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feld 16"/>
          <p:cNvSpPr txBox="1"/>
          <p:nvPr/>
        </p:nvSpPr>
        <p:spPr>
          <a:xfrm>
            <a:off x="166012" y="862893"/>
            <a:ext cx="3744415" cy="631318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36000" rIns="72000" bIns="36000" rtlCol="0">
            <a:spAutoFit/>
          </a:bodyPr>
          <a:lstStyle>
            <a:defPPr>
              <a:defRPr lang="de-CH"/>
            </a:defPPr>
            <a:lvl1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 sz="1000" b="1">
                <a:solidFill>
                  <a:srgbClr val="000000"/>
                </a:solidFill>
                <a:latin typeface="Calibri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b="0" dirty="0" smtClean="0"/>
              <a:t>Test-Einfahrt der neuen Leiterkassetten ohne Abschirmung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b="0" dirty="0" smtClean="0"/>
              <a:t>Kontrolle des geringen Spiels zwischen Leiter und Einschubzapfen</a:t>
            </a:r>
          </a:p>
        </p:txBody>
      </p:sp>
    </p:spTree>
    <p:extLst>
      <p:ext uri="{BB962C8B-B14F-4D97-AF65-F5344CB8AC3E}">
        <p14:creationId xmlns:p14="http://schemas.microsoft.com/office/powerpoint/2010/main" val="4116366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marL="180975"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Terminplan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980728"/>
            <a:ext cx="8206895" cy="5544125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Rechteck 1"/>
          <p:cNvSpPr/>
          <p:nvPr/>
        </p:nvSpPr>
        <p:spPr bwMode="auto">
          <a:xfrm>
            <a:off x="611559" y="5805264"/>
            <a:ext cx="7920881" cy="504056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4040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erade Verbindung 30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Einschubdeckel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46" y="1095044"/>
            <a:ext cx="4053428" cy="526902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l="18630" r="11109"/>
          <a:stretch/>
        </p:blipFill>
        <p:spPr>
          <a:xfrm>
            <a:off x="4499992" y="1423494"/>
            <a:ext cx="4478003" cy="469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238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erade Verbindung 30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Einschubdeckel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l="15542"/>
          <a:stretch/>
        </p:blipFill>
        <p:spPr>
          <a:xfrm>
            <a:off x="107503" y="908720"/>
            <a:ext cx="5788703" cy="475252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/>
          <a:srcRect l="22750"/>
          <a:stretch/>
        </p:blipFill>
        <p:spPr>
          <a:xfrm>
            <a:off x="4788024" y="2996952"/>
            <a:ext cx="4264314" cy="343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086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erade Verbindung 30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Einschubdeckel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/>
          <a:srcRect l="36111" r="926"/>
          <a:stretch/>
        </p:blipFill>
        <p:spPr>
          <a:xfrm>
            <a:off x="4139952" y="908720"/>
            <a:ext cx="4896544" cy="543799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l="16492"/>
          <a:stretch/>
        </p:blipFill>
        <p:spPr>
          <a:xfrm>
            <a:off x="204982" y="2636912"/>
            <a:ext cx="4403022" cy="403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8288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Einbau Wechseleinrichtung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6" b="12685"/>
          <a:stretch/>
        </p:blipFill>
        <p:spPr bwMode="auto">
          <a:xfrm>
            <a:off x="256113" y="2492896"/>
            <a:ext cx="669674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95" y="908720"/>
            <a:ext cx="3015166" cy="230425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5"/>
          <a:srcRect t="6107"/>
          <a:stretch/>
        </p:blipFill>
        <p:spPr>
          <a:xfrm>
            <a:off x="2690835" y="2132856"/>
            <a:ext cx="6368398" cy="442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2892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Einbau Wechseleinrichtung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l="13971"/>
          <a:stretch/>
        </p:blipFill>
        <p:spPr>
          <a:xfrm>
            <a:off x="5436096" y="959498"/>
            <a:ext cx="3524378" cy="581521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l="12143" t="5686" r="21621"/>
          <a:stretch/>
        </p:blipFill>
        <p:spPr>
          <a:xfrm>
            <a:off x="251520" y="1103575"/>
            <a:ext cx="4968552" cy="534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37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Einbau Wechseleinrichtung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42" y="980728"/>
            <a:ext cx="8231549" cy="5586464"/>
          </a:xfrm>
          <a:prstGeom prst="rect">
            <a:avLst/>
          </a:prstGeom>
        </p:spPr>
      </p:pic>
      <p:sp>
        <p:nvSpPr>
          <p:cNvPr id="4" name="Pfeil nach rechts 3"/>
          <p:cNvSpPr/>
          <p:nvPr/>
        </p:nvSpPr>
        <p:spPr bwMode="auto">
          <a:xfrm rot="2732585">
            <a:off x="928254" y="1889169"/>
            <a:ext cx="1606895" cy="648072"/>
          </a:xfrm>
          <a:prstGeom prst="rightArrow">
            <a:avLst>
              <a:gd name="adj1" fmla="val 50000"/>
              <a:gd name="adj2" fmla="val 101620"/>
            </a:avLst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8371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5"/>
          <p:cNvSpPr txBox="1">
            <a:spLocks/>
          </p:cNvSpPr>
          <p:nvPr/>
        </p:nvSpPr>
        <p:spPr bwMode="auto">
          <a:xfrm>
            <a:off x="1691680" y="196433"/>
            <a:ext cx="5832649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000" b="1" kern="1000" spc="0" baseline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DE" dirty="0"/>
              <a:t>Leiter-Upgrade @ Sektor 10</a:t>
            </a:r>
            <a:endParaRPr lang="en-GB" dirty="0"/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-912" y="617507"/>
            <a:ext cx="9144000" cy="1748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54000" tIns="18000" rIns="54000" bIns="1800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de-CH" sz="900" b="1" i="1" dirty="0" smtClean="0">
                <a:latin typeface="Calibri"/>
                <a:ea typeface="Times New Roman"/>
              </a:rPr>
              <a:t>Einbau Wechseleinrichtung</a:t>
            </a:r>
            <a:endParaRPr lang="de-CH" sz="900" b="1" i="1" dirty="0">
              <a:latin typeface="Calibri"/>
              <a:ea typeface="Times New Roman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t="8200"/>
          <a:stretch/>
        </p:blipFill>
        <p:spPr>
          <a:xfrm>
            <a:off x="395536" y="980728"/>
            <a:ext cx="8352928" cy="563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5331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258</Words>
  <Application>Microsoft Office PowerPoint</Application>
  <PresentationFormat>Bildschirmpräsentation (4:3)</PresentationFormat>
  <Paragraphs>96</Paragraphs>
  <Slides>21</Slides>
  <Notes>21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32" baseType="lpstr">
      <vt:lpstr>ＭＳ Ｐゴシック</vt:lpstr>
      <vt:lpstr>Arial</vt:lpstr>
      <vt:lpstr>Arial Narrow</vt:lpstr>
      <vt:lpstr>Arial Rounded MT Bold</vt:lpstr>
      <vt:lpstr>Calibri</vt:lpstr>
      <vt:lpstr>Georgia</vt:lpstr>
      <vt:lpstr>Symbol</vt:lpstr>
      <vt:lpstr>Times</vt:lpstr>
      <vt:lpstr>Times New Roman</vt:lpstr>
      <vt:lpstr>ヒラギノ角ゴ Pro W3</vt:lpstr>
      <vt:lpstr>PSI-PowerPoint-Master deutsch</vt:lpstr>
      <vt:lpstr>SINQ Upgrade Auswechseln der Sektor 10 Leiterkassetten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Shut Down 2015</dc:title>
  <dc:creator>WJ30</dc:creator>
  <cp:lastModifiedBy>Welte Jörg</cp:lastModifiedBy>
  <cp:revision>362</cp:revision>
  <cp:lastPrinted>2019-04-17T11:45:52Z</cp:lastPrinted>
  <dcterms:created xsi:type="dcterms:W3CDTF">2016-01-15T06:44:21Z</dcterms:created>
  <dcterms:modified xsi:type="dcterms:W3CDTF">2019-04-24T11:15:39Z</dcterms:modified>
</cp:coreProperties>
</file>