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69" r:id="rId5"/>
    <p:sldId id="401" r:id="rId6"/>
    <p:sldId id="400" r:id="rId7"/>
    <p:sldId id="402" r:id="rId8"/>
    <p:sldId id="403" r:id="rId9"/>
    <p:sldId id="395" r:id="rId10"/>
    <p:sldId id="405" r:id="rId11"/>
    <p:sldId id="404" r:id="rId12"/>
    <p:sldId id="409" r:id="rId13"/>
    <p:sldId id="406" r:id="rId14"/>
    <p:sldId id="337" r:id="rId15"/>
    <p:sldId id="394" r:id="rId16"/>
    <p:sldId id="390" r:id="rId17"/>
    <p:sldId id="379" r:id="rId18"/>
    <p:sldId id="399" r:id="rId19"/>
    <p:sldId id="407" r:id="rId20"/>
    <p:sldId id="408" r:id="rId21"/>
    <p:sldId id="396" r:id="rId22"/>
    <p:sldId id="397" r:id="rId23"/>
    <p:sldId id="343" r:id="rId24"/>
    <p:sldId id="348" r:id="rId25"/>
    <p:sldId id="350" r:id="rId26"/>
    <p:sldId id="349" r:id="rId27"/>
  </p:sldIdLst>
  <p:sldSz cx="9144000" cy="6858000" type="screen4x3"/>
  <p:notesSz cx="7019925" cy="9305925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31">
          <p15:clr>
            <a:srgbClr val="A4A3A4"/>
          </p15:clr>
        </p15:guide>
        <p15:guide id="2" pos="221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1845" autoAdjust="0"/>
  </p:normalViewPr>
  <p:slideViewPr>
    <p:cSldViewPr snapToObjects="1" showGuides="1">
      <p:cViewPr varScale="1">
        <p:scale>
          <a:sx n="71" d="100"/>
          <a:sy n="71" d="100"/>
        </p:scale>
        <p:origin x="-744" y="-120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931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printerSettings" Target="printerSettings/printerSettings1.bin"/><Relationship Id="rId31" Type="http://schemas.openxmlformats.org/officeDocument/2006/relationships/tags" Target="tags/tag1.xml"/><Relationship Id="rId32" Type="http://schemas.openxmlformats.org/officeDocument/2006/relationships/commentAuthors" Target="commentAuthor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2/27/19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716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2/27/19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468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468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6FDBE9-D5CB-4DE6-B79C-8085EF127CD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4275" y="708025"/>
            <a:ext cx="4649788" cy="3487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01698" y="4420142"/>
            <a:ext cx="5616530" cy="4188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784" tIns="40892" rIns="81784" bIns="40892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GP</a:t>
            </a:r>
            <a:r>
              <a:rPr lang="en-US" baseline="0" dirty="0" smtClean="0"/>
              <a:t> built on top of neural network </a:t>
            </a:r>
            <a:r>
              <a:rPr lang="en-US" baseline="0" dirty="0" err="1" smtClean="0"/>
              <a:t>Auralee</a:t>
            </a:r>
            <a:r>
              <a:rPr lang="en-US" baseline="0" dirty="0" smtClean="0"/>
              <a:t> trained implemented with DKL code Mitch built for us.</a:t>
            </a:r>
          </a:p>
          <a:p>
            <a:r>
              <a:rPr lang="en-US" baseline="0" dirty="0" smtClean="0"/>
              <a:t>Effectively GP with NN kernel and built in prior data</a:t>
            </a:r>
          </a:p>
          <a:p>
            <a:r>
              <a:rPr lang="en-US" baseline="0" dirty="0" smtClean="0"/>
              <a:t>Initially effective but gets lost</a:t>
            </a:r>
          </a:p>
          <a:p>
            <a:r>
              <a:rPr lang="en-US" baseline="0" dirty="0" smtClean="0"/>
              <a:t>Need to better calibrate uncertainty </a:t>
            </a:r>
          </a:p>
          <a:p>
            <a:endParaRPr lang="en-US" baseline="0" dirty="0" smtClean="0"/>
          </a:p>
          <a:p>
            <a:r>
              <a:rPr lang="en-US" baseline="0" dirty="0" smtClean="0"/>
              <a:t>More data /</a:t>
            </a:r>
            <a:r>
              <a:rPr lang="en-US" baseline="0" dirty="0" err="1" smtClean="0"/>
              <a:t>dat</a:t>
            </a:r>
            <a:r>
              <a:rPr lang="en-US" baseline="0" dirty="0" smtClean="0"/>
              <a:t>/</a:t>
            </a:r>
            <a:r>
              <a:rPr lang="en-US" baseline="0" dirty="0" err="1" smtClean="0"/>
              <a:t>jduris</a:t>
            </a:r>
            <a:r>
              <a:rPr lang="en-US" baseline="0" dirty="0" smtClean="0"/>
              <a:t>/</a:t>
            </a:r>
            <a:r>
              <a:rPr lang="en-US" baseline="0" dirty="0" err="1" smtClean="0"/>
              <a:t>for_dylan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576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379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57213" y="3124200"/>
            <a:ext cx="4395787" cy="1447800"/>
          </a:xfrm>
        </p:spPr>
        <p:txBody>
          <a:bodyPr/>
          <a:lstStyle/>
          <a:p>
            <a:r>
              <a:rPr lang="en-CA" dirty="0"/>
              <a:t>Joseph </a:t>
            </a:r>
            <a:r>
              <a:rPr lang="en-CA" dirty="0" err="1"/>
              <a:t>Duris</a:t>
            </a:r>
            <a:r>
              <a:rPr lang="en-CA" dirty="0"/>
              <a:t>, Dylan Kennedy, </a:t>
            </a:r>
            <a:r>
              <a:rPr lang="en-CA" dirty="0" smtClean="0"/>
              <a:t>Jane </a:t>
            </a:r>
            <a:r>
              <a:rPr lang="en-CA" dirty="0" err="1"/>
              <a:t>Shtalenkova</a:t>
            </a:r>
            <a:r>
              <a:rPr lang="en-CA" dirty="0"/>
              <a:t>, </a:t>
            </a:r>
            <a:r>
              <a:rPr lang="en-CA" dirty="0" err="1" smtClean="0"/>
              <a:t>Auralee</a:t>
            </a:r>
            <a:r>
              <a:rPr lang="en-CA" dirty="0" smtClean="0"/>
              <a:t> </a:t>
            </a:r>
            <a:r>
              <a:rPr lang="en-CA" dirty="0" err="1" smtClean="0"/>
              <a:t>Edelen</a:t>
            </a:r>
            <a:r>
              <a:rPr lang="en-CA" dirty="0" smtClean="0"/>
              <a:t>, Daniel </a:t>
            </a:r>
            <a:r>
              <a:rPr lang="en-CA" dirty="0"/>
              <a:t>Ratner</a:t>
            </a:r>
          </a:p>
          <a:p>
            <a:endParaRPr lang="en-CA" dirty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ICFA Workshop on Machine Learning at PSI</a:t>
            </a:r>
            <a:endParaRPr lang="en-CA" dirty="0"/>
          </a:p>
          <a:p>
            <a:r>
              <a:rPr lang="en-CA" dirty="0" smtClean="0"/>
              <a:t>Feb 27, 2019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57213" y="1371600"/>
            <a:ext cx="8008937" cy="949325"/>
          </a:xfrm>
        </p:spPr>
        <p:txBody>
          <a:bodyPr/>
          <a:lstStyle/>
          <a:p>
            <a:r>
              <a:rPr lang="en-US" sz="3600" dirty="0" smtClean="0"/>
              <a:t>Bayesian optimization for FEL tuning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Incorporating kernel correlations from simulation to speed tuning</a:t>
            </a:r>
            <a:endParaRPr lang="en-CA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Accommodating correlations between devices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304800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 smtClean="0"/>
              <a:t>Strong focusing =&gt; strong correlations</a:t>
            </a:r>
            <a:endParaRPr lang="en-US" sz="23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38"/>
          <a:stretch/>
        </p:blipFill>
        <p:spPr bwMode="auto">
          <a:xfrm>
            <a:off x="4648200" y="2850572"/>
            <a:ext cx="3177429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972058"/>
            <a:ext cx="2769417" cy="2395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3376" y="5617747"/>
            <a:ext cx="3535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trend in correlations between quads 620 and 640 in a bunch of scans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9376" y="5545703"/>
            <a:ext cx="3275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Measured FEL: quads 620 and 640 are adjacent so must be anti-correlated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457200" y="1548384"/>
            <a:ext cx="8108950" cy="1042416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2300" dirty="0" smtClean="0"/>
              <a:t>Correlations are not apparent in the archived data despite obvious relations (adjacent quads are anti-correlated)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300" dirty="0" smtClean="0"/>
              <a:t>High dimensional search space =&gt; sparse data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30623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 parameters </a:t>
            </a:r>
            <a:r>
              <a:rPr lang="en-US" dirty="0" smtClean="0"/>
              <a:t>from simple </a:t>
            </a:r>
            <a:r>
              <a:rPr lang="en-US" dirty="0"/>
              <a:t>physical model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Assuming estimate of Twiss functions somewhere along the beamline, we can use a linear transport model to estimate the beam sizes along the undulators as we change quads.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82389" y="3167250"/>
            <a:ext cx="2846610" cy="2986617"/>
            <a:chOff x="3594794" y="2498992"/>
            <a:chExt cx="2166318" cy="224364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4794" y="2498992"/>
              <a:ext cx="2166318" cy="17994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944188" y="4280972"/>
              <a:ext cx="1219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Modeled beam size vs quads</a:t>
              </a: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506" y="2624150"/>
            <a:ext cx="2667885" cy="21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855" y="4617597"/>
            <a:ext cx="2723943" cy="211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H="1">
            <a:off x="2819400" y="3200400"/>
            <a:ext cx="2971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1524000" y="4267200"/>
            <a:ext cx="2286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858000" y="5676112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 by UCSC PhD student  </a:t>
            </a:r>
            <a:br>
              <a:rPr lang="en-US" dirty="0"/>
            </a:br>
            <a:r>
              <a:rPr lang="en-US" dirty="0"/>
              <a:t>D. Kennedy</a:t>
            </a:r>
          </a:p>
        </p:txBody>
      </p:sp>
    </p:spTree>
    <p:extLst>
      <p:ext uri="{BB962C8B-B14F-4D97-AF65-F5344CB8AC3E}">
        <p14:creationId xmlns:p14="http://schemas.microsoft.com/office/powerpoint/2010/main" val="253973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640771"/>
          </a:xfrm>
          <a:ln/>
        </p:spPr>
        <p:txBody>
          <a:bodyPr tIns="35595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altLang="en-US" dirty="0"/>
              <a:t>Kernel with correlations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61" y="1870629"/>
            <a:ext cx="2327120" cy="1786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838200" y="1166523"/>
            <a:ext cx="2571840" cy="54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dirty="0"/>
              <a:t>Synthetic ground truth</a:t>
            </a:r>
          </a:p>
          <a:p>
            <a:pPr>
              <a:buClrTx/>
              <a:buFontTx/>
              <a:buNone/>
            </a:pPr>
            <a:r>
              <a:rPr lang="en-US" altLang="en-US" dirty="0"/>
              <a:t>widths=2; rho=0.7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003919" y="1199647"/>
            <a:ext cx="4606681" cy="779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dirty="0"/>
              <a:t>GP regression on </a:t>
            </a:r>
            <a:r>
              <a:rPr lang="en-US" altLang="en-US" b="1" dirty="0"/>
              <a:t>same samples</a:t>
            </a:r>
            <a:r>
              <a:rPr lang="en-US" altLang="en-US" dirty="0"/>
              <a:t> with transformed kernel </a:t>
            </a:r>
            <a:r>
              <a:rPr lang="en-US" altLang="en-US" dirty="0" err="1"/>
              <a:t>params</a:t>
            </a:r>
            <a:endParaRPr lang="en-US" alt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820" y="1894020"/>
            <a:ext cx="2479242" cy="1792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008" y="1870629"/>
            <a:ext cx="2485769" cy="1839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6400800" y="1978768"/>
            <a:ext cx="745920" cy="331235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dirty="0">
                <a:cs typeface="Arial" charset="0"/>
              </a:rPr>
              <a:t>ρ </a:t>
            </a:r>
            <a:r>
              <a:rPr lang="en-US" altLang="en-US" dirty="0"/>
              <a:t>= 0.7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71999" y="1978768"/>
            <a:ext cx="663840" cy="331235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55188" rIns="81639" bIns="4082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dirty="0">
                <a:cs typeface="Arial" charset="0"/>
              </a:rPr>
              <a:t>ρ </a:t>
            </a:r>
            <a:r>
              <a:rPr lang="en-US" altLang="en-US" dirty="0"/>
              <a:t>= 0</a:t>
            </a:r>
          </a:p>
        </p:txBody>
      </p:sp>
      <p:pic>
        <p:nvPicPr>
          <p:cNvPr id="1026" name="Picture 2" descr="C:\Users\jduris\Dropbox\slac\optimizer LDRD\2018-10-16 - ML meeting - GP slides\Histogram_GroundTruth_rho=-0.5;Model_rho=-0.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509" y="4343400"/>
            <a:ext cx="2968891" cy="222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duris\Dropbox\slac\optimizer LDRD\2018-10-16 - ML meeting - GP slides\Histogram_GroundTruth_rho=-0.5;Model_rho=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43400"/>
            <a:ext cx="2968890" cy="222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784167" y="4026182"/>
            <a:ext cx="7815895" cy="54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5188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dirty="0"/>
              <a:t>Monte Carlo tests predict faster convergence when starting in the noise </a:t>
            </a:r>
          </a:p>
        </p:txBody>
      </p:sp>
      <p:pic>
        <p:nvPicPr>
          <p:cNvPr id="1028" name="Picture 4" descr="C:\Users\jduris\Dropbox\slac\optimizer LDRD\2018-10-16 - ML meeting - GP slides\Histogram_GroundTruth_rho=-0.5;Model_rho=-0.2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368384"/>
            <a:ext cx="2951250" cy="221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4572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 err="1">
                <a:cs typeface="Arial" charset="0"/>
              </a:rPr>
              <a:t>ρ</a:t>
            </a:r>
            <a:r>
              <a:rPr lang="en-US" altLang="en-US" baseline="-25000" dirty="0" err="1">
                <a:cs typeface="Arial" charset="0"/>
              </a:rPr>
              <a:t>truth</a:t>
            </a:r>
            <a:r>
              <a:rPr lang="en-US" altLang="en-US" dirty="0">
                <a:cs typeface="Arial" charset="0"/>
              </a:rPr>
              <a:t> </a:t>
            </a:r>
            <a:r>
              <a:rPr lang="en-US" altLang="en-US" dirty="0"/>
              <a:t>= -0.5</a:t>
            </a:r>
            <a:endParaRPr lang="en-US" altLang="en-US" dirty="0">
              <a:cs typeface="Arial" charset="0"/>
            </a:endParaRPr>
          </a:p>
          <a:p>
            <a:r>
              <a:rPr lang="en-US" altLang="en-US" dirty="0" err="1">
                <a:cs typeface="Arial" charset="0"/>
              </a:rPr>
              <a:t>ρ</a:t>
            </a:r>
            <a:r>
              <a:rPr lang="en-US" altLang="en-US" baseline="-25000" dirty="0" err="1">
                <a:cs typeface="Arial" charset="0"/>
              </a:rPr>
              <a:t>model</a:t>
            </a:r>
            <a:r>
              <a:rPr lang="en-US" altLang="en-US" dirty="0">
                <a:cs typeface="Arial" charset="0"/>
              </a:rPr>
              <a:t> </a:t>
            </a:r>
            <a:r>
              <a:rPr lang="en-US" altLang="en-US" dirty="0"/>
              <a:t>= 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45712" y="4572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 err="1">
                <a:cs typeface="Arial" charset="0"/>
              </a:rPr>
              <a:t>ρ</a:t>
            </a:r>
            <a:r>
              <a:rPr lang="en-US" altLang="en-US" baseline="-25000" dirty="0" err="1">
                <a:cs typeface="Arial" charset="0"/>
              </a:rPr>
              <a:t>truth</a:t>
            </a:r>
            <a:r>
              <a:rPr lang="en-US" altLang="en-US" dirty="0">
                <a:cs typeface="Arial" charset="0"/>
              </a:rPr>
              <a:t> </a:t>
            </a:r>
            <a:r>
              <a:rPr lang="en-US" altLang="en-US" dirty="0"/>
              <a:t>= -0.5</a:t>
            </a:r>
            <a:endParaRPr lang="en-US" altLang="en-US" dirty="0">
              <a:cs typeface="Arial" charset="0"/>
            </a:endParaRPr>
          </a:p>
          <a:p>
            <a:r>
              <a:rPr lang="en-US" altLang="en-US" dirty="0" err="1">
                <a:cs typeface="Arial" charset="0"/>
              </a:rPr>
              <a:t>ρ</a:t>
            </a:r>
            <a:r>
              <a:rPr lang="en-US" altLang="en-US" baseline="-25000" dirty="0" err="1">
                <a:cs typeface="Arial" charset="0"/>
              </a:rPr>
              <a:t>model</a:t>
            </a:r>
            <a:r>
              <a:rPr lang="en-US" altLang="en-US" dirty="0">
                <a:cs typeface="Arial" charset="0"/>
              </a:rPr>
              <a:t> </a:t>
            </a:r>
            <a:r>
              <a:rPr lang="en-US" altLang="en-US" dirty="0"/>
              <a:t>= -0.25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315200" y="4572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 err="1">
                <a:cs typeface="Arial" charset="0"/>
              </a:rPr>
              <a:t>ρ</a:t>
            </a:r>
            <a:r>
              <a:rPr lang="en-US" altLang="en-US" baseline="-25000" dirty="0" err="1">
                <a:cs typeface="Arial" charset="0"/>
              </a:rPr>
              <a:t>truth</a:t>
            </a:r>
            <a:r>
              <a:rPr lang="en-US" altLang="en-US" dirty="0">
                <a:cs typeface="Arial" charset="0"/>
              </a:rPr>
              <a:t> </a:t>
            </a:r>
            <a:r>
              <a:rPr lang="en-US" altLang="en-US" dirty="0"/>
              <a:t>= -0.5</a:t>
            </a:r>
            <a:endParaRPr lang="en-US" altLang="en-US" dirty="0">
              <a:cs typeface="Arial" charset="0"/>
            </a:endParaRPr>
          </a:p>
          <a:p>
            <a:r>
              <a:rPr lang="en-US" altLang="en-US" dirty="0" err="1">
                <a:cs typeface="Arial" charset="0"/>
              </a:rPr>
              <a:t>ρ</a:t>
            </a:r>
            <a:r>
              <a:rPr lang="en-US" altLang="en-US" baseline="-25000" dirty="0" err="1">
                <a:cs typeface="Arial" charset="0"/>
              </a:rPr>
              <a:t>model</a:t>
            </a:r>
            <a:r>
              <a:rPr lang="en-US" altLang="en-US" dirty="0">
                <a:cs typeface="Arial" charset="0"/>
              </a:rPr>
              <a:t> </a:t>
            </a:r>
            <a:r>
              <a:rPr lang="en-US" altLang="en-US" dirty="0"/>
              <a:t>= -0.5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990121" y="3886200"/>
            <a:ext cx="51565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4265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15" grpId="0"/>
      <p:bldP spid="2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Kernel with correlations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57200" y="1371599"/>
            <a:ext cx="8229600" cy="494665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FEL vs quads with RBF kernel</a:t>
            </a:r>
            <a:br>
              <a:rPr lang="en-US" sz="2200" dirty="0"/>
            </a:br>
            <a:endParaRPr lang="en-US" sz="2200" dirty="0"/>
          </a:p>
          <a:p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Diagonal kernel matrix =&gt; ignores correlations between quads</a:t>
            </a:r>
          </a:p>
          <a:p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One approach: vary kernel matrix elements to maximize marginal likelihood for a set of prior </a:t>
            </a:r>
            <a:r>
              <a:rPr lang="en-US" sz="2200" dirty="0" smtClean="0"/>
              <a:t>scans (</a:t>
            </a:r>
            <a:r>
              <a:rPr lang="en-US" sz="2200" b="1" dirty="0" smtClean="0"/>
              <a:t>good for data</a:t>
            </a:r>
            <a:r>
              <a:rPr lang="en-US" sz="2200" dirty="0" smtClean="0"/>
              <a:t>)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Another approach: map x to linearly independent basis y with diagonal kernel </a:t>
            </a:r>
            <a:r>
              <a:rPr lang="en-US" sz="2200" dirty="0" smtClean="0"/>
              <a:t>matrix (</a:t>
            </a:r>
            <a:r>
              <a:rPr lang="en-US" sz="2200" b="1" dirty="0" smtClean="0"/>
              <a:t>sims/theory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24" y="5004216"/>
            <a:ext cx="386334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81200"/>
            <a:ext cx="3876675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5486400" y="1658039"/>
            <a:ext cx="1045808" cy="3993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32208" y="1371600"/>
            <a:ext cx="2306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 x n kernel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precision matrix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699364" y="1524000"/>
            <a:ext cx="406036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05400" y="1288707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 devices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749281"/>
            <a:ext cx="2479242" cy="1792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923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 with correlations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57200" y="1487678"/>
            <a:ext cx="8108950" cy="5065522"/>
          </a:xfrm>
        </p:spPr>
        <p:txBody>
          <a:bodyPr/>
          <a:lstStyle/>
          <a:p>
            <a:r>
              <a:rPr lang="en-US" dirty="0" smtClean="0"/>
              <a:t>Tuning with correlations improves speed and effectiveness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90800"/>
            <a:ext cx="365760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22860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Correlations factored into kernel in a way which preserves slice length widths</a:t>
            </a:r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98" y="3399488"/>
            <a:ext cx="3668032" cy="164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535305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Inverse correlation matrix estimated from Hessian of beam size model assuming match into undulators.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055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GP model from simulations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William </a:t>
            </a:r>
            <a:r>
              <a:rPr lang="en-US" dirty="0" err="1"/>
              <a:t>Colocho</a:t>
            </a:r>
            <a:r>
              <a:rPr lang="en-US" dirty="0"/>
              <a:t>, Chris Mayes, and others at SLAC working to make a more representative model of the machine with BMAD. Pulls information from machine or </a:t>
            </a:r>
            <a:r>
              <a:rPr lang="en-US" dirty="0" smtClean="0"/>
              <a:t>archive.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Hessian of simulation also gives length scales (</a:t>
            </a:r>
            <a:r>
              <a:rPr lang="en-US" b="1" dirty="0" smtClean="0"/>
              <a:t>kernel </a:t>
            </a:r>
            <a:r>
              <a:rPr lang="en-US" b="1" dirty="0" err="1" smtClean="0"/>
              <a:t>params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In fact, it also gives a Taylor expansion of the machine behavior near the point we’re interested in starting the optimization (</a:t>
            </a:r>
            <a:r>
              <a:rPr lang="en-US" b="1" dirty="0" smtClean="0"/>
              <a:t>prior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Plan is to optimize the simulation as a proxy for the machine using Hessians quickly calculated from the sim.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55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picture: the Bayesian dream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504288" y="1335278"/>
            <a:ext cx="8108950" cy="687719"/>
          </a:xfrm>
        </p:spPr>
        <p:txBody>
          <a:bodyPr>
            <a:normAutofit/>
          </a:bodyPr>
          <a:lstStyle/>
          <a:p>
            <a:r>
              <a:rPr lang="en-US" dirty="0"/>
              <a:t>Combine all </a:t>
            </a:r>
            <a:r>
              <a:rPr lang="en-US" dirty="0" smtClean="0"/>
              <a:t>information with Bayes’ rule: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612991"/>
              </p:ext>
            </p:extLst>
          </p:nvPr>
        </p:nvGraphicFramePr>
        <p:xfrm>
          <a:off x="1066800" y="2286000"/>
          <a:ext cx="691546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3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3560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Simulation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Propagate uncertainties</a:t>
                      </a:r>
                      <a:r>
                        <a:rPr lang="en-US" baseline="0" dirty="0"/>
                        <a:t> with respect to inputs;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Archived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Parameterized </a:t>
                      </a:r>
                      <a:r>
                        <a:rPr lang="en-US" dirty="0" smtClean="0"/>
                        <a:t>fits (DKLGP or Bayesian</a:t>
                      </a:r>
                      <a:r>
                        <a:rPr lang="en-US" baseline="0" dirty="0" smtClean="0"/>
                        <a:t> NNs)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to archived data; residual error</a:t>
                      </a:r>
                      <a:r>
                        <a:rPr lang="en-US" baseline="0" dirty="0"/>
                        <a:t> incorporated into prior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Online GP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GP helps fill in the gaps in</a:t>
                      </a:r>
                      <a:r>
                        <a:rPr lang="en-US" baseline="0" dirty="0"/>
                        <a:t> hidden </a:t>
                      </a:r>
                      <a:r>
                        <a:rPr lang="en-US" baseline="0" dirty="0" err="1"/>
                        <a:t>unobservables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8800"/>
            <a:ext cx="6770602" cy="33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14800"/>
            <a:ext cx="3342252" cy="248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3"/>
          <p:cNvSpPr txBox="1">
            <a:spLocks/>
          </p:cNvSpPr>
          <p:nvPr/>
        </p:nvSpPr>
        <p:spPr>
          <a:xfrm>
            <a:off x="435726" y="4280249"/>
            <a:ext cx="4822074" cy="21582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Build prior model &amp; expand </a:t>
            </a:r>
            <a:r>
              <a:rPr lang="en-US" dirty="0" smtClean="0"/>
              <a:t>dimensionality to model more devices.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Online </a:t>
            </a:r>
            <a:r>
              <a:rPr lang="en-US" dirty="0" smtClean="0"/>
              <a:t>model updates as machine changes.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10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progress / outlook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Hand tuning of quads by expert operators takes 15-30 min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2-3x speedup: simplex on batches of quads via Ocelot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1.5-2x speedup: Gaussian process trained on archive data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2x speedup: add correlations from simulation to GP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Start from noise: prior statistical model from archive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Start from noise without history: GP from physical model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Replace optimization acquisition function with entropy maximization acquisition </a:t>
            </a:r>
            <a:r>
              <a:rPr lang="en-US" dirty="0" err="1" smtClean="0"/>
              <a:t>fcn</a:t>
            </a:r>
            <a:r>
              <a:rPr lang="en-US" dirty="0" smtClean="0"/>
              <a:t> =&gt; characterize machine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Vary high fidelity </a:t>
            </a:r>
            <a:r>
              <a:rPr lang="en-US" dirty="0" err="1" smtClean="0"/>
              <a:t>sims</a:t>
            </a:r>
            <a:r>
              <a:rPr lang="en-US" dirty="0" smtClean="0"/>
              <a:t> to maximize likelihood </a:t>
            </a:r>
            <a:br>
              <a:rPr lang="en-US" dirty="0" smtClean="0"/>
            </a:br>
            <a:r>
              <a:rPr lang="en-US" dirty="0" smtClean="0"/>
              <a:t>=&gt; learn physics</a:t>
            </a:r>
          </a:p>
        </p:txBody>
      </p:sp>
    </p:spTree>
    <p:extLst>
      <p:ext uri="{BB962C8B-B14F-4D97-AF65-F5344CB8AC3E}">
        <p14:creationId xmlns:p14="http://schemas.microsoft.com/office/powerpoint/2010/main" val="3860949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960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 also correlates with orbit deflections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4038600" cy="34808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Offset into single </a:t>
            </a:r>
            <a:r>
              <a:rPr lang="en-US" dirty="0"/>
              <a:t>matching </a:t>
            </a:r>
            <a:r>
              <a:rPr lang="en-US" dirty="0" smtClean="0"/>
              <a:t>FODO, then orbit tracked and RMS centroid averaged over 16 </a:t>
            </a:r>
            <a:r>
              <a:rPr lang="en-US" dirty="0"/>
              <a:t>u</a:t>
            </a:r>
            <a:r>
              <a:rPr lang="en-US" dirty="0" smtClean="0"/>
              <a:t>ndulator FODOs.</a:t>
            </a:r>
          </a:p>
          <a:p>
            <a:endParaRPr lang="en-US" dirty="0"/>
          </a:p>
          <a:p>
            <a:r>
              <a:rPr lang="en-US" dirty="0" smtClean="0"/>
              <a:t>Next step: check data for this effect.</a:t>
            </a:r>
          </a:p>
          <a:p>
            <a:endParaRPr lang="en-US" dirty="0"/>
          </a:p>
          <a:p>
            <a:r>
              <a:rPr lang="en-US" dirty="0" smtClean="0"/>
              <a:t>May involve dispersion…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888" y="2121932"/>
            <a:ext cx="1926112" cy="1546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80" y="3685447"/>
            <a:ext cx="1950609" cy="153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149183"/>
            <a:ext cx="1926112" cy="153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14980" y="1752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X-offset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81800" y="1752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Y-offset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5400000">
            <a:off x="7812983" y="305383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X-offset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5400000">
            <a:off x="7842766" y="473023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Y-offset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81800" y="6276975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D. Kennedy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101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57200" y="1447800"/>
            <a:ext cx="8305800" cy="486130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Tuning challenges at LCLS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Why Bayesian optimization?</a:t>
            </a:r>
            <a:endParaRPr lang="en-US" dirty="0"/>
          </a:p>
          <a:p>
            <a:pPr marL="342900" indent="-342900"/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GP hyper-parameters from archive data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GP hyper-parameters from simple beam physics</a:t>
            </a:r>
            <a:br>
              <a:rPr lang="en-US" dirty="0" smtClean="0"/>
            </a:b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Incorporating prior info</a:t>
            </a:r>
            <a:endParaRPr lang="en-US" dirty="0"/>
          </a:p>
          <a:p>
            <a:pPr marL="342900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188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GP flexibility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57200" y="1371600"/>
            <a:ext cx="8108950" cy="32004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Arbitrary devices may not be related linearly. Example: FEL ~ f(quads / energy)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A </a:t>
            </a:r>
            <a:r>
              <a:rPr lang="en-US" sz="2200" b="1" dirty="0"/>
              <a:t>neural network kernel</a:t>
            </a:r>
            <a:r>
              <a:rPr lang="en-US" sz="2200" dirty="0"/>
              <a:t> is a non-linear mapping which can help capture these more complicated relations between input parameters.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94210" y="4953000"/>
            <a:ext cx="8192590" cy="1752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/>
          </a:p>
          <a:p>
            <a:r>
              <a:rPr lang="en-US" sz="2200" dirty="0"/>
              <a:t>Stanford CS masters student Mitch McIntire (now at Google) implemented this kernel transform on top of an online GP to improve the generality of GP to arbitrary inputs.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764" y="3124199"/>
            <a:ext cx="3265482" cy="2248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02590" y="4629834"/>
            <a:ext cx="2306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Deep Kernel Learning. Wilson, Hu, </a:t>
            </a:r>
            <a:r>
              <a:rPr lang="en-US" sz="1200" dirty="0" err="1"/>
              <a:t>Salakhutdinov</a:t>
            </a:r>
            <a:r>
              <a:rPr lang="en-US" sz="1200" dirty="0"/>
              <a:t>, Xing. arXiv:1511.02222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200" y="3741003"/>
            <a:ext cx="167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Rich adaptive basis functions from DNN map on inputs structures data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02590" y="3723168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GP equivalent to a single layer with infinite nodes</a:t>
            </a:r>
          </a:p>
        </p:txBody>
      </p:sp>
    </p:spTree>
    <p:extLst>
      <p:ext uri="{BB962C8B-B14F-4D97-AF65-F5344CB8AC3E}">
        <p14:creationId xmlns:p14="http://schemas.microsoft.com/office/powerpoint/2010/main" val="3949355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transform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48" y="1600200"/>
            <a:ext cx="2833852" cy="2106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775" y="1600200"/>
            <a:ext cx="2849225" cy="210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14800"/>
            <a:ext cx="2710864" cy="202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2819400" y="3578316"/>
            <a:ext cx="762000" cy="5364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181600" y="3578316"/>
            <a:ext cx="568809" cy="5364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90800" y="512689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8600" y="613283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07274" y="356999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9709" y="240857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75775" y="347280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84410" y="239925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72200" y="4495800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underlying distribution is known, transform is determined;</a:t>
            </a:r>
          </a:p>
          <a:p>
            <a:r>
              <a:rPr lang="en-US" dirty="0"/>
              <a:t>otherwise, vary parameters to maximize likelihood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00399" y="1219200"/>
            <a:ext cx="3200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Linear activation functions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66950" y="3616159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linear transform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92768" y="3431493"/>
            <a:ext cx="1304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Build GP in z space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69619" y="3657474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transform</a:t>
            </a:r>
          </a:p>
          <a:p>
            <a:r>
              <a:rPr lang="en-US" dirty="0"/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4243938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Nonlinear embedding with normal distribution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36" y="1676951"/>
            <a:ext cx="3048764" cy="220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950" y="2054609"/>
            <a:ext cx="2243702" cy="1523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668" y="2054609"/>
            <a:ext cx="2247724" cy="151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57194"/>
            <a:ext cx="2653278" cy="174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106" y="4495800"/>
            <a:ext cx="2620694" cy="174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77471" y="6120031"/>
            <a:ext cx="56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2754" y="5181595"/>
            <a:ext cx="56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43200" y="5142989"/>
            <a:ext cx="56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35408" y="6154174"/>
            <a:ext cx="56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0" y="159721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1D output maps (2-&gt;8-&gt;4-&gt;1)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76800" y="4038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2D output maps (2-&gt;4-&gt;2)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7655" y="3502210"/>
            <a:ext cx="56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76213" y="3516868"/>
            <a:ext cx="56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25588" y="2492642"/>
            <a:ext cx="56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53279" y="2453559"/>
            <a:ext cx="56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8600" y="3940076"/>
            <a:ext cx="2514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Maps are not unique due to nonlinearities.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1D projection =&gt; distance from peak as it should for any optimization problem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9212" y="1222786"/>
            <a:ext cx="8257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Nonlinear transform: vary network architecture to maximize GP likelihood</a:t>
            </a:r>
          </a:p>
        </p:txBody>
      </p:sp>
    </p:spTree>
    <p:extLst>
      <p:ext uri="{BB962C8B-B14F-4D97-AF65-F5344CB8AC3E}">
        <p14:creationId xmlns:p14="http://schemas.microsoft.com/office/powerpoint/2010/main" val="3152546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50" y="1893678"/>
            <a:ext cx="2800350" cy="192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Nonlinear embedding with very nonlinear data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0" y="1543050"/>
            <a:ext cx="3983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1D output map (2-&gt;12-&gt;2-&gt;2-&gt;1)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36640" y="3669268"/>
            <a:ext cx="56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36440" y="2645780"/>
            <a:ext cx="56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9212" y="1222786"/>
            <a:ext cx="8257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Nonlinear transform: vary network architecture to maximize GP likelihood</a:t>
            </a:r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12" y="1592118"/>
            <a:ext cx="35623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682" y="4144630"/>
            <a:ext cx="36480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3991562" y="3505200"/>
            <a:ext cx="526958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73999" y="3853934"/>
            <a:ext cx="76200" cy="322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38160" y="5484567"/>
            <a:ext cx="1399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DKL-GP regression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66800" y="438095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Ground truth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864155" y="2039484"/>
            <a:ext cx="1399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embedding</a:t>
            </a:r>
          </a:p>
        </p:txBody>
      </p:sp>
    </p:spTree>
    <p:extLst>
      <p:ext uri="{BB962C8B-B14F-4D97-AF65-F5344CB8AC3E}">
        <p14:creationId xmlns:p14="http://schemas.microsoft.com/office/powerpoint/2010/main" val="1855729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221685" y="4934742"/>
            <a:ext cx="5392175" cy="1729272"/>
            <a:chOff x="1371600" y="4728892"/>
            <a:chExt cx="5715000" cy="1863390"/>
          </a:xfrm>
        </p:grpSpPr>
        <p:pic>
          <p:nvPicPr>
            <p:cNvPr id="23" name="Picture 22" descr="Screen Shot 2016-09-18 at 11.31.02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4728892"/>
              <a:ext cx="5715000" cy="1863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Rectangle 23"/>
            <p:cNvSpPr/>
            <p:nvPr/>
          </p:nvSpPr>
          <p:spPr>
            <a:xfrm>
              <a:off x="6172200" y="6052532"/>
              <a:ext cx="914400" cy="539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1822" y="129091"/>
            <a:ext cx="8433260" cy="753033"/>
          </a:xfrm>
        </p:spPr>
        <p:txBody>
          <a:bodyPr/>
          <a:lstStyle/>
          <a:p>
            <a:r>
              <a:rPr lang="en-CA" dirty="0"/>
              <a:t>FEL beamline tuning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1822" y="1295399"/>
            <a:ext cx="8114328" cy="2467925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LCLS </a:t>
            </a:r>
            <a:r>
              <a:rPr lang="en-US" dirty="0"/>
              <a:t>tuning takes ~400 hours of beam time per year</a:t>
            </a:r>
          </a:p>
          <a:p>
            <a:pPr lvl="2"/>
            <a:r>
              <a:rPr lang="en-US" dirty="0"/>
              <a:t>Change beamline configurations 2-5 times per day</a:t>
            </a:r>
          </a:p>
          <a:p>
            <a:pPr lvl="2"/>
            <a:r>
              <a:rPr lang="en-US" dirty="0"/>
              <a:t>Online optimization of &gt;30 dimensional </a:t>
            </a:r>
            <a:r>
              <a:rPr lang="en-US" dirty="0" smtClean="0"/>
              <a:t>space</a:t>
            </a:r>
          </a:p>
          <a:p>
            <a:pPr lvl="2"/>
            <a:r>
              <a:rPr lang="en-US" dirty="0" smtClean="0"/>
              <a:t>Maximize FEL </a:t>
            </a:r>
            <a:br>
              <a:rPr lang="en-US" dirty="0" smtClean="0"/>
            </a:br>
            <a:r>
              <a:rPr lang="en-US" dirty="0" smtClean="0"/>
              <a:t>pulse energy</a:t>
            </a:r>
            <a:endParaRPr lang="en-US" dirty="0"/>
          </a:p>
          <a:p>
            <a:pPr lvl="2"/>
            <a:r>
              <a:rPr lang="en-US" dirty="0"/>
              <a:t>Typical setup </a:t>
            </a:r>
            <a:br>
              <a:rPr lang="en-US" dirty="0"/>
            </a:br>
            <a:r>
              <a:rPr lang="en-US" dirty="0"/>
              <a:t>time ~30 mins</a:t>
            </a:r>
          </a:p>
          <a:p>
            <a:pPr lvl="2"/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299492"/>
              </p:ext>
            </p:extLst>
          </p:nvPr>
        </p:nvGraphicFramePr>
        <p:xfrm>
          <a:off x="3517359" y="2550190"/>
          <a:ext cx="4461880" cy="2384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5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637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981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518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30352">
                <a:tc>
                  <a:txBody>
                    <a:bodyPr/>
                    <a:lstStyle/>
                    <a:p>
                      <a:r>
                        <a:rPr lang="en-US" sz="1400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Time (mins)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Controller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Search space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Config</a:t>
                      </a:r>
                      <a:r>
                        <a:rPr lang="en-US" sz="1400" baseline="0" dirty="0"/>
                        <a:t> change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Operators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small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T</a:t>
                      </a:r>
                      <a:r>
                        <a:rPr lang="en-US" sz="1400" b="1" baseline="0" dirty="0"/>
                        <a:t>une to find FEL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5-10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Operators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large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Tune quads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Simplex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Undulator tuning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5-10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Operators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/>
                        <a:t>Pointing / focusing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Operators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small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2698854" y="4080210"/>
            <a:ext cx="653946" cy="107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698854" y="3657602"/>
            <a:ext cx="653946" cy="529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92145" y="3864357"/>
            <a:ext cx="1425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time spent here</a:t>
            </a:r>
            <a:endParaRPr lang="en-US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005" y="4992432"/>
            <a:ext cx="2074234" cy="1671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2-Point Star 2"/>
          <p:cNvSpPr/>
          <p:nvPr/>
        </p:nvSpPr>
        <p:spPr>
          <a:xfrm>
            <a:off x="1953100" y="2209800"/>
            <a:ext cx="4953000" cy="2504451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LCLS2 =&gt; simultaneous operation of two beamlines (eventually 10 undulator lines)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539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optimizers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09600" y="2057400"/>
            <a:ext cx="3276600" cy="3886200"/>
            <a:chOff x="609600" y="2971800"/>
            <a:chExt cx="3276600" cy="3200400"/>
          </a:xfrm>
        </p:grpSpPr>
        <p:sp>
          <p:nvSpPr>
            <p:cNvPr id="5" name="Rectangle 4"/>
            <p:cNvSpPr/>
            <p:nvPr/>
          </p:nvSpPr>
          <p:spPr>
            <a:xfrm>
              <a:off x="609600" y="2971800"/>
              <a:ext cx="3276600" cy="32004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14400" y="3184161"/>
              <a:ext cx="2628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Numerical optimizers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838200" y="3657600"/>
              <a:ext cx="27051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914400" y="3810000"/>
              <a:ext cx="28194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Local</a:t>
              </a: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Gradient descent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err="1"/>
                <a:t>Nelder</a:t>
              </a:r>
              <a:r>
                <a:rPr lang="en-US" dirty="0"/>
                <a:t>-Mead </a:t>
              </a:r>
              <a:r>
                <a:rPr lang="en-US" dirty="0" smtClean="0"/>
                <a:t>simplex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err="1" smtClean="0"/>
                <a:t>Extremum</a:t>
              </a:r>
              <a:r>
                <a:rPr lang="en-US" dirty="0" smtClean="0"/>
                <a:t> </a:t>
              </a:r>
              <a:r>
                <a:rPr lang="en-US" dirty="0" smtClean="0"/>
                <a:t>seeking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/>
                <a:t>RCDS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14400" y="5060612"/>
              <a:ext cx="28194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Global</a:t>
              </a: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Simulated annealing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Genetic algorithms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72000" y="1837491"/>
            <a:ext cx="3905422" cy="4334709"/>
            <a:chOff x="4572000" y="1837491"/>
            <a:chExt cx="3905422" cy="4334709"/>
          </a:xfrm>
        </p:grpSpPr>
        <p:sp>
          <p:nvSpPr>
            <p:cNvPr id="15" name="Rectangle 14"/>
            <p:cNvSpPr/>
            <p:nvPr/>
          </p:nvSpPr>
          <p:spPr>
            <a:xfrm>
              <a:off x="4572000" y="1837491"/>
              <a:ext cx="3905422" cy="433470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88072" y="2009774"/>
              <a:ext cx="3689350" cy="397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Model based optimization</a:t>
              </a:r>
            </a:p>
            <a:p>
              <a:r>
                <a:rPr lang="en-US" b="1" dirty="0"/>
                <a:t>(machine learning)</a:t>
              </a:r>
            </a:p>
            <a:p>
              <a:endParaRPr lang="en-US" dirty="0"/>
            </a:p>
            <a:p>
              <a:r>
                <a:rPr lang="en-US" b="1" dirty="0"/>
                <a:t>Deterministic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Fit model to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u="sng" dirty="0"/>
                <a:t>Goal</a:t>
              </a:r>
              <a:r>
                <a:rPr lang="en-US" dirty="0"/>
                <a:t>: optimize model prediction (or function of prediction)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r>
                <a:rPr lang="en-US" b="1" dirty="0"/>
                <a:t>Bayesian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Calculate probability over functions given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u="sng" dirty="0"/>
                <a:t>Goal</a:t>
              </a:r>
              <a:r>
                <a:rPr lang="en-US" dirty="0"/>
                <a:t>: optimize acquisition function given prediction and uncertainty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5090009" y="2751891"/>
              <a:ext cx="27051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01991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Bayesian optimization?</a:t>
            </a:r>
            <a:endParaRPr lang="en-CA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585272" y="1303013"/>
            <a:ext cx="4794150" cy="3040385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CA" sz="2000" dirty="0"/>
          </a:p>
          <a:p>
            <a:pPr marL="233362" lvl="1" indent="0">
              <a:buNone/>
            </a:pPr>
            <a:r>
              <a:rPr lang="en-CA" sz="2000" dirty="0"/>
              <a:t>Human optimization</a:t>
            </a:r>
          </a:p>
          <a:p>
            <a:pPr lvl="2"/>
            <a:r>
              <a:rPr lang="en-CA" sz="1800" b="1" dirty="0"/>
              <a:t>mental models</a:t>
            </a:r>
          </a:p>
          <a:p>
            <a:pPr lvl="2"/>
            <a:r>
              <a:rPr lang="en-CA" sz="1800" b="1" dirty="0"/>
              <a:t>experience</a:t>
            </a:r>
          </a:p>
          <a:p>
            <a:pPr lvl="2"/>
            <a:r>
              <a:rPr lang="en-CA" sz="1800" b="1" dirty="0"/>
              <a:t> </a:t>
            </a:r>
            <a:r>
              <a:rPr lang="en-CA" sz="1800" dirty="0"/>
              <a:t>(relatively) slow decisions</a:t>
            </a:r>
          </a:p>
          <a:p>
            <a:pPr lvl="2"/>
            <a:r>
              <a:rPr lang="en-CA" sz="1800" dirty="0"/>
              <a:t>limited working memory</a:t>
            </a:r>
          </a:p>
          <a:p>
            <a:endParaRPr lang="en-US" dirty="0"/>
          </a:p>
        </p:txBody>
      </p:sp>
      <p:sp>
        <p:nvSpPr>
          <p:cNvPr id="11" name="Content Placeholder 9"/>
          <p:cNvSpPr txBox="1">
            <a:spLocks/>
          </p:cNvSpPr>
          <p:nvPr/>
        </p:nvSpPr>
        <p:spPr>
          <a:xfrm>
            <a:off x="4769822" y="2151866"/>
            <a:ext cx="3307378" cy="219153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3362" lvl="1" indent="0">
              <a:buNone/>
            </a:pPr>
            <a:r>
              <a:rPr lang="en-CA" sz="2000" dirty="0"/>
              <a:t>Numerical optimization</a:t>
            </a:r>
            <a:endParaRPr lang="en-CA" sz="1800" dirty="0"/>
          </a:p>
          <a:p>
            <a:pPr lvl="2"/>
            <a:r>
              <a:rPr lang="en-CA" sz="1800" b="1" dirty="0"/>
              <a:t>fast decisions</a:t>
            </a:r>
          </a:p>
          <a:p>
            <a:pPr lvl="2"/>
            <a:r>
              <a:rPr lang="en-CA" sz="1800" b="1" dirty="0"/>
              <a:t>juggle many things </a:t>
            </a:r>
            <a:br>
              <a:rPr lang="en-CA" sz="1800" b="1" dirty="0"/>
            </a:br>
            <a:r>
              <a:rPr lang="en-CA" sz="1800" b="1" dirty="0"/>
              <a:t>at once</a:t>
            </a:r>
          </a:p>
          <a:p>
            <a:pPr lvl="2"/>
            <a:r>
              <a:rPr lang="en-CA" sz="1800" dirty="0"/>
              <a:t>blind, local search</a:t>
            </a:r>
          </a:p>
          <a:p>
            <a:pPr lvl="3"/>
            <a:r>
              <a:rPr lang="en-CA" sz="1600" dirty="0"/>
              <a:t>limited search space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86948" y="2079762"/>
            <a:ext cx="3622950" cy="2263637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753427" y="2075665"/>
            <a:ext cx="3389453" cy="226943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5040868"/>
            <a:ext cx="8133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Bayesian optimization with machines </a:t>
            </a:r>
            <a:br>
              <a:rPr lang="en-US" sz="2000" dirty="0"/>
            </a:br>
            <a:r>
              <a:rPr lang="en-US" sz="2000" dirty="0"/>
              <a:t>combines strengths of both approaches</a:t>
            </a:r>
          </a:p>
        </p:txBody>
      </p:sp>
    </p:spTree>
    <p:extLst>
      <p:ext uri="{BB962C8B-B14F-4D97-AF65-F5344CB8AC3E}">
        <p14:creationId xmlns:p14="http://schemas.microsoft.com/office/powerpoint/2010/main" val="286835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GP?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8470"/>
            <a:ext cx="4114800" cy="2759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532244" y="1295400"/>
            <a:ext cx="39635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GP regression gives a probability distribution over functions.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Sort of like convolving a kernel function with data.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686" y="5391150"/>
            <a:ext cx="22669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80676" y="403175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GP regression on 1 sampled </a:t>
            </a:r>
            <a:r>
              <a:rPr lang="en-US" dirty="0" smtClean="0"/>
              <a:t>point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>
          <a:xfrm flipV="1">
            <a:off x="2047476" y="3511549"/>
            <a:ext cx="238524" cy="5202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527161" y="3206749"/>
            <a:ext cx="240155" cy="11481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294" y="2438400"/>
            <a:ext cx="2428741" cy="4026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63231" y="6248400"/>
            <a:ext cx="253559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observable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4880844" y="4697383"/>
            <a:ext cx="107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1411069"/>
            <a:ext cx="367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Latent variables</a:t>
            </a:r>
            <a:r>
              <a:rPr lang="en-US" dirty="0" smtClean="0"/>
              <a:t> changing day to day =&gt; </a:t>
            </a:r>
            <a:r>
              <a:rPr lang="en-US" b="1" dirty="0" smtClean="0"/>
              <a:t>optimum moves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Kernel captures </a:t>
            </a:r>
            <a:r>
              <a:rPr lang="en-US" b="1" dirty="0" smtClean="0"/>
              <a:t>shape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43400" y="5559470"/>
            <a:ext cx="18412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these aren’t the correlations we’ll talk about.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582294" y="5867400"/>
            <a:ext cx="894706" cy="257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84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 fuzzy logic: data is more important than parameters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40847"/>
            <a:ext cx="3144621" cy="234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/>
          <a:stretch/>
        </p:blipFill>
        <p:spPr bwMode="auto">
          <a:xfrm>
            <a:off x="970178" y="4544680"/>
            <a:ext cx="2386640" cy="168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"/>
          <a:stretch/>
        </p:blipFill>
        <p:spPr bwMode="auto">
          <a:xfrm>
            <a:off x="3547068" y="4543881"/>
            <a:ext cx="2425797" cy="1704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9"/>
          <a:stretch/>
        </p:blipFill>
        <p:spPr bwMode="auto">
          <a:xfrm>
            <a:off x="6129494" y="4586168"/>
            <a:ext cx="2328705" cy="162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70178" y="3429000"/>
            <a:ext cx="7030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underlying distribution’s moments, are good approximations to the maximum likelihood estimate hyper-parameters.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0" y="609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Amp </a:t>
            </a:r>
            <a:r>
              <a:rPr lang="en-US" dirty="0" err="1"/>
              <a:t>param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96732" y="6105156"/>
            <a:ext cx="164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Noise </a:t>
            </a:r>
            <a:r>
              <a:rPr lang="en-US" dirty="0" err="1"/>
              <a:t>param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77000" y="6105156"/>
            <a:ext cx="164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Length scale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3319" y="5147796"/>
            <a:ext cx="943312" cy="192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062" y="1393247"/>
            <a:ext cx="2918596" cy="208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477698" y="1545647"/>
            <a:ext cx="1206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Ground truth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46560" y="1545647"/>
            <a:ext cx="1354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GP regression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90600" y="4124503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Regression is </a:t>
            </a:r>
            <a:r>
              <a:rPr lang="en-US" dirty="0" smtClean="0"/>
              <a:t>moderately insensitive </a:t>
            </a:r>
            <a:r>
              <a:rPr lang="en-US" dirty="0"/>
              <a:t>to kernel parameter errors.</a:t>
            </a:r>
          </a:p>
        </p:txBody>
      </p:sp>
    </p:spTree>
    <p:extLst>
      <p:ext uri="{BB962C8B-B14F-4D97-AF65-F5344CB8AC3E}">
        <p14:creationId xmlns:p14="http://schemas.microsoft.com/office/powerpoint/2010/main" val="3390753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551445" y="6242050"/>
            <a:ext cx="318932" cy="539750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Optimize FEL vs quadrupole magnets</a:t>
            </a:r>
          </a:p>
        </p:txBody>
      </p:sp>
      <p:pic>
        <p:nvPicPr>
          <p:cNvPr id="19" name="Picture 37" descr="D:\slac\data_scraping\ocelotscrapes_2017\QUAD_LTU1_620_BCTRL_vs_BEND_DMP1_400_BDES_(GDET_FEE1_241_ENRCHSTBR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22" y="1828800"/>
            <a:ext cx="4637088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1" descr="D:\slac\data_scraping\dylan_data_fits_2017_all\data_fits_2017_all\QUAD_LTU1_620_BCTRL\QUAD_LTU1_620_BCTRL_2017-06-30---04-25-3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702" y="5339034"/>
            <a:ext cx="1852476" cy="138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3" descr="D:\slac\data_scraping\dylan_data_fits_2017_all\data_fits_2017_all\QUAD_LTU1_620_BCTRL\fitmean_0_QUAD_LTU1_620_BCTRL_vs_BEND_DMP1_400_BD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03"/>
          <a:stretch>
            <a:fillRect/>
          </a:stretch>
        </p:blipFill>
        <p:spPr bwMode="auto">
          <a:xfrm>
            <a:off x="4803087" y="5029198"/>
            <a:ext cx="1648712" cy="163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4" descr="D:\slac\data_scraping\dylan_data_fits_2017_all\data_fits_2017_all\QUAD_LTU1_620_BCTRL\fitwidth_0_QUAD_LTU1_620_BCTRL_vs_BEND_DMP1_400_BDE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77"/>
          <a:stretch>
            <a:fillRect/>
          </a:stretch>
        </p:blipFill>
        <p:spPr bwMode="auto">
          <a:xfrm>
            <a:off x="6802550" y="4999065"/>
            <a:ext cx="1672968" cy="1662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0" descr="D:\slac\data_scraping\dylan_data_fits_2017_all\data_fits_2017_all\QUAD_LTU1_620_BCTRL\QUAD_LTU1_620_BCTRL_2017-06-29---06-28-0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9034"/>
            <a:ext cx="1850902" cy="13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125"/>
          <p:cNvSpPr txBox="1">
            <a:spLocks noChangeArrowheads="1"/>
          </p:cNvSpPr>
          <p:nvPr/>
        </p:nvSpPr>
        <p:spPr bwMode="auto">
          <a:xfrm>
            <a:off x="305998" y="1295399"/>
            <a:ext cx="42446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latin typeface="Verdana" pitchFamily="34" charset="0"/>
              </a:rPr>
              <a:t>GP length scales from archived</a:t>
            </a:r>
            <a:br>
              <a:rPr lang="en-US" altLang="en-US" sz="1800" dirty="0" smtClean="0">
                <a:latin typeface="Verdana" pitchFamily="34" charset="0"/>
              </a:rPr>
            </a:br>
            <a:r>
              <a:rPr lang="en-US" altLang="en-US" sz="1800" dirty="0" smtClean="0">
                <a:latin typeface="Verdana" pitchFamily="34" charset="0"/>
              </a:rPr>
              <a:t>scan data</a:t>
            </a:r>
            <a:endParaRPr lang="en-US" altLang="en-US" sz="1800" dirty="0">
              <a:latin typeface="Verdana" pitchFamily="34" charset="0"/>
            </a:endParaRPr>
          </a:p>
        </p:txBody>
      </p:sp>
      <p:cxnSp>
        <p:nvCxnSpPr>
          <p:cNvPr id="29" name="Straight Arrow Connector 11"/>
          <p:cNvCxnSpPr>
            <a:cxnSpLocks noChangeShapeType="1"/>
          </p:cNvCxnSpPr>
          <p:nvPr/>
        </p:nvCxnSpPr>
        <p:spPr bwMode="auto">
          <a:xfrm>
            <a:off x="3200400" y="4191000"/>
            <a:ext cx="152400" cy="112606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TextBox 12"/>
          <p:cNvSpPr txBox="1">
            <a:spLocks noChangeArrowheads="1"/>
          </p:cNvSpPr>
          <p:nvPr/>
        </p:nvSpPr>
        <p:spPr bwMode="auto">
          <a:xfrm>
            <a:off x="6881982" y="4482493"/>
            <a:ext cx="19883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Verdana" pitchFamily="34" charset="0"/>
              </a:rPr>
              <a:t>Widths of </a:t>
            </a:r>
            <a:r>
              <a:rPr lang="en-US" altLang="en-US" sz="1400" dirty="0" smtClean="0">
                <a:latin typeface="Verdana" pitchFamily="34" charset="0"/>
              </a:rPr>
              <a:t>scans </a:t>
            </a:r>
            <a:br>
              <a:rPr lang="en-US" altLang="en-US" sz="1400" dirty="0" smtClean="0">
                <a:latin typeface="Verdana" pitchFamily="34" charset="0"/>
              </a:rPr>
            </a:br>
            <a:r>
              <a:rPr lang="en-US" altLang="en-US" sz="1400" dirty="0" smtClean="0">
                <a:latin typeface="Verdana" pitchFamily="34" charset="0"/>
              </a:rPr>
              <a:t>=&gt; </a:t>
            </a:r>
            <a:r>
              <a:rPr lang="en-US" altLang="en-US" sz="1400" b="1" dirty="0">
                <a:latin typeface="Verdana" pitchFamily="34" charset="0"/>
              </a:rPr>
              <a:t>l</a:t>
            </a:r>
            <a:r>
              <a:rPr lang="en-US" altLang="en-US" sz="1400" b="1" dirty="0" smtClean="0">
                <a:latin typeface="Verdana" pitchFamily="34" charset="0"/>
              </a:rPr>
              <a:t>ength scales</a:t>
            </a:r>
            <a:endParaRPr lang="en-US" altLang="en-US" sz="1400" b="1" dirty="0">
              <a:latin typeface="Verdana" pitchFamily="34" charset="0"/>
            </a:endParaRPr>
          </a:p>
        </p:txBody>
      </p:sp>
      <p:sp>
        <p:nvSpPr>
          <p:cNvPr id="31" name="TextBox 208"/>
          <p:cNvSpPr txBox="1">
            <a:spLocks noChangeArrowheads="1"/>
          </p:cNvSpPr>
          <p:nvPr/>
        </p:nvSpPr>
        <p:spPr bwMode="auto">
          <a:xfrm>
            <a:off x="4891695" y="4505978"/>
            <a:ext cx="1858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Verdana" pitchFamily="34" charset="0"/>
              </a:rPr>
              <a:t>Peaks of scans</a:t>
            </a:r>
            <a:endParaRPr lang="en-US" altLang="en-US" sz="1400" b="1" dirty="0">
              <a:latin typeface="Verdana" pitchFamily="34" charset="0"/>
            </a:endParaRPr>
          </a:p>
        </p:txBody>
      </p:sp>
      <p:cxnSp>
        <p:nvCxnSpPr>
          <p:cNvPr id="32" name="Straight Arrow Connector 11"/>
          <p:cNvCxnSpPr>
            <a:cxnSpLocks noChangeShapeType="1"/>
          </p:cNvCxnSpPr>
          <p:nvPr/>
        </p:nvCxnSpPr>
        <p:spPr bwMode="auto">
          <a:xfrm flipH="1">
            <a:off x="1981200" y="4038600"/>
            <a:ext cx="1142998" cy="134199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Group 3"/>
          <p:cNvGrpSpPr/>
          <p:nvPr/>
        </p:nvGrpSpPr>
        <p:grpSpPr>
          <a:xfrm>
            <a:off x="4841125" y="1407844"/>
            <a:ext cx="4186866" cy="3019893"/>
            <a:chOff x="4368887" y="1775261"/>
            <a:chExt cx="5144720" cy="3354110"/>
          </a:xfrm>
        </p:grpSpPr>
        <p:sp>
          <p:nvSpPr>
            <p:cNvPr id="17" name="TextBox 16"/>
            <p:cNvSpPr txBox="1"/>
            <p:nvPr/>
          </p:nvSpPr>
          <p:spPr>
            <a:xfrm>
              <a:off x="7806890" y="3339740"/>
              <a:ext cx="1706717" cy="820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Bayesian optimization with GP</a:t>
              </a:r>
              <a:endParaRPr lang="en-US" sz="1400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7">
              <a:lum/>
              <a:alphaModFix/>
            </a:blip>
            <a:srcRect l="10695" t="4359" b="58263"/>
            <a:stretch/>
          </p:blipFill>
          <p:spPr>
            <a:xfrm>
              <a:off x="5160576" y="3177906"/>
              <a:ext cx="2756037" cy="1355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8">
              <a:lum/>
              <a:alphaModFix/>
            </a:blip>
            <a:srcRect l="10260" t="4694" r="4071" b="57982"/>
            <a:stretch/>
          </p:blipFill>
          <p:spPr>
            <a:xfrm>
              <a:off x="5160576" y="1775261"/>
              <a:ext cx="2756038" cy="13587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7970253" y="2034905"/>
              <a:ext cx="1391876" cy="820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/>
                <a:t>Nelder</a:t>
              </a:r>
              <a:r>
                <a:rPr lang="en-US" sz="1400" dirty="0" smtClean="0"/>
                <a:t>-</a:t>
              </a:r>
            </a:p>
            <a:p>
              <a:pPr algn="ctr"/>
              <a:r>
                <a:rPr lang="en-US" sz="1400" dirty="0" smtClean="0"/>
                <a:t>Mead simplex</a:t>
              </a:r>
              <a:endParaRPr lang="en-US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685763" y="4787532"/>
              <a:ext cx="1691559" cy="341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Time seconds</a:t>
              </a:r>
              <a:endParaRPr lang="en-US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160577" y="4519357"/>
              <a:ext cx="349036" cy="341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92514" y="4519357"/>
              <a:ext cx="471159" cy="341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20</a:t>
              </a:r>
              <a:endParaRPr lang="en-US" sz="1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107257" y="4519357"/>
              <a:ext cx="471159" cy="341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4</a:t>
              </a:r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620379" y="4519357"/>
              <a:ext cx="471159" cy="341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60</a:t>
              </a:r>
              <a:endParaRPr lang="en-US" sz="14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124541" y="4510890"/>
              <a:ext cx="471159" cy="341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8</a:t>
              </a:r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573543" y="4520806"/>
              <a:ext cx="593283" cy="341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100</a:t>
              </a:r>
              <a:endParaRPr lang="en-US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3224481" y="2950712"/>
              <a:ext cx="2667001" cy="378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FEL pulse energy (</a:t>
              </a:r>
              <a:r>
                <a:rPr lang="en-US" sz="1400" dirty="0" err="1" smtClean="0"/>
                <a:t>mJ</a:t>
              </a:r>
              <a:r>
                <a:rPr lang="en-US" sz="1400" dirty="0" smtClean="0"/>
                <a:t>)</a:t>
              </a:r>
              <a:endParaRPr lang="en-US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906714" y="2884773"/>
              <a:ext cx="342065" cy="341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22346" y="2440967"/>
              <a:ext cx="651705" cy="341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0.5</a:t>
              </a:r>
              <a:endParaRPr lang="en-US" sz="1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906714" y="2014414"/>
              <a:ext cx="325852" cy="341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</a:t>
              </a:r>
              <a:endParaRPr lang="en-US" sz="14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896576" y="4332573"/>
              <a:ext cx="342065" cy="341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712209" y="3939905"/>
              <a:ext cx="651705" cy="341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0.5</a:t>
              </a:r>
              <a:endParaRPr lang="en-US" sz="14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96577" y="3518620"/>
              <a:ext cx="325852" cy="341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</a:t>
              </a:r>
              <a:endParaRPr lang="en-US" sz="1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033660" y="3777239"/>
              <a:ext cx="1773229" cy="581126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Optimizing 12 quads at once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TextBox 125"/>
          <p:cNvSpPr txBox="1">
            <a:spLocks noChangeArrowheads="1"/>
          </p:cNvSpPr>
          <p:nvPr/>
        </p:nvSpPr>
        <p:spPr bwMode="auto">
          <a:xfrm>
            <a:off x="4587399" y="5230385"/>
            <a:ext cx="23641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latin typeface="Verdana" pitchFamily="34" charset="0"/>
              </a:rPr>
              <a:t>Lengths from fits similar to lengths from maximizing marginal likelihood</a:t>
            </a:r>
            <a:endParaRPr lang="en-US" altLang="en-US" sz="18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306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ML: maximizing the acquisition function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305800" cy="5065522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Machine takes 2-3 seconds for 1 evaluation (serial </a:t>
            </a:r>
            <a:r>
              <a:rPr lang="en-US" dirty="0" err="1" smtClean="0"/>
              <a:t>eval</a:t>
            </a:r>
            <a:r>
              <a:rPr lang="en-US" dirty="0" smtClean="0"/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Machine learning evolving surrogate model of machine takes milliseconds to evaluate (also parallel evaluation)</a:t>
            </a:r>
          </a:p>
          <a:p>
            <a:endParaRPr lang="en-US" dirty="0"/>
          </a:p>
          <a:p>
            <a:r>
              <a:rPr lang="en-US" dirty="0" smtClean="0"/>
              <a:t>In absence of detailed prior, model and acquisition function (AF) is symmetric about first sampled point. This introduces degeneracy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1D: 2 point degeneracy</a:t>
            </a:r>
          </a:p>
          <a:p>
            <a:pPr marL="342900" indent="-342900">
              <a:buFont typeface="Arial"/>
              <a:buChar char="•"/>
            </a:pPr>
            <a:r>
              <a:rPr lang="en-US" dirty="0" err="1" smtClean="0"/>
              <a:t>nD</a:t>
            </a:r>
            <a:r>
              <a:rPr lang="en-US" dirty="0" smtClean="0"/>
              <a:t>: surface of a hyper-sphere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After several acquisitions, many local maxima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Parallel strategy: For first point, last point, and best point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Evaluate AF at an n-dim Gaussian distributed cluster of points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Choose the points with best AF and perform L-BFGS-B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Stop whenever your computation budget is exceeded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60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mailTo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872B1F55C4DE4CA2A5FEBE29F43349" ma:contentTypeVersion="6" ma:contentTypeDescription="Create a new document." ma:contentTypeScope="" ma:versionID="5fd1a361dd7e4939b0a8ebac5f9bcf4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36fd912c2b4efb89499702243545b9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8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9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0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BAEB46-93B8-48EA-AB06-6314274B41D7}">
  <ds:schemaRefs>
    <ds:schemaRef ds:uri="http://schemas.microsoft.com/sharepoint/v3"/>
    <ds:schemaRef ds:uri="http://purl.org/dc/dcmitype/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2585FCB-0F9F-4F71-BC26-82A06F3AB9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8BEDFC1-ADC1-43FD-8572-166E2C9060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1344</Words>
  <Application>Microsoft Macintosh PowerPoint</Application>
  <PresentationFormat>On-screen Show (4:3)</PresentationFormat>
  <Paragraphs>289</Paragraphs>
  <Slides>23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Blank</vt:lpstr>
      <vt:lpstr>PowerPoint Presentation</vt:lpstr>
      <vt:lpstr>Outline</vt:lpstr>
      <vt:lpstr>FEL beamline tuning</vt:lpstr>
      <vt:lpstr>Comparison of optimizers</vt:lpstr>
      <vt:lpstr>Why Bayesian optimization?</vt:lpstr>
      <vt:lpstr>Why GP?</vt:lpstr>
      <vt:lpstr>GP fuzzy logic: data is more important than parameters</vt:lpstr>
      <vt:lpstr>Optimize FEL vs quadrupole magnets</vt:lpstr>
      <vt:lpstr>ML: maximizing the acquisition function</vt:lpstr>
      <vt:lpstr>Accommodating correlations between devices</vt:lpstr>
      <vt:lpstr>Hyper parameters from simple physical model</vt:lpstr>
      <vt:lpstr>Kernel with correlations</vt:lpstr>
      <vt:lpstr>Kernel with correlations</vt:lpstr>
      <vt:lpstr>GP with correlations</vt:lpstr>
      <vt:lpstr>Online GP model from simulations</vt:lpstr>
      <vt:lpstr>Big picture: the Bayesian dream</vt:lpstr>
      <vt:lpstr>Optimization progress / outlook</vt:lpstr>
      <vt:lpstr>PowerPoint Presentation</vt:lpstr>
      <vt:lpstr>FEL also correlates with orbit deflections</vt:lpstr>
      <vt:lpstr>Improving GP flexibility</vt:lpstr>
      <vt:lpstr>Linear transform</vt:lpstr>
      <vt:lpstr>Nonlinear embedding with normal distribution</vt:lpstr>
      <vt:lpstr>Nonlinear embedding with very nonlinear data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5</cp:revision>
  <dcterms:created xsi:type="dcterms:W3CDTF">2012-06-11T23:50:00Z</dcterms:created>
  <dcterms:modified xsi:type="dcterms:W3CDTF">2019-02-27T13:37:36Z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0x01010050872B1F55C4DE4CA2A5FEBE29F43349</vt:lpwstr>
  </property>
</Properties>
</file>