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4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media/image46.jpg" ContentType="image/jpg"/>
  <Override PartName="/ppt/media/image47.jpg" ContentType="image/jpg"/>
  <Override PartName="/ppt/media/image48.jpg" ContentType="image/jpg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1.xml" ContentType="application/vnd.openxmlformats-officedocument.presentationml.tags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  <p:sldMasterId id="2147483667" r:id="rId3"/>
    <p:sldMasterId id="2147483686" r:id="rId4"/>
    <p:sldMasterId id="2147483692" r:id="rId5"/>
  </p:sldMasterIdLst>
  <p:notesMasterIdLst>
    <p:notesMasterId r:id="rId19"/>
  </p:notesMasterIdLst>
  <p:sldIdLst>
    <p:sldId id="256" r:id="rId6"/>
    <p:sldId id="330" r:id="rId7"/>
    <p:sldId id="331" r:id="rId8"/>
    <p:sldId id="310" r:id="rId9"/>
    <p:sldId id="324" r:id="rId10"/>
    <p:sldId id="263" r:id="rId11"/>
    <p:sldId id="290" r:id="rId12"/>
    <p:sldId id="335" r:id="rId13"/>
    <p:sldId id="334" r:id="rId14"/>
    <p:sldId id="258" r:id="rId15"/>
    <p:sldId id="336" r:id="rId16"/>
    <p:sldId id="265" r:id="rId17"/>
    <p:sldId id="264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4686"/>
  </p:normalViewPr>
  <p:slideViewPr>
    <p:cSldViewPr snapToGrid="0" snapToObjects="1">
      <p:cViewPr>
        <p:scale>
          <a:sx n="93" d="100"/>
          <a:sy n="93" d="100"/>
        </p:scale>
        <p:origin x="1320" y="6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520FDD7-7D22-436A-8B37-436469F9FD04}" type="doc">
      <dgm:prSet loTypeId="urn:microsoft.com/office/officeart/2005/8/layout/radial4" loCatId="relationship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zh-CN" altLang="en-US"/>
        </a:p>
      </dgm:t>
    </dgm:pt>
    <dgm:pt modelId="{26F723C1-632C-4A30-A47E-F5467E8D9F83}">
      <dgm:prSet phldrT="[文本]" custT="1"/>
      <dgm:spPr/>
      <dgm:t>
        <a:bodyPr/>
        <a:lstStyle/>
        <a:p>
          <a:r>
            <a:rPr lang="en-US" altLang="zh-CN" sz="2100" b="1" dirty="0"/>
            <a:t>Pandas</a:t>
          </a:r>
        </a:p>
        <a:p>
          <a:r>
            <a:rPr lang="en-US" altLang="zh-CN" sz="2100" b="1" dirty="0" err="1"/>
            <a:t>DataFrame</a:t>
          </a:r>
          <a:endParaRPr lang="zh-CN" altLang="en-US" sz="2100" b="1" dirty="0"/>
        </a:p>
      </dgm:t>
    </dgm:pt>
    <dgm:pt modelId="{236ACB68-2C43-41FC-A02E-C5E34AB11DB3}" type="parTrans" cxnId="{7C2EE3AB-7AA3-4862-A5E4-B2F2A533FAC3}">
      <dgm:prSet/>
      <dgm:spPr/>
      <dgm:t>
        <a:bodyPr/>
        <a:lstStyle/>
        <a:p>
          <a:endParaRPr lang="zh-CN" altLang="en-US"/>
        </a:p>
      </dgm:t>
    </dgm:pt>
    <dgm:pt modelId="{90788CC7-3DE8-4181-9917-B62BD612EA3F}" type="sibTrans" cxnId="{7C2EE3AB-7AA3-4862-A5E4-B2F2A533FAC3}">
      <dgm:prSet/>
      <dgm:spPr/>
      <dgm:t>
        <a:bodyPr/>
        <a:lstStyle/>
        <a:p>
          <a:endParaRPr lang="zh-CN" altLang="en-US"/>
        </a:p>
      </dgm:t>
    </dgm:pt>
    <dgm:pt modelId="{23698B47-4E62-4084-9C29-1FD337571CA0}">
      <dgm:prSet phldrT="[文本]"/>
      <dgm:spPr/>
      <dgm:t>
        <a:bodyPr/>
        <a:lstStyle/>
        <a:p>
          <a:r>
            <a:rPr lang="en-US" altLang="zh-CN" b="1" dirty="0"/>
            <a:t>Timestamp Alignment</a:t>
          </a:r>
          <a:endParaRPr lang="zh-CN" altLang="en-US" dirty="0"/>
        </a:p>
      </dgm:t>
    </dgm:pt>
    <dgm:pt modelId="{2EE48DB8-02C9-4913-8E12-201C3B0E0F8D}" type="parTrans" cxnId="{EE504AB7-79F3-437F-9264-63633879147F}">
      <dgm:prSet/>
      <dgm:spPr/>
      <dgm:t>
        <a:bodyPr/>
        <a:lstStyle/>
        <a:p>
          <a:endParaRPr lang="zh-CN" altLang="en-US"/>
        </a:p>
      </dgm:t>
    </dgm:pt>
    <dgm:pt modelId="{0CF57CB5-C217-4DBC-AE39-5648A7EDC339}" type="sibTrans" cxnId="{EE504AB7-79F3-437F-9264-63633879147F}">
      <dgm:prSet/>
      <dgm:spPr/>
      <dgm:t>
        <a:bodyPr/>
        <a:lstStyle/>
        <a:p>
          <a:endParaRPr lang="zh-CN" altLang="en-US"/>
        </a:p>
      </dgm:t>
    </dgm:pt>
    <dgm:pt modelId="{419356A9-91DD-4019-8BBF-298D14AFE836}">
      <dgm:prSet phldrT="[文本]"/>
      <dgm:spPr/>
      <dgm:t>
        <a:bodyPr/>
        <a:lstStyle/>
        <a:p>
          <a:r>
            <a:rPr lang="en-US" altLang="zh-CN" b="1" dirty="0"/>
            <a:t>Data Unification</a:t>
          </a:r>
          <a:endParaRPr lang="zh-CN" altLang="en-US" dirty="0"/>
        </a:p>
      </dgm:t>
    </dgm:pt>
    <dgm:pt modelId="{14802680-5B04-4BA6-90DF-DB4E52E76A58}" type="parTrans" cxnId="{FD37ACF2-FDB0-4917-9DF7-59018ECF9D6F}">
      <dgm:prSet/>
      <dgm:spPr/>
      <dgm:t>
        <a:bodyPr/>
        <a:lstStyle/>
        <a:p>
          <a:endParaRPr lang="zh-CN" altLang="en-US"/>
        </a:p>
      </dgm:t>
    </dgm:pt>
    <dgm:pt modelId="{208555BA-7195-4100-A9C8-01B3F31D5120}" type="sibTrans" cxnId="{FD37ACF2-FDB0-4917-9DF7-59018ECF9D6F}">
      <dgm:prSet/>
      <dgm:spPr/>
      <dgm:t>
        <a:bodyPr/>
        <a:lstStyle/>
        <a:p>
          <a:endParaRPr lang="zh-CN" altLang="en-US"/>
        </a:p>
      </dgm:t>
    </dgm:pt>
    <dgm:pt modelId="{133F9EFC-AAEA-4B22-9BC5-C1BCF2A89065}">
      <dgm:prSet/>
      <dgm:spPr/>
      <dgm:t>
        <a:bodyPr/>
        <a:lstStyle/>
        <a:p>
          <a:r>
            <a:rPr lang="en-US" altLang="zh-CN" b="1" dirty="0"/>
            <a:t>Data Merging</a:t>
          </a:r>
          <a:endParaRPr lang="zh-CN" altLang="en-US" dirty="0"/>
        </a:p>
      </dgm:t>
    </dgm:pt>
    <dgm:pt modelId="{B961102F-83D6-4670-A701-9034568C6759}" type="parTrans" cxnId="{C18C39FC-6B5D-4DD7-8106-4240AC949685}">
      <dgm:prSet/>
      <dgm:spPr/>
      <dgm:t>
        <a:bodyPr/>
        <a:lstStyle/>
        <a:p>
          <a:endParaRPr lang="zh-CN" altLang="en-US"/>
        </a:p>
      </dgm:t>
    </dgm:pt>
    <dgm:pt modelId="{5046D76A-676C-4DB4-8E7A-DC103B91E32E}" type="sibTrans" cxnId="{C18C39FC-6B5D-4DD7-8106-4240AC949685}">
      <dgm:prSet/>
      <dgm:spPr/>
      <dgm:t>
        <a:bodyPr/>
        <a:lstStyle/>
        <a:p>
          <a:endParaRPr lang="zh-CN" altLang="en-US"/>
        </a:p>
      </dgm:t>
    </dgm:pt>
    <dgm:pt modelId="{4C4FF183-CE52-4469-8AD7-FA1D9570D651}" type="pres">
      <dgm:prSet presAssocID="{8520FDD7-7D22-436A-8B37-436469F9FD04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FBE412BC-4998-4914-AAA5-7A3DBBD8D17C}" type="pres">
      <dgm:prSet presAssocID="{26F723C1-632C-4A30-A47E-F5467E8D9F83}" presName="centerShape" presStyleLbl="node0" presStyleIdx="0" presStyleCnt="1" custScaleX="133737" custScaleY="114825"/>
      <dgm:spPr/>
    </dgm:pt>
    <dgm:pt modelId="{F3941B28-BC9C-4600-AD99-C16FFC0A19B0}" type="pres">
      <dgm:prSet presAssocID="{B961102F-83D6-4670-A701-9034568C6759}" presName="parTrans" presStyleLbl="bgSibTrans2D1" presStyleIdx="0" presStyleCnt="3"/>
      <dgm:spPr/>
    </dgm:pt>
    <dgm:pt modelId="{81A3A9DA-5653-4960-BCEE-86F37BE97680}" type="pres">
      <dgm:prSet presAssocID="{133F9EFC-AAEA-4B22-9BC5-C1BCF2A89065}" presName="node" presStyleLbl="node1" presStyleIdx="0" presStyleCnt="3" custRadScaleRad="137634" custRadScaleInc="-4886">
        <dgm:presLayoutVars>
          <dgm:bulletEnabled val="1"/>
        </dgm:presLayoutVars>
      </dgm:prSet>
      <dgm:spPr/>
    </dgm:pt>
    <dgm:pt modelId="{72EFC87E-7D81-4653-9D4E-CB7F7BE95D7F}" type="pres">
      <dgm:prSet presAssocID="{2EE48DB8-02C9-4913-8E12-201C3B0E0F8D}" presName="parTrans" presStyleLbl="bgSibTrans2D1" presStyleIdx="1" presStyleCnt="3" custLinFactNeighborY="2784" custRadScaleRad="101602" custRadScaleInc="-2147483648"/>
      <dgm:spPr/>
    </dgm:pt>
    <dgm:pt modelId="{1FF55D1B-05A2-4551-97A2-A0C4E896F32B}" type="pres">
      <dgm:prSet presAssocID="{23698B47-4E62-4084-9C29-1FD337571CA0}" presName="node" presStyleLbl="node1" presStyleIdx="1" presStyleCnt="3" custRadScaleRad="109731" custRadScaleInc="-3157">
        <dgm:presLayoutVars>
          <dgm:bulletEnabled val="1"/>
        </dgm:presLayoutVars>
      </dgm:prSet>
      <dgm:spPr/>
    </dgm:pt>
    <dgm:pt modelId="{42FA2470-8B29-4A3F-BDB7-E300FE5817DE}" type="pres">
      <dgm:prSet presAssocID="{14802680-5B04-4BA6-90DF-DB4E52E76A58}" presName="parTrans" presStyleLbl="bgSibTrans2D1" presStyleIdx="2" presStyleCnt="3"/>
      <dgm:spPr/>
    </dgm:pt>
    <dgm:pt modelId="{EED3A226-7BEC-4B85-A4BD-92E1F8B760B7}" type="pres">
      <dgm:prSet presAssocID="{419356A9-91DD-4019-8BBF-298D14AFE836}" presName="node" presStyleLbl="node1" presStyleIdx="2" presStyleCnt="3" custRadScaleRad="138212" custRadScaleInc="10460">
        <dgm:presLayoutVars>
          <dgm:bulletEnabled val="1"/>
        </dgm:presLayoutVars>
      </dgm:prSet>
      <dgm:spPr/>
    </dgm:pt>
  </dgm:ptLst>
  <dgm:cxnLst>
    <dgm:cxn modelId="{43CAE600-406D-41DC-AD24-B99B0C744509}" type="presOf" srcId="{419356A9-91DD-4019-8BBF-298D14AFE836}" destId="{EED3A226-7BEC-4B85-A4BD-92E1F8B760B7}" srcOrd="0" destOrd="0" presId="urn:microsoft.com/office/officeart/2005/8/layout/radial4"/>
    <dgm:cxn modelId="{B3FDA809-B89C-4C27-B88F-D7FF11C832AC}" type="presOf" srcId="{26F723C1-632C-4A30-A47E-F5467E8D9F83}" destId="{FBE412BC-4998-4914-AAA5-7A3DBBD8D17C}" srcOrd="0" destOrd="0" presId="urn:microsoft.com/office/officeart/2005/8/layout/radial4"/>
    <dgm:cxn modelId="{4F96B117-1A74-4B57-A708-1EFCA6BCB7AC}" type="presOf" srcId="{8520FDD7-7D22-436A-8B37-436469F9FD04}" destId="{4C4FF183-CE52-4469-8AD7-FA1D9570D651}" srcOrd="0" destOrd="0" presId="urn:microsoft.com/office/officeart/2005/8/layout/radial4"/>
    <dgm:cxn modelId="{48456B47-EA18-4B51-ADBD-D9A864BED07B}" type="presOf" srcId="{B961102F-83D6-4670-A701-9034568C6759}" destId="{F3941B28-BC9C-4600-AD99-C16FFC0A19B0}" srcOrd="0" destOrd="0" presId="urn:microsoft.com/office/officeart/2005/8/layout/radial4"/>
    <dgm:cxn modelId="{DE29F94D-37F6-4870-A131-E81C15A89178}" type="presOf" srcId="{2EE48DB8-02C9-4913-8E12-201C3B0E0F8D}" destId="{72EFC87E-7D81-4653-9D4E-CB7F7BE95D7F}" srcOrd="0" destOrd="0" presId="urn:microsoft.com/office/officeart/2005/8/layout/radial4"/>
    <dgm:cxn modelId="{9243554F-16A5-4719-B8F7-E4DF24935BFE}" type="presOf" srcId="{14802680-5B04-4BA6-90DF-DB4E52E76A58}" destId="{42FA2470-8B29-4A3F-BDB7-E300FE5817DE}" srcOrd="0" destOrd="0" presId="urn:microsoft.com/office/officeart/2005/8/layout/radial4"/>
    <dgm:cxn modelId="{61D32051-6101-45B9-8C7B-5B14DCBF7470}" type="presOf" srcId="{133F9EFC-AAEA-4B22-9BC5-C1BCF2A89065}" destId="{81A3A9DA-5653-4960-BCEE-86F37BE97680}" srcOrd="0" destOrd="0" presId="urn:microsoft.com/office/officeart/2005/8/layout/radial4"/>
    <dgm:cxn modelId="{DABE4778-F048-4916-9D08-3DC9133D73C5}" type="presOf" srcId="{23698B47-4E62-4084-9C29-1FD337571CA0}" destId="{1FF55D1B-05A2-4551-97A2-A0C4E896F32B}" srcOrd="0" destOrd="0" presId="urn:microsoft.com/office/officeart/2005/8/layout/radial4"/>
    <dgm:cxn modelId="{7C2EE3AB-7AA3-4862-A5E4-B2F2A533FAC3}" srcId="{8520FDD7-7D22-436A-8B37-436469F9FD04}" destId="{26F723C1-632C-4A30-A47E-F5467E8D9F83}" srcOrd="0" destOrd="0" parTransId="{236ACB68-2C43-41FC-A02E-C5E34AB11DB3}" sibTransId="{90788CC7-3DE8-4181-9917-B62BD612EA3F}"/>
    <dgm:cxn modelId="{EE504AB7-79F3-437F-9264-63633879147F}" srcId="{26F723C1-632C-4A30-A47E-F5467E8D9F83}" destId="{23698B47-4E62-4084-9C29-1FD337571CA0}" srcOrd="1" destOrd="0" parTransId="{2EE48DB8-02C9-4913-8E12-201C3B0E0F8D}" sibTransId="{0CF57CB5-C217-4DBC-AE39-5648A7EDC339}"/>
    <dgm:cxn modelId="{FD37ACF2-FDB0-4917-9DF7-59018ECF9D6F}" srcId="{26F723C1-632C-4A30-A47E-F5467E8D9F83}" destId="{419356A9-91DD-4019-8BBF-298D14AFE836}" srcOrd="2" destOrd="0" parTransId="{14802680-5B04-4BA6-90DF-DB4E52E76A58}" sibTransId="{208555BA-7195-4100-A9C8-01B3F31D5120}"/>
    <dgm:cxn modelId="{C18C39FC-6B5D-4DD7-8106-4240AC949685}" srcId="{26F723C1-632C-4A30-A47E-F5467E8D9F83}" destId="{133F9EFC-AAEA-4B22-9BC5-C1BCF2A89065}" srcOrd="0" destOrd="0" parTransId="{B961102F-83D6-4670-A701-9034568C6759}" sibTransId="{5046D76A-676C-4DB4-8E7A-DC103B91E32E}"/>
    <dgm:cxn modelId="{01667119-F186-4908-A11F-D3FC1534C855}" type="presParOf" srcId="{4C4FF183-CE52-4469-8AD7-FA1D9570D651}" destId="{FBE412BC-4998-4914-AAA5-7A3DBBD8D17C}" srcOrd="0" destOrd="0" presId="urn:microsoft.com/office/officeart/2005/8/layout/radial4"/>
    <dgm:cxn modelId="{C0ADC9E2-B10F-4241-A1D7-EC4D668F2555}" type="presParOf" srcId="{4C4FF183-CE52-4469-8AD7-FA1D9570D651}" destId="{F3941B28-BC9C-4600-AD99-C16FFC0A19B0}" srcOrd="1" destOrd="0" presId="urn:microsoft.com/office/officeart/2005/8/layout/radial4"/>
    <dgm:cxn modelId="{57D9141F-A6D0-4CC7-B04D-769B4294878A}" type="presParOf" srcId="{4C4FF183-CE52-4469-8AD7-FA1D9570D651}" destId="{81A3A9DA-5653-4960-BCEE-86F37BE97680}" srcOrd="2" destOrd="0" presId="urn:microsoft.com/office/officeart/2005/8/layout/radial4"/>
    <dgm:cxn modelId="{34425D4E-81D5-4413-8EDC-9D72020608AE}" type="presParOf" srcId="{4C4FF183-CE52-4469-8AD7-FA1D9570D651}" destId="{72EFC87E-7D81-4653-9D4E-CB7F7BE95D7F}" srcOrd="3" destOrd="0" presId="urn:microsoft.com/office/officeart/2005/8/layout/radial4"/>
    <dgm:cxn modelId="{0A3DA2E3-ECA3-456D-9E65-EAFDB5023043}" type="presParOf" srcId="{4C4FF183-CE52-4469-8AD7-FA1D9570D651}" destId="{1FF55D1B-05A2-4551-97A2-A0C4E896F32B}" srcOrd="4" destOrd="0" presId="urn:microsoft.com/office/officeart/2005/8/layout/radial4"/>
    <dgm:cxn modelId="{580C9356-4BC7-4384-938B-CD5FFCC0901C}" type="presParOf" srcId="{4C4FF183-CE52-4469-8AD7-FA1D9570D651}" destId="{42FA2470-8B29-4A3F-BDB7-E300FE5817DE}" srcOrd="5" destOrd="0" presId="urn:microsoft.com/office/officeart/2005/8/layout/radial4"/>
    <dgm:cxn modelId="{1276B265-6DC8-4D96-8905-65B889E8F197}" type="presParOf" srcId="{4C4FF183-CE52-4469-8AD7-FA1D9570D651}" destId="{EED3A226-7BEC-4B85-A4BD-92E1F8B760B7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E412BC-4998-4914-AAA5-7A3DBBD8D17C}">
      <dsp:nvSpPr>
        <dsp:cNvPr id="0" name=""/>
        <dsp:cNvSpPr/>
      </dsp:nvSpPr>
      <dsp:spPr>
        <a:xfrm>
          <a:off x="2832175" y="1486852"/>
          <a:ext cx="1838852" cy="1578816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2100" b="1" kern="1200" dirty="0"/>
            <a:t>Pandas</a:t>
          </a:r>
        </a:p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2100" b="1" kern="1200" dirty="0" err="1"/>
            <a:t>DataFrame</a:t>
          </a:r>
          <a:endParaRPr lang="zh-CN" altLang="en-US" sz="2100" b="1" kern="1200" dirty="0"/>
        </a:p>
      </dsp:txBody>
      <dsp:txXfrm>
        <a:off x="3101469" y="1718064"/>
        <a:ext cx="1300264" cy="1116392"/>
      </dsp:txXfrm>
    </dsp:sp>
    <dsp:sp modelId="{F3941B28-BC9C-4600-AD99-C16FFC0A19B0}">
      <dsp:nvSpPr>
        <dsp:cNvPr id="0" name=""/>
        <dsp:cNvSpPr/>
      </dsp:nvSpPr>
      <dsp:spPr>
        <a:xfrm rot="12724104">
          <a:off x="1531193" y="1164917"/>
          <a:ext cx="1518662" cy="391868"/>
        </a:xfrm>
        <a:prstGeom prst="lef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A3A9DA-5653-4960-BCEE-86F37BE97680}">
      <dsp:nvSpPr>
        <dsp:cNvPr id="0" name=""/>
        <dsp:cNvSpPr/>
      </dsp:nvSpPr>
      <dsp:spPr>
        <a:xfrm>
          <a:off x="993942" y="435207"/>
          <a:ext cx="1306227" cy="1044982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195" tIns="36195" rIns="36195" bIns="3619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1900" b="1" kern="1200" dirty="0"/>
            <a:t>Data Merging</a:t>
          </a:r>
          <a:endParaRPr lang="zh-CN" altLang="en-US" sz="1900" kern="1200" dirty="0"/>
        </a:p>
      </dsp:txBody>
      <dsp:txXfrm>
        <a:off x="1024548" y="465813"/>
        <a:ext cx="1245015" cy="983770"/>
      </dsp:txXfrm>
    </dsp:sp>
    <dsp:sp modelId="{72EFC87E-7D81-4653-9D4E-CB7F7BE95D7F}">
      <dsp:nvSpPr>
        <dsp:cNvPr id="0" name=""/>
        <dsp:cNvSpPr/>
      </dsp:nvSpPr>
      <dsp:spPr>
        <a:xfrm rot="16075366">
          <a:off x="3223469" y="766592"/>
          <a:ext cx="960173" cy="391868"/>
        </a:xfrm>
        <a:prstGeom prst="lef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FF55D1B-05A2-4551-97A2-A0C4E896F32B}">
      <dsp:nvSpPr>
        <dsp:cNvPr id="0" name=""/>
        <dsp:cNvSpPr/>
      </dsp:nvSpPr>
      <dsp:spPr>
        <a:xfrm>
          <a:off x="3033040" y="-50645"/>
          <a:ext cx="1306227" cy="1044982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195" tIns="36195" rIns="36195" bIns="3619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1900" b="1" kern="1200" dirty="0"/>
            <a:t>Timestamp Alignment</a:t>
          </a:r>
          <a:endParaRPr lang="zh-CN" altLang="en-US" sz="1900" kern="1200" dirty="0"/>
        </a:p>
      </dsp:txBody>
      <dsp:txXfrm>
        <a:off x="3063646" y="-20039"/>
        <a:ext cx="1245015" cy="983770"/>
      </dsp:txXfrm>
    </dsp:sp>
    <dsp:sp modelId="{42FA2470-8B29-4A3F-BDB7-E300FE5817DE}">
      <dsp:nvSpPr>
        <dsp:cNvPr id="0" name=""/>
        <dsp:cNvSpPr/>
      </dsp:nvSpPr>
      <dsp:spPr>
        <a:xfrm rot="19876560">
          <a:off x="4510649" y="1247406"/>
          <a:ext cx="1521601" cy="391868"/>
        </a:xfrm>
        <a:prstGeom prst="lef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ED3A226-7BEC-4B85-A4BD-92E1F8B760B7}">
      <dsp:nvSpPr>
        <dsp:cNvPr id="0" name=""/>
        <dsp:cNvSpPr/>
      </dsp:nvSpPr>
      <dsp:spPr>
        <a:xfrm>
          <a:off x="5285516" y="555215"/>
          <a:ext cx="1306227" cy="1044982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195" tIns="36195" rIns="36195" bIns="3619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1900" b="1" kern="1200" dirty="0"/>
            <a:t>Data Unification</a:t>
          </a:r>
          <a:endParaRPr lang="zh-CN" altLang="en-US" sz="1900" kern="1200" dirty="0"/>
        </a:p>
      </dsp:txBody>
      <dsp:txXfrm>
        <a:off x="5316122" y="585821"/>
        <a:ext cx="1245015" cy="9837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523038-FE07-D54E-BFAE-7455F53E541A}" type="datetimeFigureOut">
              <a:rPr lang="en-US" smtClean="0"/>
              <a:t>2/28/19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FC2DB3-A09F-D84F-8780-DFB4DDF0C5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4688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err="1"/>
              <a:t>Togethere</a:t>
            </a:r>
            <a:r>
              <a:rPr lang="en-GB"/>
              <a:t> we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1A53A7-64CD-4D0E-AAE8-1AC9C79D7085}" type="slidenum">
              <a:rPr lang="sv-SE" smtClean="0"/>
              <a:t>4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84010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E7B5255-5329-45F9-87F3-A2F9FB4734D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235034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E7B5255-5329-45F9-87F3-A2F9FB4734D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543999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EC8A22F-473F-47C2-A5B8-35665A6E6C7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11727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EC8A22F-473F-47C2-A5B8-35665A6E6C7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311437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8EC5FC-0F75-3643-B02A-20BA00BCEC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CA398F8-18A0-244B-9A80-E9C8B42B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A18DC1-C790-3449-88E6-0F0492F137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36F06-C11C-8249-AAFD-3FFE46011B74}" type="datetimeFigureOut">
              <a:rPr lang="en-US" smtClean="0"/>
              <a:t>2/27/19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8AAE66-D02E-9D47-9109-51C7C1236C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C51C0C-2C16-3040-92C2-79524AED7B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24B6-CBAE-B544-894E-2B4BD9E41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8472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5D27E-4CB4-914B-9E86-A85AD5BB86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E3E9B3-42D8-1F4F-B0BD-A9FB866BFE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8F1307-9314-C94E-A034-2121C66E3E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36F06-C11C-8249-AAFD-3FFE46011B74}" type="datetimeFigureOut">
              <a:rPr lang="en-US" smtClean="0"/>
              <a:t>2/27/19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1B5CCB-D6C7-B34D-A67D-7C976EEC15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784086-6FB5-8743-BE82-AD661E0945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24B6-CBAE-B544-894E-2B4BD9E41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729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21AEFCD-7674-244F-A312-124BE115A5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89A650A-8E3E-5D49-AC76-1AF7252DB5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A5ED7A-4465-AF47-9FF0-E1F1C2912D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36F06-C11C-8249-AAFD-3FFE46011B74}" type="datetimeFigureOut">
              <a:rPr lang="en-US" smtClean="0"/>
              <a:t>2/27/19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CF3AFF-1606-3647-9D7C-87E34FC8B1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1BD4E6-9DFD-D14F-B8EC-CC158CE1A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24B6-CBAE-B544-894E-2B4BD9E41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912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ayer Architecture Backround Templ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8BD61A1-005B-9349-9560-8B6E4A960A36}"/>
              </a:ext>
            </a:extLst>
          </p:cNvPr>
          <p:cNvSpPr/>
          <p:nvPr userDrawn="1"/>
        </p:nvSpPr>
        <p:spPr>
          <a:xfrm>
            <a:off x="0" y="3927918"/>
            <a:ext cx="12192000" cy="1099308"/>
          </a:xfrm>
          <a:prstGeom prst="rect">
            <a:avLst/>
          </a:prstGeom>
          <a:solidFill>
            <a:srgbClr val="026E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98FFC8F-F4E1-4244-B4EA-0EAA62C78BC2}"/>
              </a:ext>
            </a:extLst>
          </p:cNvPr>
          <p:cNvSpPr/>
          <p:nvPr userDrawn="1"/>
        </p:nvSpPr>
        <p:spPr>
          <a:xfrm>
            <a:off x="0" y="968579"/>
            <a:ext cx="12192000" cy="931223"/>
          </a:xfrm>
          <a:prstGeom prst="rect">
            <a:avLst/>
          </a:prstGeom>
          <a:solidFill>
            <a:srgbClr val="0089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0B7FE8E-DD0B-EB48-A4A8-EA5F915EDDAA}"/>
              </a:ext>
            </a:extLst>
          </p:cNvPr>
          <p:cNvSpPr/>
          <p:nvPr userDrawn="1"/>
        </p:nvSpPr>
        <p:spPr>
          <a:xfrm>
            <a:off x="0" y="1788588"/>
            <a:ext cx="12192000" cy="903473"/>
          </a:xfrm>
          <a:prstGeom prst="rect">
            <a:avLst/>
          </a:prstGeom>
          <a:solidFill>
            <a:srgbClr val="0081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/>
              <a:t>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AA1CF25-632D-9544-AE9E-B5EB65DFCD2F}"/>
              </a:ext>
            </a:extLst>
          </p:cNvPr>
          <p:cNvSpPr/>
          <p:nvPr userDrawn="1"/>
        </p:nvSpPr>
        <p:spPr>
          <a:xfrm>
            <a:off x="0" y="2644358"/>
            <a:ext cx="12192000" cy="1285335"/>
          </a:xfrm>
          <a:prstGeom prst="rect">
            <a:avLst/>
          </a:prstGeom>
          <a:solidFill>
            <a:srgbClr val="0177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4874E9A-2081-864F-B3D6-C1794B7E1982}"/>
              </a:ext>
            </a:extLst>
          </p:cNvPr>
          <p:cNvSpPr/>
          <p:nvPr userDrawn="1"/>
        </p:nvSpPr>
        <p:spPr>
          <a:xfrm>
            <a:off x="0" y="5014729"/>
            <a:ext cx="12192000" cy="645082"/>
          </a:xfrm>
          <a:prstGeom prst="rect">
            <a:avLst/>
          </a:prstGeom>
          <a:solidFill>
            <a:srgbClr val="0067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196D881-68F6-CD40-BBE1-413CD030367E}"/>
              </a:ext>
            </a:extLst>
          </p:cNvPr>
          <p:cNvSpPr/>
          <p:nvPr userDrawn="1"/>
        </p:nvSpPr>
        <p:spPr>
          <a:xfrm>
            <a:off x="0" y="5657017"/>
            <a:ext cx="12192000" cy="626575"/>
          </a:xfrm>
          <a:prstGeom prst="rect">
            <a:avLst/>
          </a:prstGeom>
          <a:solidFill>
            <a:srgbClr val="015E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C8BFD91-D8F4-C74F-9AD9-92D3F3F5EA57}"/>
              </a:ext>
            </a:extLst>
          </p:cNvPr>
          <p:cNvSpPr/>
          <p:nvPr userDrawn="1"/>
        </p:nvSpPr>
        <p:spPr>
          <a:xfrm>
            <a:off x="0" y="6275574"/>
            <a:ext cx="12192000" cy="582427"/>
          </a:xfrm>
          <a:prstGeom prst="rect">
            <a:avLst/>
          </a:prstGeom>
          <a:solidFill>
            <a:srgbClr val="024E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4B5FEE5-9D4C-844D-86CB-71AD3DF266E9}"/>
              </a:ext>
            </a:extLst>
          </p:cNvPr>
          <p:cNvCxnSpPr>
            <a:cxnSpLocks/>
          </p:cNvCxnSpPr>
          <p:nvPr userDrawn="1"/>
        </p:nvCxnSpPr>
        <p:spPr>
          <a:xfrm>
            <a:off x="-2835" y="969281"/>
            <a:ext cx="12194836" cy="0"/>
          </a:xfrm>
          <a:prstGeom prst="line">
            <a:avLst/>
          </a:prstGeom>
          <a:ln w="9525" cap="rnd" cmpd="sng" algn="ctr">
            <a:gradFill>
              <a:gsLst>
                <a:gs pos="0">
                  <a:schemeClr val="bg1">
                    <a:alpha val="78000"/>
                  </a:schemeClr>
                </a:gs>
                <a:gs pos="26000">
                  <a:schemeClr val="bg1">
                    <a:alpha val="30000"/>
                  </a:schemeClr>
                </a:gs>
                <a:gs pos="86000">
                  <a:srgbClr val="FFFFFF">
                    <a:alpha val="17000"/>
                  </a:srgbClr>
                </a:gs>
                <a:gs pos="75000">
                  <a:srgbClr val="FFFFFF">
                    <a:alpha val="43000"/>
                  </a:srgbClr>
                </a:gs>
                <a:gs pos="46000">
                  <a:schemeClr val="bg1">
                    <a:alpha val="14000"/>
                  </a:schemeClr>
                </a:gs>
                <a:gs pos="100000">
                  <a:schemeClr val="bg1">
                    <a:alpha val="63000"/>
                  </a:schemeClr>
                </a:gs>
              </a:gsLst>
              <a:lin ang="0" scaled="0"/>
            </a:gra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5482A43-F451-DC45-8761-E71F6ACA9161}"/>
              </a:ext>
            </a:extLst>
          </p:cNvPr>
          <p:cNvCxnSpPr>
            <a:cxnSpLocks/>
          </p:cNvCxnSpPr>
          <p:nvPr userDrawn="1"/>
        </p:nvCxnSpPr>
        <p:spPr>
          <a:xfrm>
            <a:off x="-2835" y="1789640"/>
            <a:ext cx="12194836" cy="0"/>
          </a:xfrm>
          <a:prstGeom prst="line">
            <a:avLst/>
          </a:prstGeom>
          <a:ln w="9525" cap="rnd" cmpd="sng" algn="ctr">
            <a:gradFill>
              <a:gsLst>
                <a:gs pos="0">
                  <a:schemeClr val="bg1">
                    <a:alpha val="78000"/>
                  </a:schemeClr>
                </a:gs>
                <a:gs pos="26000">
                  <a:schemeClr val="bg1">
                    <a:alpha val="0"/>
                  </a:schemeClr>
                </a:gs>
                <a:gs pos="86000">
                  <a:srgbClr val="FFFFFF">
                    <a:alpha val="0"/>
                  </a:srgbClr>
                </a:gs>
                <a:gs pos="75000">
                  <a:srgbClr val="FFFFFF">
                    <a:alpha val="63000"/>
                  </a:srgbClr>
                </a:gs>
                <a:gs pos="36000">
                  <a:schemeClr val="bg1">
                    <a:alpha val="30000"/>
                  </a:schemeClr>
                </a:gs>
                <a:gs pos="100000">
                  <a:schemeClr val="bg1">
                    <a:alpha val="63000"/>
                  </a:schemeClr>
                </a:gs>
              </a:gsLst>
              <a:lin ang="0" scaled="0"/>
            </a:gra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BE2EB50-8C2F-E44F-B5E9-EEF37183040E}"/>
              </a:ext>
            </a:extLst>
          </p:cNvPr>
          <p:cNvCxnSpPr>
            <a:cxnSpLocks/>
          </p:cNvCxnSpPr>
          <p:nvPr userDrawn="1"/>
        </p:nvCxnSpPr>
        <p:spPr>
          <a:xfrm>
            <a:off x="-2835" y="2642668"/>
            <a:ext cx="12194836" cy="0"/>
          </a:xfrm>
          <a:prstGeom prst="line">
            <a:avLst/>
          </a:prstGeom>
          <a:ln w="9525" cap="rnd" cmpd="sng" algn="ctr">
            <a:gradFill>
              <a:gsLst>
                <a:gs pos="0">
                  <a:schemeClr val="bg1">
                    <a:alpha val="78000"/>
                  </a:schemeClr>
                </a:gs>
                <a:gs pos="30000">
                  <a:srgbClr val="FFFFFF">
                    <a:alpha val="0"/>
                  </a:srgbClr>
                </a:gs>
                <a:gs pos="23000">
                  <a:schemeClr val="bg1">
                    <a:alpha val="0"/>
                  </a:schemeClr>
                </a:gs>
                <a:gs pos="95000">
                  <a:srgbClr val="FFFFFF">
                    <a:alpha val="0"/>
                  </a:srgbClr>
                </a:gs>
                <a:gs pos="78000">
                  <a:srgbClr val="FFFFFF">
                    <a:alpha val="36000"/>
                  </a:srgbClr>
                </a:gs>
                <a:gs pos="40000">
                  <a:schemeClr val="bg1">
                    <a:alpha val="50000"/>
                  </a:schemeClr>
                </a:gs>
                <a:gs pos="100000">
                  <a:schemeClr val="bg1">
                    <a:alpha val="63000"/>
                  </a:schemeClr>
                </a:gs>
              </a:gsLst>
              <a:lin ang="0" scaled="0"/>
            </a:gra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6FF466B-2972-1749-A871-43742C6ACAFC}"/>
              </a:ext>
            </a:extLst>
          </p:cNvPr>
          <p:cNvCxnSpPr>
            <a:cxnSpLocks/>
          </p:cNvCxnSpPr>
          <p:nvPr userDrawn="1"/>
        </p:nvCxnSpPr>
        <p:spPr>
          <a:xfrm>
            <a:off x="0" y="3931356"/>
            <a:ext cx="12192000" cy="0"/>
          </a:xfrm>
          <a:prstGeom prst="line">
            <a:avLst/>
          </a:prstGeom>
          <a:ln w="9525" cap="rnd" cmpd="sng" algn="ctr">
            <a:gradFill>
              <a:gsLst>
                <a:gs pos="0">
                  <a:schemeClr val="bg1">
                    <a:alpha val="78000"/>
                  </a:schemeClr>
                </a:gs>
                <a:gs pos="27000">
                  <a:srgbClr val="FFFFFF">
                    <a:alpha val="0"/>
                  </a:srgbClr>
                </a:gs>
                <a:gs pos="20000">
                  <a:schemeClr val="bg1">
                    <a:alpha val="0"/>
                  </a:schemeClr>
                </a:gs>
                <a:gs pos="95000">
                  <a:srgbClr val="FFFFFF">
                    <a:alpha val="0"/>
                  </a:srgbClr>
                </a:gs>
                <a:gs pos="78000">
                  <a:srgbClr val="FFFFFF">
                    <a:alpha val="36000"/>
                  </a:srgbClr>
                </a:gs>
                <a:gs pos="40000">
                  <a:schemeClr val="bg1">
                    <a:alpha val="50000"/>
                  </a:schemeClr>
                </a:gs>
                <a:gs pos="100000">
                  <a:schemeClr val="bg1">
                    <a:alpha val="63000"/>
                  </a:schemeClr>
                </a:gs>
              </a:gsLst>
              <a:lin ang="0" scaled="0"/>
            </a:gra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1F28B33E-98A6-8547-89E2-7F551E2FECDB}"/>
              </a:ext>
            </a:extLst>
          </p:cNvPr>
          <p:cNvCxnSpPr>
            <a:cxnSpLocks/>
          </p:cNvCxnSpPr>
          <p:nvPr userDrawn="1"/>
        </p:nvCxnSpPr>
        <p:spPr>
          <a:xfrm>
            <a:off x="-2835" y="5018052"/>
            <a:ext cx="12194836" cy="0"/>
          </a:xfrm>
          <a:prstGeom prst="line">
            <a:avLst/>
          </a:prstGeom>
          <a:ln w="9525" cap="rnd" cmpd="sng" algn="ctr">
            <a:gradFill>
              <a:gsLst>
                <a:gs pos="0">
                  <a:schemeClr val="bg1">
                    <a:alpha val="78000"/>
                  </a:schemeClr>
                </a:gs>
                <a:gs pos="27000">
                  <a:srgbClr val="FFFFFF">
                    <a:alpha val="3000"/>
                  </a:srgbClr>
                </a:gs>
                <a:gs pos="20000">
                  <a:schemeClr val="bg1">
                    <a:alpha val="0"/>
                  </a:schemeClr>
                </a:gs>
                <a:gs pos="95000">
                  <a:srgbClr val="FFFFFF">
                    <a:alpha val="14000"/>
                  </a:srgbClr>
                </a:gs>
                <a:gs pos="78000">
                  <a:srgbClr val="FFFFFF">
                    <a:alpha val="25000"/>
                  </a:srgbClr>
                </a:gs>
                <a:gs pos="36000">
                  <a:schemeClr val="bg1">
                    <a:alpha val="35000"/>
                  </a:schemeClr>
                </a:gs>
                <a:gs pos="100000">
                  <a:schemeClr val="bg1">
                    <a:alpha val="63000"/>
                  </a:schemeClr>
                </a:gs>
              </a:gsLst>
              <a:lin ang="0" scaled="0"/>
            </a:gra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D8C49D7-3C1F-B344-A698-65E9AF2E864B}"/>
              </a:ext>
            </a:extLst>
          </p:cNvPr>
          <p:cNvCxnSpPr>
            <a:cxnSpLocks/>
          </p:cNvCxnSpPr>
          <p:nvPr userDrawn="1"/>
        </p:nvCxnSpPr>
        <p:spPr>
          <a:xfrm>
            <a:off x="-2835" y="5659676"/>
            <a:ext cx="12194836" cy="0"/>
          </a:xfrm>
          <a:prstGeom prst="line">
            <a:avLst/>
          </a:prstGeom>
          <a:ln w="9525" cap="rnd" cmpd="sng" algn="ctr">
            <a:gradFill>
              <a:gsLst>
                <a:gs pos="0">
                  <a:schemeClr val="bg1">
                    <a:alpha val="78000"/>
                  </a:schemeClr>
                </a:gs>
                <a:gs pos="28000">
                  <a:srgbClr val="FFFFFF">
                    <a:alpha val="0"/>
                  </a:srgbClr>
                </a:gs>
                <a:gs pos="21000">
                  <a:schemeClr val="bg1">
                    <a:alpha val="0"/>
                  </a:schemeClr>
                </a:gs>
                <a:gs pos="89000">
                  <a:srgbClr val="FFFFFF">
                    <a:alpha val="14000"/>
                  </a:srgbClr>
                </a:gs>
                <a:gs pos="72000">
                  <a:srgbClr val="FFFFFF">
                    <a:alpha val="25000"/>
                  </a:srgbClr>
                </a:gs>
                <a:gs pos="48000">
                  <a:schemeClr val="bg1">
                    <a:alpha val="35000"/>
                  </a:schemeClr>
                </a:gs>
                <a:gs pos="100000">
                  <a:schemeClr val="bg1">
                    <a:alpha val="63000"/>
                  </a:schemeClr>
                </a:gs>
              </a:gsLst>
              <a:lin ang="0" scaled="0"/>
            </a:gra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CEFCE13-E359-5643-A613-22FC2071F063}"/>
              </a:ext>
            </a:extLst>
          </p:cNvPr>
          <p:cNvCxnSpPr>
            <a:cxnSpLocks/>
          </p:cNvCxnSpPr>
          <p:nvPr userDrawn="1"/>
        </p:nvCxnSpPr>
        <p:spPr>
          <a:xfrm>
            <a:off x="0" y="6268099"/>
            <a:ext cx="12192000" cy="0"/>
          </a:xfrm>
          <a:prstGeom prst="line">
            <a:avLst/>
          </a:prstGeom>
          <a:ln w="9525" cap="rnd" cmpd="sng" algn="ctr">
            <a:gradFill>
              <a:gsLst>
                <a:gs pos="0">
                  <a:schemeClr val="bg1">
                    <a:alpha val="78000"/>
                  </a:schemeClr>
                </a:gs>
                <a:gs pos="30000">
                  <a:srgbClr val="FFFFFF">
                    <a:alpha val="0"/>
                  </a:srgbClr>
                </a:gs>
                <a:gs pos="25000">
                  <a:schemeClr val="bg1">
                    <a:alpha val="0"/>
                  </a:schemeClr>
                </a:gs>
                <a:gs pos="85000">
                  <a:srgbClr val="FFFFFF">
                    <a:alpha val="14000"/>
                  </a:srgbClr>
                </a:gs>
                <a:gs pos="72000">
                  <a:srgbClr val="FFFFFF">
                    <a:alpha val="25000"/>
                  </a:srgbClr>
                </a:gs>
                <a:gs pos="48000">
                  <a:schemeClr val="bg1">
                    <a:alpha val="35000"/>
                  </a:schemeClr>
                </a:gs>
                <a:gs pos="100000">
                  <a:schemeClr val="bg1">
                    <a:alpha val="63000"/>
                  </a:schemeClr>
                </a:gs>
              </a:gsLst>
              <a:lin ang="0" scaled="0"/>
            </a:gra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7DCC488A-087B-6643-81E4-6BC347BC73F9}"/>
              </a:ext>
            </a:extLst>
          </p:cNvPr>
          <p:cNvSpPr txBox="1"/>
          <p:nvPr userDrawn="1"/>
        </p:nvSpPr>
        <p:spPr>
          <a:xfrm>
            <a:off x="-168269" y="1277301"/>
            <a:ext cx="2622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b="1">
                <a:solidFill>
                  <a:schemeClr val="bg1"/>
                </a:solidFill>
                <a:latin typeface="+mn-lt"/>
              </a:rPr>
              <a:t>engineers, operators,</a:t>
            </a:r>
          </a:p>
          <a:p>
            <a:pPr algn="r"/>
            <a:r>
              <a:rPr lang="en-GB" sz="900" b="1">
                <a:solidFill>
                  <a:schemeClr val="bg1"/>
                </a:solidFill>
                <a:latin typeface="+mn-lt"/>
              </a:rPr>
              <a:t>scientists, technicians, ...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FBC42A5-A6DE-114B-B82B-5086D58B1CB3}"/>
              </a:ext>
            </a:extLst>
          </p:cNvPr>
          <p:cNvSpPr txBox="1"/>
          <p:nvPr userDrawn="1"/>
        </p:nvSpPr>
        <p:spPr>
          <a:xfrm>
            <a:off x="-168270" y="1031935"/>
            <a:ext cx="262201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500">
                <a:solidFill>
                  <a:schemeClr val="bg1"/>
                </a:solidFill>
                <a:latin typeface="+mj-lt"/>
              </a:rPr>
              <a:t>Human Users</a:t>
            </a:r>
            <a:endParaRPr lang="en-US" sz="150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61A9D6B-0B5C-6A45-BA7E-A1F0CFE986CD}"/>
              </a:ext>
            </a:extLst>
          </p:cNvPr>
          <p:cNvSpPr txBox="1"/>
          <p:nvPr userDrawn="1"/>
        </p:nvSpPr>
        <p:spPr>
          <a:xfrm>
            <a:off x="-168268" y="2087675"/>
            <a:ext cx="262201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b="1">
                <a:solidFill>
                  <a:schemeClr val="bg1"/>
                </a:solidFill>
                <a:latin typeface="+mn-lt"/>
              </a:rPr>
              <a:t>GUIs for data analysis,</a:t>
            </a:r>
          </a:p>
          <a:p>
            <a:pPr algn="r"/>
            <a:r>
              <a:rPr lang="en-GB" sz="900" b="1">
                <a:solidFill>
                  <a:schemeClr val="bg1"/>
                </a:solidFill>
                <a:latin typeface="+mn-lt"/>
              </a:rPr>
              <a:t> processing and archiving services,</a:t>
            </a:r>
          </a:p>
          <a:p>
            <a:pPr algn="r"/>
            <a:r>
              <a:rPr lang="en-GB" sz="900" b="1">
                <a:solidFill>
                  <a:schemeClr val="bg1"/>
                </a:solidFill>
                <a:latin typeface="+mn-lt"/>
              </a:rPr>
              <a:t>system configuration, ...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2ACA9FA-E617-DA41-B950-90B4DEEA4E51}"/>
              </a:ext>
            </a:extLst>
          </p:cNvPr>
          <p:cNvSpPr txBox="1"/>
          <p:nvPr userDrawn="1"/>
        </p:nvSpPr>
        <p:spPr>
          <a:xfrm>
            <a:off x="-2836" y="1808690"/>
            <a:ext cx="245658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500">
                <a:solidFill>
                  <a:schemeClr val="bg1"/>
                </a:solidFill>
                <a:latin typeface="+mj-lt"/>
              </a:rPr>
              <a:t>Applications</a:t>
            </a:r>
            <a:endParaRPr lang="en-US" sz="150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E747AA5-6BEA-904A-9E94-B3434F9D2F02}"/>
              </a:ext>
            </a:extLst>
          </p:cNvPr>
          <p:cNvSpPr txBox="1"/>
          <p:nvPr userDrawn="1"/>
        </p:nvSpPr>
        <p:spPr>
          <a:xfrm>
            <a:off x="-168269" y="3094127"/>
            <a:ext cx="262201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b="1">
                <a:solidFill>
                  <a:schemeClr val="bg1"/>
                </a:solidFill>
                <a:latin typeface="+mn-lt"/>
              </a:rPr>
              <a:t>runtime &amp; historical data,</a:t>
            </a:r>
          </a:p>
          <a:p>
            <a:pPr algn="r"/>
            <a:r>
              <a:rPr lang="en-GB" sz="900" b="1">
                <a:solidFill>
                  <a:schemeClr val="bg1"/>
                </a:solidFill>
                <a:latin typeface="+mn-lt"/>
              </a:rPr>
              <a:t>complex control functions,</a:t>
            </a:r>
          </a:p>
          <a:p>
            <a:pPr algn="r"/>
            <a:r>
              <a:rPr lang="en-GB" sz="900" b="1">
                <a:solidFill>
                  <a:schemeClr val="bg1"/>
                </a:solidFill>
                <a:latin typeface="+mn-lt"/>
              </a:rPr>
              <a:t>configuration databases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BF82DE3-8FE7-8E49-ADC7-A5D349AD19C6}"/>
              </a:ext>
            </a:extLst>
          </p:cNvPr>
          <p:cNvSpPr txBox="1"/>
          <p:nvPr userDrawn="1"/>
        </p:nvSpPr>
        <p:spPr>
          <a:xfrm>
            <a:off x="-168268" y="2813040"/>
            <a:ext cx="262201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500">
                <a:solidFill>
                  <a:schemeClr val="bg1"/>
                </a:solidFill>
                <a:latin typeface="+mj-lt"/>
              </a:rPr>
              <a:t>Facility Integration</a:t>
            </a:r>
            <a:endParaRPr lang="en-US" sz="150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1207A60-29BD-2541-AFFD-8AC1D019424C}"/>
              </a:ext>
            </a:extLst>
          </p:cNvPr>
          <p:cNvSpPr txBox="1"/>
          <p:nvPr userDrawn="1"/>
        </p:nvSpPr>
        <p:spPr>
          <a:xfrm>
            <a:off x="-168268" y="4304737"/>
            <a:ext cx="262201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b="1">
                <a:solidFill>
                  <a:schemeClr val="bg1"/>
                </a:solidFill>
                <a:latin typeface="+mn-lt"/>
              </a:rPr>
              <a:t>process and device control,</a:t>
            </a:r>
          </a:p>
          <a:p>
            <a:pPr algn="r"/>
            <a:r>
              <a:rPr lang="en-GB" sz="900" b="1">
                <a:solidFill>
                  <a:schemeClr val="bg1"/>
                </a:solidFill>
                <a:latin typeface="+mn-lt"/>
              </a:rPr>
              <a:t>high dependability,</a:t>
            </a:r>
          </a:p>
          <a:p>
            <a:pPr algn="r"/>
            <a:r>
              <a:rPr lang="en-GB" sz="900" b="1">
                <a:solidFill>
                  <a:schemeClr val="bg1"/>
                </a:solidFill>
                <a:latin typeface="+mn-lt"/>
              </a:rPr>
              <a:t>executes local control functions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7FE678F-F792-7B47-B698-E1F67107705E}"/>
              </a:ext>
            </a:extLst>
          </p:cNvPr>
          <p:cNvSpPr txBox="1"/>
          <p:nvPr userDrawn="1"/>
        </p:nvSpPr>
        <p:spPr>
          <a:xfrm>
            <a:off x="-168268" y="4031889"/>
            <a:ext cx="262201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500">
                <a:solidFill>
                  <a:schemeClr val="bg1"/>
                </a:solidFill>
                <a:latin typeface="+mj-lt"/>
              </a:rPr>
              <a:t>Local System Control</a:t>
            </a:r>
            <a:endParaRPr lang="en-US" sz="150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4A57D3A-95A9-3E44-9B58-625F72B8357A}"/>
              </a:ext>
            </a:extLst>
          </p:cNvPr>
          <p:cNvSpPr txBox="1"/>
          <p:nvPr userDrawn="1"/>
        </p:nvSpPr>
        <p:spPr>
          <a:xfrm>
            <a:off x="-168268" y="5019234"/>
            <a:ext cx="26220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>
                <a:solidFill>
                  <a:schemeClr val="bg1"/>
                </a:solidFill>
                <a:latin typeface="+mj-lt"/>
              </a:rPr>
              <a:t>Signal Conditioning</a:t>
            </a:r>
          </a:p>
          <a:p>
            <a:pPr algn="r"/>
            <a:r>
              <a:rPr lang="en-GB" sz="1400">
                <a:solidFill>
                  <a:schemeClr val="bg1"/>
                </a:solidFill>
                <a:latin typeface="+mj-lt"/>
              </a:rPr>
              <a:t>(a/d ) and Electronics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DDB6779-D74A-6143-97F2-94CEF046BC0B}"/>
              </a:ext>
            </a:extLst>
          </p:cNvPr>
          <p:cNvSpPr txBox="1"/>
          <p:nvPr userDrawn="1"/>
        </p:nvSpPr>
        <p:spPr>
          <a:xfrm>
            <a:off x="-168268" y="5730506"/>
            <a:ext cx="262201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500">
                <a:solidFill>
                  <a:schemeClr val="bg1"/>
                </a:solidFill>
                <a:latin typeface="+mj-lt"/>
              </a:rPr>
              <a:t>Physical Equipment</a:t>
            </a:r>
            <a:endParaRPr lang="en-US" sz="150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A6B0A83-38E6-3B4E-8E64-99B9C01E55D3}"/>
              </a:ext>
            </a:extLst>
          </p:cNvPr>
          <p:cNvSpPr txBox="1"/>
          <p:nvPr userDrawn="1"/>
        </p:nvSpPr>
        <p:spPr>
          <a:xfrm>
            <a:off x="-168268" y="6349002"/>
            <a:ext cx="262201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500">
                <a:solidFill>
                  <a:schemeClr val="bg1"/>
                </a:solidFill>
                <a:latin typeface="+mj-lt"/>
              </a:rPr>
              <a:t>Physical Processes</a:t>
            </a:r>
            <a:endParaRPr lang="en-US" sz="150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424291D-C427-B14D-B602-A7ECFD202BA0}"/>
              </a:ext>
            </a:extLst>
          </p:cNvPr>
          <p:cNvSpPr txBox="1"/>
          <p:nvPr userDrawn="1"/>
        </p:nvSpPr>
        <p:spPr>
          <a:xfrm>
            <a:off x="-168269" y="5945948"/>
            <a:ext cx="26220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b="1">
                <a:solidFill>
                  <a:schemeClr val="bg1"/>
                </a:solidFill>
                <a:latin typeface="+mn-lt"/>
              </a:rPr>
              <a:t>machinery, sensors, actuators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2A352A22-A50C-F74E-897C-26E4A18151A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38431" y="2487090"/>
            <a:ext cx="129560" cy="316376"/>
          </a:xfrm>
          <a:prstGeom prst="rect">
            <a:avLst/>
          </a:prstGeom>
          <a:effectLst>
            <a:outerShdw blurRad="76200" dist="50800" dir="2700000" algn="tl" rotWithShape="0">
              <a:srgbClr val="00112B">
                <a:alpha val="49804"/>
              </a:srgbClr>
            </a:outerShdw>
          </a:effectLst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1FA3A0BB-5D35-9D49-A1A4-3314B7AC5140}"/>
              </a:ext>
            </a:extLst>
          </p:cNvPr>
          <p:cNvSpPr txBox="1"/>
          <p:nvPr userDrawn="1"/>
        </p:nvSpPr>
        <p:spPr>
          <a:xfrm>
            <a:off x="2659151" y="2469957"/>
            <a:ext cx="8281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i="1" spc="10">
                <a:solidFill>
                  <a:schemeClr val="bg1"/>
                </a:solidFill>
                <a:latin typeface="+mn-lt"/>
              </a:rPr>
              <a:t>ESS facility</a:t>
            </a:r>
          </a:p>
          <a:p>
            <a:r>
              <a:rPr lang="en-GB" sz="800" b="1" i="1" spc="10">
                <a:solidFill>
                  <a:schemeClr val="bg1"/>
                </a:solidFill>
                <a:latin typeface="+mn-lt"/>
              </a:rPr>
              <a:t>data exchange</a:t>
            </a: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9BB43473-E698-E54E-A5DF-DFDF6861632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41203" y="3770660"/>
            <a:ext cx="126788" cy="309607"/>
          </a:xfrm>
          <a:prstGeom prst="rect">
            <a:avLst/>
          </a:prstGeom>
          <a:effectLst>
            <a:outerShdw blurRad="76200" dist="50800" dir="2700000" algn="tl" rotWithShape="0">
              <a:srgbClr val="00112B">
                <a:alpha val="49804"/>
              </a:srgbClr>
            </a:outerShdw>
          </a:effectLst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62E5EB82-23AB-7144-9C3B-F93202CCBC66}"/>
              </a:ext>
            </a:extLst>
          </p:cNvPr>
          <p:cNvSpPr txBox="1"/>
          <p:nvPr userDrawn="1"/>
        </p:nvSpPr>
        <p:spPr>
          <a:xfrm>
            <a:off x="2627094" y="3753552"/>
            <a:ext cx="8560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i="1" spc="10">
                <a:solidFill>
                  <a:schemeClr val="bg1"/>
                </a:solidFill>
                <a:latin typeface="+mn-lt"/>
              </a:rPr>
              <a:t>system specific </a:t>
            </a:r>
          </a:p>
          <a:p>
            <a:r>
              <a:rPr lang="en-GB" sz="800" b="1" i="1" spc="10">
                <a:solidFill>
                  <a:schemeClr val="bg1"/>
                </a:solidFill>
                <a:latin typeface="+mn-lt"/>
              </a:rPr>
              <a:t>data exchange</a:t>
            </a: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A170D763-A1CF-8D42-80F9-B1A8AA998AA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45521" y="4854289"/>
            <a:ext cx="129560" cy="316376"/>
          </a:xfrm>
          <a:prstGeom prst="rect">
            <a:avLst/>
          </a:prstGeom>
          <a:effectLst>
            <a:outerShdw blurRad="76200" dist="50800" dir="2700000" algn="tl" rotWithShape="0">
              <a:srgbClr val="00112B">
                <a:alpha val="49804"/>
              </a:srgbClr>
            </a:outerShdw>
          </a:effectLst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0DB08347-14EC-4749-9E2E-D5992E81C614}"/>
              </a:ext>
            </a:extLst>
          </p:cNvPr>
          <p:cNvSpPr txBox="1"/>
          <p:nvPr userDrawn="1"/>
        </p:nvSpPr>
        <p:spPr>
          <a:xfrm>
            <a:off x="2641035" y="4841814"/>
            <a:ext cx="7928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i="1" spc="10">
                <a:solidFill>
                  <a:schemeClr val="bg1"/>
                </a:solidFill>
                <a:latin typeface="+mn-lt"/>
              </a:rPr>
              <a:t>local control,</a:t>
            </a:r>
          </a:p>
          <a:p>
            <a:r>
              <a:rPr lang="en-GB" sz="800" b="1" i="1" spc="10">
                <a:solidFill>
                  <a:schemeClr val="bg1"/>
                </a:solidFill>
                <a:latin typeface="+mn-lt"/>
              </a:rPr>
              <a:t>run-time data</a:t>
            </a: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97B72ADD-4486-1149-A4DA-7A50AC6ECFE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45521" y="5508235"/>
            <a:ext cx="129560" cy="316376"/>
          </a:xfrm>
          <a:prstGeom prst="rect">
            <a:avLst/>
          </a:prstGeom>
          <a:effectLst>
            <a:outerShdw blurRad="76200" dist="50800" dir="2700000" algn="tl" rotWithShape="0">
              <a:srgbClr val="00112B">
                <a:alpha val="49804"/>
              </a:srgbClr>
            </a:outerShdw>
          </a:effectLst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F2B48685-3A78-4A4A-BA0E-FD7E36D4B636}"/>
              </a:ext>
            </a:extLst>
          </p:cNvPr>
          <p:cNvSpPr txBox="1"/>
          <p:nvPr userDrawn="1"/>
        </p:nvSpPr>
        <p:spPr>
          <a:xfrm>
            <a:off x="2628353" y="5478292"/>
            <a:ext cx="8066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i="1" spc="10">
                <a:solidFill>
                  <a:schemeClr val="bg1"/>
                </a:solidFill>
                <a:latin typeface="+mn-lt"/>
              </a:rPr>
              <a:t>device specific</a:t>
            </a:r>
          </a:p>
          <a:p>
            <a:r>
              <a:rPr lang="en-GB" sz="800" b="1" i="1" spc="10">
                <a:solidFill>
                  <a:schemeClr val="bg1"/>
                </a:solidFill>
                <a:latin typeface="+mn-lt"/>
              </a:rPr>
              <a:t>signals</a:t>
            </a:r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B860D8E7-5131-E242-ACDC-B604AE9176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45521" y="6117632"/>
            <a:ext cx="129560" cy="316376"/>
          </a:xfrm>
          <a:prstGeom prst="rect">
            <a:avLst/>
          </a:prstGeom>
          <a:effectLst>
            <a:outerShdw blurRad="76200" dist="50800" dir="2700000" algn="tl" rotWithShape="0">
              <a:srgbClr val="00112B">
                <a:alpha val="49804"/>
              </a:srgbClr>
            </a:outerShdw>
          </a:effectLst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E0EA7091-5438-3746-9761-E053DB6D94E8}"/>
              </a:ext>
            </a:extLst>
          </p:cNvPr>
          <p:cNvSpPr txBox="1"/>
          <p:nvPr userDrawn="1"/>
        </p:nvSpPr>
        <p:spPr>
          <a:xfrm>
            <a:off x="2630905" y="6162722"/>
            <a:ext cx="104772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i="1" spc="10">
                <a:solidFill>
                  <a:schemeClr val="bg1"/>
                </a:solidFill>
                <a:latin typeface="+mn-lt"/>
              </a:rPr>
              <a:t>measure and adjust</a:t>
            </a:r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34F82017-A8AF-6F4E-AA6A-B87947A9EF9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45521" y="1636136"/>
            <a:ext cx="129560" cy="316376"/>
          </a:xfrm>
          <a:prstGeom prst="rect">
            <a:avLst/>
          </a:prstGeom>
          <a:effectLst>
            <a:outerShdw blurRad="76200" dist="50800" dir="2700000" algn="tl" rotWithShape="0">
              <a:srgbClr val="00112B">
                <a:alpha val="49804"/>
              </a:srgbClr>
            </a:outerShdw>
          </a:effectLst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0F70CA33-2A1D-2148-A5B5-B87FCBF100C5}"/>
              </a:ext>
            </a:extLst>
          </p:cNvPr>
          <p:cNvSpPr txBox="1"/>
          <p:nvPr userDrawn="1"/>
        </p:nvSpPr>
        <p:spPr>
          <a:xfrm>
            <a:off x="2641035" y="1609802"/>
            <a:ext cx="10727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i="1" spc="10">
                <a:solidFill>
                  <a:schemeClr val="bg1"/>
                </a:solidFill>
                <a:latin typeface="+mn-lt"/>
              </a:rPr>
              <a:t>display ESS facility</a:t>
            </a:r>
          </a:p>
          <a:p>
            <a:r>
              <a:rPr lang="en-GB" sz="800" b="1" i="1" spc="10">
                <a:solidFill>
                  <a:schemeClr val="bg1"/>
                </a:solidFill>
                <a:latin typeface="+mn-lt"/>
              </a:rPr>
              <a:t>data, task execution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2442ADF-7592-D94F-9F0A-E39B77BE69AA}"/>
              </a:ext>
            </a:extLst>
          </p:cNvPr>
          <p:cNvSpPr txBox="1"/>
          <p:nvPr userDrawn="1"/>
        </p:nvSpPr>
        <p:spPr>
          <a:xfrm>
            <a:off x="-168269" y="5443358"/>
            <a:ext cx="26220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b="1">
                <a:solidFill>
                  <a:schemeClr val="bg1"/>
                </a:solidFill>
                <a:latin typeface="+mn-lt"/>
              </a:rPr>
              <a:t>Analogue and digital signals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9695A7E4-1FFA-AC41-A120-3F20D74AB5E3}"/>
              </a:ext>
            </a:extLst>
          </p:cNvPr>
          <p:cNvSpPr/>
          <p:nvPr userDrawn="1"/>
        </p:nvSpPr>
        <p:spPr>
          <a:xfrm>
            <a:off x="0" y="1"/>
            <a:ext cx="12192000" cy="1007999"/>
          </a:xfrm>
          <a:prstGeom prst="rect">
            <a:avLst/>
          </a:prstGeom>
          <a:solidFill>
            <a:srgbClr val="0095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pic>
        <p:nvPicPr>
          <p:cNvPr id="49" name="Picture 48">
            <a:extLst>
              <a:ext uri="{FF2B5EF4-FFF2-40B4-BE49-F238E27FC236}">
                <a16:creationId xmlns:a16="http://schemas.microsoft.com/office/drawing/2014/main" id="{C9BFDD29-150F-6248-81B0-47E4AF22F6A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344000" y="180000"/>
            <a:ext cx="1610283" cy="64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5E8FEC8-9175-404B-928B-5171D7B19A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3F9870-7710-6040-9DEA-2D159430D5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3233B-D569-4A6E-878F-CDE152514C47}" type="datetime1">
              <a:rPr lang="sv-SE" smtClean="0"/>
              <a:t>2019-02-28</a:t>
            </a:fld>
            <a:endParaRPr lang="sv-S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9A01076-66E3-9849-80A9-6BECB154D9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53BD0D-070D-0B4A-95E2-2CAB272CF2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171979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13313A9-B55E-354C-B2BF-1B521488340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5128" b="15127"/>
          <a:stretch/>
        </p:blipFill>
        <p:spPr>
          <a:xfrm>
            <a:off x="2538735" y="282698"/>
            <a:ext cx="8935371" cy="4154562"/>
          </a:xfrm>
          <a:prstGeom prst="rect">
            <a:avLst/>
          </a:prstGeom>
        </p:spPr>
      </p:pic>
      <p:sp>
        <p:nvSpPr>
          <p:cNvPr id="12" name="Title Text"/>
          <p:cNvSpPr txBox="1">
            <a:spLocks noGrp="1"/>
          </p:cNvSpPr>
          <p:nvPr>
            <p:ph type="title"/>
          </p:nvPr>
        </p:nvSpPr>
        <p:spPr>
          <a:xfrm>
            <a:off x="899487" y="4974136"/>
            <a:ext cx="10466701" cy="1117613"/>
          </a:xfrm>
          <a:prstGeom prst="rect">
            <a:avLst/>
          </a:prstGeom>
        </p:spPr>
        <p:txBody>
          <a:bodyPr lIns="0" tIns="0" rIns="0" bIns="0" anchor="t"/>
          <a:lstStyle>
            <a:lvl1pPr algn="l" defTabSz="914400">
              <a:defRPr sz="3000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1pPr>
          </a:lstStyle>
          <a:p>
            <a:r>
              <a:t>Title Text</a:t>
            </a:r>
          </a:p>
        </p:txBody>
      </p:sp>
      <p:sp>
        <p:nvSpPr>
          <p:cNvPr id="1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99487" y="4562501"/>
            <a:ext cx="10466701" cy="364521"/>
          </a:xfrm>
          <a:prstGeom prst="rect">
            <a:avLst/>
          </a:prstGeom>
        </p:spPr>
        <p:txBody>
          <a:bodyPr lIns="0" tIns="0" rIns="0" bIns="0" anchor="t"/>
          <a:lstStyle>
            <a:lvl1pPr marL="0" indent="0" defTabSz="914400">
              <a:lnSpc>
                <a:spcPct val="110000"/>
              </a:lnSpc>
              <a:spcBef>
                <a:spcPts val="0"/>
              </a:spcBef>
              <a:buSzTx/>
              <a:buNone/>
              <a:defRPr sz="1800" b="1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266700" indent="-177800" defTabSz="914400">
              <a:lnSpc>
                <a:spcPct val="110000"/>
              </a:lnSpc>
              <a:spcBef>
                <a:spcPts val="0"/>
              </a:spcBef>
              <a:buSzPct val="100000"/>
              <a:buChar char="−"/>
              <a:defRPr sz="1800" b="1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361950" indent="-184150" defTabSz="914400">
              <a:lnSpc>
                <a:spcPct val="110000"/>
              </a:lnSpc>
              <a:spcBef>
                <a:spcPts val="0"/>
              </a:spcBef>
              <a:buSzPct val="100000"/>
              <a:buChar char="−"/>
              <a:defRPr sz="1800" b="1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447675" indent="-177800" defTabSz="914400">
              <a:lnSpc>
                <a:spcPct val="110000"/>
              </a:lnSpc>
              <a:spcBef>
                <a:spcPts val="0"/>
              </a:spcBef>
              <a:buSzPct val="100000"/>
              <a:buChar char="−"/>
              <a:defRPr sz="1800" b="1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536575" indent="-177800" defTabSz="914400">
              <a:lnSpc>
                <a:spcPct val="110000"/>
              </a:lnSpc>
              <a:spcBef>
                <a:spcPts val="0"/>
              </a:spcBef>
              <a:buSzPct val="100000"/>
              <a:buChar char="−"/>
              <a:defRPr sz="1800" b="1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" name="Rectangle"/>
          <p:cNvSpPr/>
          <p:nvPr/>
        </p:nvSpPr>
        <p:spPr>
          <a:xfrm>
            <a:off x="-2108" y="282698"/>
            <a:ext cx="2534401" cy="4154562"/>
          </a:xfrm>
          <a:prstGeom prst="rect">
            <a:avLst/>
          </a:prstGeom>
          <a:solidFill>
            <a:srgbClr val="E5E5E5"/>
          </a:solidFill>
          <a:ln w="12700">
            <a:miter lim="400000"/>
          </a:ln>
        </p:spPr>
        <p:txBody>
          <a:bodyPr tIns="45720" bIns="45720"/>
          <a:lstStyle/>
          <a:p>
            <a:pPr algn="l" defTabSz="914400">
              <a:defRPr sz="4800" b="0">
                <a:ln w="19050">
                  <a:solidFill>
                    <a:srgbClr val="FFFFFF"/>
                  </a:solidFill>
                </a:ln>
                <a:latin typeface="Times"/>
                <a:ea typeface="Times"/>
                <a:cs typeface="Times"/>
                <a:sym typeface="Times"/>
              </a:defRPr>
            </a:pPr>
            <a:endParaRPr sz="2400"/>
          </a:p>
        </p:txBody>
      </p:sp>
      <p:pic>
        <p:nvPicPr>
          <p:cNvPr id="15" name="PSI-Logo_narrow_30k.eps" descr="PSI-Logo_narrow_30k.eps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28157" y="548680"/>
            <a:ext cx="1219201" cy="434976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8" name="Group"/>
          <p:cNvGrpSpPr/>
          <p:nvPr/>
        </p:nvGrpSpPr>
        <p:grpSpPr>
          <a:xfrm>
            <a:off x="8341766" y="4208340"/>
            <a:ext cx="3024338" cy="232406"/>
            <a:chOff x="-1" y="-1"/>
            <a:chExt cx="6048674" cy="464810"/>
          </a:xfrm>
        </p:grpSpPr>
        <p:sp>
          <p:nvSpPr>
            <p:cNvPr id="16" name="Rectangle"/>
            <p:cNvSpPr/>
            <p:nvPr/>
          </p:nvSpPr>
          <p:spPr>
            <a:xfrm>
              <a:off x="-1" y="-1"/>
              <a:ext cx="6048674" cy="464810"/>
            </a:xfrm>
            <a:prstGeom prst="rect">
              <a:avLst/>
            </a:prstGeom>
            <a:solidFill>
              <a:srgbClr val="FFFFFF">
                <a:alpha val="7411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914400">
                <a:defRPr sz="2200" spc="60">
                  <a:solidFill>
                    <a:srgbClr val="50515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1100"/>
            </a:p>
          </p:txBody>
        </p:sp>
        <p:sp>
          <p:nvSpPr>
            <p:cNvPr id="17" name="WIR SCHAFFEN WISSEN – HEUTE FÜR MORGEN"/>
            <p:cNvSpPr txBox="1"/>
            <p:nvPr/>
          </p:nvSpPr>
          <p:spPr>
            <a:xfrm>
              <a:off x="-1" y="63129"/>
              <a:ext cx="6048674" cy="33855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1828800">
                <a:defRPr sz="2200" spc="60">
                  <a:solidFill>
                    <a:srgbClr val="505150"/>
                  </a:solid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r>
                <a:rPr sz="1100"/>
                <a:t>WIR SCHAFFEN WISSEN – HEUTE FÜR MORGEN</a:t>
              </a:r>
            </a:p>
          </p:txBody>
        </p:sp>
      </p:grpSp>
      <p:sp>
        <p:nvSpPr>
          <p:cNvPr id="19" name="Rectangle"/>
          <p:cNvSpPr/>
          <p:nvPr/>
        </p:nvSpPr>
        <p:spPr>
          <a:xfrm>
            <a:off x="11474106" y="282698"/>
            <a:ext cx="720001" cy="4154562"/>
          </a:xfrm>
          <a:prstGeom prst="rect">
            <a:avLst/>
          </a:prstGeom>
          <a:solidFill>
            <a:srgbClr val="E5E5E5"/>
          </a:solidFill>
          <a:ln w="12700">
            <a:miter lim="400000"/>
          </a:ln>
        </p:spPr>
        <p:txBody>
          <a:bodyPr tIns="45720" bIns="45720"/>
          <a:lstStyle/>
          <a:p>
            <a:pPr algn="l" defTabSz="914400">
              <a:defRPr sz="4800" b="0">
                <a:ln w="19050">
                  <a:solidFill>
                    <a:srgbClr val="FFFFFF"/>
                  </a:solidFill>
                </a:ln>
                <a:latin typeface="Times"/>
                <a:ea typeface="Times"/>
                <a:cs typeface="Times"/>
                <a:sym typeface="Times"/>
              </a:defRPr>
            </a:pPr>
            <a:endParaRPr sz="2400"/>
          </a:p>
        </p:txBody>
      </p:sp>
      <p:sp>
        <p:nvSpPr>
          <p:cNvPr id="20" name="Rectangle"/>
          <p:cNvSpPr/>
          <p:nvPr/>
        </p:nvSpPr>
        <p:spPr>
          <a:xfrm>
            <a:off x="904730" y="6138863"/>
            <a:ext cx="720726" cy="719138"/>
          </a:xfrm>
          <a:prstGeom prst="rect">
            <a:avLst/>
          </a:prstGeom>
          <a:solidFill>
            <a:srgbClr val="B9B9B9"/>
          </a:solidFill>
          <a:ln w="12700">
            <a:miter lim="400000"/>
          </a:ln>
        </p:spPr>
        <p:txBody>
          <a:bodyPr tIns="45720" bIns="45720"/>
          <a:lstStyle/>
          <a:p>
            <a:pPr algn="l" defTabSz="914400">
              <a:defRPr sz="4800" b="0">
                <a:latin typeface="Times"/>
                <a:ea typeface="Times"/>
                <a:cs typeface="Times"/>
                <a:sym typeface="Times"/>
              </a:defRPr>
            </a:pPr>
            <a:endParaRPr sz="2400"/>
          </a:p>
        </p:txBody>
      </p:sp>
      <p:sp>
        <p:nvSpPr>
          <p:cNvPr id="2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077200" y="6356350"/>
            <a:ext cx="2133600" cy="368300"/>
          </a:xfrm>
          <a:prstGeom prst="rect">
            <a:avLst/>
          </a:prstGeom>
        </p:spPr>
        <p:txBody>
          <a:bodyPr lIns="0" tIns="0" rIns="0" bIns="0"/>
          <a:lstStyle>
            <a:lvl1pPr algn="l" defTabSz="914400">
              <a:defRPr sz="9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32587271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0094C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sv-S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sv-S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7AC81-318B-4D49-A602-9E30227C87EC}" type="datetime1">
              <a:rPr lang="sv-SE" smtClean="0"/>
              <a:t>2019-02-28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‹#›</a:t>
            </a:fld>
            <a:endParaRPr lang="sv-SE"/>
          </a:p>
        </p:txBody>
      </p:sp>
      <p:pic>
        <p:nvPicPr>
          <p:cNvPr id="7" name="Bildobjekt 7" descr="ESS-vit-logga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44406" y="260649"/>
            <a:ext cx="2208245" cy="886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0271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479BB02B-4AAE-C64C-9F92-A5D9534D7217}"/>
              </a:ext>
            </a:extLst>
          </p:cNvPr>
          <p:cNvSpPr/>
          <p:nvPr userDrawn="1"/>
        </p:nvSpPr>
        <p:spPr>
          <a:xfrm>
            <a:off x="0" y="1"/>
            <a:ext cx="12192000" cy="1007999"/>
          </a:xfrm>
          <a:prstGeom prst="rect">
            <a:avLst/>
          </a:prstGeom>
          <a:solidFill>
            <a:srgbClr val="0095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ECCC558-92FB-164E-B5EC-AEA2F806695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44000" y="180000"/>
            <a:ext cx="1610283" cy="648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v-SE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A397EDC-A59B-6E41-A38F-CD14FC9C2A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3233B-D569-4A6E-878F-CDE152514C47}" type="datetime1">
              <a:rPr lang="sv-SE" smtClean="0"/>
              <a:t>2019-02-28</a:t>
            </a:fld>
            <a:endParaRPr lang="sv-SE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F6C415E6-50C9-2C4D-9E2B-B56C978C6E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Karin Rathsman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5AED6501-D4C0-1043-ABA1-B460D3AB8A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‹#›</a:t>
            </a:fld>
            <a:endParaRPr lang="sv-SE"/>
          </a:p>
        </p:txBody>
      </p:sp>
      <p:sp>
        <p:nvSpPr>
          <p:cNvPr id="21" name="Title 20">
            <a:extLst>
              <a:ext uri="{FF2B5EF4-FFF2-40B4-BE49-F238E27FC236}">
                <a16:creationId xmlns:a16="http://schemas.microsoft.com/office/drawing/2014/main" id="{FB915CE7-AF22-C24C-8144-AD5980286E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5059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028190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C1186DD3-E3DC-2441-B47B-CD75629D539D}"/>
              </a:ext>
            </a:extLst>
          </p:cNvPr>
          <p:cNvSpPr/>
          <p:nvPr userDrawn="1"/>
        </p:nvSpPr>
        <p:spPr>
          <a:xfrm>
            <a:off x="0" y="1"/>
            <a:ext cx="12192000" cy="1007999"/>
          </a:xfrm>
          <a:prstGeom prst="rect">
            <a:avLst/>
          </a:prstGeom>
          <a:solidFill>
            <a:srgbClr val="0095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55C0374-6886-AA40-90B4-65EB5013986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44000" y="180000"/>
            <a:ext cx="1610283" cy="64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0000" y="1188000"/>
            <a:ext cx="5376000" cy="493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84000" y="1188000"/>
            <a:ext cx="5376000" cy="493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66B7F-8271-49DA-A25A-F4BB9F476347}" type="datetime1">
              <a:rPr lang="sv-SE" smtClean="0"/>
              <a:t>2019-02-28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8096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ayer Architecture Backround Templ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8BD61A1-005B-9349-9560-8B6E4A960A36}"/>
              </a:ext>
            </a:extLst>
          </p:cNvPr>
          <p:cNvSpPr/>
          <p:nvPr userDrawn="1"/>
        </p:nvSpPr>
        <p:spPr>
          <a:xfrm>
            <a:off x="0" y="3927918"/>
            <a:ext cx="12192000" cy="1099308"/>
          </a:xfrm>
          <a:prstGeom prst="rect">
            <a:avLst/>
          </a:prstGeom>
          <a:solidFill>
            <a:srgbClr val="026E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98FFC8F-F4E1-4244-B4EA-0EAA62C78BC2}"/>
              </a:ext>
            </a:extLst>
          </p:cNvPr>
          <p:cNvSpPr/>
          <p:nvPr userDrawn="1"/>
        </p:nvSpPr>
        <p:spPr>
          <a:xfrm>
            <a:off x="0" y="968579"/>
            <a:ext cx="12192000" cy="931223"/>
          </a:xfrm>
          <a:prstGeom prst="rect">
            <a:avLst/>
          </a:prstGeom>
          <a:solidFill>
            <a:srgbClr val="0089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0B7FE8E-DD0B-EB48-A4A8-EA5F915EDDAA}"/>
              </a:ext>
            </a:extLst>
          </p:cNvPr>
          <p:cNvSpPr/>
          <p:nvPr userDrawn="1"/>
        </p:nvSpPr>
        <p:spPr>
          <a:xfrm>
            <a:off x="0" y="1788588"/>
            <a:ext cx="12192000" cy="903473"/>
          </a:xfrm>
          <a:prstGeom prst="rect">
            <a:avLst/>
          </a:prstGeom>
          <a:solidFill>
            <a:srgbClr val="0081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/>
              <a:t>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AA1CF25-632D-9544-AE9E-B5EB65DFCD2F}"/>
              </a:ext>
            </a:extLst>
          </p:cNvPr>
          <p:cNvSpPr/>
          <p:nvPr userDrawn="1"/>
        </p:nvSpPr>
        <p:spPr>
          <a:xfrm>
            <a:off x="0" y="2644358"/>
            <a:ext cx="12192000" cy="1285335"/>
          </a:xfrm>
          <a:prstGeom prst="rect">
            <a:avLst/>
          </a:prstGeom>
          <a:solidFill>
            <a:srgbClr val="0177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4874E9A-2081-864F-B3D6-C1794B7E1982}"/>
              </a:ext>
            </a:extLst>
          </p:cNvPr>
          <p:cNvSpPr/>
          <p:nvPr userDrawn="1"/>
        </p:nvSpPr>
        <p:spPr>
          <a:xfrm>
            <a:off x="0" y="5014729"/>
            <a:ext cx="12192000" cy="645082"/>
          </a:xfrm>
          <a:prstGeom prst="rect">
            <a:avLst/>
          </a:prstGeom>
          <a:solidFill>
            <a:srgbClr val="0067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196D881-68F6-CD40-BBE1-413CD030367E}"/>
              </a:ext>
            </a:extLst>
          </p:cNvPr>
          <p:cNvSpPr/>
          <p:nvPr userDrawn="1"/>
        </p:nvSpPr>
        <p:spPr>
          <a:xfrm>
            <a:off x="0" y="5657017"/>
            <a:ext cx="12192000" cy="626575"/>
          </a:xfrm>
          <a:prstGeom prst="rect">
            <a:avLst/>
          </a:prstGeom>
          <a:solidFill>
            <a:srgbClr val="015E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C8BFD91-D8F4-C74F-9AD9-92D3F3F5EA57}"/>
              </a:ext>
            </a:extLst>
          </p:cNvPr>
          <p:cNvSpPr/>
          <p:nvPr userDrawn="1"/>
        </p:nvSpPr>
        <p:spPr>
          <a:xfrm>
            <a:off x="0" y="6275574"/>
            <a:ext cx="12192000" cy="582427"/>
          </a:xfrm>
          <a:prstGeom prst="rect">
            <a:avLst/>
          </a:prstGeom>
          <a:solidFill>
            <a:srgbClr val="024E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4B5FEE5-9D4C-844D-86CB-71AD3DF266E9}"/>
              </a:ext>
            </a:extLst>
          </p:cNvPr>
          <p:cNvCxnSpPr>
            <a:cxnSpLocks/>
          </p:cNvCxnSpPr>
          <p:nvPr userDrawn="1"/>
        </p:nvCxnSpPr>
        <p:spPr>
          <a:xfrm>
            <a:off x="-2835" y="969281"/>
            <a:ext cx="12194836" cy="0"/>
          </a:xfrm>
          <a:prstGeom prst="line">
            <a:avLst/>
          </a:prstGeom>
          <a:ln w="9525" cap="rnd" cmpd="sng" algn="ctr">
            <a:gradFill>
              <a:gsLst>
                <a:gs pos="0">
                  <a:schemeClr val="bg1">
                    <a:alpha val="78000"/>
                  </a:schemeClr>
                </a:gs>
                <a:gs pos="26000">
                  <a:schemeClr val="bg1">
                    <a:alpha val="30000"/>
                  </a:schemeClr>
                </a:gs>
                <a:gs pos="86000">
                  <a:srgbClr val="FFFFFF">
                    <a:alpha val="17000"/>
                  </a:srgbClr>
                </a:gs>
                <a:gs pos="75000">
                  <a:srgbClr val="FFFFFF">
                    <a:alpha val="43000"/>
                  </a:srgbClr>
                </a:gs>
                <a:gs pos="46000">
                  <a:schemeClr val="bg1">
                    <a:alpha val="14000"/>
                  </a:schemeClr>
                </a:gs>
                <a:gs pos="100000">
                  <a:schemeClr val="bg1">
                    <a:alpha val="63000"/>
                  </a:schemeClr>
                </a:gs>
              </a:gsLst>
              <a:lin ang="0" scaled="0"/>
            </a:gra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5482A43-F451-DC45-8761-E71F6ACA9161}"/>
              </a:ext>
            </a:extLst>
          </p:cNvPr>
          <p:cNvCxnSpPr>
            <a:cxnSpLocks/>
          </p:cNvCxnSpPr>
          <p:nvPr userDrawn="1"/>
        </p:nvCxnSpPr>
        <p:spPr>
          <a:xfrm>
            <a:off x="-2835" y="1789640"/>
            <a:ext cx="12194836" cy="0"/>
          </a:xfrm>
          <a:prstGeom prst="line">
            <a:avLst/>
          </a:prstGeom>
          <a:ln w="9525" cap="rnd" cmpd="sng" algn="ctr">
            <a:gradFill>
              <a:gsLst>
                <a:gs pos="0">
                  <a:schemeClr val="bg1">
                    <a:alpha val="78000"/>
                  </a:schemeClr>
                </a:gs>
                <a:gs pos="26000">
                  <a:schemeClr val="bg1">
                    <a:alpha val="0"/>
                  </a:schemeClr>
                </a:gs>
                <a:gs pos="86000">
                  <a:srgbClr val="FFFFFF">
                    <a:alpha val="0"/>
                  </a:srgbClr>
                </a:gs>
                <a:gs pos="75000">
                  <a:srgbClr val="FFFFFF">
                    <a:alpha val="63000"/>
                  </a:srgbClr>
                </a:gs>
                <a:gs pos="36000">
                  <a:schemeClr val="bg1">
                    <a:alpha val="30000"/>
                  </a:schemeClr>
                </a:gs>
                <a:gs pos="100000">
                  <a:schemeClr val="bg1">
                    <a:alpha val="63000"/>
                  </a:schemeClr>
                </a:gs>
              </a:gsLst>
              <a:lin ang="0" scaled="0"/>
            </a:gra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BE2EB50-8C2F-E44F-B5E9-EEF37183040E}"/>
              </a:ext>
            </a:extLst>
          </p:cNvPr>
          <p:cNvCxnSpPr>
            <a:cxnSpLocks/>
          </p:cNvCxnSpPr>
          <p:nvPr userDrawn="1"/>
        </p:nvCxnSpPr>
        <p:spPr>
          <a:xfrm>
            <a:off x="-2835" y="2642668"/>
            <a:ext cx="12194836" cy="0"/>
          </a:xfrm>
          <a:prstGeom prst="line">
            <a:avLst/>
          </a:prstGeom>
          <a:ln w="9525" cap="rnd" cmpd="sng" algn="ctr">
            <a:gradFill>
              <a:gsLst>
                <a:gs pos="0">
                  <a:schemeClr val="bg1">
                    <a:alpha val="78000"/>
                  </a:schemeClr>
                </a:gs>
                <a:gs pos="30000">
                  <a:srgbClr val="FFFFFF">
                    <a:alpha val="0"/>
                  </a:srgbClr>
                </a:gs>
                <a:gs pos="23000">
                  <a:schemeClr val="bg1">
                    <a:alpha val="0"/>
                  </a:schemeClr>
                </a:gs>
                <a:gs pos="95000">
                  <a:srgbClr val="FFFFFF">
                    <a:alpha val="0"/>
                  </a:srgbClr>
                </a:gs>
                <a:gs pos="78000">
                  <a:srgbClr val="FFFFFF">
                    <a:alpha val="36000"/>
                  </a:srgbClr>
                </a:gs>
                <a:gs pos="40000">
                  <a:schemeClr val="bg1">
                    <a:alpha val="50000"/>
                  </a:schemeClr>
                </a:gs>
                <a:gs pos="100000">
                  <a:schemeClr val="bg1">
                    <a:alpha val="63000"/>
                  </a:schemeClr>
                </a:gs>
              </a:gsLst>
              <a:lin ang="0" scaled="0"/>
            </a:gra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6FF466B-2972-1749-A871-43742C6ACAFC}"/>
              </a:ext>
            </a:extLst>
          </p:cNvPr>
          <p:cNvCxnSpPr>
            <a:cxnSpLocks/>
          </p:cNvCxnSpPr>
          <p:nvPr userDrawn="1"/>
        </p:nvCxnSpPr>
        <p:spPr>
          <a:xfrm>
            <a:off x="0" y="3931356"/>
            <a:ext cx="12192000" cy="0"/>
          </a:xfrm>
          <a:prstGeom prst="line">
            <a:avLst/>
          </a:prstGeom>
          <a:ln w="9525" cap="rnd" cmpd="sng" algn="ctr">
            <a:gradFill>
              <a:gsLst>
                <a:gs pos="0">
                  <a:schemeClr val="bg1">
                    <a:alpha val="78000"/>
                  </a:schemeClr>
                </a:gs>
                <a:gs pos="27000">
                  <a:srgbClr val="FFFFFF">
                    <a:alpha val="0"/>
                  </a:srgbClr>
                </a:gs>
                <a:gs pos="20000">
                  <a:schemeClr val="bg1">
                    <a:alpha val="0"/>
                  </a:schemeClr>
                </a:gs>
                <a:gs pos="95000">
                  <a:srgbClr val="FFFFFF">
                    <a:alpha val="0"/>
                  </a:srgbClr>
                </a:gs>
                <a:gs pos="78000">
                  <a:srgbClr val="FFFFFF">
                    <a:alpha val="36000"/>
                  </a:srgbClr>
                </a:gs>
                <a:gs pos="40000">
                  <a:schemeClr val="bg1">
                    <a:alpha val="50000"/>
                  </a:schemeClr>
                </a:gs>
                <a:gs pos="100000">
                  <a:schemeClr val="bg1">
                    <a:alpha val="63000"/>
                  </a:schemeClr>
                </a:gs>
              </a:gsLst>
              <a:lin ang="0" scaled="0"/>
            </a:gra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1F28B33E-98A6-8547-89E2-7F551E2FECDB}"/>
              </a:ext>
            </a:extLst>
          </p:cNvPr>
          <p:cNvCxnSpPr>
            <a:cxnSpLocks/>
          </p:cNvCxnSpPr>
          <p:nvPr userDrawn="1"/>
        </p:nvCxnSpPr>
        <p:spPr>
          <a:xfrm>
            <a:off x="-2835" y="5018052"/>
            <a:ext cx="12194836" cy="0"/>
          </a:xfrm>
          <a:prstGeom prst="line">
            <a:avLst/>
          </a:prstGeom>
          <a:ln w="9525" cap="rnd" cmpd="sng" algn="ctr">
            <a:gradFill>
              <a:gsLst>
                <a:gs pos="0">
                  <a:schemeClr val="bg1">
                    <a:alpha val="78000"/>
                  </a:schemeClr>
                </a:gs>
                <a:gs pos="27000">
                  <a:srgbClr val="FFFFFF">
                    <a:alpha val="3000"/>
                  </a:srgbClr>
                </a:gs>
                <a:gs pos="20000">
                  <a:schemeClr val="bg1">
                    <a:alpha val="0"/>
                  </a:schemeClr>
                </a:gs>
                <a:gs pos="95000">
                  <a:srgbClr val="FFFFFF">
                    <a:alpha val="14000"/>
                  </a:srgbClr>
                </a:gs>
                <a:gs pos="78000">
                  <a:srgbClr val="FFFFFF">
                    <a:alpha val="25000"/>
                  </a:srgbClr>
                </a:gs>
                <a:gs pos="36000">
                  <a:schemeClr val="bg1">
                    <a:alpha val="35000"/>
                  </a:schemeClr>
                </a:gs>
                <a:gs pos="100000">
                  <a:schemeClr val="bg1">
                    <a:alpha val="63000"/>
                  </a:schemeClr>
                </a:gs>
              </a:gsLst>
              <a:lin ang="0" scaled="0"/>
            </a:gra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D8C49D7-3C1F-B344-A698-65E9AF2E864B}"/>
              </a:ext>
            </a:extLst>
          </p:cNvPr>
          <p:cNvCxnSpPr>
            <a:cxnSpLocks/>
          </p:cNvCxnSpPr>
          <p:nvPr userDrawn="1"/>
        </p:nvCxnSpPr>
        <p:spPr>
          <a:xfrm>
            <a:off x="-2835" y="5659676"/>
            <a:ext cx="12194836" cy="0"/>
          </a:xfrm>
          <a:prstGeom prst="line">
            <a:avLst/>
          </a:prstGeom>
          <a:ln w="9525" cap="rnd" cmpd="sng" algn="ctr">
            <a:gradFill>
              <a:gsLst>
                <a:gs pos="0">
                  <a:schemeClr val="bg1">
                    <a:alpha val="78000"/>
                  </a:schemeClr>
                </a:gs>
                <a:gs pos="28000">
                  <a:srgbClr val="FFFFFF">
                    <a:alpha val="0"/>
                  </a:srgbClr>
                </a:gs>
                <a:gs pos="21000">
                  <a:schemeClr val="bg1">
                    <a:alpha val="0"/>
                  </a:schemeClr>
                </a:gs>
                <a:gs pos="89000">
                  <a:srgbClr val="FFFFFF">
                    <a:alpha val="14000"/>
                  </a:srgbClr>
                </a:gs>
                <a:gs pos="72000">
                  <a:srgbClr val="FFFFFF">
                    <a:alpha val="25000"/>
                  </a:srgbClr>
                </a:gs>
                <a:gs pos="48000">
                  <a:schemeClr val="bg1">
                    <a:alpha val="35000"/>
                  </a:schemeClr>
                </a:gs>
                <a:gs pos="100000">
                  <a:schemeClr val="bg1">
                    <a:alpha val="63000"/>
                  </a:schemeClr>
                </a:gs>
              </a:gsLst>
              <a:lin ang="0" scaled="0"/>
            </a:gra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CEFCE13-E359-5643-A613-22FC2071F063}"/>
              </a:ext>
            </a:extLst>
          </p:cNvPr>
          <p:cNvCxnSpPr>
            <a:cxnSpLocks/>
          </p:cNvCxnSpPr>
          <p:nvPr userDrawn="1"/>
        </p:nvCxnSpPr>
        <p:spPr>
          <a:xfrm>
            <a:off x="0" y="6268099"/>
            <a:ext cx="12192000" cy="0"/>
          </a:xfrm>
          <a:prstGeom prst="line">
            <a:avLst/>
          </a:prstGeom>
          <a:ln w="9525" cap="rnd" cmpd="sng" algn="ctr">
            <a:gradFill>
              <a:gsLst>
                <a:gs pos="0">
                  <a:schemeClr val="bg1">
                    <a:alpha val="78000"/>
                  </a:schemeClr>
                </a:gs>
                <a:gs pos="30000">
                  <a:srgbClr val="FFFFFF">
                    <a:alpha val="0"/>
                  </a:srgbClr>
                </a:gs>
                <a:gs pos="25000">
                  <a:schemeClr val="bg1">
                    <a:alpha val="0"/>
                  </a:schemeClr>
                </a:gs>
                <a:gs pos="85000">
                  <a:srgbClr val="FFFFFF">
                    <a:alpha val="14000"/>
                  </a:srgbClr>
                </a:gs>
                <a:gs pos="72000">
                  <a:srgbClr val="FFFFFF">
                    <a:alpha val="25000"/>
                  </a:srgbClr>
                </a:gs>
                <a:gs pos="48000">
                  <a:schemeClr val="bg1">
                    <a:alpha val="35000"/>
                  </a:schemeClr>
                </a:gs>
                <a:gs pos="100000">
                  <a:schemeClr val="bg1">
                    <a:alpha val="63000"/>
                  </a:schemeClr>
                </a:gs>
              </a:gsLst>
              <a:lin ang="0" scaled="0"/>
            </a:gra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7DCC488A-087B-6643-81E4-6BC347BC73F9}"/>
              </a:ext>
            </a:extLst>
          </p:cNvPr>
          <p:cNvSpPr txBox="1"/>
          <p:nvPr userDrawn="1"/>
        </p:nvSpPr>
        <p:spPr>
          <a:xfrm>
            <a:off x="-168269" y="1277301"/>
            <a:ext cx="2622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b="1">
                <a:solidFill>
                  <a:schemeClr val="bg1"/>
                </a:solidFill>
                <a:latin typeface="+mn-lt"/>
              </a:rPr>
              <a:t>engineers, operators,</a:t>
            </a:r>
          </a:p>
          <a:p>
            <a:pPr algn="r"/>
            <a:r>
              <a:rPr lang="en-GB" sz="900" b="1">
                <a:solidFill>
                  <a:schemeClr val="bg1"/>
                </a:solidFill>
                <a:latin typeface="+mn-lt"/>
              </a:rPr>
              <a:t>scientists, technicians, ...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FBC42A5-A6DE-114B-B82B-5086D58B1CB3}"/>
              </a:ext>
            </a:extLst>
          </p:cNvPr>
          <p:cNvSpPr txBox="1"/>
          <p:nvPr userDrawn="1"/>
        </p:nvSpPr>
        <p:spPr>
          <a:xfrm>
            <a:off x="-168270" y="1031935"/>
            <a:ext cx="262201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500">
                <a:solidFill>
                  <a:schemeClr val="bg1"/>
                </a:solidFill>
                <a:latin typeface="+mj-lt"/>
              </a:rPr>
              <a:t>Human Users</a:t>
            </a:r>
            <a:endParaRPr lang="en-US" sz="150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61A9D6B-0B5C-6A45-BA7E-A1F0CFE986CD}"/>
              </a:ext>
            </a:extLst>
          </p:cNvPr>
          <p:cNvSpPr txBox="1"/>
          <p:nvPr userDrawn="1"/>
        </p:nvSpPr>
        <p:spPr>
          <a:xfrm>
            <a:off x="-168268" y="2087675"/>
            <a:ext cx="262201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b="1">
                <a:solidFill>
                  <a:schemeClr val="bg1"/>
                </a:solidFill>
                <a:latin typeface="+mn-lt"/>
              </a:rPr>
              <a:t>GUIs for data analysis,</a:t>
            </a:r>
          </a:p>
          <a:p>
            <a:pPr algn="r"/>
            <a:r>
              <a:rPr lang="en-GB" sz="900" b="1">
                <a:solidFill>
                  <a:schemeClr val="bg1"/>
                </a:solidFill>
                <a:latin typeface="+mn-lt"/>
              </a:rPr>
              <a:t> processing and archiving services,</a:t>
            </a:r>
          </a:p>
          <a:p>
            <a:pPr algn="r"/>
            <a:r>
              <a:rPr lang="en-GB" sz="900" b="1">
                <a:solidFill>
                  <a:schemeClr val="bg1"/>
                </a:solidFill>
                <a:latin typeface="+mn-lt"/>
              </a:rPr>
              <a:t>system configuration, ...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2ACA9FA-E617-DA41-B950-90B4DEEA4E51}"/>
              </a:ext>
            </a:extLst>
          </p:cNvPr>
          <p:cNvSpPr txBox="1"/>
          <p:nvPr userDrawn="1"/>
        </p:nvSpPr>
        <p:spPr>
          <a:xfrm>
            <a:off x="-2836" y="1808690"/>
            <a:ext cx="245658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500">
                <a:solidFill>
                  <a:schemeClr val="bg1"/>
                </a:solidFill>
                <a:latin typeface="+mj-lt"/>
              </a:rPr>
              <a:t>Applications</a:t>
            </a:r>
            <a:endParaRPr lang="en-US" sz="150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E747AA5-6BEA-904A-9E94-B3434F9D2F02}"/>
              </a:ext>
            </a:extLst>
          </p:cNvPr>
          <p:cNvSpPr txBox="1"/>
          <p:nvPr userDrawn="1"/>
        </p:nvSpPr>
        <p:spPr>
          <a:xfrm>
            <a:off x="-168269" y="3094127"/>
            <a:ext cx="262201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b="1">
                <a:solidFill>
                  <a:schemeClr val="bg1"/>
                </a:solidFill>
                <a:latin typeface="+mn-lt"/>
              </a:rPr>
              <a:t>runtime &amp; historical data,</a:t>
            </a:r>
          </a:p>
          <a:p>
            <a:pPr algn="r"/>
            <a:r>
              <a:rPr lang="en-GB" sz="900" b="1">
                <a:solidFill>
                  <a:schemeClr val="bg1"/>
                </a:solidFill>
                <a:latin typeface="+mn-lt"/>
              </a:rPr>
              <a:t>complex control functions,</a:t>
            </a:r>
          </a:p>
          <a:p>
            <a:pPr algn="r"/>
            <a:r>
              <a:rPr lang="en-GB" sz="900" b="1">
                <a:solidFill>
                  <a:schemeClr val="bg1"/>
                </a:solidFill>
                <a:latin typeface="+mn-lt"/>
              </a:rPr>
              <a:t>configuration databases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BF82DE3-8FE7-8E49-ADC7-A5D349AD19C6}"/>
              </a:ext>
            </a:extLst>
          </p:cNvPr>
          <p:cNvSpPr txBox="1"/>
          <p:nvPr userDrawn="1"/>
        </p:nvSpPr>
        <p:spPr>
          <a:xfrm>
            <a:off x="-168268" y="2813040"/>
            <a:ext cx="262201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500">
                <a:solidFill>
                  <a:schemeClr val="bg1"/>
                </a:solidFill>
                <a:latin typeface="+mj-lt"/>
              </a:rPr>
              <a:t>Facility Integration</a:t>
            </a:r>
            <a:endParaRPr lang="en-US" sz="150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1207A60-29BD-2541-AFFD-8AC1D019424C}"/>
              </a:ext>
            </a:extLst>
          </p:cNvPr>
          <p:cNvSpPr txBox="1"/>
          <p:nvPr userDrawn="1"/>
        </p:nvSpPr>
        <p:spPr>
          <a:xfrm>
            <a:off x="-168268" y="4304737"/>
            <a:ext cx="262201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b="1">
                <a:solidFill>
                  <a:schemeClr val="bg1"/>
                </a:solidFill>
                <a:latin typeface="+mn-lt"/>
              </a:rPr>
              <a:t>process and device control,</a:t>
            </a:r>
          </a:p>
          <a:p>
            <a:pPr algn="r"/>
            <a:r>
              <a:rPr lang="en-GB" sz="900" b="1">
                <a:solidFill>
                  <a:schemeClr val="bg1"/>
                </a:solidFill>
                <a:latin typeface="+mn-lt"/>
              </a:rPr>
              <a:t>high dependability,</a:t>
            </a:r>
          </a:p>
          <a:p>
            <a:pPr algn="r"/>
            <a:r>
              <a:rPr lang="en-GB" sz="900" b="1">
                <a:solidFill>
                  <a:schemeClr val="bg1"/>
                </a:solidFill>
                <a:latin typeface="+mn-lt"/>
              </a:rPr>
              <a:t>executes local control functions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7FE678F-F792-7B47-B698-E1F67107705E}"/>
              </a:ext>
            </a:extLst>
          </p:cNvPr>
          <p:cNvSpPr txBox="1"/>
          <p:nvPr userDrawn="1"/>
        </p:nvSpPr>
        <p:spPr>
          <a:xfrm>
            <a:off x="-168268" y="4031889"/>
            <a:ext cx="262201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500">
                <a:solidFill>
                  <a:schemeClr val="bg1"/>
                </a:solidFill>
                <a:latin typeface="+mj-lt"/>
              </a:rPr>
              <a:t>Local System Control</a:t>
            </a:r>
            <a:endParaRPr lang="en-US" sz="150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4A57D3A-95A9-3E44-9B58-625F72B8357A}"/>
              </a:ext>
            </a:extLst>
          </p:cNvPr>
          <p:cNvSpPr txBox="1"/>
          <p:nvPr userDrawn="1"/>
        </p:nvSpPr>
        <p:spPr>
          <a:xfrm>
            <a:off x="-168268" y="5019234"/>
            <a:ext cx="26220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>
                <a:solidFill>
                  <a:schemeClr val="bg1"/>
                </a:solidFill>
                <a:latin typeface="+mj-lt"/>
              </a:rPr>
              <a:t>Signal Conditioning</a:t>
            </a:r>
          </a:p>
          <a:p>
            <a:pPr algn="r"/>
            <a:r>
              <a:rPr lang="en-GB" sz="1400">
                <a:solidFill>
                  <a:schemeClr val="bg1"/>
                </a:solidFill>
                <a:latin typeface="+mj-lt"/>
              </a:rPr>
              <a:t>(a/d ) and Electronics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DDB6779-D74A-6143-97F2-94CEF046BC0B}"/>
              </a:ext>
            </a:extLst>
          </p:cNvPr>
          <p:cNvSpPr txBox="1"/>
          <p:nvPr userDrawn="1"/>
        </p:nvSpPr>
        <p:spPr>
          <a:xfrm>
            <a:off x="-168268" y="5730506"/>
            <a:ext cx="262201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500">
                <a:solidFill>
                  <a:schemeClr val="bg1"/>
                </a:solidFill>
                <a:latin typeface="+mj-lt"/>
              </a:rPr>
              <a:t>Physical Equipment</a:t>
            </a:r>
            <a:endParaRPr lang="en-US" sz="150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A6B0A83-38E6-3B4E-8E64-99B9C01E55D3}"/>
              </a:ext>
            </a:extLst>
          </p:cNvPr>
          <p:cNvSpPr txBox="1"/>
          <p:nvPr userDrawn="1"/>
        </p:nvSpPr>
        <p:spPr>
          <a:xfrm>
            <a:off x="-168268" y="6349002"/>
            <a:ext cx="262201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500">
                <a:solidFill>
                  <a:schemeClr val="bg1"/>
                </a:solidFill>
                <a:latin typeface="+mj-lt"/>
              </a:rPr>
              <a:t>Physical Processes</a:t>
            </a:r>
            <a:endParaRPr lang="en-US" sz="150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424291D-C427-B14D-B602-A7ECFD202BA0}"/>
              </a:ext>
            </a:extLst>
          </p:cNvPr>
          <p:cNvSpPr txBox="1"/>
          <p:nvPr userDrawn="1"/>
        </p:nvSpPr>
        <p:spPr>
          <a:xfrm>
            <a:off x="-168269" y="5945948"/>
            <a:ext cx="26220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b="1">
                <a:solidFill>
                  <a:schemeClr val="bg1"/>
                </a:solidFill>
                <a:latin typeface="+mn-lt"/>
              </a:rPr>
              <a:t>machinery, sensors, actuators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2A352A22-A50C-F74E-897C-26E4A18151A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38431" y="2487090"/>
            <a:ext cx="129560" cy="316376"/>
          </a:xfrm>
          <a:prstGeom prst="rect">
            <a:avLst/>
          </a:prstGeom>
          <a:effectLst>
            <a:outerShdw blurRad="76200" dist="50800" dir="2700000" algn="tl" rotWithShape="0">
              <a:srgbClr val="00112B">
                <a:alpha val="49804"/>
              </a:srgbClr>
            </a:outerShdw>
          </a:effectLst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1FA3A0BB-5D35-9D49-A1A4-3314B7AC5140}"/>
              </a:ext>
            </a:extLst>
          </p:cNvPr>
          <p:cNvSpPr txBox="1"/>
          <p:nvPr userDrawn="1"/>
        </p:nvSpPr>
        <p:spPr>
          <a:xfrm>
            <a:off x="2659151" y="2469957"/>
            <a:ext cx="8281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i="1" spc="10">
                <a:solidFill>
                  <a:schemeClr val="bg1"/>
                </a:solidFill>
                <a:latin typeface="+mn-lt"/>
              </a:rPr>
              <a:t>ESS facility</a:t>
            </a:r>
          </a:p>
          <a:p>
            <a:r>
              <a:rPr lang="en-GB" sz="800" b="1" i="1" spc="10">
                <a:solidFill>
                  <a:schemeClr val="bg1"/>
                </a:solidFill>
                <a:latin typeface="+mn-lt"/>
              </a:rPr>
              <a:t>data exchange</a:t>
            </a: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9BB43473-E698-E54E-A5DF-DFDF6861632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41203" y="3770660"/>
            <a:ext cx="126788" cy="309607"/>
          </a:xfrm>
          <a:prstGeom prst="rect">
            <a:avLst/>
          </a:prstGeom>
          <a:effectLst>
            <a:outerShdw blurRad="76200" dist="50800" dir="2700000" algn="tl" rotWithShape="0">
              <a:srgbClr val="00112B">
                <a:alpha val="49804"/>
              </a:srgbClr>
            </a:outerShdw>
          </a:effectLst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62E5EB82-23AB-7144-9C3B-F93202CCBC66}"/>
              </a:ext>
            </a:extLst>
          </p:cNvPr>
          <p:cNvSpPr txBox="1"/>
          <p:nvPr userDrawn="1"/>
        </p:nvSpPr>
        <p:spPr>
          <a:xfrm>
            <a:off x="2627094" y="3753552"/>
            <a:ext cx="8560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i="1" spc="10">
                <a:solidFill>
                  <a:schemeClr val="bg1"/>
                </a:solidFill>
                <a:latin typeface="+mn-lt"/>
              </a:rPr>
              <a:t>system specific </a:t>
            </a:r>
          </a:p>
          <a:p>
            <a:r>
              <a:rPr lang="en-GB" sz="800" b="1" i="1" spc="10">
                <a:solidFill>
                  <a:schemeClr val="bg1"/>
                </a:solidFill>
                <a:latin typeface="+mn-lt"/>
              </a:rPr>
              <a:t>data exchange</a:t>
            </a: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A170D763-A1CF-8D42-80F9-B1A8AA998AA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45521" y="4854289"/>
            <a:ext cx="129560" cy="316376"/>
          </a:xfrm>
          <a:prstGeom prst="rect">
            <a:avLst/>
          </a:prstGeom>
          <a:effectLst>
            <a:outerShdw blurRad="76200" dist="50800" dir="2700000" algn="tl" rotWithShape="0">
              <a:srgbClr val="00112B">
                <a:alpha val="49804"/>
              </a:srgbClr>
            </a:outerShdw>
          </a:effectLst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0DB08347-14EC-4749-9E2E-D5992E81C614}"/>
              </a:ext>
            </a:extLst>
          </p:cNvPr>
          <p:cNvSpPr txBox="1"/>
          <p:nvPr userDrawn="1"/>
        </p:nvSpPr>
        <p:spPr>
          <a:xfrm>
            <a:off x="2641035" y="4841814"/>
            <a:ext cx="7928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i="1" spc="10">
                <a:solidFill>
                  <a:schemeClr val="bg1"/>
                </a:solidFill>
                <a:latin typeface="+mn-lt"/>
              </a:rPr>
              <a:t>local control,</a:t>
            </a:r>
          </a:p>
          <a:p>
            <a:r>
              <a:rPr lang="en-GB" sz="800" b="1" i="1" spc="10">
                <a:solidFill>
                  <a:schemeClr val="bg1"/>
                </a:solidFill>
                <a:latin typeface="+mn-lt"/>
              </a:rPr>
              <a:t>run-time data</a:t>
            </a: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97B72ADD-4486-1149-A4DA-7A50AC6ECFE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45521" y="5508235"/>
            <a:ext cx="129560" cy="316376"/>
          </a:xfrm>
          <a:prstGeom prst="rect">
            <a:avLst/>
          </a:prstGeom>
          <a:effectLst>
            <a:outerShdw blurRad="76200" dist="50800" dir="2700000" algn="tl" rotWithShape="0">
              <a:srgbClr val="00112B">
                <a:alpha val="49804"/>
              </a:srgbClr>
            </a:outerShdw>
          </a:effectLst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F2B48685-3A78-4A4A-BA0E-FD7E36D4B636}"/>
              </a:ext>
            </a:extLst>
          </p:cNvPr>
          <p:cNvSpPr txBox="1"/>
          <p:nvPr userDrawn="1"/>
        </p:nvSpPr>
        <p:spPr>
          <a:xfrm>
            <a:off x="2628353" y="5478292"/>
            <a:ext cx="8066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i="1" spc="10">
                <a:solidFill>
                  <a:schemeClr val="bg1"/>
                </a:solidFill>
                <a:latin typeface="+mn-lt"/>
              </a:rPr>
              <a:t>device specific</a:t>
            </a:r>
          </a:p>
          <a:p>
            <a:r>
              <a:rPr lang="en-GB" sz="800" b="1" i="1" spc="10">
                <a:solidFill>
                  <a:schemeClr val="bg1"/>
                </a:solidFill>
                <a:latin typeface="+mn-lt"/>
              </a:rPr>
              <a:t>signals</a:t>
            </a:r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B860D8E7-5131-E242-ACDC-B604AE9176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45521" y="6117632"/>
            <a:ext cx="129560" cy="316376"/>
          </a:xfrm>
          <a:prstGeom prst="rect">
            <a:avLst/>
          </a:prstGeom>
          <a:effectLst>
            <a:outerShdw blurRad="76200" dist="50800" dir="2700000" algn="tl" rotWithShape="0">
              <a:srgbClr val="00112B">
                <a:alpha val="49804"/>
              </a:srgbClr>
            </a:outerShdw>
          </a:effectLst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E0EA7091-5438-3746-9761-E053DB6D94E8}"/>
              </a:ext>
            </a:extLst>
          </p:cNvPr>
          <p:cNvSpPr txBox="1"/>
          <p:nvPr userDrawn="1"/>
        </p:nvSpPr>
        <p:spPr>
          <a:xfrm>
            <a:off x="2630905" y="6162722"/>
            <a:ext cx="104772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i="1" spc="10">
                <a:solidFill>
                  <a:schemeClr val="bg1"/>
                </a:solidFill>
                <a:latin typeface="+mn-lt"/>
              </a:rPr>
              <a:t>measure and adjust</a:t>
            </a:r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34F82017-A8AF-6F4E-AA6A-B87947A9EF9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45521" y="1636136"/>
            <a:ext cx="129560" cy="316376"/>
          </a:xfrm>
          <a:prstGeom prst="rect">
            <a:avLst/>
          </a:prstGeom>
          <a:effectLst>
            <a:outerShdw blurRad="76200" dist="50800" dir="2700000" algn="tl" rotWithShape="0">
              <a:srgbClr val="00112B">
                <a:alpha val="49804"/>
              </a:srgbClr>
            </a:outerShdw>
          </a:effectLst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0F70CA33-2A1D-2148-A5B5-B87FCBF100C5}"/>
              </a:ext>
            </a:extLst>
          </p:cNvPr>
          <p:cNvSpPr txBox="1"/>
          <p:nvPr userDrawn="1"/>
        </p:nvSpPr>
        <p:spPr>
          <a:xfrm>
            <a:off x="2641035" y="1609802"/>
            <a:ext cx="10727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i="1" spc="10">
                <a:solidFill>
                  <a:schemeClr val="bg1"/>
                </a:solidFill>
                <a:latin typeface="+mn-lt"/>
              </a:rPr>
              <a:t>display ESS facility</a:t>
            </a:r>
          </a:p>
          <a:p>
            <a:r>
              <a:rPr lang="en-GB" sz="800" b="1" i="1" spc="10">
                <a:solidFill>
                  <a:schemeClr val="bg1"/>
                </a:solidFill>
                <a:latin typeface="+mn-lt"/>
              </a:rPr>
              <a:t>data, task execution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2442ADF-7592-D94F-9F0A-E39B77BE69AA}"/>
              </a:ext>
            </a:extLst>
          </p:cNvPr>
          <p:cNvSpPr txBox="1"/>
          <p:nvPr userDrawn="1"/>
        </p:nvSpPr>
        <p:spPr>
          <a:xfrm>
            <a:off x="-168269" y="5443358"/>
            <a:ext cx="26220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b="1">
                <a:solidFill>
                  <a:schemeClr val="bg1"/>
                </a:solidFill>
                <a:latin typeface="+mn-lt"/>
              </a:rPr>
              <a:t>Analogue and digital signals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9695A7E4-1FFA-AC41-A120-3F20D74AB5E3}"/>
              </a:ext>
            </a:extLst>
          </p:cNvPr>
          <p:cNvSpPr/>
          <p:nvPr userDrawn="1"/>
        </p:nvSpPr>
        <p:spPr>
          <a:xfrm>
            <a:off x="0" y="1"/>
            <a:ext cx="12192000" cy="1007999"/>
          </a:xfrm>
          <a:prstGeom prst="rect">
            <a:avLst/>
          </a:prstGeom>
          <a:solidFill>
            <a:srgbClr val="0095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pic>
        <p:nvPicPr>
          <p:cNvPr id="49" name="Picture 48">
            <a:extLst>
              <a:ext uri="{FF2B5EF4-FFF2-40B4-BE49-F238E27FC236}">
                <a16:creationId xmlns:a16="http://schemas.microsoft.com/office/drawing/2014/main" id="{C9BFDD29-150F-6248-81B0-47E4AF22F6A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344000" y="180000"/>
            <a:ext cx="1610283" cy="64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5E8FEC8-9175-404B-928B-5171D7B19A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3F9870-7710-6040-9DEA-2D159430D5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3233B-D569-4A6E-878F-CDE152514C47}" type="datetime1">
              <a:rPr lang="sv-SE" smtClean="0"/>
              <a:t>2019-02-28</a:t>
            </a:fld>
            <a:endParaRPr lang="sv-S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9A01076-66E3-9849-80A9-6BECB154D9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53BD0D-070D-0B4A-95E2-2CAB272CF2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7997671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1"/>
            <a:ext cx="11376025" cy="1855254"/>
          </a:xfrm>
        </p:spPr>
        <p:txBody>
          <a:bodyPr anchor="t"/>
          <a:lstStyle>
            <a:lvl1pPr algn="l">
              <a:lnSpc>
                <a:spcPct val="100000"/>
              </a:lnSpc>
              <a:defRPr sz="6000"/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7987" y="2335014"/>
            <a:ext cx="11376025" cy="1525787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  <a:endParaRPr lang="en-US" noProof="0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414396" y="4096780"/>
            <a:ext cx="11369549" cy="700373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800"/>
            </a:lvl1pPr>
          </a:lstStyle>
          <a:p>
            <a:pPr lvl="0"/>
            <a:r>
              <a:rPr lang="en-US" noProof="0"/>
              <a:t>Edit Master text styles</a:t>
            </a:r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3032" y="5669842"/>
            <a:ext cx="793750" cy="794193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A7BDDAEA-9330-49C2-BDC0-9EC5B726588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368" y="6261914"/>
            <a:ext cx="2168482" cy="160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7504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BB9637-9BFF-3144-BE8A-C45936A786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145EE9-1B8E-C64F-BFDA-6872F765F1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ECF758-A419-9B45-8F0D-9112102AC0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36F06-C11C-8249-AAFD-3FFE46011B74}" type="datetimeFigureOut">
              <a:rPr lang="en-US" smtClean="0"/>
              <a:t>2/27/19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ADAAFF-F26F-FC46-B9CF-F188AA37FA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9FCA04-D121-714D-A27E-07A0DFE172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24B6-CBAE-B544-894E-2B4BD9E41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4745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(with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6"/>
          <p:cNvSpPr>
            <a:spLocks noGrp="1"/>
          </p:cNvSpPr>
          <p:nvPr>
            <p:ph type="pic" sz="quarter" idx="14"/>
          </p:nvPr>
        </p:nvSpPr>
        <p:spPr>
          <a:xfrm>
            <a:off x="2" y="1"/>
            <a:ext cx="12191997" cy="3429001"/>
          </a:xfrm>
          <a:solidFill>
            <a:schemeClr val="tx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2"/>
            <a:ext cx="11376025" cy="1099777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7987" y="2335014"/>
            <a:ext cx="11376025" cy="889339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  <a:endParaRPr lang="en-US" noProof="0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414396" y="4096780"/>
            <a:ext cx="11369548" cy="700373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800"/>
            </a:lvl1pPr>
          </a:lstStyle>
          <a:p>
            <a:pPr lvl="0"/>
            <a:r>
              <a:rPr lang="en-US" noProof="0"/>
              <a:t>Edit Master text styles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25629FEB-7EDF-4566-BF2D-9E9B8D44D50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368" y="6261914"/>
            <a:ext cx="2168482" cy="160615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338F9ECC-B605-4D88-9A7C-3D464250847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3032" y="5669842"/>
            <a:ext cx="793750" cy="794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41707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cya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0"/>
            <a:ext cx="11376025" cy="3511190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8352789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0"/>
            <a:ext cx="11376025" cy="3511190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54130797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ICFA Mini-Workshop on Machine Learning for Charged Particle Accelerators | Recent optimization/ML activities at the EuXFEL | R. Kammering, 27. February 2019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8" y="817500"/>
            <a:ext cx="11376024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3755401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8" y="1406427"/>
            <a:ext cx="5616575" cy="5010249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ICFA Mini-Workshop on Machine Learning for Charged Particle Accelerators | Recent optimization/ML activities at the EuXFEL | R. Kammering, 27. February 2019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4"/>
          </p:nvPr>
        </p:nvSpPr>
        <p:spPr>
          <a:xfrm>
            <a:off x="6167439" y="1406427"/>
            <a:ext cx="5616574" cy="5010249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925961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3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9" y="1406427"/>
            <a:ext cx="3708400" cy="5010249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ICFA Mini-Workshop on Machine Learning for Charged Particle Accelerators | Recent optimization/ML activities at the EuXFEL | R. Kammering, 27. February 2019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4"/>
          </p:nvPr>
        </p:nvSpPr>
        <p:spPr>
          <a:xfrm>
            <a:off x="4259263" y="1406427"/>
            <a:ext cx="3673475" cy="5010249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5"/>
          </p:nvPr>
        </p:nvSpPr>
        <p:spPr>
          <a:xfrm>
            <a:off x="8075612" y="1406427"/>
            <a:ext cx="3708399" cy="5010249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7721910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ICFA Mini-Workshop on Machine Learning for Charged Particle Accelerators | Recent optimization/ML activities at the EuXFEL | R. Kammering, 27. February 2019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5616575" cy="245437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5616575" cy="245437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6167437" y="1449389"/>
            <a:ext cx="5616576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6167438" y="4005263"/>
            <a:ext cx="5616576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17463180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ICFA Mini-Workshop on Machine Learning for Charged Particle Accelerators | Recent optimization/ML activities at the EuXFEL | R. Kammering, 27. February 2019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5616575" cy="245437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5616575" cy="245437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2" name="Inhaltsplatzhalter 5">
            <a:extLst>
              <a:ext uri="{FF2B5EF4-FFF2-40B4-BE49-F238E27FC236}">
                <a16:creationId xmlns:a16="http://schemas.microsoft.com/office/drawing/2014/main" id="{2E8BFC49-6C4E-4A78-A7A9-0AB60943F6F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6167438" y="1449388"/>
            <a:ext cx="5616574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  <p:sp>
        <p:nvSpPr>
          <p:cNvPr id="13" name="Inhaltsplatzhalter 5">
            <a:extLst>
              <a:ext uri="{FF2B5EF4-FFF2-40B4-BE49-F238E27FC236}">
                <a16:creationId xmlns:a16="http://schemas.microsoft.com/office/drawing/2014/main" id="{6B2B23C8-8ABC-4DC4-A6B8-3AA482F34140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167438" y="4005263"/>
            <a:ext cx="5616574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0844529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Picture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ICFA Mini-Workshop on Machine Learning for Charged Particle Accelerators | Recent optimization/ML activities at the EuXFEL | R. Kammering, 27. February 2019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7524750" cy="245437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7524750" cy="245437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8075611" y="1449389"/>
            <a:ext cx="3708401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8075612" y="4005263"/>
            <a:ext cx="3708401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75372472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Object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ICFA Mini-Workshop on Machine Learning for Charged Particle Accelerators | Recent optimization/ML activities at the EuXFEL | R. Kammering, 27. February 2019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7524750" cy="245437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7524750" cy="245437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2" name="Inhaltsplatzhalter 5">
            <a:extLst>
              <a:ext uri="{FF2B5EF4-FFF2-40B4-BE49-F238E27FC236}">
                <a16:creationId xmlns:a16="http://schemas.microsoft.com/office/drawing/2014/main" id="{9C675125-65B7-4F5B-AEF0-C38D81E746CF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8075612" y="1449388"/>
            <a:ext cx="3708399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  <p:sp>
        <p:nvSpPr>
          <p:cNvPr id="13" name="Inhaltsplatzhalter 5">
            <a:extLst>
              <a:ext uri="{FF2B5EF4-FFF2-40B4-BE49-F238E27FC236}">
                <a16:creationId xmlns:a16="http://schemas.microsoft.com/office/drawing/2014/main" id="{23FA31D8-E476-4ADE-8ED0-89F2667028D2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8075612" y="4005263"/>
            <a:ext cx="3708399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27568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BA8413-80BA-5F48-86E9-54D1C6A737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7C8763-F663-2841-9FBF-DA1373A864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D675F5-1125-6446-AC03-14F29978B0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36F06-C11C-8249-AAFD-3FFE46011B74}" type="datetimeFigureOut">
              <a:rPr lang="en-US" smtClean="0"/>
              <a:t>2/27/19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845C9F-CB25-5948-AC12-2024153B59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761E14-3EB8-9B45-BEC5-9A3F3EF5C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24B6-CBAE-B544-894E-2B4BD9E41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87762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ICFA Mini-Workshop on Machine Learning for Charged Particle Accelerators | Recent optimization/ML activities at the EuXFEL | R. Kammering, 27. February 2019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9" y="1406427"/>
            <a:ext cx="3708400" cy="245437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9" y="3963533"/>
            <a:ext cx="3708400" cy="245437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259262" y="1449389"/>
            <a:ext cx="3673475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4259263" y="4005263"/>
            <a:ext cx="3673475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12" name="Bildplatzhalter 6">
            <a:extLst>
              <a:ext uri="{FF2B5EF4-FFF2-40B4-BE49-F238E27FC236}">
                <a16:creationId xmlns:a16="http://schemas.microsoft.com/office/drawing/2014/main" id="{68AD19F6-8B2A-4294-9E9A-47F8C86A5D65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075611" y="1449389"/>
            <a:ext cx="3708401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13" name="Bildplatzhalter 6">
            <a:extLst>
              <a:ext uri="{FF2B5EF4-FFF2-40B4-BE49-F238E27FC236}">
                <a16:creationId xmlns:a16="http://schemas.microsoft.com/office/drawing/2014/main" id="{B0BE3BFA-E3C5-48E6-ADE2-3072C916F3FE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075612" y="4005263"/>
            <a:ext cx="3708401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77075450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ICFA Mini-Workshop on Machine Learning for Charged Particle Accelerators | Recent optimization/ML activities at the EuXFEL | R. Kammering, 27. February 2019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11376024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86621723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ICFA Mini-Workshop on Machine Learning for Charged Particle Accelerators | Recent optimization/ML activities at the EuXFEL | R. Kammering, 27. February 2019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5616574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6" name="Bildplatzhalter 6"/>
          <p:cNvSpPr>
            <a:spLocks noGrp="1"/>
          </p:cNvSpPr>
          <p:nvPr>
            <p:ph type="pic" sz="quarter" idx="15"/>
          </p:nvPr>
        </p:nvSpPr>
        <p:spPr>
          <a:xfrm>
            <a:off x="6167437" y="1449389"/>
            <a:ext cx="5616575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411314377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Picture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ICFA Mini-Workshop on Machine Learning for Charged Particle Accelerators | Recent optimization/ML activities at the EuXFEL | R. Kammering, 27. February 2019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3708399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6" name="Bildplatzhalter 6"/>
          <p:cNvSpPr>
            <a:spLocks noGrp="1"/>
          </p:cNvSpPr>
          <p:nvPr>
            <p:ph type="pic" sz="quarter" idx="15"/>
          </p:nvPr>
        </p:nvSpPr>
        <p:spPr>
          <a:xfrm>
            <a:off x="4259263" y="1449389"/>
            <a:ext cx="7524749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07982231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ICFA Mini-Workshop on Machine Learning for Charged Particle Accelerators | Recent optimization/ML activities at the EuXFEL | R. Kammering, 27. February 2019</a:t>
            </a:r>
            <a:endParaRPr lang="en-US" noProof="0" dirty="0"/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0227792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ICFA Mini-Workshop on Machine Learning for Charged Particle Accelerators | Recent optimization/ML activities at the EuXFEL | R. Kammering, 27. February 2019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04037178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A208E4DA-F01F-4DA4-AFAC-53CEEC220C4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779" y="4587296"/>
            <a:ext cx="598825" cy="185118"/>
          </a:xfrm>
          <a:prstGeom prst="rect">
            <a:avLst/>
          </a:prstGeom>
        </p:spPr>
      </p:pic>
      <p:sp>
        <p:nvSpPr>
          <p:cNvPr id="5" name="Rechteck 4">
            <a:extLst>
              <a:ext uri="{FF2B5EF4-FFF2-40B4-BE49-F238E27FC236}">
                <a16:creationId xmlns:a16="http://schemas.microsoft.com/office/drawing/2014/main" id="{2955C6E6-DAFB-471E-9050-E05D2B8F3D0D}"/>
              </a:ext>
            </a:extLst>
          </p:cNvPr>
          <p:cNvSpPr/>
          <p:nvPr userDrawn="1"/>
        </p:nvSpPr>
        <p:spPr>
          <a:xfrm>
            <a:off x="395288" y="3980131"/>
            <a:ext cx="4572000" cy="373107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110000"/>
              </a:lnSpc>
            </a:pPr>
            <a:r>
              <a:rPr lang="de-DE" b="1" dirty="0"/>
              <a:t>Contact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3F6E932F-91BF-4BB6-A060-480141891B9A}"/>
              </a:ext>
            </a:extLst>
          </p:cNvPr>
          <p:cNvSpPr/>
          <p:nvPr userDrawn="1"/>
        </p:nvSpPr>
        <p:spPr>
          <a:xfrm>
            <a:off x="395288" y="4516739"/>
            <a:ext cx="2700548" cy="1899935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120000"/>
              </a:lnSpc>
              <a:tabLst>
                <a:tab pos="715963" algn="l"/>
              </a:tabLst>
            </a:pPr>
            <a:r>
              <a:rPr lang="de-DE" dirty="0"/>
              <a:t>	Deutsches </a:t>
            </a:r>
          </a:p>
          <a:p>
            <a:pPr>
              <a:lnSpc>
                <a:spcPct val="120000"/>
              </a:lnSpc>
            </a:pPr>
            <a:r>
              <a:rPr lang="de-DE" dirty="0"/>
              <a:t>Elektronen-Synchrotron</a:t>
            </a:r>
          </a:p>
          <a:p>
            <a:pPr>
              <a:lnSpc>
                <a:spcPct val="120000"/>
              </a:lnSpc>
            </a:pPr>
            <a:endParaRPr lang="de-DE" dirty="0"/>
          </a:p>
          <a:p>
            <a:pPr>
              <a:lnSpc>
                <a:spcPct val="120000"/>
              </a:lnSpc>
            </a:pPr>
            <a:r>
              <a:rPr lang="de-DE" dirty="0"/>
              <a:t>www.desy.de</a:t>
            </a:r>
          </a:p>
        </p:txBody>
      </p:sp>
      <p:sp>
        <p:nvSpPr>
          <p:cNvPr id="7" name="Textplatzhalter 7">
            <a:extLst>
              <a:ext uri="{FF2B5EF4-FFF2-40B4-BE49-F238E27FC236}">
                <a16:creationId xmlns:a16="http://schemas.microsoft.com/office/drawing/2014/main" id="{79C784CF-EB19-427C-881F-56D046C3083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599891" y="4516739"/>
            <a:ext cx="5148821" cy="1899936"/>
          </a:xfrm>
        </p:spPr>
        <p:txBody>
          <a:bodyPr/>
          <a:lstStyle>
            <a:lvl1pPr marL="0" indent="0">
              <a:lnSpc>
                <a:spcPct val="120000"/>
              </a:lnSpc>
              <a:spcAft>
                <a:spcPts val="0"/>
              </a:spcAft>
              <a:buNone/>
              <a:defRPr/>
            </a:lvl1pPr>
            <a:lvl2pPr marL="361950" indent="0">
              <a:buNone/>
              <a:defRPr/>
            </a:lvl2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0156861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4616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2/28/19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spcBef>
                <a:spcPts val="5"/>
              </a:spcBef>
            </a:pPr>
            <a:fld id="{81D60167-4931-47E6-BA6A-407CBD079E47}" type="slidenum">
              <a:rPr lang="en-US" smtClean="0"/>
              <a:pPr marL="25400">
                <a:spcBef>
                  <a:spcPts val="5"/>
                </a:spcBef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462678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rgbClr val="009FDF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2/28/19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spcBef>
                <a:spcPts val="5"/>
              </a:spcBef>
            </a:pPr>
            <a:fld id="{81D60167-4931-47E6-BA6A-407CBD079E47}" type="slidenum">
              <a:rPr lang="en-US" smtClean="0"/>
              <a:pPr marL="25400">
                <a:spcBef>
                  <a:spcPts val="5"/>
                </a:spcBef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311056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rgbClr val="009FDF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2/28/19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spcBef>
                <a:spcPts val="5"/>
              </a:spcBef>
            </a:pPr>
            <a:fld id="{81D60167-4931-47E6-BA6A-407CBD079E47}" type="slidenum">
              <a:rPr lang="en-US" smtClean="0"/>
              <a:pPr marL="25400">
                <a:spcBef>
                  <a:spcPts val="5"/>
                </a:spcBef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9617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FB16DF-AB88-4044-A764-BE0342A071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837189-F693-C54B-9E26-D24472A32B1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BFAC53-9FA5-6E4B-A97B-F1464D0C01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D1A694-CE9A-9142-A616-078F97B98C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36F06-C11C-8249-AAFD-3FFE46011B74}" type="datetimeFigureOut">
              <a:rPr lang="en-US" smtClean="0"/>
              <a:t>2/27/19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B93EFA-6CDE-1C4F-9D84-0D56CA7B5F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9D3C25-AE93-254F-97E0-EE1BF28CB5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24B6-CBAE-B544-894E-2B4BD9E41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58955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rgbClr val="009FDF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2/28/19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spcBef>
                <a:spcPts val="5"/>
              </a:spcBef>
            </a:pPr>
            <a:fld id="{81D60167-4931-47E6-BA6A-407CBD079E47}" type="slidenum">
              <a:rPr lang="en-US" smtClean="0"/>
              <a:pPr marL="25400">
                <a:spcBef>
                  <a:spcPts val="5"/>
                </a:spcBef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132743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2/28/19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spcBef>
                <a:spcPts val="5"/>
              </a:spcBef>
            </a:pPr>
            <a:fld id="{81D60167-4931-47E6-BA6A-407CBD079E47}" type="slidenum">
              <a:rPr lang="en-US" smtClean="0"/>
              <a:pPr marL="25400">
                <a:spcBef>
                  <a:spcPts val="5"/>
                </a:spcBef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595058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2019-02-27 2nd ICFA ML Workshop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CFB82-2832-4C20-867A-2709482865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753010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2019-02-27 2nd ICFA ML Workshop</a:t>
            </a:r>
            <a:endParaRPr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CFB82-2832-4C20-867A-2709482865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57133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2019-02-27 2nd ICFA ML Workshop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CFB82-2832-4C20-867A-2709482865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57725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2019-02-27 2nd ICFA ML Workshop</a:t>
            </a: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CFB82-2832-4C20-867A-2709482865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820478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2019-02-27 2nd ICFA ML Workshop</a:t>
            </a:r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CFB82-2832-4C20-867A-2709482865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455700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2019-02-27 2nd ICFA ML Workshop</a:t>
            </a:r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CFB82-2832-4C20-867A-2709482865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850643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2019-02-27 2nd ICFA ML Workshop</a:t>
            </a:r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CFB82-2832-4C20-867A-2709482865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980836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2019-02-27 2nd ICFA ML Workshop</a:t>
            </a: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CFB82-2832-4C20-867A-2709482865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14673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F5DD71-9EDD-AE4E-B3BF-D9287D7622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97247F-22ED-B84E-A504-147F808A56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27D56D4-D86A-6B49-8E4C-5A371FE155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527EC7-9E62-4041-AAD5-44421071F2E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A617ECA-C78D-F540-BFA6-AC0C8D75923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759028C-59CE-8145-BB83-F9888C00E4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36F06-C11C-8249-AAFD-3FFE46011B74}" type="datetimeFigureOut">
              <a:rPr lang="en-US" smtClean="0"/>
              <a:t>2/27/19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34DC712-8DD8-6247-AE83-1E84AB588D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DFA007D-FA8B-404F-9748-2D4CCCEF03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24B6-CBAE-B544-894E-2B4BD9E41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82364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2019-02-27 2nd ICFA ML Workshop</a:t>
            </a: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CFB82-2832-4C20-867A-2709482865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977807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2019-02-27 2nd ICFA ML Workshop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CFB82-2832-4C20-867A-2709482865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419553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2019-02-27 2nd ICFA ML Workshop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CFB82-2832-4C20-867A-2709482865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2198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9755DE-BA21-2346-8BDF-44CAC94647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9E97491-8EA4-B34C-B893-EE3E047EAE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36F06-C11C-8249-AAFD-3FFE46011B74}" type="datetimeFigureOut">
              <a:rPr lang="en-US" smtClean="0"/>
              <a:t>2/27/19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1887605-C2BD-4D45-9750-B987B8FD6F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DD53C7-9818-934B-8BFC-E345DFBCED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24B6-CBAE-B544-894E-2B4BD9E41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9664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B2FF727-9D3B-0F4C-AF92-F3A4EB2C9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36F06-C11C-8249-AAFD-3FFE46011B74}" type="datetimeFigureOut">
              <a:rPr lang="en-US" smtClean="0"/>
              <a:t>2/27/19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D5C2EF3-BA48-1047-9FF3-EB4A71B120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200382-8EC6-9044-8284-7AA61E54CF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24B6-CBAE-B544-894E-2B4BD9E41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4392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EE428-BF6B-1D4B-9989-00EE378237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C3542E-0895-1644-BA2F-E46FBB7115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D70105-FE96-2F43-B0B7-0831292832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739168-EAA2-C141-9D6A-AE92ED38FB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36F06-C11C-8249-AAFD-3FFE46011B74}" type="datetimeFigureOut">
              <a:rPr lang="en-US" smtClean="0"/>
              <a:t>2/27/19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3D26086-DF93-2E4C-B937-305D4DD5D9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AE15A6-2C44-B448-851A-F15CD4D8F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24B6-CBAE-B544-894E-2B4BD9E41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149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05CC00-2FD3-6548-8645-57490EA0F1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2179B48-368C-434C-B1AC-D7231CB605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619B191-50A5-AE4E-9CB6-B467073871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5DE8F8-FD4D-CC47-A349-2DB70AF43F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36F06-C11C-8249-AAFD-3FFE46011B74}" type="datetimeFigureOut">
              <a:rPr lang="en-US" smtClean="0"/>
              <a:t>2/27/19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069998-1206-F844-B108-2BF89B2E33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6FACA5-4B63-EC44-8BDD-5922D54435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24B6-CBAE-B544-894E-2B4BD9E41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7170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slideLayout" Target="../slideLayouts/slideLayout31.xml"/><Relationship Id="rId1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17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0.xml"/><Relationship Id="rId16" Type="http://schemas.openxmlformats.org/officeDocument/2006/relationships/slideLayout" Target="../slideLayouts/slideLayout34.xml"/><Relationship Id="rId20" Type="http://schemas.openxmlformats.org/officeDocument/2006/relationships/image" Target="../media/image6.emf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28.xml"/><Relationship Id="rId19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9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41.xml"/><Relationship Id="rId4" Type="http://schemas.openxmlformats.org/officeDocument/2006/relationships/slideLayout" Target="../slideLayouts/slideLayout40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47F610C-EB18-B74E-B943-842567209B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E4B928-386A-ED48-9A01-9270F95756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10BEB8-3797-114F-B00B-1654BA60B21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636F06-C11C-8249-AAFD-3FFE46011B74}" type="datetimeFigureOut">
              <a:rPr lang="en-US" smtClean="0"/>
              <a:t>2/27/19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DDE93C-4BA1-C943-9983-77F0A65D46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84D923-7A15-EB45-BF18-B94D754ED0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5F24B6-CBAE-B544-894E-2B4BD9E41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110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6" r:id="rId12"/>
    <p:sldLayoutId id="2147483704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0000" y="-1"/>
            <a:ext cx="9624000" cy="100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sv-S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0000" y="1187999"/>
            <a:ext cx="11232000" cy="493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80000" y="6300000"/>
            <a:ext cx="288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03233B-D569-4A6E-878F-CDE152514C47}" type="datetime1">
              <a:rPr lang="sv-SE" smtClean="0"/>
              <a:t>2019-02-28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76000" y="6300000"/>
            <a:ext cx="384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880000" y="6300000"/>
            <a:ext cx="288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1115BC-487E-4422-894C-CB7CD3E7922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4828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b="1" kern="1200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 baseline="0">
          <a:solidFill>
            <a:schemeClr val="tx1"/>
          </a:solidFill>
          <a:latin typeface="Helvetica" pitchFamily="2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 baseline="0">
          <a:solidFill>
            <a:schemeClr val="tx1"/>
          </a:solidFill>
          <a:latin typeface="Helvetica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 baseline="0">
          <a:solidFill>
            <a:schemeClr val="tx1"/>
          </a:solidFill>
          <a:latin typeface="Helvetica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 baseline="0">
          <a:solidFill>
            <a:schemeClr val="tx1"/>
          </a:solidFill>
          <a:latin typeface="Helvetica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49611"/>
            <a:ext cx="11376024" cy="45109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406427"/>
            <a:ext cx="11376025" cy="501024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91578" y="6580800"/>
            <a:ext cx="9948937" cy="1868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| ICFA Mini-Workshop on Machine Learning for Charged Particle Accelerators | Recent optimization/ML activities at the EuXFEL | R. Kammering, 27. February 2019</a:t>
            </a:r>
            <a:endParaRPr lang="en-US" dirty="0"/>
          </a:p>
        </p:txBody>
      </p:sp>
      <p:sp>
        <p:nvSpPr>
          <p:cNvPr id="14" name="Textfeld 13"/>
          <p:cNvSpPr txBox="1"/>
          <p:nvPr userDrawn="1"/>
        </p:nvSpPr>
        <p:spPr>
          <a:xfrm>
            <a:off x="10848528" y="6580800"/>
            <a:ext cx="935485" cy="18684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en-US" sz="1000" b="1" noProof="0" dirty="0"/>
              <a:t>Page </a:t>
            </a:r>
            <a:fld id="{0427E4B2-AC28-443E-BE04-5CD55098A90B}" type="slidenum">
              <a:rPr lang="en-US" sz="1000" b="1" noProof="0" smtClean="0"/>
              <a:pPr algn="r"/>
              <a:t>‹#›</a:t>
            </a:fld>
            <a:endParaRPr lang="en-US" sz="1000" b="1" noProof="0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A7829311-53B7-4C59-9288-3343CCC381FC}"/>
              </a:ext>
            </a:extLst>
          </p:cNvPr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112" y="6614019"/>
            <a:ext cx="325552" cy="100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49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679" r:id="rId12"/>
    <p:sldLayoutId id="2147483680" r:id="rId13"/>
    <p:sldLayoutId id="2147483681" r:id="rId14"/>
    <p:sldLayoutId id="2147483682" r:id="rId15"/>
    <p:sldLayoutId id="2147483683" r:id="rId16"/>
    <p:sldLayoutId id="2147483684" r:id="rId17"/>
    <p:sldLayoutId id="2147483685" r:id="rId18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tabLst>
          <a:tab pos="361950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9535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16205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438275" indent="-27622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913">
          <p15:clr>
            <a:srgbClr val="F26B43"/>
          </p15:clr>
        </p15:guide>
        <p15:guide id="2" pos="3885">
          <p15:clr>
            <a:srgbClr val="F26B43"/>
          </p15:clr>
        </p15:guide>
        <p15:guide id="3" pos="3795">
          <p15:clr>
            <a:srgbClr val="F26B43"/>
          </p15:clr>
        </p15:guide>
        <p15:guide id="4" pos="7423">
          <p15:clr>
            <a:srgbClr val="F26B43"/>
          </p15:clr>
        </p15:guide>
        <p15:guide id="5" pos="257">
          <p15:clr>
            <a:srgbClr val="F26B43"/>
          </p15:clr>
        </p15:guide>
        <p15:guide id="6" orient="horz" pos="4042">
          <p15:clr>
            <a:srgbClr val="F26B43"/>
          </p15:clr>
        </p15:guide>
        <p15:guide id="7" orient="horz" pos="2432">
          <p15:clr>
            <a:srgbClr val="F26B43"/>
          </p15:clr>
        </p15:guide>
        <p15:guide id="8" orient="horz" pos="2523">
          <p15:clr>
            <a:srgbClr val="F26B43"/>
          </p15:clr>
        </p15:guide>
        <p15:guide id="9" pos="2593">
          <p15:clr>
            <a:srgbClr val="F26B43"/>
          </p15:clr>
        </p15:guide>
        <p15:guide id="10" pos="2683">
          <p15:clr>
            <a:srgbClr val="F26B43"/>
          </p15:clr>
        </p15:guide>
        <p15:guide id="11" pos="4997">
          <p15:clr>
            <a:srgbClr val="F26B43"/>
          </p15:clr>
        </p15:guide>
        <p15:guide id="12" pos="5087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941604" y="6690931"/>
            <a:ext cx="30480" cy="22860"/>
          </a:xfrm>
          <a:custGeom>
            <a:avLst/>
            <a:gdLst/>
            <a:ahLst/>
            <a:cxnLst/>
            <a:rect l="l" t="t" r="r" b="b"/>
            <a:pathLst>
              <a:path w="22859" h="22859">
                <a:moveTo>
                  <a:pt x="14378" y="0"/>
                </a:moveTo>
                <a:lnTo>
                  <a:pt x="8155" y="0"/>
                </a:lnTo>
                <a:lnTo>
                  <a:pt x="5436" y="1075"/>
                </a:lnTo>
                <a:lnTo>
                  <a:pt x="1073" y="5447"/>
                </a:lnTo>
                <a:lnTo>
                  <a:pt x="0" y="8099"/>
                </a:lnTo>
                <a:lnTo>
                  <a:pt x="0" y="14336"/>
                </a:lnTo>
                <a:lnTo>
                  <a:pt x="1073" y="16988"/>
                </a:lnTo>
                <a:lnTo>
                  <a:pt x="5436" y="21360"/>
                </a:lnTo>
                <a:lnTo>
                  <a:pt x="8155" y="22507"/>
                </a:lnTo>
                <a:lnTo>
                  <a:pt x="14378" y="22507"/>
                </a:lnTo>
                <a:lnTo>
                  <a:pt x="17025" y="21360"/>
                </a:lnTo>
                <a:lnTo>
                  <a:pt x="21388" y="16988"/>
                </a:lnTo>
                <a:lnTo>
                  <a:pt x="22461" y="14336"/>
                </a:lnTo>
                <a:lnTo>
                  <a:pt x="22461" y="8099"/>
                </a:lnTo>
                <a:lnTo>
                  <a:pt x="21388" y="5447"/>
                </a:lnTo>
                <a:lnTo>
                  <a:pt x="17025" y="1075"/>
                </a:lnTo>
                <a:lnTo>
                  <a:pt x="14378" y="0"/>
                </a:lnTo>
                <a:close/>
              </a:path>
            </a:pathLst>
          </a:custGeom>
          <a:solidFill>
            <a:srgbClr val="F18F1F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7" name="bk object 17"/>
          <p:cNvSpPr/>
          <p:nvPr/>
        </p:nvSpPr>
        <p:spPr>
          <a:xfrm>
            <a:off x="539009" y="6614735"/>
            <a:ext cx="402167" cy="100330"/>
          </a:xfrm>
          <a:custGeom>
            <a:avLst/>
            <a:gdLst/>
            <a:ahLst/>
            <a:cxnLst/>
            <a:rect l="l" t="t" r="r" b="b"/>
            <a:pathLst>
              <a:path w="301625" h="100329">
                <a:moveTo>
                  <a:pt x="255092" y="1935"/>
                </a:moveTo>
                <a:lnTo>
                  <a:pt x="230126" y="1935"/>
                </a:lnTo>
                <a:lnTo>
                  <a:pt x="254448" y="60211"/>
                </a:lnTo>
                <a:lnTo>
                  <a:pt x="254448" y="97986"/>
                </a:lnTo>
                <a:lnTo>
                  <a:pt x="276981" y="97986"/>
                </a:lnTo>
                <a:lnTo>
                  <a:pt x="276981" y="60211"/>
                </a:lnTo>
                <a:lnTo>
                  <a:pt x="286435" y="37560"/>
                </a:lnTo>
                <a:lnTo>
                  <a:pt x="265822" y="37560"/>
                </a:lnTo>
                <a:lnTo>
                  <a:pt x="255092" y="1935"/>
                </a:lnTo>
                <a:close/>
              </a:path>
              <a:path w="301625" h="100329">
                <a:moveTo>
                  <a:pt x="301303" y="1935"/>
                </a:moveTo>
                <a:lnTo>
                  <a:pt x="277124" y="1935"/>
                </a:lnTo>
                <a:lnTo>
                  <a:pt x="266108" y="37560"/>
                </a:lnTo>
                <a:lnTo>
                  <a:pt x="286435" y="37560"/>
                </a:lnTo>
                <a:lnTo>
                  <a:pt x="301303" y="1935"/>
                </a:lnTo>
                <a:close/>
              </a:path>
              <a:path w="301625" h="100329">
                <a:moveTo>
                  <a:pt x="180839" y="68669"/>
                </a:moveTo>
                <a:lnTo>
                  <a:pt x="159092" y="68669"/>
                </a:lnTo>
                <a:lnTo>
                  <a:pt x="159138" y="80138"/>
                </a:lnTo>
                <a:lnTo>
                  <a:pt x="168678" y="94904"/>
                </a:lnTo>
                <a:lnTo>
                  <a:pt x="171539" y="96839"/>
                </a:lnTo>
                <a:lnTo>
                  <a:pt x="174901" y="98130"/>
                </a:lnTo>
                <a:lnTo>
                  <a:pt x="182556" y="99563"/>
                </a:lnTo>
                <a:lnTo>
                  <a:pt x="186490" y="99922"/>
                </a:lnTo>
                <a:lnTo>
                  <a:pt x="195790" y="99922"/>
                </a:lnTo>
                <a:lnTo>
                  <a:pt x="200439" y="99348"/>
                </a:lnTo>
                <a:lnTo>
                  <a:pt x="204445" y="98201"/>
                </a:lnTo>
                <a:lnTo>
                  <a:pt x="208523" y="97126"/>
                </a:lnTo>
                <a:lnTo>
                  <a:pt x="211956" y="95334"/>
                </a:lnTo>
                <a:lnTo>
                  <a:pt x="214746" y="92825"/>
                </a:lnTo>
                <a:lnTo>
                  <a:pt x="217536" y="90388"/>
                </a:lnTo>
                <a:lnTo>
                  <a:pt x="219682" y="87234"/>
                </a:lnTo>
                <a:lnTo>
                  <a:pt x="220628" y="84797"/>
                </a:lnTo>
                <a:lnTo>
                  <a:pt x="186705" y="84797"/>
                </a:lnTo>
                <a:lnTo>
                  <a:pt x="184058" y="83650"/>
                </a:lnTo>
                <a:lnTo>
                  <a:pt x="181483" y="78776"/>
                </a:lnTo>
                <a:lnTo>
                  <a:pt x="180929" y="76124"/>
                </a:lnTo>
                <a:lnTo>
                  <a:pt x="180839" y="68669"/>
                </a:lnTo>
                <a:close/>
              </a:path>
              <a:path w="301625" h="100329">
                <a:moveTo>
                  <a:pt x="196648" y="0"/>
                </a:moveTo>
                <a:lnTo>
                  <a:pt x="185202" y="0"/>
                </a:lnTo>
                <a:lnTo>
                  <a:pt x="180338" y="788"/>
                </a:lnTo>
                <a:lnTo>
                  <a:pt x="172326" y="3799"/>
                </a:lnTo>
                <a:lnTo>
                  <a:pt x="169107" y="5877"/>
                </a:lnTo>
                <a:lnTo>
                  <a:pt x="166604" y="8458"/>
                </a:lnTo>
                <a:lnTo>
                  <a:pt x="164100" y="10967"/>
                </a:lnTo>
                <a:lnTo>
                  <a:pt x="162311" y="13977"/>
                </a:lnTo>
                <a:lnTo>
                  <a:pt x="160165" y="20787"/>
                </a:lnTo>
                <a:lnTo>
                  <a:pt x="159683" y="23869"/>
                </a:lnTo>
                <a:lnTo>
                  <a:pt x="159593" y="34334"/>
                </a:lnTo>
                <a:lnTo>
                  <a:pt x="160595" y="39137"/>
                </a:lnTo>
                <a:lnTo>
                  <a:pt x="183772" y="57845"/>
                </a:lnTo>
                <a:lnTo>
                  <a:pt x="187062" y="59136"/>
                </a:lnTo>
                <a:lnTo>
                  <a:pt x="190138" y="60426"/>
                </a:lnTo>
                <a:lnTo>
                  <a:pt x="193214" y="61788"/>
                </a:lnTo>
                <a:lnTo>
                  <a:pt x="195790" y="63437"/>
                </a:lnTo>
                <a:lnTo>
                  <a:pt x="197793" y="65372"/>
                </a:lnTo>
                <a:lnTo>
                  <a:pt x="199867" y="67307"/>
                </a:lnTo>
                <a:lnTo>
                  <a:pt x="200869" y="69959"/>
                </a:lnTo>
                <a:lnTo>
                  <a:pt x="200857" y="74834"/>
                </a:lnTo>
                <a:lnTo>
                  <a:pt x="200654" y="76124"/>
                </a:lnTo>
                <a:lnTo>
                  <a:pt x="195503" y="83794"/>
                </a:lnTo>
                <a:lnTo>
                  <a:pt x="194216" y="84511"/>
                </a:lnTo>
                <a:lnTo>
                  <a:pt x="192571" y="84797"/>
                </a:lnTo>
                <a:lnTo>
                  <a:pt x="220628" y="84797"/>
                </a:lnTo>
                <a:lnTo>
                  <a:pt x="222687" y="79493"/>
                </a:lnTo>
                <a:lnTo>
                  <a:pt x="223402" y="74834"/>
                </a:lnTo>
                <a:lnTo>
                  <a:pt x="223339" y="63437"/>
                </a:lnTo>
                <a:lnTo>
                  <a:pt x="199223" y="40929"/>
                </a:lnTo>
                <a:lnTo>
                  <a:pt x="192857" y="38277"/>
                </a:lnTo>
                <a:lnTo>
                  <a:pt x="189781" y="36915"/>
                </a:lnTo>
                <a:lnTo>
                  <a:pt x="187206" y="35266"/>
                </a:lnTo>
                <a:lnTo>
                  <a:pt x="183200" y="31539"/>
                </a:lnTo>
                <a:lnTo>
                  <a:pt x="182198" y="28887"/>
                </a:lnTo>
                <a:lnTo>
                  <a:pt x="182259" y="18493"/>
                </a:lnTo>
                <a:lnTo>
                  <a:pt x="185131" y="15124"/>
                </a:lnTo>
                <a:lnTo>
                  <a:pt x="219763" y="15124"/>
                </a:lnTo>
                <a:lnTo>
                  <a:pt x="218967" y="12759"/>
                </a:lnTo>
                <a:lnTo>
                  <a:pt x="201441" y="716"/>
                </a:lnTo>
                <a:lnTo>
                  <a:pt x="196648" y="0"/>
                </a:lnTo>
                <a:close/>
              </a:path>
              <a:path w="301625" h="100329">
                <a:moveTo>
                  <a:pt x="219763" y="15124"/>
                </a:moveTo>
                <a:lnTo>
                  <a:pt x="194359" y="15124"/>
                </a:lnTo>
                <a:lnTo>
                  <a:pt x="196648" y="16199"/>
                </a:lnTo>
                <a:lnTo>
                  <a:pt x="198053" y="18565"/>
                </a:lnTo>
                <a:lnTo>
                  <a:pt x="199295" y="20500"/>
                </a:lnTo>
                <a:lnTo>
                  <a:pt x="199867" y="23869"/>
                </a:lnTo>
                <a:lnTo>
                  <a:pt x="199867" y="28528"/>
                </a:lnTo>
                <a:lnTo>
                  <a:pt x="221685" y="28528"/>
                </a:lnTo>
                <a:lnTo>
                  <a:pt x="221685" y="22579"/>
                </a:lnTo>
                <a:lnTo>
                  <a:pt x="221113" y="19138"/>
                </a:lnTo>
                <a:lnTo>
                  <a:pt x="219763" y="15124"/>
                </a:lnTo>
                <a:close/>
              </a:path>
              <a:path w="301625" h="100329">
                <a:moveTo>
                  <a:pt x="140994" y="1935"/>
                </a:moveTo>
                <a:lnTo>
                  <a:pt x="85483" y="1935"/>
                </a:lnTo>
                <a:lnTo>
                  <a:pt x="85483" y="97986"/>
                </a:lnTo>
                <a:lnTo>
                  <a:pt x="142496" y="97986"/>
                </a:lnTo>
                <a:lnTo>
                  <a:pt x="142496" y="79708"/>
                </a:lnTo>
                <a:lnTo>
                  <a:pt x="108088" y="79708"/>
                </a:lnTo>
                <a:lnTo>
                  <a:pt x="108088" y="57774"/>
                </a:lnTo>
                <a:lnTo>
                  <a:pt x="138991" y="57774"/>
                </a:lnTo>
                <a:lnTo>
                  <a:pt x="138991" y="39495"/>
                </a:lnTo>
                <a:lnTo>
                  <a:pt x="108088" y="39495"/>
                </a:lnTo>
                <a:lnTo>
                  <a:pt x="108088" y="20213"/>
                </a:lnTo>
                <a:lnTo>
                  <a:pt x="140994" y="20213"/>
                </a:lnTo>
                <a:lnTo>
                  <a:pt x="140994" y="1935"/>
                </a:lnTo>
                <a:close/>
              </a:path>
              <a:path w="301625" h="100329">
                <a:moveTo>
                  <a:pt x="38986" y="1935"/>
                </a:moveTo>
                <a:lnTo>
                  <a:pt x="0" y="1935"/>
                </a:lnTo>
                <a:lnTo>
                  <a:pt x="0" y="97986"/>
                </a:lnTo>
                <a:lnTo>
                  <a:pt x="38557" y="97986"/>
                </a:lnTo>
                <a:lnTo>
                  <a:pt x="44566" y="96983"/>
                </a:lnTo>
                <a:lnTo>
                  <a:pt x="53507" y="92825"/>
                </a:lnTo>
                <a:lnTo>
                  <a:pt x="56941" y="89743"/>
                </a:lnTo>
                <a:lnTo>
                  <a:pt x="61764" y="81357"/>
                </a:lnTo>
                <a:lnTo>
                  <a:pt x="22533" y="81357"/>
                </a:lnTo>
                <a:lnTo>
                  <a:pt x="22533" y="18565"/>
                </a:lnTo>
                <a:lnTo>
                  <a:pt x="61662" y="18565"/>
                </a:lnTo>
                <a:lnTo>
                  <a:pt x="60375" y="15339"/>
                </a:lnTo>
                <a:lnTo>
                  <a:pt x="55153" y="8386"/>
                </a:lnTo>
                <a:lnTo>
                  <a:pt x="51862" y="5806"/>
                </a:lnTo>
                <a:lnTo>
                  <a:pt x="43779" y="2652"/>
                </a:lnTo>
                <a:lnTo>
                  <a:pt x="38986" y="1935"/>
                </a:lnTo>
                <a:close/>
              </a:path>
              <a:path w="301625" h="100329">
                <a:moveTo>
                  <a:pt x="61662" y="18565"/>
                </a:moveTo>
                <a:lnTo>
                  <a:pt x="31832" y="18565"/>
                </a:lnTo>
                <a:lnTo>
                  <a:pt x="34193" y="19067"/>
                </a:lnTo>
                <a:lnTo>
                  <a:pt x="36053" y="19927"/>
                </a:lnTo>
                <a:lnTo>
                  <a:pt x="42205" y="33833"/>
                </a:lnTo>
                <a:lnTo>
                  <a:pt x="42563" y="37632"/>
                </a:lnTo>
                <a:lnTo>
                  <a:pt x="42588" y="38492"/>
                </a:lnTo>
                <a:lnTo>
                  <a:pt x="42706" y="55552"/>
                </a:lnTo>
                <a:lnTo>
                  <a:pt x="42491" y="61286"/>
                </a:lnTo>
                <a:lnTo>
                  <a:pt x="31189" y="81357"/>
                </a:lnTo>
                <a:lnTo>
                  <a:pt x="61764" y="81357"/>
                </a:lnTo>
                <a:lnTo>
                  <a:pt x="65239" y="55552"/>
                </a:lnTo>
                <a:lnTo>
                  <a:pt x="65169" y="37632"/>
                </a:lnTo>
                <a:lnTo>
                  <a:pt x="64667" y="31467"/>
                </a:lnTo>
                <a:lnTo>
                  <a:pt x="62235" y="19998"/>
                </a:lnTo>
                <a:lnTo>
                  <a:pt x="61662" y="18565"/>
                </a:lnTo>
                <a:close/>
              </a:path>
            </a:pathLst>
          </a:custGeom>
          <a:solidFill>
            <a:srgbClr val="009FDF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08000" y="101600"/>
            <a:ext cx="11176000" cy="4616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000" b="1" i="0">
                <a:solidFill>
                  <a:srgbClr val="009FDF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62001" y="1785620"/>
            <a:ext cx="10198945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2/28/19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442733" y="6561762"/>
            <a:ext cx="256539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spcBef>
                <a:spcPts val="5"/>
              </a:spcBef>
            </a:pPr>
            <a:fld id="{81D60167-4931-47E6-BA6A-407CBD079E47}" type="slidenum">
              <a:rPr lang="en-US" smtClean="0"/>
              <a:pPr marL="25400">
                <a:spcBef>
                  <a:spcPts val="5"/>
                </a:spcBef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4426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/>
              <a:t>2019-02-27 2nd ICFA ML Workshop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1CFB82-2832-4C20-867A-2709482865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13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38.xml"/><Relationship Id="rId4" Type="http://schemas.openxmlformats.org/officeDocument/2006/relationships/image" Target="../media/image47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3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43.xml"/><Relationship Id="rId1" Type="http://schemas.openxmlformats.org/officeDocument/2006/relationships/tags" Target="../tags/tag1.xml"/><Relationship Id="rId4" Type="http://schemas.openxmlformats.org/officeDocument/2006/relationships/hyperlink" Target="https://github.com/NicoleQiao/MLPlatform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tiff"/><Relationship Id="rId4" Type="http://schemas.openxmlformats.org/officeDocument/2006/relationships/image" Target="../media/image11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tiff"/><Relationship Id="rId5" Type="http://schemas.openxmlformats.org/officeDocument/2006/relationships/image" Target="../media/image14.tiff"/><Relationship Id="rId4" Type="http://schemas.openxmlformats.org/officeDocument/2006/relationships/image" Target="../media/image13.tif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emf"/><Relationship Id="rId13" Type="http://schemas.openxmlformats.org/officeDocument/2006/relationships/image" Target="../media/image26.emf"/><Relationship Id="rId18" Type="http://schemas.openxmlformats.org/officeDocument/2006/relationships/image" Target="../media/image31.emf"/><Relationship Id="rId3" Type="http://schemas.openxmlformats.org/officeDocument/2006/relationships/image" Target="../media/image16.emf"/><Relationship Id="rId7" Type="http://schemas.openxmlformats.org/officeDocument/2006/relationships/image" Target="../media/image20.emf"/><Relationship Id="rId12" Type="http://schemas.openxmlformats.org/officeDocument/2006/relationships/image" Target="../media/image25.emf"/><Relationship Id="rId17" Type="http://schemas.openxmlformats.org/officeDocument/2006/relationships/image" Target="../media/image30.emf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29.emf"/><Relationship Id="rId20" Type="http://schemas.openxmlformats.org/officeDocument/2006/relationships/image" Target="../media/image33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9.emf"/><Relationship Id="rId11" Type="http://schemas.openxmlformats.org/officeDocument/2006/relationships/image" Target="../media/image24.emf"/><Relationship Id="rId5" Type="http://schemas.openxmlformats.org/officeDocument/2006/relationships/image" Target="../media/image18.emf"/><Relationship Id="rId15" Type="http://schemas.openxmlformats.org/officeDocument/2006/relationships/image" Target="../media/image28.emf"/><Relationship Id="rId10" Type="http://schemas.openxmlformats.org/officeDocument/2006/relationships/image" Target="../media/image23.emf"/><Relationship Id="rId19" Type="http://schemas.openxmlformats.org/officeDocument/2006/relationships/image" Target="../media/image32.emf"/><Relationship Id="rId4" Type="http://schemas.openxmlformats.org/officeDocument/2006/relationships/image" Target="../media/image17.emf"/><Relationship Id="rId9" Type="http://schemas.openxmlformats.org/officeDocument/2006/relationships/image" Target="../media/image22.emf"/><Relationship Id="rId14" Type="http://schemas.openxmlformats.org/officeDocument/2006/relationships/image" Target="../media/image27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37.gif"/><Relationship Id="rId5" Type="http://schemas.openxmlformats.org/officeDocument/2006/relationships/image" Target="../media/image36.gif"/><Relationship Id="rId4" Type="http://schemas.openxmlformats.org/officeDocument/2006/relationships/image" Target="../media/image3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3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image" Target="../media/image40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ession 1: Facility Need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Session 1: Facility Needs</a:t>
            </a:r>
          </a:p>
        </p:txBody>
      </p:sp>
      <p:sp>
        <p:nvSpPr>
          <p:cNvPr id="57" name="2nd ICFA Mini-Workshop on Machine Learning for Charged Particle Accelerators"/>
          <p:cNvSpPr txBox="1"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2nd ICFA Mini-Workshop on Machine Learning for Charged Particle Accelerators</a:t>
            </a:r>
          </a:p>
        </p:txBody>
      </p:sp>
    </p:spTree>
    <p:extLst>
      <p:ext uri="{BB962C8B-B14F-4D97-AF65-F5344CB8AC3E}">
        <p14:creationId xmlns:p14="http://schemas.microsoft.com/office/powerpoint/2010/main" val="3769306226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905000" y="101600"/>
            <a:ext cx="3011170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dirty="0"/>
              <a:t>4G </a:t>
            </a:r>
            <a:r>
              <a:rPr spc="-5" dirty="0"/>
              <a:t>light</a:t>
            </a:r>
            <a:r>
              <a:rPr spc="-75" dirty="0"/>
              <a:t> </a:t>
            </a:r>
            <a:r>
              <a:rPr spc="-5" dirty="0"/>
              <a:t>sources</a:t>
            </a:r>
          </a:p>
        </p:txBody>
      </p:sp>
      <p:sp>
        <p:nvSpPr>
          <p:cNvPr id="3" name="object 3"/>
          <p:cNvSpPr/>
          <p:nvPr/>
        </p:nvSpPr>
        <p:spPr>
          <a:xfrm>
            <a:off x="1725185" y="1244516"/>
            <a:ext cx="4386004" cy="266576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6520906" y="1025663"/>
            <a:ext cx="3716376" cy="305995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581821" y="3772847"/>
            <a:ext cx="4241586" cy="304864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994400" y="4470400"/>
            <a:ext cx="4015740" cy="1099820"/>
          </a:xfrm>
          <a:prstGeom prst="rect">
            <a:avLst/>
          </a:prstGeom>
        </p:spPr>
        <p:txBody>
          <a:bodyPr vert="horz" wrap="square" lIns="0" tIns="27939" rIns="0" bIns="0" rtlCol="0">
            <a:spAutoFit/>
          </a:bodyPr>
          <a:lstStyle/>
          <a:p>
            <a:pPr marL="12700" marR="5080">
              <a:lnSpc>
                <a:spcPts val="2100"/>
              </a:lnSpc>
              <a:spcBef>
                <a:spcPts val="219"/>
              </a:spcBef>
            </a:pPr>
            <a:r>
              <a:rPr dirty="0">
                <a:solidFill>
                  <a:prstClr val="black"/>
                </a:solidFill>
                <a:latin typeface="Arial"/>
                <a:cs typeface="Arial"/>
              </a:rPr>
              <a:t>Changing </a:t>
            </a:r>
            <a:r>
              <a:rPr spc="-5" dirty="0">
                <a:solidFill>
                  <a:prstClr val="black"/>
                </a:solidFill>
                <a:latin typeface="Arial"/>
                <a:cs typeface="Arial"/>
              </a:rPr>
              <a:t>the lattice from </a:t>
            </a:r>
            <a:r>
              <a:rPr dirty="0">
                <a:solidFill>
                  <a:prstClr val="black"/>
                </a:solidFill>
                <a:latin typeface="Arial"/>
                <a:cs typeface="Arial"/>
              </a:rPr>
              <a:t>DBA </a:t>
            </a:r>
            <a:r>
              <a:rPr spc="-5" dirty="0">
                <a:solidFill>
                  <a:prstClr val="black"/>
                </a:solidFill>
                <a:latin typeface="Arial"/>
                <a:cs typeface="Arial"/>
              </a:rPr>
              <a:t>to </a:t>
            </a:r>
            <a:r>
              <a:rPr dirty="0">
                <a:solidFill>
                  <a:prstClr val="black"/>
                </a:solidFill>
                <a:latin typeface="Arial"/>
                <a:cs typeface="Arial"/>
              </a:rPr>
              <a:t>MBA  </a:t>
            </a:r>
            <a:r>
              <a:rPr spc="-5" dirty="0">
                <a:solidFill>
                  <a:prstClr val="black"/>
                </a:solidFill>
                <a:latin typeface="Arial"/>
                <a:cs typeface="Arial"/>
              </a:rPr>
              <a:t>In </a:t>
            </a:r>
            <a:r>
              <a:rPr dirty="0">
                <a:solidFill>
                  <a:prstClr val="black"/>
                </a:solidFill>
                <a:latin typeface="Arial"/>
                <a:cs typeface="Arial"/>
              </a:rPr>
              <a:t>a </a:t>
            </a:r>
            <a:r>
              <a:rPr spc="-5" dirty="0">
                <a:solidFill>
                  <a:prstClr val="black"/>
                </a:solidFill>
                <a:latin typeface="Arial"/>
                <a:cs typeface="Arial"/>
              </a:rPr>
              <a:t>storage </a:t>
            </a:r>
            <a:r>
              <a:rPr dirty="0">
                <a:solidFill>
                  <a:prstClr val="black"/>
                </a:solidFill>
                <a:latin typeface="Arial"/>
                <a:cs typeface="Arial"/>
              </a:rPr>
              <a:t>ring gives up </a:t>
            </a:r>
            <a:r>
              <a:rPr spc="-5" dirty="0">
                <a:solidFill>
                  <a:prstClr val="black"/>
                </a:solidFill>
                <a:latin typeface="Arial"/>
                <a:cs typeface="Arial"/>
              </a:rPr>
              <a:t>to two </a:t>
            </a:r>
            <a:r>
              <a:rPr dirty="0">
                <a:solidFill>
                  <a:prstClr val="black"/>
                </a:solidFill>
                <a:latin typeface="Arial"/>
                <a:cs typeface="Arial"/>
              </a:rPr>
              <a:t>orders  of </a:t>
            </a:r>
            <a:r>
              <a:rPr spc="-5" dirty="0">
                <a:solidFill>
                  <a:prstClr val="black"/>
                </a:solidFill>
                <a:latin typeface="Arial"/>
                <a:cs typeface="Arial"/>
              </a:rPr>
              <a:t>magnitude </a:t>
            </a:r>
            <a:r>
              <a:rPr dirty="0">
                <a:solidFill>
                  <a:prstClr val="black"/>
                </a:solidFill>
                <a:latin typeface="Arial"/>
                <a:cs typeface="Arial"/>
              </a:rPr>
              <a:t>in </a:t>
            </a:r>
            <a:r>
              <a:rPr spc="-5" dirty="0">
                <a:solidFill>
                  <a:prstClr val="black"/>
                </a:solidFill>
                <a:latin typeface="Arial"/>
                <a:cs typeface="Arial"/>
              </a:rPr>
              <a:t>figures </a:t>
            </a:r>
            <a:r>
              <a:rPr dirty="0">
                <a:solidFill>
                  <a:prstClr val="black"/>
                </a:solidFill>
                <a:latin typeface="Arial"/>
                <a:cs typeface="Arial"/>
              </a:rPr>
              <a:t>of merit such</a:t>
            </a:r>
            <a:r>
              <a:rPr spc="-4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prstClr val="black"/>
                </a:solidFill>
                <a:latin typeface="Arial"/>
                <a:cs typeface="Arial"/>
              </a:rPr>
              <a:t>as  </a:t>
            </a:r>
            <a:r>
              <a:rPr spc="-5" dirty="0">
                <a:solidFill>
                  <a:prstClr val="black"/>
                </a:solidFill>
                <a:latin typeface="Arial"/>
                <a:cs typeface="Arial"/>
              </a:rPr>
              <a:t>Brightness</a:t>
            </a:r>
            <a:endParaRPr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0176681" y="6561763"/>
            <a:ext cx="121920" cy="154529"/>
          </a:xfrm>
          <a:prstGeom prst="rect">
            <a:avLst/>
          </a:prstGeom>
        </p:spPr>
        <p:txBody>
          <a:bodyPr vert="horz" wrap="square" lIns="0" tIns="635" rIns="0" bIns="0" rtlCol="0">
            <a:spAutoFit/>
          </a:bodyPr>
          <a:lstStyle/>
          <a:p>
            <a:pPr marL="25400">
              <a:spcBef>
                <a:spcPts val="5"/>
              </a:spcBef>
            </a:pPr>
            <a:fld id="{81D60167-4931-47E6-BA6A-407CBD079E47}" type="slidenum">
              <a:rPr sz="1000" b="1" dirty="0">
                <a:solidFill>
                  <a:prstClr val="black"/>
                </a:solidFill>
                <a:latin typeface="Arial"/>
                <a:cs typeface="Arial"/>
              </a:rPr>
              <a:pPr marL="25400">
                <a:spcBef>
                  <a:spcPts val="5"/>
                </a:spcBef>
              </a:pPr>
              <a:t>10</a:t>
            </a:fld>
            <a:endParaRPr sz="1000">
              <a:solidFill>
                <a:prstClr val="black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114219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905000" y="101600"/>
            <a:ext cx="4612640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pc="-5" dirty="0"/>
              <a:t>Where does </a:t>
            </a:r>
            <a:r>
              <a:rPr dirty="0"/>
              <a:t>ML </a:t>
            </a:r>
            <a:r>
              <a:rPr spc="-5" dirty="0"/>
              <a:t>come</a:t>
            </a:r>
            <a:r>
              <a:rPr spc="-100" dirty="0"/>
              <a:t> </a:t>
            </a:r>
            <a:r>
              <a:rPr spc="-5" dirty="0"/>
              <a:t>in?</a:t>
            </a:r>
          </a:p>
        </p:txBody>
      </p:sp>
      <p:sp>
        <p:nvSpPr>
          <p:cNvPr id="3" name="object 3"/>
          <p:cNvSpPr/>
          <p:nvPr/>
        </p:nvSpPr>
        <p:spPr>
          <a:xfrm>
            <a:off x="1949042" y="1126343"/>
            <a:ext cx="3165239" cy="230016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765300" y="3911600"/>
            <a:ext cx="254127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pc="-5" dirty="0">
                <a:solidFill>
                  <a:prstClr val="black"/>
                </a:solidFill>
                <a:latin typeface="Arial"/>
                <a:cs typeface="Arial"/>
              </a:rPr>
              <a:t>ML-assisted</a:t>
            </a:r>
            <a:r>
              <a:rPr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spc="-5" dirty="0">
                <a:solidFill>
                  <a:prstClr val="black"/>
                </a:solidFill>
                <a:latin typeface="Arial"/>
                <a:cs typeface="Arial"/>
              </a:rPr>
              <a:t>optimisation</a:t>
            </a:r>
            <a:endParaRPr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0176681" y="6561763"/>
            <a:ext cx="121920" cy="154529"/>
          </a:xfrm>
          <a:prstGeom prst="rect">
            <a:avLst/>
          </a:prstGeom>
        </p:spPr>
        <p:txBody>
          <a:bodyPr vert="horz" wrap="square" lIns="0" tIns="635" rIns="0" bIns="0" rtlCol="0">
            <a:spAutoFit/>
          </a:bodyPr>
          <a:lstStyle/>
          <a:p>
            <a:pPr marL="25400">
              <a:spcBef>
                <a:spcPts val="5"/>
              </a:spcBef>
            </a:pPr>
            <a:fld id="{81D60167-4931-47E6-BA6A-407CBD079E47}" type="slidenum">
              <a:rPr sz="1000" b="1" dirty="0">
                <a:solidFill>
                  <a:prstClr val="black"/>
                </a:solidFill>
                <a:latin typeface="Arial"/>
                <a:cs typeface="Arial"/>
              </a:rPr>
              <a:pPr marL="25400">
                <a:spcBef>
                  <a:spcPts val="5"/>
                </a:spcBef>
              </a:pPr>
              <a:t>11</a:t>
            </a:fld>
            <a:endParaRPr sz="100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765301" y="4445000"/>
            <a:ext cx="3693795" cy="566420"/>
          </a:xfrm>
          <a:prstGeom prst="rect">
            <a:avLst/>
          </a:prstGeom>
        </p:spPr>
        <p:txBody>
          <a:bodyPr vert="horz" wrap="square" lIns="0" tIns="27939" rIns="0" bIns="0" rtlCol="0">
            <a:spAutoFit/>
          </a:bodyPr>
          <a:lstStyle/>
          <a:p>
            <a:pPr marL="12700" marR="5080">
              <a:lnSpc>
                <a:spcPts val="2100"/>
              </a:lnSpc>
              <a:spcBef>
                <a:spcPts val="219"/>
              </a:spcBef>
            </a:pPr>
            <a:r>
              <a:rPr b="1" spc="-5" dirty="0">
                <a:solidFill>
                  <a:prstClr val="black"/>
                </a:solidFill>
                <a:latin typeface="Arial"/>
                <a:cs typeface="Arial"/>
              </a:rPr>
              <a:t>Promise </a:t>
            </a:r>
            <a:r>
              <a:rPr dirty="0">
                <a:solidFill>
                  <a:prstClr val="black"/>
                </a:solidFill>
                <a:latin typeface="Arial"/>
                <a:cs typeface="Arial"/>
              </a:rPr>
              <a:t>of </a:t>
            </a:r>
            <a:r>
              <a:rPr spc="-5" dirty="0">
                <a:solidFill>
                  <a:prstClr val="black"/>
                </a:solidFill>
                <a:latin typeface="Arial"/>
                <a:cs typeface="Arial"/>
              </a:rPr>
              <a:t>faster </a:t>
            </a:r>
            <a:r>
              <a:rPr dirty="0">
                <a:solidFill>
                  <a:prstClr val="black"/>
                </a:solidFill>
                <a:latin typeface="Arial"/>
                <a:cs typeface="Arial"/>
              </a:rPr>
              <a:t>and more</a:t>
            </a:r>
            <a:r>
              <a:rPr spc="-55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spc="-5" dirty="0">
                <a:solidFill>
                  <a:prstClr val="black"/>
                </a:solidFill>
                <a:latin typeface="Arial"/>
                <a:cs typeface="Arial"/>
              </a:rPr>
              <a:t>efficient  hyperparameter</a:t>
            </a:r>
            <a:r>
              <a:rPr spc="-1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spc="-5" dirty="0">
                <a:solidFill>
                  <a:prstClr val="black"/>
                </a:solidFill>
                <a:latin typeface="Arial"/>
                <a:cs typeface="Arial"/>
              </a:rPr>
              <a:t>tuning</a:t>
            </a:r>
            <a:endParaRPr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765300" y="5245100"/>
            <a:ext cx="3660140" cy="566420"/>
          </a:xfrm>
          <a:prstGeom prst="rect">
            <a:avLst/>
          </a:prstGeom>
        </p:spPr>
        <p:txBody>
          <a:bodyPr vert="horz" wrap="square" lIns="0" tIns="27940" rIns="0" bIns="0" rtlCol="0">
            <a:spAutoFit/>
          </a:bodyPr>
          <a:lstStyle/>
          <a:p>
            <a:pPr marL="12700" marR="5080">
              <a:lnSpc>
                <a:spcPts val="2100"/>
              </a:lnSpc>
              <a:spcBef>
                <a:spcPts val="220"/>
              </a:spcBef>
            </a:pPr>
            <a:r>
              <a:rPr dirty="0">
                <a:solidFill>
                  <a:prstClr val="black"/>
                </a:solidFill>
                <a:latin typeface="Arial"/>
                <a:cs typeface="Arial"/>
              </a:rPr>
              <a:t>Relevant </a:t>
            </a:r>
            <a:r>
              <a:rPr spc="-5" dirty="0">
                <a:solidFill>
                  <a:prstClr val="black"/>
                </a:solidFill>
                <a:latin typeface="Arial"/>
                <a:cs typeface="Arial"/>
              </a:rPr>
              <a:t>for storage </a:t>
            </a:r>
            <a:r>
              <a:rPr dirty="0">
                <a:solidFill>
                  <a:prstClr val="black"/>
                </a:solidFill>
                <a:latin typeface="Arial"/>
                <a:cs typeface="Arial"/>
              </a:rPr>
              <a:t>rings but not</a:t>
            </a:r>
            <a:r>
              <a:rPr spc="-75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prstClr val="black"/>
                </a:solidFill>
                <a:latin typeface="Arial"/>
                <a:cs typeface="Arial"/>
              </a:rPr>
              <a:t>of  primary </a:t>
            </a:r>
            <a:r>
              <a:rPr spc="-5" dirty="0">
                <a:solidFill>
                  <a:prstClr val="black"/>
                </a:solidFill>
                <a:latin typeface="Arial"/>
                <a:cs typeface="Arial"/>
              </a:rPr>
              <a:t>importance for</a:t>
            </a:r>
            <a:r>
              <a:rPr spc="-1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spc="-5" dirty="0">
                <a:solidFill>
                  <a:prstClr val="black"/>
                </a:solidFill>
                <a:latin typeface="Arial"/>
                <a:cs typeface="Arial"/>
              </a:rPr>
              <a:t>operation</a:t>
            </a:r>
            <a:endParaRPr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537201" y="1092200"/>
            <a:ext cx="1416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dirty="0">
                <a:solidFill>
                  <a:srgbClr val="F18F1F"/>
                </a:solidFill>
                <a:latin typeface="Lucida Grande"/>
                <a:cs typeface="Lucida Grande"/>
              </a:rPr>
              <a:t>▪</a:t>
            </a:r>
            <a:endParaRPr>
              <a:solidFill>
                <a:prstClr val="black"/>
              </a:solidFill>
              <a:latin typeface="Lucida Grande"/>
              <a:cs typeface="Lucida Grande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892800" y="1061719"/>
            <a:ext cx="4583430" cy="58400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6500"/>
              </a:lnSpc>
              <a:spcBef>
                <a:spcPts val="100"/>
              </a:spcBef>
            </a:pPr>
            <a:r>
              <a:rPr dirty="0">
                <a:solidFill>
                  <a:prstClr val="black"/>
                </a:solidFill>
                <a:latin typeface="Arial"/>
                <a:cs typeface="Arial"/>
              </a:rPr>
              <a:t>ML </a:t>
            </a:r>
            <a:r>
              <a:rPr spc="-5" dirty="0">
                <a:solidFill>
                  <a:prstClr val="black"/>
                </a:solidFill>
                <a:latin typeface="Arial"/>
                <a:cs typeface="Arial"/>
              </a:rPr>
              <a:t>first </a:t>
            </a:r>
            <a:r>
              <a:rPr dirty="0">
                <a:solidFill>
                  <a:prstClr val="black"/>
                </a:solidFill>
                <a:latin typeface="Arial"/>
                <a:cs typeface="Arial"/>
              </a:rPr>
              <a:t>looked at in </a:t>
            </a:r>
            <a:r>
              <a:rPr spc="-5" dirty="0">
                <a:solidFill>
                  <a:prstClr val="black"/>
                </a:solidFill>
                <a:latin typeface="Arial"/>
                <a:cs typeface="Arial"/>
              </a:rPr>
              <a:t>the FEL optimisation</a:t>
            </a:r>
            <a:r>
              <a:rPr spc="-145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prstClr val="black"/>
                </a:solidFill>
                <a:latin typeface="Arial"/>
                <a:cs typeface="Arial"/>
              </a:rPr>
              <a:t>and  </a:t>
            </a:r>
            <a:r>
              <a:rPr spc="-5" dirty="0">
                <a:solidFill>
                  <a:prstClr val="black"/>
                </a:solidFill>
                <a:latin typeface="Arial"/>
                <a:cs typeface="Arial"/>
              </a:rPr>
              <a:t>failure prediction</a:t>
            </a:r>
            <a:r>
              <a:rPr spc="5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spc="-5" dirty="0">
                <a:solidFill>
                  <a:prstClr val="black"/>
                </a:solidFill>
                <a:latin typeface="Arial"/>
                <a:cs typeface="Arial"/>
              </a:rPr>
              <a:t>context</a:t>
            </a:r>
            <a:endParaRPr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892801" y="2565400"/>
            <a:ext cx="1416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dirty="0">
                <a:solidFill>
                  <a:srgbClr val="F18F1F"/>
                </a:solidFill>
                <a:latin typeface="Lucida Grande"/>
                <a:cs typeface="Lucida Grande"/>
              </a:rPr>
              <a:t>▪</a:t>
            </a:r>
            <a:endParaRPr>
              <a:solidFill>
                <a:prstClr val="black"/>
              </a:solidFill>
              <a:latin typeface="Lucida Grande"/>
              <a:cs typeface="Lucida Grande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892801" y="1798320"/>
            <a:ext cx="4299585" cy="1346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0" marR="5080" indent="-368300">
              <a:lnSpc>
                <a:spcPct val="106500"/>
              </a:lnSpc>
              <a:spcBef>
                <a:spcPts val="100"/>
              </a:spcBef>
              <a:buClr>
                <a:srgbClr val="F18F1F"/>
              </a:buClr>
              <a:buFont typeface="Lucida Grande"/>
              <a:buChar char="▪"/>
              <a:tabLst>
                <a:tab pos="380365" algn="l"/>
                <a:tab pos="381000" algn="l"/>
              </a:tabLst>
            </a:pPr>
            <a:r>
              <a:rPr spc="-5" dirty="0">
                <a:solidFill>
                  <a:prstClr val="black"/>
                </a:solidFill>
                <a:latin typeface="Arial"/>
                <a:cs typeface="Arial"/>
              </a:rPr>
              <a:t>FEL tuning </a:t>
            </a:r>
            <a:r>
              <a:rPr dirty="0">
                <a:solidFill>
                  <a:prstClr val="black"/>
                </a:solidFill>
                <a:latin typeface="Arial"/>
                <a:cs typeface="Arial"/>
              </a:rPr>
              <a:t>has a direct impact on</a:t>
            </a:r>
            <a:r>
              <a:rPr spc="-14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prstClr val="black"/>
                </a:solidFill>
                <a:latin typeface="Arial"/>
                <a:cs typeface="Arial"/>
              </a:rPr>
              <a:t>user  </a:t>
            </a:r>
            <a:r>
              <a:rPr spc="-5" dirty="0">
                <a:solidFill>
                  <a:prstClr val="black"/>
                </a:solidFill>
                <a:latin typeface="Arial"/>
                <a:cs typeface="Arial"/>
              </a:rPr>
              <a:t>operation </a:t>
            </a:r>
            <a:r>
              <a:rPr dirty="0">
                <a:solidFill>
                  <a:prstClr val="black"/>
                </a:solidFill>
                <a:latin typeface="Arial"/>
                <a:cs typeface="Arial"/>
              </a:rPr>
              <a:t>and plays </a:t>
            </a:r>
            <a:r>
              <a:rPr spc="-5" dirty="0">
                <a:solidFill>
                  <a:prstClr val="black"/>
                </a:solidFill>
                <a:latin typeface="Arial"/>
                <a:cs typeface="Arial"/>
              </a:rPr>
              <a:t>central</a:t>
            </a:r>
            <a:r>
              <a:rPr spc="-1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prstClr val="black"/>
                </a:solidFill>
                <a:latin typeface="Arial"/>
                <a:cs typeface="Arial"/>
              </a:rPr>
              <a:t>role</a:t>
            </a:r>
            <a:endParaRPr>
              <a:solidFill>
                <a:prstClr val="black"/>
              </a:solidFill>
              <a:latin typeface="Arial"/>
              <a:cs typeface="Arial"/>
            </a:endParaRPr>
          </a:p>
          <a:p>
            <a:pPr marL="381000" marR="606425">
              <a:lnSpc>
                <a:spcPct val="106500"/>
              </a:lnSpc>
              <a:spcBef>
                <a:spcPts val="1200"/>
              </a:spcBef>
            </a:pPr>
            <a:r>
              <a:rPr spc="-5" dirty="0">
                <a:solidFill>
                  <a:prstClr val="black"/>
                </a:solidFill>
                <a:latin typeface="Arial"/>
                <a:cs typeface="Arial"/>
              </a:rPr>
              <a:t>FELs </a:t>
            </a:r>
            <a:r>
              <a:rPr dirty="0">
                <a:solidFill>
                  <a:prstClr val="black"/>
                </a:solidFill>
                <a:latin typeface="Arial"/>
                <a:cs typeface="Arial"/>
              </a:rPr>
              <a:t>are newer machines,</a:t>
            </a:r>
            <a:r>
              <a:rPr spc="-95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prstClr val="black"/>
                </a:solidFill>
                <a:latin typeface="Arial"/>
                <a:cs typeface="Arial"/>
              </a:rPr>
              <a:t>more  </a:t>
            </a:r>
            <a:r>
              <a:rPr spc="-5" dirty="0">
                <a:solidFill>
                  <a:prstClr val="black"/>
                </a:solidFill>
                <a:latin typeface="Arial"/>
                <a:cs typeface="Arial"/>
              </a:rPr>
              <a:t>adequate diagnostics </a:t>
            </a:r>
            <a:r>
              <a:rPr dirty="0">
                <a:solidFill>
                  <a:prstClr val="black"/>
                </a:solidFill>
                <a:latin typeface="Arial"/>
                <a:cs typeface="Arial"/>
              </a:rPr>
              <a:t>and</a:t>
            </a:r>
            <a:r>
              <a:rPr spc="-5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prstClr val="black"/>
                </a:solidFill>
                <a:latin typeface="Arial"/>
                <a:cs typeface="Arial"/>
              </a:rPr>
              <a:t>DAQ</a:t>
            </a:r>
            <a:endParaRPr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537200" y="3284220"/>
            <a:ext cx="4812030" cy="3251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68300" marR="5080" indent="-355600">
              <a:lnSpc>
                <a:spcPct val="106500"/>
              </a:lnSpc>
              <a:spcBef>
                <a:spcPts val="100"/>
              </a:spcBef>
              <a:buClr>
                <a:srgbClr val="F18F1F"/>
              </a:buClr>
              <a:buFont typeface="Lucida Grande"/>
              <a:buChar char="▪"/>
              <a:tabLst>
                <a:tab pos="367665" algn="l"/>
                <a:tab pos="368300" algn="l"/>
              </a:tabLst>
            </a:pPr>
            <a:r>
              <a:rPr dirty="0">
                <a:solidFill>
                  <a:prstClr val="black"/>
                </a:solidFill>
                <a:latin typeface="Arial"/>
                <a:cs typeface="Arial"/>
              </a:rPr>
              <a:t>3G </a:t>
            </a:r>
            <a:r>
              <a:rPr spc="-5" dirty="0">
                <a:solidFill>
                  <a:prstClr val="black"/>
                </a:solidFill>
                <a:latin typeface="Arial"/>
                <a:cs typeface="Arial"/>
              </a:rPr>
              <a:t>storage </a:t>
            </a:r>
            <a:r>
              <a:rPr dirty="0">
                <a:solidFill>
                  <a:prstClr val="black"/>
                </a:solidFill>
                <a:latin typeface="Arial"/>
                <a:cs typeface="Arial"/>
              </a:rPr>
              <a:t>rings much more </a:t>
            </a:r>
            <a:r>
              <a:rPr spc="-5" dirty="0">
                <a:solidFill>
                  <a:prstClr val="black"/>
                </a:solidFill>
                <a:latin typeface="Arial"/>
                <a:cs typeface="Arial"/>
              </a:rPr>
              <a:t>stable </a:t>
            </a:r>
            <a:r>
              <a:rPr dirty="0">
                <a:solidFill>
                  <a:prstClr val="black"/>
                </a:solidFill>
                <a:latin typeface="Arial"/>
                <a:cs typeface="Arial"/>
              </a:rPr>
              <a:t>in  </a:t>
            </a:r>
            <a:r>
              <a:rPr spc="-5" dirty="0">
                <a:solidFill>
                  <a:prstClr val="black"/>
                </a:solidFill>
                <a:latin typeface="Arial"/>
                <a:cs typeface="Arial"/>
              </a:rPr>
              <a:t>operation than FELs. </a:t>
            </a:r>
            <a:r>
              <a:rPr dirty="0">
                <a:solidFill>
                  <a:prstClr val="black"/>
                </a:solidFill>
                <a:latin typeface="Arial"/>
                <a:cs typeface="Arial"/>
              </a:rPr>
              <a:t>Some </a:t>
            </a:r>
            <a:r>
              <a:rPr spc="-5" dirty="0">
                <a:solidFill>
                  <a:prstClr val="black"/>
                </a:solidFill>
                <a:latin typeface="Arial"/>
                <a:cs typeface="Arial"/>
              </a:rPr>
              <a:t>optimisation </a:t>
            </a:r>
            <a:r>
              <a:rPr dirty="0">
                <a:solidFill>
                  <a:prstClr val="black"/>
                </a:solidFill>
                <a:latin typeface="Arial"/>
                <a:cs typeface="Arial"/>
              </a:rPr>
              <a:t>is  required but </a:t>
            </a:r>
            <a:r>
              <a:rPr spc="-10" dirty="0">
                <a:solidFill>
                  <a:prstClr val="black"/>
                </a:solidFill>
                <a:latin typeface="Arial"/>
                <a:cs typeface="Arial"/>
              </a:rPr>
              <a:t>effort </a:t>
            </a:r>
            <a:r>
              <a:rPr dirty="0">
                <a:solidFill>
                  <a:prstClr val="black"/>
                </a:solidFill>
                <a:latin typeface="Arial"/>
                <a:cs typeface="Arial"/>
              </a:rPr>
              <a:t>incomparable </a:t>
            </a:r>
            <a:r>
              <a:rPr spc="-5" dirty="0">
                <a:solidFill>
                  <a:prstClr val="black"/>
                </a:solidFill>
                <a:latin typeface="Arial"/>
                <a:cs typeface="Arial"/>
              </a:rPr>
              <a:t>to </a:t>
            </a:r>
            <a:r>
              <a:rPr dirty="0">
                <a:solidFill>
                  <a:prstClr val="black"/>
                </a:solidFill>
                <a:latin typeface="Arial"/>
                <a:cs typeface="Arial"/>
              </a:rPr>
              <a:t>an </a:t>
            </a:r>
            <a:r>
              <a:rPr spc="-5" dirty="0">
                <a:solidFill>
                  <a:prstClr val="black"/>
                </a:solidFill>
                <a:latin typeface="Arial"/>
                <a:cs typeface="Arial"/>
              </a:rPr>
              <a:t>FEL.  </a:t>
            </a:r>
            <a:r>
              <a:rPr dirty="0">
                <a:solidFill>
                  <a:prstClr val="black"/>
                </a:solidFill>
                <a:latin typeface="Arial"/>
                <a:cs typeface="Arial"/>
              </a:rPr>
              <a:t>Most </a:t>
            </a:r>
            <a:r>
              <a:rPr spc="-5" dirty="0">
                <a:solidFill>
                  <a:prstClr val="black"/>
                </a:solidFill>
                <a:latin typeface="Arial"/>
                <a:cs typeface="Arial"/>
              </a:rPr>
              <a:t>optimisation </a:t>
            </a:r>
            <a:r>
              <a:rPr dirty="0">
                <a:solidFill>
                  <a:prstClr val="black"/>
                </a:solidFill>
                <a:latin typeface="Arial"/>
                <a:cs typeface="Arial"/>
              </a:rPr>
              <a:t>work </a:t>
            </a:r>
            <a:r>
              <a:rPr spc="-5" dirty="0">
                <a:solidFill>
                  <a:prstClr val="black"/>
                </a:solidFill>
                <a:latin typeface="Arial"/>
                <a:cs typeface="Arial"/>
              </a:rPr>
              <a:t>(lifetime, </a:t>
            </a:r>
            <a:r>
              <a:rPr dirty="0">
                <a:solidFill>
                  <a:prstClr val="black"/>
                </a:solidFill>
                <a:latin typeface="Arial"/>
                <a:cs typeface="Arial"/>
              </a:rPr>
              <a:t>Dynamic  </a:t>
            </a:r>
            <a:r>
              <a:rPr spc="-5" dirty="0">
                <a:solidFill>
                  <a:prstClr val="black"/>
                </a:solidFill>
                <a:latin typeface="Arial"/>
                <a:cs typeface="Arial"/>
              </a:rPr>
              <a:t>aperture, injection efficiency) </a:t>
            </a:r>
            <a:r>
              <a:rPr dirty="0">
                <a:solidFill>
                  <a:prstClr val="black"/>
                </a:solidFill>
                <a:latin typeface="Arial"/>
                <a:cs typeface="Arial"/>
              </a:rPr>
              <a:t>has </a:t>
            </a:r>
            <a:r>
              <a:rPr spc="-5" dirty="0">
                <a:solidFill>
                  <a:prstClr val="black"/>
                </a:solidFill>
                <a:latin typeface="Arial"/>
                <a:cs typeface="Arial"/>
              </a:rPr>
              <a:t>little </a:t>
            </a:r>
            <a:r>
              <a:rPr dirty="0">
                <a:solidFill>
                  <a:prstClr val="black"/>
                </a:solidFill>
                <a:latin typeface="Arial"/>
                <a:cs typeface="Arial"/>
              </a:rPr>
              <a:t>direct  impact on</a:t>
            </a:r>
            <a:r>
              <a:rPr spc="-1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prstClr val="black"/>
                </a:solidFill>
                <a:latin typeface="Arial"/>
                <a:cs typeface="Arial"/>
              </a:rPr>
              <a:t>users</a:t>
            </a:r>
            <a:endParaRPr>
              <a:solidFill>
                <a:prstClr val="black"/>
              </a:solidFill>
              <a:latin typeface="Arial"/>
              <a:cs typeface="Arial"/>
            </a:endParaRPr>
          </a:p>
          <a:p>
            <a:pPr marL="368300" marR="215900" indent="-355600" algn="just">
              <a:lnSpc>
                <a:spcPct val="106500"/>
              </a:lnSpc>
              <a:spcBef>
                <a:spcPts val="1200"/>
              </a:spcBef>
              <a:buClr>
                <a:srgbClr val="F18F1F"/>
              </a:buClr>
              <a:buFont typeface="Lucida Grande"/>
              <a:buChar char="▪"/>
              <a:tabLst>
                <a:tab pos="368300" algn="l"/>
              </a:tabLst>
            </a:pPr>
            <a:r>
              <a:rPr spc="-5" dirty="0">
                <a:solidFill>
                  <a:prstClr val="black"/>
                </a:solidFill>
                <a:latin typeface="Arial"/>
                <a:cs typeface="Arial"/>
              </a:rPr>
              <a:t>Optimizers </a:t>
            </a:r>
            <a:r>
              <a:rPr dirty="0">
                <a:solidFill>
                  <a:prstClr val="black"/>
                </a:solidFill>
                <a:latin typeface="Arial"/>
                <a:cs typeface="Arial"/>
              </a:rPr>
              <a:t>such as </a:t>
            </a:r>
            <a:r>
              <a:rPr spc="-30" dirty="0">
                <a:solidFill>
                  <a:prstClr val="black"/>
                </a:solidFill>
                <a:latin typeface="Arial"/>
                <a:cs typeface="Arial"/>
              </a:rPr>
              <a:t>OCELOT, </a:t>
            </a:r>
            <a:r>
              <a:rPr dirty="0">
                <a:solidFill>
                  <a:prstClr val="black"/>
                </a:solidFill>
                <a:latin typeface="Arial"/>
                <a:cs typeface="Arial"/>
              </a:rPr>
              <a:t>RCDS </a:t>
            </a:r>
            <a:r>
              <a:rPr spc="-5" dirty="0">
                <a:solidFill>
                  <a:prstClr val="black"/>
                </a:solidFill>
                <a:latin typeface="Arial"/>
                <a:cs typeface="Arial"/>
              </a:rPr>
              <a:t>etc.,  </a:t>
            </a:r>
            <a:r>
              <a:rPr dirty="0">
                <a:solidFill>
                  <a:prstClr val="black"/>
                </a:solidFill>
                <a:latin typeface="Arial"/>
                <a:cs typeface="Arial"/>
              </a:rPr>
              <a:t>used at </a:t>
            </a:r>
            <a:r>
              <a:rPr spc="-5" dirty="0">
                <a:solidFill>
                  <a:prstClr val="black"/>
                </a:solidFill>
                <a:latin typeface="Arial"/>
                <a:cs typeface="Arial"/>
              </a:rPr>
              <a:t>storage </a:t>
            </a:r>
            <a:r>
              <a:rPr dirty="0">
                <a:solidFill>
                  <a:prstClr val="black"/>
                </a:solidFill>
                <a:latin typeface="Arial"/>
                <a:cs typeface="Arial"/>
              </a:rPr>
              <a:t>rings, but not our</a:t>
            </a:r>
            <a:r>
              <a:rPr spc="-55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spc="-5" dirty="0">
                <a:solidFill>
                  <a:prstClr val="black"/>
                </a:solidFill>
                <a:latin typeface="Arial"/>
                <a:cs typeface="Arial"/>
              </a:rPr>
              <a:t>biggest.  </a:t>
            </a:r>
            <a:r>
              <a:rPr dirty="0">
                <a:solidFill>
                  <a:prstClr val="black"/>
                </a:solidFill>
                <a:latin typeface="Arial"/>
                <a:cs typeface="Arial"/>
              </a:rPr>
              <a:t>concern</a:t>
            </a:r>
            <a:endParaRPr>
              <a:solidFill>
                <a:prstClr val="black"/>
              </a:solidFill>
              <a:latin typeface="Arial"/>
              <a:cs typeface="Arial"/>
            </a:endParaRPr>
          </a:p>
          <a:p>
            <a:pPr marL="368300" indent="-355600">
              <a:spcBef>
                <a:spcPts val="1340"/>
              </a:spcBef>
              <a:buClr>
                <a:srgbClr val="F18F1F"/>
              </a:buClr>
              <a:buFont typeface="Lucida Grande"/>
              <a:buChar char="▪"/>
              <a:tabLst>
                <a:tab pos="367665" algn="l"/>
                <a:tab pos="368300" algn="l"/>
              </a:tabLst>
            </a:pPr>
            <a:r>
              <a:rPr spc="-5" dirty="0">
                <a:solidFill>
                  <a:prstClr val="black"/>
                </a:solidFill>
                <a:latin typeface="Arial"/>
                <a:cs typeface="Arial"/>
              </a:rPr>
              <a:t>Focus </a:t>
            </a:r>
            <a:r>
              <a:rPr dirty="0">
                <a:solidFill>
                  <a:prstClr val="black"/>
                </a:solidFill>
                <a:latin typeface="Arial"/>
                <a:cs typeface="Arial"/>
              </a:rPr>
              <a:t>on</a:t>
            </a:r>
            <a:r>
              <a:rPr spc="-5" dirty="0">
                <a:solidFill>
                  <a:prstClr val="black"/>
                </a:solidFill>
                <a:latin typeface="Arial"/>
                <a:cs typeface="Arial"/>
              </a:rPr>
              <a:t> automation</a:t>
            </a:r>
            <a:endParaRPr>
              <a:solidFill>
                <a:prstClr val="black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339621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24000" y="1"/>
            <a:ext cx="9144000" cy="1027611"/>
          </a:xfrm>
          <a:solidFill>
            <a:schemeClr val="accent5">
              <a:lumMod val="50000"/>
            </a:schemeClr>
          </a:solidFill>
          <a:ln>
            <a:solidFill>
              <a:srgbClr val="2F5597"/>
            </a:solidFill>
          </a:ln>
        </p:spPr>
        <p:txBody>
          <a:bodyPr>
            <a:norm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+mn-lt"/>
              </a:rPr>
              <a:t>Data Export &amp; Unification [1]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944627" y="1231318"/>
            <a:ext cx="8316685" cy="2075815"/>
          </a:xfrm>
        </p:spPr>
        <p:txBody>
          <a:bodyPr/>
          <a:lstStyle/>
          <a:p>
            <a:pPr marL="0" indent="0">
              <a:buClr>
                <a:schemeClr val="accent5">
                  <a:lumMod val="50000"/>
                </a:schemeClr>
              </a:buClr>
              <a:buNone/>
            </a:pPr>
            <a:r>
              <a:rPr lang="en-US" altLang="zh-CN" b="1" dirty="0"/>
              <a:t>Raw data characteristics</a:t>
            </a:r>
          </a:p>
          <a:p>
            <a:pPr indent="-540000"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n"/>
            </a:pPr>
            <a:r>
              <a:rPr lang="en-US" altLang="zh-CN" dirty="0"/>
              <a:t>Large amount of PVs as model features</a:t>
            </a:r>
          </a:p>
          <a:p>
            <a:pPr indent="-540000"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n"/>
            </a:pPr>
            <a:r>
              <a:rPr lang="en-US" altLang="zh-CN" dirty="0"/>
              <a:t>Different PV has different acquisition period</a:t>
            </a:r>
          </a:p>
          <a:p>
            <a:pPr indent="-540000"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n"/>
            </a:pPr>
            <a:r>
              <a:rPr lang="en-US" altLang="zh-CN" dirty="0"/>
              <a:t>Handling null or abnormal data </a:t>
            </a:r>
          </a:p>
          <a:p>
            <a:pPr marL="0" indent="0">
              <a:buClr>
                <a:schemeClr val="accent5">
                  <a:lumMod val="50000"/>
                </a:schemeClr>
              </a:buClr>
              <a:buNone/>
            </a:pPr>
            <a:endParaRPr lang="en-US" altLang="zh-CN" b="1" dirty="0"/>
          </a:p>
        </p:txBody>
      </p:sp>
      <p:graphicFrame>
        <p:nvGraphicFramePr>
          <p:cNvPr id="4" name="图示 3"/>
          <p:cNvGraphicFramePr/>
          <p:nvPr>
            <p:extLst/>
          </p:nvPr>
        </p:nvGraphicFramePr>
        <p:xfrm>
          <a:off x="2344399" y="3307132"/>
          <a:ext cx="7503203" cy="3015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A63FC25-C7B9-4416-A14B-939574C651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t>2019-02-27 2nd ICFA ML Workshop</a:t>
            </a: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08381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9988"/>
    </mc:Choice>
    <mc:Fallback xmlns="">
      <p:transition spd="slow" advTm="39988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24000" y="1"/>
            <a:ext cx="9144000" cy="1027611"/>
          </a:xfrm>
          <a:solidFill>
            <a:schemeClr val="accent5">
              <a:lumMod val="50000"/>
            </a:schemeClr>
          </a:solidFill>
          <a:ln>
            <a:solidFill>
              <a:srgbClr val="2F5597"/>
            </a:solidFill>
          </a:ln>
        </p:spPr>
        <p:txBody>
          <a:bodyPr>
            <a:norm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+mn-lt"/>
              </a:rPr>
              <a:t>Summary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631004" y="1273326"/>
            <a:ext cx="9036996" cy="3614433"/>
          </a:xfrm>
        </p:spPr>
        <p:txBody>
          <a:bodyPr>
            <a:normAutofit/>
          </a:bodyPr>
          <a:lstStyle/>
          <a:p>
            <a:pPr indent="-540000"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n"/>
            </a:pPr>
            <a:r>
              <a:rPr lang="en-US" altLang="zh-CN" dirty="0"/>
              <a:t>Better data export,</a:t>
            </a:r>
            <a:r>
              <a:rPr lang="zh-CN" altLang="en-US" dirty="0"/>
              <a:t> </a:t>
            </a:r>
            <a:r>
              <a:rPr lang="en-US" altLang="zh-CN" dirty="0"/>
              <a:t>normalization &amp; preparation steps</a:t>
            </a:r>
          </a:p>
          <a:p>
            <a:pPr indent="-540000"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n"/>
            </a:pPr>
            <a:r>
              <a:rPr lang="en-US" altLang="zh-CN" dirty="0"/>
              <a:t>Simplify development of ML applications</a:t>
            </a:r>
          </a:p>
          <a:p>
            <a:pPr indent="-540000"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n"/>
            </a:pPr>
            <a:r>
              <a:rPr lang="en-US" altLang="zh-CN" dirty="0"/>
              <a:t>Simple visualization plots and common algorithms for primary tryout</a:t>
            </a:r>
          </a:p>
          <a:p>
            <a:pPr indent="-540000"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n"/>
            </a:pPr>
            <a:r>
              <a:rPr lang="en-US" altLang="zh-CN" dirty="0"/>
              <a:t>Efficient tool for data exploration and knowledge extraction</a:t>
            </a:r>
          </a:p>
          <a:p>
            <a:pPr indent="-540000"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n"/>
            </a:pPr>
            <a:r>
              <a:rPr lang="en-US" altLang="zh-CN" dirty="0"/>
              <a:t>Physics experts need to define the subjects or problems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1F912E23-446E-4E73-A0AF-70919D639B44}"/>
              </a:ext>
            </a:extLst>
          </p:cNvPr>
          <p:cNvSpPr txBox="1"/>
          <p:nvPr/>
        </p:nvSpPr>
        <p:spPr>
          <a:xfrm>
            <a:off x="2971747" y="4663244"/>
            <a:ext cx="62485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Source code location: </a:t>
            </a:r>
            <a:r>
              <a:rPr lang="en-US" altLang="zh-CN" sz="24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  <a:hlinkClick r:id="rId4"/>
              </a:rPr>
              <a:t>https://github.com/NicoleQiao/MLPlatform</a:t>
            </a:r>
            <a:endParaRPr lang="en-US" altLang="zh-CN" sz="2400" dirty="0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ABC38C75-C887-4E10-995D-2327B9286B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t>2019-02-27 2nd ICFA ML Workshop</a:t>
            </a: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9F8C237E-C019-4004-955A-FDE6A460223C}"/>
              </a:ext>
            </a:extLst>
          </p:cNvPr>
          <p:cNvSpPr txBox="1"/>
          <p:nvPr/>
        </p:nvSpPr>
        <p:spPr>
          <a:xfrm flipH="1">
            <a:off x="2130537" y="5607204"/>
            <a:ext cx="79309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  <a:latin typeface="Calibri" panose="020F0502020204030204"/>
              </a:rPr>
              <a:t>Collaborations and data sharing are highly welcome!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31588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7807"/>
    </mc:Choice>
    <mc:Fallback xmlns="">
      <p:transition spd="slow" advTm="8780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1800" y="496444"/>
            <a:ext cx="7886700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Two upcoming events</a:t>
            </a:r>
            <a:br>
              <a:rPr lang="en-US" dirty="0"/>
            </a:br>
            <a:r>
              <a:rPr lang="en-US" sz="3700" i="1" dirty="0"/>
              <a:t>where we can show progress in the sub-field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01800" y="3083992"/>
            <a:ext cx="8839200" cy="3012506"/>
          </a:xfrm>
        </p:spPr>
        <p:txBody>
          <a:bodyPr>
            <a:normAutofit lnSpcReduction="10000"/>
          </a:bodyPr>
          <a:lstStyle/>
          <a:p>
            <a:r>
              <a:rPr lang="en-US" b="1" dirty="0"/>
              <a:t>Event One – IPAC 2019 May 2019 - Invited Talk</a:t>
            </a:r>
          </a:p>
          <a:p>
            <a:pPr lvl="1"/>
            <a:r>
              <a:rPr lang="en-US" dirty="0"/>
              <a:t>“Machine Learning, Data Mining and Big Data Handling for Accelerators”</a:t>
            </a:r>
          </a:p>
          <a:p>
            <a:pPr lvl="1"/>
            <a:r>
              <a:rPr lang="en-US" dirty="0"/>
              <a:t>Invited talk is obviously not just about a singular person’s work or of a small collective group – it is an overview -  snapshot in time of a sub-field.</a:t>
            </a:r>
          </a:p>
          <a:p>
            <a:pPr lvl="1"/>
            <a:r>
              <a:rPr lang="en-US" dirty="0"/>
              <a:t>I will take the opportunity at this invited talk to try to best summarize (in 30 minutes) the excellent progress and validation of our sub-field on use of intelligent techniques.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9086" y="6413796"/>
            <a:ext cx="2539365" cy="44420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10600" y="6402000"/>
            <a:ext cx="1930400" cy="456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09000" y="0"/>
            <a:ext cx="2159000" cy="11049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24000" y="1768537"/>
            <a:ext cx="9144000" cy="1099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92890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69086" y="2851441"/>
            <a:ext cx="8971915" cy="3990981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/>
              <a:t>Event Two - Early May 2019 D.C.</a:t>
            </a:r>
          </a:p>
          <a:p>
            <a:pPr lvl="1"/>
            <a:r>
              <a:rPr lang="en-US" dirty="0"/>
              <a:t>The U.S. Department of Energy Office of Science (DOE‐SC) is currently planning for an invite only workshop entitled </a:t>
            </a:r>
            <a:r>
              <a:rPr lang="en-US" b="1" dirty="0"/>
              <a:t>“Basic Research Needs for Compact Accelerators for Security and Medicine.”</a:t>
            </a:r>
          </a:p>
          <a:p>
            <a:pPr lvl="1"/>
            <a:r>
              <a:rPr lang="en-US" dirty="0"/>
              <a:t>Basic Research Needs (BRN) workshops and their subsequent reports have been used by the DOE‐SC over the last 15 years to inform strategic planning.</a:t>
            </a:r>
          </a:p>
          <a:p>
            <a:pPr lvl="1"/>
            <a:r>
              <a:rPr lang="en-US" dirty="0"/>
              <a:t>I have been invited to serve as a Working‐Group Co‐Leader at this meeting for the area of “Cross‐Cut Panel on Computer Simulation, Design, &amp; Control of Accelerators”</a:t>
            </a:r>
          </a:p>
          <a:p>
            <a:pPr lvl="1"/>
            <a:r>
              <a:rPr lang="en-US" dirty="0"/>
              <a:t>The mission of the sub-group is </a:t>
            </a:r>
            <a:r>
              <a:rPr lang="en-US" b="1" i="1" dirty="0"/>
              <a:t>“Looks at the advances in computer hardware and software R&amp;D needed to (1) accurately simulate performance for design purposes, and (2) provide robust highly-automated accelerator control.”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9086" y="6413796"/>
            <a:ext cx="2539365" cy="44420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10600" y="6402000"/>
            <a:ext cx="1930400" cy="456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79327" y="1"/>
            <a:ext cx="2151431" cy="278458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17926" y="0"/>
            <a:ext cx="2177851" cy="281876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42414" y="0"/>
            <a:ext cx="2203099" cy="2851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46187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15EE94C-6E1A-CF47-91E8-49D0C7C2D695}"/>
              </a:ext>
            </a:extLst>
          </p:cNvPr>
          <p:cNvSpPr txBox="1"/>
          <p:nvPr/>
        </p:nvSpPr>
        <p:spPr>
          <a:xfrm>
            <a:off x="1683557" y="250903"/>
            <a:ext cx="7512483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900">
                <a:solidFill>
                  <a:schemeClr val="bg1"/>
                </a:solidFill>
                <a:latin typeface="+mj-lt"/>
              </a:rPr>
              <a:t>Layer </a:t>
            </a:r>
            <a:r>
              <a:rPr lang="de-DE" sz="2900" err="1">
                <a:solidFill>
                  <a:schemeClr val="bg1"/>
                </a:solidFill>
                <a:latin typeface="+mj-lt"/>
              </a:rPr>
              <a:t>Architecture</a:t>
            </a:r>
            <a:r>
              <a:rPr lang="de-DE" sz="2900">
                <a:solidFill>
                  <a:schemeClr val="bg1"/>
                </a:solidFill>
                <a:latin typeface="+mj-lt"/>
              </a:rPr>
              <a:t> of the ESS Control System</a:t>
            </a:r>
            <a:endParaRPr lang="en-US" sz="290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276" name="Group 275">
            <a:extLst>
              <a:ext uri="{FF2B5EF4-FFF2-40B4-BE49-F238E27FC236}">
                <a16:creationId xmlns:a16="http://schemas.microsoft.com/office/drawing/2014/main" id="{77DC2BAE-80B1-0D42-8D05-912B2CED4CFE}"/>
              </a:ext>
            </a:extLst>
          </p:cNvPr>
          <p:cNvGrpSpPr/>
          <p:nvPr/>
        </p:nvGrpSpPr>
        <p:grpSpPr>
          <a:xfrm>
            <a:off x="5160108" y="1076470"/>
            <a:ext cx="1384466" cy="704221"/>
            <a:chOff x="3636108" y="1076469"/>
            <a:chExt cx="1384466" cy="704221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71E53CE2-D669-F046-9B2A-DC30E2CE3C7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65257" y="1076469"/>
              <a:ext cx="726168" cy="493077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6F4BA7D-C500-E044-9E6A-11BBEC4C09A1}"/>
                </a:ext>
              </a:extLst>
            </p:cNvPr>
            <p:cNvSpPr txBox="1"/>
            <p:nvPr/>
          </p:nvSpPr>
          <p:spPr>
            <a:xfrm>
              <a:off x="3636108" y="1549858"/>
              <a:ext cx="138446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900" b="1">
                  <a:solidFill>
                    <a:schemeClr val="bg1"/>
                  </a:solidFill>
                </a:rPr>
                <a:t>ESS Main Control Room</a:t>
              </a:r>
            </a:p>
          </p:txBody>
        </p:sp>
      </p:grpSp>
      <p:grpSp>
        <p:nvGrpSpPr>
          <p:cNvPr id="275" name="Group 274">
            <a:extLst>
              <a:ext uri="{FF2B5EF4-FFF2-40B4-BE49-F238E27FC236}">
                <a16:creationId xmlns:a16="http://schemas.microsoft.com/office/drawing/2014/main" id="{DBBA004E-405E-144A-AE2A-12312C488A92}"/>
              </a:ext>
            </a:extLst>
          </p:cNvPr>
          <p:cNvGrpSpPr/>
          <p:nvPr/>
        </p:nvGrpSpPr>
        <p:grpSpPr>
          <a:xfrm>
            <a:off x="6945702" y="1320847"/>
            <a:ext cx="1450452" cy="461079"/>
            <a:chOff x="5421702" y="1320846"/>
            <a:chExt cx="1450452" cy="461079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0A55BD0D-CBB5-E442-8CCC-6B15722D392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829943" y="1320846"/>
              <a:ext cx="633970" cy="246615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A5819C2-6421-BD4B-86DD-574C499B18A5}"/>
                </a:ext>
              </a:extLst>
            </p:cNvPr>
            <p:cNvSpPr txBox="1"/>
            <p:nvPr/>
          </p:nvSpPr>
          <p:spPr>
            <a:xfrm>
              <a:off x="5421702" y="1551093"/>
              <a:ext cx="145045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900" b="1">
                  <a:solidFill>
                    <a:schemeClr val="bg1"/>
                  </a:solidFill>
                </a:rPr>
                <a:t>Experiment workstations</a:t>
              </a:r>
            </a:p>
          </p:txBody>
        </p:sp>
      </p:grpSp>
      <p:grpSp>
        <p:nvGrpSpPr>
          <p:cNvPr id="274" name="Group 273">
            <a:extLst>
              <a:ext uri="{FF2B5EF4-FFF2-40B4-BE49-F238E27FC236}">
                <a16:creationId xmlns:a16="http://schemas.microsoft.com/office/drawing/2014/main" id="{DBECE0BF-B20B-5E47-93B2-93EDC2E59174}"/>
              </a:ext>
            </a:extLst>
          </p:cNvPr>
          <p:cNvGrpSpPr/>
          <p:nvPr/>
        </p:nvGrpSpPr>
        <p:grpSpPr>
          <a:xfrm>
            <a:off x="9128186" y="1312782"/>
            <a:ext cx="1367360" cy="468795"/>
            <a:chOff x="7604186" y="1312781"/>
            <a:chExt cx="1367360" cy="468795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89ACCC57-E926-1348-B99A-32DFD62E2C5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923402" y="1312781"/>
              <a:ext cx="728926" cy="273529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195B613-1D93-094E-93FD-EF1BFE0F91BB}"/>
                </a:ext>
              </a:extLst>
            </p:cNvPr>
            <p:cNvSpPr txBox="1"/>
            <p:nvPr/>
          </p:nvSpPr>
          <p:spPr>
            <a:xfrm>
              <a:off x="7604186" y="1550744"/>
              <a:ext cx="136736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900" b="1">
                  <a:solidFill>
                    <a:schemeClr val="bg1"/>
                  </a:solidFill>
                </a:rPr>
                <a:t>other human interfaces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D56817E3-31AD-6B49-90D1-9EA11650B213}"/>
              </a:ext>
            </a:extLst>
          </p:cNvPr>
          <p:cNvSpPr txBox="1"/>
          <p:nvPr/>
        </p:nvSpPr>
        <p:spPr>
          <a:xfrm>
            <a:off x="9690341" y="2647410"/>
            <a:ext cx="927341" cy="215444"/>
          </a:xfrm>
          <a:prstGeom prst="rect">
            <a:avLst/>
          </a:prstGeom>
          <a:noFill/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r"/>
            <a:r>
              <a:rPr lang="en-GB" sz="800">
                <a:solidFill>
                  <a:schemeClr val="bg1"/>
                </a:solidFill>
              </a:rPr>
              <a:t>EPICS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4FA1284-1B77-DF4C-892F-31644B116A02}"/>
              </a:ext>
            </a:extLst>
          </p:cNvPr>
          <p:cNvSpPr txBox="1"/>
          <p:nvPr/>
        </p:nvSpPr>
        <p:spPr>
          <a:xfrm>
            <a:off x="9977373" y="3203528"/>
            <a:ext cx="640308" cy="338554"/>
          </a:xfrm>
          <a:prstGeom prst="rect">
            <a:avLst/>
          </a:prstGeom>
          <a:noFill/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r"/>
            <a:r>
              <a:rPr lang="en-GB" sz="800">
                <a:solidFill>
                  <a:schemeClr val="bg1"/>
                </a:solidFill>
              </a:rPr>
              <a:t>Timing System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BB7B450-AB14-CE48-934A-B3D00DE8A05E}"/>
              </a:ext>
            </a:extLst>
          </p:cNvPr>
          <p:cNvCxnSpPr>
            <a:cxnSpLocks/>
          </p:cNvCxnSpPr>
          <p:nvPr/>
        </p:nvCxnSpPr>
        <p:spPr>
          <a:xfrm>
            <a:off x="5584096" y="2905410"/>
            <a:ext cx="0" cy="326740"/>
          </a:xfrm>
          <a:prstGeom prst="line">
            <a:avLst/>
          </a:prstGeom>
          <a:ln w="34925" cap="sq">
            <a:solidFill>
              <a:srgbClr val="AEBA00">
                <a:alpha val="96000"/>
              </a:srgbClr>
            </a:solidFill>
            <a:miter lim="800000"/>
          </a:ln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91ADC07-BCEC-234F-B645-05C8B5236F1A}"/>
              </a:ext>
            </a:extLst>
          </p:cNvPr>
          <p:cNvCxnSpPr>
            <a:cxnSpLocks/>
          </p:cNvCxnSpPr>
          <p:nvPr/>
        </p:nvCxnSpPr>
        <p:spPr>
          <a:xfrm>
            <a:off x="5584112" y="3264112"/>
            <a:ext cx="0" cy="1005227"/>
          </a:xfrm>
          <a:prstGeom prst="line">
            <a:avLst/>
          </a:prstGeom>
          <a:ln w="34925" cap="sq">
            <a:solidFill>
              <a:srgbClr val="AEBA00">
                <a:alpha val="96000"/>
              </a:srgbClr>
            </a:solidFill>
            <a:miter lim="800000"/>
          </a:ln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39456D01-211D-3243-AA05-C0183BB13200}"/>
              </a:ext>
            </a:extLst>
          </p:cNvPr>
          <p:cNvCxnSpPr>
            <a:cxnSpLocks/>
            <a:stCxn id="80" idx="2"/>
          </p:cNvCxnSpPr>
          <p:nvPr/>
        </p:nvCxnSpPr>
        <p:spPr>
          <a:xfrm>
            <a:off x="6698668" y="3432083"/>
            <a:ext cx="0" cy="974005"/>
          </a:xfrm>
          <a:prstGeom prst="line">
            <a:avLst/>
          </a:prstGeom>
          <a:ln w="34925" cap="sq">
            <a:solidFill>
              <a:srgbClr val="AEBA00">
                <a:alpha val="96000"/>
              </a:srgbClr>
            </a:solidFill>
            <a:miter lim="800000"/>
          </a:ln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4BC42EAF-C81E-5042-96CE-E48C10FCDA6D}"/>
              </a:ext>
            </a:extLst>
          </p:cNvPr>
          <p:cNvSpPr txBox="1"/>
          <p:nvPr/>
        </p:nvSpPr>
        <p:spPr>
          <a:xfrm>
            <a:off x="9690341" y="4535942"/>
            <a:ext cx="925945" cy="215444"/>
          </a:xfrm>
          <a:prstGeom prst="rect">
            <a:avLst/>
          </a:prstGeom>
          <a:noFill/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r"/>
            <a:r>
              <a:rPr lang="en-GB" sz="800">
                <a:solidFill>
                  <a:schemeClr val="bg1"/>
                </a:solidFill>
              </a:rPr>
              <a:t>Fieldbus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E915B600-1255-554D-93D4-55803D66073F}"/>
              </a:ext>
            </a:extLst>
          </p:cNvPr>
          <p:cNvCxnSpPr>
            <a:cxnSpLocks/>
            <a:stCxn id="24" idx="2"/>
          </p:cNvCxnSpPr>
          <p:nvPr/>
        </p:nvCxnSpPr>
        <p:spPr>
          <a:xfrm>
            <a:off x="6574647" y="2536672"/>
            <a:ext cx="0" cy="291394"/>
          </a:xfrm>
          <a:prstGeom prst="line">
            <a:avLst/>
          </a:prstGeom>
          <a:ln w="34925" cap="sq">
            <a:solidFill>
              <a:srgbClr val="AEBA00">
                <a:alpha val="96000"/>
              </a:srgbClr>
            </a:solidFill>
            <a:miter lim="800000"/>
          </a:ln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9ECC973B-8801-924F-9B6D-54A6C9AD62C5}"/>
              </a:ext>
            </a:extLst>
          </p:cNvPr>
          <p:cNvCxnSpPr>
            <a:cxnSpLocks/>
          </p:cNvCxnSpPr>
          <p:nvPr/>
        </p:nvCxnSpPr>
        <p:spPr>
          <a:xfrm>
            <a:off x="4985068" y="4643403"/>
            <a:ext cx="0" cy="206688"/>
          </a:xfrm>
          <a:prstGeom prst="line">
            <a:avLst/>
          </a:prstGeom>
          <a:ln w="34925" cap="sq">
            <a:solidFill>
              <a:srgbClr val="683699">
                <a:alpha val="96000"/>
              </a:srgbClr>
            </a:solidFill>
            <a:miter lim="800000"/>
          </a:ln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3E2C146C-831F-AE43-95CD-D422FBF12F50}"/>
              </a:ext>
            </a:extLst>
          </p:cNvPr>
          <p:cNvCxnSpPr>
            <a:cxnSpLocks/>
            <a:stCxn id="93" idx="2"/>
          </p:cNvCxnSpPr>
          <p:nvPr/>
        </p:nvCxnSpPr>
        <p:spPr>
          <a:xfrm>
            <a:off x="5611373" y="4689567"/>
            <a:ext cx="0" cy="160524"/>
          </a:xfrm>
          <a:prstGeom prst="line">
            <a:avLst/>
          </a:prstGeom>
          <a:ln w="34925" cap="sq">
            <a:solidFill>
              <a:srgbClr val="683699">
                <a:alpha val="96000"/>
              </a:srgbClr>
            </a:solidFill>
            <a:miter lim="800000"/>
          </a:ln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713AF068-57CC-E048-81E7-EC979A6A16E1}"/>
              </a:ext>
            </a:extLst>
          </p:cNvPr>
          <p:cNvCxnSpPr>
            <a:cxnSpLocks/>
          </p:cNvCxnSpPr>
          <p:nvPr/>
        </p:nvCxnSpPr>
        <p:spPr>
          <a:xfrm>
            <a:off x="5375446" y="5422781"/>
            <a:ext cx="0" cy="564610"/>
          </a:xfrm>
          <a:prstGeom prst="line">
            <a:avLst/>
          </a:prstGeom>
          <a:ln w="34925" cap="flat">
            <a:solidFill>
              <a:schemeClr val="tx1">
                <a:lumMod val="85000"/>
                <a:lumOff val="15000"/>
                <a:alpha val="96000"/>
              </a:schemeClr>
            </a:solidFill>
            <a:miter lim="800000"/>
          </a:ln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DB3B2BE4-A213-B246-87B3-E1B725B5FCBD}"/>
              </a:ext>
            </a:extLst>
          </p:cNvPr>
          <p:cNvSpPr txBox="1"/>
          <p:nvPr/>
        </p:nvSpPr>
        <p:spPr>
          <a:xfrm>
            <a:off x="9672752" y="4088429"/>
            <a:ext cx="943533" cy="338554"/>
          </a:xfrm>
          <a:prstGeom prst="rect">
            <a:avLst/>
          </a:prstGeom>
          <a:noFill/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r"/>
            <a:r>
              <a:rPr lang="en-GB" sz="800">
                <a:solidFill>
                  <a:schemeClr val="bg1"/>
                </a:solidFill>
              </a:rPr>
              <a:t>Personnel </a:t>
            </a:r>
          </a:p>
          <a:p>
            <a:pPr algn="r"/>
            <a:r>
              <a:rPr lang="en-GB" sz="800">
                <a:solidFill>
                  <a:schemeClr val="bg1"/>
                </a:solidFill>
              </a:rPr>
              <a:t>Safety Systems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D792AB75-0F91-3645-A073-798101AA93EB}"/>
              </a:ext>
            </a:extLst>
          </p:cNvPr>
          <p:cNvCxnSpPr>
            <a:cxnSpLocks/>
          </p:cNvCxnSpPr>
          <p:nvPr/>
        </p:nvCxnSpPr>
        <p:spPr>
          <a:xfrm>
            <a:off x="9774795" y="4433138"/>
            <a:ext cx="753926" cy="0"/>
          </a:xfrm>
          <a:prstGeom prst="line">
            <a:avLst/>
          </a:prstGeom>
          <a:ln w="63500" cap="sq">
            <a:solidFill>
              <a:srgbClr val="DE6A04"/>
            </a:solidFill>
            <a:miter lim="800000"/>
          </a:ln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4" name="Group 263">
            <a:extLst>
              <a:ext uri="{FF2B5EF4-FFF2-40B4-BE49-F238E27FC236}">
                <a16:creationId xmlns:a16="http://schemas.microsoft.com/office/drawing/2014/main" id="{9A2D9496-7226-2246-8217-2B8E40C050D8}"/>
              </a:ext>
            </a:extLst>
          </p:cNvPr>
          <p:cNvGrpSpPr/>
          <p:nvPr/>
        </p:nvGrpSpPr>
        <p:grpSpPr>
          <a:xfrm>
            <a:off x="4464769" y="6434205"/>
            <a:ext cx="595086" cy="216538"/>
            <a:chOff x="2834929" y="6410453"/>
            <a:chExt cx="595086" cy="216538"/>
          </a:xfrm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grpSpPr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8DAC3033-4428-E844-94D3-22FAAF2EC4A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859386" y="6410453"/>
              <a:ext cx="545893" cy="216000"/>
            </a:xfrm>
            <a:prstGeom prst="rect">
              <a:avLst/>
            </a:prstGeom>
            <a:effectLst>
              <a:outerShdw blurRad="152400" dist="152400" dir="2700000" algn="tl" rotWithShape="0">
                <a:prstClr val="black">
                  <a:alpha val="30000"/>
                </a:prstClr>
              </a:outerShdw>
            </a:effectLst>
          </p:spPr>
        </p:pic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295241AB-E2DA-CB44-BB9E-59DFE19DF10E}"/>
                </a:ext>
              </a:extLst>
            </p:cNvPr>
            <p:cNvSpPr txBox="1"/>
            <p:nvPr/>
          </p:nvSpPr>
          <p:spPr>
            <a:xfrm>
              <a:off x="2834929" y="6411547"/>
              <a:ext cx="595086" cy="215444"/>
            </a:xfrm>
            <a:prstGeom prst="rect">
              <a:avLst/>
            </a:prstGeom>
            <a:noFill/>
            <a:effectLst>
              <a:outerShdw blurRad="12700" dir="5400000" algn="t" rotWithShape="0">
                <a:srgbClr val="001A26"/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b="1">
                  <a:solidFill>
                    <a:schemeClr val="bg1"/>
                  </a:solidFill>
                </a:rPr>
                <a:t>H</a:t>
              </a:r>
              <a:r>
                <a:rPr lang="en-GB" sz="800" b="1" baseline="-25000">
                  <a:solidFill>
                    <a:schemeClr val="bg1"/>
                  </a:solidFill>
                </a:rPr>
                <a:t>2</a:t>
              </a:r>
              <a:r>
                <a:rPr lang="en-GB" sz="800" b="1">
                  <a:solidFill>
                    <a:schemeClr val="bg1"/>
                  </a:solidFill>
                </a:rPr>
                <a:t>O Flow</a:t>
              </a:r>
            </a:p>
          </p:txBody>
        </p:sp>
      </p:grpSp>
      <p:grpSp>
        <p:nvGrpSpPr>
          <p:cNvPr id="265" name="Group 264">
            <a:extLst>
              <a:ext uri="{FF2B5EF4-FFF2-40B4-BE49-F238E27FC236}">
                <a16:creationId xmlns:a16="http://schemas.microsoft.com/office/drawing/2014/main" id="{82A576B5-64D2-0642-B561-D2428F8F97DB}"/>
              </a:ext>
            </a:extLst>
          </p:cNvPr>
          <p:cNvGrpSpPr/>
          <p:nvPr/>
        </p:nvGrpSpPr>
        <p:grpSpPr>
          <a:xfrm>
            <a:off x="5135028" y="6439181"/>
            <a:ext cx="570734" cy="220790"/>
            <a:chOff x="3781515" y="6415429"/>
            <a:chExt cx="570734" cy="220790"/>
          </a:xfrm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grpSpPr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E9087406-CFE6-2846-9E7B-E7CBC2C05D6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781515" y="6420219"/>
              <a:ext cx="545893" cy="216000"/>
            </a:xfrm>
            <a:prstGeom prst="rect">
              <a:avLst/>
            </a:prstGeom>
            <a:effectLst>
              <a:outerShdw blurRad="152400" dist="152400" dir="2700000" algn="tl" rotWithShape="0">
                <a:srgbClr val="001A26">
                  <a:alpha val="40000"/>
                </a:srgbClr>
              </a:outerShdw>
            </a:effectLst>
          </p:spPr>
        </p:pic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BEA98CA9-2FA8-8C4A-ADEB-0B4B4405C5FB}"/>
                </a:ext>
              </a:extLst>
            </p:cNvPr>
            <p:cNvSpPr txBox="1"/>
            <p:nvPr/>
          </p:nvSpPr>
          <p:spPr>
            <a:xfrm>
              <a:off x="3792517" y="6415429"/>
              <a:ext cx="559732" cy="215444"/>
            </a:xfrm>
            <a:prstGeom prst="rect">
              <a:avLst/>
            </a:prstGeom>
            <a:noFill/>
            <a:effectLst>
              <a:outerShdw blurRad="12700" dir="5400000" algn="t" rotWithShape="0">
                <a:srgbClr val="001A26"/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b="1">
                  <a:solidFill>
                    <a:schemeClr val="bg1"/>
                  </a:solidFill>
                </a:rPr>
                <a:t>He Flow</a:t>
              </a:r>
            </a:p>
          </p:txBody>
        </p:sp>
      </p:grpSp>
      <p:grpSp>
        <p:nvGrpSpPr>
          <p:cNvPr id="267" name="Group 266">
            <a:extLst>
              <a:ext uri="{FF2B5EF4-FFF2-40B4-BE49-F238E27FC236}">
                <a16:creationId xmlns:a16="http://schemas.microsoft.com/office/drawing/2014/main" id="{39331846-39EE-1B40-A0E4-0D650B369F11}"/>
              </a:ext>
            </a:extLst>
          </p:cNvPr>
          <p:cNvGrpSpPr/>
          <p:nvPr/>
        </p:nvGrpSpPr>
        <p:grpSpPr>
          <a:xfrm>
            <a:off x="6997419" y="6373138"/>
            <a:ext cx="504000" cy="354508"/>
            <a:chOff x="5864968" y="6332946"/>
            <a:chExt cx="504000" cy="354508"/>
          </a:xfrm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grpSpPr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C9D1B693-76D1-5A4D-BD7F-2D102B094D6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864968" y="6332946"/>
              <a:ext cx="504000" cy="354508"/>
            </a:xfrm>
            <a:prstGeom prst="rect">
              <a:avLst/>
            </a:prstGeom>
            <a:effectLst>
              <a:outerShdw blurRad="152400" dist="1524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87483060-27FE-FF49-BBDD-73DE4FF21F86}"/>
                </a:ext>
              </a:extLst>
            </p:cNvPr>
            <p:cNvSpPr txBox="1"/>
            <p:nvPr/>
          </p:nvSpPr>
          <p:spPr>
            <a:xfrm>
              <a:off x="5939951" y="6403091"/>
              <a:ext cx="365658" cy="215444"/>
            </a:xfrm>
            <a:prstGeom prst="rect">
              <a:avLst/>
            </a:prstGeom>
            <a:noFill/>
            <a:effectLst>
              <a:outerShdw blurRad="12700" dir="5400000" algn="t" rotWithShape="0">
                <a:srgbClr val="001A26"/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b="1">
                  <a:solidFill>
                    <a:schemeClr val="bg1"/>
                  </a:solidFill>
                </a:rPr>
                <a:t>RF</a:t>
              </a:r>
            </a:p>
          </p:txBody>
        </p:sp>
      </p:grpSp>
      <p:grpSp>
        <p:nvGrpSpPr>
          <p:cNvPr id="268" name="Group 267">
            <a:extLst>
              <a:ext uri="{FF2B5EF4-FFF2-40B4-BE49-F238E27FC236}">
                <a16:creationId xmlns:a16="http://schemas.microsoft.com/office/drawing/2014/main" id="{B36B81DD-45E1-3447-B74F-637B05FA329F}"/>
              </a:ext>
            </a:extLst>
          </p:cNvPr>
          <p:cNvGrpSpPr/>
          <p:nvPr/>
        </p:nvGrpSpPr>
        <p:grpSpPr>
          <a:xfrm>
            <a:off x="7578949" y="6332438"/>
            <a:ext cx="481843" cy="423922"/>
            <a:chOff x="6647464" y="6332438"/>
            <a:chExt cx="481842" cy="423922"/>
          </a:xfrm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grpSpPr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A816F8C9-D827-0346-9ED4-8CF1F6CBDFAF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718432" y="6332438"/>
              <a:ext cx="340331" cy="423922"/>
            </a:xfrm>
            <a:prstGeom prst="rect">
              <a:avLst/>
            </a:prstGeom>
            <a:ln w="28575">
              <a:noFill/>
            </a:ln>
            <a:effectLst>
              <a:outerShdw blurRad="152400" dist="152400" dir="2700000" algn="tl" rotWithShape="0">
                <a:srgbClr val="001A26">
                  <a:alpha val="30000"/>
                </a:srgbClr>
              </a:outerShdw>
            </a:effectLst>
          </p:spPr>
        </p:pic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A3DB713E-9DA4-CE44-9392-CF4AE1DB4151}"/>
                </a:ext>
              </a:extLst>
            </p:cNvPr>
            <p:cNvSpPr txBox="1"/>
            <p:nvPr/>
          </p:nvSpPr>
          <p:spPr>
            <a:xfrm>
              <a:off x="6647464" y="6388298"/>
              <a:ext cx="481842" cy="215444"/>
            </a:xfrm>
            <a:prstGeom prst="rect">
              <a:avLst/>
            </a:prstGeom>
            <a:noFill/>
            <a:effectLst>
              <a:outerShdw blurRad="12700" dir="5400000" algn="t" rotWithShape="0">
                <a:srgbClr val="001A26"/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b="1">
                  <a:solidFill>
                    <a:schemeClr val="bg1"/>
                  </a:solidFill>
                </a:rPr>
                <a:t>Proton</a:t>
              </a:r>
            </a:p>
          </p:txBody>
        </p:sp>
      </p:grpSp>
      <p:grpSp>
        <p:nvGrpSpPr>
          <p:cNvPr id="269" name="Group 268">
            <a:extLst>
              <a:ext uri="{FF2B5EF4-FFF2-40B4-BE49-F238E27FC236}">
                <a16:creationId xmlns:a16="http://schemas.microsoft.com/office/drawing/2014/main" id="{1F6CE4DB-1384-6446-A0D9-A845641867A1}"/>
              </a:ext>
            </a:extLst>
          </p:cNvPr>
          <p:cNvGrpSpPr/>
          <p:nvPr/>
        </p:nvGrpSpPr>
        <p:grpSpPr>
          <a:xfrm>
            <a:off x="8037538" y="6334651"/>
            <a:ext cx="505574" cy="417267"/>
            <a:chOff x="7191464" y="6334650"/>
            <a:chExt cx="505574" cy="417267"/>
          </a:xfrm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grpSpPr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17D625FE-A68D-8F49-AA15-89ED96AD6232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7277133" y="6334650"/>
              <a:ext cx="334989" cy="417267"/>
            </a:xfrm>
            <a:prstGeom prst="rect">
              <a:avLst/>
            </a:prstGeom>
          </p:spPr>
        </p:pic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B34EBE9F-8EB0-AC4C-88F8-24113688B3BD}"/>
                </a:ext>
              </a:extLst>
            </p:cNvPr>
            <p:cNvSpPr txBox="1"/>
            <p:nvPr/>
          </p:nvSpPr>
          <p:spPr>
            <a:xfrm>
              <a:off x="7191464" y="6390370"/>
              <a:ext cx="505574" cy="215444"/>
            </a:xfrm>
            <a:prstGeom prst="rect">
              <a:avLst/>
            </a:prstGeom>
            <a:noFill/>
            <a:effectLst>
              <a:outerShdw blurRad="12700" dir="5400000" algn="t" rotWithShape="0">
                <a:srgbClr val="001A26"/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b="1" spc="-50">
                  <a:solidFill>
                    <a:schemeClr val="bg1"/>
                  </a:solidFill>
                </a:rPr>
                <a:t>Neutron</a:t>
              </a:r>
            </a:p>
          </p:txBody>
        </p:sp>
      </p:grpSp>
      <p:grpSp>
        <p:nvGrpSpPr>
          <p:cNvPr id="270" name="Group 269">
            <a:extLst>
              <a:ext uri="{FF2B5EF4-FFF2-40B4-BE49-F238E27FC236}">
                <a16:creationId xmlns:a16="http://schemas.microsoft.com/office/drawing/2014/main" id="{E2045C11-E2D1-414C-BFF7-35BB889E19D6}"/>
              </a:ext>
            </a:extLst>
          </p:cNvPr>
          <p:cNvGrpSpPr/>
          <p:nvPr/>
        </p:nvGrpSpPr>
        <p:grpSpPr>
          <a:xfrm>
            <a:off x="8589365" y="6343402"/>
            <a:ext cx="446114" cy="503432"/>
            <a:chOff x="7773439" y="6373546"/>
            <a:chExt cx="446114" cy="503432"/>
          </a:xfrm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grpSpPr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C5FB2EA1-326E-DB44-896B-283227127403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7936997" y="6373546"/>
              <a:ext cx="112147" cy="345410"/>
            </a:xfrm>
            <a:prstGeom prst="rect">
              <a:avLst/>
            </a:prstGeom>
          </p:spPr>
        </p:pic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68DDF615-27AA-0844-90A9-EDCAA9DBA392}"/>
                </a:ext>
              </a:extLst>
            </p:cNvPr>
            <p:cNvSpPr txBox="1"/>
            <p:nvPr/>
          </p:nvSpPr>
          <p:spPr>
            <a:xfrm>
              <a:off x="7773439" y="6661534"/>
              <a:ext cx="446114" cy="215444"/>
            </a:xfrm>
            <a:prstGeom prst="rect">
              <a:avLst/>
            </a:prstGeom>
            <a:noFill/>
            <a:effectLst>
              <a:outerShdw blurRad="12700" dir="5400000" algn="t" rotWithShape="0">
                <a:srgbClr val="001A26"/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b="1">
                  <a:solidFill>
                    <a:schemeClr val="bg1"/>
                  </a:solidFill>
                </a:rPr>
                <a:t>Temp</a:t>
              </a:r>
            </a:p>
          </p:txBody>
        </p:sp>
      </p:grpSp>
      <p:grpSp>
        <p:nvGrpSpPr>
          <p:cNvPr id="271" name="Group 270">
            <a:extLst>
              <a:ext uri="{FF2B5EF4-FFF2-40B4-BE49-F238E27FC236}">
                <a16:creationId xmlns:a16="http://schemas.microsoft.com/office/drawing/2014/main" id="{644FC23E-6C78-D249-9215-1A4E713DB997}"/>
              </a:ext>
            </a:extLst>
          </p:cNvPr>
          <p:cNvGrpSpPr/>
          <p:nvPr/>
        </p:nvGrpSpPr>
        <p:grpSpPr>
          <a:xfrm>
            <a:off x="9052942" y="6373547"/>
            <a:ext cx="620610" cy="466219"/>
            <a:chOff x="8267157" y="6373546"/>
            <a:chExt cx="620610" cy="466219"/>
          </a:xfrm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grpSpPr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35926292-084C-4049-9CD5-A78526D57CDD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8483130" y="6373546"/>
              <a:ext cx="207996" cy="304189"/>
            </a:xfrm>
            <a:prstGeom prst="rect">
              <a:avLst/>
            </a:prstGeom>
          </p:spPr>
        </p:pic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E0221594-3D8A-2643-9F25-8D87F743D7AE}"/>
                </a:ext>
              </a:extLst>
            </p:cNvPr>
            <p:cNvSpPr txBox="1"/>
            <p:nvPr/>
          </p:nvSpPr>
          <p:spPr>
            <a:xfrm>
              <a:off x="8267157" y="6624321"/>
              <a:ext cx="620610" cy="215444"/>
            </a:xfrm>
            <a:prstGeom prst="rect">
              <a:avLst/>
            </a:prstGeom>
            <a:noFill/>
            <a:effectLst>
              <a:outerShdw blurRad="12700" dir="5400000" algn="t" rotWithShape="0">
                <a:srgbClr val="001A26"/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b="1">
                  <a:solidFill>
                    <a:schemeClr val="bg1"/>
                  </a:solidFill>
                </a:rPr>
                <a:t>Electricity</a:t>
              </a:r>
            </a:p>
          </p:txBody>
        </p:sp>
      </p:grpSp>
      <p:grpSp>
        <p:nvGrpSpPr>
          <p:cNvPr id="266" name="Group 265">
            <a:extLst>
              <a:ext uri="{FF2B5EF4-FFF2-40B4-BE49-F238E27FC236}">
                <a16:creationId xmlns:a16="http://schemas.microsoft.com/office/drawing/2014/main" id="{CB5AAD8A-C7E7-4649-82B3-B5185CE6D4B3}"/>
              </a:ext>
            </a:extLst>
          </p:cNvPr>
          <p:cNvGrpSpPr/>
          <p:nvPr/>
        </p:nvGrpSpPr>
        <p:grpSpPr>
          <a:xfrm>
            <a:off x="5839722" y="6352099"/>
            <a:ext cx="975742" cy="406945"/>
            <a:chOff x="4677124" y="6352098"/>
            <a:chExt cx="975742" cy="406945"/>
          </a:xfrm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grpSpPr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D918DD01-9DBE-5D4E-B455-89B0E925CC5B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4677124" y="6352098"/>
              <a:ext cx="975742" cy="406945"/>
            </a:xfrm>
            <a:prstGeom prst="rect">
              <a:avLst/>
            </a:prstGeom>
            <a:effectLst>
              <a:outerShdw blurRad="152400" dist="152400" dir="2700000" algn="tl" rotWithShape="0">
                <a:srgbClr val="001A26">
                  <a:alpha val="30000"/>
                </a:srgbClr>
              </a:outerShdw>
            </a:effectLst>
          </p:spPr>
        </p:pic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EC83F598-BDC7-B646-978A-EA65A6FD074D}"/>
                </a:ext>
              </a:extLst>
            </p:cNvPr>
            <p:cNvSpPr txBox="1"/>
            <p:nvPr/>
          </p:nvSpPr>
          <p:spPr>
            <a:xfrm>
              <a:off x="4724513" y="6451484"/>
              <a:ext cx="860580" cy="215444"/>
            </a:xfrm>
            <a:prstGeom prst="rect">
              <a:avLst/>
            </a:prstGeom>
            <a:noFill/>
            <a:effectLst>
              <a:outerShdw blurRad="12700" dir="5400000" algn="t" rotWithShape="0">
                <a:srgbClr val="001A26"/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b="1" spc="-60">
                  <a:solidFill>
                    <a:schemeClr val="bg1"/>
                  </a:solidFill>
                </a:rPr>
                <a:t>Mech. Movement</a:t>
              </a:r>
            </a:p>
          </p:txBody>
        </p:sp>
      </p:grp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AE9C9160-04CC-4443-8016-9B1C3A22DBCB}"/>
              </a:ext>
            </a:extLst>
          </p:cNvPr>
          <p:cNvCxnSpPr>
            <a:cxnSpLocks/>
          </p:cNvCxnSpPr>
          <p:nvPr/>
        </p:nvCxnSpPr>
        <p:spPr>
          <a:xfrm>
            <a:off x="9245611" y="4687463"/>
            <a:ext cx="0" cy="167830"/>
          </a:xfrm>
          <a:prstGeom prst="line">
            <a:avLst/>
          </a:prstGeom>
          <a:ln w="34925" cap="sq">
            <a:solidFill>
              <a:srgbClr val="DE6A04">
                <a:alpha val="96000"/>
              </a:srgbClr>
            </a:solidFill>
            <a:miter lim="800000"/>
          </a:ln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8B447656-6196-2847-8646-76AE9E2D9B86}"/>
              </a:ext>
            </a:extLst>
          </p:cNvPr>
          <p:cNvCxnSpPr>
            <a:cxnSpLocks/>
          </p:cNvCxnSpPr>
          <p:nvPr/>
        </p:nvCxnSpPr>
        <p:spPr>
          <a:xfrm>
            <a:off x="5376168" y="4861319"/>
            <a:ext cx="0" cy="516070"/>
          </a:xfrm>
          <a:prstGeom prst="line">
            <a:avLst/>
          </a:prstGeom>
          <a:ln w="34925" cap="sq">
            <a:solidFill>
              <a:srgbClr val="683699">
                <a:alpha val="96000"/>
              </a:srgbClr>
            </a:solidFill>
            <a:miter lim="800000"/>
          </a:ln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79981E32-FF28-1248-B6A2-523419788A84}"/>
              </a:ext>
            </a:extLst>
          </p:cNvPr>
          <p:cNvSpPr txBox="1"/>
          <p:nvPr/>
        </p:nvSpPr>
        <p:spPr>
          <a:xfrm>
            <a:off x="9621856" y="3589057"/>
            <a:ext cx="994428" cy="338554"/>
          </a:xfrm>
          <a:prstGeom prst="rect">
            <a:avLst/>
          </a:prstGeom>
          <a:noFill/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r"/>
            <a:r>
              <a:rPr lang="en-GB" sz="800">
                <a:solidFill>
                  <a:schemeClr val="bg1"/>
                </a:solidFill>
              </a:rPr>
              <a:t>Machine Protection</a:t>
            </a: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09620260-CA70-8C4D-9CF6-1FD97031226A}"/>
              </a:ext>
            </a:extLst>
          </p:cNvPr>
          <p:cNvCxnSpPr>
            <a:cxnSpLocks/>
          </p:cNvCxnSpPr>
          <p:nvPr/>
        </p:nvCxnSpPr>
        <p:spPr>
          <a:xfrm>
            <a:off x="9628786" y="2870402"/>
            <a:ext cx="0" cy="318655"/>
          </a:xfrm>
          <a:prstGeom prst="line">
            <a:avLst/>
          </a:prstGeom>
          <a:ln w="34925" cap="sq">
            <a:solidFill>
              <a:srgbClr val="AEBA00">
                <a:alpha val="96000"/>
              </a:srgbClr>
            </a:solidFill>
            <a:miter lim="800000"/>
          </a:ln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FB6B21A5-FF67-C841-B6D9-350D29196085}"/>
              </a:ext>
            </a:extLst>
          </p:cNvPr>
          <p:cNvCxnSpPr>
            <a:cxnSpLocks/>
            <a:stCxn id="94" idx="2"/>
            <a:endCxn id="129" idx="0"/>
          </p:cNvCxnSpPr>
          <p:nvPr/>
        </p:nvCxnSpPr>
        <p:spPr>
          <a:xfrm flipH="1">
            <a:off x="6843545" y="4689568"/>
            <a:ext cx="372" cy="478789"/>
          </a:xfrm>
          <a:prstGeom prst="line">
            <a:avLst/>
          </a:prstGeom>
          <a:ln w="34925" cap="flat">
            <a:solidFill>
              <a:schemeClr val="tx1">
                <a:lumMod val="85000"/>
                <a:lumOff val="15000"/>
                <a:alpha val="96000"/>
              </a:schemeClr>
            </a:solidFill>
            <a:miter lim="800000"/>
          </a:ln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EAB08A23-E242-CB4E-9177-711E64693FA6}"/>
              </a:ext>
            </a:extLst>
          </p:cNvPr>
          <p:cNvCxnSpPr>
            <a:cxnSpLocks/>
          </p:cNvCxnSpPr>
          <p:nvPr/>
        </p:nvCxnSpPr>
        <p:spPr>
          <a:xfrm>
            <a:off x="9774795" y="4751711"/>
            <a:ext cx="753926" cy="0"/>
          </a:xfrm>
          <a:prstGeom prst="line">
            <a:avLst/>
          </a:prstGeom>
          <a:ln w="63500" cap="sq">
            <a:solidFill>
              <a:srgbClr val="683699"/>
            </a:solidFill>
            <a:miter lim="800000"/>
          </a:ln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6498619C-AF03-E143-87C4-AE0A2222E105}"/>
              </a:ext>
            </a:extLst>
          </p:cNvPr>
          <p:cNvCxnSpPr>
            <a:cxnSpLocks/>
          </p:cNvCxnSpPr>
          <p:nvPr/>
        </p:nvCxnSpPr>
        <p:spPr>
          <a:xfrm>
            <a:off x="4736354" y="4689568"/>
            <a:ext cx="0" cy="1287849"/>
          </a:xfrm>
          <a:prstGeom prst="line">
            <a:avLst/>
          </a:prstGeom>
          <a:ln w="34925" cap="flat">
            <a:solidFill>
              <a:schemeClr val="tx1">
                <a:lumMod val="85000"/>
                <a:lumOff val="15000"/>
                <a:alpha val="96000"/>
              </a:schemeClr>
            </a:solidFill>
            <a:miter lim="800000"/>
          </a:ln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52388BA-D8D0-3244-91B4-B226DBB1E6EA}"/>
              </a:ext>
            </a:extLst>
          </p:cNvPr>
          <p:cNvCxnSpPr>
            <a:cxnSpLocks/>
          </p:cNvCxnSpPr>
          <p:nvPr/>
        </p:nvCxnSpPr>
        <p:spPr>
          <a:xfrm flipH="1">
            <a:off x="9744058" y="5293347"/>
            <a:ext cx="815992" cy="0"/>
          </a:xfrm>
          <a:prstGeom prst="line">
            <a:avLst/>
          </a:prstGeom>
          <a:ln w="34925" cap="flat">
            <a:solidFill>
              <a:schemeClr val="tx1">
                <a:lumMod val="85000"/>
                <a:lumOff val="15000"/>
                <a:alpha val="96000"/>
              </a:schemeClr>
            </a:solidFill>
            <a:miter lim="800000"/>
          </a:ln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994A486A-992C-1D47-B540-93DFAE9BAFA9}"/>
              </a:ext>
            </a:extLst>
          </p:cNvPr>
          <p:cNvSpPr txBox="1"/>
          <p:nvPr/>
        </p:nvSpPr>
        <p:spPr>
          <a:xfrm>
            <a:off x="9690340" y="5055141"/>
            <a:ext cx="927342" cy="215444"/>
          </a:xfrm>
          <a:prstGeom prst="rect">
            <a:avLst/>
          </a:prstGeom>
          <a:noFill/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r"/>
            <a:r>
              <a:rPr lang="en-GB" sz="800">
                <a:solidFill>
                  <a:schemeClr val="bg1"/>
                </a:solidFill>
              </a:rPr>
              <a:t>Device signals </a:t>
            </a:r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71F6108B-5368-0143-AD4F-85A2E7008C4C}"/>
              </a:ext>
            </a:extLst>
          </p:cNvPr>
          <p:cNvCxnSpPr>
            <a:cxnSpLocks/>
            <a:stCxn id="97" idx="2"/>
          </p:cNvCxnSpPr>
          <p:nvPr/>
        </p:nvCxnSpPr>
        <p:spPr>
          <a:xfrm>
            <a:off x="8800958" y="5496145"/>
            <a:ext cx="704" cy="373967"/>
          </a:xfrm>
          <a:prstGeom prst="line">
            <a:avLst/>
          </a:prstGeom>
          <a:ln w="34925" cap="flat">
            <a:solidFill>
              <a:schemeClr val="tx1">
                <a:lumMod val="85000"/>
                <a:lumOff val="15000"/>
                <a:alpha val="96000"/>
              </a:schemeClr>
            </a:solidFill>
            <a:miter lim="800000"/>
          </a:ln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D6BB5992-5AC7-F544-B93A-043B543A6EF9}"/>
              </a:ext>
            </a:extLst>
          </p:cNvPr>
          <p:cNvCxnSpPr>
            <a:cxnSpLocks/>
          </p:cNvCxnSpPr>
          <p:nvPr/>
        </p:nvCxnSpPr>
        <p:spPr>
          <a:xfrm>
            <a:off x="6837724" y="3597057"/>
            <a:ext cx="0" cy="818607"/>
          </a:xfrm>
          <a:prstGeom prst="line">
            <a:avLst/>
          </a:prstGeom>
          <a:ln w="34925" cap="sq">
            <a:solidFill>
              <a:srgbClr val="43BBE8">
                <a:alpha val="96000"/>
              </a:srgbClr>
            </a:solidFill>
            <a:miter lim="800000"/>
          </a:ln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5294FF87-3D45-664D-8D53-573D8944A2C5}"/>
              </a:ext>
            </a:extLst>
          </p:cNvPr>
          <p:cNvCxnSpPr>
            <a:cxnSpLocks/>
            <a:endCxn id="80" idx="0"/>
          </p:cNvCxnSpPr>
          <p:nvPr/>
        </p:nvCxnSpPr>
        <p:spPr>
          <a:xfrm>
            <a:off x="6698666" y="2895262"/>
            <a:ext cx="2" cy="196434"/>
          </a:xfrm>
          <a:prstGeom prst="line">
            <a:avLst/>
          </a:prstGeom>
          <a:ln w="34925" cap="sq">
            <a:solidFill>
              <a:srgbClr val="AEBA00">
                <a:alpha val="96000"/>
              </a:srgbClr>
            </a:solidFill>
            <a:miter lim="800000"/>
          </a:ln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997B457D-27FD-5349-8F1C-4CBDE55EFA76}"/>
              </a:ext>
            </a:extLst>
          </p:cNvPr>
          <p:cNvCxnSpPr>
            <a:cxnSpLocks/>
          </p:cNvCxnSpPr>
          <p:nvPr/>
        </p:nvCxnSpPr>
        <p:spPr>
          <a:xfrm>
            <a:off x="9338945" y="4861320"/>
            <a:ext cx="0" cy="302485"/>
          </a:xfrm>
          <a:prstGeom prst="line">
            <a:avLst/>
          </a:prstGeom>
          <a:ln w="34925" cap="sq">
            <a:solidFill>
              <a:srgbClr val="DE6A04">
                <a:alpha val="96000"/>
              </a:srgbClr>
            </a:solidFill>
            <a:miter lim="800000"/>
          </a:ln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0961792D-7590-1F48-B29D-70618D52D4B7}"/>
              </a:ext>
            </a:extLst>
          </p:cNvPr>
          <p:cNvCxnSpPr>
            <a:cxnSpLocks/>
          </p:cNvCxnSpPr>
          <p:nvPr/>
        </p:nvCxnSpPr>
        <p:spPr>
          <a:xfrm>
            <a:off x="9340008" y="5705335"/>
            <a:ext cx="0" cy="245642"/>
          </a:xfrm>
          <a:prstGeom prst="line">
            <a:avLst/>
          </a:prstGeom>
          <a:ln w="34925" cap="flat">
            <a:solidFill>
              <a:schemeClr val="tx1">
                <a:lumMod val="85000"/>
                <a:lumOff val="15000"/>
                <a:alpha val="96000"/>
              </a:schemeClr>
            </a:solidFill>
            <a:miter lim="800000"/>
          </a:ln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5CFF1809-F16E-F34F-B9E0-E2DA798DF9DB}"/>
              </a:ext>
            </a:extLst>
          </p:cNvPr>
          <p:cNvCxnSpPr>
            <a:cxnSpLocks/>
          </p:cNvCxnSpPr>
          <p:nvPr/>
        </p:nvCxnSpPr>
        <p:spPr>
          <a:xfrm>
            <a:off x="8163683" y="5377389"/>
            <a:ext cx="0" cy="602996"/>
          </a:xfrm>
          <a:prstGeom prst="line">
            <a:avLst/>
          </a:prstGeom>
          <a:ln w="34925" cap="sq">
            <a:solidFill>
              <a:schemeClr val="tx1">
                <a:lumMod val="85000"/>
                <a:lumOff val="15000"/>
                <a:alpha val="96000"/>
              </a:schemeClr>
            </a:solidFill>
            <a:miter lim="800000"/>
          </a:ln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Elbow Connector 64">
            <a:extLst>
              <a:ext uri="{FF2B5EF4-FFF2-40B4-BE49-F238E27FC236}">
                <a16:creationId xmlns:a16="http://schemas.microsoft.com/office/drawing/2014/main" id="{30868CEA-D85E-DB4F-8A30-F88ADBB34B56}"/>
              </a:ext>
            </a:extLst>
          </p:cNvPr>
          <p:cNvCxnSpPr>
            <a:cxnSpLocks/>
          </p:cNvCxnSpPr>
          <p:nvPr/>
        </p:nvCxnSpPr>
        <p:spPr>
          <a:xfrm rot="16200000" flipV="1">
            <a:off x="9434047" y="5338084"/>
            <a:ext cx="545294" cy="733371"/>
          </a:xfrm>
          <a:prstGeom prst="bentConnector3">
            <a:avLst/>
          </a:prstGeom>
          <a:ln w="34925" cap="flat">
            <a:solidFill>
              <a:schemeClr val="tx1">
                <a:lumMod val="85000"/>
                <a:lumOff val="15000"/>
                <a:alpha val="96000"/>
              </a:schemeClr>
            </a:solidFill>
          </a:ln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F8A3BECA-8E0F-454B-A040-FC3F25F30BB8}"/>
              </a:ext>
            </a:extLst>
          </p:cNvPr>
          <p:cNvCxnSpPr>
            <a:cxnSpLocks/>
          </p:cNvCxnSpPr>
          <p:nvPr/>
        </p:nvCxnSpPr>
        <p:spPr>
          <a:xfrm>
            <a:off x="6191600" y="5291296"/>
            <a:ext cx="0" cy="574541"/>
          </a:xfrm>
          <a:prstGeom prst="line">
            <a:avLst/>
          </a:prstGeom>
          <a:ln w="34925" cap="flat">
            <a:solidFill>
              <a:schemeClr val="tx1">
                <a:lumMod val="85000"/>
                <a:lumOff val="15000"/>
                <a:alpha val="96000"/>
              </a:schemeClr>
            </a:solidFill>
            <a:miter lim="800000"/>
          </a:ln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8451C291-EC44-A041-86B6-29FD147742EB}"/>
              </a:ext>
            </a:extLst>
          </p:cNvPr>
          <p:cNvCxnSpPr>
            <a:cxnSpLocks/>
          </p:cNvCxnSpPr>
          <p:nvPr/>
        </p:nvCxnSpPr>
        <p:spPr>
          <a:xfrm>
            <a:off x="6190153" y="4690709"/>
            <a:ext cx="0" cy="478245"/>
          </a:xfrm>
          <a:prstGeom prst="line">
            <a:avLst/>
          </a:prstGeom>
          <a:ln w="34925" cap="flat">
            <a:solidFill>
              <a:srgbClr val="683699">
                <a:alpha val="96000"/>
              </a:srgbClr>
            </a:solidFill>
            <a:miter lim="800000"/>
          </a:ln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702DB910-16F9-ED4B-8BB3-542660205AD0}"/>
              </a:ext>
            </a:extLst>
          </p:cNvPr>
          <p:cNvCxnSpPr>
            <a:cxnSpLocks/>
            <a:stCxn id="81" idx="2"/>
          </p:cNvCxnSpPr>
          <p:nvPr/>
        </p:nvCxnSpPr>
        <p:spPr>
          <a:xfrm>
            <a:off x="6139355" y="3430681"/>
            <a:ext cx="0" cy="1000890"/>
          </a:xfrm>
          <a:prstGeom prst="line">
            <a:avLst/>
          </a:prstGeom>
          <a:ln w="34925" cap="flat">
            <a:solidFill>
              <a:srgbClr val="AEBA00">
                <a:alpha val="96000"/>
              </a:srgbClr>
            </a:solidFill>
            <a:miter lim="800000"/>
          </a:ln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35047A0D-280C-FF4B-B297-C0DB29E5AE9F}"/>
              </a:ext>
            </a:extLst>
          </p:cNvPr>
          <p:cNvCxnSpPr>
            <a:cxnSpLocks/>
            <a:endCxn id="81" idx="0"/>
          </p:cNvCxnSpPr>
          <p:nvPr/>
        </p:nvCxnSpPr>
        <p:spPr>
          <a:xfrm flipH="1">
            <a:off x="6139355" y="2904688"/>
            <a:ext cx="2" cy="188192"/>
          </a:xfrm>
          <a:prstGeom prst="line">
            <a:avLst/>
          </a:prstGeom>
          <a:ln w="34925" cap="sq">
            <a:solidFill>
              <a:srgbClr val="AEBA00">
                <a:alpha val="96000"/>
              </a:srgbClr>
            </a:solidFill>
            <a:miter lim="800000"/>
          </a:ln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>
            <a:extLst>
              <a:ext uri="{FF2B5EF4-FFF2-40B4-BE49-F238E27FC236}">
                <a16:creationId xmlns:a16="http://schemas.microsoft.com/office/drawing/2014/main" id="{722DAB54-3497-9543-A002-BD7CFFF91756}"/>
              </a:ext>
            </a:extLst>
          </p:cNvPr>
          <p:cNvSpPr/>
          <p:nvPr/>
        </p:nvSpPr>
        <p:spPr>
          <a:xfrm>
            <a:off x="5074909" y="5168357"/>
            <a:ext cx="579246" cy="349936"/>
          </a:xfrm>
          <a:prstGeom prst="rect">
            <a:avLst/>
          </a:prstGeom>
          <a:solidFill>
            <a:srgbClr val="CC4020"/>
          </a:solidFill>
          <a:ln>
            <a:noFill/>
          </a:ln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GB" sz="800" b="1">
                <a:effectLst>
                  <a:glow rad="25400">
                    <a:srgbClr val="001A26">
                      <a:alpha val="20000"/>
                    </a:srgbClr>
                  </a:glow>
                </a:effectLst>
              </a:rPr>
              <a:t>Remote</a:t>
            </a:r>
          </a:p>
          <a:p>
            <a:pPr algn="ctr"/>
            <a:r>
              <a:rPr lang="en-GB" sz="800" b="1">
                <a:effectLst>
                  <a:glow rad="25400">
                    <a:srgbClr val="001A26">
                      <a:alpha val="20000"/>
                    </a:srgbClr>
                  </a:glow>
                </a:effectLst>
              </a:rPr>
              <a:t>I/O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19A93BFE-F0BB-5F41-8584-2F0EE75E3BE7}"/>
              </a:ext>
            </a:extLst>
          </p:cNvPr>
          <p:cNvSpPr/>
          <p:nvPr/>
        </p:nvSpPr>
        <p:spPr>
          <a:xfrm>
            <a:off x="5910689" y="5168954"/>
            <a:ext cx="564522" cy="347177"/>
          </a:xfrm>
          <a:prstGeom prst="rect">
            <a:avLst/>
          </a:prstGeom>
          <a:solidFill>
            <a:srgbClr val="CC4020"/>
          </a:solidFill>
          <a:ln>
            <a:noFill/>
          </a:ln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GB" sz="800" b="1">
                <a:effectLst>
                  <a:glow rad="25400">
                    <a:srgbClr val="001A26">
                      <a:alpha val="20000"/>
                    </a:srgbClr>
                  </a:glow>
                </a:effectLst>
              </a:rPr>
              <a:t>Controller</a:t>
            </a:r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F4C71373-6783-E64C-A9ED-29A3C582A563}"/>
              </a:ext>
            </a:extLst>
          </p:cNvPr>
          <p:cNvCxnSpPr>
            <a:cxnSpLocks/>
          </p:cNvCxnSpPr>
          <p:nvPr/>
        </p:nvCxnSpPr>
        <p:spPr>
          <a:xfrm>
            <a:off x="5883146" y="2457938"/>
            <a:ext cx="0" cy="423114"/>
          </a:xfrm>
          <a:prstGeom prst="line">
            <a:avLst/>
          </a:prstGeom>
          <a:ln w="34925" cap="sq">
            <a:solidFill>
              <a:srgbClr val="AEBA00">
                <a:alpha val="96000"/>
              </a:srgbClr>
            </a:solidFill>
            <a:miter lim="800000"/>
          </a:ln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8AB1C73D-5699-1F44-9B13-74E7682E7C5D}"/>
              </a:ext>
            </a:extLst>
          </p:cNvPr>
          <p:cNvCxnSpPr>
            <a:cxnSpLocks/>
            <a:stCxn id="121" idx="2"/>
          </p:cNvCxnSpPr>
          <p:nvPr/>
        </p:nvCxnSpPr>
        <p:spPr>
          <a:xfrm>
            <a:off x="7258253" y="2534807"/>
            <a:ext cx="0" cy="335595"/>
          </a:xfrm>
          <a:prstGeom prst="line">
            <a:avLst/>
          </a:prstGeom>
          <a:ln w="34925" cap="sq">
            <a:solidFill>
              <a:srgbClr val="AEBA00">
                <a:alpha val="96000"/>
              </a:srgbClr>
            </a:solidFill>
            <a:miter lim="800000"/>
          </a:ln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EF21CBE3-902F-674C-9EDB-34FF670237D1}"/>
              </a:ext>
            </a:extLst>
          </p:cNvPr>
          <p:cNvCxnSpPr>
            <a:cxnSpLocks/>
          </p:cNvCxnSpPr>
          <p:nvPr/>
        </p:nvCxnSpPr>
        <p:spPr>
          <a:xfrm>
            <a:off x="7870205" y="2520682"/>
            <a:ext cx="0" cy="315847"/>
          </a:xfrm>
          <a:prstGeom prst="line">
            <a:avLst/>
          </a:prstGeom>
          <a:ln w="34925" cap="sq">
            <a:solidFill>
              <a:srgbClr val="AEBA00">
                <a:alpha val="96000"/>
              </a:srgbClr>
            </a:solidFill>
            <a:miter lim="800000"/>
          </a:ln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Rectangle 74">
            <a:extLst>
              <a:ext uri="{FF2B5EF4-FFF2-40B4-BE49-F238E27FC236}">
                <a16:creationId xmlns:a16="http://schemas.microsoft.com/office/drawing/2014/main" id="{1C9529AF-80F9-0241-89A6-9D262C1D50D1}"/>
              </a:ext>
            </a:extLst>
          </p:cNvPr>
          <p:cNvSpPr/>
          <p:nvPr/>
        </p:nvSpPr>
        <p:spPr>
          <a:xfrm>
            <a:off x="4619825" y="4264103"/>
            <a:ext cx="469793" cy="423360"/>
          </a:xfrm>
          <a:prstGeom prst="rect">
            <a:avLst/>
          </a:prstGeom>
          <a:solidFill>
            <a:srgbClr val="CC4020"/>
          </a:solidFill>
          <a:ln>
            <a:noFill/>
          </a:ln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GB" sz="800" b="1">
                <a:effectLst>
                  <a:glow rad="25400">
                    <a:srgbClr val="001A26">
                      <a:alpha val="20000"/>
                    </a:srgbClr>
                  </a:glow>
                </a:effectLst>
              </a:rPr>
              <a:t>PLC</a:t>
            </a:r>
          </a:p>
        </p:txBody>
      </p: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D9D1AA03-FEEC-BB44-AA98-50758142D6E4}"/>
              </a:ext>
            </a:extLst>
          </p:cNvPr>
          <p:cNvCxnSpPr>
            <a:cxnSpLocks/>
            <a:stCxn id="82" idx="2"/>
          </p:cNvCxnSpPr>
          <p:nvPr/>
        </p:nvCxnSpPr>
        <p:spPr>
          <a:xfrm>
            <a:off x="7370334" y="3430681"/>
            <a:ext cx="0" cy="1000890"/>
          </a:xfrm>
          <a:prstGeom prst="line">
            <a:avLst/>
          </a:prstGeom>
          <a:ln w="34925" cap="sq">
            <a:solidFill>
              <a:srgbClr val="AEBA00">
                <a:alpha val="96000"/>
              </a:srgbClr>
            </a:solidFill>
            <a:miter lim="800000"/>
          </a:ln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CC0C1F14-ADDF-814B-8287-644A3B1E54E8}"/>
              </a:ext>
            </a:extLst>
          </p:cNvPr>
          <p:cNvCxnSpPr>
            <a:cxnSpLocks/>
          </p:cNvCxnSpPr>
          <p:nvPr/>
        </p:nvCxnSpPr>
        <p:spPr>
          <a:xfrm flipH="1">
            <a:off x="7505593" y="5474052"/>
            <a:ext cx="892" cy="468308"/>
          </a:xfrm>
          <a:prstGeom prst="line">
            <a:avLst/>
          </a:prstGeom>
          <a:ln w="34925" cap="flat">
            <a:solidFill>
              <a:schemeClr val="tx1">
                <a:lumMod val="85000"/>
                <a:lumOff val="15000"/>
                <a:alpha val="96000"/>
              </a:schemeClr>
            </a:solidFill>
            <a:miter lim="800000"/>
          </a:ln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F3D6687B-5CA2-8A49-A54A-0B605A4FDA12}"/>
              </a:ext>
            </a:extLst>
          </p:cNvPr>
          <p:cNvCxnSpPr>
            <a:cxnSpLocks/>
          </p:cNvCxnSpPr>
          <p:nvPr/>
        </p:nvCxnSpPr>
        <p:spPr>
          <a:xfrm>
            <a:off x="7509390" y="3590365"/>
            <a:ext cx="0" cy="841206"/>
          </a:xfrm>
          <a:prstGeom prst="line">
            <a:avLst/>
          </a:prstGeom>
          <a:ln w="34925" cap="sq">
            <a:solidFill>
              <a:srgbClr val="43BBE8">
                <a:alpha val="96000"/>
              </a:srgbClr>
            </a:solidFill>
            <a:miter lim="800000"/>
          </a:ln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5E5F2A2D-EB68-2E4E-814A-90A324F14BE6}"/>
              </a:ext>
            </a:extLst>
          </p:cNvPr>
          <p:cNvCxnSpPr>
            <a:cxnSpLocks/>
            <a:endCxn id="82" idx="0"/>
          </p:cNvCxnSpPr>
          <p:nvPr/>
        </p:nvCxnSpPr>
        <p:spPr>
          <a:xfrm flipH="1">
            <a:off x="7370334" y="2914166"/>
            <a:ext cx="2" cy="174354"/>
          </a:xfrm>
          <a:prstGeom prst="line">
            <a:avLst/>
          </a:prstGeom>
          <a:ln w="34925" cap="sq">
            <a:solidFill>
              <a:srgbClr val="AEBA00">
                <a:alpha val="96000"/>
              </a:srgbClr>
            </a:solidFill>
            <a:miter lim="800000"/>
          </a:ln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Rectangle 79">
            <a:extLst>
              <a:ext uri="{FF2B5EF4-FFF2-40B4-BE49-F238E27FC236}">
                <a16:creationId xmlns:a16="http://schemas.microsoft.com/office/drawing/2014/main" id="{6A59535F-BDDE-8A49-AB20-1AB332A6520C}"/>
              </a:ext>
            </a:extLst>
          </p:cNvPr>
          <p:cNvSpPr/>
          <p:nvPr/>
        </p:nvSpPr>
        <p:spPr>
          <a:xfrm>
            <a:off x="6463326" y="3091696"/>
            <a:ext cx="470685" cy="340386"/>
          </a:xfrm>
          <a:prstGeom prst="rect">
            <a:avLst/>
          </a:prstGeom>
          <a:solidFill>
            <a:srgbClr val="AEBA00"/>
          </a:solidFill>
          <a:ln>
            <a:noFill/>
          </a:ln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GB" sz="800" b="1">
                <a:effectLst>
                  <a:glow rad="25400">
                    <a:srgbClr val="001A26">
                      <a:alpha val="20000"/>
                    </a:srgbClr>
                  </a:glow>
                </a:effectLst>
              </a:rPr>
              <a:t>EPICS</a:t>
            </a:r>
          </a:p>
          <a:p>
            <a:pPr algn="ctr"/>
            <a:r>
              <a:rPr lang="en-GB" sz="800" b="1">
                <a:effectLst>
                  <a:glow rad="25400">
                    <a:srgbClr val="001A26">
                      <a:alpha val="20000"/>
                    </a:srgbClr>
                  </a:glow>
                </a:effectLst>
              </a:rPr>
              <a:t>IOC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14FC3DFB-F79D-3642-83E1-EA2A99037A88}"/>
              </a:ext>
            </a:extLst>
          </p:cNvPr>
          <p:cNvSpPr/>
          <p:nvPr/>
        </p:nvSpPr>
        <p:spPr>
          <a:xfrm>
            <a:off x="5904013" y="3092881"/>
            <a:ext cx="470685" cy="337801"/>
          </a:xfrm>
          <a:prstGeom prst="rect">
            <a:avLst/>
          </a:prstGeom>
          <a:solidFill>
            <a:srgbClr val="AEBA00"/>
          </a:solidFill>
          <a:ln>
            <a:noFill/>
          </a:ln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GB" sz="800" b="1">
                <a:effectLst>
                  <a:glow rad="25400">
                    <a:srgbClr val="001A26">
                      <a:alpha val="20000"/>
                    </a:srgbClr>
                  </a:glow>
                </a:effectLst>
              </a:rPr>
              <a:t>EPICS</a:t>
            </a:r>
          </a:p>
          <a:p>
            <a:pPr algn="ctr"/>
            <a:r>
              <a:rPr lang="en-GB" sz="800" b="1">
                <a:effectLst>
                  <a:glow rad="25400">
                    <a:srgbClr val="001A26">
                      <a:alpha val="20000"/>
                    </a:srgbClr>
                  </a:glow>
                </a:effectLst>
              </a:rPr>
              <a:t>IOC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E25B73FF-4589-2546-8017-D30EA6B16561}"/>
              </a:ext>
            </a:extLst>
          </p:cNvPr>
          <p:cNvSpPr/>
          <p:nvPr/>
        </p:nvSpPr>
        <p:spPr>
          <a:xfrm>
            <a:off x="7134992" y="3088521"/>
            <a:ext cx="470685" cy="342161"/>
          </a:xfrm>
          <a:prstGeom prst="rect">
            <a:avLst/>
          </a:prstGeom>
          <a:solidFill>
            <a:srgbClr val="AEBA00"/>
          </a:solidFill>
          <a:ln>
            <a:noFill/>
          </a:ln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GB" sz="800" b="1">
                <a:effectLst>
                  <a:glow rad="25400">
                    <a:srgbClr val="001A26">
                      <a:alpha val="20000"/>
                    </a:srgbClr>
                  </a:glow>
                </a:effectLst>
              </a:rPr>
              <a:t>EPICS</a:t>
            </a:r>
          </a:p>
          <a:p>
            <a:pPr algn="ctr"/>
            <a:r>
              <a:rPr lang="en-GB" sz="800" b="1">
                <a:effectLst>
                  <a:glow rad="25400">
                    <a:srgbClr val="001A26">
                      <a:alpha val="20000"/>
                    </a:srgbClr>
                  </a:glow>
                </a:effectLst>
              </a:rPr>
              <a:t>IOC</a:t>
            </a:r>
          </a:p>
        </p:txBody>
      </p: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B112849A-06F9-5749-995A-D1CD28F3CD0F}"/>
              </a:ext>
            </a:extLst>
          </p:cNvPr>
          <p:cNvCxnSpPr>
            <a:cxnSpLocks/>
            <a:stCxn id="85" idx="2"/>
            <a:endCxn id="86" idx="0"/>
          </p:cNvCxnSpPr>
          <p:nvPr/>
        </p:nvCxnSpPr>
        <p:spPr>
          <a:xfrm>
            <a:off x="8160635" y="3434459"/>
            <a:ext cx="3049" cy="1731435"/>
          </a:xfrm>
          <a:prstGeom prst="line">
            <a:avLst/>
          </a:prstGeom>
          <a:ln w="34925" cap="sq">
            <a:solidFill>
              <a:srgbClr val="AEBA00">
                <a:alpha val="96000"/>
              </a:srgbClr>
            </a:solidFill>
            <a:miter lim="800000"/>
          </a:ln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35CD51AF-F477-D147-A3E1-F6FBE38FB1C0}"/>
              </a:ext>
            </a:extLst>
          </p:cNvPr>
          <p:cNvCxnSpPr>
            <a:cxnSpLocks/>
          </p:cNvCxnSpPr>
          <p:nvPr/>
        </p:nvCxnSpPr>
        <p:spPr>
          <a:xfrm>
            <a:off x="8160634" y="2881052"/>
            <a:ext cx="0" cy="351098"/>
          </a:xfrm>
          <a:prstGeom prst="line">
            <a:avLst/>
          </a:prstGeom>
          <a:ln w="34925" cap="sq">
            <a:solidFill>
              <a:srgbClr val="AEBA00">
                <a:alpha val="96000"/>
              </a:srgbClr>
            </a:solidFill>
            <a:miter lim="800000"/>
          </a:ln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Rectangle 84">
            <a:extLst>
              <a:ext uri="{FF2B5EF4-FFF2-40B4-BE49-F238E27FC236}">
                <a16:creationId xmlns:a16="http://schemas.microsoft.com/office/drawing/2014/main" id="{EA8CEC3E-87D9-4C40-9800-365AC83F3A48}"/>
              </a:ext>
            </a:extLst>
          </p:cNvPr>
          <p:cNvSpPr/>
          <p:nvPr/>
        </p:nvSpPr>
        <p:spPr>
          <a:xfrm>
            <a:off x="7925292" y="3096658"/>
            <a:ext cx="470685" cy="337801"/>
          </a:xfrm>
          <a:prstGeom prst="rect">
            <a:avLst/>
          </a:prstGeom>
          <a:solidFill>
            <a:srgbClr val="AEBA00"/>
          </a:solidFill>
          <a:ln>
            <a:noFill/>
          </a:ln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GB" sz="800" b="1">
                <a:effectLst>
                  <a:glow rad="25400">
                    <a:srgbClr val="001A26">
                      <a:alpha val="20000"/>
                    </a:srgbClr>
                  </a:glow>
                </a:effectLst>
              </a:rPr>
              <a:t>EPICS</a:t>
            </a:r>
          </a:p>
          <a:p>
            <a:pPr algn="ctr"/>
            <a:r>
              <a:rPr lang="en-GB" sz="800" b="1">
                <a:effectLst>
                  <a:glow rad="25400">
                    <a:srgbClr val="001A26">
                      <a:alpha val="20000"/>
                    </a:srgbClr>
                  </a:glow>
                </a:effectLst>
              </a:rPr>
              <a:t>IOC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D8CBCDE1-5FF9-7445-BB3A-4303BB1CA69F}"/>
              </a:ext>
            </a:extLst>
          </p:cNvPr>
          <p:cNvSpPr/>
          <p:nvPr/>
        </p:nvSpPr>
        <p:spPr>
          <a:xfrm>
            <a:off x="7898472" y="5165894"/>
            <a:ext cx="530422" cy="347177"/>
          </a:xfrm>
          <a:prstGeom prst="rect">
            <a:avLst/>
          </a:prstGeom>
          <a:solidFill>
            <a:srgbClr val="CC4020"/>
          </a:solidFill>
          <a:ln>
            <a:noFill/>
          </a:ln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GB" sz="800" b="1">
                <a:effectLst>
                  <a:glow rad="25400">
                    <a:srgbClr val="001A26">
                      <a:alpha val="20000"/>
                    </a:srgbClr>
                  </a:glow>
                </a:effectLst>
              </a:rPr>
              <a:t>Controller</a:t>
            </a:r>
          </a:p>
        </p:txBody>
      </p: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49FA1616-5AB3-FB4B-9ABB-D1CEC99D323C}"/>
              </a:ext>
            </a:extLst>
          </p:cNvPr>
          <p:cNvCxnSpPr>
            <a:cxnSpLocks/>
            <a:endCxn id="97" idx="0"/>
          </p:cNvCxnSpPr>
          <p:nvPr/>
        </p:nvCxnSpPr>
        <p:spPr>
          <a:xfrm>
            <a:off x="8800958" y="4855871"/>
            <a:ext cx="1" cy="309337"/>
          </a:xfrm>
          <a:prstGeom prst="line">
            <a:avLst/>
          </a:prstGeom>
          <a:ln w="34925" cap="sq">
            <a:solidFill>
              <a:srgbClr val="DE6A04">
                <a:alpha val="96000"/>
              </a:srgbClr>
            </a:solidFill>
            <a:miter lim="800000"/>
          </a:ln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>
            <a:extLst>
              <a:ext uri="{FF2B5EF4-FFF2-40B4-BE49-F238E27FC236}">
                <a16:creationId xmlns:a16="http://schemas.microsoft.com/office/drawing/2014/main" id="{EA9BE02B-593D-B54B-99A9-A32184CF93AC}"/>
              </a:ext>
            </a:extLst>
          </p:cNvPr>
          <p:cNvSpPr txBox="1"/>
          <p:nvPr/>
        </p:nvSpPr>
        <p:spPr>
          <a:xfrm>
            <a:off x="10137681" y="6431513"/>
            <a:ext cx="338554" cy="215444"/>
          </a:xfrm>
          <a:prstGeom prst="rect">
            <a:avLst/>
          </a:prstGeom>
          <a:noFill/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GB" sz="800">
                <a:solidFill>
                  <a:schemeClr val="bg1"/>
                </a:solidFill>
              </a:rPr>
              <a:t>etc.</a:t>
            </a:r>
          </a:p>
        </p:txBody>
      </p: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61DD11C1-073E-424F-A924-782A8704BDAB}"/>
              </a:ext>
            </a:extLst>
          </p:cNvPr>
          <p:cNvCxnSpPr>
            <a:cxnSpLocks/>
          </p:cNvCxnSpPr>
          <p:nvPr/>
        </p:nvCxnSpPr>
        <p:spPr>
          <a:xfrm>
            <a:off x="6250555" y="3952387"/>
            <a:ext cx="0" cy="427093"/>
          </a:xfrm>
          <a:prstGeom prst="line">
            <a:avLst/>
          </a:prstGeom>
          <a:ln w="34925" cap="sq">
            <a:solidFill>
              <a:srgbClr val="D95095">
                <a:alpha val="96000"/>
              </a:srgbClr>
            </a:solidFill>
            <a:miter lim="800000"/>
          </a:ln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31F16B42-F438-4A43-8B23-5DBB62D11903}"/>
              </a:ext>
            </a:extLst>
          </p:cNvPr>
          <p:cNvCxnSpPr>
            <a:cxnSpLocks/>
          </p:cNvCxnSpPr>
          <p:nvPr/>
        </p:nvCxnSpPr>
        <p:spPr>
          <a:xfrm>
            <a:off x="5692014" y="3956322"/>
            <a:ext cx="0" cy="300611"/>
          </a:xfrm>
          <a:prstGeom prst="line">
            <a:avLst/>
          </a:prstGeom>
          <a:ln w="34925" cap="sq">
            <a:solidFill>
              <a:srgbClr val="D95095">
                <a:alpha val="96000"/>
              </a:srgbClr>
            </a:solidFill>
            <a:miter lim="800000"/>
          </a:ln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78BD03A6-1677-F140-87DA-BCABA739A344}"/>
              </a:ext>
            </a:extLst>
          </p:cNvPr>
          <p:cNvCxnSpPr>
            <a:cxnSpLocks/>
          </p:cNvCxnSpPr>
          <p:nvPr/>
        </p:nvCxnSpPr>
        <p:spPr>
          <a:xfrm>
            <a:off x="6974947" y="3971801"/>
            <a:ext cx="0" cy="459770"/>
          </a:xfrm>
          <a:prstGeom prst="line">
            <a:avLst/>
          </a:prstGeom>
          <a:ln w="34925" cap="sq">
            <a:solidFill>
              <a:srgbClr val="D95095">
                <a:alpha val="96000"/>
              </a:srgbClr>
            </a:solidFill>
            <a:miter lim="800000"/>
          </a:ln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073682F7-F857-0649-9F38-88160162051A}"/>
              </a:ext>
            </a:extLst>
          </p:cNvPr>
          <p:cNvCxnSpPr>
            <a:cxnSpLocks/>
          </p:cNvCxnSpPr>
          <p:nvPr/>
        </p:nvCxnSpPr>
        <p:spPr>
          <a:xfrm>
            <a:off x="7646613" y="3935287"/>
            <a:ext cx="0" cy="480377"/>
          </a:xfrm>
          <a:prstGeom prst="line">
            <a:avLst/>
          </a:prstGeom>
          <a:ln w="34925" cap="sq">
            <a:solidFill>
              <a:srgbClr val="D95095">
                <a:alpha val="96000"/>
              </a:srgbClr>
            </a:solidFill>
            <a:miter lim="800000"/>
          </a:ln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Rectangle 92">
            <a:extLst>
              <a:ext uri="{FF2B5EF4-FFF2-40B4-BE49-F238E27FC236}">
                <a16:creationId xmlns:a16="http://schemas.microsoft.com/office/drawing/2014/main" id="{BB05490F-93C0-C148-A7AB-3CDD7B56559C}"/>
              </a:ext>
            </a:extLst>
          </p:cNvPr>
          <p:cNvSpPr/>
          <p:nvPr/>
        </p:nvSpPr>
        <p:spPr>
          <a:xfrm>
            <a:off x="5382373" y="4256931"/>
            <a:ext cx="458000" cy="432636"/>
          </a:xfrm>
          <a:prstGeom prst="rect">
            <a:avLst/>
          </a:prstGeom>
          <a:solidFill>
            <a:srgbClr val="CC4020"/>
          </a:solidFill>
          <a:ln>
            <a:noFill/>
          </a:ln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GB" sz="800" b="1">
                <a:effectLst>
                  <a:glow rad="25400">
                    <a:srgbClr val="001A26">
                      <a:alpha val="20000"/>
                    </a:srgbClr>
                  </a:glow>
                </a:effectLst>
              </a:rPr>
              <a:t>PLC</a:t>
            </a: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601670B9-1492-8C40-9809-A76EC409B948}"/>
              </a:ext>
            </a:extLst>
          </p:cNvPr>
          <p:cNvSpPr/>
          <p:nvPr/>
        </p:nvSpPr>
        <p:spPr>
          <a:xfrm>
            <a:off x="6578742" y="4258871"/>
            <a:ext cx="530350" cy="430696"/>
          </a:xfrm>
          <a:prstGeom prst="rect">
            <a:avLst/>
          </a:prstGeom>
          <a:solidFill>
            <a:srgbClr val="CC4020"/>
          </a:solidFill>
          <a:ln>
            <a:noFill/>
          </a:ln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GB" sz="800" b="1">
                <a:effectLst>
                  <a:glow rad="25400">
                    <a:srgbClr val="001A26">
                      <a:alpha val="20000"/>
                    </a:srgbClr>
                  </a:glow>
                </a:effectLst>
              </a:rPr>
              <a:t>MicroTCA</a:t>
            </a:r>
          </a:p>
          <a:p>
            <a:pPr algn="ctr"/>
            <a:r>
              <a:rPr lang="en-GB" sz="800" b="1">
                <a:effectLst>
                  <a:glow rad="25400">
                    <a:srgbClr val="001A26">
                      <a:alpha val="20000"/>
                    </a:srgbClr>
                  </a:glow>
                </a:effectLst>
              </a:rPr>
              <a:t>System</a:t>
            </a: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17B4AAFD-D564-AD44-894C-73A49D8E7CEF}"/>
              </a:ext>
            </a:extLst>
          </p:cNvPr>
          <p:cNvSpPr/>
          <p:nvPr/>
        </p:nvSpPr>
        <p:spPr>
          <a:xfrm>
            <a:off x="5961154" y="4260806"/>
            <a:ext cx="458000" cy="429902"/>
          </a:xfrm>
          <a:prstGeom prst="rect">
            <a:avLst/>
          </a:prstGeom>
          <a:solidFill>
            <a:srgbClr val="CC4020"/>
          </a:solidFill>
          <a:ln>
            <a:noFill/>
          </a:ln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GB" sz="800" b="1">
                <a:effectLst>
                  <a:glow rad="25400">
                    <a:srgbClr val="001A26">
                      <a:alpha val="20000"/>
                    </a:srgbClr>
                  </a:glow>
                </a:effectLst>
              </a:rPr>
              <a:t>Ether</a:t>
            </a:r>
          </a:p>
          <a:p>
            <a:pPr algn="ctr"/>
            <a:r>
              <a:rPr lang="en-GB" sz="800" b="1">
                <a:effectLst>
                  <a:glow rad="25400">
                    <a:srgbClr val="001A26">
                      <a:alpha val="20000"/>
                    </a:srgbClr>
                  </a:glow>
                </a:effectLst>
              </a:rPr>
              <a:t>CAT</a:t>
            </a: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66123166-9FB0-774D-8A4C-425EFD862B14}"/>
              </a:ext>
            </a:extLst>
          </p:cNvPr>
          <p:cNvSpPr/>
          <p:nvPr/>
        </p:nvSpPr>
        <p:spPr>
          <a:xfrm>
            <a:off x="7242195" y="4252179"/>
            <a:ext cx="529200" cy="435284"/>
          </a:xfrm>
          <a:prstGeom prst="rect">
            <a:avLst/>
          </a:prstGeom>
          <a:solidFill>
            <a:srgbClr val="CC4020"/>
          </a:solidFill>
          <a:ln>
            <a:noFill/>
          </a:ln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GB" sz="800" b="1">
                <a:effectLst>
                  <a:glow rad="25400">
                    <a:srgbClr val="001A26">
                      <a:alpha val="20000"/>
                    </a:srgbClr>
                  </a:glow>
                </a:effectLst>
              </a:rPr>
              <a:t>MicroTCA</a:t>
            </a:r>
          </a:p>
          <a:p>
            <a:pPr algn="ctr"/>
            <a:r>
              <a:rPr lang="en-GB" sz="800" b="1">
                <a:effectLst>
                  <a:glow rad="25400">
                    <a:srgbClr val="001A26">
                      <a:alpha val="20000"/>
                    </a:srgbClr>
                  </a:glow>
                </a:effectLst>
              </a:rPr>
              <a:t>System</a:t>
            </a: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6FE3CB38-30B1-E64B-8ED6-8F1A68012A92}"/>
              </a:ext>
            </a:extLst>
          </p:cNvPr>
          <p:cNvSpPr/>
          <p:nvPr/>
        </p:nvSpPr>
        <p:spPr>
          <a:xfrm>
            <a:off x="8594188" y="5165208"/>
            <a:ext cx="413541" cy="330937"/>
          </a:xfrm>
          <a:prstGeom prst="rect">
            <a:avLst/>
          </a:prstGeom>
          <a:solidFill>
            <a:srgbClr val="DF6904"/>
          </a:solidFill>
          <a:ln>
            <a:noFill/>
          </a:ln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GB" sz="800" b="1">
                <a:effectLst>
                  <a:glow rad="25400">
                    <a:srgbClr val="001A26">
                      <a:alpha val="20000"/>
                    </a:srgbClr>
                  </a:glow>
                </a:effectLst>
              </a:rPr>
              <a:t>Remote</a:t>
            </a:r>
          </a:p>
          <a:p>
            <a:pPr algn="ctr"/>
            <a:r>
              <a:rPr lang="en-GB" sz="800" b="1">
                <a:effectLst>
                  <a:glow rad="25400">
                    <a:srgbClr val="001A26">
                      <a:alpha val="20000"/>
                    </a:srgbClr>
                  </a:glow>
                </a:effectLst>
              </a:rPr>
              <a:t>I/O</a:t>
            </a:r>
          </a:p>
        </p:txBody>
      </p: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940D75BD-DD49-7949-9BA0-8C885E033476}"/>
              </a:ext>
            </a:extLst>
          </p:cNvPr>
          <p:cNvCxnSpPr>
            <a:cxnSpLocks/>
          </p:cNvCxnSpPr>
          <p:nvPr/>
        </p:nvCxnSpPr>
        <p:spPr>
          <a:xfrm>
            <a:off x="6843545" y="5270331"/>
            <a:ext cx="0" cy="713269"/>
          </a:xfrm>
          <a:prstGeom prst="line">
            <a:avLst/>
          </a:prstGeom>
          <a:ln w="34925" cap="flat">
            <a:solidFill>
              <a:schemeClr val="tx1">
                <a:lumMod val="85000"/>
                <a:lumOff val="15000"/>
                <a:alpha val="96000"/>
              </a:schemeClr>
            </a:solidFill>
            <a:miter lim="800000"/>
          </a:ln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319F0CE3-57A1-A847-B02D-34B0861498F4}"/>
              </a:ext>
            </a:extLst>
          </p:cNvPr>
          <p:cNvCxnSpPr>
            <a:cxnSpLocks/>
            <a:stCxn id="96" idx="2"/>
          </p:cNvCxnSpPr>
          <p:nvPr/>
        </p:nvCxnSpPr>
        <p:spPr>
          <a:xfrm>
            <a:off x="7506795" y="4687463"/>
            <a:ext cx="0" cy="612634"/>
          </a:xfrm>
          <a:prstGeom prst="line">
            <a:avLst/>
          </a:prstGeom>
          <a:ln w="34925" cap="flat">
            <a:solidFill>
              <a:schemeClr val="tx1">
                <a:lumMod val="85000"/>
                <a:lumOff val="15000"/>
                <a:alpha val="96000"/>
              </a:schemeClr>
            </a:solidFill>
            <a:miter lim="800000"/>
          </a:ln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0" name="Picture 99">
            <a:extLst>
              <a:ext uri="{FF2B5EF4-FFF2-40B4-BE49-F238E27FC236}">
                <a16:creationId xmlns:a16="http://schemas.microsoft.com/office/drawing/2014/main" id="{1A89987C-38B7-744F-B9A5-82F864EB8E01}"/>
              </a:ext>
            </a:extLst>
          </p:cNvPr>
          <p:cNvPicPr>
            <a:picLocks noChangeAspect="1"/>
          </p:cNvPicPr>
          <p:nvPr/>
        </p:nvPicPr>
        <p:blipFill>
          <a:blip r:embed="rId14">
            <a:alphaModFix amt="85000"/>
          </a:blip>
          <a:stretch>
            <a:fillRect/>
          </a:stretch>
        </p:blipFill>
        <p:spPr>
          <a:xfrm>
            <a:off x="9737649" y="6382920"/>
            <a:ext cx="294815" cy="294815"/>
          </a:xfrm>
          <a:prstGeom prst="rect">
            <a:avLst/>
          </a:prstGeom>
          <a:noFill/>
          <a:ln>
            <a:noFill/>
          </a:ln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3FABC1EF-8A43-454C-B6D6-7C0DAB948D27}"/>
              </a:ext>
            </a:extLst>
          </p:cNvPr>
          <p:cNvSpPr/>
          <p:nvPr/>
        </p:nvSpPr>
        <p:spPr>
          <a:xfrm>
            <a:off x="6303785" y="1927100"/>
            <a:ext cx="541724" cy="609572"/>
          </a:xfrm>
          <a:prstGeom prst="rect">
            <a:avLst/>
          </a:prstGeom>
          <a:solidFill>
            <a:srgbClr val="AEBA00"/>
          </a:solidFill>
          <a:ln>
            <a:noFill/>
          </a:ln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b"/>
          <a:lstStyle/>
          <a:p>
            <a:pPr algn="ctr"/>
            <a:r>
              <a:rPr lang="en-GB" sz="800" b="1">
                <a:effectLst>
                  <a:glow rad="25400">
                    <a:srgbClr val="001A26">
                      <a:alpha val="20000"/>
                    </a:srgbClr>
                  </a:glow>
                </a:effectLst>
              </a:rPr>
              <a:t>Equipment</a:t>
            </a:r>
          </a:p>
          <a:p>
            <a:pPr algn="ctr"/>
            <a:r>
              <a:rPr lang="en-GB" sz="800" b="1">
                <a:effectLst>
                  <a:glow rad="25400">
                    <a:srgbClr val="001A26">
                      <a:alpha val="20000"/>
                    </a:srgbClr>
                  </a:glow>
                </a:effectLst>
              </a:rPr>
              <a:t>GUIs</a:t>
            </a:r>
          </a:p>
        </p:txBody>
      </p:sp>
      <p:pic>
        <p:nvPicPr>
          <p:cNvPr id="101" name="Picture 100">
            <a:extLst>
              <a:ext uri="{FF2B5EF4-FFF2-40B4-BE49-F238E27FC236}">
                <a16:creationId xmlns:a16="http://schemas.microsoft.com/office/drawing/2014/main" id="{AE54A79C-80BD-4A48-96AE-8BD94E6AD739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415285" y="1964043"/>
            <a:ext cx="326510" cy="230641"/>
          </a:xfrm>
          <a:prstGeom prst="rect">
            <a:avLst/>
          </a:prstGeom>
          <a:effectLst/>
        </p:spPr>
      </p:pic>
      <p:grpSp>
        <p:nvGrpSpPr>
          <p:cNvPr id="217" name="Group 216">
            <a:extLst>
              <a:ext uri="{FF2B5EF4-FFF2-40B4-BE49-F238E27FC236}">
                <a16:creationId xmlns:a16="http://schemas.microsoft.com/office/drawing/2014/main" id="{02FB44F1-898B-D646-B722-95571106DCE8}"/>
              </a:ext>
            </a:extLst>
          </p:cNvPr>
          <p:cNvGrpSpPr/>
          <p:nvPr/>
        </p:nvGrpSpPr>
        <p:grpSpPr>
          <a:xfrm>
            <a:off x="5668868" y="1928971"/>
            <a:ext cx="433909" cy="606531"/>
            <a:chOff x="4144867" y="1928970"/>
            <a:chExt cx="433909" cy="606531"/>
          </a:xfrm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grpSpPr>
        <p:sp>
          <p:nvSpPr>
            <p:cNvPr id="102" name="Rectangle 101">
              <a:extLst>
                <a:ext uri="{FF2B5EF4-FFF2-40B4-BE49-F238E27FC236}">
                  <a16:creationId xmlns:a16="http://schemas.microsoft.com/office/drawing/2014/main" id="{F32C8420-6E91-A840-9A47-9A49B34C1A71}"/>
                </a:ext>
              </a:extLst>
            </p:cNvPr>
            <p:cNvSpPr/>
            <p:nvPr/>
          </p:nvSpPr>
          <p:spPr>
            <a:xfrm>
              <a:off x="4144867" y="1928970"/>
              <a:ext cx="433909" cy="606531"/>
            </a:xfrm>
            <a:prstGeom prst="rect">
              <a:avLst/>
            </a:prstGeom>
            <a:solidFill>
              <a:srgbClr val="AEBA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b"/>
            <a:lstStyle/>
            <a:p>
              <a:pPr algn="ctr"/>
              <a:r>
                <a:rPr lang="en-GB" sz="800" b="1">
                  <a:effectLst>
                    <a:glow rad="25400">
                      <a:srgbClr val="001A26">
                        <a:alpha val="20000"/>
                      </a:srgbClr>
                    </a:glow>
                  </a:effectLst>
                </a:rPr>
                <a:t>System</a:t>
              </a:r>
            </a:p>
            <a:p>
              <a:pPr algn="ctr"/>
              <a:r>
                <a:rPr lang="en-GB" sz="800" b="1">
                  <a:effectLst>
                    <a:glow rad="25400">
                      <a:srgbClr val="001A26">
                        <a:alpha val="20000"/>
                      </a:srgbClr>
                    </a:glow>
                  </a:effectLst>
                </a:rPr>
                <a:t>GUIs</a:t>
              </a:r>
            </a:p>
          </p:txBody>
        </p:sp>
        <p:pic>
          <p:nvPicPr>
            <p:cNvPr id="103" name="Picture 102">
              <a:extLst>
                <a:ext uri="{FF2B5EF4-FFF2-40B4-BE49-F238E27FC236}">
                  <a16:creationId xmlns:a16="http://schemas.microsoft.com/office/drawing/2014/main" id="{AB808CA0-1712-6048-9AB8-488A11A5344E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4210054" y="1962795"/>
              <a:ext cx="327544" cy="231573"/>
            </a:xfrm>
            <a:prstGeom prst="rect">
              <a:avLst/>
            </a:prstGeom>
          </p:spPr>
        </p:pic>
      </p:grpSp>
      <p:grpSp>
        <p:nvGrpSpPr>
          <p:cNvPr id="219" name="Group 218">
            <a:extLst>
              <a:ext uri="{FF2B5EF4-FFF2-40B4-BE49-F238E27FC236}">
                <a16:creationId xmlns:a16="http://schemas.microsoft.com/office/drawing/2014/main" id="{860C0BFC-A022-F34E-8536-6D18C1617945}"/>
              </a:ext>
            </a:extLst>
          </p:cNvPr>
          <p:cNvGrpSpPr/>
          <p:nvPr/>
        </p:nvGrpSpPr>
        <p:grpSpPr>
          <a:xfrm>
            <a:off x="7041299" y="1928276"/>
            <a:ext cx="433909" cy="606531"/>
            <a:chOff x="5517298" y="1928275"/>
            <a:chExt cx="433909" cy="606531"/>
          </a:xfrm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grpSpPr>
        <p:sp>
          <p:nvSpPr>
            <p:cNvPr id="121" name="Rectangle 120">
              <a:extLst>
                <a:ext uri="{FF2B5EF4-FFF2-40B4-BE49-F238E27FC236}">
                  <a16:creationId xmlns:a16="http://schemas.microsoft.com/office/drawing/2014/main" id="{F4B6F43B-C268-B742-A457-1BEF03A4FD4C}"/>
                </a:ext>
              </a:extLst>
            </p:cNvPr>
            <p:cNvSpPr/>
            <p:nvPr/>
          </p:nvSpPr>
          <p:spPr>
            <a:xfrm>
              <a:off x="5517298" y="1928275"/>
              <a:ext cx="433909" cy="606531"/>
            </a:xfrm>
            <a:prstGeom prst="rect">
              <a:avLst/>
            </a:prstGeom>
            <a:solidFill>
              <a:srgbClr val="AEBA00"/>
            </a:solidFill>
            <a:ln>
              <a:noFill/>
            </a:ln>
            <a:effectLst>
              <a:outerShdw blurRad="50800" dir="2700000" algn="ctr" rotWithShape="0">
                <a:srgbClr val="000000">
                  <a:alpha val="3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b"/>
            <a:lstStyle/>
            <a:p>
              <a:pPr algn="ctr"/>
              <a:endParaRPr lang="en-GB" sz="800" b="1">
                <a:effectLst>
                  <a:glow rad="25400">
                    <a:srgbClr val="001A26">
                      <a:alpha val="20000"/>
                    </a:srgbClr>
                  </a:glow>
                </a:effectLst>
              </a:endParaRPr>
            </a:p>
            <a:p>
              <a:pPr algn="ctr"/>
              <a:endParaRPr lang="en-GB" sz="800" b="1">
                <a:effectLst>
                  <a:glow rad="25400">
                    <a:srgbClr val="001A26">
                      <a:alpha val="20000"/>
                    </a:srgbClr>
                  </a:glow>
                </a:effectLst>
              </a:endParaRPr>
            </a:p>
            <a:p>
              <a:pPr algn="ctr"/>
              <a:r>
                <a:rPr lang="en-GB" sz="800" b="1">
                  <a:effectLst>
                    <a:glow rad="25400">
                      <a:srgbClr val="001A26">
                        <a:alpha val="20000"/>
                      </a:srgbClr>
                    </a:glow>
                  </a:effectLst>
                </a:rPr>
                <a:t>Physics</a:t>
              </a:r>
            </a:p>
            <a:p>
              <a:pPr algn="ctr"/>
              <a:r>
                <a:rPr lang="en-GB" sz="800" b="1">
                  <a:effectLst>
                    <a:glow rad="25400">
                      <a:srgbClr val="001A26">
                        <a:alpha val="20000"/>
                      </a:srgbClr>
                    </a:glow>
                  </a:effectLst>
                </a:rPr>
                <a:t>Apps</a:t>
              </a:r>
            </a:p>
          </p:txBody>
        </p:sp>
        <p:pic>
          <p:nvPicPr>
            <p:cNvPr id="122" name="Picture 121">
              <a:extLst>
                <a:ext uri="{FF2B5EF4-FFF2-40B4-BE49-F238E27FC236}">
                  <a16:creationId xmlns:a16="http://schemas.microsoft.com/office/drawing/2014/main" id="{584FFE4F-CC9D-F44D-812C-A260EA2EEBC5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5562649" y="1962227"/>
              <a:ext cx="329880" cy="233234"/>
            </a:xfrm>
            <a:prstGeom prst="rect">
              <a:avLst/>
            </a:prstGeom>
          </p:spPr>
        </p:pic>
      </p:grpSp>
      <p:sp>
        <p:nvSpPr>
          <p:cNvPr id="123" name="Rectangle 122">
            <a:extLst>
              <a:ext uri="{FF2B5EF4-FFF2-40B4-BE49-F238E27FC236}">
                <a16:creationId xmlns:a16="http://schemas.microsoft.com/office/drawing/2014/main" id="{7B490F84-3DE9-7C4E-869D-50A860482B31}"/>
              </a:ext>
            </a:extLst>
          </p:cNvPr>
          <p:cNvSpPr/>
          <p:nvPr/>
        </p:nvSpPr>
        <p:spPr>
          <a:xfrm>
            <a:off x="5350550" y="3091106"/>
            <a:ext cx="470685" cy="337801"/>
          </a:xfrm>
          <a:prstGeom prst="rect">
            <a:avLst/>
          </a:prstGeom>
          <a:solidFill>
            <a:srgbClr val="AEBA00"/>
          </a:solidFill>
          <a:ln>
            <a:noFill/>
          </a:ln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GB" sz="800" b="1">
                <a:effectLst>
                  <a:glow rad="25400">
                    <a:srgbClr val="001A26">
                      <a:alpha val="20000"/>
                    </a:srgbClr>
                  </a:glow>
                </a:effectLst>
              </a:rPr>
              <a:t>EPICS</a:t>
            </a:r>
          </a:p>
          <a:p>
            <a:pPr algn="ctr"/>
            <a:r>
              <a:rPr lang="en-GB" sz="800" b="1">
                <a:effectLst>
                  <a:glow rad="25400">
                    <a:srgbClr val="001A26">
                      <a:alpha val="20000"/>
                    </a:srgbClr>
                  </a:glow>
                </a:effectLst>
              </a:rPr>
              <a:t>IOC</a:t>
            </a: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15243B25-AA3F-E249-9BBF-48E20BC2AD51}"/>
              </a:ext>
            </a:extLst>
          </p:cNvPr>
          <p:cNvSpPr/>
          <p:nvPr/>
        </p:nvSpPr>
        <p:spPr>
          <a:xfrm>
            <a:off x="9370779" y="3103052"/>
            <a:ext cx="529245" cy="337801"/>
          </a:xfrm>
          <a:prstGeom prst="rect">
            <a:avLst/>
          </a:prstGeom>
          <a:solidFill>
            <a:srgbClr val="AEBA00"/>
          </a:solidFill>
          <a:ln>
            <a:noFill/>
          </a:ln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GB" sz="800" b="1">
                <a:effectLst>
                  <a:glow rad="25400">
                    <a:srgbClr val="001A26">
                      <a:alpha val="20000"/>
                    </a:srgbClr>
                  </a:glow>
                </a:effectLst>
              </a:rPr>
              <a:t>EPICS</a:t>
            </a:r>
          </a:p>
          <a:p>
            <a:pPr algn="ctr"/>
            <a:r>
              <a:rPr lang="en-GB" sz="800" b="1">
                <a:effectLst>
                  <a:glow rad="25400">
                    <a:srgbClr val="001A26">
                      <a:alpha val="20000"/>
                    </a:srgbClr>
                  </a:glow>
                </a:effectLst>
              </a:rPr>
              <a:t>Archiver</a:t>
            </a:r>
          </a:p>
        </p:txBody>
      </p:sp>
      <p:grpSp>
        <p:nvGrpSpPr>
          <p:cNvPr id="220" name="Group 219">
            <a:extLst>
              <a:ext uri="{FF2B5EF4-FFF2-40B4-BE49-F238E27FC236}">
                <a16:creationId xmlns:a16="http://schemas.microsoft.com/office/drawing/2014/main" id="{CC4EC5D8-B3F8-2646-8147-BC0211FED463}"/>
              </a:ext>
            </a:extLst>
          </p:cNvPr>
          <p:cNvGrpSpPr/>
          <p:nvPr/>
        </p:nvGrpSpPr>
        <p:grpSpPr>
          <a:xfrm>
            <a:off x="7660126" y="1928966"/>
            <a:ext cx="433909" cy="606531"/>
            <a:chOff x="6194243" y="1928965"/>
            <a:chExt cx="433909" cy="606531"/>
          </a:xfrm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grpSpPr>
        <p:sp>
          <p:nvSpPr>
            <p:cNvPr id="127" name="Rectangle 126">
              <a:extLst>
                <a:ext uri="{FF2B5EF4-FFF2-40B4-BE49-F238E27FC236}">
                  <a16:creationId xmlns:a16="http://schemas.microsoft.com/office/drawing/2014/main" id="{4D8FE362-0EB9-E645-823A-CD570C506266}"/>
                </a:ext>
              </a:extLst>
            </p:cNvPr>
            <p:cNvSpPr/>
            <p:nvPr/>
          </p:nvSpPr>
          <p:spPr>
            <a:xfrm>
              <a:off x="6194243" y="1928965"/>
              <a:ext cx="433909" cy="606531"/>
            </a:xfrm>
            <a:prstGeom prst="rect">
              <a:avLst/>
            </a:prstGeom>
            <a:solidFill>
              <a:srgbClr val="AEBA00"/>
            </a:solidFill>
            <a:ln>
              <a:noFill/>
            </a:ln>
            <a:effectLst>
              <a:outerShdw blurRad="38100" dir="2700000" algn="ctr" rotWithShape="0">
                <a:srgbClr val="000000">
                  <a:alpha val="3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b"/>
            <a:lstStyle/>
            <a:p>
              <a:pPr algn="ctr"/>
              <a:r>
                <a:rPr lang="en-GB" sz="800" b="1">
                  <a:effectLst>
                    <a:glow rad="25400">
                      <a:srgbClr val="001A26">
                        <a:alpha val="20000"/>
                      </a:srgbClr>
                    </a:glow>
                  </a:effectLst>
                </a:rPr>
                <a:t>Config.</a:t>
              </a:r>
            </a:p>
            <a:p>
              <a:pPr algn="ctr"/>
              <a:r>
                <a:rPr lang="en-GB" sz="800" b="1">
                  <a:effectLst>
                    <a:glow rad="25400">
                      <a:srgbClr val="001A26">
                        <a:alpha val="20000"/>
                      </a:srgbClr>
                    </a:glow>
                  </a:effectLst>
                </a:rPr>
                <a:t>Tools</a:t>
              </a:r>
            </a:p>
          </p:txBody>
        </p:sp>
        <p:pic>
          <p:nvPicPr>
            <p:cNvPr id="128" name="Picture 127">
              <a:extLst>
                <a:ext uri="{FF2B5EF4-FFF2-40B4-BE49-F238E27FC236}">
                  <a16:creationId xmlns:a16="http://schemas.microsoft.com/office/drawing/2014/main" id="{30BB3D9D-C685-6142-8B4B-E0ECCC56F29F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/>
            <a:stretch>
              <a:fillRect/>
            </a:stretch>
          </p:blipFill>
          <p:spPr>
            <a:xfrm>
              <a:off x="6243803" y="1959760"/>
              <a:ext cx="337853" cy="238371"/>
            </a:xfrm>
            <a:prstGeom prst="rect">
              <a:avLst/>
            </a:prstGeom>
          </p:spPr>
        </p:pic>
      </p:grpSp>
      <p:sp>
        <p:nvSpPr>
          <p:cNvPr id="129" name="Rectangle 128">
            <a:extLst>
              <a:ext uri="{FF2B5EF4-FFF2-40B4-BE49-F238E27FC236}">
                <a16:creationId xmlns:a16="http://schemas.microsoft.com/office/drawing/2014/main" id="{45C9FE4B-6538-E64B-8DF5-AF3D9130E411}"/>
              </a:ext>
            </a:extLst>
          </p:cNvPr>
          <p:cNvSpPr/>
          <p:nvPr/>
        </p:nvSpPr>
        <p:spPr>
          <a:xfrm>
            <a:off x="6545250" y="5168357"/>
            <a:ext cx="596591" cy="347177"/>
          </a:xfrm>
          <a:prstGeom prst="rect">
            <a:avLst/>
          </a:prstGeom>
          <a:solidFill>
            <a:srgbClr val="CC4020"/>
          </a:solidFill>
          <a:ln>
            <a:noFill/>
          </a:ln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GB" sz="800" b="1">
                <a:effectLst>
                  <a:glow rad="25400">
                    <a:srgbClr val="001A26">
                      <a:alpha val="20000"/>
                    </a:srgbClr>
                  </a:glow>
                </a:effectLst>
              </a:rPr>
              <a:t>Device</a:t>
            </a:r>
          </a:p>
          <a:p>
            <a:pPr algn="ctr"/>
            <a:r>
              <a:rPr lang="en-GB" sz="800" b="1">
                <a:effectLst>
                  <a:glow rad="25400">
                    <a:srgbClr val="001A26">
                      <a:alpha val="20000"/>
                    </a:srgbClr>
                  </a:glow>
                </a:effectLst>
              </a:rPr>
              <a:t>Electronics</a:t>
            </a:r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id="{629E259F-EF6D-3E40-9334-4697E8120658}"/>
              </a:ext>
            </a:extLst>
          </p:cNvPr>
          <p:cNvSpPr/>
          <p:nvPr/>
        </p:nvSpPr>
        <p:spPr>
          <a:xfrm>
            <a:off x="9132176" y="5165208"/>
            <a:ext cx="413541" cy="330937"/>
          </a:xfrm>
          <a:prstGeom prst="rect">
            <a:avLst/>
          </a:prstGeom>
          <a:solidFill>
            <a:srgbClr val="DF6904"/>
          </a:solidFill>
          <a:ln>
            <a:noFill/>
          </a:ln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GB" sz="800" b="1">
                <a:effectLst>
                  <a:glow rad="25400">
                    <a:srgbClr val="001A26">
                      <a:alpha val="20000"/>
                    </a:srgbClr>
                  </a:glow>
                </a:effectLst>
              </a:rPr>
              <a:t>Remote</a:t>
            </a:r>
          </a:p>
          <a:p>
            <a:pPr algn="ctr"/>
            <a:r>
              <a:rPr lang="en-GB" sz="800" b="1">
                <a:effectLst>
                  <a:glow rad="25400">
                    <a:srgbClr val="001A26">
                      <a:alpha val="20000"/>
                    </a:srgbClr>
                  </a:glow>
                </a:effectLst>
              </a:rPr>
              <a:t>I/O</a:t>
            </a:r>
          </a:p>
        </p:txBody>
      </p: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id="{89C75EF4-938A-4346-86F5-31D91FB713DD}"/>
              </a:ext>
            </a:extLst>
          </p:cNvPr>
          <p:cNvCxnSpPr>
            <a:cxnSpLocks/>
          </p:cNvCxnSpPr>
          <p:nvPr/>
        </p:nvCxnSpPr>
        <p:spPr>
          <a:xfrm>
            <a:off x="9853249" y="2330258"/>
            <a:ext cx="0" cy="497808"/>
          </a:xfrm>
          <a:prstGeom prst="line">
            <a:avLst/>
          </a:prstGeom>
          <a:ln w="34925" cap="sq">
            <a:solidFill>
              <a:srgbClr val="AEBA00">
                <a:alpha val="96000"/>
              </a:srgbClr>
            </a:solidFill>
            <a:miter lim="800000"/>
          </a:ln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>
            <a:extLst>
              <a:ext uri="{FF2B5EF4-FFF2-40B4-BE49-F238E27FC236}">
                <a16:creationId xmlns:a16="http://schemas.microsoft.com/office/drawing/2014/main" id="{285BF8B0-5E09-D04C-8D02-7ABF2BAFD106}"/>
              </a:ext>
            </a:extLst>
          </p:cNvPr>
          <p:cNvCxnSpPr>
            <a:cxnSpLocks/>
          </p:cNvCxnSpPr>
          <p:nvPr/>
        </p:nvCxnSpPr>
        <p:spPr>
          <a:xfrm>
            <a:off x="8872431" y="3410586"/>
            <a:ext cx="0" cy="508498"/>
          </a:xfrm>
          <a:prstGeom prst="line">
            <a:avLst/>
          </a:prstGeom>
          <a:ln w="34925" cap="sq">
            <a:solidFill>
              <a:srgbClr val="D95095">
                <a:alpha val="96000"/>
              </a:srgbClr>
            </a:solidFill>
            <a:miter lim="800000"/>
          </a:ln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>
            <a:extLst>
              <a:ext uri="{FF2B5EF4-FFF2-40B4-BE49-F238E27FC236}">
                <a16:creationId xmlns:a16="http://schemas.microsoft.com/office/drawing/2014/main" id="{E814BC8C-A46E-E04A-9CFB-3CD841D30D5E}"/>
              </a:ext>
            </a:extLst>
          </p:cNvPr>
          <p:cNvCxnSpPr>
            <a:cxnSpLocks/>
            <a:stCxn id="140" idx="2"/>
          </p:cNvCxnSpPr>
          <p:nvPr/>
        </p:nvCxnSpPr>
        <p:spPr>
          <a:xfrm>
            <a:off x="8736144" y="3430683"/>
            <a:ext cx="0" cy="126031"/>
          </a:xfrm>
          <a:prstGeom prst="line">
            <a:avLst/>
          </a:prstGeom>
          <a:ln w="34925" cap="sq">
            <a:solidFill>
              <a:srgbClr val="43BBE8">
                <a:alpha val="96000"/>
              </a:srgbClr>
            </a:solidFill>
            <a:miter lim="800000"/>
          </a:ln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>
            <a:extLst>
              <a:ext uri="{FF2B5EF4-FFF2-40B4-BE49-F238E27FC236}">
                <a16:creationId xmlns:a16="http://schemas.microsoft.com/office/drawing/2014/main" id="{F7AD397B-629E-3D45-9C3C-292D5E3A5FD0}"/>
              </a:ext>
            </a:extLst>
          </p:cNvPr>
          <p:cNvCxnSpPr>
            <a:cxnSpLocks/>
            <a:stCxn id="138" idx="2"/>
          </p:cNvCxnSpPr>
          <p:nvPr/>
        </p:nvCxnSpPr>
        <p:spPr>
          <a:xfrm>
            <a:off x="8514623" y="2530631"/>
            <a:ext cx="0" cy="295948"/>
          </a:xfrm>
          <a:prstGeom prst="line">
            <a:avLst/>
          </a:prstGeom>
          <a:ln w="34925" cap="sq">
            <a:solidFill>
              <a:srgbClr val="AEBA00">
                <a:alpha val="96000"/>
              </a:srgbClr>
            </a:solidFill>
            <a:miter lim="800000"/>
          </a:ln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>
            <a:extLst>
              <a:ext uri="{FF2B5EF4-FFF2-40B4-BE49-F238E27FC236}">
                <a16:creationId xmlns:a16="http://schemas.microsoft.com/office/drawing/2014/main" id="{87E0A038-84E0-D542-962F-D0C4590C4166}"/>
              </a:ext>
            </a:extLst>
          </p:cNvPr>
          <p:cNvCxnSpPr>
            <a:cxnSpLocks/>
            <a:endCxn id="140" idx="0"/>
          </p:cNvCxnSpPr>
          <p:nvPr/>
        </p:nvCxnSpPr>
        <p:spPr>
          <a:xfrm flipH="1">
            <a:off x="8736144" y="2908544"/>
            <a:ext cx="2" cy="179977"/>
          </a:xfrm>
          <a:prstGeom prst="line">
            <a:avLst/>
          </a:prstGeom>
          <a:ln w="34925" cap="sq">
            <a:solidFill>
              <a:srgbClr val="AEBA00">
                <a:alpha val="96000"/>
              </a:srgbClr>
            </a:solidFill>
            <a:miter lim="800000"/>
          </a:ln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>
            <a:extLst>
              <a:ext uri="{FF2B5EF4-FFF2-40B4-BE49-F238E27FC236}">
                <a16:creationId xmlns:a16="http://schemas.microsoft.com/office/drawing/2014/main" id="{7C24CF3C-662C-0940-9046-F27B447EE477}"/>
              </a:ext>
            </a:extLst>
          </p:cNvPr>
          <p:cNvCxnSpPr>
            <a:cxnSpLocks/>
          </p:cNvCxnSpPr>
          <p:nvPr/>
        </p:nvCxnSpPr>
        <p:spPr>
          <a:xfrm>
            <a:off x="4376201" y="2869672"/>
            <a:ext cx="6152520" cy="0"/>
          </a:xfrm>
          <a:prstGeom prst="line">
            <a:avLst/>
          </a:prstGeom>
          <a:ln w="63500" cap="sq">
            <a:solidFill>
              <a:srgbClr val="AEBA00"/>
            </a:solidFill>
            <a:miter lim="800000"/>
          </a:ln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Alternate Process 136">
            <a:extLst>
              <a:ext uri="{FF2B5EF4-FFF2-40B4-BE49-F238E27FC236}">
                <a16:creationId xmlns:a16="http://schemas.microsoft.com/office/drawing/2014/main" id="{24BF0966-9082-894B-9D86-57241C80147A}"/>
              </a:ext>
            </a:extLst>
          </p:cNvPr>
          <p:cNvSpPr/>
          <p:nvPr/>
        </p:nvSpPr>
        <p:spPr>
          <a:xfrm>
            <a:off x="4452197" y="2685937"/>
            <a:ext cx="859902" cy="373173"/>
          </a:xfrm>
          <a:prstGeom prst="flowChartAlternateProcess">
            <a:avLst/>
          </a:prstGeom>
          <a:solidFill>
            <a:srgbClr val="AEBA00"/>
          </a:solidFill>
          <a:ln>
            <a:noFill/>
          </a:ln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GB" sz="800" b="1">
                <a:effectLst>
                  <a:glow rad="25400">
                    <a:srgbClr val="001A26">
                      <a:alpha val="20000"/>
                    </a:srgbClr>
                  </a:glow>
                </a:effectLst>
              </a:rPr>
              <a:t>High Performance</a:t>
            </a:r>
          </a:p>
          <a:p>
            <a:pPr algn="ctr"/>
            <a:r>
              <a:rPr lang="en-GB" sz="800" b="1">
                <a:effectLst>
                  <a:glow rad="25400">
                    <a:srgbClr val="001A26">
                      <a:alpha val="20000"/>
                    </a:srgbClr>
                  </a:glow>
                </a:effectLst>
              </a:rPr>
              <a:t>Data Network</a:t>
            </a:r>
          </a:p>
        </p:txBody>
      </p:sp>
      <p:grpSp>
        <p:nvGrpSpPr>
          <p:cNvPr id="247" name="Group 246">
            <a:extLst>
              <a:ext uri="{FF2B5EF4-FFF2-40B4-BE49-F238E27FC236}">
                <a16:creationId xmlns:a16="http://schemas.microsoft.com/office/drawing/2014/main" id="{F30ED7D1-E170-2346-9808-BB5DA8AB522E}"/>
              </a:ext>
            </a:extLst>
          </p:cNvPr>
          <p:cNvGrpSpPr/>
          <p:nvPr/>
        </p:nvGrpSpPr>
        <p:grpSpPr>
          <a:xfrm>
            <a:off x="8288535" y="1924101"/>
            <a:ext cx="452177" cy="606531"/>
            <a:chOff x="6977185" y="1924100"/>
            <a:chExt cx="452177" cy="606531"/>
          </a:xfrm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grpSpPr>
        <p:sp>
          <p:nvSpPr>
            <p:cNvPr id="138" name="Rectangle 137">
              <a:extLst>
                <a:ext uri="{FF2B5EF4-FFF2-40B4-BE49-F238E27FC236}">
                  <a16:creationId xmlns:a16="http://schemas.microsoft.com/office/drawing/2014/main" id="{83D1E519-F022-9940-92BD-598BBC133B98}"/>
                </a:ext>
              </a:extLst>
            </p:cNvPr>
            <p:cNvSpPr/>
            <p:nvPr/>
          </p:nvSpPr>
          <p:spPr>
            <a:xfrm>
              <a:off x="6977185" y="1924100"/>
              <a:ext cx="452177" cy="606531"/>
            </a:xfrm>
            <a:prstGeom prst="rect">
              <a:avLst/>
            </a:prstGeom>
            <a:solidFill>
              <a:srgbClr val="AEBA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b"/>
            <a:lstStyle/>
            <a:p>
              <a:pPr algn="ctr"/>
              <a:r>
                <a:rPr lang="en-GB" sz="800" b="1">
                  <a:effectLst>
                    <a:glow rad="25400">
                      <a:srgbClr val="001A26">
                        <a:alpha val="20000"/>
                      </a:srgbClr>
                    </a:glow>
                  </a:effectLst>
                </a:rPr>
                <a:t>Data on</a:t>
              </a:r>
            </a:p>
            <a:p>
              <a:pPr algn="ctr"/>
              <a:r>
                <a:rPr lang="en-GB" sz="800" b="1">
                  <a:effectLst>
                    <a:glow rad="25400">
                      <a:srgbClr val="001A26">
                        <a:alpha val="20000"/>
                      </a:srgbClr>
                    </a:glow>
                  </a:effectLst>
                </a:rPr>
                <a:t>Demand</a:t>
              </a:r>
            </a:p>
          </p:txBody>
        </p:sp>
        <p:pic>
          <p:nvPicPr>
            <p:cNvPr id="139" name="Picture 138">
              <a:extLst>
                <a:ext uri="{FF2B5EF4-FFF2-40B4-BE49-F238E27FC236}">
                  <a16:creationId xmlns:a16="http://schemas.microsoft.com/office/drawing/2014/main" id="{C9397ACF-8390-2342-A6DB-9C45ABEAF1D5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/>
            <a:stretch>
              <a:fillRect/>
            </a:stretch>
          </p:blipFill>
          <p:spPr>
            <a:xfrm>
              <a:off x="7033674" y="1951371"/>
              <a:ext cx="343235" cy="242370"/>
            </a:xfrm>
            <a:prstGeom prst="rect">
              <a:avLst/>
            </a:prstGeom>
          </p:spPr>
        </p:pic>
      </p:grpSp>
      <p:sp>
        <p:nvSpPr>
          <p:cNvPr id="140" name="Rectangle 139">
            <a:extLst>
              <a:ext uri="{FF2B5EF4-FFF2-40B4-BE49-F238E27FC236}">
                <a16:creationId xmlns:a16="http://schemas.microsoft.com/office/drawing/2014/main" id="{62B2BBE4-73A1-2F47-A471-DA903697C711}"/>
              </a:ext>
            </a:extLst>
          </p:cNvPr>
          <p:cNvSpPr/>
          <p:nvPr/>
        </p:nvSpPr>
        <p:spPr>
          <a:xfrm>
            <a:off x="8500802" y="3088520"/>
            <a:ext cx="470685" cy="342162"/>
          </a:xfrm>
          <a:prstGeom prst="rect">
            <a:avLst/>
          </a:prstGeom>
          <a:solidFill>
            <a:srgbClr val="AEBA00"/>
          </a:solidFill>
          <a:ln>
            <a:noFill/>
          </a:ln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GB" sz="800" b="1">
                <a:effectLst>
                  <a:glow rad="25400">
                    <a:srgbClr val="001A26">
                      <a:alpha val="20000"/>
                    </a:srgbClr>
                  </a:glow>
                </a:effectLst>
              </a:rPr>
              <a:t>Data on</a:t>
            </a:r>
          </a:p>
          <a:p>
            <a:pPr algn="ctr"/>
            <a:r>
              <a:rPr lang="en-GB" sz="800" b="1">
                <a:effectLst>
                  <a:glow rad="25400">
                    <a:srgbClr val="001A26">
                      <a:alpha val="20000"/>
                    </a:srgbClr>
                  </a:glow>
                </a:effectLst>
              </a:rPr>
              <a:t>Demand</a:t>
            </a:r>
          </a:p>
        </p:txBody>
      </p:sp>
      <p:cxnSp>
        <p:nvCxnSpPr>
          <p:cNvPr id="141" name="Straight Connector 140">
            <a:extLst>
              <a:ext uri="{FF2B5EF4-FFF2-40B4-BE49-F238E27FC236}">
                <a16:creationId xmlns:a16="http://schemas.microsoft.com/office/drawing/2014/main" id="{FADE71F2-BD0C-1B46-BD67-8397454F1A1C}"/>
              </a:ext>
            </a:extLst>
          </p:cNvPr>
          <p:cNvCxnSpPr>
            <a:cxnSpLocks/>
          </p:cNvCxnSpPr>
          <p:nvPr/>
        </p:nvCxnSpPr>
        <p:spPr>
          <a:xfrm>
            <a:off x="4376201" y="3558698"/>
            <a:ext cx="6152520" cy="0"/>
          </a:xfrm>
          <a:prstGeom prst="line">
            <a:avLst/>
          </a:prstGeom>
          <a:ln w="63500" cap="sq">
            <a:solidFill>
              <a:srgbClr val="42BAE6"/>
            </a:solidFill>
            <a:miter lim="800000"/>
          </a:ln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Alternate Process 141">
            <a:extLst>
              <a:ext uri="{FF2B5EF4-FFF2-40B4-BE49-F238E27FC236}">
                <a16:creationId xmlns:a16="http://schemas.microsoft.com/office/drawing/2014/main" id="{8074FF26-119F-CE4E-B120-493E2F744A6E}"/>
              </a:ext>
            </a:extLst>
          </p:cNvPr>
          <p:cNvSpPr/>
          <p:nvPr/>
        </p:nvSpPr>
        <p:spPr>
          <a:xfrm>
            <a:off x="4452399" y="3394903"/>
            <a:ext cx="833101" cy="325100"/>
          </a:xfrm>
          <a:prstGeom prst="flowChartAlternateProcess">
            <a:avLst/>
          </a:prstGeom>
          <a:solidFill>
            <a:srgbClr val="43BBE8"/>
          </a:solidFill>
          <a:ln>
            <a:noFill/>
          </a:ln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GB" sz="800" b="1">
                <a:effectLst>
                  <a:glow rad="25400">
                    <a:srgbClr val="001A26">
                      <a:alpha val="20000"/>
                    </a:srgbClr>
                  </a:glow>
                </a:effectLst>
              </a:rPr>
              <a:t>Event</a:t>
            </a:r>
          </a:p>
          <a:p>
            <a:pPr algn="ctr"/>
            <a:r>
              <a:rPr lang="en-GB" sz="800" b="1">
                <a:effectLst>
                  <a:glow rad="25400">
                    <a:srgbClr val="001A26">
                      <a:alpha val="20000"/>
                    </a:srgbClr>
                  </a:glow>
                </a:effectLst>
              </a:rPr>
              <a:t>Generator</a:t>
            </a:r>
          </a:p>
        </p:txBody>
      </p:sp>
      <p:cxnSp>
        <p:nvCxnSpPr>
          <p:cNvPr id="143" name="Straight Connector 142">
            <a:extLst>
              <a:ext uri="{FF2B5EF4-FFF2-40B4-BE49-F238E27FC236}">
                <a16:creationId xmlns:a16="http://schemas.microsoft.com/office/drawing/2014/main" id="{710D829C-008B-E54F-856D-6D3962793C4E}"/>
              </a:ext>
            </a:extLst>
          </p:cNvPr>
          <p:cNvCxnSpPr>
            <a:cxnSpLocks/>
          </p:cNvCxnSpPr>
          <p:nvPr/>
        </p:nvCxnSpPr>
        <p:spPr>
          <a:xfrm>
            <a:off x="4376201" y="3928489"/>
            <a:ext cx="6152520" cy="0"/>
          </a:xfrm>
          <a:prstGeom prst="line">
            <a:avLst/>
          </a:prstGeom>
          <a:ln w="63500" cap="sq">
            <a:solidFill>
              <a:srgbClr val="D95095"/>
            </a:solidFill>
            <a:miter lim="800000"/>
          </a:ln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Alternate Process 143">
            <a:extLst>
              <a:ext uri="{FF2B5EF4-FFF2-40B4-BE49-F238E27FC236}">
                <a16:creationId xmlns:a16="http://schemas.microsoft.com/office/drawing/2014/main" id="{332F9818-C477-E845-9FB0-A1CD13210925}"/>
              </a:ext>
            </a:extLst>
          </p:cNvPr>
          <p:cNvSpPr/>
          <p:nvPr/>
        </p:nvSpPr>
        <p:spPr>
          <a:xfrm>
            <a:off x="4437244" y="3788772"/>
            <a:ext cx="845941" cy="343151"/>
          </a:xfrm>
          <a:prstGeom prst="flowChartAlternateProcess">
            <a:avLst/>
          </a:prstGeom>
          <a:solidFill>
            <a:srgbClr val="D95095"/>
          </a:solidFill>
          <a:ln>
            <a:noFill/>
          </a:ln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GB" sz="800" b="1">
                <a:effectLst>
                  <a:glow rad="25400">
                    <a:srgbClr val="001A26">
                      <a:alpha val="20000"/>
                    </a:srgbClr>
                  </a:glow>
                </a:effectLst>
              </a:rPr>
              <a:t>Fast Beam</a:t>
            </a:r>
          </a:p>
          <a:p>
            <a:pPr algn="ctr"/>
            <a:r>
              <a:rPr lang="en-GB" sz="800" b="1">
                <a:effectLst>
                  <a:glow rad="25400">
                    <a:srgbClr val="001A26">
                      <a:alpha val="20000"/>
                    </a:srgbClr>
                  </a:glow>
                </a:effectLst>
              </a:rPr>
              <a:t>Interlock System</a:t>
            </a:r>
          </a:p>
        </p:txBody>
      </p:sp>
      <p:grpSp>
        <p:nvGrpSpPr>
          <p:cNvPr id="249" name="Group 248">
            <a:extLst>
              <a:ext uri="{FF2B5EF4-FFF2-40B4-BE49-F238E27FC236}">
                <a16:creationId xmlns:a16="http://schemas.microsoft.com/office/drawing/2014/main" id="{1FBD6339-0ED1-5142-8303-BDCA5B8D5617}"/>
              </a:ext>
            </a:extLst>
          </p:cNvPr>
          <p:cNvGrpSpPr/>
          <p:nvPr/>
        </p:nvGrpSpPr>
        <p:grpSpPr>
          <a:xfrm>
            <a:off x="9651161" y="1926953"/>
            <a:ext cx="403323" cy="609869"/>
            <a:chOff x="8619285" y="1926952"/>
            <a:chExt cx="403323" cy="609869"/>
          </a:xfrm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grpSpPr>
        <p:sp>
          <p:nvSpPr>
            <p:cNvPr id="145" name="Rectangle 144">
              <a:extLst>
                <a:ext uri="{FF2B5EF4-FFF2-40B4-BE49-F238E27FC236}">
                  <a16:creationId xmlns:a16="http://schemas.microsoft.com/office/drawing/2014/main" id="{4F6D6977-F96C-0E47-AAE7-62C756F68A92}"/>
                </a:ext>
              </a:extLst>
            </p:cNvPr>
            <p:cNvSpPr/>
            <p:nvPr/>
          </p:nvSpPr>
          <p:spPr>
            <a:xfrm>
              <a:off x="8619285" y="1926952"/>
              <a:ext cx="403323" cy="609869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b"/>
            <a:lstStyle/>
            <a:p>
              <a:pPr algn="ctr"/>
              <a:r>
                <a:rPr lang="en-GB" sz="800" b="1">
                  <a:effectLst>
                    <a:glow rad="25400">
                      <a:srgbClr val="001A26">
                        <a:alpha val="20000"/>
                      </a:srgbClr>
                    </a:glow>
                  </a:effectLst>
                </a:rPr>
                <a:t>NICOS</a:t>
              </a:r>
            </a:p>
            <a:p>
              <a:pPr algn="ctr"/>
              <a:r>
                <a:rPr lang="en-GB" sz="800" b="1">
                  <a:effectLst>
                    <a:glow rad="25400">
                      <a:srgbClr val="001A26">
                        <a:alpha val="20000"/>
                      </a:srgbClr>
                    </a:glow>
                  </a:effectLst>
                </a:rPr>
                <a:t>DMSC</a:t>
              </a:r>
            </a:p>
          </p:txBody>
        </p:sp>
        <p:pic>
          <p:nvPicPr>
            <p:cNvPr id="146" name="Picture 145">
              <a:extLst>
                <a:ext uri="{FF2B5EF4-FFF2-40B4-BE49-F238E27FC236}">
                  <a16:creationId xmlns:a16="http://schemas.microsoft.com/office/drawing/2014/main" id="{A5404828-56D1-A048-8864-140FE29DB447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8662961" y="1972087"/>
              <a:ext cx="327544" cy="231573"/>
            </a:xfrm>
            <a:prstGeom prst="rect">
              <a:avLst/>
            </a:prstGeom>
          </p:spPr>
        </p:pic>
      </p:grpSp>
      <p:cxnSp>
        <p:nvCxnSpPr>
          <p:cNvPr id="147" name="Straight Connector 146">
            <a:extLst>
              <a:ext uri="{FF2B5EF4-FFF2-40B4-BE49-F238E27FC236}">
                <a16:creationId xmlns:a16="http://schemas.microsoft.com/office/drawing/2014/main" id="{B4922696-4D90-874A-8F4C-750E0CAACA16}"/>
              </a:ext>
            </a:extLst>
          </p:cNvPr>
          <p:cNvCxnSpPr>
            <a:cxnSpLocks/>
          </p:cNvCxnSpPr>
          <p:nvPr/>
        </p:nvCxnSpPr>
        <p:spPr>
          <a:xfrm>
            <a:off x="9248785" y="2260601"/>
            <a:ext cx="0" cy="2007717"/>
          </a:xfrm>
          <a:prstGeom prst="line">
            <a:avLst/>
          </a:prstGeom>
          <a:ln w="34925" cap="sq">
            <a:solidFill>
              <a:srgbClr val="DE6A04">
                <a:alpha val="96000"/>
              </a:srgbClr>
            </a:solidFill>
            <a:miter lim="800000"/>
          </a:ln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Rectangle 147">
            <a:extLst>
              <a:ext uri="{FF2B5EF4-FFF2-40B4-BE49-F238E27FC236}">
                <a16:creationId xmlns:a16="http://schemas.microsoft.com/office/drawing/2014/main" id="{3DB0AF3E-E3B6-DD42-A4AF-FA194325F473}"/>
              </a:ext>
            </a:extLst>
          </p:cNvPr>
          <p:cNvSpPr/>
          <p:nvPr/>
        </p:nvSpPr>
        <p:spPr>
          <a:xfrm>
            <a:off x="9013444" y="4252179"/>
            <a:ext cx="470685" cy="435284"/>
          </a:xfrm>
          <a:prstGeom prst="rect">
            <a:avLst/>
          </a:prstGeom>
          <a:solidFill>
            <a:srgbClr val="DE6A04"/>
          </a:solidFill>
          <a:ln>
            <a:noFill/>
          </a:ln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GB" sz="800" b="1">
                <a:effectLst>
                  <a:glow rad="25400">
                    <a:srgbClr val="001A26">
                      <a:alpha val="20000"/>
                    </a:srgbClr>
                  </a:glow>
                </a:effectLst>
              </a:rPr>
              <a:t>PSS</a:t>
            </a:r>
          </a:p>
          <a:p>
            <a:pPr algn="ctr"/>
            <a:r>
              <a:rPr lang="en-GB" sz="800" b="1">
                <a:effectLst>
                  <a:glow rad="25400">
                    <a:srgbClr val="001A26">
                      <a:alpha val="20000"/>
                    </a:srgbClr>
                  </a:glow>
                </a:effectLst>
              </a:rPr>
              <a:t>PLC</a:t>
            </a:r>
          </a:p>
        </p:txBody>
      </p:sp>
      <p:sp>
        <p:nvSpPr>
          <p:cNvPr id="164" name="Terminator 163">
            <a:extLst>
              <a:ext uri="{FF2B5EF4-FFF2-40B4-BE49-F238E27FC236}">
                <a16:creationId xmlns:a16="http://schemas.microsoft.com/office/drawing/2014/main" id="{B36A7763-CDB1-6F4F-99AF-65CD87A5274C}"/>
              </a:ext>
            </a:extLst>
          </p:cNvPr>
          <p:cNvSpPr/>
          <p:nvPr/>
        </p:nvSpPr>
        <p:spPr>
          <a:xfrm>
            <a:off x="7239595" y="5854140"/>
            <a:ext cx="537334" cy="244655"/>
          </a:xfrm>
          <a:prstGeom prst="flowChartTerminator">
            <a:avLst/>
          </a:prstGeom>
          <a:solidFill>
            <a:srgbClr val="7C7B7C"/>
          </a:solidFill>
          <a:ln cap="flat">
            <a:solidFill>
              <a:schemeClr val="tx1">
                <a:lumMod val="75000"/>
                <a:lumOff val="25000"/>
              </a:schemeClr>
            </a:solidFill>
            <a:miter lim="800000"/>
          </a:ln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>
            <a:noAutofit/>
          </a:bodyPr>
          <a:lstStyle/>
          <a:p>
            <a:pPr algn="ctr"/>
            <a:r>
              <a:rPr lang="de-DE" sz="800">
                <a:solidFill>
                  <a:schemeClr val="bg1">
                    <a:lumMod val="95000"/>
                  </a:schemeClr>
                </a:solidFill>
              </a:rPr>
              <a:t>Chopper</a:t>
            </a:r>
          </a:p>
        </p:txBody>
      </p:sp>
      <p:sp>
        <p:nvSpPr>
          <p:cNvPr id="163" name="Terminator 162">
            <a:extLst>
              <a:ext uri="{FF2B5EF4-FFF2-40B4-BE49-F238E27FC236}">
                <a16:creationId xmlns:a16="http://schemas.microsoft.com/office/drawing/2014/main" id="{AC25C8DB-30E5-9A4E-AC40-90D93234710D}"/>
              </a:ext>
            </a:extLst>
          </p:cNvPr>
          <p:cNvSpPr/>
          <p:nvPr/>
        </p:nvSpPr>
        <p:spPr>
          <a:xfrm>
            <a:off x="7821408" y="5854922"/>
            <a:ext cx="682347" cy="244655"/>
          </a:xfrm>
          <a:prstGeom prst="flowChartTerminator">
            <a:avLst/>
          </a:prstGeom>
          <a:solidFill>
            <a:srgbClr val="7C7B7C"/>
          </a:solidFill>
          <a:ln cap="flat">
            <a:solidFill>
              <a:schemeClr val="tx1">
                <a:lumMod val="75000"/>
                <a:lumOff val="25000"/>
              </a:schemeClr>
            </a:solidFill>
            <a:miter lim="800000"/>
          </a:ln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>
            <a:noAutofit/>
          </a:bodyPr>
          <a:lstStyle/>
          <a:p>
            <a:pPr algn="ctr"/>
            <a:r>
              <a:rPr lang="de-DE" sz="800">
                <a:solidFill>
                  <a:schemeClr val="bg1">
                    <a:lumMod val="95000"/>
                  </a:schemeClr>
                </a:solidFill>
              </a:rPr>
              <a:t>Power Supply</a:t>
            </a:r>
          </a:p>
        </p:txBody>
      </p:sp>
      <p:sp>
        <p:nvSpPr>
          <p:cNvPr id="165" name="Terminator 164">
            <a:extLst>
              <a:ext uri="{FF2B5EF4-FFF2-40B4-BE49-F238E27FC236}">
                <a16:creationId xmlns:a16="http://schemas.microsoft.com/office/drawing/2014/main" id="{18974FBB-BDA7-2547-892A-F9623F6DA9D6}"/>
              </a:ext>
            </a:extLst>
          </p:cNvPr>
          <p:cNvSpPr/>
          <p:nvPr/>
        </p:nvSpPr>
        <p:spPr>
          <a:xfrm>
            <a:off x="6600938" y="5852819"/>
            <a:ext cx="481740" cy="244655"/>
          </a:xfrm>
          <a:prstGeom prst="flowChartTerminator">
            <a:avLst/>
          </a:prstGeom>
          <a:solidFill>
            <a:srgbClr val="7C7B7C"/>
          </a:solidFill>
          <a:ln cap="flat">
            <a:solidFill>
              <a:schemeClr val="tx1">
                <a:lumMod val="75000"/>
                <a:lumOff val="25000"/>
              </a:schemeClr>
            </a:solidFill>
            <a:miter lim="800000"/>
          </a:ln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>
            <a:noAutofit/>
          </a:bodyPr>
          <a:lstStyle/>
          <a:p>
            <a:pPr algn="ctr"/>
            <a:r>
              <a:rPr lang="de-DE" sz="800">
                <a:solidFill>
                  <a:schemeClr val="bg1">
                    <a:lumMod val="95000"/>
                  </a:schemeClr>
                </a:solidFill>
              </a:rPr>
              <a:t>Sensor</a:t>
            </a:r>
          </a:p>
        </p:txBody>
      </p:sp>
      <p:sp>
        <p:nvSpPr>
          <p:cNvPr id="167" name="Terminator 166">
            <a:extLst>
              <a:ext uri="{FF2B5EF4-FFF2-40B4-BE49-F238E27FC236}">
                <a16:creationId xmlns:a16="http://schemas.microsoft.com/office/drawing/2014/main" id="{773F6455-782C-7A4D-A005-3985DC8CDF35}"/>
              </a:ext>
            </a:extLst>
          </p:cNvPr>
          <p:cNvSpPr/>
          <p:nvPr/>
        </p:nvSpPr>
        <p:spPr>
          <a:xfrm>
            <a:off x="5949283" y="5852819"/>
            <a:ext cx="481740" cy="244655"/>
          </a:xfrm>
          <a:prstGeom prst="flowChartTerminator">
            <a:avLst/>
          </a:prstGeom>
          <a:solidFill>
            <a:srgbClr val="7C7B7C"/>
          </a:solidFill>
          <a:ln cap="flat">
            <a:solidFill>
              <a:schemeClr val="tx1">
                <a:lumMod val="75000"/>
                <a:lumOff val="25000"/>
              </a:schemeClr>
            </a:solidFill>
            <a:miter lim="800000"/>
          </a:ln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>
            <a:noAutofit/>
          </a:bodyPr>
          <a:lstStyle/>
          <a:p>
            <a:pPr algn="ctr"/>
            <a:r>
              <a:rPr lang="en-GB" sz="800" b="1">
                <a:solidFill>
                  <a:schemeClr val="bg1"/>
                </a:solidFill>
              </a:rPr>
              <a:t>Motor</a:t>
            </a:r>
          </a:p>
        </p:txBody>
      </p:sp>
      <p:sp>
        <p:nvSpPr>
          <p:cNvPr id="170" name="Terminator 169">
            <a:extLst>
              <a:ext uri="{FF2B5EF4-FFF2-40B4-BE49-F238E27FC236}">
                <a16:creationId xmlns:a16="http://schemas.microsoft.com/office/drawing/2014/main" id="{0C707842-E961-5D40-A8BD-763FBC909E2D}"/>
              </a:ext>
            </a:extLst>
          </p:cNvPr>
          <p:cNvSpPr/>
          <p:nvPr/>
        </p:nvSpPr>
        <p:spPr>
          <a:xfrm>
            <a:off x="4483843" y="5850983"/>
            <a:ext cx="506666" cy="244655"/>
          </a:xfrm>
          <a:prstGeom prst="flowChartTerminator">
            <a:avLst/>
          </a:prstGeom>
          <a:solidFill>
            <a:srgbClr val="7C7B7C"/>
          </a:solidFill>
          <a:ln cap="flat">
            <a:solidFill>
              <a:schemeClr val="tx1">
                <a:lumMod val="75000"/>
                <a:lumOff val="25000"/>
              </a:schemeClr>
            </a:solidFill>
            <a:miter lim="800000"/>
          </a:ln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>
            <a:noAutofit/>
          </a:bodyPr>
          <a:lstStyle/>
          <a:p>
            <a:pPr algn="ctr"/>
            <a:r>
              <a:rPr lang="en-GB" sz="800" b="1">
                <a:solidFill>
                  <a:schemeClr val="bg1"/>
                </a:solidFill>
              </a:rPr>
              <a:t>Pump</a:t>
            </a:r>
          </a:p>
        </p:txBody>
      </p:sp>
      <p:sp>
        <p:nvSpPr>
          <p:cNvPr id="168" name="Terminator 167">
            <a:extLst>
              <a:ext uri="{FF2B5EF4-FFF2-40B4-BE49-F238E27FC236}">
                <a16:creationId xmlns:a16="http://schemas.microsoft.com/office/drawing/2014/main" id="{ADD14587-5025-FA4A-A3FF-08A928437CA7}"/>
              </a:ext>
            </a:extLst>
          </p:cNvPr>
          <p:cNvSpPr/>
          <p:nvPr/>
        </p:nvSpPr>
        <p:spPr>
          <a:xfrm>
            <a:off x="5073198" y="5852819"/>
            <a:ext cx="609483" cy="244655"/>
          </a:xfrm>
          <a:prstGeom prst="flowChartTerminator">
            <a:avLst/>
          </a:prstGeom>
          <a:solidFill>
            <a:srgbClr val="7C7B7C"/>
          </a:solidFill>
          <a:ln cap="flat">
            <a:solidFill>
              <a:schemeClr val="tx1">
                <a:lumMod val="75000"/>
                <a:lumOff val="25000"/>
              </a:schemeClr>
            </a:solidFill>
            <a:miter lim="800000"/>
          </a:ln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>
            <a:noAutofit/>
          </a:bodyPr>
          <a:lstStyle/>
          <a:p>
            <a:pPr algn="ctr"/>
            <a:r>
              <a:rPr lang="en-GB" sz="800" b="1">
                <a:solidFill>
                  <a:schemeClr val="bg1"/>
                </a:solidFill>
              </a:rPr>
              <a:t>Flowmeter</a:t>
            </a:r>
          </a:p>
        </p:txBody>
      </p:sp>
      <p:grpSp>
        <p:nvGrpSpPr>
          <p:cNvPr id="212" name="Group 211">
            <a:extLst>
              <a:ext uri="{FF2B5EF4-FFF2-40B4-BE49-F238E27FC236}">
                <a16:creationId xmlns:a16="http://schemas.microsoft.com/office/drawing/2014/main" id="{5C70F92B-BC1E-F447-84CD-29A8D05528C9}"/>
              </a:ext>
            </a:extLst>
          </p:cNvPr>
          <p:cNvGrpSpPr/>
          <p:nvPr/>
        </p:nvGrpSpPr>
        <p:grpSpPr>
          <a:xfrm>
            <a:off x="9039355" y="1922559"/>
            <a:ext cx="426162" cy="609869"/>
            <a:chOff x="8616625" y="1922558"/>
            <a:chExt cx="468778" cy="609869"/>
          </a:xfrm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grpSpPr>
        <p:sp>
          <p:nvSpPr>
            <p:cNvPr id="125" name="Rectangle 124">
              <a:extLst>
                <a:ext uri="{FF2B5EF4-FFF2-40B4-BE49-F238E27FC236}">
                  <a16:creationId xmlns:a16="http://schemas.microsoft.com/office/drawing/2014/main" id="{EE1C6557-A6AE-6743-8511-BF5F9A40313B}"/>
                </a:ext>
              </a:extLst>
            </p:cNvPr>
            <p:cNvSpPr/>
            <p:nvPr/>
          </p:nvSpPr>
          <p:spPr>
            <a:xfrm>
              <a:off x="8616625" y="1922558"/>
              <a:ext cx="468778" cy="609869"/>
            </a:xfrm>
            <a:prstGeom prst="rect">
              <a:avLst/>
            </a:prstGeom>
            <a:solidFill>
              <a:srgbClr val="DE6A0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b" anchorCtr="1"/>
            <a:lstStyle/>
            <a:p>
              <a:pPr algn="ctr"/>
              <a:r>
                <a:rPr lang="en-GB" sz="800" b="1">
                  <a:effectLst>
                    <a:glow rad="25400">
                      <a:srgbClr val="001A26">
                        <a:alpha val="20000"/>
                      </a:srgbClr>
                    </a:glow>
                  </a:effectLst>
                </a:rPr>
                <a:t>PSS</a:t>
              </a:r>
            </a:p>
            <a:p>
              <a:pPr algn="ctr"/>
              <a:r>
                <a:rPr lang="en-GB" sz="800" b="1">
                  <a:effectLst>
                    <a:glow rad="25400">
                      <a:srgbClr val="001A26">
                        <a:alpha val="20000"/>
                      </a:srgbClr>
                    </a:glow>
                  </a:effectLst>
                </a:rPr>
                <a:t>GUIs </a:t>
              </a:r>
            </a:p>
          </p:txBody>
        </p:sp>
        <p:pic>
          <p:nvPicPr>
            <p:cNvPr id="126" name="Picture 125">
              <a:extLst>
                <a:ext uri="{FF2B5EF4-FFF2-40B4-BE49-F238E27FC236}">
                  <a16:creationId xmlns:a16="http://schemas.microsoft.com/office/drawing/2014/main" id="{28370A84-DB2A-A049-B8F5-9BEAE172E451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/>
            <a:stretch>
              <a:fillRect/>
            </a:stretch>
          </p:blipFill>
          <p:spPr>
            <a:xfrm>
              <a:off x="8681859" y="1952260"/>
              <a:ext cx="340389" cy="240595"/>
            </a:xfrm>
            <a:prstGeom prst="rect">
              <a:avLst/>
            </a:prstGeom>
          </p:spPr>
        </p:pic>
      </p:grpSp>
      <p:sp>
        <p:nvSpPr>
          <p:cNvPr id="110" name="Rectangle 109">
            <a:extLst>
              <a:ext uri="{FF2B5EF4-FFF2-40B4-BE49-F238E27FC236}">
                <a16:creationId xmlns:a16="http://schemas.microsoft.com/office/drawing/2014/main" id="{67B90263-3039-CD49-90E1-A3362A375B37}"/>
              </a:ext>
            </a:extLst>
          </p:cNvPr>
          <p:cNvSpPr/>
          <p:nvPr/>
        </p:nvSpPr>
        <p:spPr>
          <a:xfrm>
            <a:off x="7212456" y="5165943"/>
            <a:ext cx="596591" cy="347177"/>
          </a:xfrm>
          <a:prstGeom prst="rect">
            <a:avLst/>
          </a:prstGeom>
          <a:solidFill>
            <a:srgbClr val="CC4020"/>
          </a:solidFill>
          <a:ln>
            <a:noFill/>
          </a:ln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GB" sz="800" b="1">
                <a:effectLst>
                  <a:glow rad="25400">
                    <a:srgbClr val="001A26">
                      <a:alpha val="20000"/>
                    </a:srgbClr>
                  </a:glow>
                </a:effectLst>
              </a:rPr>
              <a:t>Device</a:t>
            </a:r>
          </a:p>
          <a:p>
            <a:pPr algn="ctr"/>
            <a:r>
              <a:rPr lang="en-GB" sz="800" b="1">
                <a:effectLst>
                  <a:glow rad="25400">
                    <a:srgbClr val="001A26">
                      <a:alpha val="20000"/>
                    </a:srgbClr>
                  </a:glow>
                </a:effectLst>
              </a:rPr>
              <a:t>Electronics</a:t>
            </a:r>
          </a:p>
        </p:txBody>
      </p:sp>
      <p:sp>
        <p:nvSpPr>
          <p:cNvPr id="162" name="Terminator 161">
            <a:extLst>
              <a:ext uri="{FF2B5EF4-FFF2-40B4-BE49-F238E27FC236}">
                <a16:creationId xmlns:a16="http://schemas.microsoft.com/office/drawing/2014/main" id="{7F7CE9C3-D185-8647-B354-816FE84A6321}"/>
              </a:ext>
            </a:extLst>
          </p:cNvPr>
          <p:cNvSpPr/>
          <p:nvPr/>
        </p:nvSpPr>
        <p:spPr>
          <a:xfrm>
            <a:off x="8559054" y="5856624"/>
            <a:ext cx="481740" cy="244655"/>
          </a:xfrm>
          <a:prstGeom prst="flowChartTerminator">
            <a:avLst/>
          </a:prstGeom>
          <a:solidFill>
            <a:srgbClr val="7C7B7C"/>
          </a:solidFill>
          <a:ln cap="flat">
            <a:solidFill>
              <a:schemeClr val="tx1">
                <a:lumMod val="75000"/>
                <a:lumOff val="25000"/>
              </a:schemeClr>
            </a:solidFill>
            <a:miter lim="800000"/>
          </a:ln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>
            <a:noAutofit/>
          </a:bodyPr>
          <a:lstStyle/>
          <a:p>
            <a:pPr algn="ctr"/>
            <a:r>
              <a:rPr lang="de-DE" sz="800">
                <a:solidFill>
                  <a:schemeClr val="bg1">
                    <a:lumMod val="95000"/>
                  </a:schemeClr>
                </a:solidFill>
              </a:rPr>
              <a:t>Switch</a:t>
            </a:r>
          </a:p>
        </p:txBody>
      </p:sp>
      <p:sp>
        <p:nvSpPr>
          <p:cNvPr id="159" name="Terminator 158">
            <a:extLst>
              <a:ext uri="{FF2B5EF4-FFF2-40B4-BE49-F238E27FC236}">
                <a16:creationId xmlns:a16="http://schemas.microsoft.com/office/drawing/2014/main" id="{EB1128B4-D538-DC4C-84D6-19F05DFB728F}"/>
              </a:ext>
            </a:extLst>
          </p:cNvPr>
          <p:cNvSpPr/>
          <p:nvPr/>
        </p:nvSpPr>
        <p:spPr>
          <a:xfrm>
            <a:off x="9098075" y="5857474"/>
            <a:ext cx="481740" cy="244655"/>
          </a:xfrm>
          <a:prstGeom prst="flowChartTerminator">
            <a:avLst/>
          </a:prstGeom>
          <a:solidFill>
            <a:srgbClr val="7C7B7C"/>
          </a:solidFill>
          <a:ln cap="flat">
            <a:solidFill>
              <a:schemeClr val="tx1">
                <a:lumMod val="75000"/>
                <a:lumOff val="25000"/>
              </a:schemeClr>
            </a:solidFill>
            <a:miter lim="800000"/>
          </a:ln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>
            <a:noAutofit/>
          </a:bodyPr>
          <a:lstStyle/>
          <a:p>
            <a:pPr algn="ctr"/>
            <a:r>
              <a:rPr lang="de-DE" sz="800">
                <a:solidFill>
                  <a:schemeClr val="bg1">
                    <a:lumMod val="95000"/>
                  </a:schemeClr>
                </a:solidFill>
              </a:rPr>
              <a:t>Sensor</a:t>
            </a:r>
          </a:p>
        </p:txBody>
      </p:sp>
      <p:sp>
        <p:nvSpPr>
          <p:cNvPr id="157" name="Terminator 156">
            <a:extLst>
              <a:ext uri="{FF2B5EF4-FFF2-40B4-BE49-F238E27FC236}">
                <a16:creationId xmlns:a16="http://schemas.microsoft.com/office/drawing/2014/main" id="{661DE9CE-97F6-4A47-9D74-730CBECFC1E0}"/>
              </a:ext>
            </a:extLst>
          </p:cNvPr>
          <p:cNvSpPr/>
          <p:nvPr/>
        </p:nvSpPr>
        <p:spPr>
          <a:xfrm>
            <a:off x="9832768" y="5860512"/>
            <a:ext cx="481740" cy="244655"/>
          </a:xfrm>
          <a:prstGeom prst="flowChartTerminator">
            <a:avLst/>
          </a:prstGeom>
          <a:solidFill>
            <a:srgbClr val="7C7B7C"/>
          </a:solidFill>
          <a:ln cap="flat">
            <a:solidFill>
              <a:schemeClr val="tx1">
                <a:lumMod val="75000"/>
                <a:lumOff val="25000"/>
              </a:schemeClr>
            </a:solidFill>
            <a:miter lim="800000"/>
          </a:ln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>
            <a:noAutofit/>
          </a:bodyPr>
          <a:lstStyle/>
          <a:p>
            <a:pPr algn="ctr"/>
            <a:r>
              <a:rPr lang="de-DE" sz="800">
                <a:solidFill>
                  <a:schemeClr val="bg1">
                    <a:lumMod val="95000"/>
                  </a:schemeClr>
                </a:solidFill>
              </a:rPr>
              <a:t>Sensor</a:t>
            </a:r>
          </a:p>
        </p:txBody>
      </p: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1B28757E-576E-344B-8246-6EF115E7FC05}"/>
              </a:ext>
            </a:extLst>
          </p:cNvPr>
          <p:cNvCxnSpPr>
            <a:cxnSpLocks/>
          </p:cNvCxnSpPr>
          <p:nvPr/>
        </p:nvCxnSpPr>
        <p:spPr>
          <a:xfrm>
            <a:off x="8559055" y="4854547"/>
            <a:ext cx="1020761" cy="0"/>
          </a:xfrm>
          <a:prstGeom prst="line">
            <a:avLst/>
          </a:prstGeom>
          <a:ln w="63500" cap="sq">
            <a:solidFill>
              <a:srgbClr val="DE6A04"/>
            </a:solidFill>
            <a:miter lim="800000"/>
          </a:ln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2A4B6C26-4CB9-3F41-8F77-9A888C7A300E}"/>
              </a:ext>
            </a:extLst>
          </p:cNvPr>
          <p:cNvCxnSpPr>
            <a:cxnSpLocks/>
          </p:cNvCxnSpPr>
          <p:nvPr/>
        </p:nvCxnSpPr>
        <p:spPr>
          <a:xfrm>
            <a:off x="4912108" y="4872406"/>
            <a:ext cx="841154" cy="0"/>
          </a:xfrm>
          <a:prstGeom prst="line">
            <a:avLst/>
          </a:prstGeom>
          <a:ln w="63500" cap="sq">
            <a:solidFill>
              <a:srgbClr val="683699"/>
            </a:solidFill>
            <a:miter lim="800000"/>
          </a:ln>
          <a:effectLst>
            <a:outerShdw blurRad="50800" dist="25400" dir="2700000" algn="ctr" rotWithShape="0">
              <a:srgbClr val="06141B">
                <a:alpha val="56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28593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B1F8B29-6218-EB44-ABD4-79D9471565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</a:t>
            </a:fld>
            <a:endParaRPr lang="sv-S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29C0EC3-DCFC-8142-9F2B-C484229A60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Goal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C80A29E-9419-2641-B9BE-AB13C8ACD84E}"/>
              </a:ext>
            </a:extLst>
          </p:cNvPr>
          <p:cNvSpPr txBox="1"/>
          <p:nvPr/>
        </p:nvSpPr>
        <p:spPr>
          <a:xfrm>
            <a:off x="4079776" y="2890391"/>
            <a:ext cx="46437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>
                <a:solidFill>
                  <a:srgbClr val="C00000"/>
                </a:solidFill>
                <a:latin typeface="Calibri"/>
              </a:rPr>
              <a:t>Intelligent</a:t>
            </a:r>
          </a:p>
          <a:p>
            <a:r>
              <a:rPr lang="en-GB" sz="3200">
                <a:solidFill>
                  <a:prstClr val="black"/>
                </a:solidFill>
                <a:latin typeface="Calibri"/>
              </a:rPr>
              <a:t>Integrated Control System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AC456CD-F206-A74E-A4EF-0B011C5FDFDE}"/>
              </a:ext>
            </a:extLst>
          </p:cNvPr>
          <p:cNvCxnSpPr>
            <a:cxnSpLocks/>
          </p:cNvCxnSpPr>
          <p:nvPr/>
        </p:nvCxnSpPr>
        <p:spPr>
          <a:xfrm>
            <a:off x="4007768" y="3691964"/>
            <a:ext cx="1944216" cy="0"/>
          </a:xfrm>
          <a:prstGeom prst="line">
            <a:avLst/>
          </a:prstGeom>
          <a:ln>
            <a:solidFill>
              <a:srgbClr val="C00000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78422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Usage of optimization techniques @ EuXFEL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| ICFA Mini-Workshop on Machine Learning for Charged Particle Accelerators | Recent optimization/ML activities at the EuXFEL | R. Kammering, 27. February 2019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The generic optimizer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4689A3DB-AD6E-5046-AFEE-E8A8276EFE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5192" y="1444122"/>
            <a:ext cx="6182895" cy="2032370"/>
          </a:xfrm>
        </p:spPr>
        <p:txBody>
          <a:bodyPr/>
          <a:lstStyle/>
          <a:p>
            <a:r>
              <a:rPr lang="en-US" kern="0" dirty="0"/>
              <a:t>2015: First demonstration at FLASH. </a:t>
            </a:r>
            <a:r>
              <a:rPr lang="en-US" i="1" dirty="0"/>
              <a:t>I. </a:t>
            </a:r>
            <a:r>
              <a:rPr lang="en-US" i="1" dirty="0" err="1"/>
              <a:t>Agapov</a:t>
            </a:r>
            <a:r>
              <a:rPr lang="en-US" i="1" dirty="0"/>
              <a:t> et al. </a:t>
            </a:r>
            <a:r>
              <a:rPr lang="de-DE" i="1" dirty="0"/>
              <a:t>TUPWA037</a:t>
            </a:r>
            <a:r>
              <a:rPr lang="en-US" i="1" dirty="0"/>
              <a:t> IPAC15</a:t>
            </a:r>
            <a:endParaRPr lang="en-US" i="1" kern="0" dirty="0"/>
          </a:p>
          <a:p>
            <a:r>
              <a:rPr lang="en-US" kern="0" dirty="0"/>
              <a:t>2017: universal tool (generic optimizer) for European XFEL commissioning </a:t>
            </a:r>
          </a:p>
          <a:p>
            <a:r>
              <a:rPr lang="en-US" kern="0" dirty="0"/>
              <a:t>Deployed for FLASH, European XFEL, LCLS, …</a:t>
            </a:r>
            <a:endParaRPr lang="en-GB" kern="0" dirty="0"/>
          </a:p>
          <a:p>
            <a:endParaRPr lang="de-DE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E3035BC-1694-F94E-A5FA-F27A172396B3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3967" y="757120"/>
            <a:ext cx="3892817" cy="3071828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 descr="C:\Users\tomins\Documents\Dropbox\XFEL\Travel\5way\picts\optim_red.png">
            <a:extLst>
              <a:ext uri="{FF2B5EF4-FFF2-40B4-BE49-F238E27FC236}">
                <a16:creationId xmlns:a16="http://schemas.microsoft.com/office/drawing/2014/main" id="{C44057B9-0086-D746-9E33-7D5635296F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5031" y="3379656"/>
            <a:ext cx="3863621" cy="3032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C:\Users\tomins\Documents\Dropbox\DESY\repository\ocelot\test\animat.gif">
            <a:extLst>
              <a:ext uri="{FF2B5EF4-FFF2-40B4-BE49-F238E27FC236}">
                <a16:creationId xmlns:a16="http://schemas.microsoft.com/office/drawing/2014/main" id="{FC42554B-0EF4-7349-994F-9F8FFDF83366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9398" y="3742821"/>
            <a:ext cx="3558499" cy="2668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3" descr="C:\Users\tomins\Documents\Dropbox\DESY\repository\ocelot\test\animat.gif">
            <a:extLst>
              <a:ext uri="{FF2B5EF4-FFF2-40B4-BE49-F238E27FC236}">
                <a16:creationId xmlns:a16="http://schemas.microsoft.com/office/drawing/2014/main" id="{443CE466-BAD3-2B42-AB75-8AD8717FB6D5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988" y="3742821"/>
            <a:ext cx="3452803" cy="2589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16DB5AFE-8B4C-DF40-8231-2EBBF994973E}"/>
              </a:ext>
            </a:extLst>
          </p:cNvPr>
          <p:cNvSpPr/>
          <p:nvPr/>
        </p:nvSpPr>
        <p:spPr>
          <a:xfrm>
            <a:off x="2319705" y="3742821"/>
            <a:ext cx="132600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Scanning 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DB17D1C-3162-C74C-8850-0DFEEA28C383}"/>
              </a:ext>
            </a:extLst>
          </p:cNvPr>
          <p:cNvSpPr/>
          <p:nvPr/>
        </p:nvSpPr>
        <p:spPr>
          <a:xfrm>
            <a:off x="6523987" y="3742821"/>
            <a:ext cx="10983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Simplex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B8C4BEA-F9C2-A143-9120-A2C8B30B143D}"/>
              </a:ext>
            </a:extLst>
          </p:cNvPr>
          <p:cNvSpPr/>
          <p:nvPr/>
        </p:nvSpPr>
        <p:spPr>
          <a:xfrm>
            <a:off x="298285" y="3632134"/>
            <a:ext cx="7743217" cy="2779562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txBody>
          <a:bodyPr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1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0" i="0" u="none" strike="noStrike" kern="1200" cap="none" spc="0" normalizeH="0" baseline="0" noProof="0" dirty="0" err="1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A41F445-4A7C-A84A-BD98-1A9B34D4867C}"/>
              </a:ext>
            </a:extLst>
          </p:cNvPr>
          <p:cNvSpPr txBox="1"/>
          <p:nvPr/>
        </p:nvSpPr>
        <p:spPr>
          <a:xfrm>
            <a:off x="8469504" y="6248879"/>
            <a:ext cx="2646430" cy="33855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Sergey Tomin XFEL GmbH</a:t>
            </a:r>
          </a:p>
        </p:txBody>
      </p:sp>
    </p:spTree>
    <p:extLst>
      <p:ext uri="{BB962C8B-B14F-4D97-AF65-F5344CB8AC3E}">
        <p14:creationId xmlns:p14="http://schemas.microsoft.com/office/powerpoint/2010/main" val="411764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Usage of optimization techniques @ EuXFEL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| ICFA Mini-Workshop on Machine Learning for Charged Particle Accelerators | Recent optimization/ML activities at the EuXFEL | R. Kammering, 27. February 2019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The adaptive orbit feedback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CD2C345-5935-2C49-BF1C-E8B6CCE0F3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OCELOT orbit correction is the standard tool for orbit correction (using SVD algorithm)</a:t>
            </a:r>
          </a:p>
          <a:p>
            <a:r>
              <a:rPr lang="en-US" dirty="0"/>
              <a:t>The adaptive feedback is a part of the orbit correction tool</a:t>
            </a:r>
          </a:p>
          <a:p>
            <a:r>
              <a:rPr lang="en-US" dirty="0"/>
              <a:t>Algorithm of Adaptive Feedback*</a:t>
            </a:r>
          </a:p>
          <a:p>
            <a:pPr lvl="1"/>
            <a:r>
              <a:rPr lang="en-US" dirty="0"/>
              <a:t>Shot-to-shot collection of orbits (~ 300 - 700) and the corresponding SASE pulse energy.</a:t>
            </a:r>
          </a:p>
          <a:p>
            <a:pPr lvl="1"/>
            <a:r>
              <a:rPr lang="en-US" dirty="0"/>
              <a:t>Sorting orbits according to SASE energy.</a:t>
            </a:r>
          </a:p>
          <a:p>
            <a:pPr lvl="1"/>
            <a:r>
              <a:rPr lang="en-US" dirty="0"/>
              <a:t>Taking 10-20% of the orbit with highest SASE and calculating new golden orbit for the feedback.</a:t>
            </a:r>
          </a:p>
          <a:p>
            <a:r>
              <a:rPr lang="en-US" dirty="0"/>
              <a:t>Should one try this on other parameters – RF, energy?</a:t>
            </a:r>
          </a:p>
        </p:txBody>
      </p:sp>
      <p:pic>
        <p:nvPicPr>
          <p:cNvPr id="11" name="Picture 4" descr="C:\Users\tomins\Documents\Dropbox\XFEL\Travel\5way\picts\Screen Shot 2017-12-03 at 22.22.07.png">
            <a:extLst>
              <a:ext uri="{FF2B5EF4-FFF2-40B4-BE49-F238E27FC236}">
                <a16:creationId xmlns:a16="http://schemas.microsoft.com/office/drawing/2014/main" id="{C25322C5-4811-4F48-AAC9-E5AAFB2601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1571" y="723758"/>
            <a:ext cx="4167657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5" descr="C:\Users\tomins\Documents\Dropbox\XFEL\Travel\5way\picts\Screen Shot 2017-12-03 at 22.32.43.png">
            <a:extLst>
              <a:ext uri="{FF2B5EF4-FFF2-40B4-BE49-F238E27FC236}">
                <a16:creationId xmlns:a16="http://schemas.microsoft.com/office/drawing/2014/main" id="{8DE22301-DB82-0349-91BA-66B62F4E2D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1571" y="3652279"/>
            <a:ext cx="4167657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2B98F1D3-408F-5247-ABB3-94258A7A84F1}"/>
              </a:ext>
            </a:extLst>
          </p:cNvPr>
          <p:cNvSpPr/>
          <p:nvPr/>
        </p:nvSpPr>
        <p:spPr>
          <a:xfrm>
            <a:off x="263352" y="6037073"/>
            <a:ext cx="8087890" cy="307777"/>
          </a:xfrm>
          <a:prstGeom prst="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*Idea from: G.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Gaio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M.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Lonza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Automatic FEL Optimization at FERMI, Proc. of ICALEPCS2015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08955A9-7E0A-4148-9275-4B80408D2BEF}"/>
              </a:ext>
            </a:extLst>
          </p:cNvPr>
          <p:cNvSpPr txBox="1"/>
          <p:nvPr/>
        </p:nvSpPr>
        <p:spPr>
          <a:xfrm>
            <a:off x="9336360" y="575160"/>
            <a:ext cx="2012089" cy="3385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Orbit correction GUI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1DA3BD8-CC2C-0348-B504-597467C2E51A}"/>
              </a:ext>
            </a:extLst>
          </p:cNvPr>
          <p:cNvSpPr txBox="1"/>
          <p:nvPr/>
        </p:nvSpPr>
        <p:spPr>
          <a:xfrm>
            <a:off x="6528048" y="3670431"/>
            <a:ext cx="2294218" cy="3385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Adaptive feedback GUI</a:t>
            </a:r>
          </a:p>
        </p:txBody>
      </p:sp>
    </p:spTree>
    <p:extLst>
      <p:ext uri="{BB962C8B-B14F-4D97-AF65-F5344CB8AC3E}">
        <p14:creationId xmlns:p14="http://schemas.microsoft.com/office/powerpoint/2010/main" val="32107412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CD692A-F382-B645-9C79-BB12D15015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Graphical User Interface </a:t>
            </a:r>
          </a:p>
        </p:txBody>
      </p:sp>
      <p:pic>
        <p:nvPicPr>
          <p:cNvPr id="4" name="Picture 2" descr="https://attachments.office.net/owa/jduris@slac.stanford.edu/service.svc/s/GetAttachmentThumbnail?id=AAMkADAyMTZjYWM1LTBjNWMtNGVkNy1iYTFhLTdhNDA1Yjk4MzA2MABGAAAAAABtE3znCh7aTLaXOxVB3bjPBwBsjXUCucMMQaS8jLiYVJ5jAAAAAAEMAAD6G%2BTy0A1JRYiAKmn1ep4lAAFEBPb9AAABEgAQAK8sqUKWOltHlnOdzc2tFxE%3D&amp;thumbnailType=2&amp;owa=outlook.office.com&amp;scriptVer=2019020404.06&amp;X-OWA-CANARY=0Tc873syOUCcOQF_I8eA6VD6q5ybk9YYqovR6n8LkPBbXaXdUMuHHb3ffMDa8-XDoloNQpZ1eOk.&amp;token=eyJhbGciOiJSUzI1NiIsImtpZCI6IjA2MDBGOUY2NzQ2MjA3MzdFNzM0MDRFMjg3QzQ1QTgxOENCN0NFQjgiLCJ4NXQiOiJCZ0Q1OW5SaUJ6Zm5OQVRpaDhSYWdZeTN6cmciLCJ0eXAiOiJKV1QifQ.eyJ2ZXIiOiJFeGNoYW5nZS5DYWxsYmFjay5WMSIsImFwcGN0eHNlbmRlciI6Ik93YURvd25sb2FkQGNlZjJhZTVhLTI2NjYtNDcxNi05YjYwLWU4OGUyYWViZjQ5YSIsImFwcGN0eCI6IntcIm1zZXhjaHByb3RcIjpcIm93YVwiLFwicHJpbWFyeXNpZFwiOlwiUy0xLTUtMjEtMjA1MDMzNDkxMC0zNTA1MDU5NzAtNDA0ODY3MzcwMi01NjM0NzI0XCIsXCJwdWlkXCI6XCIxMTUzOTA2NjYwOTc1MDk2Mzc0XCIsXCJvaWRcIjpcIjAyZGYxYzZlLTdjMGItNGQ5NC1iZDA4LThmZGY0NmFhNzliOFwiLFwic2NvcGVcIjpcIk93YURvd25sb2FkXCJ9IiwibmJmIjoxNTUwMjcyMzUyLCJleHAiOjE1NTAyNzI5NTIsImlzcyI6IjAwMDAwMDAyLTAwMDAtMGZmMS1jZTAwLTAwMDAwMDAwMDAwMEBjZWYyYWU1YS0yNjY2LTQ3MTYtOWI2MC1lODhlMmFlYmY0OWEiLCJhdWQiOiIwMDAwMDAwMi0wMDAwLTBmZjEtY2UwMC0wMDAwMDAwMDAwMDAvYXR0YWNobWVudHMub2ZmaWNlLm5ldEBjZWYyYWU1YS0yNjY2LTQ3MTYtOWI2MC1lODhlMmFlYmY0OWEifQ.du9tl520xrUP1KITBoiTp_Hfbh6-Wl9H58IMF7QfpLICti6gMhPRMsymPpIVaASNnuWy5uv6x0kQTefluFoNa_KIzAlakxJd5kCgBsrFWi8RZPEi712zn9U_AQ2UNoqvc1iU_iPnGIBbZMKtEVCuhjWHi9iFCZ0QOAWmsGTCAgjWvCC8eRe67RPj6tKcfLow7v1WngZKVd9hcMhiu8MODBUeKYH-BNDhlewugJYZviL7n2tJzdpkt7BlzPZpjXbYA-unt4WS0F0aycf9SdWxp-oPELk9TohbzszrC-Rmxj38rV0JXrDUuCfot3AvPBZgEGYJ-TLOtSLya9lwgaRO5w&amp;animation=true">
            <a:extLst>
              <a:ext uri="{FF2B5EF4-FFF2-40B4-BE49-F238E27FC236}">
                <a16:creationId xmlns:a16="http://schemas.microsoft.com/office/drawing/2014/main" id="{681D3CF2-2E90-174B-9071-AAD0F54EE286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4638" y="1360488"/>
            <a:ext cx="5841418" cy="501854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302CDD6-5FB6-794F-B777-AD3D0E7E3053}"/>
              </a:ext>
            </a:extLst>
          </p:cNvPr>
          <p:cNvSpPr txBox="1">
            <a:spLocks/>
          </p:cNvSpPr>
          <p:nvPr/>
        </p:nvSpPr>
        <p:spPr>
          <a:xfrm>
            <a:off x="611189" y="1616075"/>
            <a:ext cx="5276168" cy="476295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357188" indent="-357188" algn="l" defTabSz="914400" rtl="0" eaLnBrk="1" latinLnBrk="0" hangingPunct="1">
              <a:lnSpc>
                <a:spcPct val="114000"/>
              </a:lnSpc>
              <a:spcBef>
                <a:spcPts val="1800"/>
              </a:spcBef>
              <a:buClr>
                <a:schemeClr val="bg2"/>
              </a:buClr>
              <a:buFontTx/>
              <a:buBlip>
                <a:blip r:embed="rId3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4375" indent="-357188" algn="l" defTabSz="914400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accent2"/>
              </a:buClr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2663" indent="-268288" algn="l" defTabSz="914400" rtl="0" eaLnBrk="1" latinLnBrk="0" hangingPunct="1">
              <a:lnSpc>
                <a:spcPct val="114000"/>
              </a:lnSpc>
              <a:spcBef>
                <a:spcPts val="0"/>
              </a:spcBef>
              <a:buFont typeface="Arial" panose="020B0604020202020204" pitchFamily="34" charset="0"/>
              <a:buChar char="►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173038" algn="l" defTabSz="914400" rtl="0" eaLnBrk="1" latinLnBrk="0" hangingPunct="1">
              <a:lnSpc>
                <a:spcPct val="114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47788" indent="-180975" algn="l" defTabSz="914400" rtl="0" eaLnBrk="1" latinLnBrk="0" hangingPunct="1">
              <a:lnSpc>
                <a:spcPct val="114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7188" marR="0" lvl="0" indent="-357188" algn="l" defTabSz="9144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F39200"/>
              </a:buClr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PYTHON</a:t>
            </a:r>
          </a:p>
          <a:p>
            <a:pPr marL="357188" marR="0" lvl="0" indent="-357188" algn="l" defTabSz="9144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F39200"/>
              </a:buClr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Select different optimizers (Simplex, GP, ES, …)</a:t>
            </a:r>
          </a:p>
          <a:p>
            <a:pPr marL="357188" marR="0" lvl="0" indent="-357188" algn="l" defTabSz="9144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F39200"/>
              </a:buClr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Select any group of devices</a:t>
            </a:r>
          </a:p>
          <a:p>
            <a:pPr marL="357188" marR="0" lvl="0" indent="-357188" algn="l" defTabSz="9144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F39200"/>
              </a:buClr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Craft your objective function </a:t>
            </a:r>
          </a:p>
          <a:p>
            <a:pPr marL="714375" marR="0" lvl="1" indent="-3571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59DBB"/>
              </a:buClr>
              <a:buSzTx/>
              <a:buFontTx/>
              <a:buBlip>
                <a:blip r:embed="rId4"/>
              </a:buBlip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Simple PV</a:t>
            </a:r>
          </a:p>
          <a:p>
            <a:pPr marL="714375" marR="0" lvl="1" indent="-3571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59DBB"/>
              </a:buClr>
              <a:buSzTx/>
              <a:buFontTx/>
              <a:buBlip>
                <a:blip r:embed="rId4"/>
              </a:buBlip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Do math on up to 5 PVs</a:t>
            </a:r>
          </a:p>
          <a:p>
            <a:pPr marL="714375" marR="0" lvl="1" indent="-3571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59DBB"/>
              </a:buClr>
              <a:buSzTx/>
              <a:buFontTx/>
              <a:buBlip>
                <a:blip r:embed="rId4"/>
              </a:buBlip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Statistics: mean, stdev, quantiles</a:t>
            </a:r>
          </a:p>
          <a:p>
            <a:pPr marL="714375" marR="0" lvl="1" indent="-3571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59DBB"/>
              </a:buClr>
              <a:buSzTx/>
              <a:buFontTx/>
              <a:buBlip>
                <a:blip r:embed="rId4"/>
              </a:buBlip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Write python script (loaded/edited via GUI)</a:t>
            </a:r>
          </a:p>
          <a:p>
            <a:pPr marL="714375" marR="0" lvl="1" indent="-3571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59DBB"/>
              </a:buClr>
              <a:buSzTx/>
              <a:buFontTx/>
              <a:buBlip>
                <a:blip r:embed="rId4"/>
              </a:buBlip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Option to have simulated objective to test optimization methods</a:t>
            </a:r>
          </a:p>
          <a:p>
            <a:pPr marL="357188" marR="0" lvl="0" indent="-357188" algn="l" defTabSz="914400" rtl="0" eaLnBrk="1" fontAlgn="auto" latinLnBrk="0" hangingPunct="1">
              <a:lnSpc>
                <a:spcPct val="114000"/>
              </a:lnSpc>
              <a:spcBef>
                <a:spcPts val="1800"/>
              </a:spcBef>
              <a:spcAft>
                <a:spcPts val="0"/>
              </a:spcAft>
              <a:buClr>
                <a:srgbClr val="F39200"/>
              </a:buClr>
              <a:buSzTx/>
              <a:buFontTx/>
              <a:buBlip>
                <a:blip r:embed="rId3"/>
              </a:buBlip>
              <a:tabLst/>
              <a:defRPr/>
            </a:pPr>
            <a:r>
              <a: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Data browser</a:t>
            </a:r>
          </a:p>
          <a:p>
            <a:pPr marL="357188" marR="0" lvl="0" indent="-357188" algn="l" defTabSz="914400" rtl="0" eaLnBrk="1" fontAlgn="auto" latinLnBrk="0" hangingPunct="1">
              <a:lnSpc>
                <a:spcPct val="114000"/>
              </a:lnSpc>
              <a:spcBef>
                <a:spcPts val="1800"/>
              </a:spcBef>
              <a:spcAft>
                <a:spcPts val="0"/>
              </a:spcAft>
              <a:buClr>
                <a:srgbClr val="F39200"/>
              </a:buClr>
              <a:buSzTx/>
              <a:buFontTx/>
              <a:buBlip>
                <a:blip r:embed="rId3"/>
              </a:buBlip>
              <a:tabLst/>
              <a:defRPr/>
            </a:pPr>
            <a:r>
              <a: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Save predefined settings &amp; routines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57188" marR="0" lvl="0" indent="-357188" algn="l" defTabSz="914400" rtl="0" eaLnBrk="1" fontAlgn="auto" latinLnBrk="0" hangingPunct="1">
              <a:lnSpc>
                <a:spcPct val="114000"/>
              </a:lnSpc>
              <a:spcBef>
                <a:spcPts val="1800"/>
              </a:spcBef>
              <a:spcAft>
                <a:spcPts val="0"/>
              </a:spcAft>
              <a:buClr>
                <a:srgbClr val="F39200"/>
              </a:buClr>
              <a:buSzTx/>
              <a:buFontTx/>
              <a:buBlip>
                <a:blip r:embed="rId3"/>
              </a:buBlip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383382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33D452-5B01-D042-A706-4A0F2F9F36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Ocelot optimizer stats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FA7B181-314B-0F4E-9F91-3689BD24F47C}"/>
              </a:ext>
            </a:extLst>
          </p:cNvPr>
          <p:cNvSpPr/>
          <p:nvPr/>
        </p:nvSpPr>
        <p:spPr>
          <a:xfrm>
            <a:off x="621730" y="5411108"/>
            <a:ext cx="5474270" cy="923330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SLAC: Ocelot with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Nelder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-Mead simplex reduced tuning times on average by 25% to 50% compared to hand tuning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592955A-51A9-CF40-86BD-5E9E4551D3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3765"/>
            <a:ext cx="5664200" cy="35814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DD85BEE-45AE-2E46-9145-48A0AC1BA8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4200" y="1664037"/>
            <a:ext cx="6375400" cy="359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94640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5.4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SS Control System Machine Learning Project" id="{FC71B9B5-4A34-1447-90E1-BD8E1E665606}" vid="{E2C48574-BEDE-1744-BB44-EC117BBE2E30}"/>
    </a:ext>
  </a:extLst>
</a:theme>
</file>

<file path=ppt/theme/theme3.xml><?xml version="1.0" encoding="utf-8"?>
<a:theme xmlns:a="http://schemas.openxmlformats.org/drawingml/2006/main" name="DESY">
  <a:themeElements>
    <a:clrScheme name="DESY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18F1F"/>
      </a:accent2>
      <a:accent3>
        <a:srgbClr val="004B7D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9525">
          <a:solidFill>
            <a:schemeClr val="tx1"/>
          </a:solidFill>
        </a:ln>
      </a:spPr>
      <a:bodyPr rtlCol="0" anchor="ctr"/>
      <a:lstStyle>
        <a:defPPr algn="ctr">
          <a:defRPr sz="16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600" dirty="0" err="1" smtClean="0"/>
        </a:defPPr>
      </a:lstStyle>
    </a:txDef>
  </a:objectDefaults>
  <a:extraClrSchemeLst/>
  <a:custClrLst>
    <a:custClr>
      <a:srgbClr val="8B6EC9"/>
    </a:custClr>
    <a:custClr>
      <a:srgbClr val="E35D50"/>
    </a:custClr>
    <a:custClr>
      <a:srgbClr val="5BC5F1"/>
    </a:custClr>
    <a:custClr>
      <a:srgbClr val="00AA92"/>
    </a:custClr>
  </a:custClrLst>
  <a:extLst>
    <a:ext uri="{05A4C25C-085E-4340-85A3-A5531E510DB2}">
      <thm15:themeFamily xmlns:thm15="http://schemas.microsoft.com/office/thememl/2012/main" name="Recent_ML_activities_at_XFEL" id="{172C17D9-62E8-124D-9576-3E88BB0EB43C}" vid="{134601D5-BF30-7546-966E-072D32AD7320}"/>
    </a:ext>
  </a:extLst>
</a:theme>
</file>

<file path=ppt/theme/theme4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1405</TotalTime>
  <Words>932</Words>
  <Application>Microsoft Macintosh PowerPoint</Application>
  <PresentationFormat>Widescreen</PresentationFormat>
  <Paragraphs>181</Paragraphs>
  <Slides>13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13</vt:i4>
      </vt:variant>
    </vt:vector>
  </HeadingPairs>
  <TitlesOfParts>
    <vt:vector size="28" baseType="lpstr">
      <vt:lpstr>等线</vt:lpstr>
      <vt:lpstr>宋体</vt:lpstr>
      <vt:lpstr>Arial</vt:lpstr>
      <vt:lpstr>Calibri</vt:lpstr>
      <vt:lpstr>Calibri Light</vt:lpstr>
      <vt:lpstr>Georgia</vt:lpstr>
      <vt:lpstr>Helvetica</vt:lpstr>
      <vt:lpstr>Lucida Grande</vt:lpstr>
      <vt:lpstr>Times</vt:lpstr>
      <vt:lpstr>Wingdings</vt:lpstr>
      <vt:lpstr>Office Theme</vt:lpstr>
      <vt:lpstr>1_Office Theme</vt:lpstr>
      <vt:lpstr>DESY</vt:lpstr>
      <vt:lpstr>2_Office Theme</vt:lpstr>
      <vt:lpstr>Office 主题</vt:lpstr>
      <vt:lpstr>Session 1: Facility Needs</vt:lpstr>
      <vt:lpstr>Two upcoming events where we can show progress in the sub-field</vt:lpstr>
      <vt:lpstr>PowerPoint Presentation</vt:lpstr>
      <vt:lpstr>PowerPoint Presentation</vt:lpstr>
      <vt:lpstr>Goal</vt:lpstr>
      <vt:lpstr>Usage of optimization techniques @ EuXFEL</vt:lpstr>
      <vt:lpstr>Usage of optimization techniques @ EuXFEL</vt:lpstr>
      <vt:lpstr>Graphical User Interface </vt:lpstr>
      <vt:lpstr>Ocelot optimizer stats </vt:lpstr>
      <vt:lpstr>4G light sources</vt:lpstr>
      <vt:lpstr>Where does ML come in?</vt:lpstr>
      <vt:lpstr>Data Export &amp; Unification [1]</vt:lpstr>
      <vt:lpstr>Summary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Two upcoming events where we can show progress in the sub-field</dc:title>
  <dc:creator>Rasmus Ischebeck</dc:creator>
  <cp:lastModifiedBy>Rasmus Ischebeck</cp:lastModifiedBy>
  <cp:revision>8</cp:revision>
  <dcterms:created xsi:type="dcterms:W3CDTF">2019-02-27T09:42:41Z</dcterms:created>
  <dcterms:modified xsi:type="dcterms:W3CDTF">2019-02-28T09:08:36Z</dcterms:modified>
</cp:coreProperties>
</file>