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0" r:id="rId3"/>
    <p:sldId id="262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0" d="100"/>
          <a:sy n="80" d="100"/>
        </p:scale>
        <p:origin x="82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DBE03-5DB7-4410-98F7-025841D945F3}" type="datetimeFigureOut">
              <a:rPr lang="de-CH" smtClean="0"/>
              <a:t>11.09.2019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4B078-2AEE-42EB-A0AE-8B506795B33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0193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69" y="1773238"/>
            <a:ext cx="10009555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832" y="414348"/>
            <a:ext cx="16256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3" y="1773248"/>
            <a:ext cx="959339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 kern="1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11230714" y="969973"/>
            <a:ext cx="961292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 sz="2400" kern="1200" smtClean="0">
              <a:solidFill>
                <a:srgbClr val="000000"/>
              </a:solidFill>
            </a:endParaRPr>
          </a:p>
        </p:txBody>
      </p:sp>
      <p:sp>
        <p:nvSpPr>
          <p:cNvPr id="8" name="Rechteck 1"/>
          <p:cNvSpPr>
            <a:spLocks noChangeArrowheads="1"/>
          </p:cNvSpPr>
          <p:nvPr userDrawn="1"/>
        </p:nvSpPr>
        <p:spPr bwMode="auto">
          <a:xfrm>
            <a:off x="6672385" y="1773239"/>
            <a:ext cx="4439139" cy="231775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CH" sz="1200" b="1" spc="30" dirty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1085866" y="4608024"/>
            <a:ext cx="10625665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085868" y="4068001"/>
            <a:ext cx="10625665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86172140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34406" y="6356360"/>
            <a:ext cx="3051908" cy="365125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 sz="1600">
                <a:solidFill>
                  <a:srgbClr val="000000"/>
                </a:solidFill>
                <a:latin typeface="Arial" charset="0"/>
                <a:ea typeface="+mn-ea"/>
              </a:defRPr>
            </a:lvl1pPr>
          </a:lstStyle>
          <a:p>
            <a:pPr eaLnBrk="0" fontAlgn="base">
              <a:spcAft>
                <a:spcPct val="0"/>
              </a:spcAft>
              <a:defRPr/>
            </a:pPr>
            <a:fld id="{1FE1E382-D907-4327-982A-B85FEF260EEB}" type="datetimeFigureOut">
              <a:rPr lang="en-US" kern="1200"/>
              <a:pPr eaLnBrk="0" fontAlgn="base">
                <a:spcAft>
                  <a:spcPct val="0"/>
                </a:spcAft>
                <a:defRPr/>
              </a:pPr>
              <a:t>9/11/2019</a:t>
            </a:fld>
            <a:endParaRPr lang="en-US" kern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64708" y="6356360"/>
            <a:ext cx="4673600" cy="365125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 sz="1600">
                <a:solidFill>
                  <a:srgbClr val="000000"/>
                </a:solidFill>
                <a:latin typeface="Arial" charset="0"/>
                <a:ea typeface="+mn-ea"/>
              </a:defRPr>
            </a:lvl1pPr>
          </a:lstStyle>
          <a:p>
            <a:pPr eaLnBrk="0" fontAlgn="base">
              <a:spcAft>
                <a:spcPct val="0"/>
              </a:spcAft>
              <a:defRPr/>
            </a:pPr>
            <a:endParaRPr lang="en-US" kern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0EF0E5E-42B0-4DD2-BF69-E9A1F72BAF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12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2.jpg" descr="U:\20160506_PSI_Luftbild_0292.jpg"/>
          <p:cNvPicPr>
            <a:picLocks noChangeAspect="1"/>
          </p:cNvPicPr>
          <p:nvPr/>
        </p:nvPicPr>
        <p:blipFill>
          <a:blip r:embed="rId2">
            <a:extLst/>
          </a:blip>
          <a:srcRect t="3436" b="7665"/>
          <a:stretch>
            <a:fillRect/>
          </a:stretch>
        </p:blipFill>
        <p:spPr>
          <a:xfrm>
            <a:off x="3523202" y="282699"/>
            <a:ext cx="7565355" cy="3361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14"/>
          <p:cNvSpPr/>
          <p:nvPr/>
        </p:nvSpPr>
        <p:spPr>
          <a:xfrm>
            <a:off x="-3" y="282697"/>
            <a:ext cx="3379200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15" name="image1.pdf" descr="PSI-Logo_narrow_30k.eps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7039" y="548679"/>
            <a:ext cx="1625601" cy="434976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hape 16"/>
          <p:cNvSpPr/>
          <p:nvPr/>
        </p:nvSpPr>
        <p:spPr>
          <a:xfrm>
            <a:off x="1104004" y="6138862"/>
            <a:ext cx="960968" cy="719138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1085849" y="4572051"/>
            <a:ext cx="10625667" cy="1080121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1085883" y="4140051"/>
            <a:ext cx="10625668" cy="36452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7056107" y="3412620"/>
            <a:ext cx="4032451" cy="232407"/>
            <a:chOff x="0" y="36197"/>
            <a:chExt cx="3024337" cy="232406"/>
          </a:xfrm>
        </p:grpSpPr>
        <p:sp>
          <p:nvSpPr>
            <p:cNvPr id="19" name="Shape 19"/>
            <p:cNvSpPr/>
            <p:nvPr/>
          </p:nvSpPr>
          <p:spPr>
            <a:xfrm>
              <a:off x="0" y="36197"/>
              <a:ext cx="3024337" cy="232406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pPr>
              <a:endParaRPr sz="1100"/>
            </a:p>
          </p:txBody>
        </p:sp>
        <p:sp>
          <p:nvSpPr>
            <p:cNvPr id="20" name="Shape 20"/>
            <p:cNvSpPr/>
            <p:nvPr/>
          </p:nvSpPr>
          <p:spPr>
            <a:xfrm>
              <a:off x="0" y="67761"/>
              <a:ext cx="3024337" cy="169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r>
                <a:rPr sz="1100"/>
                <a:t>WIR SCHAFFEN WISSEN – HEUTE FÜR MORGEN</a:t>
              </a:r>
            </a:p>
          </p:txBody>
        </p:sp>
      </p:grpSp>
      <p:sp>
        <p:nvSpPr>
          <p:cNvPr id="22" name="Shape 22"/>
          <p:cNvSpPr/>
          <p:nvPr/>
        </p:nvSpPr>
        <p:spPr>
          <a:xfrm>
            <a:off x="11232033" y="282697"/>
            <a:ext cx="960001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8737600" y="6356400"/>
            <a:ext cx="179536" cy="1384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564165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13D35EDF-7D42-4118-BFD2-1B4043A2BFC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8837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>
            <a:spLocks noChangeArrowheads="1"/>
          </p:cNvSpPr>
          <p:nvPr userDrawn="1"/>
        </p:nvSpPr>
        <p:spPr bwMode="auto">
          <a:xfrm>
            <a:off x="1101975" y="1412881"/>
            <a:ext cx="10755924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de-DE" sz="2400" kern="1200" smtClean="0">
              <a:solidFill>
                <a:srgbClr val="00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/>
          </p:nvPr>
        </p:nvSpPr>
        <p:spPr>
          <a:xfrm>
            <a:off x="1246469" y="1484782"/>
            <a:ext cx="10514177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noProof="0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B78FB59A-11FA-4BFD-85CC-C9628BFCF18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27188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/>
          </p:nvPr>
        </p:nvSpPr>
        <p:spPr>
          <a:xfrm>
            <a:off x="1390651" y="1341438"/>
            <a:ext cx="5041900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/>
          </p:nvPr>
        </p:nvSpPr>
        <p:spPr>
          <a:xfrm>
            <a:off x="6671739" y="1337869"/>
            <a:ext cx="5041900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7BECFD66-20C7-4E8F-9ABF-7E0D9652A76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956741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9"/>
          <p:cNvSpPr>
            <a:spLocks noChangeArrowheads="1"/>
          </p:cNvSpPr>
          <p:nvPr userDrawn="1"/>
        </p:nvSpPr>
        <p:spPr bwMode="auto">
          <a:xfrm>
            <a:off x="1101975" y="1412881"/>
            <a:ext cx="10755924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de-DE" sz="2400" kern="1200" smtClean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/>
          </p:nvPr>
        </p:nvSpPr>
        <p:spPr>
          <a:xfrm>
            <a:off x="1251227" y="1449807"/>
            <a:ext cx="5041900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/>
          </p:nvPr>
        </p:nvSpPr>
        <p:spPr>
          <a:xfrm>
            <a:off x="6532305" y="1446234"/>
            <a:ext cx="5041900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6" name="Foliennummernplatzhalter 1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B60D6FC7-A742-4972-8A5D-C434BF45950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119145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A94DB2AD-F306-4982-8BC7-5EBFE5DFA9D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59874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6"/>
          <p:cNvSpPr>
            <a:spLocks noChangeArrowheads="1"/>
          </p:cNvSpPr>
          <p:nvPr userDrawn="1"/>
        </p:nvSpPr>
        <p:spPr bwMode="auto">
          <a:xfrm>
            <a:off x="1101975" y="1412881"/>
            <a:ext cx="10755924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de-DE" sz="2400" kern="1200" smtClean="0">
              <a:solidFill>
                <a:srgbClr val="0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BBE212AA-5788-4A1F-A236-6064553C228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05724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70" y="1019175"/>
            <a:ext cx="11088077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91" y="285750"/>
            <a:ext cx="135401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2"/>
          <p:cNvSpPr>
            <a:spLocks noChangeArrowheads="1"/>
          </p:cNvSpPr>
          <p:nvPr userDrawn="1"/>
        </p:nvSpPr>
        <p:spPr bwMode="auto">
          <a:xfrm>
            <a:off x="1" y="1019185"/>
            <a:ext cx="961292" cy="7286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 sz="2400" kern="1200" smtClean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101264" y="5013201"/>
            <a:ext cx="11088624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A0BF1CFA-E312-4235-8611-0423241DBFF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75276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70" y="1019175"/>
            <a:ext cx="11088077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91" y="285750"/>
            <a:ext cx="135401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4"/>
          <p:cNvSpPr>
            <a:spLocks noChangeArrowheads="1"/>
          </p:cNvSpPr>
          <p:nvPr userDrawn="1"/>
        </p:nvSpPr>
        <p:spPr bwMode="auto">
          <a:xfrm>
            <a:off x="1" y="1019185"/>
            <a:ext cx="961292" cy="7286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 sz="2400" kern="1200" smtClean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102784" y="1019816"/>
            <a:ext cx="3052949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328F3B87-FE25-47A8-B41B-44594F070FE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20162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70553" y="292100"/>
            <a:ext cx="894275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542" y="6661150"/>
            <a:ext cx="767863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eaLnBrk="0" fontAlgn="base">
              <a:spcAft>
                <a:spcPct val="0"/>
              </a:spcAft>
              <a:defRPr/>
            </a:pPr>
            <a:r>
              <a:rPr lang="de-DE" kern="1200"/>
              <a:t>Page </a:t>
            </a:r>
            <a:fld id="{27DE7ABB-FC0D-49AA-BBE6-9D9C5C3B0930}" type="slidenum">
              <a:rPr lang="de-DE" kern="1200"/>
              <a:pPr eaLnBrk="0" fontAlgn="base">
                <a:spcAft>
                  <a:spcPct val="0"/>
                </a:spcAft>
                <a:defRPr/>
              </a:pPr>
              <a:t>‹#›</a:t>
            </a:fld>
            <a:endParaRPr lang="de-DE" kern="120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1146" y="1341438"/>
            <a:ext cx="10322169" cy="46799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1029" name="Bild 14" descr="PSI-Logo_narrow_30k.eps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91" y="285750"/>
            <a:ext cx="135401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990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71755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89535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>
          <a:xfrm>
            <a:off x="1546700" y="3950113"/>
            <a:ext cx="8764619" cy="364520"/>
          </a:xfrm>
        </p:spPr>
        <p:txBody>
          <a:bodyPr/>
          <a:lstStyle/>
          <a:p>
            <a:r>
              <a:rPr lang="en-US" dirty="0" smtClean="0"/>
              <a:t>EWPAA 2019 (</a:t>
            </a:r>
            <a:r>
              <a:rPr lang="en-US" dirty="0"/>
              <a:t>European Workshop on Photocathodes for Particle Accelerator </a:t>
            </a:r>
            <a:r>
              <a:rPr lang="en-US" dirty="0" smtClean="0"/>
              <a:t>Applications)</a:t>
            </a:r>
          </a:p>
          <a:p>
            <a:pPr algn="r"/>
            <a:r>
              <a:rPr lang="en-US" dirty="0" smtClean="0"/>
              <a:t>  11 – 13</a:t>
            </a:r>
            <a:r>
              <a:rPr lang="en-US" baseline="30000" dirty="0" smtClean="0"/>
              <a:t>th</a:t>
            </a:r>
            <a:r>
              <a:rPr lang="en-US" dirty="0" smtClean="0"/>
              <a:t> of September PSI</a:t>
            </a:r>
            <a:endParaRPr lang="de-CH" dirty="0"/>
          </a:p>
        </p:txBody>
      </p:sp>
      <p:sp>
        <p:nvSpPr>
          <p:cNvPr id="3" name="TextBox 2"/>
          <p:cNvSpPr txBox="1"/>
          <p:nvPr/>
        </p:nvSpPr>
        <p:spPr>
          <a:xfrm>
            <a:off x="1342416" y="4558980"/>
            <a:ext cx="3939702" cy="26297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sz="1400" b="1" dirty="0"/>
              <a:t>Scientific Programme </a:t>
            </a:r>
            <a:r>
              <a:rPr lang="de-CH" sz="1400" b="1" dirty="0" err="1"/>
              <a:t>Committee</a:t>
            </a:r>
            <a:r>
              <a:rPr lang="de-CH" sz="1400" b="1" dirty="0"/>
              <a:t> </a:t>
            </a:r>
            <a:endParaRPr lang="de-CH" sz="1400" dirty="0"/>
          </a:p>
          <a:p>
            <a:r>
              <a:rPr lang="de-CH" sz="1400" dirty="0"/>
              <a:t>Julius Kühn (HZB)</a:t>
            </a:r>
            <a:br>
              <a:rPr lang="de-CH" sz="1400" dirty="0"/>
            </a:br>
            <a:r>
              <a:rPr lang="de-CH" sz="1400" dirty="0"/>
              <a:t>Thorsten Kamps (HZB)</a:t>
            </a:r>
            <a:br>
              <a:rPr lang="de-CH" sz="1400" dirty="0"/>
            </a:br>
            <a:r>
              <a:rPr lang="de-CH" sz="1400" dirty="0"/>
              <a:t>Tim Noakes (UKRI STFC)</a:t>
            </a:r>
            <a:br>
              <a:rPr lang="de-CH" sz="1400" dirty="0"/>
            </a:br>
            <a:r>
              <a:rPr lang="de-CH" sz="1400" dirty="0"/>
              <a:t>Lee Jones (UKRI STFC)</a:t>
            </a:r>
            <a:br>
              <a:rPr lang="de-CH" sz="1400" dirty="0"/>
            </a:br>
            <a:r>
              <a:rPr lang="de-CH" sz="1400" dirty="0"/>
              <a:t>Rong Xiang (HZDR)</a:t>
            </a:r>
            <a:br>
              <a:rPr lang="de-CH" sz="1400" dirty="0"/>
            </a:br>
            <a:r>
              <a:rPr lang="de-CH" sz="1400" dirty="0"/>
              <a:t>Antonella Lorusso (INFN Lecce)</a:t>
            </a:r>
            <a:br>
              <a:rPr lang="de-CH" sz="1400" dirty="0"/>
            </a:br>
            <a:r>
              <a:rPr lang="de-CH" sz="1400" dirty="0"/>
              <a:t>Christoph Hessler (CERN)</a:t>
            </a:r>
            <a:br>
              <a:rPr lang="de-CH" sz="1400" dirty="0"/>
            </a:br>
            <a:r>
              <a:rPr lang="de-CH" sz="1400" dirty="0"/>
              <a:t>Romain Ganter (PSI)</a:t>
            </a:r>
            <a:br>
              <a:rPr lang="de-CH" sz="1400" dirty="0"/>
            </a:br>
            <a:r>
              <a:rPr lang="de-CH" sz="1400" dirty="0"/>
              <a:t/>
            </a:r>
            <a:br>
              <a:rPr lang="de-CH" sz="1400" dirty="0"/>
            </a:br>
            <a:endParaRPr lang="de-CH" sz="1400" dirty="0"/>
          </a:p>
        </p:txBody>
      </p:sp>
      <p:sp>
        <p:nvSpPr>
          <p:cNvPr id="4" name="Rectangle 3"/>
          <p:cNvSpPr/>
          <p:nvPr/>
        </p:nvSpPr>
        <p:spPr>
          <a:xfrm>
            <a:off x="5054397" y="5412195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sz="1400" b="1" dirty="0" err="1"/>
              <a:t>Local</a:t>
            </a:r>
            <a:r>
              <a:rPr lang="de-CH" sz="1400" b="1" dirty="0"/>
              <a:t> </a:t>
            </a:r>
            <a:r>
              <a:rPr lang="de-CH" sz="1400" b="1" dirty="0" err="1"/>
              <a:t>Organizing</a:t>
            </a:r>
            <a:r>
              <a:rPr lang="de-CH" sz="1400" b="1" dirty="0"/>
              <a:t> </a:t>
            </a:r>
            <a:r>
              <a:rPr lang="de-CH" sz="1400" b="1" dirty="0" err="1"/>
              <a:t>Committee</a:t>
            </a:r>
            <a:r>
              <a:rPr lang="de-CH" sz="1400" dirty="0"/>
              <a:t/>
            </a:r>
            <a:br>
              <a:rPr lang="de-CH" sz="1400" dirty="0"/>
            </a:br>
            <a:r>
              <a:rPr lang="de-CH" sz="1400" dirty="0"/>
              <a:t>Romain Ganter (PSI)</a:t>
            </a:r>
            <a:br>
              <a:rPr lang="de-CH" sz="1400" dirty="0"/>
            </a:br>
            <a:r>
              <a:rPr lang="de-CH" sz="1400" dirty="0"/>
              <a:t>Silvia Bacher (PSI)</a:t>
            </a:r>
          </a:p>
        </p:txBody>
      </p:sp>
    </p:spTree>
    <p:extLst>
      <p:ext uri="{BB962C8B-B14F-4D97-AF65-F5344CB8AC3E}">
        <p14:creationId xmlns:p14="http://schemas.microsoft.com/office/powerpoint/2010/main" val="41969413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 </a:t>
            </a:r>
            <a:fld id="{13D35EDF-7D42-4118-BFD2-1B4043A2BFCC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8299478" y="2736099"/>
            <a:ext cx="363814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cs typeface="Franklin Gothic Book"/>
              </a:rPr>
              <a:t>- </a:t>
            </a:r>
            <a:r>
              <a:rPr lang="en-US" b="1" kern="1000" spc="30" dirty="0">
                <a:cs typeface="Franklin Gothic Book"/>
              </a:rPr>
              <a:t>20 minutes per talk </a:t>
            </a:r>
            <a:r>
              <a:rPr lang="en-US" kern="1000" spc="30" dirty="0">
                <a:cs typeface="Franklin Gothic Book"/>
              </a:rPr>
              <a:t>at maximum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cs typeface="Franklin Gothic Book"/>
              </a:rPr>
              <a:t>- </a:t>
            </a:r>
            <a:r>
              <a:rPr lang="en-US" kern="1000" spc="30" dirty="0">
                <a:cs typeface="Franklin Gothic Book"/>
              </a:rPr>
              <a:t>All talks will be saved on </a:t>
            </a:r>
            <a:r>
              <a:rPr lang="en-US" kern="1000" spc="30" dirty="0" err="1">
                <a:cs typeface="Franklin Gothic Book"/>
              </a:rPr>
              <a:t>indico</a:t>
            </a:r>
            <a:r>
              <a:rPr lang="en-US" kern="1000" spc="30" dirty="0">
                <a:cs typeface="Franklin Gothic Book"/>
              </a:rPr>
              <a:t> 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745" r="3704"/>
          <a:stretch/>
        </p:blipFill>
        <p:spPr>
          <a:xfrm>
            <a:off x="161926" y="114644"/>
            <a:ext cx="8194078" cy="655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8953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EWPAA Wednesday</a:t>
            </a:r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1486228" y="1656482"/>
            <a:ext cx="8530773" cy="250371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kern="1000" spc="30" dirty="0" smtClean="0">
                <a:cs typeface="Franklin Gothic Book"/>
              </a:rPr>
              <a:t>Poster </a:t>
            </a:r>
            <a:r>
              <a:rPr lang="en-US" kern="1000" spc="30" dirty="0">
                <a:cs typeface="Franklin Gothic Book"/>
              </a:rPr>
              <a:t>Session in the corridor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kern="1000" spc="30" dirty="0">
                <a:cs typeface="Franklin Gothic Book"/>
              </a:rPr>
              <a:t>Welcome Reception tonight with a Swiss </a:t>
            </a:r>
            <a:r>
              <a:rPr lang="en-US" kern="1000" spc="30" dirty="0" err="1" smtClean="0">
                <a:cs typeface="Franklin Gothic Book"/>
              </a:rPr>
              <a:t>Raclette</a:t>
            </a:r>
            <a:r>
              <a:rPr lang="en-US" kern="1000" spc="30" dirty="0" smtClean="0">
                <a:cs typeface="Franklin Gothic Book"/>
              </a:rPr>
              <a:t> </a:t>
            </a:r>
            <a:r>
              <a:rPr lang="en-US" kern="1000" spc="30" dirty="0">
                <a:cs typeface="Franklin Gothic Book"/>
              </a:rPr>
              <a:t>at the entrance of building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kern="1000" spc="30" dirty="0">
                <a:cs typeface="Franklin Gothic Book"/>
              </a:rPr>
              <a:t>SPC Meeting at 19H00 in this building (upper floor)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558912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</a:t>
            </a:r>
            <a:r>
              <a:rPr lang="en-US" dirty="0" err="1" smtClean="0"/>
              <a:t>SwissFEL</a:t>
            </a:r>
            <a:r>
              <a:rPr lang="en-US" dirty="0" smtClean="0"/>
              <a:t> Tour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 </a:t>
            </a:r>
            <a:fld id="{13D35EDF-7D42-4118-BFD2-1B4043A2BFCC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400782" y="3035029"/>
            <a:ext cx="5087567" cy="155642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Two groups (with head-sets):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cs typeface="Franklin Gothic Book"/>
              </a:rPr>
              <a:t> </a:t>
            </a:r>
            <a:r>
              <a:rPr lang="en-US" kern="1000" spc="30" dirty="0" smtClean="0">
                <a:cs typeface="Franklin Gothic Book"/>
              </a:rPr>
              <a:t>- Thomas Schietinger (PSI)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cs typeface="Franklin Gothic Book"/>
              </a:rPr>
              <a:t> </a:t>
            </a:r>
            <a:r>
              <a:rPr lang="en-US" kern="1000" spc="30" dirty="0" smtClean="0">
                <a:cs typeface="Franklin Gothic Book"/>
              </a:rPr>
              <a:t>- Romain Ganter (PSI)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0782" y="1050587"/>
            <a:ext cx="9348282" cy="116731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Departure at 10H20 (OSGA building):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cs typeface="Franklin Gothic Book"/>
              </a:rPr>
              <a:t>	</a:t>
            </a:r>
            <a:r>
              <a:rPr lang="en-US" kern="1000" spc="30" dirty="0" smtClean="0">
                <a:cs typeface="Franklin Gothic Book"/>
              </a:rPr>
              <a:t>	- </a:t>
            </a:r>
            <a:r>
              <a:rPr lang="en-US" sz="1800" kern="1000" spc="30" dirty="0" smtClean="0">
                <a:latin typeface="+mn-lt"/>
                <a:cs typeface="Franklin Gothic Book"/>
              </a:rPr>
              <a:t>2-3 km walk !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cs typeface="Franklin Gothic Book"/>
              </a:rPr>
              <a:t>	</a:t>
            </a:r>
            <a:r>
              <a:rPr lang="en-US" kern="1000" spc="30" dirty="0" smtClean="0">
                <a:cs typeface="Franklin Gothic Book"/>
              </a:rPr>
              <a:t>	- </a:t>
            </a:r>
            <a:r>
              <a:rPr lang="en-US" sz="1800" kern="1000" spc="30" dirty="0" smtClean="0">
                <a:latin typeface="+mn-lt"/>
                <a:cs typeface="Franklin Gothic Book"/>
              </a:rPr>
              <a:t>you can leave your bag &amp; laptop in the room</a:t>
            </a:r>
          </a:p>
          <a:p>
            <a:pPr>
              <a:lnSpc>
                <a:spcPct val="110000"/>
              </a:lnSpc>
            </a:pPr>
            <a:r>
              <a:rPr lang="en-US" kern="1000" spc="30" dirty="0">
                <a:cs typeface="Franklin Gothic Book"/>
              </a:rPr>
              <a:t>		- take your “lunch – voucher</a:t>
            </a:r>
            <a:r>
              <a:rPr lang="en-US" kern="1000" spc="30" dirty="0" smtClean="0">
                <a:cs typeface="Franklin Gothic Book"/>
              </a:rPr>
              <a:t>” with you</a:t>
            </a:r>
          </a:p>
          <a:p>
            <a:pPr>
              <a:lnSpc>
                <a:spcPct val="110000"/>
              </a:lnSpc>
            </a:pP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635" y="2729706"/>
            <a:ext cx="5540907" cy="3091200"/>
          </a:xfrm>
          <a:prstGeom prst="rect">
            <a:avLst/>
          </a:prstGeom>
        </p:spPr>
      </p:pic>
      <p:sp>
        <p:nvSpPr>
          <p:cNvPr id="8" name="5-Point Star 7"/>
          <p:cNvSpPr/>
          <p:nvPr/>
        </p:nvSpPr>
        <p:spPr bwMode="auto">
          <a:xfrm>
            <a:off x="9270460" y="4815191"/>
            <a:ext cx="116731" cy="136188"/>
          </a:xfrm>
          <a:prstGeom prst="star5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0782" y="4610632"/>
            <a:ext cx="1703159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kern="1000" spc="30" dirty="0">
                <a:cs typeface="Franklin Gothic Book"/>
              </a:rPr>
              <a:t>Lunch at 12H30</a:t>
            </a:r>
          </a:p>
        </p:txBody>
      </p:sp>
    </p:spTree>
    <p:extLst>
      <p:ext uri="{BB962C8B-B14F-4D97-AF65-F5344CB8AC3E}">
        <p14:creationId xmlns:p14="http://schemas.microsoft.com/office/powerpoint/2010/main" val="296029809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30" dirty="0" smtClean="0">
                <a:cs typeface="Franklin Gothic Book"/>
              </a:rPr>
              <a:t>EWPAA 2019 - Thursday</a:t>
            </a:r>
            <a:r>
              <a:rPr lang="en-US" b="1" spc="30" dirty="0">
                <a:cs typeface="Franklin Gothic Book"/>
              </a:rPr>
              <a:t/>
            </a:r>
            <a:br>
              <a:rPr lang="en-US" b="1" spc="30" dirty="0">
                <a:cs typeface="Franklin Gothic Book"/>
              </a:rPr>
            </a:br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1183636" y="2030872"/>
            <a:ext cx="8264435" cy="408782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kern="1000" spc="30" dirty="0" smtClean="0">
                <a:cs typeface="Franklin Gothic Book"/>
              </a:rPr>
              <a:t>Group </a:t>
            </a:r>
            <a:r>
              <a:rPr lang="en-US" kern="1000" spc="30" dirty="0">
                <a:cs typeface="Franklin Gothic Book"/>
              </a:rPr>
              <a:t>Photo after morning session (Building entrance or Staircase)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kern="1000" spc="30" dirty="0">
                <a:cs typeface="Franklin Gothic Book"/>
              </a:rPr>
              <a:t>SwissFEL Visit</a:t>
            </a:r>
            <a:r>
              <a:rPr lang="en-US" kern="1000" spc="30" dirty="0" smtClean="0">
                <a:cs typeface="Franklin Gothic Book"/>
              </a:rPr>
              <a:t>:  </a:t>
            </a:r>
            <a:r>
              <a:rPr lang="en-US" kern="1000" spc="30" dirty="0">
                <a:cs typeface="Franklin Gothic Book"/>
              </a:rPr>
              <a:t>2 Groups with head sets</a:t>
            </a:r>
            <a:r>
              <a:rPr lang="en-US" kern="1000" spc="30" dirty="0" smtClean="0">
                <a:cs typeface="Franklin Gothic Book"/>
              </a:rPr>
              <a:t>;</a:t>
            </a:r>
          </a:p>
          <a:p>
            <a:pPr lvl="3">
              <a:lnSpc>
                <a:spcPct val="110000"/>
              </a:lnSpc>
            </a:pPr>
            <a:r>
              <a:rPr lang="en-US" kern="1000" spc="30" dirty="0">
                <a:cs typeface="Franklin Gothic Book"/>
              </a:rPr>
              <a:t>	</a:t>
            </a:r>
            <a:r>
              <a:rPr lang="en-US" kern="1000" spc="30" dirty="0" smtClean="0">
                <a:cs typeface="Franklin Gothic Book"/>
              </a:rPr>
              <a:t>take </a:t>
            </a:r>
            <a:r>
              <a:rPr lang="en-US" kern="1000" spc="30" dirty="0">
                <a:cs typeface="Franklin Gothic Book"/>
              </a:rPr>
              <a:t>your </a:t>
            </a:r>
            <a:r>
              <a:rPr lang="en-US" kern="1000" spc="30" dirty="0" smtClean="0">
                <a:cs typeface="Franklin Gothic Book"/>
              </a:rPr>
              <a:t>“lunch – voucher”</a:t>
            </a:r>
          </a:p>
          <a:p>
            <a:pPr lvl="3">
              <a:lnSpc>
                <a:spcPct val="110000"/>
              </a:lnSpc>
            </a:pPr>
            <a:r>
              <a:rPr lang="en-US" kern="1000" spc="30" dirty="0">
                <a:cs typeface="Franklin Gothic Book"/>
              </a:rPr>
              <a:t> </a:t>
            </a:r>
            <a:r>
              <a:rPr lang="en-US" kern="1000" spc="30" dirty="0" smtClean="0">
                <a:cs typeface="Franklin Gothic Book"/>
              </a:rPr>
              <a:t>       bags </a:t>
            </a:r>
            <a:r>
              <a:rPr lang="en-US" kern="1000" spc="30" dirty="0">
                <a:cs typeface="Franklin Gothic Book"/>
              </a:rPr>
              <a:t>&amp; </a:t>
            </a:r>
            <a:r>
              <a:rPr lang="en-US" kern="1000" spc="30" dirty="0" smtClean="0">
                <a:cs typeface="Franklin Gothic Book"/>
              </a:rPr>
              <a:t>computer can stay </a:t>
            </a:r>
            <a:r>
              <a:rPr lang="en-US" kern="1000" spc="30" dirty="0">
                <a:cs typeface="Franklin Gothic Book"/>
              </a:rPr>
              <a:t>in the </a:t>
            </a:r>
            <a:r>
              <a:rPr lang="en-US" kern="1000" spc="30" dirty="0" smtClean="0">
                <a:cs typeface="Franklin Gothic Book"/>
              </a:rPr>
              <a:t>room</a:t>
            </a:r>
          </a:p>
          <a:p>
            <a:pPr lvl="3">
              <a:lnSpc>
                <a:spcPct val="110000"/>
              </a:lnSpc>
            </a:pPr>
            <a:endParaRPr lang="en-US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kern="1000" spc="30" dirty="0">
                <a:cs typeface="Franklin Gothic Book"/>
              </a:rPr>
              <a:t>Dinner @ </a:t>
            </a:r>
            <a:r>
              <a:rPr lang="en-US" kern="1000" spc="30" dirty="0" err="1">
                <a:cs typeface="Franklin Gothic Book"/>
              </a:rPr>
              <a:t>SwissFEL</a:t>
            </a:r>
            <a:r>
              <a:rPr lang="en-US" kern="1000" spc="30" dirty="0">
                <a:cs typeface="Franklin Gothic Book"/>
              </a:rPr>
              <a:t> </a:t>
            </a:r>
            <a:r>
              <a:rPr lang="en-US" kern="1000" spc="30" dirty="0" smtClean="0">
                <a:cs typeface="Franklin Gothic Book"/>
              </a:rPr>
              <a:t>Entrance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kern="1000" spc="30" dirty="0" smtClean="0">
                <a:cs typeface="Franklin Gothic Book"/>
              </a:rPr>
              <a:t>we </a:t>
            </a:r>
            <a:r>
              <a:rPr lang="en-US" kern="1000" spc="30" dirty="0">
                <a:cs typeface="Franklin Gothic Book"/>
              </a:rPr>
              <a:t>should leave before 22H00 (Safety Reason</a:t>
            </a:r>
            <a:r>
              <a:rPr lang="en-US" kern="1000" spc="30" dirty="0" smtClean="0">
                <a:cs typeface="Franklin Gothic Book"/>
              </a:rPr>
              <a:t>); don’t miss last Bus: 22H16 </a:t>
            </a: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39694170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EWPAA 2019</a:t>
            </a:r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2333895" y="4101737"/>
            <a:ext cx="8264435" cy="231648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>
                <a:cs typeface="Franklin Gothic Book"/>
              </a:rPr>
              <a:t>Friday: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cs typeface="Franklin Gothic Book"/>
              </a:rPr>
              <a:t>- Sandwich lunch at 12H30 </a:t>
            </a:r>
          </a:p>
        </p:txBody>
      </p:sp>
    </p:spTree>
    <p:extLst>
      <p:ext uri="{BB962C8B-B14F-4D97-AF65-F5344CB8AC3E}">
        <p14:creationId xmlns:p14="http://schemas.microsoft.com/office/powerpoint/2010/main" val="53118637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4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MS PGothic</vt:lpstr>
      <vt:lpstr>Arial</vt:lpstr>
      <vt:lpstr>Arial Narrow</vt:lpstr>
      <vt:lpstr>Calibri</vt:lpstr>
      <vt:lpstr>Franklin Gothic Book</vt:lpstr>
      <vt:lpstr>Georgia</vt:lpstr>
      <vt:lpstr>Symbol</vt:lpstr>
      <vt:lpstr>Times</vt:lpstr>
      <vt:lpstr>ヒラギノ角ゴ Pro W3</vt:lpstr>
      <vt:lpstr>4_PSI PowerPoint Master english</vt:lpstr>
      <vt:lpstr>PowerPoint Presentation</vt:lpstr>
      <vt:lpstr>PowerPoint Presentation</vt:lpstr>
      <vt:lpstr>EWPAA Wednesday</vt:lpstr>
      <vt:lpstr>Thursday SwissFEL Tour</vt:lpstr>
      <vt:lpstr>EWPAA 2019 - Thursday 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Ganter Romain</dc:creator>
  <cp:lastModifiedBy>Ganter Romain</cp:lastModifiedBy>
  <cp:revision>22</cp:revision>
  <dcterms:created xsi:type="dcterms:W3CDTF">2019-09-06T15:19:11Z</dcterms:created>
  <dcterms:modified xsi:type="dcterms:W3CDTF">2019-09-11T08:53:48Z</dcterms:modified>
</cp:coreProperties>
</file>