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0" r:id="rId3"/>
    <p:sldId id="279" r:id="rId4"/>
    <p:sldId id="278" r:id="rId5"/>
    <p:sldId id="284" r:id="rId6"/>
    <p:sldId id="282" r:id="rId7"/>
    <p:sldId id="277" r:id="rId8"/>
    <p:sldId id="286" r:id="rId9"/>
    <p:sldId id="285" r:id="rId10"/>
    <p:sldId id="266" r:id="rId11"/>
    <p:sldId id="271" r:id="rId12"/>
    <p:sldId id="280" r:id="rId13"/>
    <p:sldId id="275" r:id="rId14"/>
    <p:sldId id="267" r:id="rId15"/>
    <p:sldId id="268" r:id="rId16"/>
    <p:sldId id="269" r:id="rId17"/>
    <p:sldId id="272" r:id="rId18"/>
    <p:sldId id="273" r:id="rId19"/>
    <p:sldId id="270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0B112D-EF51-41BF-B064-167F39DD9DF7}">
          <p14:sldIdLst>
            <p14:sldId id="256"/>
            <p14:sldId id="260"/>
            <p14:sldId id="279"/>
            <p14:sldId id="278"/>
            <p14:sldId id="284"/>
            <p14:sldId id="282"/>
            <p14:sldId id="277"/>
            <p14:sldId id="286"/>
            <p14:sldId id="285"/>
            <p14:sldId id="266"/>
            <p14:sldId id="271"/>
            <p14:sldId id="280"/>
            <p14:sldId id="275"/>
            <p14:sldId id="267"/>
            <p14:sldId id="268"/>
            <p14:sldId id="269"/>
            <p14:sldId id="272"/>
            <p14:sldId id="273"/>
            <p14:sldId id="270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99" autoAdjust="0"/>
  </p:normalViewPr>
  <p:slideViewPr>
    <p:cSldViewPr>
      <p:cViewPr varScale="1">
        <p:scale>
          <a:sx n="87" d="100"/>
          <a:sy n="87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5769A-E014-45F2-873E-D5CC414E143E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BCC29-1C1D-4A2E-A11B-74F358D20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7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BCC29-1C1D-4A2E-A11B-74F358D204F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58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CAAF-94DF-4AF8-88D2-F235149F4D4A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3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BBEE0-756A-49B7-B729-9881E0CD407F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5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DC0C-34C0-4534-97CF-DB6160174E6E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10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9FE81-559B-4A5D-80B5-90961BB19E0F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7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AC3B-24E8-4903-BCB0-CA11D7765B4B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53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2084-03B4-4873-8081-625AA997AD25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00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863-8AA9-4C17-BAFB-E0ACF314D0D3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41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A5CE-3102-4805-A550-8123C904A481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483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BC30-80DC-475D-863E-A9C92DD79210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5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8736-D2F3-43BA-900C-F2243F824667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9365-9C1C-467A-8097-ED45E09FA8D8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6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7420-661F-42B9-9F6F-5F233DFC0E7E}" type="datetime1">
              <a:rPr lang="en-US" altLang="zh-CN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3E8B5-8C4A-4280-A83C-68328DC59F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0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.jpeg"/><Relationship Id="rId7" Type="http://schemas.openxmlformats.org/officeDocument/2006/relationships/image" Target="../media/image36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3.jpeg"/><Relationship Id="rId7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0.png"/><Relationship Id="rId3" Type="http://schemas.openxmlformats.org/officeDocument/2006/relationships/image" Target="../media/image5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0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5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0.pn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.jpe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/>
          <p:nvPr/>
        </p:nvSpPr>
        <p:spPr>
          <a:xfrm>
            <a:off x="182879" y="160020"/>
            <a:ext cx="2400300" cy="754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/>
          <p:nvPr/>
        </p:nvSpPr>
        <p:spPr>
          <a:xfrm>
            <a:off x="4814315" y="4837176"/>
            <a:ext cx="4293108" cy="1975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11560" y="1196752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Modeling of threshold photoemission and degradation of semiconductor photocathode</a:t>
            </a:r>
          </a:p>
        </p:txBody>
      </p:sp>
      <p:sp>
        <p:nvSpPr>
          <p:cNvPr id="7" name="Rectangle 6"/>
          <p:cNvSpPr/>
          <p:nvPr/>
        </p:nvSpPr>
        <p:spPr>
          <a:xfrm>
            <a:off x="2551219" y="2924944"/>
            <a:ext cx="4510210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Pengwei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Huang</a:t>
            </a:r>
          </a:p>
          <a:p>
            <a:pPr algn="ctr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Tsinghua University, Beijing, China</a:t>
            </a:r>
          </a:p>
          <a:p>
            <a:pPr algn="ctr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2019.09.13</a:t>
            </a:r>
          </a:p>
          <a:p>
            <a:pPr algn="ctr"/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207586" y="6309320"/>
            <a:ext cx="43774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EWPAA 2019, 11-13 September 2019, Villigen</a:t>
            </a:r>
          </a:p>
        </p:txBody>
      </p:sp>
    </p:spTree>
    <p:extLst>
      <p:ext uri="{BB962C8B-B14F-4D97-AF65-F5344CB8AC3E}">
        <p14:creationId xmlns:p14="http://schemas.microsoft.com/office/powerpoint/2010/main" val="152374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9">
            <a:extLst>
              <a:ext uri="{FF2B5EF4-FFF2-40B4-BE49-F238E27FC236}">
                <a16:creationId xmlns:a16="http://schemas.microsoft.com/office/drawing/2014/main" id="{CB034E80-5755-46BF-8ED1-E7AD69203630}"/>
              </a:ext>
            </a:extLst>
          </p:cNvPr>
          <p:cNvSpPr txBox="1"/>
          <p:nvPr/>
        </p:nvSpPr>
        <p:spPr>
          <a:xfrm>
            <a:off x="67253" y="677247"/>
            <a:ext cx="90767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model is able to explain one example of Cs</a:t>
            </a:r>
            <a:r>
              <a:rPr lang="en-US" altLang="zh-CN" sz="2000" baseline="-25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Sb cathode with photon energy 1.8 eV (threshold 1.9 eV) at 300 K and 90 K, corresponding to the conditions of occupied and empty acceptor level.</a:t>
            </a:r>
          </a:p>
        </p:txBody>
      </p:sp>
      <p:pic>
        <p:nvPicPr>
          <p:cNvPr id="8" name="Picture 115">
            <a:extLst>
              <a:ext uri="{FF2B5EF4-FFF2-40B4-BE49-F238E27FC236}">
                <a16:creationId xmlns:a16="http://schemas.microsoft.com/office/drawing/2014/main" id="{4929D58C-E7D9-4E48-81BA-E50C16361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7" y="1959702"/>
            <a:ext cx="4460838" cy="266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A01D7038-37D4-4810-8251-CC3081B3B197}"/>
              </a:ext>
            </a:extLst>
          </p:cNvPr>
          <p:cNvSpPr txBox="1"/>
          <p:nvPr/>
        </p:nvSpPr>
        <p:spPr>
          <a:xfrm>
            <a:off x="646427" y="2081899"/>
            <a:ext cx="2090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Cultrera</a:t>
            </a:r>
            <a:r>
              <a:rPr lang="en-US" altLang="zh-CN" sz="1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et al, PRSTAB  18, 113401(2015)</a:t>
            </a:r>
            <a:endParaRPr lang="zh-CN" altLang="en-US" sz="14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1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2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4" name="图片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5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52546" y="5238720"/>
            <a:ext cx="46703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calculated results agree with the experiments.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presence of the electrons from acceptor level results in a higher MTE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8125" y="28866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300 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3568" y="341803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90 K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838" y="1910955"/>
            <a:ext cx="3786023" cy="3144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969" y="2034502"/>
            <a:ext cx="1076380" cy="81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838" y="1912903"/>
            <a:ext cx="3798723" cy="314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865737" y="230916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300 K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3533" y="387092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90 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1493" y="4597063"/>
                <a:ext cx="3949697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Excess energy 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𝜙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𝛽𝜉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/4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93" y="4597063"/>
                <a:ext cx="3949697" cy="427746"/>
              </a:xfrm>
              <a:prstGeom prst="rect">
                <a:avLst/>
              </a:prstGeom>
              <a:blipFill>
                <a:blip r:embed="rId7"/>
                <a:stretch>
                  <a:fillRect l="-1389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A51167E8-A6FB-40F5-A592-16346FCA24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978" y="4974822"/>
            <a:ext cx="1635249" cy="153647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7F58FAE-79C1-4A8B-A074-9E08242F79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6879" y="5002349"/>
            <a:ext cx="1508949" cy="1508949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FBCDD402-33C9-4B9F-B512-42E80359DBA7}"/>
              </a:ext>
            </a:extLst>
          </p:cNvPr>
          <p:cNvSpPr/>
          <p:nvPr/>
        </p:nvSpPr>
        <p:spPr>
          <a:xfrm>
            <a:off x="42867" y="6511298"/>
            <a:ext cx="47539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Gupta, </a:t>
            </a:r>
            <a:r>
              <a:rPr lang="en-US" altLang="zh-CN" sz="1400" dirty="0" err="1"/>
              <a:t>Cultrera</a:t>
            </a:r>
            <a:r>
              <a:rPr lang="en-US" altLang="zh-CN" sz="1400" dirty="0"/>
              <a:t>, and </a:t>
            </a:r>
            <a:r>
              <a:rPr lang="en-US" altLang="zh-CN" sz="1400" dirty="0" err="1"/>
              <a:t>Bazarov</a:t>
            </a:r>
            <a:r>
              <a:rPr lang="en-US" altLang="zh-CN" sz="1400" dirty="0"/>
              <a:t>, J. Appl. Phys. 121, 215702 (2017)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892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536" y="637539"/>
            <a:ext cx="9059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2. The model can give reasonable results for the non-threshold photoemission</a:t>
            </a:r>
            <a:endParaRPr lang="zh-CN" altLang="en-US" sz="24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" name="矩形 3"/>
          <p:cNvSpPr/>
          <p:nvPr/>
        </p:nvSpPr>
        <p:spPr>
          <a:xfrm>
            <a:off x="486737" y="1828522"/>
            <a:ext cx="2917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E-experiment   M-model</a:t>
            </a:r>
            <a:endParaRPr lang="zh-CN" alt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628" y="4049017"/>
            <a:ext cx="6408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L. </a:t>
            </a:r>
            <a:r>
              <a:rPr lang="en-US" altLang="zh-CN" sz="1400" dirty="0" err="1"/>
              <a:t>Cultrera</a:t>
            </a:r>
            <a:r>
              <a:rPr lang="en-US" altLang="zh-CN" sz="1400" dirty="0"/>
              <a:t> et al,</a:t>
            </a:r>
            <a:r>
              <a:rPr lang="fr-FR" altLang="zh-CN" sz="1400" dirty="0"/>
              <a:t> Appl. Phys. Lett. 99, 152110 (2011)</a:t>
            </a:r>
            <a:r>
              <a:rPr lang="en-US" altLang="zh-CN" sz="1400" dirty="0"/>
              <a:t> </a:t>
            </a:r>
            <a:endParaRPr lang="zh-CN" altLang="en-US" sz="1400" dirty="0"/>
          </a:p>
        </p:txBody>
      </p:sp>
      <p:grpSp>
        <p:nvGrpSpPr>
          <p:cNvPr id="8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9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1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2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9112" y="6453336"/>
            <a:ext cx="5133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/>
              <a:t>Filippetto</a:t>
            </a:r>
            <a:r>
              <a:rPr lang="en-US" sz="1400" dirty="0"/>
              <a:t>, Qian, and </a:t>
            </a:r>
            <a:r>
              <a:rPr lang="en-US" sz="1400" dirty="0" err="1"/>
              <a:t>Sannibale</a:t>
            </a:r>
            <a:r>
              <a:rPr lang="en-US" sz="1400" dirty="0"/>
              <a:t>, </a:t>
            </a:r>
            <a:r>
              <a:rPr lang="fr-FR" sz="1400" dirty="0" err="1"/>
              <a:t>Appl</a:t>
            </a:r>
            <a:r>
              <a:rPr lang="fr-FR" sz="1400" dirty="0"/>
              <a:t>. Phys. </a:t>
            </a:r>
            <a:r>
              <a:rPr lang="fr-FR" sz="1400" dirty="0" err="1"/>
              <a:t>Lett</a:t>
            </a:r>
            <a:r>
              <a:rPr lang="fr-FR" sz="1400" dirty="0"/>
              <a:t>. 107, 042104 (2015)</a:t>
            </a:r>
            <a:endParaRPr lang="en-US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74" y="2228632"/>
            <a:ext cx="7608793" cy="1794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468536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3528" y="4437112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2774" y="4797152"/>
            <a:ext cx="8682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model has been adapted to Cs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 with the corresponding parameters.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333" y="5237332"/>
            <a:ext cx="4129673" cy="111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2495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3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Degradation of semiconductor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95" y="615993"/>
            <a:ext cx="9214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Reasons for the QE degradation: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Residual gases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ion back bombardment, thermally activated decomposition ……</a:t>
            </a:r>
          </a:p>
        </p:txBody>
      </p:sp>
      <p:sp>
        <p:nvSpPr>
          <p:cNvPr id="9" name="Rectangle 8"/>
          <p:cNvSpPr/>
          <p:nvPr/>
        </p:nvSpPr>
        <p:spPr>
          <a:xfrm>
            <a:off x="62472" y="1337475"/>
            <a:ext cx="30925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Ion back bombardment</a:t>
            </a:r>
            <a:endParaRPr lang="en-US" sz="2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790" y="1857641"/>
            <a:ext cx="2160240" cy="132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85" y="1750871"/>
            <a:ext cx="1816100" cy="14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05439" y="3183381"/>
            <a:ext cx="1806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C. K. Sinclair et al. PRSTAB 10, 023501 (2007)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61734" y="3666991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bombardment degrades the QE and shorten the lifetime.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472" y="1323880"/>
            <a:ext cx="4536504" cy="3050998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685614" y="1323879"/>
            <a:ext cx="4422890" cy="3050999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599" y="1762797"/>
            <a:ext cx="2153460" cy="144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4685615" y="1340138"/>
            <a:ext cx="44228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Thermally activated decomposition </a:t>
            </a:r>
            <a:endParaRPr lang="en-US" sz="2000" dirty="0"/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073" y="1762797"/>
            <a:ext cx="2142158" cy="143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724128" y="3179681"/>
            <a:ext cx="25097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Z. Ding et al. PRAB 20, 113401 (2017)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14180" y="3359215"/>
            <a:ext cx="44309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High temperature induces material decomposition and cesium loss, leading to a shorter lifetime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1732" y="4437112"/>
            <a:ext cx="22284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Residual gases</a:t>
            </a:r>
            <a:endParaRPr lang="en-US" sz="2000" dirty="0"/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46473"/>
            <a:ext cx="2232248" cy="1720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852108" y="4938937"/>
            <a:ext cx="62154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Contamination with residual gases is an important reason for the cathode degradation in the RF electron gun and cathode storage system. It is present under any circumstances.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99936" y="6581001"/>
            <a:ext cx="22033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D. </a:t>
            </a:r>
            <a:r>
              <a:rPr lang="en-US" sz="1200" dirty="0" err="1"/>
              <a:t>Sertore</a:t>
            </a:r>
            <a:r>
              <a:rPr lang="en-US" sz="1200" dirty="0"/>
              <a:t>’ s talk in EWPAA 2017</a:t>
            </a:r>
          </a:p>
        </p:txBody>
      </p:sp>
      <p:sp>
        <p:nvSpPr>
          <p:cNvPr id="8" name="Rectangle 7"/>
          <p:cNvSpPr/>
          <p:nvPr/>
        </p:nvSpPr>
        <p:spPr>
          <a:xfrm>
            <a:off x="2527258" y="3205326"/>
            <a:ext cx="1873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M. </a:t>
            </a:r>
            <a:r>
              <a:rPr lang="en-US" sz="1200" dirty="0" err="1"/>
              <a:t>Poelker’s</a:t>
            </a:r>
            <a:r>
              <a:rPr lang="en-US" sz="1200" dirty="0"/>
              <a:t> talk in USPAS course, 2011</a:t>
            </a:r>
          </a:p>
        </p:txBody>
      </p:sp>
    </p:spTree>
    <p:extLst>
      <p:ext uri="{BB962C8B-B14F-4D97-AF65-F5344CB8AC3E}">
        <p14:creationId xmlns:p14="http://schemas.microsoft.com/office/powerpoint/2010/main" val="3272504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3" y="929603"/>
            <a:ext cx="2537340" cy="123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3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Contamination with residual gases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325" y="852720"/>
            <a:ext cx="2232248" cy="1720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"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57" y="3119714"/>
            <a:ext cx="2317204" cy="1590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63295" y="861388"/>
            <a:ext cx="398070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Oxygen is believed to be the most poisonous one for most of the materials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Experiments have indicated that some changes of  MTE (thermal emittance) take place during the QE degradation.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model to analyze the cathode performance  during the degradation is missing.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" y="3679944"/>
            <a:ext cx="2473254" cy="1070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012703"/>
            <a:ext cx="3568320" cy="174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599" y="4801975"/>
            <a:ext cx="961069" cy="161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23303" y="107361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GaAs</a:t>
            </a:r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2" y="2374198"/>
            <a:ext cx="2467344" cy="11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37904" y="29130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Cs</a:t>
            </a:r>
            <a:r>
              <a:rPr lang="en-US" b="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59726" y="381135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4">
                    <a:lumMod val="75000"/>
                  </a:schemeClr>
                </a:solidFill>
              </a:rPr>
              <a:t>GaAsP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76256" y="517025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4">
                    <a:lumMod val="75000"/>
                  </a:schemeClr>
                </a:solidFill>
              </a:rPr>
              <a:t>GaAsP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211669"/>
            <a:ext cx="4358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V. </a:t>
            </a:r>
            <a:r>
              <a:rPr lang="en-US" sz="1200" dirty="0" err="1"/>
              <a:t>Pavlenko</a:t>
            </a:r>
            <a:r>
              <a:rPr lang="en-US" sz="1200" dirty="0"/>
              <a:t> </a:t>
            </a:r>
            <a:r>
              <a:rPr lang="en-US" sz="1200" i="1" dirty="0"/>
              <a:t>et al</a:t>
            </a:r>
            <a:r>
              <a:rPr lang="en-US" sz="1200" dirty="0"/>
              <a:t>, AIP Advances 6, 115008 (2016)</a:t>
            </a:r>
          </a:p>
          <a:p>
            <a:r>
              <a:rPr lang="en-US" sz="1200" dirty="0"/>
              <a:t>[2] D. </a:t>
            </a:r>
            <a:r>
              <a:rPr lang="en-US" sz="1200" dirty="0" err="1"/>
              <a:t>Sertore</a:t>
            </a:r>
            <a:r>
              <a:rPr lang="en-US" sz="1200" dirty="0"/>
              <a:t>’ s talk in EWPAA 2017</a:t>
            </a:r>
          </a:p>
          <a:p>
            <a:r>
              <a:rPr lang="en-US" sz="1200" dirty="0"/>
              <a:t>[3] Jones et al, J. Appl. Phys. 121, 225703 (2017)</a:t>
            </a:r>
          </a:p>
        </p:txBody>
      </p:sp>
    </p:spTree>
    <p:extLst>
      <p:ext uri="{BB962C8B-B14F-4D97-AF65-F5344CB8AC3E}">
        <p14:creationId xmlns:p14="http://schemas.microsoft.com/office/powerpoint/2010/main" val="1055349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0"/>
          <p:cNvSpPr txBox="1"/>
          <p:nvPr/>
        </p:nvSpPr>
        <p:spPr>
          <a:xfrm>
            <a:off x="247752" y="688048"/>
            <a:ext cx="876660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The physical picture of degradation due to residual gases  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864" y="3177894"/>
            <a:ext cx="5230070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83076" y="1211268"/>
            <a:ext cx="36478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surface layer becomes thicker, leading to the reduction of the emission probability.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9429" y="1432497"/>
            <a:ext cx="3985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4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electron affinity increases with time.</a:t>
            </a:r>
          </a:p>
        </p:txBody>
      </p:sp>
      <p:sp>
        <p:nvSpPr>
          <p:cNvPr id="6" name="椭圆 13"/>
          <p:cNvSpPr/>
          <p:nvPr/>
        </p:nvSpPr>
        <p:spPr>
          <a:xfrm>
            <a:off x="5079628" y="3224174"/>
            <a:ext cx="297421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4"/>
          <p:cNvCxnSpPr/>
          <p:nvPr/>
        </p:nvCxnSpPr>
        <p:spPr>
          <a:xfrm>
            <a:off x="3001940" y="2263494"/>
            <a:ext cx="2077688" cy="125723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23"/>
          <p:cNvSpPr/>
          <p:nvPr/>
        </p:nvSpPr>
        <p:spPr>
          <a:xfrm>
            <a:off x="5179020" y="2935581"/>
            <a:ext cx="1008112" cy="6646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箭头连接符 12"/>
          <p:cNvCxnSpPr/>
          <p:nvPr/>
        </p:nvCxnSpPr>
        <p:spPr>
          <a:xfrm flipH="1">
            <a:off x="6187133" y="2780928"/>
            <a:ext cx="761131" cy="3195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2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4" name="图片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5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Degradation model of semiconductor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8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52348"/>
            <a:ext cx="7957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electron affinity increases with time</a:t>
            </a:r>
            <a:endParaRPr lang="zh-CN" alt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" name="矩形 11"/>
          <p:cNvSpPr/>
          <p:nvPr/>
        </p:nvSpPr>
        <p:spPr>
          <a:xfrm>
            <a:off x="-2631" y="908720"/>
            <a:ext cx="91466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time relationship of the change of electron affinity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5" name="直接箭头连接符 160"/>
          <p:cNvCxnSpPr/>
          <p:nvPr/>
        </p:nvCxnSpPr>
        <p:spPr>
          <a:xfrm flipV="1">
            <a:off x="6314679" y="1549381"/>
            <a:ext cx="0" cy="187220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76" name="直接箭头连接符 161"/>
          <p:cNvCxnSpPr/>
          <p:nvPr/>
        </p:nvCxnSpPr>
        <p:spPr>
          <a:xfrm>
            <a:off x="6314679" y="3408424"/>
            <a:ext cx="208823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77" name="任意多边形 162"/>
          <p:cNvSpPr/>
          <p:nvPr/>
        </p:nvSpPr>
        <p:spPr>
          <a:xfrm>
            <a:off x="6314679" y="1935939"/>
            <a:ext cx="2133600" cy="1054100"/>
          </a:xfrm>
          <a:custGeom>
            <a:avLst/>
            <a:gdLst>
              <a:gd name="connsiteX0" fmla="*/ 0 w 2133600"/>
              <a:gd name="connsiteY0" fmla="*/ 1054100 h 1054100"/>
              <a:gd name="connsiteX1" fmla="*/ 63500 w 2133600"/>
              <a:gd name="connsiteY1" fmla="*/ 927100 h 1054100"/>
              <a:gd name="connsiteX2" fmla="*/ 76200 w 2133600"/>
              <a:gd name="connsiteY2" fmla="*/ 889000 h 1054100"/>
              <a:gd name="connsiteX3" fmla="*/ 158750 w 2133600"/>
              <a:gd name="connsiteY3" fmla="*/ 781050 h 1054100"/>
              <a:gd name="connsiteX4" fmla="*/ 292100 w 2133600"/>
              <a:gd name="connsiteY4" fmla="*/ 609600 h 1054100"/>
              <a:gd name="connsiteX5" fmla="*/ 400050 w 2133600"/>
              <a:gd name="connsiteY5" fmla="*/ 527050 h 1054100"/>
              <a:gd name="connsiteX6" fmla="*/ 533400 w 2133600"/>
              <a:gd name="connsiteY6" fmla="*/ 406400 h 1054100"/>
              <a:gd name="connsiteX7" fmla="*/ 666750 w 2133600"/>
              <a:gd name="connsiteY7" fmla="*/ 323850 h 1054100"/>
              <a:gd name="connsiteX8" fmla="*/ 825500 w 2133600"/>
              <a:gd name="connsiteY8" fmla="*/ 234950 h 1054100"/>
              <a:gd name="connsiteX9" fmla="*/ 1028700 w 2133600"/>
              <a:gd name="connsiteY9" fmla="*/ 158750 h 1054100"/>
              <a:gd name="connsiteX10" fmla="*/ 1181100 w 2133600"/>
              <a:gd name="connsiteY10" fmla="*/ 101600 h 1054100"/>
              <a:gd name="connsiteX11" fmla="*/ 1403350 w 2133600"/>
              <a:gd name="connsiteY11" fmla="*/ 69850 h 1054100"/>
              <a:gd name="connsiteX12" fmla="*/ 1701800 w 2133600"/>
              <a:gd name="connsiteY12" fmla="*/ 19050 h 1054100"/>
              <a:gd name="connsiteX13" fmla="*/ 1924050 w 2133600"/>
              <a:gd name="connsiteY13" fmla="*/ 12700 h 1054100"/>
              <a:gd name="connsiteX14" fmla="*/ 2076450 w 2133600"/>
              <a:gd name="connsiteY14" fmla="*/ 6350 h 1054100"/>
              <a:gd name="connsiteX15" fmla="*/ 2133600 w 2133600"/>
              <a:gd name="connsiteY15" fmla="*/ 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33600" h="1054100">
                <a:moveTo>
                  <a:pt x="0" y="1054100"/>
                </a:moveTo>
                <a:cubicBezTo>
                  <a:pt x="25400" y="1004358"/>
                  <a:pt x="50800" y="954617"/>
                  <a:pt x="63500" y="927100"/>
                </a:cubicBezTo>
                <a:cubicBezTo>
                  <a:pt x="76200" y="899583"/>
                  <a:pt x="60325" y="913342"/>
                  <a:pt x="76200" y="889000"/>
                </a:cubicBezTo>
                <a:cubicBezTo>
                  <a:pt x="92075" y="864658"/>
                  <a:pt x="158750" y="781050"/>
                  <a:pt x="158750" y="781050"/>
                </a:cubicBezTo>
                <a:cubicBezTo>
                  <a:pt x="194733" y="734483"/>
                  <a:pt x="251883" y="651933"/>
                  <a:pt x="292100" y="609600"/>
                </a:cubicBezTo>
                <a:cubicBezTo>
                  <a:pt x="332317" y="567267"/>
                  <a:pt x="359833" y="560917"/>
                  <a:pt x="400050" y="527050"/>
                </a:cubicBezTo>
                <a:cubicBezTo>
                  <a:pt x="440267" y="493183"/>
                  <a:pt x="488950" y="440267"/>
                  <a:pt x="533400" y="406400"/>
                </a:cubicBezTo>
                <a:cubicBezTo>
                  <a:pt x="577850" y="372533"/>
                  <a:pt x="618067" y="352425"/>
                  <a:pt x="666750" y="323850"/>
                </a:cubicBezTo>
                <a:cubicBezTo>
                  <a:pt x="715433" y="295275"/>
                  <a:pt x="765175" y="262467"/>
                  <a:pt x="825500" y="234950"/>
                </a:cubicBezTo>
                <a:cubicBezTo>
                  <a:pt x="885825" y="207433"/>
                  <a:pt x="1028700" y="158750"/>
                  <a:pt x="1028700" y="158750"/>
                </a:cubicBezTo>
                <a:cubicBezTo>
                  <a:pt x="1087967" y="136525"/>
                  <a:pt x="1118658" y="116417"/>
                  <a:pt x="1181100" y="101600"/>
                </a:cubicBezTo>
                <a:cubicBezTo>
                  <a:pt x="1243542" y="86783"/>
                  <a:pt x="1316567" y="83608"/>
                  <a:pt x="1403350" y="69850"/>
                </a:cubicBezTo>
                <a:cubicBezTo>
                  <a:pt x="1490133" y="56092"/>
                  <a:pt x="1615017" y="28575"/>
                  <a:pt x="1701800" y="19050"/>
                </a:cubicBezTo>
                <a:cubicBezTo>
                  <a:pt x="1788583" y="9525"/>
                  <a:pt x="1924050" y="12700"/>
                  <a:pt x="1924050" y="12700"/>
                </a:cubicBezTo>
                <a:lnTo>
                  <a:pt x="2076450" y="6350"/>
                </a:lnTo>
                <a:cubicBezTo>
                  <a:pt x="2111375" y="4233"/>
                  <a:pt x="2122487" y="2116"/>
                  <a:pt x="2133600" y="0"/>
                </a:cubicBezTo>
              </a:path>
            </a:pathLst>
          </a:custGeom>
          <a:noFill/>
          <a:ln w="2857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20810" y="2258463"/>
            <a:ext cx="1116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Electron affinity</a:t>
            </a:r>
            <a:endParaRPr lang="zh-CN" altLang="en-US" b="1" dirty="0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844699" y="34954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Time</a:t>
            </a:r>
            <a:endParaRPr lang="zh-CN" altLang="en-US" b="1" dirty="0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88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89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1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Degradation model of semiconductor</a:t>
            </a:r>
          </a:p>
        </p:txBody>
      </p:sp>
      <p:pic>
        <p:nvPicPr>
          <p:cNvPr id="92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794" y="4941168"/>
            <a:ext cx="4145288" cy="137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1" y="4825923"/>
            <a:ext cx="3938570" cy="1158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Rectangle 92"/>
          <p:cNvSpPr/>
          <p:nvPr/>
        </p:nvSpPr>
        <p:spPr>
          <a:xfrm>
            <a:off x="648222" y="1549381"/>
            <a:ext cx="764192" cy="17326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2841417" y="1900577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2375000" y="2011590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993817" y="2052977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2697899" y="2217452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2884880" y="2395200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2588962" y="2559675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3037280" y="2547600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2741362" y="2712075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Arrow Connector 95"/>
          <p:cNvCxnSpPr>
            <a:stCxn id="97" idx="2"/>
          </p:cNvCxnSpPr>
          <p:nvPr/>
        </p:nvCxnSpPr>
        <p:spPr>
          <a:xfrm flipH="1" flipV="1">
            <a:off x="2178019" y="2071523"/>
            <a:ext cx="196981" cy="12075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>
            <a:off x="2398994" y="2678343"/>
            <a:ext cx="223782" cy="16567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>
            <a:off x="2890123" y="2821922"/>
            <a:ext cx="219165" cy="16567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 flipH="1" flipV="1">
            <a:off x="2606502" y="1944032"/>
            <a:ext cx="126476" cy="275489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1413253" y="1999515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1413253" y="2918031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1412414" y="2437612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/>
          <p:cNvSpPr txBox="1"/>
          <p:nvPr/>
        </p:nvSpPr>
        <p:spPr>
          <a:xfrm>
            <a:off x="292447" y="3393567"/>
            <a:ext cx="48283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gas molecules in the vacuum environment stay at thermal equilibrium state, following the ideal gas equation and Maxwell-Boltzmann distribution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45" y="6124567"/>
            <a:ext cx="821061" cy="585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Rectangle 124"/>
          <p:cNvSpPr/>
          <p:nvPr/>
        </p:nvSpPr>
        <p:spPr>
          <a:xfrm>
            <a:off x="-2631" y="6216416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Characteristic time estimation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/>
              <p:cNvSpPr txBox="1"/>
              <p:nvPr/>
            </p:nvSpPr>
            <p:spPr>
              <a:xfrm>
                <a:off x="3407580" y="2517921"/>
                <a:ext cx="13161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𝑝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𝑛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9" name="TextBox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580" y="2517921"/>
                <a:ext cx="1316130" cy="400110"/>
              </a:xfrm>
              <a:prstGeom prst="rect">
                <a:avLst/>
              </a:prstGeom>
              <a:blipFill>
                <a:blip r:embed="rId6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/>
              <p:nvPr/>
            </p:nvSpPr>
            <p:spPr>
              <a:xfrm>
                <a:off x="3327621" y="1793321"/>
                <a:ext cx="1686616" cy="62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𝑓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𝑣</m:t>
                      </m:r>
                      <m:r>
                        <a:rPr lang="en-US" sz="2000" b="0" i="1" smtClean="0">
                          <a:latin typeface="Cambria Math"/>
                        </a:rPr>
                        <m:t>)~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621" y="1793321"/>
                <a:ext cx="1686616" cy="620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TextBox 129"/>
          <p:cNvSpPr txBox="1"/>
          <p:nvPr/>
        </p:nvSpPr>
        <p:spPr>
          <a:xfrm>
            <a:off x="1413253" y="1396993"/>
            <a:ext cx="42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643382" y="1428093"/>
            <a:ext cx="42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</a:p>
        </p:txBody>
      </p:sp>
      <p:cxnSp>
        <p:nvCxnSpPr>
          <p:cNvPr id="136" name="Straight Arrow Connector 135"/>
          <p:cNvCxnSpPr/>
          <p:nvPr/>
        </p:nvCxnSpPr>
        <p:spPr>
          <a:xfrm flipH="1">
            <a:off x="2155718" y="3229527"/>
            <a:ext cx="268989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flipH="1" flipV="1">
            <a:off x="2416322" y="2943485"/>
            <a:ext cx="8385" cy="30332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flipV="1">
            <a:off x="2427911" y="3062047"/>
            <a:ext cx="178591" cy="16748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ctangle 141"/>
          <p:cNvSpPr/>
          <p:nvPr/>
        </p:nvSpPr>
        <p:spPr>
          <a:xfrm>
            <a:off x="1957136" y="3032440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x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194014" y="2773203"/>
            <a:ext cx="276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y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2484757" y="2993032"/>
            <a:ext cx="276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5392802" y="4014309"/>
                <a:ext cx="34597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Electron affinity evolution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Arial" panose="020B0604020202020204" pitchFamily="34" charset="0"/>
                          </a:rPr>
                          <m:t>𝑎</m:t>
                        </m:r>
                        <m:r>
                          <a:rPr lang="en-US" sz="20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𝑎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):</a:t>
                </a:r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802" y="4014309"/>
                <a:ext cx="3459784" cy="707886"/>
              </a:xfrm>
              <a:prstGeom prst="rect">
                <a:avLst/>
              </a:prstGeom>
              <a:blipFill>
                <a:blip r:embed="rId9"/>
                <a:stretch>
                  <a:fillRect l="-1940" t="-4310" b="-15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721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4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78" grpId="0"/>
      <p:bldP spid="7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024942" y="1985957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3024942" y="3151856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3024942" y="4317755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465102" y="1985957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465102" y="4317755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797250" y="1985957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797250" y="3151856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797250" y="4317755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201406" y="1985957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201406" y="3151856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201406" y="4317755"/>
            <a:ext cx="360040" cy="360040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088838" y="2659423"/>
            <a:ext cx="180020" cy="18002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088838" y="3786157"/>
            <a:ext cx="180020" cy="18002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471436" y="3876167"/>
            <a:ext cx="180020" cy="18002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65102" y="1265876"/>
            <a:ext cx="1963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Surface layer</a:t>
            </a:r>
            <a:endParaRPr lang="zh-CN" alt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26582" y="2345997"/>
            <a:ext cx="2042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Scatter with defects</a:t>
            </a:r>
            <a:endParaRPr lang="zh-CN" alt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3870" y="3532856"/>
            <a:ext cx="1894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Recombine with holes </a:t>
            </a:r>
            <a:endParaRPr lang="zh-CN" alt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29" y="66937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reduction rate of emission possibility due to the formation of the surface layer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49518" y="1281720"/>
            <a:ext cx="133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Vacuum</a:t>
            </a:r>
            <a:endParaRPr lang="zh-CN" altLang="en-US" sz="2400" b="1" dirty="0"/>
          </a:p>
        </p:txBody>
      </p:sp>
      <p:grpSp>
        <p:nvGrpSpPr>
          <p:cNvPr id="26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27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29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30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Degradation model of semiconductor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09" y="5260394"/>
            <a:ext cx="3283657" cy="1269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49533" y="5260394"/>
            <a:ext cx="28438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0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is attenuation length.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is the maximum thickness the surface layer can reach.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465102" y="5556958"/>
                <a:ext cx="985078" cy="676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102" y="5556958"/>
                <a:ext cx="985078" cy="6766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655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0.16337 0.0044 L 0.225 0.0044 L 0.31997 0.01343 L 0.34497 0.02662 L 0.34827 0.05555 L 0.3566 0.1 L 0.34827 0.14444 L 0.33004 0.18449 L 0.26337 0.19329 L 0.23004 0.20903 L 0.18004 0.24236 L 0.16337 0.28889 L 0.1283 0.32222 L 0.08664 0.36458 L 0.03993 0.40671 " pathEditMode="relative" ptsTypes="AAAAAAAAAAAAAA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07 L 0.0441 0.0007 L 0.10243 0.0007 L 0.17743 0.00972 L 0.26754 0.00509 L 0.3474 0.01621 L 0.41389 0.05417 " pathEditMode="relative" ptsTypes="AAAAAAA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024 L -0.02361 -0.00024 L -0.06198 -0.00186 L -0.10833 0.01527 L -0.17309 0.0375 " pathEditMode="relative" rAng="0" ptsTypes="AAAAA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1"/>
          <p:cNvSpPr/>
          <p:nvPr/>
        </p:nvSpPr>
        <p:spPr>
          <a:xfrm>
            <a:off x="4927531" y="5159794"/>
            <a:ext cx="42572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degradation model can fit with the experiments data of QE and predict the evolution of intrinsic emittance.</a:t>
            </a:r>
          </a:p>
        </p:txBody>
      </p:sp>
      <p:sp>
        <p:nvSpPr>
          <p:cNvPr id="7" name="矩形 21"/>
          <p:cNvSpPr/>
          <p:nvPr/>
        </p:nvSpPr>
        <p:spPr>
          <a:xfrm>
            <a:off x="41798" y="677077"/>
            <a:ext cx="8892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1. Cs</a:t>
            </a:r>
            <a:r>
              <a:rPr lang="en-US" altLang="zh-CN" sz="2000" baseline="-25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r>
              <a:rPr lang="en-US" altLang="zh-CN" sz="2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Sb with controlled contamination of O</a:t>
            </a:r>
            <a:r>
              <a:rPr lang="en-US" altLang="zh-CN" sz="2000" baseline="-25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r>
              <a:rPr lang="en-US" altLang="zh-CN" sz="2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(10</a:t>
            </a:r>
            <a:r>
              <a:rPr lang="en-US" altLang="zh-CN" sz="2000" baseline="30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-9</a:t>
            </a:r>
            <a:r>
              <a:rPr lang="en-US" altLang="zh-CN" sz="2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Torr), photon energy 3.06eV.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62" y="1823933"/>
            <a:ext cx="3467400" cy="291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2263" y="4735359"/>
            <a:ext cx="3155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/>
              <a:t>Pavlenko</a:t>
            </a:r>
            <a:r>
              <a:rPr lang="en-US" altLang="zh-CN" sz="1400" dirty="0"/>
              <a:t>, AIP Advances 6, 115008 (2016)</a:t>
            </a:r>
            <a:endParaRPr lang="zh-CN" altLang="en-US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131" y="1679917"/>
            <a:ext cx="4287148" cy="320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7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9" name="图片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20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application of the degradation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3529" y="3583848"/>
                <a:ext cx="3393108" cy="382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𝒕</m:t>
                          </m:r>
                        </m:sup>
                      </m:sSup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𝒕</m:t>
                          </m:r>
                        </m:sup>
                      </m:sSup>
                      <m:r>
                        <a:rPr lang="en-US" b="1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529" y="3583848"/>
                <a:ext cx="3393108" cy="382284"/>
              </a:xfrm>
              <a:prstGeom prst="rect">
                <a:avLst/>
              </a:prstGeom>
              <a:blipFill rotWithShape="1"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620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830" y="3611638"/>
            <a:ext cx="3945251" cy="31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033" y="729836"/>
            <a:ext cx="3860849" cy="292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129" y="2368979"/>
            <a:ext cx="2801119" cy="63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978" y="615993"/>
            <a:ext cx="48290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 The evolution of the electron affinity, QE and MTE with the oxygen dose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GaAsP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The laser wavelength is 532 nm (2.33 eV).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results from the model have good agreement with the experiment.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67" y="3626893"/>
            <a:ext cx="3979912" cy="32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2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4" name="图片 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5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application of the degradation model</a:t>
            </a:r>
          </a:p>
        </p:txBody>
      </p:sp>
      <p:sp>
        <p:nvSpPr>
          <p:cNvPr id="2" name="Rectangle 1"/>
          <p:cNvSpPr/>
          <p:nvPr/>
        </p:nvSpPr>
        <p:spPr>
          <a:xfrm>
            <a:off x="6073587" y="4302233"/>
            <a:ext cx="2740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All t</a:t>
            </a:r>
            <a:r>
              <a:rPr lang="en-US" dirty="0"/>
              <a:t>he experiment data come from J. Appl. Phys. 121, 225703 (2017) 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5C2845F-B0A7-4C75-ABA8-A075DFB5E8D7}"/>
              </a:ext>
            </a:extLst>
          </p:cNvPr>
          <p:cNvSpPr/>
          <p:nvPr/>
        </p:nvSpPr>
        <p:spPr>
          <a:xfrm>
            <a:off x="515105" y="3265075"/>
            <a:ext cx="38608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L. B. Jones et al, J. Appl. Phys. 121, 225703 (2017) 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44384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2"/>
          <p:cNvSpPr/>
          <p:nvPr/>
        </p:nvSpPr>
        <p:spPr>
          <a:xfrm>
            <a:off x="30535" y="644361"/>
            <a:ext cx="86415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The predictions of the cathode performance at threshold photoemission in the degradation state. Take Cs</a:t>
            </a:r>
            <a:r>
              <a:rPr lang="en-US" altLang="zh-CN" sz="2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 as an example.</a:t>
            </a:r>
            <a:endParaRPr lang="zh-CN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4927943" y="2931117"/>
            <a:ext cx="4179004" cy="1323439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(1.8 eV, 4 MV/m) The emittance grows with degradation. The high energy electrons from acceptor level  account</a:t>
            </a:r>
            <a:r>
              <a:rPr kumimoji="0" lang="en-US" altLang="zh-CN" sz="20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for a significant part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文本框 4"/>
          <p:cNvSpPr txBox="1"/>
          <p:nvPr/>
        </p:nvSpPr>
        <p:spPr>
          <a:xfrm>
            <a:off x="4927943" y="4682533"/>
            <a:ext cx="4179003" cy="1015663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(1.8 eV, 50 MV/m) The high electric field compensates the growth of barrier.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文本框 5"/>
          <p:cNvSpPr txBox="1"/>
          <p:nvPr/>
        </p:nvSpPr>
        <p:spPr>
          <a:xfrm>
            <a:off x="4927942" y="1490957"/>
            <a:ext cx="4179003" cy="1015663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(1.9 eV, 4 MV/m) The higher photon energy enables electrons from valance band dominate.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" name="矩形 6"/>
          <p:cNvSpPr/>
          <p:nvPr/>
        </p:nvSpPr>
        <p:spPr>
          <a:xfrm>
            <a:off x="383539" y="5856780"/>
            <a:ext cx="8312676" cy="1015663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</a:t>
            </a:r>
            <a:r>
              <a:rPr lang="en-US" altLang="zh-CN" sz="2000" kern="0" dirty="0">
                <a:solidFill>
                  <a:prstClr val="black"/>
                </a:solidFill>
              </a:rPr>
              <a:t>participation of acceptor level may result in a higher intrinsic emittance at threshold photoemission under fully degradation. Higher field or higher photon energy can suppress its influence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5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6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8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application of the degradation model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299B948-7825-4CA2-B7F4-2DC8A86D2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2" y="1490957"/>
            <a:ext cx="4644209" cy="3548806"/>
          </a:xfrm>
          <a:prstGeom prst="rect">
            <a:avLst/>
          </a:prstGeom>
        </p:spPr>
      </p:pic>
      <p:cxnSp>
        <p:nvCxnSpPr>
          <p:cNvPr id="4" name="Straight Arrow Connector 3"/>
          <p:cNvCxnSpPr>
            <a:stCxn id="12" idx="2"/>
            <a:endCxn id="10" idx="0"/>
          </p:cNvCxnSpPr>
          <p:nvPr/>
        </p:nvCxnSpPr>
        <p:spPr>
          <a:xfrm>
            <a:off x="7017444" y="2506620"/>
            <a:ext cx="1" cy="424497"/>
          </a:xfrm>
          <a:prstGeom prst="straightConnector1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03770" y="2518813"/>
            <a:ext cx="922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QE up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62300" y="2517590"/>
            <a:ext cx="1435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MTE down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069979" y="4261157"/>
            <a:ext cx="1" cy="424497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56305" y="4273350"/>
            <a:ext cx="922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QE up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80596" y="4272127"/>
            <a:ext cx="1435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MTE down</a:t>
            </a:r>
          </a:p>
        </p:txBody>
      </p:sp>
    </p:spTree>
    <p:extLst>
      <p:ext uri="{BB962C8B-B14F-4D97-AF65-F5344CB8AC3E}">
        <p14:creationId xmlns:p14="http://schemas.microsoft.com/office/powerpoint/2010/main" val="86326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3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Threshold photoemission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1" y="644361"/>
            <a:ext cx="89644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Low mean transverse energy (MTE) cathodes will be favored by XFEL and UED/UEM, which can greatly benefit from low thermal emittance. Threshold photoemission has been experimentally proved to be an effective method to achieve ultralow MTE. 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格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82511934"/>
                  </p:ext>
                </p:extLst>
              </p:nvPr>
            </p:nvGraphicFramePr>
            <p:xfrm>
              <a:off x="985248" y="2976591"/>
              <a:ext cx="7015897" cy="175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959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7959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7959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369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/>
                            <a:t>Cathode</a:t>
                          </a:r>
                          <a:endParaRPr lang="zh-CN" alt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/>
                            <a:t>Threshold(eV)</a:t>
                          </a:r>
                          <a:endParaRPr lang="zh-CN" alt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aseline="0" dirty="0"/>
                            <a:t>Photon </a:t>
                          </a:r>
                          <a:r>
                            <a:rPr lang="en-US" altLang="zh-CN" sz="1800" dirty="0"/>
                            <a:t>(eV)</a:t>
                          </a:r>
                          <a:endParaRPr lang="zh-CN" alt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/>
                            <a:t>Thermal emittance (</a:t>
                          </a:r>
                          <a:r>
                            <a:rPr lang="en-US" altLang="zh-CN" sz="1800" dirty="0" err="1"/>
                            <a:t>mm.mrad</a:t>
                          </a:r>
                          <a:r>
                            <a:rPr lang="en-US" altLang="zh-CN" sz="1800" dirty="0"/>
                            <a:t>/mm)</a:t>
                          </a:r>
                          <a:endParaRPr lang="zh-CN" alt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/>
                            <a:t>Quantum</a:t>
                          </a:r>
                          <a:r>
                            <a:rPr lang="en-US" altLang="zh-CN" sz="1800" baseline="0" dirty="0"/>
                            <a:t> efficiency</a:t>
                          </a:r>
                          <a:endParaRPr lang="zh-CN" alt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GaAs[1]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1.42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1.44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0.24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~10</a:t>
                          </a:r>
                          <a:r>
                            <a:rPr lang="en-US" altLang="zh-CN" sz="18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zh-CN" altLang="en-US" sz="1800" b="1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Cs</a:t>
                          </a:r>
                          <a:r>
                            <a:rPr lang="en-US" altLang="zh-CN" sz="1800" b="1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Sb[2]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0.27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~5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1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altLang="zh-CN" sz="18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zh-CN" altLang="en-US" sz="1800" b="1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altLang="zh-CN" sz="1800" b="1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KSb[3]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0.26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~10</a:t>
                          </a:r>
                          <a:r>
                            <a:rPr lang="en-US" altLang="zh-CN" sz="18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zh-CN" altLang="en-US" sz="1800" b="1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格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82511934"/>
                  </p:ext>
                </p:extLst>
              </p:nvPr>
            </p:nvGraphicFramePr>
            <p:xfrm>
              <a:off x="985248" y="2976591"/>
              <a:ext cx="7015897" cy="175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959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7959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7959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369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/>
                            <a:t>Cathode</a:t>
                          </a:r>
                          <a:endParaRPr lang="zh-CN" alt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/>
                            <a:t>Threshold(eV)</a:t>
                          </a:r>
                          <a:endParaRPr lang="zh-CN" alt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aseline="0" dirty="0"/>
                            <a:t>Photon </a:t>
                          </a:r>
                          <a:r>
                            <a:rPr lang="en-US" altLang="zh-CN" sz="1800" dirty="0"/>
                            <a:t>(eV)</a:t>
                          </a:r>
                          <a:endParaRPr lang="zh-CN" alt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/>
                            <a:t>Thermal emittance (</a:t>
                          </a:r>
                          <a:r>
                            <a:rPr lang="en-US" altLang="zh-CN" sz="1800" dirty="0" err="1"/>
                            <a:t>mm.mrad</a:t>
                          </a:r>
                          <a:r>
                            <a:rPr lang="en-US" altLang="zh-CN" sz="1800" dirty="0"/>
                            <a:t>/mm)</a:t>
                          </a:r>
                          <a:endParaRPr lang="zh-CN" alt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/>
                            <a:t>Quantum</a:t>
                          </a:r>
                          <a:r>
                            <a:rPr lang="en-US" altLang="zh-CN" sz="1800" baseline="0" dirty="0"/>
                            <a:t> efficiency</a:t>
                          </a:r>
                          <a:endParaRPr lang="zh-CN" alt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GaAs[1]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1.42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1.44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0.24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~10</a:t>
                          </a:r>
                          <a:r>
                            <a:rPr lang="en-US" altLang="zh-CN" sz="18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zh-CN" altLang="en-US" sz="1800" b="1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Cs</a:t>
                          </a:r>
                          <a:r>
                            <a:rPr lang="en-US" altLang="zh-CN" sz="1800" b="1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Sb[2]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0.27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388559" t="-280328" r="-169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altLang="zh-CN" sz="1800" b="1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KSb[3]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0.26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~10</a:t>
                          </a:r>
                          <a:r>
                            <a:rPr lang="en-US" altLang="zh-CN" sz="18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zh-CN" altLang="en-US" sz="1800" b="1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/>
          <p:cNvSpPr txBox="1"/>
          <p:nvPr/>
        </p:nvSpPr>
        <p:spPr>
          <a:xfrm>
            <a:off x="-3" y="6211669"/>
            <a:ext cx="914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[1]I.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Bazarov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,  et al. Journal of Applied Physics, 2008, 103(5): 054901.</a:t>
            </a:r>
          </a:p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[2]L.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Cultrera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, et al. Physical Review Special Topics-Accelerators and Beams, 2015, 18(11): 113401.</a:t>
            </a:r>
          </a:p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[3] J.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Maxson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et al. </a:t>
            </a:r>
            <a:r>
              <a:rPr lang="fr-FR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Appl</a:t>
            </a:r>
            <a:r>
              <a:rPr lang="fr-F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 Phys. </a:t>
            </a:r>
            <a:r>
              <a:rPr lang="fr-FR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fr-F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 106, 234102 (2015)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25668"/>
            <a:ext cx="3947468" cy="87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77252" y="5147932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Low MTE condition is delicate and easily affected by many factors, setting a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limit to the achievable MTE.  </a:t>
            </a:r>
          </a:p>
        </p:txBody>
      </p:sp>
    </p:spTree>
    <p:extLst>
      <p:ext uri="{BB962C8B-B14F-4D97-AF65-F5344CB8AC3E}">
        <p14:creationId xmlns:p14="http://schemas.microsoft.com/office/powerpoint/2010/main" val="3453565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5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7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8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0827" y="644361"/>
            <a:ext cx="834420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1. Acceptor level emission is added into the 3-step photoemission model.</a:t>
            </a:r>
          </a:p>
          <a:p>
            <a:pPr marL="457200" indent="-457200">
              <a:buAutoNum type="arabicPeriod"/>
            </a:pPr>
            <a:endParaRPr lang="en-US" altLang="zh-CN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Explain the threshold emission experiment data for Cs</a:t>
            </a:r>
            <a:r>
              <a:rPr lang="en-US" altLang="zh-CN" sz="2000" baseline="-25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Sb at 300 K and 90 K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acceptor level emission in room temperature contributes to threshold photoemission, leading to higher MTE</a:t>
            </a:r>
            <a:endParaRPr lang="en-US" altLang="zh-CN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model also gives consistent results to experiments beyond threshold photoemission. Examples have been given with Cs</a:t>
            </a:r>
            <a:r>
              <a:rPr lang="en-US" altLang="zh-CN" sz="2000" baseline="-25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Sb and Cs</a:t>
            </a:r>
            <a:r>
              <a:rPr lang="en-US" altLang="zh-CN" sz="2000" baseline="-25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Te</a:t>
            </a:r>
          </a:p>
          <a:p>
            <a:endParaRPr lang="en-US" altLang="zh-CN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2. A degradation model is built to describe the cathode degradation </a:t>
            </a:r>
            <a:r>
              <a:rPr lang="de-DE" altLang="zh-CN" sz="2000" dirty="0" err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process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due to surface contamination, especially by O</a:t>
            </a:r>
            <a:r>
              <a:rPr lang="en-US" altLang="zh-CN" sz="2000" baseline="-25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</a:p>
          <a:p>
            <a:endParaRPr lang="en-US" altLang="zh-CN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model fits well to the experiment for Cs</a:t>
            </a:r>
            <a:r>
              <a:rPr lang="en-US" altLang="zh-CN" sz="2000" baseline="-25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Sb and </a:t>
            </a:r>
            <a:r>
              <a:rPr lang="en-US" altLang="zh-CN" sz="2000" dirty="0" err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GaAsP</a:t>
            </a:r>
            <a:endParaRPr lang="en-US" altLang="zh-CN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model predicts cathode contamination at low field may increase the MTE for threshold photoemission and it can be suppressed by high field or high photon energy.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zh-CN" alt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882B8A8-60B9-44E7-9BF4-4FCBD82C961A}"/>
              </a:ext>
            </a:extLst>
          </p:cNvPr>
          <p:cNvSpPr txBox="1"/>
          <p:nvPr/>
        </p:nvSpPr>
        <p:spPr>
          <a:xfrm>
            <a:off x="1547664" y="6063511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Thanks for your attention</a:t>
            </a:r>
            <a:endParaRPr lang="zh-CN" altLang="en-US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759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3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Limitation towards low MTE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592" y="621890"/>
            <a:ext cx="1969257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en-US" dirty="0"/>
          </a:p>
        </p:txBody>
      </p:sp>
      <p:pic>
        <p:nvPicPr>
          <p:cNvPr id="10" name="Picture 115">
            <a:extLst>
              <a:ext uri="{FF2B5EF4-FFF2-40B4-BE49-F238E27FC236}">
                <a16:creationId xmlns:a16="http://schemas.microsoft.com/office/drawing/2014/main" id="{4929D58C-E7D9-4E48-81BA-E50C16361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6" y="1022000"/>
            <a:ext cx="2261362" cy="134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909" y="846046"/>
            <a:ext cx="1710181" cy="156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8014" y="103127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</a:t>
            </a:r>
            <a:r>
              <a:rPr lang="en-US" baseline="-25000" dirty="0"/>
              <a:t>3</a:t>
            </a:r>
            <a:r>
              <a:rPr lang="en-US" dirty="0"/>
              <a:t>Sb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06212" y="1268288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Cu</a:t>
            </a: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A01D7038-37D4-4810-8251-CC3081B3B197}"/>
              </a:ext>
            </a:extLst>
          </p:cNvPr>
          <p:cNvSpPr txBox="1"/>
          <p:nvPr/>
        </p:nvSpPr>
        <p:spPr>
          <a:xfrm>
            <a:off x="239693" y="2371055"/>
            <a:ext cx="2172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ea typeface="Arial Unicode MS" panose="020B0604020202020204" pitchFamily="34" charset="-122"/>
                <a:cs typeface="Arial Unicode MS" panose="020B0604020202020204" pitchFamily="34" charset="-122"/>
              </a:rPr>
              <a:t>L. </a:t>
            </a:r>
            <a:r>
              <a:rPr lang="en-US" altLang="zh-CN" sz="1200" dirty="0" err="1">
                <a:ea typeface="Arial Unicode MS" panose="020B0604020202020204" pitchFamily="34" charset="-122"/>
                <a:cs typeface="Arial Unicode MS" panose="020B0604020202020204" pitchFamily="34" charset="-122"/>
              </a:rPr>
              <a:t>Cultrera</a:t>
            </a:r>
            <a:r>
              <a:rPr lang="en-US" altLang="zh-CN" sz="1200" dirty="0">
                <a:ea typeface="Arial Unicode MS" panose="020B0604020202020204" pitchFamily="34" charset="-122"/>
                <a:cs typeface="Arial Unicode MS" panose="020B0604020202020204" pitchFamily="34" charset="-122"/>
              </a:rPr>
              <a:t>, </a:t>
            </a:r>
            <a:r>
              <a:rPr lang="en-US" altLang="zh-CN" sz="1200" i="1" dirty="0">
                <a:ea typeface="Arial Unicode MS" panose="020B0604020202020204" pitchFamily="34" charset="-122"/>
                <a:cs typeface="Arial Unicode MS" panose="020B0604020202020204" pitchFamily="34" charset="-122"/>
              </a:rPr>
              <a:t>et al</a:t>
            </a:r>
            <a:r>
              <a:rPr lang="en-US" altLang="zh-CN" sz="1200" dirty="0">
                <a:ea typeface="Arial Unicode MS" panose="020B0604020202020204" pitchFamily="34" charset="-122"/>
                <a:cs typeface="Arial Unicode MS" panose="020B0604020202020204" pitchFamily="34" charset="-122"/>
              </a:rPr>
              <a:t>, PRSTAB  18, 113401(2015)</a:t>
            </a:r>
            <a:endParaRPr lang="zh-CN" altLang="en-US" sz="1200" dirty="0"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97909" y="2411073"/>
            <a:ext cx="17101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cs typeface="Arial" panose="020B0604020202020204" pitchFamily="34" charset="0"/>
              </a:rPr>
              <a:t>S. </a:t>
            </a:r>
            <a:r>
              <a:rPr lang="en-US" sz="1200" dirty="0" err="1">
                <a:cs typeface="Arial" panose="020B0604020202020204" pitchFamily="34" charset="0"/>
              </a:rPr>
              <a:t>Karkare’s</a:t>
            </a:r>
            <a:r>
              <a:rPr lang="en-US" sz="1200" dirty="0">
                <a:cs typeface="Arial" panose="020B0604020202020204" pitchFamily="34" charset="0"/>
              </a:rPr>
              <a:t> talk in P3, 2018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737339" y="620360"/>
            <a:ext cx="1899879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Roughness 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38279"/>
            <a:ext cx="2016225" cy="1065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788024" y="3418792"/>
            <a:ext cx="23532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cs typeface="Arial" panose="020B0604020202020204" pitchFamily="34" charset="0"/>
              </a:rPr>
              <a:t>G. </a:t>
            </a:r>
            <a:r>
              <a:rPr lang="en-US" sz="1200" dirty="0" err="1">
                <a:cs typeface="Arial" panose="020B0604020202020204" pitchFamily="34" charset="0"/>
              </a:rPr>
              <a:t>Gevorkyan</a:t>
            </a:r>
            <a:r>
              <a:rPr lang="en-US" sz="1200" dirty="0">
                <a:cs typeface="Arial" panose="020B0604020202020204" pitchFamily="34" charset="0"/>
              </a:rPr>
              <a:t>, </a:t>
            </a:r>
            <a:r>
              <a:rPr lang="en-US" sz="1200" i="1" dirty="0">
                <a:cs typeface="Arial" panose="020B0604020202020204" pitchFamily="34" charset="0"/>
              </a:rPr>
              <a:t>et al</a:t>
            </a:r>
            <a:r>
              <a:rPr lang="en-US" sz="1200" dirty="0">
                <a:cs typeface="Arial" panose="020B0604020202020204" pitchFamily="34" charset="0"/>
              </a:rPr>
              <a:t>, PRAB 21, 093401 (2018)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266" y="1055574"/>
            <a:ext cx="1126252" cy="86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7153379" y="1953724"/>
            <a:ext cx="1983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S. </a:t>
            </a:r>
            <a:r>
              <a:rPr lang="en-US" sz="1200" dirty="0" err="1"/>
              <a:t>Karkare</a:t>
            </a:r>
            <a:r>
              <a:rPr lang="en-US" sz="1200" dirty="0"/>
              <a:t> and I. </a:t>
            </a:r>
            <a:r>
              <a:rPr lang="en-US" sz="1200" dirty="0" err="1"/>
              <a:t>Bazarov</a:t>
            </a:r>
            <a:r>
              <a:rPr lang="en-US" sz="1200" dirty="0"/>
              <a:t>, PR Applied 4, 024015 (2015)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430" y="4302585"/>
            <a:ext cx="1910138" cy="157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194" y="4345153"/>
            <a:ext cx="1923130" cy="148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4727995" y="3894046"/>
            <a:ext cx="2039341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state</a:t>
            </a:r>
            <a:endParaRPr lang="en-US" dirty="0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469" y="1104150"/>
            <a:ext cx="2173557" cy="80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156316" y="3627304"/>
            <a:ext cx="2940228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Multiphoton emission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870639" y="1912687"/>
            <a:ext cx="23532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cs typeface="Arial" panose="020B0604020202020204" pitchFamily="34" charset="0"/>
              </a:rPr>
              <a:t>Z. Zhang and C. Tang, PRSTAB 18, 053401  (2015)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58822" y="2416504"/>
            <a:ext cx="2278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field – Physical roughness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74584" y="3125196"/>
            <a:ext cx="2278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field – Chemical roughness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571930" y="5856550"/>
            <a:ext cx="2670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S. </a:t>
            </a:r>
            <a:r>
              <a:rPr lang="en-US" sz="1200" dirty="0" err="1"/>
              <a:t>Karkare</a:t>
            </a:r>
            <a:r>
              <a:rPr lang="en-US" sz="1200" dirty="0"/>
              <a:t> </a:t>
            </a:r>
            <a:r>
              <a:rPr lang="en-US" sz="1200" i="1" dirty="0"/>
              <a:t>et al</a:t>
            </a:r>
            <a:r>
              <a:rPr lang="en-US" sz="1200" dirty="0"/>
              <a:t>, PRL 118, 164802 (2017)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56026" y="6080957"/>
            <a:ext cx="470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electrons from surface state may result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higher MTE at smaller excess energy.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94209" y="2979008"/>
            <a:ext cx="34918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Working at low temperature is helpful to achieve low MTE. 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53" y="4015048"/>
            <a:ext cx="2171419" cy="165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778" y="4060875"/>
            <a:ext cx="1974534" cy="145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420187" y="5594133"/>
            <a:ext cx="1768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 An </a:t>
            </a:r>
            <a:r>
              <a:rPr lang="en-US" sz="1200" i="1" dirty="0"/>
              <a:t>et al</a:t>
            </a:r>
            <a:r>
              <a:rPr lang="en-US" sz="1200" dirty="0"/>
              <a:t>, AIP ADVANCES 8, 055225 (2018)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434489" y="5516986"/>
            <a:ext cx="19754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J.K. Bae </a:t>
            </a:r>
            <a:r>
              <a:rPr lang="en-US" sz="1200" i="1" dirty="0"/>
              <a:t>et al</a:t>
            </a:r>
            <a:r>
              <a:rPr lang="en-US" sz="1200" dirty="0"/>
              <a:t>, J. Appl. Phys. 124, 244903 (2018)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4122" y="5995049"/>
            <a:ext cx="4251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multiphoton emission significantly increase MTE at well below threshold emission with high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fluence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laser.</a:t>
            </a:r>
          </a:p>
        </p:txBody>
      </p:sp>
    </p:spTree>
    <p:extLst>
      <p:ext uri="{BB962C8B-B14F-4D97-AF65-F5344CB8AC3E}">
        <p14:creationId xmlns:p14="http://schemas.microsoft.com/office/powerpoint/2010/main" val="204060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39" y="764704"/>
            <a:ext cx="2333040" cy="3133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710" y="773907"/>
            <a:ext cx="2304256" cy="312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5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7" name="图片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8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Evidence of the intermediate energy level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6394" y="6142447"/>
            <a:ext cx="4586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model in this talk more focuses on the effect of intermediate energy level.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50627" y="900505"/>
            <a:ext cx="33592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presence of the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intermediate energy level (donors for n-typed and acceptors for p-typed)  might be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 one of the reasons to cause 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he discrepancy of QE between 300 K and 77 K near the threshold region.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22" y="4232410"/>
            <a:ext cx="3647572" cy="2149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8132" y="6304454"/>
            <a:ext cx="3586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T. Sakata, </a:t>
            </a:r>
            <a:r>
              <a:rPr lang="en-US" sz="1400" dirty="0" err="1"/>
              <a:t>J.Phys.Soc.Japan</a:t>
            </a:r>
            <a:r>
              <a:rPr lang="en-US" sz="1400" dirty="0"/>
              <a:t> 8 (1953) 793~795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980929"/>
            <a:ext cx="831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300 K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899592" y="1350261"/>
            <a:ext cx="72008" cy="107062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23767" y="2564904"/>
            <a:ext cx="831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77 K</a:t>
            </a:r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flipH="1" flipV="1">
            <a:off x="971600" y="2661429"/>
            <a:ext cx="352167" cy="88141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46370" y="1091500"/>
            <a:ext cx="831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300 K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3662059" y="1484784"/>
            <a:ext cx="36004" cy="862009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86234" y="2490809"/>
            <a:ext cx="831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77 K</a:t>
            </a:r>
          </a:p>
        </p:txBody>
      </p:sp>
      <p:cxnSp>
        <p:nvCxnSpPr>
          <p:cNvPr id="30" name="Straight Arrow Connector 29"/>
          <p:cNvCxnSpPr>
            <a:stCxn id="29" idx="1"/>
          </p:cNvCxnSpPr>
          <p:nvPr/>
        </p:nvCxnSpPr>
        <p:spPr>
          <a:xfrm flipH="1" flipV="1">
            <a:off x="3734067" y="2587334"/>
            <a:ext cx="352167" cy="88141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051425" y="4160402"/>
                <a:ext cx="1415259" cy="658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𝜌</m:t>
                          </m:r>
                        </m:e>
                      </m:func>
                      <m:r>
                        <a:rPr lang="en-US" i="1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1425" y="4160402"/>
                <a:ext cx="1415259" cy="6580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1907696" y="391926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Cs</a:t>
            </a:r>
            <a:r>
              <a:rPr lang="en-US" b="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051425" y="4953774"/>
                <a:ext cx="13151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~0.5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𝑒𝑉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1425" y="4953774"/>
                <a:ext cx="131510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581163" y="4085235"/>
            <a:ext cx="35532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plot of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resistance against temperature confirms the existence of the intermediate energy level.  For Cs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Sb, it locates roughly at 0.5 eV above the filled band.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87608" y="3064058"/>
            <a:ext cx="144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W.E. Spicer, Phys. Rev. 112, 114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910150" y="3140968"/>
            <a:ext cx="144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W.E. Spicer, Phys. Rev. 112, 114 </a:t>
            </a:r>
          </a:p>
        </p:txBody>
      </p:sp>
    </p:spTree>
    <p:extLst>
      <p:ext uri="{BB962C8B-B14F-4D97-AF65-F5344CB8AC3E}">
        <p14:creationId xmlns:p14="http://schemas.microsoft.com/office/powerpoint/2010/main" val="2022096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0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3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Threshold photoemission model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" name="椭圆 79"/>
          <p:cNvSpPr/>
          <p:nvPr/>
        </p:nvSpPr>
        <p:spPr>
          <a:xfrm>
            <a:off x="6356841" y="12323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椭圆 80"/>
          <p:cNvSpPr/>
          <p:nvPr/>
        </p:nvSpPr>
        <p:spPr>
          <a:xfrm>
            <a:off x="6347738" y="159241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椭圆 81"/>
          <p:cNvSpPr/>
          <p:nvPr/>
        </p:nvSpPr>
        <p:spPr>
          <a:xfrm>
            <a:off x="6347738" y="195245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椭圆 82"/>
          <p:cNvSpPr/>
          <p:nvPr/>
        </p:nvSpPr>
        <p:spPr>
          <a:xfrm>
            <a:off x="6356841" y="231249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椭圆 83"/>
          <p:cNvSpPr/>
          <p:nvPr/>
        </p:nvSpPr>
        <p:spPr>
          <a:xfrm>
            <a:off x="6347738" y="267253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椭圆 84"/>
          <p:cNvSpPr/>
          <p:nvPr/>
        </p:nvSpPr>
        <p:spPr>
          <a:xfrm>
            <a:off x="6347738" y="30325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椭圆 85"/>
          <p:cNvSpPr/>
          <p:nvPr/>
        </p:nvSpPr>
        <p:spPr>
          <a:xfrm>
            <a:off x="6716881" y="12323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椭圆 86"/>
          <p:cNvSpPr/>
          <p:nvPr/>
        </p:nvSpPr>
        <p:spPr>
          <a:xfrm>
            <a:off x="6707778" y="159241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椭圆 87"/>
          <p:cNvSpPr/>
          <p:nvPr/>
        </p:nvSpPr>
        <p:spPr>
          <a:xfrm>
            <a:off x="6707778" y="195245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椭圆 88"/>
          <p:cNvSpPr/>
          <p:nvPr/>
        </p:nvSpPr>
        <p:spPr>
          <a:xfrm>
            <a:off x="6716881" y="231249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椭圆 89"/>
          <p:cNvSpPr/>
          <p:nvPr/>
        </p:nvSpPr>
        <p:spPr>
          <a:xfrm>
            <a:off x="6707778" y="267253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椭圆 90"/>
          <p:cNvSpPr/>
          <p:nvPr/>
        </p:nvSpPr>
        <p:spPr>
          <a:xfrm>
            <a:off x="6707778" y="30325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椭圆 91"/>
          <p:cNvSpPr/>
          <p:nvPr/>
        </p:nvSpPr>
        <p:spPr>
          <a:xfrm>
            <a:off x="7091904" y="12323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椭圆 92"/>
          <p:cNvSpPr/>
          <p:nvPr/>
        </p:nvSpPr>
        <p:spPr>
          <a:xfrm>
            <a:off x="7082801" y="159241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3" name="椭圆 93"/>
          <p:cNvSpPr/>
          <p:nvPr/>
        </p:nvSpPr>
        <p:spPr>
          <a:xfrm>
            <a:off x="7091904" y="231249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椭圆 94"/>
          <p:cNvSpPr/>
          <p:nvPr/>
        </p:nvSpPr>
        <p:spPr>
          <a:xfrm>
            <a:off x="7082801" y="267253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椭圆 95"/>
          <p:cNvSpPr/>
          <p:nvPr/>
        </p:nvSpPr>
        <p:spPr>
          <a:xfrm>
            <a:off x="7082801" y="30325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椭圆 96"/>
          <p:cNvSpPr/>
          <p:nvPr/>
        </p:nvSpPr>
        <p:spPr>
          <a:xfrm>
            <a:off x="7451944" y="12323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椭圆 97"/>
          <p:cNvSpPr/>
          <p:nvPr/>
        </p:nvSpPr>
        <p:spPr>
          <a:xfrm>
            <a:off x="7442841" y="159241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椭圆 98"/>
          <p:cNvSpPr/>
          <p:nvPr/>
        </p:nvSpPr>
        <p:spPr>
          <a:xfrm>
            <a:off x="7442841" y="195245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椭圆 99"/>
          <p:cNvSpPr/>
          <p:nvPr/>
        </p:nvSpPr>
        <p:spPr>
          <a:xfrm>
            <a:off x="7451944" y="231249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椭圆 100"/>
          <p:cNvSpPr/>
          <p:nvPr/>
        </p:nvSpPr>
        <p:spPr>
          <a:xfrm>
            <a:off x="7442841" y="267253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椭圆 101"/>
          <p:cNvSpPr/>
          <p:nvPr/>
        </p:nvSpPr>
        <p:spPr>
          <a:xfrm>
            <a:off x="7442841" y="30325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2" name="椭圆 102"/>
          <p:cNvSpPr/>
          <p:nvPr/>
        </p:nvSpPr>
        <p:spPr>
          <a:xfrm>
            <a:off x="7825168" y="12323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椭圆 103"/>
          <p:cNvSpPr/>
          <p:nvPr/>
        </p:nvSpPr>
        <p:spPr>
          <a:xfrm>
            <a:off x="7816065" y="159241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椭圆 104"/>
          <p:cNvSpPr/>
          <p:nvPr/>
        </p:nvSpPr>
        <p:spPr>
          <a:xfrm>
            <a:off x="7816065" y="195245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椭圆 105"/>
          <p:cNvSpPr/>
          <p:nvPr/>
        </p:nvSpPr>
        <p:spPr>
          <a:xfrm>
            <a:off x="7825168" y="231249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椭圆 106"/>
          <p:cNvSpPr/>
          <p:nvPr/>
        </p:nvSpPr>
        <p:spPr>
          <a:xfrm>
            <a:off x="7816065" y="267253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椭圆 107"/>
          <p:cNvSpPr/>
          <p:nvPr/>
        </p:nvSpPr>
        <p:spPr>
          <a:xfrm>
            <a:off x="7816065" y="30325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椭圆 108"/>
          <p:cNvSpPr/>
          <p:nvPr/>
        </p:nvSpPr>
        <p:spPr>
          <a:xfrm>
            <a:off x="8185208" y="12323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椭圆 109"/>
          <p:cNvSpPr/>
          <p:nvPr/>
        </p:nvSpPr>
        <p:spPr>
          <a:xfrm>
            <a:off x="8176105" y="159241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0" name="椭圆 110"/>
          <p:cNvSpPr/>
          <p:nvPr/>
        </p:nvSpPr>
        <p:spPr>
          <a:xfrm>
            <a:off x="8176105" y="195245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1" name="椭圆 111"/>
          <p:cNvSpPr/>
          <p:nvPr/>
        </p:nvSpPr>
        <p:spPr>
          <a:xfrm>
            <a:off x="8185208" y="231249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2" name="椭圆 112"/>
          <p:cNvSpPr/>
          <p:nvPr/>
        </p:nvSpPr>
        <p:spPr>
          <a:xfrm>
            <a:off x="8176105" y="267253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椭圆 113"/>
          <p:cNvSpPr/>
          <p:nvPr/>
        </p:nvSpPr>
        <p:spPr>
          <a:xfrm>
            <a:off x="8176105" y="303257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椭圆 114"/>
          <p:cNvSpPr/>
          <p:nvPr/>
        </p:nvSpPr>
        <p:spPr>
          <a:xfrm>
            <a:off x="7001894" y="1448048"/>
            <a:ext cx="180020" cy="192038"/>
          </a:xfrm>
          <a:prstGeom prst="ellipse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椭圆 115"/>
          <p:cNvSpPr/>
          <p:nvPr/>
        </p:nvSpPr>
        <p:spPr>
          <a:xfrm>
            <a:off x="7076921" y="1952451"/>
            <a:ext cx="360040" cy="36004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935" y="1758295"/>
            <a:ext cx="55573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lattice imperfections, like a foreign atom or vacancy, can result in a donor or acceptor in the band gap.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Since most of the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photocathodes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used in the electron gun are p-typed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semiconductors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only acceptor level is considered.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0949" y="659106"/>
            <a:ext cx="54691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Excitation: valance band and acceptor level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Transport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Emission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C5117D7-ACA1-4B4A-8C71-A2AD79DC9A0E}"/>
              </a:ext>
            </a:extLst>
          </p:cNvPr>
          <p:cNvSpPr txBox="1"/>
          <p:nvPr/>
        </p:nvSpPr>
        <p:spPr>
          <a:xfrm>
            <a:off x="238069" y="4185470"/>
            <a:ext cx="8667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Part of acceptor level will be occupied with electrons due to the thermal excitation. Higher occupation possibility is expected at higher temperature.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8ECBC3C3-102B-444D-9EC8-19F818D4E7AA}"/>
              </a:ext>
            </a:extLst>
          </p:cNvPr>
          <p:cNvCxnSpPr>
            <a:cxnSpLocks/>
          </p:cNvCxnSpPr>
          <p:nvPr/>
        </p:nvCxnSpPr>
        <p:spPr>
          <a:xfrm>
            <a:off x="809140" y="5346302"/>
            <a:ext cx="18906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2FE79AD0-0162-4B91-8ACE-B757A6C2C7ED}"/>
              </a:ext>
            </a:extLst>
          </p:cNvPr>
          <p:cNvCxnSpPr>
            <a:cxnSpLocks/>
          </p:cNvCxnSpPr>
          <p:nvPr/>
        </p:nvCxnSpPr>
        <p:spPr>
          <a:xfrm>
            <a:off x="737132" y="6253646"/>
            <a:ext cx="19442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>
            <a:extLst>
              <a:ext uri="{FF2B5EF4-FFF2-40B4-BE49-F238E27FC236}">
                <a16:creationId xmlns:a16="http://schemas.microsoft.com/office/drawing/2014/main" id="{456BD582-ED8F-4A13-B1B5-B86F48D02066}"/>
              </a:ext>
            </a:extLst>
          </p:cNvPr>
          <p:cNvSpPr/>
          <p:nvPr/>
        </p:nvSpPr>
        <p:spPr>
          <a:xfrm>
            <a:off x="1304403" y="5237181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id="{F2D0360F-0A42-4C3E-9929-79D906B66EE8}"/>
              </a:ext>
            </a:extLst>
          </p:cNvPr>
          <p:cNvSpPr/>
          <p:nvPr/>
        </p:nvSpPr>
        <p:spPr>
          <a:xfrm>
            <a:off x="1736451" y="5246377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id="{CA90F928-433B-4DF2-ACF5-30A8B961642B}"/>
              </a:ext>
            </a:extLst>
          </p:cNvPr>
          <p:cNvSpPr/>
          <p:nvPr/>
        </p:nvSpPr>
        <p:spPr>
          <a:xfrm>
            <a:off x="809140" y="6146384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id="{EB0F36C9-5557-4EE4-B6C6-2796A8EDD346}"/>
              </a:ext>
            </a:extLst>
          </p:cNvPr>
          <p:cNvSpPr/>
          <p:nvPr/>
        </p:nvSpPr>
        <p:spPr>
          <a:xfrm>
            <a:off x="1034399" y="6146384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id="{01F1E759-B9B1-4380-A2C7-986E5DD530A2}"/>
              </a:ext>
            </a:extLst>
          </p:cNvPr>
          <p:cNvSpPr/>
          <p:nvPr/>
        </p:nvSpPr>
        <p:spPr>
          <a:xfrm>
            <a:off x="1258722" y="6151480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id="{707AD61E-AC5A-478F-B81A-E1F27480DB53}"/>
              </a:ext>
            </a:extLst>
          </p:cNvPr>
          <p:cNvSpPr/>
          <p:nvPr/>
        </p:nvSpPr>
        <p:spPr>
          <a:xfrm>
            <a:off x="1483981" y="6151480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id="{E58A417F-7A4E-4C03-8694-1DD476EAD0BD}"/>
              </a:ext>
            </a:extLst>
          </p:cNvPr>
          <p:cNvSpPr/>
          <p:nvPr/>
        </p:nvSpPr>
        <p:spPr>
          <a:xfrm>
            <a:off x="1708772" y="6148445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id="{642406C5-06EE-4B68-9D86-AF75E43B2B2E}"/>
              </a:ext>
            </a:extLst>
          </p:cNvPr>
          <p:cNvSpPr/>
          <p:nvPr/>
        </p:nvSpPr>
        <p:spPr>
          <a:xfrm>
            <a:off x="1934031" y="6148445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CF05B8BA-CC64-420C-9341-446C04F37233}"/>
              </a:ext>
            </a:extLst>
          </p:cNvPr>
          <p:cNvSpPr/>
          <p:nvPr/>
        </p:nvSpPr>
        <p:spPr>
          <a:xfrm>
            <a:off x="2167589" y="6149130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id="{F4A2B03A-E472-43A5-BC9B-8CAFE8F142DD}"/>
              </a:ext>
            </a:extLst>
          </p:cNvPr>
          <p:cNvSpPr/>
          <p:nvPr/>
        </p:nvSpPr>
        <p:spPr>
          <a:xfrm>
            <a:off x="2392848" y="6149130"/>
            <a:ext cx="216024" cy="196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9F9E029B-9AD6-440E-B1CD-79610174E2C1}"/>
              </a:ext>
            </a:extLst>
          </p:cNvPr>
          <p:cNvSpPr txBox="1"/>
          <p:nvPr/>
        </p:nvSpPr>
        <p:spPr>
          <a:xfrm>
            <a:off x="2740735" y="5146247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Acceptor level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94AD948C-8085-490B-8A6C-9FB4A8EFAA01}"/>
              </a:ext>
            </a:extLst>
          </p:cNvPr>
          <p:cNvSpPr txBox="1"/>
          <p:nvPr/>
        </p:nvSpPr>
        <p:spPr>
          <a:xfrm>
            <a:off x="2753356" y="6053591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Valance band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742BDDDD-4BD1-44BF-993B-858BC24C078C}"/>
              </a:ext>
            </a:extLst>
          </p:cNvPr>
          <p:cNvCxnSpPr>
            <a:cxnSpLocks/>
          </p:cNvCxnSpPr>
          <p:nvPr/>
        </p:nvCxnSpPr>
        <p:spPr>
          <a:xfrm>
            <a:off x="754702" y="5344441"/>
            <a:ext cx="0" cy="909205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7877B8DD-309A-4D7D-9544-A2A9FF4DABC7}"/>
                  </a:ext>
                </a:extLst>
              </p:cNvPr>
              <p:cNvSpPr txBox="1"/>
              <p:nvPr/>
            </p:nvSpPr>
            <p:spPr>
              <a:xfrm>
                <a:off x="173798" y="5546357"/>
                <a:ext cx="5893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7877B8DD-309A-4D7D-9544-A2A9FF4DA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98" y="5546357"/>
                <a:ext cx="589314" cy="400110"/>
              </a:xfrm>
              <a:prstGeom prst="rect">
                <a:avLst/>
              </a:prstGeom>
              <a:blipFill>
                <a:blip r:embed="rId3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ectangle 4">
            <a:extLst>
              <a:ext uri="{FF2B5EF4-FFF2-40B4-BE49-F238E27FC236}">
                <a16:creationId xmlns:a16="http://schemas.microsoft.com/office/drawing/2014/main" id="{88B281B1-8AC6-4DC2-862E-B447B76307DB}"/>
              </a:ext>
            </a:extLst>
          </p:cNvPr>
          <p:cNvSpPr/>
          <p:nvPr/>
        </p:nvSpPr>
        <p:spPr>
          <a:xfrm>
            <a:off x="5459505" y="5850931"/>
            <a:ext cx="35969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density will be negligible at very low temperature, like 90 K.</a:t>
            </a:r>
          </a:p>
        </p:txBody>
      </p:sp>
      <p:pic>
        <p:nvPicPr>
          <p:cNvPr id="81" name="Picture 2">
            <a:extLst>
              <a:ext uri="{FF2B5EF4-FFF2-40B4-BE49-F238E27FC236}">
                <a16:creationId xmlns:a16="http://schemas.microsoft.com/office/drawing/2014/main" id="{D605C11A-89E7-408A-8806-A0B321DF7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416" y="5120240"/>
            <a:ext cx="3596955" cy="54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736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7 0.00069 C 0.04965 0.00069 0.07777 0.03842 0.07777 0.08495 C 0.07777 0.13125 0.04965 0.16921 0.01527 0.16921 C -0.01928 0.16921 -0.04723 0.13125 -0.04723 0.08495 C -0.04723 0.03842 -0.01928 0.00069 0.01527 0.00069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0.0007 C 0.04913 0.0007 0.07726 0.0382 0.07726 0.08426 C 0.07726 0.13056 0.04913 0.16852 0.01528 0.16852 C -0.01858 0.16852 -0.04618 0.13056 -0.04618 0.08426 C -0.04618 0.0382 -0.01858 0.0007 0.01528 0.0007 Z " pathEditMode="relative" rAng="0" ptsTypes="fffff">
                                      <p:cBhvr>
                                        <p:cTn id="2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6" grpId="0" animBg="1"/>
      <p:bldP spid="54" grpId="0" animBg="1"/>
      <p:bldP spid="54" grpId="1" animBg="1"/>
      <p:bldP spid="54" grpId="2" animBg="1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002" y="2830298"/>
            <a:ext cx="8627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first term is the contribution from acceptor level. The electrons from acceptor level have higher energy than the valance band electrons.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80" y="4476135"/>
            <a:ext cx="3500974" cy="2328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0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2" name="图片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3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Threshold photoemission model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045" y="1566522"/>
            <a:ext cx="3997907" cy="103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27D34BA9-C79F-4422-9736-500FA7CFDE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79" y="1088175"/>
            <a:ext cx="9059441" cy="29263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71F539D-748A-447D-A363-5BDE0ED1396A}"/>
              </a:ext>
            </a:extLst>
          </p:cNvPr>
          <p:cNvSpPr txBox="1"/>
          <p:nvPr/>
        </p:nvSpPr>
        <p:spPr>
          <a:xfrm>
            <a:off x="224328" y="3792303"/>
            <a:ext cx="8386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contribution from the acceptor level should not be negligible when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4038C20-352F-49E7-9204-28D39F11F2EB}"/>
              </a:ext>
            </a:extLst>
          </p:cNvPr>
          <p:cNvSpPr txBox="1"/>
          <p:nvPr/>
        </p:nvSpPr>
        <p:spPr>
          <a:xfrm>
            <a:off x="270510" y="4273956"/>
            <a:ext cx="6300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Photon energy comparable to the threshold </a:t>
            </a:r>
          </a:p>
          <a:p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4F0A6524-1D74-467B-ABE9-35ED9E6A5F8F}"/>
              </a:ext>
            </a:extLst>
          </p:cNvPr>
          <p:cNvSpPr/>
          <p:nvPr/>
        </p:nvSpPr>
        <p:spPr>
          <a:xfrm>
            <a:off x="258002" y="4807336"/>
            <a:ext cx="5386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Moderate number of electrons occupied at the acceptor level 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806178B-1F9B-4E07-B4CC-07F71963C591}"/>
              </a:ext>
            </a:extLst>
          </p:cNvPr>
          <p:cNvSpPr txBox="1"/>
          <p:nvPr/>
        </p:nvSpPr>
        <p:spPr>
          <a:xfrm>
            <a:off x="549276" y="55146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Acceptor density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FBC176E-F744-4ED1-83CF-E91497F7362B}"/>
              </a:ext>
            </a:extLst>
          </p:cNvPr>
          <p:cNvSpPr/>
          <p:nvPr/>
        </p:nvSpPr>
        <p:spPr>
          <a:xfrm>
            <a:off x="-2" y="615598"/>
            <a:ext cx="63722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distribution of the excited electrons with energy </a:t>
            </a:r>
            <a:r>
              <a:rPr lang="en-US" altLang="zh-CN" sz="2000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86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3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Threshold photoemission model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48" y="741178"/>
            <a:ext cx="54691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Excitation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Transport : scattering with phonon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Emission</a:t>
            </a:r>
          </a:p>
        </p:txBody>
      </p:sp>
      <p:sp>
        <p:nvSpPr>
          <p:cNvPr id="8" name="椭圆 1"/>
          <p:cNvSpPr/>
          <p:nvPr/>
        </p:nvSpPr>
        <p:spPr>
          <a:xfrm>
            <a:off x="5077224" y="781941"/>
            <a:ext cx="180019" cy="211572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9" name="椭圆 2"/>
          <p:cNvSpPr/>
          <p:nvPr/>
        </p:nvSpPr>
        <p:spPr>
          <a:xfrm>
            <a:off x="5077224" y="1578612"/>
            <a:ext cx="180019" cy="211572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0" name="椭圆 5"/>
          <p:cNvSpPr/>
          <p:nvPr/>
        </p:nvSpPr>
        <p:spPr>
          <a:xfrm>
            <a:off x="6008291" y="785001"/>
            <a:ext cx="180019" cy="211572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1" name="椭圆 6"/>
          <p:cNvSpPr/>
          <p:nvPr/>
        </p:nvSpPr>
        <p:spPr>
          <a:xfrm>
            <a:off x="6008291" y="1581672"/>
            <a:ext cx="180019" cy="211572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2" name="椭圆 9"/>
          <p:cNvSpPr/>
          <p:nvPr/>
        </p:nvSpPr>
        <p:spPr>
          <a:xfrm>
            <a:off x="6985436" y="781941"/>
            <a:ext cx="180019" cy="211572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3" name="椭圆 10"/>
          <p:cNvSpPr/>
          <p:nvPr/>
        </p:nvSpPr>
        <p:spPr>
          <a:xfrm>
            <a:off x="6985436" y="1578612"/>
            <a:ext cx="180019" cy="211572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992383" y="785001"/>
            <a:ext cx="180019" cy="211572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992383" y="1581672"/>
            <a:ext cx="180019" cy="211572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6" name="椭圆 17"/>
          <p:cNvSpPr/>
          <p:nvPr/>
        </p:nvSpPr>
        <p:spPr>
          <a:xfrm>
            <a:off x="4753188" y="1248903"/>
            <a:ext cx="90009" cy="105786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7" name="任意多边形 18"/>
          <p:cNvSpPr/>
          <p:nvPr/>
        </p:nvSpPr>
        <p:spPr>
          <a:xfrm rot="19065496">
            <a:off x="8417887" y="1073511"/>
            <a:ext cx="388268" cy="112367"/>
          </a:xfrm>
          <a:custGeom>
            <a:avLst/>
            <a:gdLst>
              <a:gd name="connsiteX0" fmla="*/ 0 w 2438400"/>
              <a:gd name="connsiteY0" fmla="*/ 427329 h 948679"/>
              <a:gd name="connsiteX1" fmla="*/ 701040 w 2438400"/>
              <a:gd name="connsiteY1" fmla="*/ 473049 h 948679"/>
              <a:gd name="connsiteX2" fmla="*/ 944880 w 2438400"/>
              <a:gd name="connsiteY2" fmla="*/ 244449 h 948679"/>
              <a:gd name="connsiteX3" fmla="*/ 1112520 w 2438400"/>
              <a:gd name="connsiteY3" fmla="*/ 793089 h 948679"/>
              <a:gd name="connsiteX4" fmla="*/ 1356360 w 2438400"/>
              <a:gd name="connsiteY4" fmla="*/ 609 h 948679"/>
              <a:gd name="connsiteX5" fmla="*/ 1508760 w 2438400"/>
              <a:gd name="connsiteY5" fmla="*/ 945489 h 948679"/>
              <a:gd name="connsiteX6" fmla="*/ 1783080 w 2438400"/>
              <a:gd name="connsiteY6" fmla="*/ 320649 h 948679"/>
              <a:gd name="connsiteX7" fmla="*/ 1965960 w 2438400"/>
              <a:gd name="connsiteY7" fmla="*/ 671169 h 948679"/>
              <a:gd name="connsiteX8" fmla="*/ 2438400 w 2438400"/>
              <a:gd name="connsiteY8" fmla="*/ 716889 h 948679"/>
              <a:gd name="connsiteX0" fmla="*/ 0 w 2438400"/>
              <a:gd name="connsiteY0" fmla="*/ 426726 h 948076"/>
              <a:gd name="connsiteX1" fmla="*/ 701040 w 2438400"/>
              <a:gd name="connsiteY1" fmla="*/ 472446 h 948076"/>
              <a:gd name="connsiteX2" fmla="*/ 944880 w 2438400"/>
              <a:gd name="connsiteY2" fmla="*/ 243846 h 948076"/>
              <a:gd name="connsiteX3" fmla="*/ 1036320 w 2438400"/>
              <a:gd name="connsiteY3" fmla="*/ 929646 h 948076"/>
              <a:gd name="connsiteX4" fmla="*/ 1356360 w 2438400"/>
              <a:gd name="connsiteY4" fmla="*/ 6 h 948076"/>
              <a:gd name="connsiteX5" fmla="*/ 1508760 w 2438400"/>
              <a:gd name="connsiteY5" fmla="*/ 944886 h 948076"/>
              <a:gd name="connsiteX6" fmla="*/ 1783080 w 2438400"/>
              <a:gd name="connsiteY6" fmla="*/ 320046 h 948076"/>
              <a:gd name="connsiteX7" fmla="*/ 1965960 w 2438400"/>
              <a:gd name="connsiteY7" fmla="*/ 670566 h 948076"/>
              <a:gd name="connsiteX8" fmla="*/ 2438400 w 2438400"/>
              <a:gd name="connsiteY8" fmla="*/ 716286 h 948076"/>
              <a:gd name="connsiteX0" fmla="*/ 0 w 2438400"/>
              <a:gd name="connsiteY0" fmla="*/ 426805 h 993703"/>
              <a:gd name="connsiteX1" fmla="*/ 701040 w 2438400"/>
              <a:gd name="connsiteY1" fmla="*/ 472525 h 993703"/>
              <a:gd name="connsiteX2" fmla="*/ 944880 w 2438400"/>
              <a:gd name="connsiteY2" fmla="*/ 243925 h 993703"/>
              <a:gd name="connsiteX3" fmla="*/ 1036320 w 2438400"/>
              <a:gd name="connsiteY3" fmla="*/ 929725 h 993703"/>
              <a:gd name="connsiteX4" fmla="*/ 1356360 w 2438400"/>
              <a:gd name="connsiteY4" fmla="*/ 85 h 993703"/>
              <a:gd name="connsiteX5" fmla="*/ 1463040 w 2438400"/>
              <a:gd name="connsiteY5" fmla="*/ 990685 h 993703"/>
              <a:gd name="connsiteX6" fmla="*/ 1783080 w 2438400"/>
              <a:gd name="connsiteY6" fmla="*/ 320125 h 993703"/>
              <a:gd name="connsiteX7" fmla="*/ 1965960 w 2438400"/>
              <a:gd name="connsiteY7" fmla="*/ 670645 h 993703"/>
              <a:gd name="connsiteX8" fmla="*/ 2438400 w 2438400"/>
              <a:gd name="connsiteY8" fmla="*/ 716365 h 993703"/>
              <a:gd name="connsiteX0" fmla="*/ 0 w 2438400"/>
              <a:gd name="connsiteY0" fmla="*/ 426805 h 993640"/>
              <a:gd name="connsiteX1" fmla="*/ 701040 w 2438400"/>
              <a:gd name="connsiteY1" fmla="*/ 472525 h 993640"/>
              <a:gd name="connsiteX2" fmla="*/ 944880 w 2438400"/>
              <a:gd name="connsiteY2" fmla="*/ 243925 h 993640"/>
              <a:gd name="connsiteX3" fmla="*/ 1036320 w 2438400"/>
              <a:gd name="connsiteY3" fmla="*/ 929725 h 993640"/>
              <a:gd name="connsiteX4" fmla="*/ 1356360 w 2438400"/>
              <a:gd name="connsiteY4" fmla="*/ 85 h 993640"/>
              <a:gd name="connsiteX5" fmla="*/ 1463040 w 2438400"/>
              <a:gd name="connsiteY5" fmla="*/ 990685 h 993640"/>
              <a:gd name="connsiteX6" fmla="*/ 1783080 w 2438400"/>
              <a:gd name="connsiteY6" fmla="*/ 320125 h 993640"/>
              <a:gd name="connsiteX7" fmla="*/ 1920240 w 2438400"/>
              <a:gd name="connsiteY7" fmla="*/ 762085 h 993640"/>
              <a:gd name="connsiteX8" fmla="*/ 2438400 w 2438400"/>
              <a:gd name="connsiteY8" fmla="*/ 716365 h 993640"/>
              <a:gd name="connsiteX0" fmla="*/ 0 w 2438400"/>
              <a:gd name="connsiteY0" fmla="*/ 426805 h 993640"/>
              <a:gd name="connsiteX1" fmla="*/ 701040 w 2438400"/>
              <a:gd name="connsiteY1" fmla="*/ 472525 h 993640"/>
              <a:gd name="connsiteX2" fmla="*/ 944880 w 2438400"/>
              <a:gd name="connsiteY2" fmla="*/ 243925 h 993640"/>
              <a:gd name="connsiteX3" fmla="*/ 1036320 w 2438400"/>
              <a:gd name="connsiteY3" fmla="*/ 929725 h 993640"/>
              <a:gd name="connsiteX4" fmla="*/ 1356360 w 2438400"/>
              <a:gd name="connsiteY4" fmla="*/ 85 h 993640"/>
              <a:gd name="connsiteX5" fmla="*/ 1463040 w 2438400"/>
              <a:gd name="connsiteY5" fmla="*/ 990685 h 993640"/>
              <a:gd name="connsiteX6" fmla="*/ 1783080 w 2438400"/>
              <a:gd name="connsiteY6" fmla="*/ 320125 h 993640"/>
              <a:gd name="connsiteX7" fmla="*/ 1920240 w 2438400"/>
              <a:gd name="connsiteY7" fmla="*/ 762085 h 993640"/>
              <a:gd name="connsiteX8" fmla="*/ 2362200 w 2438400"/>
              <a:gd name="connsiteY8" fmla="*/ 838285 h 993640"/>
              <a:gd name="connsiteX9" fmla="*/ 2438400 w 2438400"/>
              <a:gd name="connsiteY9" fmla="*/ 716365 h 993640"/>
              <a:gd name="connsiteX0" fmla="*/ 0 w 2529840"/>
              <a:gd name="connsiteY0" fmla="*/ 426805 h 993640"/>
              <a:gd name="connsiteX1" fmla="*/ 701040 w 2529840"/>
              <a:gd name="connsiteY1" fmla="*/ 472525 h 993640"/>
              <a:gd name="connsiteX2" fmla="*/ 944880 w 2529840"/>
              <a:gd name="connsiteY2" fmla="*/ 243925 h 993640"/>
              <a:gd name="connsiteX3" fmla="*/ 1036320 w 2529840"/>
              <a:gd name="connsiteY3" fmla="*/ 929725 h 993640"/>
              <a:gd name="connsiteX4" fmla="*/ 1356360 w 2529840"/>
              <a:gd name="connsiteY4" fmla="*/ 85 h 993640"/>
              <a:gd name="connsiteX5" fmla="*/ 1463040 w 2529840"/>
              <a:gd name="connsiteY5" fmla="*/ 990685 h 993640"/>
              <a:gd name="connsiteX6" fmla="*/ 1783080 w 2529840"/>
              <a:gd name="connsiteY6" fmla="*/ 320125 h 993640"/>
              <a:gd name="connsiteX7" fmla="*/ 1920240 w 2529840"/>
              <a:gd name="connsiteY7" fmla="*/ 762085 h 993640"/>
              <a:gd name="connsiteX8" fmla="*/ 2362200 w 2529840"/>
              <a:gd name="connsiteY8" fmla="*/ 838285 h 993640"/>
              <a:gd name="connsiteX9" fmla="*/ 2529840 w 2529840"/>
              <a:gd name="connsiteY9" fmla="*/ 853525 h 993640"/>
              <a:gd name="connsiteX0" fmla="*/ 0 w 2529840"/>
              <a:gd name="connsiteY0" fmla="*/ 426805 h 993640"/>
              <a:gd name="connsiteX1" fmla="*/ 685800 w 2529840"/>
              <a:gd name="connsiteY1" fmla="*/ 655405 h 993640"/>
              <a:gd name="connsiteX2" fmla="*/ 944880 w 2529840"/>
              <a:gd name="connsiteY2" fmla="*/ 243925 h 993640"/>
              <a:gd name="connsiteX3" fmla="*/ 1036320 w 2529840"/>
              <a:gd name="connsiteY3" fmla="*/ 929725 h 993640"/>
              <a:gd name="connsiteX4" fmla="*/ 1356360 w 2529840"/>
              <a:gd name="connsiteY4" fmla="*/ 85 h 993640"/>
              <a:gd name="connsiteX5" fmla="*/ 1463040 w 2529840"/>
              <a:gd name="connsiteY5" fmla="*/ 990685 h 993640"/>
              <a:gd name="connsiteX6" fmla="*/ 1783080 w 2529840"/>
              <a:gd name="connsiteY6" fmla="*/ 320125 h 993640"/>
              <a:gd name="connsiteX7" fmla="*/ 1920240 w 2529840"/>
              <a:gd name="connsiteY7" fmla="*/ 762085 h 993640"/>
              <a:gd name="connsiteX8" fmla="*/ 2362200 w 2529840"/>
              <a:gd name="connsiteY8" fmla="*/ 838285 h 993640"/>
              <a:gd name="connsiteX9" fmla="*/ 2529840 w 2529840"/>
              <a:gd name="connsiteY9" fmla="*/ 853525 h 993640"/>
              <a:gd name="connsiteX0" fmla="*/ 0 w 2560320"/>
              <a:gd name="connsiteY0" fmla="*/ 563965 h 993640"/>
              <a:gd name="connsiteX1" fmla="*/ 716280 w 2560320"/>
              <a:gd name="connsiteY1" fmla="*/ 655405 h 993640"/>
              <a:gd name="connsiteX2" fmla="*/ 975360 w 2560320"/>
              <a:gd name="connsiteY2" fmla="*/ 243925 h 993640"/>
              <a:gd name="connsiteX3" fmla="*/ 1066800 w 2560320"/>
              <a:gd name="connsiteY3" fmla="*/ 929725 h 993640"/>
              <a:gd name="connsiteX4" fmla="*/ 1386840 w 2560320"/>
              <a:gd name="connsiteY4" fmla="*/ 85 h 993640"/>
              <a:gd name="connsiteX5" fmla="*/ 1493520 w 2560320"/>
              <a:gd name="connsiteY5" fmla="*/ 990685 h 993640"/>
              <a:gd name="connsiteX6" fmla="*/ 1813560 w 2560320"/>
              <a:gd name="connsiteY6" fmla="*/ 320125 h 993640"/>
              <a:gd name="connsiteX7" fmla="*/ 1950720 w 2560320"/>
              <a:gd name="connsiteY7" fmla="*/ 762085 h 993640"/>
              <a:gd name="connsiteX8" fmla="*/ 2392680 w 2560320"/>
              <a:gd name="connsiteY8" fmla="*/ 838285 h 993640"/>
              <a:gd name="connsiteX9" fmla="*/ 2560320 w 2560320"/>
              <a:gd name="connsiteY9" fmla="*/ 853525 h 993640"/>
              <a:gd name="connsiteX0" fmla="*/ 0 w 2560320"/>
              <a:gd name="connsiteY0" fmla="*/ 323641 h 750406"/>
              <a:gd name="connsiteX1" fmla="*/ 716280 w 2560320"/>
              <a:gd name="connsiteY1" fmla="*/ 415081 h 750406"/>
              <a:gd name="connsiteX2" fmla="*/ 975360 w 2560320"/>
              <a:gd name="connsiteY2" fmla="*/ 3601 h 750406"/>
              <a:gd name="connsiteX3" fmla="*/ 1066800 w 2560320"/>
              <a:gd name="connsiteY3" fmla="*/ 689401 h 750406"/>
              <a:gd name="connsiteX4" fmla="*/ 1401846 w 2560320"/>
              <a:gd name="connsiteY4" fmla="*/ 42240 h 750406"/>
              <a:gd name="connsiteX5" fmla="*/ 1493520 w 2560320"/>
              <a:gd name="connsiteY5" fmla="*/ 750361 h 750406"/>
              <a:gd name="connsiteX6" fmla="*/ 1813560 w 2560320"/>
              <a:gd name="connsiteY6" fmla="*/ 79801 h 750406"/>
              <a:gd name="connsiteX7" fmla="*/ 1950720 w 2560320"/>
              <a:gd name="connsiteY7" fmla="*/ 521761 h 750406"/>
              <a:gd name="connsiteX8" fmla="*/ 2392680 w 2560320"/>
              <a:gd name="connsiteY8" fmla="*/ 597961 h 750406"/>
              <a:gd name="connsiteX9" fmla="*/ 2560320 w 2560320"/>
              <a:gd name="connsiteY9" fmla="*/ 613201 h 750406"/>
              <a:gd name="connsiteX0" fmla="*/ 0 w 2560320"/>
              <a:gd name="connsiteY0" fmla="*/ 281526 h 708291"/>
              <a:gd name="connsiteX1" fmla="*/ 716280 w 2560320"/>
              <a:gd name="connsiteY1" fmla="*/ 372966 h 708291"/>
              <a:gd name="connsiteX2" fmla="*/ 960354 w 2560320"/>
              <a:gd name="connsiteY2" fmla="*/ 243964 h 708291"/>
              <a:gd name="connsiteX3" fmla="*/ 1066800 w 2560320"/>
              <a:gd name="connsiteY3" fmla="*/ 647286 h 708291"/>
              <a:gd name="connsiteX4" fmla="*/ 1401846 w 2560320"/>
              <a:gd name="connsiteY4" fmla="*/ 125 h 708291"/>
              <a:gd name="connsiteX5" fmla="*/ 1493520 w 2560320"/>
              <a:gd name="connsiteY5" fmla="*/ 708246 h 708291"/>
              <a:gd name="connsiteX6" fmla="*/ 1813560 w 2560320"/>
              <a:gd name="connsiteY6" fmla="*/ 37686 h 708291"/>
              <a:gd name="connsiteX7" fmla="*/ 1950720 w 2560320"/>
              <a:gd name="connsiteY7" fmla="*/ 479646 h 708291"/>
              <a:gd name="connsiteX8" fmla="*/ 2392680 w 2560320"/>
              <a:gd name="connsiteY8" fmla="*/ 555846 h 708291"/>
              <a:gd name="connsiteX9" fmla="*/ 2560320 w 2560320"/>
              <a:gd name="connsiteY9" fmla="*/ 571086 h 708291"/>
              <a:gd name="connsiteX0" fmla="*/ 0 w 2560320"/>
              <a:gd name="connsiteY0" fmla="*/ 281526 h 717246"/>
              <a:gd name="connsiteX1" fmla="*/ 716280 w 2560320"/>
              <a:gd name="connsiteY1" fmla="*/ 372966 h 717246"/>
              <a:gd name="connsiteX2" fmla="*/ 960354 w 2560320"/>
              <a:gd name="connsiteY2" fmla="*/ 243964 h 717246"/>
              <a:gd name="connsiteX3" fmla="*/ 1066800 w 2560320"/>
              <a:gd name="connsiteY3" fmla="*/ 647286 h 717246"/>
              <a:gd name="connsiteX4" fmla="*/ 1401846 w 2560320"/>
              <a:gd name="connsiteY4" fmla="*/ 125 h 717246"/>
              <a:gd name="connsiteX5" fmla="*/ 1493520 w 2560320"/>
              <a:gd name="connsiteY5" fmla="*/ 708246 h 717246"/>
              <a:gd name="connsiteX6" fmla="*/ 1753537 w 2560320"/>
              <a:gd name="connsiteY6" fmla="*/ 404908 h 717246"/>
              <a:gd name="connsiteX7" fmla="*/ 1950720 w 2560320"/>
              <a:gd name="connsiteY7" fmla="*/ 479646 h 717246"/>
              <a:gd name="connsiteX8" fmla="*/ 2392680 w 2560320"/>
              <a:gd name="connsiteY8" fmla="*/ 555846 h 717246"/>
              <a:gd name="connsiteX9" fmla="*/ 2560320 w 2560320"/>
              <a:gd name="connsiteY9" fmla="*/ 571086 h 717246"/>
              <a:gd name="connsiteX0" fmla="*/ 0 w 2560320"/>
              <a:gd name="connsiteY0" fmla="*/ 281526 h 716867"/>
              <a:gd name="connsiteX1" fmla="*/ 716280 w 2560320"/>
              <a:gd name="connsiteY1" fmla="*/ 372966 h 716867"/>
              <a:gd name="connsiteX2" fmla="*/ 960354 w 2560320"/>
              <a:gd name="connsiteY2" fmla="*/ 243964 h 716867"/>
              <a:gd name="connsiteX3" fmla="*/ 1066800 w 2560320"/>
              <a:gd name="connsiteY3" fmla="*/ 647286 h 716867"/>
              <a:gd name="connsiteX4" fmla="*/ 1401846 w 2560320"/>
              <a:gd name="connsiteY4" fmla="*/ 125 h 716867"/>
              <a:gd name="connsiteX5" fmla="*/ 1493520 w 2560320"/>
              <a:gd name="connsiteY5" fmla="*/ 708246 h 716867"/>
              <a:gd name="connsiteX6" fmla="*/ 1753537 w 2560320"/>
              <a:gd name="connsiteY6" fmla="*/ 404908 h 716867"/>
              <a:gd name="connsiteX7" fmla="*/ 1875692 w 2560320"/>
              <a:gd name="connsiteY7" fmla="*/ 583221 h 716867"/>
              <a:gd name="connsiteX8" fmla="*/ 2392680 w 2560320"/>
              <a:gd name="connsiteY8" fmla="*/ 555846 h 716867"/>
              <a:gd name="connsiteX9" fmla="*/ 2560320 w 2560320"/>
              <a:gd name="connsiteY9" fmla="*/ 571086 h 716867"/>
              <a:gd name="connsiteX0" fmla="*/ 0 w 2560320"/>
              <a:gd name="connsiteY0" fmla="*/ 281526 h 716867"/>
              <a:gd name="connsiteX1" fmla="*/ 716280 w 2560320"/>
              <a:gd name="connsiteY1" fmla="*/ 372966 h 716867"/>
              <a:gd name="connsiteX2" fmla="*/ 960354 w 2560320"/>
              <a:gd name="connsiteY2" fmla="*/ 243964 h 716867"/>
              <a:gd name="connsiteX3" fmla="*/ 1066800 w 2560320"/>
              <a:gd name="connsiteY3" fmla="*/ 647286 h 716867"/>
              <a:gd name="connsiteX4" fmla="*/ 1401846 w 2560320"/>
              <a:gd name="connsiteY4" fmla="*/ 125 h 716867"/>
              <a:gd name="connsiteX5" fmla="*/ 1493520 w 2560320"/>
              <a:gd name="connsiteY5" fmla="*/ 708246 h 716867"/>
              <a:gd name="connsiteX6" fmla="*/ 1753537 w 2560320"/>
              <a:gd name="connsiteY6" fmla="*/ 404908 h 716867"/>
              <a:gd name="connsiteX7" fmla="*/ 1875692 w 2560320"/>
              <a:gd name="connsiteY7" fmla="*/ 583221 h 716867"/>
              <a:gd name="connsiteX8" fmla="*/ 2392680 w 2560320"/>
              <a:gd name="connsiteY8" fmla="*/ 555846 h 716867"/>
              <a:gd name="connsiteX9" fmla="*/ 2364476 w 2560320"/>
              <a:gd name="connsiteY9" fmla="*/ 685285 h 716867"/>
              <a:gd name="connsiteX10" fmla="*/ 2560320 w 2560320"/>
              <a:gd name="connsiteY10" fmla="*/ 571086 h 716867"/>
              <a:gd name="connsiteX0" fmla="*/ 0 w 2560320"/>
              <a:gd name="connsiteY0" fmla="*/ 281526 h 716867"/>
              <a:gd name="connsiteX1" fmla="*/ 716280 w 2560320"/>
              <a:gd name="connsiteY1" fmla="*/ 372966 h 716867"/>
              <a:gd name="connsiteX2" fmla="*/ 960354 w 2560320"/>
              <a:gd name="connsiteY2" fmla="*/ 243964 h 716867"/>
              <a:gd name="connsiteX3" fmla="*/ 1066800 w 2560320"/>
              <a:gd name="connsiteY3" fmla="*/ 647286 h 716867"/>
              <a:gd name="connsiteX4" fmla="*/ 1401846 w 2560320"/>
              <a:gd name="connsiteY4" fmla="*/ 125 h 716867"/>
              <a:gd name="connsiteX5" fmla="*/ 1493520 w 2560320"/>
              <a:gd name="connsiteY5" fmla="*/ 708246 h 716867"/>
              <a:gd name="connsiteX6" fmla="*/ 1753537 w 2560320"/>
              <a:gd name="connsiteY6" fmla="*/ 404908 h 716867"/>
              <a:gd name="connsiteX7" fmla="*/ 1875692 w 2560320"/>
              <a:gd name="connsiteY7" fmla="*/ 583221 h 716867"/>
              <a:gd name="connsiteX8" fmla="*/ 2377674 w 2560320"/>
              <a:gd name="connsiteY8" fmla="*/ 650005 h 716867"/>
              <a:gd name="connsiteX9" fmla="*/ 2364476 w 2560320"/>
              <a:gd name="connsiteY9" fmla="*/ 685285 h 716867"/>
              <a:gd name="connsiteX10" fmla="*/ 2560320 w 2560320"/>
              <a:gd name="connsiteY10" fmla="*/ 571086 h 716867"/>
              <a:gd name="connsiteX0" fmla="*/ 0 w 2560320"/>
              <a:gd name="connsiteY0" fmla="*/ 281526 h 716867"/>
              <a:gd name="connsiteX1" fmla="*/ 716280 w 2560320"/>
              <a:gd name="connsiteY1" fmla="*/ 372966 h 716867"/>
              <a:gd name="connsiteX2" fmla="*/ 960354 w 2560320"/>
              <a:gd name="connsiteY2" fmla="*/ 243964 h 716867"/>
              <a:gd name="connsiteX3" fmla="*/ 1066800 w 2560320"/>
              <a:gd name="connsiteY3" fmla="*/ 647286 h 716867"/>
              <a:gd name="connsiteX4" fmla="*/ 1401846 w 2560320"/>
              <a:gd name="connsiteY4" fmla="*/ 125 h 716867"/>
              <a:gd name="connsiteX5" fmla="*/ 1493520 w 2560320"/>
              <a:gd name="connsiteY5" fmla="*/ 708246 h 716867"/>
              <a:gd name="connsiteX6" fmla="*/ 1753537 w 2560320"/>
              <a:gd name="connsiteY6" fmla="*/ 404908 h 716867"/>
              <a:gd name="connsiteX7" fmla="*/ 1875692 w 2560320"/>
              <a:gd name="connsiteY7" fmla="*/ 583221 h 716867"/>
              <a:gd name="connsiteX8" fmla="*/ 2377674 w 2560320"/>
              <a:gd name="connsiteY8" fmla="*/ 650005 h 716867"/>
              <a:gd name="connsiteX9" fmla="*/ 2364476 w 2560320"/>
              <a:gd name="connsiteY9" fmla="*/ 685285 h 716867"/>
              <a:gd name="connsiteX10" fmla="*/ 2560320 w 2560320"/>
              <a:gd name="connsiteY10" fmla="*/ 712325 h 716867"/>
              <a:gd name="connsiteX0" fmla="*/ 0 w 2560320"/>
              <a:gd name="connsiteY0" fmla="*/ 74422 h 505221"/>
              <a:gd name="connsiteX1" fmla="*/ 716280 w 2560320"/>
              <a:gd name="connsiteY1" fmla="*/ 165862 h 505221"/>
              <a:gd name="connsiteX2" fmla="*/ 960354 w 2560320"/>
              <a:gd name="connsiteY2" fmla="*/ 36860 h 505221"/>
              <a:gd name="connsiteX3" fmla="*/ 1066800 w 2560320"/>
              <a:gd name="connsiteY3" fmla="*/ 440182 h 505221"/>
              <a:gd name="connsiteX4" fmla="*/ 1401846 w 2560320"/>
              <a:gd name="connsiteY4" fmla="*/ 172 h 505221"/>
              <a:gd name="connsiteX5" fmla="*/ 1493520 w 2560320"/>
              <a:gd name="connsiteY5" fmla="*/ 501142 h 505221"/>
              <a:gd name="connsiteX6" fmla="*/ 1753537 w 2560320"/>
              <a:gd name="connsiteY6" fmla="*/ 197804 h 505221"/>
              <a:gd name="connsiteX7" fmla="*/ 1875692 w 2560320"/>
              <a:gd name="connsiteY7" fmla="*/ 376117 h 505221"/>
              <a:gd name="connsiteX8" fmla="*/ 2377674 w 2560320"/>
              <a:gd name="connsiteY8" fmla="*/ 442901 h 505221"/>
              <a:gd name="connsiteX9" fmla="*/ 2364476 w 2560320"/>
              <a:gd name="connsiteY9" fmla="*/ 478181 h 505221"/>
              <a:gd name="connsiteX10" fmla="*/ 2560320 w 2560320"/>
              <a:gd name="connsiteY10" fmla="*/ 505221 h 505221"/>
              <a:gd name="connsiteX0" fmla="*/ 0 w 2560320"/>
              <a:gd name="connsiteY0" fmla="*/ 74422 h 505221"/>
              <a:gd name="connsiteX1" fmla="*/ 668847 w 2560320"/>
              <a:gd name="connsiteY1" fmla="*/ 289862 h 505221"/>
              <a:gd name="connsiteX2" fmla="*/ 716280 w 2560320"/>
              <a:gd name="connsiteY2" fmla="*/ 165862 h 505221"/>
              <a:gd name="connsiteX3" fmla="*/ 960354 w 2560320"/>
              <a:gd name="connsiteY3" fmla="*/ 36860 h 505221"/>
              <a:gd name="connsiteX4" fmla="*/ 1066800 w 2560320"/>
              <a:gd name="connsiteY4" fmla="*/ 440182 h 505221"/>
              <a:gd name="connsiteX5" fmla="*/ 1401846 w 2560320"/>
              <a:gd name="connsiteY5" fmla="*/ 172 h 505221"/>
              <a:gd name="connsiteX6" fmla="*/ 1493520 w 2560320"/>
              <a:gd name="connsiteY6" fmla="*/ 501142 h 505221"/>
              <a:gd name="connsiteX7" fmla="*/ 1753537 w 2560320"/>
              <a:gd name="connsiteY7" fmla="*/ 197804 h 505221"/>
              <a:gd name="connsiteX8" fmla="*/ 1875692 w 2560320"/>
              <a:gd name="connsiteY8" fmla="*/ 376117 h 505221"/>
              <a:gd name="connsiteX9" fmla="*/ 2377674 w 2560320"/>
              <a:gd name="connsiteY9" fmla="*/ 442901 h 505221"/>
              <a:gd name="connsiteX10" fmla="*/ 2364476 w 2560320"/>
              <a:gd name="connsiteY10" fmla="*/ 478181 h 505221"/>
              <a:gd name="connsiteX11" fmla="*/ 2560320 w 2560320"/>
              <a:gd name="connsiteY11" fmla="*/ 505221 h 505221"/>
              <a:gd name="connsiteX0" fmla="*/ 0 w 2560320"/>
              <a:gd name="connsiteY0" fmla="*/ 74422 h 505221"/>
              <a:gd name="connsiteX1" fmla="*/ 593819 w 2560320"/>
              <a:gd name="connsiteY1" fmla="*/ 233366 h 505221"/>
              <a:gd name="connsiteX2" fmla="*/ 716280 w 2560320"/>
              <a:gd name="connsiteY2" fmla="*/ 165862 h 505221"/>
              <a:gd name="connsiteX3" fmla="*/ 960354 w 2560320"/>
              <a:gd name="connsiteY3" fmla="*/ 36860 h 505221"/>
              <a:gd name="connsiteX4" fmla="*/ 1066800 w 2560320"/>
              <a:gd name="connsiteY4" fmla="*/ 440182 h 505221"/>
              <a:gd name="connsiteX5" fmla="*/ 1401846 w 2560320"/>
              <a:gd name="connsiteY5" fmla="*/ 172 h 505221"/>
              <a:gd name="connsiteX6" fmla="*/ 1493520 w 2560320"/>
              <a:gd name="connsiteY6" fmla="*/ 501142 h 505221"/>
              <a:gd name="connsiteX7" fmla="*/ 1753537 w 2560320"/>
              <a:gd name="connsiteY7" fmla="*/ 197804 h 505221"/>
              <a:gd name="connsiteX8" fmla="*/ 1875692 w 2560320"/>
              <a:gd name="connsiteY8" fmla="*/ 376117 h 505221"/>
              <a:gd name="connsiteX9" fmla="*/ 2377674 w 2560320"/>
              <a:gd name="connsiteY9" fmla="*/ 442901 h 505221"/>
              <a:gd name="connsiteX10" fmla="*/ 2364476 w 2560320"/>
              <a:gd name="connsiteY10" fmla="*/ 478181 h 505221"/>
              <a:gd name="connsiteX11" fmla="*/ 2560320 w 2560320"/>
              <a:gd name="connsiteY11" fmla="*/ 505221 h 505221"/>
              <a:gd name="connsiteX0" fmla="*/ 0 w 2590331"/>
              <a:gd name="connsiteY0" fmla="*/ 121501 h 505221"/>
              <a:gd name="connsiteX1" fmla="*/ 623830 w 2590331"/>
              <a:gd name="connsiteY1" fmla="*/ 233366 h 505221"/>
              <a:gd name="connsiteX2" fmla="*/ 746291 w 2590331"/>
              <a:gd name="connsiteY2" fmla="*/ 165862 h 505221"/>
              <a:gd name="connsiteX3" fmla="*/ 990365 w 2590331"/>
              <a:gd name="connsiteY3" fmla="*/ 36860 h 505221"/>
              <a:gd name="connsiteX4" fmla="*/ 1096811 w 2590331"/>
              <a:gd name="connsiteY4" fmla="*/ 440182 h 505221"/>
              <a:gd name="connsiteX5" fmla="*/ 1431857 w 2590331"/>
              <a:gd name="connsiteY5" fmla="*/ 172 h 505221"/>
              <a:gd name="connsiteX6" fmla="*/ 1523531 w 2590331"/>
              <a:gd name="connsiteY6" fmla="*/ 501142 h 505221"/>
              <a:gd name="connsiteX7" fmla="*/ 1783548 w 2590331"/>
              <a:gd name="connsiteY7" fmla="*/ 197804 h 505221"/>
              <a:gd name="connsiteX8" fmla="*/ 1905703 w 2590331"/>
              <a:gd name="connsiteY8" fmla="*/ 376117 h 505221"/>
              <a:gd name="connsiteX9" fmla="*/ 2407685 w 2590331"/>
              <a:gd name="connsiteY9" fmla="*/ 442901 h 505221"/>
              <a:gd name="connsiteX10" fmla="*/ 2394487 w 2590331"/>
              <a:gd name="connsiteY10" fmla="*/ 478181 h 505221"/>
              <a:gd name="connsiteX11" fmla="*/ 2590331 w 2590331"/>
              <a:gd name="connsiteY11" fmla="*/ 505221 h 505221"/>
              <a:gd name="connsiteX0" fmla="*/ 0 w 2590331"/>
              <a:gd name="connsiteY0" fmla="*/ 121501 h 505221"/>
              <a:gd name="connsiteX1" fmla="*/ 623830 w 2590331"/>
              <a:gd name="connsiteY1" fmla="*/ 233366 h 505221"/>
              <a:gd name="connsiteX2" fmla="*/ 791307 w 2590331"/>
              <a:gd name="connsiteY2" fmla="*/ 260021 h 505221"/>
              <a:gd name="connsiteX3" fmla="*/ 990365 w 2590331"/>
              <a:gd name="connsiteY3" fmla="*/ 36860 h 505221"/>
              <a:gd name="connsiteX4" fmla="*/ 1096811 w 2590331"/>
              <a:gd name="connsiteY4" fmla="*/ 440182 h 505221"/>
              <a:gd name="connsiteX5" fmla="*/ 1431857 w 2590331"/>
              <a:gd name="connsiteY5" fmla="*/ 172 h 505221"/>
              <a:gd name="connsiteX6" fmla="*/ 1523531 w 2590331"/>
              <a:gd name="connsiteY6" fmla="*/ 501142 h 505221"/>
              <a:gd name="connsiteX7" fmla="*/ 1783548 w 2590331"/>
              <a:gd name="connsiteY7" fmla="*/ 197804 h 505221"/>
              <a:gd name="connsiteX8" fmla="*/ 1905703 w 2590331"/>
              <a:gd name="connsiteY8" fmla="*/ 376117 h 505221"/>
              <a:gd name="connsiteX9" fmla="*/ 2407685 w 2590331"/>
              <a:gd name="connsiteY9" fmla="*/ 442901 h 505221"/>
              <a:gd name="connsiteX10" fmla="*/ 2394487 w 2590331"/>
              <a:gd name="connsiteY10" fmla="*/ 478181 h 505221"/>
              <a:gd name="connsiteX11" fmla="*/ 2590331 w 2590331"/>
              <a:gd name="connsiteY11" fmla="*/ 505221 h 505221"/>
              <a:gd name="connsiteX0" fmla="*/ 0 w 2590331"/>
              <a:gd name="connsiteY0" fmla="*/ 121501 h 505221"/>
              <a:gd name="connsiteX1" fmla="*/ 608824 w 2590331"/>
              <a:gd name="connsiteY1" fmla="*/ 233366 h 505221"/>
              <a:gd name="connsiteX2" fmla="*/ 791307 w 2590331"/>
              <a:gd name="connsiteY2" fmla="*/ 260021 h 505221"/>
              <a:gd name="connsiteX3" fmla="*/ 990365 w 2590331"/>
              <a:gd name="connsiteY3" fmla="*/ 36860 h 505221"/>
              <a:gd name="connsiteX4" fmla="*/ 1096811 w 2590331"/>
              <a:gd name="connsiteY4" fmla="*/ 440182 h 505221"/>
              <a:gd name="connsiteX5" fmla="*/ 1431857 w 2590331"/>
              <a:gd name="connsiteY5" fmla="*/ 172 h 505221"/>
              <a:gd name="connsiteX6" fmla="*/ 1523531 w 2590331"/>
              <a:gd name="connsiteY6" fmla="*/ 501142 h 505221"/>
              <a:gd name="connsiteX7" fmla="*/ 1783548 w 2590331"/>
              <a:gd name="connsiteY7" fmla="*/ 197804 h 505221"/>
              <a:gd name="connsiteX8" fmla="*/ 1905703 w 2590331"/>
              <a:gd name="connsiteY8" fmla="*/ 376117 h 505221"/>
              <a:gd name="connsiteX9" fmla="*/ 2407685 w 2590331"/>
              <a:gd name="connsiteY9" fmla="*/ 442901 h 505221"/>
              <a:gd name="connsiteX10" fmla="*/ 2394487 w 2590331"/>
              <a:gd name="connsiteY10" fmla="*/ 478181 h 505221"/>
              <a:gd name="connsiteX11" fmla="*/ 2590331 w 2590331"/>
              <a:gd name="connsiteY11" fmla="*/ 505221 h 505221"/>
              <a:gd name="connsiteX0" fmla="*/ 0 w 2245203"/>
              <a:gd name="connsiteY0" fmla="*/ 196828 h 505221"/>
              <a:gd name="connsiteX1" fmla="*/ 263696 w 2245203"/>
              <a:gd name="connsiteY1" fmla="*/ 233366 h 505221"/>
              <a:gd name="connsiteX2" fmla="*/ 446179 w 2245203"/>
              <a:gd name="connsiteY2" fmla="*/ 260021 h 505221"/>
              <a:gd name="connsiteX3" fmla="*/ 645237 w 2245203"/>
              <a:gd name="connsiteY3" fmla="*/ 36860 h 505221"/>
              <a:gd name="connsiteX4" fmla="*/ 751683 w 2245203"/>
              <a:gd name="connsiteY4" fmla="*/ 440182 h 505221"/>
              <a:gd name="connsiteX5" fmla="*/ 1086729 w 2245203"/>
              <a:gd name="connsiteY5" fmla="*/ 172 h 505221"/>
              <a:gd name="connsiteX6" fmla="*/ 1178403 w 2245203"/>
              <a:gd name="connsiteY6" fmla="*/ 501142 h 505221"/>
              <a:gd name="connsiteX7" fmla="*/ 1438420 w 2245203"/>
              <a:gd name="connsiteY7" fmla="*/ 197804 h 505221"/>
              <a:gd name="connsiteX8" fmla="*/ 1560575 w 2245203"/>
              <a:gd name="connsiteY8" fmla="*/ 376117 h 505221"/>
              <a:gd name="connsiteX9" fmla="*/ 2062557 w 2245203"/>
              <a:gd name="connsiteY9" fmla="*/ 442901 h 505221"/>
              <a:gd name="connsiteX10" fmla="*/ 2049359 w 2245203"/>
              <a:gd name="connsiteY10" fmla="*/ 478181 h 505221"/>
              <a:gd name="connsiteX11" fmla="*/ 2245203 w 2245203"/>
              <a:gd name="connsiteY11" fmla="*/ 505221 h 505221"/>
              <a:gd name="connsiteX0" fmla="*/ 0 w 2245203"/>
              <a:gd name="connsiteY0" fmla="*/ 196828 h 505221"/>
              <a:gd name="connsiteX1" fmla="*/ 263696 w 2245203"/>
              <a:gd name="connsiteY1" fmla="*/ 233366 h 505221"/>
              <a:gd name="connsiteX2" fmla="*/ 446179 w 2245203"/>
              <a:gd name="connsiteY2" fmla="*/ 260021 h 505221"/>
              <a:gd name="connsiteX3" fmla="*/ 645237 w 2245203"/>
              <a:gd name="connsiteY3" fmla="*/ 36860 h 505221"/>
              <a:gd name="connsiteX4" fmla="*/ 751683 w 2245203"/>
              <a:gd name="connsiteY4" fmla="*/ 440182 h 505221"/>
              <a:gd name="connsiteX5" fmla="*/ 1086729 w 2245203"/>
              <a:gd name="connsiteY5" fmla="*/ 172 h 505221"/>
              <a:gd name="connsiteX6" fmla="*/ 1178403 w 2245203"/>
              <a:gd name="connsiteY6" fmla="*/ 501142 h 505221"/>
              <a:gd name="connsiteX7" fmla="*/ 1438420 w 2245203"/>
              <a:gd name="connsiteY7" fmla="*/ 197804 h 505221"/>
              <a:gd name="connsiteX8" fmla="*/ 1560575 w 2245203"/>
              <a:gd name="connsiteY8" fmla="*/ 376117 h 505221"/>
              <a:gd name="connsiteX9" fmla="*/ 1792457 w 2245203"/>
              <a:gd name="connsiteY9" fmla="*/ 414653 h 505221"/>
              <a:gd name="connsiteX10" fmla="*/ 2049359 w 2245203"/>
              <a:gd name="connsiteY10" fmla="*/ 478181 h 505221"/>
              <a:gd name="connsiteX11" fmla="*/ 2245203 w 2245203"/>
              <a:gd name="connsiteY11" fmla="*/ 505221 h 505221"/>
              <a:gd name="connsiteX0" fmla="*/ 0 w 2245203"/>
              <a:gd name="connsiteY0" fmla="*/ 196828 h 505221"/>
              <a:gd name="connsiteX1" fmla="*/ 263696 w 2245203"/>
              <a:gd name="connsiteY1" fmla="*/ 233366 h 505221"/>
              <a:gd name="connsiteX2" fmla="*/ 446179 w 2245203"/>
              <a:gd name="connsiteY2" fmla="*/ 260021 h 505221"/>
              <a:gd name="connsiteX3" fmla="*/ 645237 w 2245203"/>
              <a:gd name="connsiteY3" fmla="*/ 36860 h 505221"/>
              <a:gd name="connsiteX4" fmla="*/ 751683 w 2245203"/>
              <a:gd name="connsiteY4" fmla="*/ 440182 h 505221"/>
              <a:gd name="connsiteX5" fmla="*/ 1086729 w 2245203"/>
              <a:gd name="connsiteY5" fmla="*/ 172 h 505221"/>
              <a:gd name="connsiteX6" fmla="*/ 1178403 w 2245203"/>
              <a:gd name="connsiteY6" fmla="*/ 501142 h 505221"/>
              <a:gd name="connsiteX7" fmla="*/ 1438420 w 2245203"/>
              <a:gd name="connsiteY7" fmla="*/ 197804 h 505221"/>
              <a:gd name="connsiteX8" fmla="*/ 1560575 w 2245203"/>
              <a:gd name="connsiteY8" fmla="*/ 376117 h 505221"/>
              <a:gd name="connsiteX9" fmla="*/ 1792457 w 2245203"/>
              <a:gd name="connsiteY9" fmla="*/ 414653 h 505221"/>
              <a:gd name="connsiteX10" fmla="*/ 1719236 w 2245203"/>
              <a:gd name="connsiteY10" fmla="*/ 431101 h 505221"/>
              <a:gd name="connsiteX11" fmla="*/ 2245203 w 2245203"/>
              <a:gd name="connsiteY11" fmla="*/ 505221 h 505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5203" h="505221">
                <a:moveTo>
                  <a:pt x="0" y="196828"/>
                </a:moveTo>
                <a:lnTo>
                  <a:pt x="263696" y="233366"/>
                </a:lnTo>
                <a:cubicBezTo>
                  <a:pt x="383076" y="248606"/>
                  <a:pt x="382589" y="292772"/>
                  <a:pt x="446179" y="260021"/>
                </a:cubicBezTo>
                <a:cubicBezTo>
                  <a:pt x="509769" y="227270"/>
                  <a:pt x="594320" y="6833"/>
                  <a:pt x="645237" y="36860"/>
                </a:cubicBezTo>
                <a:cubicBezTo>
                  <a:pt x="696154" y="66887"/>
                  <a:pt x="678101" y="446297"/>
                  <a:pt x="751683" y="440182"/>
                </a:cubicBezTo>
                <a:cubicBezTo>
                  <a:pt x="825265" y="434067"/>
                  <a:pt x="1015609" y="-9988"/>
                  <a:pt x="1086729" y="172"/>
                </a:cubicBezTo>
                <a:cubicBezTo>
                  <a:pt x="1157849" y="10332"/>
                  <a:pt x="1119788" y="468203"/>
                  <a:pt x="1178403" y="501142"/>
                </a:cubicBezTo>
                <a:cubicBezTo>
                  <a:pt x="1237018" y="534081"/>
                  <a:pt x="1374725" y="218642"/>
                  <a:pt x="1438420" y="197804"/>
                </a:cubicBezTo>
                <a:cubicBezTo>
                  <a:pt x="1502115" y="176966"/>
                  <a:pt x="1501569" y="339976"/>
                  <a:pt x="1560575" y="376117"/>
                </a:cubicBezTo>
                <a:cubicBezTo>
                  <a:pt x="1619581" y="412259"/>
                  <a:pt x="1698488" y="421182"/>
                  <a:pt x="1792457" y="414653"/>
                </a:cubicBezTo>
                <a:cubicBezTo>
                  <a:pt x="1808065" y="410720"/>
                  <a:pt x="1703628" y="435034"/>
                  <a:pt x="1719236" y="431101"/>
                </a:cubicBezTo>
                <a:lnTo>
                  <a:pt x="2245203" y="505221"/>
                </a:ln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联系 19"/>
          <p:cNvSpPr/>
          <p:nvPr/>
        </p:nvSpPr>
        <p:spPr>
          <a:xfrm>
            <a:off x="8857644" y="940620"/>
            <a:ext cx="83832" cy="105786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79511" y="2060848"/>
            <a:ext cx="8737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Phonon scattering is the main scattering during the electron’s transport, accompanied with energy change due to phonon absorption and emission.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560208" y="2831579"/>
                <a:ext cx="2820450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𝑬</m:t>
                      </m:r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𝒕</m:t>
                      </m:r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𝝀</m:t>
                      </m:r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𝒑𝒉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0208" y="2831579"/>
                <a:ext cx="2820450" cy="494751"/>
              </a:xfrm>
              <a:prstGeom prst="rect">
                <a:avLst/>
              </a:prstGeom>
              <a:blipFill rotWithShape="1">
                <a:blip r:embed="rId3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1884665" y="2862102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Energy loss: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44705" y="4910221"/>
            <a:ext cx="432048" cy="140556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48228" y="4769665"/>
            <a:ext cx="432048" cy="140556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080276" y="4624328"/>
            <a:ext cx="432048" cy="140556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497888" y="4483772"/>
            <a:ext cx="432048" cy="140556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44705" y="5050777"/>
            <a:ext cx="619547" cy="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54727" y="5050777"/>
            <a:ext cx="619547" cy="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394613" y="5050777"/>
            <a:ext cx="619547" cy="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63659" y="3918012"/>
            <a:ext cx="1840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Trajectory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4098" y="4294496"/>
            <a:ext cx="1339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analytical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1105488" y="3326330"/>
                <a:ext cx="6852582" cy="4276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/>
                        <a:cs typeface="Arial" panose="020B0604020202020204" pitchFamily="34" charset="0"/>
                      </a:rPr>
                      <m:t>𝒕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– traveling time,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cs typeface="Arial" panose="020B0604020202020204" pitchFamily="34" charset="0"/>
                      </a:rPr>
                      <m:t>𝝀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– scattering rate,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  <a:ea typeface="Cambria Math"/>
                          </a:rPr>
                          <m:t>𝑬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  <a:ea typeface="Cambria Math"/>
                          </a:rPr>
                          <m:t>𝒑𝒉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- phonon energy </a:t>
                </a:r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488" y="3326330"/>
                <a:ext cx="6852582" cy="427618"/>
              </a:xfrm>
              <a:prstGeom prst="rect">
                <a:avLst/>
              </a:prstGeom>
              <a:blipFill rotWithShape="1">
                <a:blip r:embed="rId4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/>
          <p:cNvCxnSpPr/>
          <p:nvPr/>
        </p:nvCxnSpPr>
        <p:spPr>
          <a:xfrm flipV="1">
            <a:off x="243628" y="5692982"/>
            <a:ext cx="432048" cy="140556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46506" y="5689335"/>
            <a:ext cx="331403" cy="278507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812207" y="5967842"/>
            <a:ext cx="165702" cy="43497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45508" y="6391935"/>
            <a:ext cx="495560" cy="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330801" y="6078136"/>
            <a:ext cx="396122" cy="316415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1726924" y="6097635"/>
            <a:ext cx="309773" cy="217485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37600" y="5289225"/>
            <a:ext cx="686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627784" y="3989162"/>
            <a:ext cx="6408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Apart from analytical model, a Monte Carlo simulation script is developed to evaluate not only the energy gain and loss but also the trajectory change due to the scattering.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053" y="5341388"/>
            <a:ext cx="1296144" cy="135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">
            <a:extLst>
              <a:ext uri="{FF2B5EF4-FFF2-40B4-BE49-F238E27FC236}">
                <a16:creationId xmlns:a16="http://schemas.microsoft.com/office/drawing/2014/main" id="{BF643327-6486-4B6B-9DF3-A424FE92B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32" y="5459929"/>
            <a:ext cx="3897075" cy="1118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8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2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2593 L 0 0.03148 L 0 0 Z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2593 L 0 0.03148 L 0 0 Z " pathEditMode="relative" ptsTypes="AA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03594 2.22222E-6 L 0.0566 -0.01042 L 0.06719 -0.01459 L 0.08177 -0.00209 L 0.09688 -0.00209 L 0.12969 0.00208 L 0.1559 0.02106 L 0.16997 0.01666 L 0.175 0.01458 L 0.19635 -0.01042 L 0.21337 -0.01042 L 0.23403 -0.01667 L 0.25052 -0.03125 L 0.26354 -0.00625 L 0.27691 2.22222E-6 L 0.28663 0.00625 L 0.31215 0.02106 L 0.32222 0.02106 L 0.32934 0.01458 L 0.33594 0.01041 L 0.34358 -0.00834 L 0.36076 -0.01042 L 0.38056 -0.00834 L 0.38889 -0.00209 " pathEditMode="relative" rAng="0" ptsTypes="AAAAAAAAAAAAAAAAAAAAAAAAA">
                                      <p:cBhvr>
                                        <p:cTn id="10" dur="3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4" y="-50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200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-0.02593 L 0 0.03148 L 0 0 Z " pathEditMode="relative" ptsTypes="AA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200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-0.02593 L 0 0.03148 L 0 0 Z " pathEditMode="relative" ptsTypes="A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200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-0.02593 L 0 0.03148 L 0 0 Z " pathEditMode="relative" ptsTypes="AA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200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-0.02593 L 0 0.03148 L 0 0 Z " pathEditMode="relative" ptsTypes="AA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200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L 0 -0.02593 L 0 0.03148 L 0 0 Z " pathEditMode="relative" ptsTypes="AA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200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L 0 -0.02593 L 0 0.03148 L 0 0 Z " pathEditMode="relative" ptsTypes="AA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2"/>
          <p:cNvCxnSpPr/>
          <p:nvPr/>
        </p:nvCxnSpPr>
        <p:spPr>
          <a:xfrm>
            <a:off x="2230049" y="4720101"/>
            <a:ext cx="0" cy="19482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4"/>
          <p:cNvCxnSpPr/>
          <p:nvPr/>
        </p:nvCxnSpPr>
        <p:spPr>
          <a:xfrm>
            <a:off x="2230049" y="4714056"/>
            <a:ext cx="1387428" cy="18384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006002" y="6371792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Jensen et al. J. Appl. Phys. 104, 044907 (2008)</a:t>
            </a:r>
            <a:endParaRPr lang="zh-CN" altLang="en-US" sz="1600" dirty="0"/>
          </a:p>
        </p:txBody>
      </p:sp>
      <p:sp>
        <p:nvSpPr>
          <p:cNvPr id="7" name="椭圆 3"/>
          <p:cNvSpPr/>
          <p:nvPr/>
        </p:nvSpPr>
        <p:spPr>
          <a:xfrm>
            <a:off x="563856" y="5575195"/>
            <a:ext cx="428358" cy="315035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8"/>
          <p:cNvSpPr/>
          <p:nvPr/>
        </p:nvSpPr>
        <p:spPr>
          <a:xfrm>
            <a:off x="1841035" y="5575197"/>
            <a:ext cx="276360" cy="18002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9"/>
          <p:cNvSpPr/>
          <p:nvPr/>
        </p:nvSpPr>
        <p:spPr>
          <a:xfrm>
            <a:off x="2273477" y="5585158"/>
            <a:ext cx="269090" cy="18002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246492" y="6263027"/>
            <a:ext cx="1465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Reflect</a:t>
            </a:r>
            <a:endParaRPr lang="zh-CN" alt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75533" y="6280107"/>
            <a:ext cx="986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Tunnel</a:t>
            </a:r>
            <a:endParaRPr lang="zh-CN" alt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302" y="4190688"/>
            <a:ext cx="2302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Semiconductor</a:t>
            </a:r>
            <a:endParaRPr lang="zh-CN" altLang="en-US" sz="2000" dirty="0">
              <a:solidFill>
                <a:schemeClr val="tx2">
                  <a:lumMod val="60000"/>
                  <a:lumOff val="4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2027" y="4190688"/>
            <a:ext cx="2302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accent2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Vacuum</a:t>
            </a:r>
            <a:endParaRPr lang="zh-CN" altLang="en-US" sz="2000" dirty="0">
              <a:solidFill>
                <a:schemeClr val="accent2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4" name="组合 1"/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15" name="矩形 2"/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矩形 3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7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8" name="文本框 5"/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Threshold photoemission model</a:t>
            </a:r>
          </a:p>
        </p:txBody>
      </p:sp>
      <p:cxnSp>
        <p:nvCxnSpPr>
          <p:cNvPr id="30" name="直接连接符 4"/>
          <p:cNvCxnSpPr/>
          <p:nvPr/>
        </p:nvCxnSpPr>
        <p:spPr>
          <a:xfrm>
            <a:off x="2233492" y="4706942"/>
            <a:ext cx="1600009" cy="13159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033496" y="4720101"/>
            <a:ext cx="0" cy="97414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2832032" y="4945564"/>
                <a:ext cx="12465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latin typeface="Cambria Math"/>
                        </a:rPr>
                        <m:t>𝒆</m:t>
                      </m:r>
                      <m:r>
                        <a:rPr lang="en-US" sz="2000" b="1" i="1" smtClean="0">
                          <a:latin typeface="Cambria Math"/>
                        </a:rPr>
                        <m:t>𝝃</m:t>
                      </m:r>
                      <m:r>
                        <a:rPr lang="en-US" sz="2000" b="1" i="1" smtClean="0">
                          <a:latin typeface="Cambria Math"/>
                        </a:rPr>
                        <m:t>⋅</m:t>
                      </m:r>
                      <m:r>
                        <a:rPr lang="en-US" sz="20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2032" y="4945564"/>
                <a:ext cx="1246531" cy="400110"/>
              </a:xfrm>
              <a:prstGeom prst="rect">
                <a:avLst/>
              </a:prstGeom>
              <a:blipFill>
                <a:blip r:embed="rId3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/>
          <p:cNvCxnSpPr/>
          <p:nvPr/>
        </p:nvCxnSpPr>
        <p:spPr>
          <a:xfrm>
            <a:off x="2230049" y="5145619"/>
            <a:ext cx="803447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2466937" y="4719355"/>
                <a:ext cx="3898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937" y="4719355"/>
                <a:ext cx="38985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098" y="4379298"/>
            <a:ext cx="3906527" cy="191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10949" y="659106"/>
            <a:ext cx="54691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Excitation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Transport: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band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bending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Emission: overcome the vacuum barrier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284" y="3850686"/>
            <a:ext cx="3410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Triangular model is used. </a:t>
            </a:r>
          </a:p>
        </p:txBody>
      </p:sp>
      <p:sp>
        <p:nvSpPr>
          <p:cNvPr id="29" name="TextBox 2">
            <a:extLst>
              <a:ext uri="{FF2B5EF4-FFF2-40B4-BE49-F238E27FC236}">
                <a16:creationId xmlns:a16="http://schemas.microsoft.com/office/drawing/2014/main" id="{AB081C98-C81F-4668-91E0-38B146D94E47}"/>
              </a:ext>
            </a:extLst>
          </p:cNvPr>
          <p:cNvSpPr txBox="1"/>
          <p:nvPr/>
        </p:nvSpPr>
        <p:spPr>
          <a:xfrm>
            <a:off x="25253" y="1681101"/>
            <a:ext cx="4365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Band bending at the surface</a:t>
            </a:r>
          </a:p>
        </p:txBody>
      </p:sp>
      <p:sp>
        <p:nvSpPr>
          <p:cNvPr id="31" name="TextBox 29">
            <a:extLst>
              <a:ext uri="{FF2B5EF4-FFF2-40B4-BE49-F238E27FC236}">
                <a16:creationId xmlns:a16="http://schemas.microsoft.com/office/drawing/2014/main" id="{8A58AD80-FA16-4D9D-9C5A-11E2D55DB088}"/>
              </a:ext>
            </a:extLst>
          </p:cNvPr>
          <p:cNvSpPr txBox="1"/>
          <p:nvPr/>
        </p:nvSpPr>
        <p:spPr>
          <a:xfrm>
            <a:off x="368183" y="2182579"/>
            <a:ext cx="5907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Example:</a:t>
            </a:r>
          </a:p>
          <a:p>
            <a:r>
              <a:rPr lang="en-US" altLang="zh-CN" sz="2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p-typed bulk; n-typed surface </a:t>
            </a:r>
            <a:endParaRPr lang="zh-CN" alt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65965174-FC20-43C6-BA3C-EA2FAED98BC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0918" y="1466684"/>
            <a:ext cx="3070411" cy="291116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A3C55525-D0AF-4100-942A-A3DF5E040D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424" y="2924935"/>
            <a:ext cx="1574033" cy="74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88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3.8223E-6 L 0.15278 -0.0055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58121E-6 L -0.04462 -0.00231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0" y="-1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35 0.00139 L 0.06614 -0.003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66" y="-25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>
            <a:extLst>
              <a:ext uri="{FF2B5EF4-FFF2-40B4-BE49-F238E27FC236}">
                <a16:creationId xmlns:a16="http://schemas.microsoft.com/office/drawing/2014/main" id="{50837180-A1DE-4BA8-9072-EF7AAAE746F4}"/>
              </a:ext>
            </a:extLst>
          </p:cNvPr>
          <p:cNvSpPr/>
          <p:nvPr/>
        </p:nvSpPr>
        <p:spPr>
          <a:xfrm>
            <a:off x="21704" y="680331"/>
            <a:ext cx="79203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Equations to analyze the QE and MTE 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24C4EF59-51FD-4B10-B366-E9C431B818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987"/>
          <a:stretch/>
        </p:blipFill>
        <p:spPr bwMode="auto">
          <a:xfrm>
            <a:off x="1426652" y="1341684"/>
            <a:ext cx="5427885" cy="869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14960012-44AE-41E9-BE20-84ECD8ADB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378" y="2379692"/>
            <a:ext cx="5939229" cy="85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D70F3ED-5BE6-4010-8D4C-B52CE2802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781" y="4797152"/>
            <a:ext cx="2940199" cy="1956719"/>
          </a:xfrm>
          <a:prstGeom prst="rect">
            <a:avLst/>
          </a:prstGeom>
        </p:spPr>
      </p:pic>
      <p:grpSp>
        <p:nvGrpSpPr>
          <p:cNvPr id="6" name="组合 1">
            <a:extLst>
              <a:ext uri="{FF2B5EF4-FFF2-40B4-BE49-F238E27FC236}">
                <a16:creationId xmlns:a16="http://schemas.microsoft.com/office/drawing/2014/main" id="{AC8CD997-7AC3-430D-8CBF-F51268D1EC7A}"/>
              </a:ext>
            </a:extLst>
          </p:cNvPr>
          <p:cNvGrpSpPr/>
          <p:nvPr/>
        </p:nvGrpSpPr>
        <p:grpSpPr>
          <a:xfrm>
            <a:off x="-1" y="559257"/>
            <a:ext cx="9144000" cy="56736"/>
            <a:chOff x="30834" y="1305568"/>
            <a:chExt cx="8816454" cy="66133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id="{1ABA4ABD-532A-4469-BE05-F88B239126DF}"/>
                </a:ext>
              </a:extLst>
            </p:cNvPr>
            <p:cNvSpPr/>
            <p:nvPr/>
          </p:nvSpPr>
          <p:spPr>
            <a:xfrm>
              <a:off x="30834" y="1305568"/>
              <a:ext cx="5856027" cy="6613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矩形 3">
              <a:extLst>
                <a:ext uri="{FF2B5EF4-FFF2-40B4-BE49-F238E27FC236}">
                  <a16:creationId xmlns:a16="http://schemas.microsoft.com/office/drawing/2014/main" id="{8EA22BF7-9B30-429D-ABC2-A002E4AE105B}"/>
                </a:ext>
              </a:extLst>
            </p:cNvPr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9" name="图片 4">
            <a:extLst>
              <a:ext uri="{FF2B5EF4-FFF2-40B4-BE49-F238E27FC236}">
                <a16:creationId xmlns:a16="http://schemas.microsoft.com/office/drawing/2014/main" id="{C94A48A1-A741-4D44-B09E-C2D472D039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-83813"/>
            <a:ext cx="1720713" cy="728174"/>
          </a:xfrm>
          <a:prstGeom prst="rect">
            <a:avLst/>
          </a:prstGeom>
        </p:spPr>
      </p:pic>
      <p:sp>
        <p:nvSpPr>
          <p:cNvPr id="10" name="文本框 5">
            <a:extLst>
              <a:ext uri="{FF2B5EF4-FFF2-40B4-BE49-F238E27FC236}">
                <a16:creationId xmlns:a16="http://schemas.microsoft.com/office/drawing/2014/main" id="{7A803988-9790-43CC-9F04-88129F465272}"/>
              </a:ext>
            </a:extLst>
          </p:cNvPr>
          <p:cNvSpPr txBox="1"/>
          <p:nvPr/>
        </p:nvSpPr>
        <p:spPr>
          <a:xfrm>
            <a:off x="-2" y="2921"/>
            <a:ext cx="7524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Threshold photoemission model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62AED39-0EE3-4A01-972C-3E76BBEF64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3876" y="3416828"/>
            <a:ext cx="5484778" cy="70697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0543C567-7313-43CD-B83A-308FC254AC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355" y="4592888"/>
            <a:ext cx="3172060" cy="59695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C94812B-E8EB-4690-AEF6-F1852F3336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544" y="5636250"/>
            <a:ext cx="4464248" cy="89877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6F8752AD-8CCA-447B-B474-BD80C22BD4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544" y="5292092"/>
            <a:ext cx="4280959" cy="37225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CBF2E5F-29EF-4235-A691-B4E0FF06A8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24438" y="4178373"/>
            <a:ext cx="1895124" cy="36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1753</Words>
  <Application>Microsoft Office PowerPoint</Application>
  <PresentationFormat>Bildschirmpräsentation (4:3)</PresentationFormat>
  <Paragraphs>225</Paragraphs>
  <Slides>20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30" baseType="lpstr">
      <vt:lpstr>Arial Unicode MS</vt:lpstr>
      <vt:lpstr>宋体</vt:lpstr>
      <vt:lpstr>Arial</vt:lpstr>
      <vt:lpstr>Calibri</vt:lpstr>
      <vt:lpstr>Cambria Math</vt:lpstr>
      <vt:lpstr>黑体</vt:lpstr>
      <vt:lpstr>华文楷体</vt:lpstr>
      <vt:lpstr>Times New Roman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Pengwei</dc:creator>
  <cp:lastModifiedBy>Bacher Silvia</cp:lastModifiedBy>
  <cp:revision>233</cp:revision>
  <dcterms:created xsi:type="dcterms:W3CDTF">2019-08-20T14:37:05Z</dcterms:created>
  <dcterms:modified xsi:type="dcterms:W3CDTF">2019-09-13T05:54:47Z</dcterms:modified>
</cp:coreProperties>
</file>