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8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3" r:id="rId3"/>
    <p:sldMasterId id="2147483674" r:id="rId4"/>
    <p:sldMasterId id="2147483675" r:id="rId5"/>
    <p:sldMasterId id="2147483676" r:id="rId6"/>
    <p:sldMasterId id="2147483677" r:id="rId7"/>
    <p:sldMasterId id="2147483690" r:id="rId8"/>
    <p:sldMasterId id="2147483722" r:id="rId9"/>
  </p:sldMasterIdLst>
  <p:notesMasterIdLst>
    <p:notesMasterId r:id="rId33"/>
  </p:notesMasterIdLst>
  <p:sldIdLst>
    <p:sldId id="256" r:id="rId10"/>
    <p:sldId id="266" r:id="rId11"/>
    <p:sldId id="257" r:id="rId12"/>
    <p:sldId id="275" r:id="rId13"/>
    <p:sldId id="269" r:id="rId14"/>
    <p:sldId id="280" r:id="rId15"/>
    <p:sldId id="272" r:id="rId16"/>
    <p:sldId id="276" r:id="rId17"/>
    <p:sldId id="267" r:id="rId18"/>
    <p:sldId id="268" r:id="rId19"/>
    <p:sldId id="273" r:id="rId20"/>
    <p:sldId id="259" r:id="rId21"/>
    <p:sldId id="260" r:id="rId22"/>
    <p:sldId id="271" r:id="rId23"/>
    <p:sldId id="274" r:id="rId24"/>
    <p:sldId id="265" r:id="rId25"/>
    <p:sldId id="270" r:id="rId26"/>
    <p:sldId id="261" r:id="rId27"/>
    <p:sldId id="263" r:id="rId28"/>
    <p:sldId id="264" r:id="rId29"/>
    <p:sldId id="279" r:id="rId30"/>
    <p:sldId id="262" r:id="rId31"/>
    <p:sldId id="277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79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C5D45-8623-48D6-A79A-2E128EEFC45D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762F8-C1BB-4923-AD1B-3B4F4A6A2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32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940594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de-DE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4263629"/>
            <a:ext cx="1149350" cy="77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2003426" y="1860948"/>
            <a:ext cx="2855913" cy="33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smtClean="0"/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4462463"/>
            <a:ext cx="1473200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2" y="1022749"/>
            <a:ext cx="8520113" cy="364331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7" y="1"/>
            <a:ext cx="8520113" cy="950119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63805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21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1" y="77392"/>
            <a:ext cx="2132013" cy="42505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7" y="77392"/>
            <a:ext cx="6245225" cy="42505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233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940594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4263629"/>
            <a:ext cx="1149350" cy="77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40" y="1860948"/>
            <a:ext cx="2855913" cy="33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smtClean="0">
              <a:solidFill>
                <a:srgbClr val="000000"/>
              </a:solidFill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4462463"/>
            <a:ext cx="1473200" cy="4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16" y="1022756"/>
            <a:ext cx="8520113" cy="364331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91" y="8"/>
            <a:ext cx="8520113" cy="950119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620278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49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8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0415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80" y="733433"/>
            <a:ext cx="4183063" cy="3594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733433"/>
            <a:ext cx="4184650" cy="3594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502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065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481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2600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61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126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5421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6811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4" y="77399"/>
            <a:ext cx="2132013" cy="42505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91" y="77399"/>
            <a:ext cx="6245225" cy="42505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587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632" y="0"/>
            <a:ext cx="77724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685800" y="951313"/>
            <a:ext cx="7772400" cy="372665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9" y="4800600"/>
            <a:ext cx="1624013" cy="34290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0" y="4800600"/>
            <a:ext cx="2743200" cy="34290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48628" y="4800600"/>
            <a:ext cx="1195387" cy="34290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93FA6E1-F077-40A5-9E4B-A91D12F6CBDD}" type="slidenum">
              <a:rPr lang="de-DE"/>
              <a:pPr>
                <a:defRPr/>
              </a:pPr>
              <a:t>‹#›</a:t>
            </a:fld>
            <a:endParaRPr lang="de-DE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81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C192768-4FAF-4E98-BFCE-2EAA1F331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11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CF4C924-6FF7-42A3-A4E4-F0022D7CF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048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C25244F-1B42-4460-A367-F50E0FB1E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9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339F9DE-47DB-479B-BEA1-A15B78B99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39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AF756B8-FBB5-4C36-9558-064BA1960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64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1ED13FA-6C4D-4A48-B251-E489B7B88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06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49745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315E16F-26C4-44B8-87A1-36B130725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13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2B004A7-D6E7-496D-B8FB-F6FF097B7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38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527C6E7-3F5D-440F-BCEA-04590DB2B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118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8B40D8B-545F-43B2-8CB5-156AE4245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8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5349AB5-F139-48F9-A700-6436F8BE2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566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2" y="262208"/>
            <a:ext cx="8532019" cy="1391441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2" y="1751262"/>
            <a:ext cx="8532019" cy="114434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7" y="3072586"/>
            <a:ext cx="8527162" cy="52528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775" y="4252383"/>
            <a:ext cx="595313" cy="59564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26" y="4696437"/>
            <a:ext cx="1626362" cy="120461"/>
          </a:xfrm>
          <a:prstGeom prst="rect">
            <a:avLst/>
          </a:prstGeom>
        </p:spPr>
      </p:pic>
      <p:pic>
        <p:nvPicPr>
          <p:cNvPr id="8" name="Picture 4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252383"/>
            <a:ext cx="597600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flash-logo-new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256500"/>
            <a:ext cx="1103446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69440"/>
            <a:ext cx="1095418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9143998" cy="257175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2" y="262210"/>
            <a:ext cx="8532019" cy="824833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2" y="1751262"/>
            <a:ext cx="8532019" cy="667004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310798" y="3072586"/>
            <a:ext cx="8527161" cy="52528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26" y="4696437"/>
            <a:ext cx="1626362" cy="12046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775" y="4252383"/>
            <a:ext cx="595313" cy="59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2" y="262207"/>
            <a:ext cx="8532019" cy="2633393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2" y="262207"/>
            <a:ext cx="8532019" cy="2633393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613125"/>
            <a:ext cx="8532018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6" y="733426"/>
            <a:ext cx="4183063" cy="3594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733426"/>
            <a:ext cx="4184650" cy="3594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75762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3" y="1054821"/>
            <a:ext cx="4212431" cy="3757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25580" y="1054821"/>
            <a:ext cx="4212431" cy="3757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054821"/>
            <a:ext cx="2781300" cy="3757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3194448" y="1054821"/>
            <a:ext cx="2755106" cy="3757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6056711" y="1054821"/>
            <a:ext cx="2781299" cy="3757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3" y="1054820"/>
            <a:ext cx="4212431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3" y="2972650"/>
            <a:ext cx="4212431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25578" y="1087042"/>
            <a:ext cx="4212432" cy="180855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25579" y="3003947"/>
            <a:ext cx="4212432" cy="180948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3" y="1054820"/>
            <a:ext cx="4212431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3" y="2972650"/>
            <a:ext cx="4212431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25579" y="1087041"/>
            <a:ext cx="4212431" cy="1808559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25579" y="3003947"/>
            <a:ext cx="4212431" cy="1808559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054820"/>
            <a:ext cx="5643563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2972650"/>
            <a:ext cx="5643563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056710" y="1087042"/>
            <a:ext cx="2781301" cy="180855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056710" y="3003947"/>
            <a:ext cx="2781301" cy="180948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054820"/>
            <a:ext cx="5643563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2972650"/>
            <a:ext cx="5643563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056711" y="1087041"/>
            <a:ext cx="2781299" cy="1808559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56711" y="3003947"/>
            <a:ext cx="2781299" cy="1808559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5992" y="1054820"/>
            <a:ext cx="2781300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05992" y="2972650"/>
            <a:ext cx="2781300" cy="1840781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194447" y="1087042"/>
            <a:ext cx="2755106" cy="180855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3194448" y="3003947"/>
            <a:ext cx="2755106" cy="180948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56710" y="1087042"/>
            <a:ext cx="2781301" cy="180855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6710" y="3003947"/>
            <a:ext cx="2781301" cy="1809483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2" y="1087043"/>
            <a:ext cx="8532018" cy="372546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3" y="1087043"/>
            <a:ext cx="4212431" cy="372546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625579" y="1087043"/>
            <a:ext cx="4212431" cy="372546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05993" y="1087043"/>
            <a:ext cx="2781299" cy="372546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3194448" y="1087043"/>
            <a:ext cx="5643562" cy="3725465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1143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2" y="613125"/>
            <a:ext cx="8532019" cy="28443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86" y="3440472"/>
            <a:ext cx="449119" cy="138839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/>
        </p:nvSpPr>
        <p:spPr>
          <a:xfrm>
            <a:off x="296466" y="2985099"/>
            <a:ext cx="3429000" cy="27983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/>
        </p:nvSpPr>
        <p:spPr>
          <a:xfrm>
            <a:off x="296467" y="3387556"/>
            <a:ext cx="2025411" cy="142495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9919" y="3387554"/>
            <a:ext cx="3861616" cy="1424952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Lederer  	European Workshop on Photocathodes for Particle Accelerator Applications 2019, PSI, Switzerland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22C7389-707D-4CD4-8A92-F077EEB7C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3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29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19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27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709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theme" Target="../theme/theme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theme" Target="../theme/theme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theme" Target="../theme/theme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theme" Target="../theme/them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theme" Target="../theme/them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0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11.emf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theme" Target="../theme/theme9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558404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6" y="733426"/>
            <a:ext cx="8520113" cy="359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1" y="77391"/>
            <a:ext cx="8520113" cy="40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6" y="4710112"/>
            <a:ext cx="7593013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0" bIns="45715" anchor="ctr"/>
          <a:lstStyle/>
          <a:p>
            <a:pPr algn="r" eaLnBrk="1" hangingPunct="1"/>
            <a:r>
              <a:rPr lang="en-GB" sz="900" b="1" dirty="0">
                <a:solidFill>
                  <a:schemeClr val="bg2"/>
                </a:solidFill>
              </a:rPr>
              <a:t>Sven </a:t>
            </a:r>
            <a:r>
              <a:rPr lang="en-GB" sz="900" b="1" dirty="0" smtClean="0">
                <a:solidFill>
                  <a:schemeClr val="bg2"/>
                </a:solidFill>
              </a:rPr>
              <a:t>Lederer</a:t>
            </a:r>
            <a:r>
              <a:rPr lang="en-GB" sz="900" dirty="0" smtClean="0">
                <a:solidFill>
                  <a:schemeClr val="bg2"/>
                </a:solidFill>
              </a:rPr>
              <a:t>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577B435A-6017-4619-846B-A0132B7AE308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4574381"/>
            <a:ext cx="7762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355" y="0"/>
            <a:ext cx="1276645" cy="55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3525" indent="-263525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82563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5075" indent="-227013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3063" indent="-227013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5813" indent="-227013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340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492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8645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5797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4" descr="Undulator_final_nurh#50DE97_recht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88106"/>
            <a:ext cx="5778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8" y="85726"/>
            <a:ext cx="5762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3994" tIns="45715" rIns="53994" bIns="1799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</a:defRPr>
            </a:lvl1pPr>
          </a:lstStyle>
          <a:p>
            <a:pPr>
              <a:defRPr/>
            </a:pPr>
            <a:fld id="{F312AB35-25A1-4E30-B766-242EB60B10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2" name="Picture 37" descr="Helmholtz_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4887517"/>
            <a:ext cx="584200" cy="1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4879181"/>
            <a:ext cx="5702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GB"/>
          </a:p>
        </p:txBody>
      </p:sp>
      <p:sp>
        <p:nvSpPr>
          <p:cNvPr id="2054" name="Line 120"/>
          <p:cNvSpPr>
            <a:spLocks noChangeShapeType="1"/>
          </p:cNvSpPr>
          <p:nvPr/>
        </p:nvSpPr>
        <p:spPr bwMode="auto">
          <a:xfrm>
            <a:off x="115891" y="485775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0" tIns="45715" rIns="91430" bIns="45715"/>
          <a:lstStyle/>
          <a:p>
            <a:endParaRPr lang="en-US"/>
          </a:p>
        </p:txBody>
      </p:sp>
      <p:pic>
        <p:nvPicPr>
          <p:cNvPr id="2055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4883945"/>
            <a:ext cx="25241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122"/>
          <p:cNvSpPr>
            <a:spLocks noChangeArrowheads="1"/>
          </p:cNvSpPr>
          <p:nvPr/>
        </p:nvSpPr>
        <p:spPr bwMode="auto">
          <a:xfrm>
            <a:off x="1093788" y="85726"/>
            <a:ext cx="7283450" cy="686991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de-DE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/>
        </p:nvSpPr>
        <p:spPr bwMode="auto">
          <a:xfrm>
            <a:off x="1093788" y="85726"/>
            <a:ext cx="6629400" cy="14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The European XFEL - Progress and Status</a:t>
            </a:r>
          </a:p>
        </p:txBody>
      </p:sp>
      <p:pic>
        <p:nvPicPr>
          <p:cNvPr id="2058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8" y="85726"/>
            <a:ext cx="911225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06004"/>
            <a:ext cx="7283450" cy="36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1993" tIns="45715" rIns="9143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2060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010841"/>
            <a:ext cx="5702300" cy="3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69972" tIns="0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6863" indent="-2968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5975" indent="-25558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6325" indent="-257175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1275" indent="-2222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69879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032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185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337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4" descr="Undulator_final_nurh#50DE97_recht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88106"/>
            <a:ext cx="5778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30" y="85727"/>
            <a:ext cx="5762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3994" tIns="45715" rIns="53994" bIns="1799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</a:defRPr>
            </a:lvl1pPr>
          </a:lstStyle>
          <a:p>
            <a:pPr>
              <a:defRPr/>
            </a:pPr>
            <a:fld id="{50E5AB8A-AA60-4C7B-8819-8B2983FBEB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3076" name="Picture 37" descr="Helmholtz_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4887518"/>
            <a:ext cx="584200" cy="1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4879181"/>
            <a:ext cx="5702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GB"/>
          </a:p>
        </p:txBody>
      </p:sp>
      <p:sp>
        <p:nvSpPr>
          <p:cNvPr id="3078" name="Line 120"/>
          <p:cNvSpPr>
            <a:spLocks noChangeShapeType="1"/>
          </p:cNvSpPr>
          <p:nvPr/>
        </p:nvSpPr>
        <p:spPr bwMode="auto">
          <a:xfrm>
            <a:off x="115893" y="485775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0" tIns="45715" rIns="91430" bIns="45715"/>
          <a:lstStyle/>
          <a:p>
            <a:endParaRPr lang="en-US"/>
          </a:p>
        </p:txBody>
      </p:sp>
      <p:pic>
        <p:nvPicPr>
          <p:cNvPr id="3079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4883946"/>
            <a:ext cx="25241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Rectangle 122"/>
          <p:cNvSpPr>
            <a:spLocks noChangeArrowheads="1"/>
          </p:cNvSpPr>
          <p:nvPr/>
        </p:nvSpPr>
        <p:spPr bwMode="auto">
          <a:xfrm>
            <a:off x="1093788" y="85727"/>
            <a:ext cx="7283450" cy="686991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de-DE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/>
        </p:nvSpPr>
        <p:spPr bwMode="auto">
          <a:xfrm>
            <a:off x="1093788" y="85726"/>
            <a:ext cx="6629400" cy="14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The European XFEL - Progress and Status</a:t>
            </a:r>
          </a:p>
        </p:txBody>
      </p:sp>
      <p:pic>
        <p:nvPicPr>
          <p:cNvPr id="3082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80" y="85727"/>
            <a:ext cx="911225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06004"/>
            <a:ext cx="7283450" cy="36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1993" tIns="45715" rIns="9143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3084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010841"/>
            <a:ext cx="5702300" cy="3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69972" tIns="0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6863" indent="-2968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5975" indent="-25558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6325" indent="-257175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1275" indent="-2222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69879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032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185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337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4" descr="Undulator_final_nurh#50DE97_recht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88106"/>
            <a:ext cx="5778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32" y="85728"/>
            <a:ext cx="5762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3994" tIns="45715" rIns="53994" bIns="1799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</a:defRPr>
            </a:lvl1pPr>
          </a:lstStyle>
          <a:p>
            <a:pPr>
              <a:defRPr/>
            </a:pPr>
            <a:fld id="{82CD8664-B2ED-44FB-AD5E-9661A58A29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4100" name="Picture 37" descr="Helmholtz_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4887519"/>
            <a:ext cx="584200" cy="1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4879181"/>
            <a:ext cx="5702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GB"/>
          </a:p>
        </p:txBody>
      </p:sp>
      <p:sp>
        <p:nvSpPr>
          <p:cNvPr id="4102" name="Line 120"/>
          <p:cNvSpPr>
            <a:spLocks noChangeShapeType="1"/>
          </p:cNvSpPr>
          <p:nvPr/>
        </p:nvSpPr>
        <p:spPr bwMode="auto">
          <a:xfrm>
            <a:off x="115895" y="485775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0" tIns="45715" rIns="91430" bIns="45715"/>
          <a:lstStyle/>
          <a:p>
            <a:endParaRPr lang="en-US"/>
          </a:p>
        </p:txBody>
      </p:sp>
      <p:pic>
        <p:nvPicPr>
          <p:cNvPr id="4103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4883946"/>
            <a:ext cx="25241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122"/>
          <p:cNvSpPr>
            <a:spLocks noChangeArrowheads="1"/>
          </p:cNvSpPr>
          <p:nvPr/>
        </p:nvSpPr>
        <p:spPr bwMode="auto">
          <a:xfrm>
            <a:off x="1093788" y="85727"/>
            <a:ext cx="7283450" cy="686991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de-DE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/>
        </p:nvSpPr>
        <p:spPr bwMode="auto">
          <a:xfrm>
            <a:off x="1093788" y="85726"/>
            <a:ext cx="6629400" cy="14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The European XFEL - Progress and Status</a:t>
            </a:r>
          </a:p>
        </p:txBody>
      </p:sp>
      <p:pic>
        <p:nvPicPr>
          <p:cNvPr id="4106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82" y="85728"/>
            <a:ext cx="911225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06004"/>
            <a:ext cx="7283450" cy="36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1993" tIns="45715" rIns="9143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4108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010841"/>
            <a:ext cx="5702300" cy="3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69972" tIns="0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6863" indent="-2968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5975" indent="-25558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6325" indent="-257175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1275" indent="-2222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69879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032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185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337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4" descr="Undulator_final_nurh#50DE97_recht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88106"/>
            <a:ext cx="5778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34" y="85729"/>
            <a:ext cx="5762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3994" tIns="45715" rIns="53994" bIns="1799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</a:defRPr>
            </a:lvl1pPr>
          </a:lstStyle>
          <a:p>
            <a:pPr>
              <a:defRPr/>
            </a:pPr>
            <a:fld id="{1FF1F680-8E8E-4702-B0DA-C6F31E07E9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5124" name="Picture 37" descr="Helmholtz_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4887520"/>
            <a:ext cx="584200" cy="1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4879181"/>
            <a:ext cx="5702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GB"/>
          </a:p>
        </p:txBody>
      </p:sp>
      <p:sp>
        <p:nvSpPr>
          <p:cNvPr id="5126" name="Line 120"/>
          <p:cNvSpPr>
            <a:spLocks noChangeShapeType="1"/>
          </p:cNvSpPr>
          <p:nvPr/>
        </p:nvSpPr>
        <p:spPr bwMode="auto">
          <a:xfrm>
            <a:off x="115897" y="485775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0" tIns="45715" rIns="91430" bIns="45715"/>
          <a:lstStyle/>
          <a:p>
            <a:endParaRPr lang="en-US"/>
          </a:p>
        </p:txBody>
      </p:sp>
      <p:pic>
        <p:nvPicPr>
          <p:cNvPr id="5127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4883946"/>
            <a:ext cx="25241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122"/>
          <p:cNvSpPr>
            <a:spLocks noChangeArrowheads="1"/>
          </p:cNvSpPr>
          <p:nvPr/>
        </p:nvSpPr>
        <p:spPr bwMode="auto">
          <a:xfrm>
            <a:off x="1093788" y="85727"/>
            <a:ext cx="7283450" cy="686991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de-DE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/>
        </p:nvSpPr>
        <p:spPr bwMode="auto">
          <a:xfrm>
            <a:off x="1093788" y="85726"/>
            <a:ext cx="6629400" cy="14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The European XFEL - Progress and Status</a:t>
            </a:r>
          </a:p>
        </p:txBody>
      </p:sp>
      <p:pic>
        <p:nvPicPr>
          <p:cNvPr id="5130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84" y="85729"/>
            <a:ext cx="911225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06004"/>
            <a:ext cx="7283450" cy="36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1993" tIns="45715" rIns="9143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5132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010841"/>
            <a:ext cx="5702300" cy="3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69972" tIns="0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6863" indent="-2968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5975" indent="-25558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6325" indent="-257175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1275" indent="-2222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69879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032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185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337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4" descr="Undulator_final_nurh#50DE97_recht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88106"/>
            <a:ext cx="5778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36" y="85730"/>
            <a:ext cx="5762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3994" tIns="45715" rIns="53994" bIns="1799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</a:defRPr>
            </a:lvl1pPr>
          </a:lstStyle>
          <a:p>
            <a:pPr>
              <a:defRPr/>
            </a:pPr>
            <a:fld id="{4B86B325-F386-48E0-B769-B7DC2EA9F2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148" name="Picture 37" descr="Helmholtz_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4887521"/>
            <a:ext cx="584200" cy="1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4879181"/>
            <a:ext cx="5702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GB"/>
          </a:p>
        </p:txBody>
      </p:sp>
      <p:sp>
        <p:nvSpPr>
          <p:cNvPr id="6150" name="Line 120"/>
          <p:cNvSpPr>
            <a:spLocks noChangeShapeType="1"/>
          </p:cNvSpPr>
          <p:nvPr/>
        </p:nvSpPr>
        <p:spPr bwMode="auto">
          <a:xfrm>
            <a:off x="115899" y="485775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0" tIns="45715" rIns="91430" bIns="45715"/>
          <a:lstStyle/>
          <a:p>
            <a:endParaRPr lang="en-US"/>
          </a:p>
        </p:txBody>
      </p:sp>
      <p:pic>
        <p:nvPicPr>
          <p:cNvPr id="6151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4883946"/>
            <a:ext cx="25241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122"/>
          <p:cNvSpPr>
            <a:spLocks noChangeArrowheads="1"/>
          </p:cNvSpPr>
          <p:nvPr/>
        </p:nvSpPr>
        <p:spPr bwMode="auto">
          <a:xfrm>
            <a:off x="1093788" y="85727"/>
            <a:ext cx="7283450" cy="686991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pPr algn="ctr"/>
            <a:endParaRPr lang="de-DE" sz="2400">
              <a:solidFill>
                <a:srgbClr val="261748"/>
              </a:solidFill>
            </a:endParaRPr>
          </a:p>
        </p:txBody>
      </p:sp>
      <p:sp>
        <p:nvSpPr>
          <p:cNvPr id="1033" name="Text Box 123"/>
          <p:cNvSpPr txBox="1">
            <a:spLocks noChangeArrowheads="1"/>
          </p:cNvSpPr>
          <p:nvPr/>
        </p:nvSpPr>
        <p:spPr bwMode="auto">
          <a:xfrm>
            <a:off x="1093788" y="85726"/>
            <a:ext cx="6629400" cy="14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The European XFEL - Progress and Status</a:t>
            </a:r>
          </a:p>
        </p:txBody>
      </p:sp>
      <p:pic>
        <p:nvPicPr>
          <p:cNvPr id="6154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86" y="85730"/>
            <a:ext cx="911225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06004"/>
            <a:ext cx="7283450" cy="36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1993" tIns="45715" rIns="9143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6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010841"/>
            <a:ext cx="5702300" cy="3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69972" tIns="0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6863" indent="-2968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5975" indent="-25558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6325" indent="-257175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1275" indent="-2222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69879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032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185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337" indent="-22381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"/>
            <a:ext cx="9144000" cy="558404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88" y="733432"/>
            <a:ext cx="8520113" cy="359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13" y="77391"/>
            <a:ext cx="8520113" cy="40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82587" y="4710112"/>
            <a:ext cx="7593013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0" bIns="45715" anchor="ctr"/>
          <a:lstStyle/>
          <a:p>
            <a:pPr algn="r" eaLnBrk="1" hangingPunct="1"/>
            <a:r>
              <a:rPr lang="en-GB" sz="900" b="1">
                <a:solidFill>
                  <a:srgbClr val="808080"/>
                </a:solidFill>
              </a:rPr>
              <a:t>Detlef Reschke</a:t>
            </a:r>
            <a:r>
              <a:rPr lang="en-GB" sz="900">
                <a:solidFill>
                  <a:srgbClr val="808080"/>
                </a:solidFill>
              </a:rPr>
              <a:t>|  High Gradients in SRF Cavities |  April 3</a:t>
            </a:r>
            <a:r>
              <a:rPr lang="en-GB" sz="900" baseline="30000">
                <a:solidFill>
                  <a:srgbClr val="808080"/>
                </a:solidFill>
              </a:rPr>
              <a:t>rd</a:t>
            </a:r>
            <a:r>
              <a:rPr lang="en-GB" sz="900">
                <a:solidFill>
                  <a:srgbClr val="808080"/>
                </a:solidFill>
              </a:rPr>
              <a:t>, 2012  |  </a:t>
            </a:r>
            <a:r>
              <a:rPr lang="en-GB" sz="900" b="1">
                <a:solidFill>
                  <a:srgbClr val="808080"/>
                </a:solidFill>
              </a:rPr>
              <a:t>Page </a:t>
            </a:r>
            <a:fld id="{74DEC222-1742-4E6A-805E-06C281FE9E08}" type="slidenum">
              <a:rPr lang="en-GB" sz="900" b="1">
                <a:solidFill>
                  <a:srgbClr val="808080"/>
                </a:solidFill>
              </a:rPr>
              <a:pPr algn="r" eaLnBrk="1" hangingPunct="1"/>
              <a:t>‹#›</a:t>
            </a:fld>
            <a:endParaRPr lang="en-GB" sz="900" b="1">
              <a:solidFill>
                <a:srgbClr val="808080"/>
              </a:solidFill>
            </a:endParaRPr>
          </a:p>
        </p:txBody>
      </p:sp>
      <p:pic>
        <p:nvPicPr>
          <p:cNvPr id="7174" name="Picture 10" descr="DESY-Logo-cyan-RGB_ge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4574383"/>
            <a:ext cx="7762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3525" indent="-263525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82563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5075" indent="-227013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3063" indent="-227013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5813" indent="-227013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340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492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8645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5797" indent="-228577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D38C74A-9B24-4FD6-91ED-F4BEEEEB7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600" y="120261"/>
            <a:ext cx="15367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1" y="95258"/>
            <a:ext cx="650875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62208"/>
            <a:ext cx="8532018" cy="3383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054821"/>
            <a:ext cx="8532019" cy="3757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685" y="4935601"/>
            <a:ext cx="7461703" cy="1401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S. Lederer  	European Workshop on Photocathodes for Particle Accelerator Applications 2019, PSI, Switzerland</a:t>
            </a:r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8136396" y="4935601"/>
            <a:ext cx="701614" cy="140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34" y="4960516"/>
            <a:ext cx="244164" cy="7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Current photocathode lifetime at FLASH and European XFEL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u="sng" dirty="0" smtClean="0"/>
              <a:t>Sven Lederer</a:t>
            </a:r>
            <a:r>
              <a:rPr lang="de-DE" dirty="0" smtClean="0"/>
              <a:t> &amp; Siegfried Schreiber (DESY)</a:t>
            </a:r>
          </a:p>
          <a:p>
            <a:r>
              <a:rPr lang="de-DE" dirty="0" smtClean="0"/>
              <a:t>Laura Monaco &amp; Daniele Sertore (INFN – Milano, LASA)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10797" y="2715766"/>
            <a:ext cx="8527162" cy="525280"/>
          </a:xfrm>
        </p:spPr>
        <p:txBody>
          <a:bodyPr/>
          <a:lstStyle/>
          <a:p>
            <a:r>
              <a:rPr lang="en-US" sz="2000" i="1" dirty="0"/>
              <a:t>European Workshop on Photocathodes for </a:t>
            </a:r>
            <a:r>
              <a:rPr lang="en-US" sz="2000" i="1" dirty="0" smtClean="0"/>
              <a:t>Particle </a:t>
            </a:r>
            <a:r>
              <a:rPr lang="en-US" sz="2000" i="1" dirty="0"/>
              <a:t>Accelerator </a:t>
            </a:r>
            <a:r>
              <a:rPr lang="en-US" sz="2000" i="1" dirty="0" smtClean="0"/>
              <a:t>Applications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 smtClean="0"/>
              <a:t>Institut</a:t>
            </a:r>
            <a:r>
              <a:rPr lang="en-US" dirty="0" smtClean="0"/>
              <a:t> (PSI), Switzerland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11 – 13 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and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Originally standard on loading side of the transport boxes gaskets used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Carrier accidentally moved until view port of transport box</a:t>
            </a:r>
          </a:p>
          <a:p>
            <a:pPr lvl="1"/>
            <a:r>
              <a:rPr lang="en-US" sz="1400" dirty="0" smtClean="0"/>
              <a:t>High risk of catastrophic air inrush</a:t>
            </a:r>
            <a:endParaRPr lang="en-US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sz="1600" dirty="0" smtClean="0"/>
              <a:t>Implementation of a special gasket that protects the viewport by blocking the carrier movement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9566" y="1784970"/>
            <a:ext cx="2136410" cy="201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358" y="1784970"/>
            <a:ext cx="1620000" cy="201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3287771" y="3003798"/>
            <a:ext cx="0" cy="864096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54312" y="1907258"/>
            <a:ext cx="241262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7092280" y="1635646"/>
            <a:ext cx="720080" cy="187220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4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39" y="3160196"/>
            <a:ext cx="4648351" cy="135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and handling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Upgrades on cathode carriers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059582"/>
            <a:ext cx="4653086" cy="158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117041"/>
            <a:ext cx="4211960" cy="1820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6640" y="1221205"/>
            <a:ext cx="1824466" cy="158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63188" y="3075806"/>
            <a:ext cx="211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Spring plunger replaced by springs (contact stripes)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882128" y="4285133"/>
            <a:ext cx="211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Bayonet not screwed any more -&gt; cannot loose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113571" y="1224885"/>
            <a:ext cx="1978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Scratches (particulate creation) on cathode plugs by spring plungers</a:t>
            </a:r>
            <a:endParaRPr lang="en-US" sz="1200" dirty="0"/>
          </a:p>
        </p:txBody>
      </p:sp>
      <p:cxnSp>
        <p:nvCxnSpPr>
          <p:cNvPr id="4" name="Straight Arrow Connector 3"/>
          <p:cNvCxnSpPr>
            <a:stCxn id="13" idx="3"/>
          </p:cNvCxnSpPr>
          <p:nvPr/>
        </p:nvCxnSpPr>
        <p:spPr>
          <a:xfrm>
            <a:off x="7092280" y="1548051"/>
            <a:ext cx="576064" cy="303267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3" idx="3"/>
          </p:cNvCxnSpPr>
          <p:nvPr/>
        </p:nvCxnSpPr>
        <p:spPr>
          <a:xfrm>
            <a:off x="7092280" y="1548051"/>
            <a:ext cx="720080" cy="879683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1600" y="2685626"/>
            <a:ext cx="3523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Combined the upper ball bearing supports to ease alignment and reduce risk of loose supports </a:t>
            </a:r>
            <a:endParaRPr lang="en-US" sz="12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724128" y="3723878"/>
            <a:ext cx="72008" cy="561255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14403" y="1051928"/>
            <a:ext cx="213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generation carrier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2239" y="4177411"/>
            <a:ext cx="213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generation carrier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18956" y="2797861"/>
            <a:ext cx="213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generation carrier</a:t>
            </a:r>
          </a:p>
        </p:txBody>
      </p:sp>
    </p:spTree>
    <p:extLst>
      <p:ext uri="{BB962C8B-B14F-4D97-AF65-F5344CB8AC3E}">
        <p14:creationId xmlns:p14="http://schemas.microsoft.com/office/powerpoint/2010/main" val="17416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and handling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1" y="1054821"/>
            <a:ext cx="3833961" cy="216500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System 100 % compatible to FLASH</a:t>
            </a:r>
          </a:p>
          <a:p>
            <a:r>
              <a:rPr lang="en-US" dirty="0" smtClean="0"/>
              <a:t>Improvements </a:t>
            </a:r>
          </a:p>
          <a:p>
            <a:pPr lvl="1"/>
            <a:r>
              <a:rPr lang="en-US" dirty="0" smtClean="0"/>
              <a:t>Easier alignment between chambers (rails) </a:t>
            </a:r>
          </a:p>
          <a:p>
            <a:pPr lvl="1"/>
            <a:r>
              <a:rPr lang="en-US" dirty="0" smtClean="0"/>
              <a:t>Improved visibility in the central chamber by means of a side view port</a:t>
            </a:r>
          </a:p>
          <a:p>
            <a:pPr lvl="2"/>
            <a:r>
              <a:rPr lang="en-US" dirty="0" smtClean="0"/>
              <a:t>positioning of the pincer much easier</a:t>
            </a:r>
          </a:p>
          <a:p>
            <a:pPr lvl="1"/>
            <a:r>
              <a:rPr lang="en-US" dirty="0" smtClean="0"/>
              <a:t>Rails exchangeable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European XFEL – transfer system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240" y="771550"/>
            <a:ext cx="4828460" cy="271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3291830"/>
            <a:ext cx="1508889" cy="16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3038744"/>
            <a:ext cx="1819413" cy="175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228184" y="2067694"/>
            <a:ext cx="1368152" cy="1419865"/>
          </a:xfrm>
          <a:prstGeom prst="straightConnector1">
            <a:avLst/>
          </a:prstGeom>
          <a:ln w="28575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275856" y="2067694"/>
            <a:ext cx="2952328" cy="360040"/>
          </a:xfrm>
          <a:prstGeom prst="straightConnector1">
            <a:avLst/>
          </a:prstGeom>
          <a:ln w="28575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12" name="TextBox 11"/>
          <p:cNvSpPr txBox="1"/>
          <p:nvPr/>
        </p:nvSpPr>
        <p:spPr>
          <a:xfrm>
            <a:off x="2391564" y="4225830"/>
            <a:ext cx="3174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Lower rail of the central chamber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91563" y="3577053"/>
            <a:ext cx="3174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Upper rail of the central chamber</a:t>
            </a:r>
          </a:p>
        </p:txBody>
      </p:sp>
      <p:cxnSp>
        <p:nvCxnSpPr>
          <p:cNvPr id="16" name="Straight Arrow Connector 15"/>
          <p:cNvCxnSpPr>
            <a:stCxn id="12" idx="1"/>
          </p:cNvCxnSpPr>
          <p:nvPr/>
        </p:nvCxnSpPr>
        <p:spPr>
          <a:xfrm flipH="1" flipV="1">
            <a:off x="1547664" y="4283798"/>
            <a:ext cx="843900" cy="111309"/>
          </a:xfrm>
          <a:prstGeom prst="straightConnector1">
            <a:avLst/>
          </a:prstGeom>
          <a:ln w="28575">
            <a:solidFill>
              <a:srgbClr val="5BC5F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1"/>
          </p:cNvCxnSpPr>
          <p:nvPr/>
        </p:nvCxnSpPr>
        <p:spPr>
          <a:xfrm flipH="1">
            <a:off x="1331640" y="3746330"/>
            <a:ext cx="1059923" cy="28984"/>
          </a:xfrm>
          <a:prstGeom prst="straightConnector1">
            <a:avLst/>
          </a:prstGeom>
          <a:ln w="28575">
            <a:solidFill>
              <a:srgbClr val="5BC5F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17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054821"/>
            <a:ext cx="8532019" cy="39652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Bayonet not correctly fixed</a:t>
            </a:r>
          </a:p>
          <a:p>
            <a:pPr lvl="1"/>
            <a:r>
              <a:rPr lang="en-US" dirty="0" smtClean="0"/>
              <a:t>Risk: Loss of carrier</a:t>
            </a:r>
          </a:p>
          <a:p>
            <a:pPr lvl="1"/>
            <a:r>
              <a:rPr lang="en-US" dirty="0" smtClean="0"/>
              <a:t>Relatively simple to resolve by pushing the carrier carefully back into the transport box </a:t>
            </a:r>
          </a:p>
          <a:p>
            <a:r>
              <a:rPr lang="en-US" dirty="0" smtClean="0"/>
              <a:t>Loose of magnetic coupling of manipulators  </a:t>
            </a:r>
          </a:p>
          <a:p>
            <a:pPr lvl="1"/>
            <a:r>
              <a:rPr lang="en-US" dirty="0" smtClean="0"/>
              <a:t>Risk: In worst case closure of valves while actuators or not removed</a:t>
            </a:r>
            <a:endParaRPr lang="en-US" dirty="0"/>
          </a:p>
          <a:p>
            <a:pPr lvl="1"/>
            <a:r>
              <a:rPr lang="en-US" dirty="0" smtClean="0"/>
              <a:t>Usually relatively </a:t>
            </a:r>
            <a:r>
              <a:rPr lang="en-US" dirty="0"/>
              <a:t>simple to resolve by </a:t>
            </a:r>
            <a:r>
              <a:rPr lang="en-US" dirty="0" smtClean="0"/>
              <a:t>moving the carrier to a fixed position and recouple the magnets of the actuator</a:t>
            </a:r>
          </a:p>
          <a:p>
            <a:r>
              <a:rPr lang="en-US" b="1" dirty="0" smtClean="0"/>
              <a:t>Since over ten years at FLASH and 4 years at European XFEL no problem with the cathode systems which could not be solved</a:t>
            </a:r>
            <a:endParaRPr lang="en-US" b="1" dirty="0"/>
          </a:p>
          <a:p>
            <a:pPr lvl="1"/>
            <a:r>
              <a:rPr lang="en-US" dirty="0" smtClean="0"/>
              <a:t>Key factors:</a:t>
            </a:r>
          </a:p>
          <a:p>
            <a:pPr lvl="2"/>
            <a:r>
              <a:rPr lang="en-US" dirty="0" smtClean="0"/>
              <a:t>No automation or interlocks</a:t>
            </a:r>
          </a:p>
          <a:p>
            <a:pPr lvl="2"/>
            <a:r>
              <a:rPr lang="en-US" dirty="0" smtClean="0"/>
              <a:t>Only experienced personal</a:t>
            </a:r>
          </a:p>
          <a:p>
            <a:pPr lvl="2"/>
            <a:r>
              <a:rPr lang="en-US" dirty="0" smtClean="0"/>
              <a:t>At least two persons to ensure 4 eye principle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Known possible issues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314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</p:spTree>
    <p:extLst>
      <p:ext uri="{BB962C8B-B14F-4D97-AF65-F5344CB8AC3E}">
        <p14:creationId xmlns:p14="http://schemas.microsoft.com/office/powerpoint/2010/main" val="3276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5991" y="1054821"/>
            <a:ext cx="3474561" cy="37576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400" dirty="0" smtClean="0"/>
              <a:t>Always comparable conditions</a:t>
            </a:r>
          </a:p>
          <a:p>
            <a:r>
              <a:rPr lang="en-US" sz="1400" dirty="0" smtClean="0"/>
              <a:t>On-crest accelerating field 52 MV/m</a:t>
            </a:r>
          </a:p>
          <a:p>
            <a:r>
              <a:rPr lang="en-US" sz="1400" dirty="0" smtClean="0"/>
              <a:t>Launch phase 38° w.r.t. zero crossing</a:t>
            </a:r>
          </a:p>
          <a:p>
            <a:r>
              <a:rPr lang="en-US" sz="1400" dirty="0" smtClean="0"/>
              <a:t>Charge </a:t>
            </a:r>
            <a:r>
              <a:rPr lang="en-US" sz="1400" dirty="0"/>
              <a:t>measurement by toroid at RF-gun exit</a:t>
            </a:r>
          </a:p>
          <a:p>
            <a:r>
              <a:rPr lang="en-US" sz="1400" dirty="0"/>
              <a:t>Laser energy measured by</a:t>
            </a:r>
          </a:p>
          <a:p>
            <a:pPr lvl="1"/>
            <a:r>
              <a:rPr lang="en-US" sz="1050" dirty="0"/>
              <a:t>Calibrated </a:t>
            </a:r>
            <a:r>
              <a:rPr lang="en-US" sz="1050" dirty="0" err="1"/>
              <a:t>joulemeter</a:t>
            </a:r>
            <a:r>
              <a:rPr lang="en-US" sz="1050" dirty="0"/>
              <a:t> (FLASH)</a:t>
            </a:r>
          </a:p>
          <a:p>
            <a:pPr lvl="1"/>
            <a:r>
              <a:rPr lang="en-US" sz="1050" dirty="0"/>
              <a:t>Cross-calibrated photo diode (European XFEL)</a:t>
            </a:r>
          </a:p>
          <a:p>
            <a:r>
              <a:rPr lang="en-US" sz="1400" dirty="0"/>
              <a:t>Transmission of vacuum window and reflectivity of in-vacuum mirror taken into account</a:t>
            </a:r>
          </a:p>
          <a:p>
            <a:r>
              <a:rPr lang="en-US" sz="1400" dirty="0"/>
              <a:t>QE is obtained from linear fit in not space charge dominated regime (independent from laser spot size for homogeneous cathodes</a:t>
            </a:r>
            <a:r>
              <a:rPr lang="en-US" sz="1400" dirty="0" smtClean="0"/>
              <a:t>).</a:t>
            </a:r>
            <a:endParaRPr lang="en-US" sz="1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QE measurement procedure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85" b="31902"/>
          <a:stretch/>
        </p:blipFill>
        <p:spPr bwMode="auto">
          <a:xfrm>
            <a:off x="3780552" y="843558"/>
            <a:ext cx="5363448" cy="299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020881"/>
              </p:ext>
            </p:extLst>
          </p:nvPr>
        </p:nvGraphicFramePr>
        <p:xfrm>
          <a:off x="4499992" y="3842912"/>
          <a:ext cx="1769698" cy="1220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Formel" r:id="rId4" imgW="1638000" imgH="1143000" progId="Equation.3">
                  <p:embed/>
                </p:oleObj>
              </mc:Choice>
              <mc:Fallback>
                <p:oleObj name="Formel" r:id="rId4" imgW="1638000" imgH="1143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3842912"/>
                        <a:ext cx="1769698" cy="12205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635896" y="3219822"/>
            <a:ext cx="720080" cy="79208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108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40000"/>
            <a:ext cx="2681833" cy="2520280"/>
          </a:xfrm>
        </p:spPr>
        <p:txBody>
          <a:bodyPr/>
          <a:lstStyle/>
          <a:p>
            <a:r>
              <a:rPr lang="en-US" sz="1600" dirty="0" smtClean="0"/>
              <a:t>Prepared </a:t>
            </a:r>
            <a:r>
              <a:rPr lang="en-US" sz="1600" dirty="0"/>
              <a:t>Sep-2015</a:t>
            </a:r>
          </a:p>
          <a:p>
            <a:r>
              <a:rPr lang="en-US" sz="1600" dirty="0"/>
              <a:t>In operation since </a:t>
            </a:r>
            <a:r>
              <a:rPr lang="en-US" sz="1600" dirty="0" smtClean="0"/>
              <a:t>Dec-2015, up to now for more than 1300 days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charge extracted up to now: 20.7 </a:t>
            </a:r>
            <a:r>
              <a:rPr lang="en-US" sz="1600" dirty="0" smtClean="0"/>
              <a:t>C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plans for exchange 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European XFEL – cathode #680.1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573"/>
          <a:stretch/>
        </p:blipFill>
        <p:spPr bwMode="auto">
          <a:xfrm>
            <a:off x="2772520" y="843558"/>
            <a:ext cx="6480000" cy="309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319073" y="3711085"/>
            <a:ext cx="1261406" cy="160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879315"/>
            <a:ext cx="1261406" cy="126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563888" y="3579862"/>
            <a:ext cx="360040" cy="299453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09270" y="3579862"/>
            <a:ext cx="538794" cy="35698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7019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2057" name="Content Placeholder 2056"/>
          <p:cNvSpPr>
            <a:spLocks noGrp="1"/>
          </p:cNvSpPr>
          <p:nvPr>
            <p:ph idx="1"/>
          </p:nvPr>
        </p:nvSpPr>
        <p:spPr>
          <a:xfrm>
            <a:off x="5098392" y="1054821"/>
            <a:ext cx="3739618" cy="228484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Majority of extracted charge up to now dumped </a:t>
            </a:r>
          </a:p>
          <a:p>
            <a:r>
              <a:rPr lang="en-US" dirty="0" smtClean="0"/>
              <a:t>Accelerator running with high bunch number to easy stabilization / feedbacks</a:t>
            </a:r>
          </a:p>
          <a:p>
            <a:r>
              <a:rPr lang="en-US" dirty="0" smtClean="0"/>
              <a:t>Users choose bunch number and pattern as they want – thanks to the beam distribution and timing system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European XFEL – cathode #680.1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24577" y="2859782"/>
            <a:ext cx="8842265" cy="1829835"/>
            <a:chOff x="1641977" y="2808825"/>
            <a:chExt cx="8352928" cy="1728572"/>
          </a:xfrm>
        </p:grpSpPr>
        <p:grpSp>
          <p:nvGrpSpPr>
            <p:cNvPr id="7" name="Group 6"/>
            <p:cNvGrpSpPr/>
            <p:nvPr/>
          </p:nvGrpSpPr>
          <p:grpSpPr>
            <a:xfrm>
              <a:off x="1858001" y="3916338"/>
              <a:ext cx="216000" cy="216024"/>
              <a:chOff x="1475656" y="3300063"/>
              <a:chExt cx="180020" cy="216024"/>
            </a:xfrm>
          </p:grpSpPr>
          <p:sp>
            <p:nvSpPr>
              <p:cNvPr id="175" name="Rounded Rectangle 174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506073" y="3842679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362057" y="3987443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endCxn id="8" idx="1"/>
            </p:cNvCxnSpPr>
            <p:nvPr/>
          </p:nvCxnSpPr>
          <p:spPr>
            <a:xfrm flipV="1">
              <a:off x="2434065" y="3878683"/>
              <a:ext cx="72008" cy="1435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/>
            <p:nvPr/>
          </p:nvSpPr>
          <p:spPr>
            <a:xfrm>
              <a:off x="2076641" y="3915169"/>
              <a:ext cx="108000" cy="216024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3404" y="3980965"/>
              <a:ext cx="75600" cy="70284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641977" y="3936605"/>
              <a:ext cx="108000" cy="178482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3" idx="3"/>
            </p:cNvCxnSpPr>
            <p:nvPr/>
          </p:nvCxnSpPr>
          <p:spPr>
            <a:xfrm>
              <a:off x="1749977" y="4025846"/>
              <a:ext cx="108024" cy="18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106473" y="3986274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18441" y="3844066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16" idx="3"/>
              <a:endCxn id="15" idx="1"/>
            </p:cNvCxnSpPr>
            <p:nvPr/>
          </p:nvCxnSpPr>
          <p:spPr>
            <a:xfrm>
              <a:off x="5890449" y="3880070"/>
              <a:ext cx="216024" cy="142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endCxn id="21" idx="5"/>
            </p:cNvCxnSpPr>
            <p:nvPr/>
          </p:nvCxnSpPr>
          <p:spPr>
            <a:xfrm>
              <a:off x="6178481" y="4026418"/>
              <a:ext cx="85592" cy="9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n 18"/>
            <p:cNvSpPr/>
            <p:nvPr/>
          </p:nvSpPr>
          <p:spPr>
            <a:xfrm>
              <a:off x="6338489" y="4097159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>
              <a:stCxn id="21" idx="1"/>
              <a:endCxn id="19" idx="1"/>
            </p:cNvCxnSpPr>
            <p:nvPr/>
          </p:nvCxnSpPr>
          <p:spPr>
            <a:xfrm>
              <a:off x="6300073" y="4027412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/>
            <p:cNvSpPr/>
            <p:nvPr/>
          </p:nvSpPr>
          <p:spPr>
            <a:xfrm rot="10800000">
              <a:off x="6246073" y="3991412"/>
              <a:ext cx="72000" cy="72000"/>
            </a:xfrm>
            <a:prstGeom prst="triangl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21" idx="1"/>
            </p:cNvCxnSpPr>
            <p:nvPr/>
          </p:nvCxnSpPr>
          <p:spPr>
            <a:xfrm>
              <a:off x="6300073" y="4027412"/>
              <a:ext cx="1664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Isosceles Triangle 22"/>
            <p:cNvSpPr/>
            <p:nvPr/>
          </p:nvSpPr>
          <p:spPr>
            <a:xfrm>
              <a:off x="6449948" y="3992027"/>
              <a:ext cx="72000" cy="72000"/>
            </a:xfrm>
            <a:prstGeom prst="triangl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6505383" y="4028027"/>
              <a:ext cx="327349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6898464" y="3936538"/>
              <a:ext cx="719997" cy="180001"/>
              <a:chOff x="5004251" y="3484064"/>
              <a:chExt cx="877723" cy="182894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50042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0766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153338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225721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300464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372847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54495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5219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5588496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5660879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737583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5809966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50762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51486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5225346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5297729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5372472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444855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55215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5939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5660504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5732887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809591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004251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</p:grpSp>
        <p:cxnSp>
          <p:nvCxnSpPr>
            <p:cNvPr id="26" name="Straight Connector 25"/>
            <p:cNvCxnSpPr/>
            <p:nvPr/>
          </p:nvCxnSpPr>
          <p:spPr>
            <a:xfrm>
              <a:off x="7974498" y="4028868"/>
              <a:ext cx="1804383" cy="3768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046367" y="3493467"/>
              <a:ext cx="743304" cy="69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8697362" y="3396560"/>
              <a:ext cx="619315" cy="1391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 rot="20460000">
              <a:off x="7060395" y="3623967"/>
              <a:ext cx="719997" cy="180001"/>
              <a:chOff x="5004251" y="3484064"/>
              <a:chExt cx="877723" cy="182894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50042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50766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5153338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225721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300464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372847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54495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5219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588496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5660879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5737583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809966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50762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51486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5225346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297729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372472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5444855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55215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55939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660504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732887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5809591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5004251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</p:grpSp>
        <p:cxnSp>
          <p:nvCxnSpPr>
            <p:cNvPr id="30" name="Straight Connector 29"/>
            <p:cNvCxnSpPr/>
            <p:nvPr/>
          </p:nvCxnSpPr>
          <p:spPr>
            <a:xfrm rot="20460000" flipV="1">
              <a:off x="6411237" y="3466437"/>
              <a:ext cx="345600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 rot="720000">
              <a:off x="8548920" y="4063061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2" name="Rectangle 31"/>
            <p:cNvSpPr/>
            <p:nvPr/>
          </p:nvSpPr>
          <p:spPr>
            <a:xfrm rot="720000">
              <a:off x="8606998" y="407540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3" name="Rectangle 32"/>
            <p:cNvSpPr/>
            <p:nvPr/>
          </p:nvSpPr>
          <p:spPr>
            <a:xfrm rot="720000">
              <a:off x="8666970" y="4088153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4" name="Rectangle 33"/>
            <p:cNvSpPr/>
            <p:nvPr/>
          </p:nvSpPr>
          <p:spPr>
            <a:xfrm rot="720000">
              <a:off x="8725049" y="4100498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5" name="Rectangle 34"/>
            <p:cNvSpPr/>
            <p:nvPr/>
          </p:nvSpPr>
          <p:spPr>
            <a:xfrm rot="720000">
              <a:off x="8786595" y="4113580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6" name="Rectangle 35"/>
            <p:cNvSpPr/>
            <p:nvPr/>
          </p:nvSpPr>
          <p:spPr>
            <a:xfrm rot="720000">
              <a:off x="8844673" y="4125925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7" name="Rectangle 36"/>
            <p:cNvSpPr/>
            <p:nvPr/>
          </p:nvSpPr>
          <p:spPr>
            <a:xfrm rot="720000">
              <a:off x="8898081" y="4137277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8" name="Rectangle 37"/>
            <p:cNvSpPr/>
            <p:nvPr/>
          </p:nvSpPr>
          <p:spPr>
            <a:xfrm rot="720000">
              <a:off x="8956160" y="4149622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9" name="Rectangle 38"/>
            <p:cNvSpPr/>
            <p:nvPr/>
          </p:nvSpPr>
          <p:spPr>
            <a:xfrm rot="720000">
              <a:off x="8522462" y="416900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0" name="Rectangle 39"/>
            <p:cNvSpPr/>
            <p:nvPr/>
          </p:nvSpPr>
          <p:spPr>
            <a:xfrm rot="720000">
              <a:off x="8584008" y="4182088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1" name="Rectangle 40"/>
            <p:cNvSpPr/>
            <p:nvPr/>
          </p:nvSpPr>
          <p:spPr>
            <a:xfrm rot="720000">
              <a:off x="8642086" y="4194433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2" name="Rectangle 41"/>
            <p:cNvSpPr/>
            <p:nvPr/>
          </p:nvSpPr>
          <p:spPr>
            <a:xfrm rot="720000">
              <a:off x="8702058" y="4207181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3" name="Rectangle 42"/>
            <p:cNvSpPr/>
            <p:nvPr/>
          </p:nvSpPr>
          <p:spPr>
            <a:xfrm rot="720000">
              <a:off x="8760137" y="421952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4" name="Rectangle 43"/>
            <p:cNvSpPr/>
            <p:nvPr/>
          </p:nvSpPr>
          <p:spPr>
            <a:xfrm rot="720000">
              <a:off x="8821683" y="4232608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5" name="Rectangle 44"/>
            <p:cNvSpPr/>
            <p:nvPr/>
          </p:nvSpPr>
          <p:spPr>
            <a:xfrm rot="720000">
              <a:off x="8879761" y="4244953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6" name="Rectangle 45"/>
            <p:cNvSpPr/>
            <p:nvPr/>
          </p:nvSpPr>
          <p:spPr>
            <a:xfrm rot="720000">
              <a:off x="8933169" y="4256305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9236417" y="4296370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an 47"/>
            <p:cNvSpPr/>
            <p:nvPr/>
          </p:nvSpPr>
          <p:spPr>
            <a:xfrm>
              <a:off x="9243755" y="3490492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49" name="Straight Connector 48"/>
            <p:cNvCxnSpPr>
              <a:endCxn id="48" idx="1"/>
            </p:cNvCxnSpPr>
            <p:nvPr/>
          </p:nvCxnSpPr>
          <p:spPr>
            <a:xfrm>
              <a:off x="9205339" y="3420745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26" idx="1"/>
              <a:endCxn id="9" idx="1"/>
            </p:cNvCxnSpPr>
            <p:nvPr/>
          </p:nvCxnSpPr>
          <p:spPr>
            <a:xfrm flipV="1">
              <a:off x="2289970" y="4023447"/>
              <a:ext cx="72087" cy="3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>
              <a:off x="2235970" y="3987845"/>
              <a:ext cx="200272" cy="238730"/>
              <a:chOff x="629489" y="4824044"/>
              <a:chExt cx="200272" cy="238730"/>
            </a:xfrm>
          </p:grpSpPr>
          <p:sp>
            <p:nvSpPr>
              <p:cNvPr id="124" name="Can 123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25" name="Straight Connector 124"/>
              <p:cNvCxnSpPr>
                <a:stCxn id="126" idx="1"/>
                <a:endCxn id="124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Isosceles Triangle 125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52" name="Straight Connector 51"/>
            <p:cNvCxnSpPr>
              <a:stCxn id="126" idx="5"/>
              <a:endCxn id="11" idx="3"/>
            </p:cNvCxnSpPr>
            <p:nvPr/>
          </p:nvCxnSpPr>
          <p:spPr>
            <a:xfrm flipH="1" flipV="1">
              <a:off x="2184641" y="4023181"/>
              <a:ext cx="69329" cy="6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578081" y="3878683"/>
              <a:ext cx="3240360" cy="13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4716687" y="3765345"/>
              <a:ext cx="1029746" cy="216024"/>
              <a:chOff x="1475656" y="3300063"/>
              <a:chExt cx="180020" cy="216024"/>
            </a:xfrm>
          </p:grpSpPr>
          <p:sp>
            <p:nvSpPr>
              <p:cNvPr id="122" name="Rounded Rectangle 121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4236700" y="3851355"/>
              <a:ext cx="305695" cy="122952"/>
              <a:chOff x="971600" y="3388619"/>
              <a:chExt cx="305695" cy="122952"/>
            </a:xfrm>
          </p:grpSpPr>
          <p:sp>
            <p:nvSpPr>
              <p:cNvPr id="116" name="Rectangle 115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7" name="Straight Connector 116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Rectangle 117"/>
              <p:cNvSpPr/>
              <p:nvPr/>
            </p:nvSpPr>
            <p:spPr>
              <a:xfrm rot="10800000">
                <a:off x="1088891" y="3439563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9" name="Rectangle 118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20" name="Straight Connector 119"/>
              <p:cNvCxnSpPr>
                <a:stCxn id="116" idx="3"/>
                <a:endCxn id="118" idx="1"/>
              </p:cNvCxnSpPr>
              <p:nvPr/>
            </p:nvCxnSpPr>
            <p:spPr>
              <a:xfrm flipH="1">
                <a:off x="1160899" y="3430538"/>
                <a:ext cx="44388" cy="450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stCxn id="118" idx="3"/>
                <a:endCxn id="119" idx="1"/>
              </p:cNvCxnSpPr>
              <p:nvPr/>
            </p:nvCxnSpPr>
            <p:spPr>
              <a:xfrm rot="10800000">
                <a:off x="1043608" y="3424623"/>
                <a:ext cx="45283" cy="509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4580240" y="3859404"/>
              <a:ext cx="200272" cy="238730"/>
              <a:chOff x="629489" y="4824044"/>
              <a:chExt cx="200272" cy="238730"/>
            </a:xfrm>
          </p:grpSpPr>
          <p:sp>
            <p:nvSpPr>
              <p:cNvPr id="113" name="Can 112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4" name="Straight Connector 113"/>
              <p:cNvCxnSpPr>
                <a:stCxn id="115" idx="1"/>
                <a:endCxn id="113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Isosceles Triangle 114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3300596" y="3850068"/>
              <a:ext cx="305695" cy="122952"/>
              <a:chOff x="971600" y="3388619"/>
              <a:chExt cx="305695" cy="122952"/>
            </a:xfrm>
          </p:grpSpPr>
          <p:sp>
            <p:nvSpPr>
              <p:cNvPr id="107" name="Rectangle 106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 rot="10800000">
                <a:off x="1088891" y="3439563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1" name="Straight Connector 110"/>
              <p:cNvCxnSpPr>
                <a:stCxn id="107" idx="3"/>
                <a:endCxn id="109" idx="1"/>
              </p:cNvCxnSpPr>
              <p:nvPr/>
            </p:nvCxnSpPr>
            <p:spPr>
              <a:xfrm flipH="1">
                <a:off x="1160899" y="3430538"/>
                <a:ext cx="44388" cy="450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09" idx="3"/>
                <a:endCxn id="110" idx="1"/>
              </p:cNvCxnSpPr>
              <p:nvPr/>
            </p:nvCxnSpPr>
            <p:spPr>
              <a:xfrm rot="10800000">
                <a:off x="1043608" y="3424623"/>
                <a:ext cx="45283" cy="509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2674158" y="3844066"/>
              <a:ext cx="305695" cy="129578"/>
              <a:chOff x="971600" y="3388619"/>
              <a:chExt cx="305695" cy="129578"/>
            </a:xfrm>
          </p:grpSpPr>
          <p:sp>
            <p:nvSpPr>
              <p:cNvPr id="101" name="Rectangle 100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ectangle 102"/>
              <p:cNvSpPr/>
              <p:nvPr/>
            </p:nvSpPr>
            <p:spPr>
              <a:xfrm rot="10800000">
                <a:off x="1088891" y="344618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5" name="Straight Connector 104"/>
              <p:cNvCxnSpPr>
                <a:stCxn id="101" idx="3"/>
                <a:endCxn id="103" idx="1"/>
              </p:cNvCxnSpPr>
              <p:nvPr/>
            </p:nvCxnSpPr>
            <p:spPr>
              <a:xfrm flipH="1">
                <a:off x="1160899" y="3430538"/>
                <a:ext cx="44388" cy="51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stCxn id="103" idx="3"/>
                <a:endCxn id="104" idx="1"/>
              </p:cNvCxnSpPr>
              <p:nvPr/>
            </p:nvCxnSpPr>
            <p:spPr>
              <a:xfrm flipH="1" flipV="1">
                <a:off x="1043608" y="3424623"/>
                <a:ext cx="45283" cy="5757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3639134" y="3853480"/>
              <a:ext cx="200272" cy="238730"/>
              <a:chOff x="629489" y="4824044"/>
              <a:chExt cx="200272" cy="238730"/>
            </a:xfrm>
          </p:grpSpPr>
          <p:sp>
            <p:nvSpPr>
              <p:cNvPr id="98" name="Can 97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99" name="Straight Connector 98"/>
              <p:cNvCxnSpPr>
                <a:stCxn id="100" idx="1"/>
                <a:endCxn id="98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Isosceles Triangle 99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3775616" y="3765274"/>
              <a:ext cx="432000" cy="216024"/>
              <a:chOff x="1475656" y="3300063"/>
              <a:chExt cx="180020" cy="216024"/>
            </a:xfrm>
          </p:grpSpPr>
          <p:sp>
            <p:nvSpPr>
              <p:cNvPr id="96" name="Rounded Rectangle 95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035755" y="3769737"/>
              <a:ext cx="216000" cy="216024"/>
              <a:chOff x="1475656" y="3300063"/>
              <a:chExt cx="180020" cy="216024"/>
            </a:xfrm>
          </p:grpSpPr>
          <p:sp>
            <p:nvSpPr>
              <p:cNvPr id="94" name="Rounded Rectangle 93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7978681" y="3993611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3" name="Can 62"/>
            <p:cNvSpPr/>
            <p:nvPr/>
          </p:nvSpPr>
          <p:spPr>
            <a:xfrm>
              <a:off x="9274825" y="4371237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050689" y="3456897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626753" y="3528905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235475" y="4259871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9202817" y="3384889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20460000" flipV="1">
              <a:off x="8072119" y="3188530"/>
              <a:ext cx="1764000" cy="1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050689" y="4029020"/>
              <a:ext cx="1737378" cy="1703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9316677" y="4308844"/>
              <a:ext cx="457882" cy="96857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8707876" y="3550932"/>
              <a:ext cx="1066683" cy="100084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9275945" y="3271988"/>
              <a:ext cx="497149" cy="136002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/>
            <p:cNvSpPr/>
            <p:nvPr/>
          </p:nvSpPr>
          <p:spPr>
            <a:xfrm>
              <a:off x="9774559" y="2808825"/>
              <a:ext cx="220346" cy="172819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Experiments</a:t>
              </a:r>
              <a:endParaRPr lang="en-US" dirty="0"/>
            </a:p>
          </p:txBody>
        </p:sp>
        <p:sp>
          <p:nvSpPr>
            <p:cNvPr id="76" name="TextBox 418"/>
            <p:cNvSpPr txBox="1"/>
            <p:nvPr/>
          </p:nvSpPr>
          <p:spPr>
            <a:xfrm>
              <a:off x="6845187" y="4095677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SASE1</a:t>
              </a:r>
              <a:endParaRPr lang="en-US" sz="1100" b="1" dirty="0"/>
            </a:p>
          </p:txBody>
        </p:sp>
        <p:sp>
          <p:nvSpPr>
            <p:cNvPr id="77" name="TextBox 419"/>
            <p:cNvSpPr txBox="1"/>
            <p:nvPr/>
          </p:nvSpPr>
          <p:spPr>
            <a:xfrm rot="660000">
              <a:off x="8474935" y="4290265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SASE3</a:t>
              </a:r>
              <a:endParaRPr lang="en-US" sz="1100" b="1" dirty="0"/>
            </a:p>
          </p:txBody>
        </p:sp>
        <p:sp>
          <p:nvSpPr>
            <p:cNvPr id="78" name="TextBox 420"/>
            <p:cNvSpPr txBox="1"/>
            <p:nvPr/>
          </p:nvSpPr>
          <p:spPr>
            <a:xfrm rot="20460000">
              <a:off x="7007132" y="3406611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SASE2</a:t>
              </a:r>
              <a:endParaRPr lang="en-US" sz="1100" b="1" dirty="0"/>
            </a:p>
          </p:txBody>
        </p:sp>
      </p:grpSp>
      <p:cxnSp>
        <p:nvCxnSpPr>
          <p:cNvPr id="2051" name="Straight Connector 2050"/>
          <p:cNvCxnSpPr>
            <a:stCxn id="23" idx="5"/>
          </p:cNvCxnSpPr>
          <p:nvPr/>
        </p:nvCxnSpPr>
        <p:spPr>
          <a:xfrm>
            <a:off x="5371376" y="4150407"/>
            <a:ext cx="1599239" cy="13286"/>
          </a:xfrm>
          <a:prstGeom prst="line">
            <a:avLst/>
          </a:prstGeom>
          <a:ln w="762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endCxn id="66" idx="1"/>
          </p:cNvCxnSpPr>
          <p:nvPr/>
        </p:nvCxnSpPr>
        <p:spPr>
          <a:xfrm>
            <a:off x="6922784" y="4153758"/>
            <a:ext cx="1340139" cy="280188"/>
          </a:xfrm>
          <a:prstGeom prst="line">
            <a:avLst/>
          </a:prstGeom>
          <a:ln w="762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>
            <a:endCxn id="64" idx="3"/>
          </p:cNvCxnSpPr>
          <p:nvPr/>
        </p:nvCxnSpPr>
        <p:spPr>
          <a:xfrm flipV="1">
            <a:off x="5447603" y="3583932"/>
            <a:ext cx="1637352" cy="55148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65" idx="1"/>
          </p:cNvCxnSpPr>
          <p:nvPr/>
        </p:nvCxnSpPr>
        <p:spPr>
          <a:xfrm flipV="1">
            <a:off x="7618540" y="3498357"/>
            <a:ext cx="674284" cy="16180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>
            <a:stCxn id="64" idx="3"/>
          </p:cNvCxnSpPr>
          <p:nvPr/>
        </p:nvCxnSpPr>
        <p:spPr>
          <a:xfrm>
            <a:off x="7084955" y="3583932"/>
            <a:ext cx="599420" cy="614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4479"/>
          <a:stretch/>
        </p:blipFill>
        <p:spPr bwMode="auto">
          <a:xfrm>
            <a:off x="96501" y="1030799"/>
            <a:ext cx="5040000" cy="252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21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1" y="1440001"/>
            <a:ext cx="2537817" cy="2067854"/>
          </a:xfrm>
        </p:spPr>
        <p:txBody>
          <a:bodyPr/>
          <a:lstStyle/>
          <a:p>
            <a:r>
              <a:rPr lang="en-US" sz="1600" dirty="0" smtClean="0"/>
              <a:t>Prepared </a:t>
            </a:r>
            <a:r>
              <a:rPr lang="en-US" sz="1600" dirty="0"/>
              <a:t>May-2013</a:t>
            </a:r>
          </a:p>
          <a:p>
            <a:r>
              <a:rPr lang="en-US" sz="1600" dirty="0"/>
              <a:t>Operated from Feb-2015 to Dec-2018 for a </a:t>
            </a:r>
            <a:r>
              <a:rPr lang="en-US" sz="1600" b="1" dirty="0"/>
              <a:t>record of 1413 days</a:t>
            </a:r>
          </a:p>
          <a:p>
            <a:r>
              <a:rPr lang="en-US" sz="1600" dirty="0"/>
              <a:t>Total charge extracted up to now: 24.4 C</a:t>
            </a:r>
          </a:p>
          <a:p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FLASH – cathode </a:t>
            </a:r>
            <a:r>
              <a:rPr lang="en-US" dirty="0"/>
              <a:t>#73.3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225"/>
          <a:stretch/>
        </p:blipFill>
        <p:spPr bwMode="auto">
          <a:xfrm>
            <a:off x="2772520" y="923853"/>
            <a:ext cx="6480000" cy="316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282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054821"/>
            <a:ext cx="3689944" cy="375768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QE-map: laser scanned linear vertically and horizontally, in steps of 85 </a:t>
            </a:r>
            <a:r>
              <a:rPr lang="en-US" dirty="0" err="1"/>
              <a:t>μm</a:t>
            </a:r>
            <a:endParaRPr lang="en-US" dirty="0"/>
          </a:p>
          <a:p>
            <a:r>
              <a:rPr lang="en-US" dirty="0"/>
              <a:t>Laser spot size σ = 25 </a:t>
            </a:r>
            <a:r>
              <a:rPr lang="en-US" dirty="0" err="1"/>
              <a:t>μm</a:t>
            </a:r>
            <a:endParaRPr lang="en-US" dirty="0"/>
          </a:p>
          <a:p>
            <a:r>
              <a:rPr lang="en-US" dirty="0"/>
              <a:t>Measured charge is color coded in </a:t>
            </a:r>
            <a:r>
              <a:rPr lang="en-US" dirty="0" err="1"/>
              <a:t>nC</a:t>
            </a:r>
            <a:endParaRPr lang="en-US" dirty="0"/>
          </a:p>
          <a:p>
            <a:endParaRPr lang="en-GB" dirty="0" smtClean="0"/>
          </a:p>
          <a:p>
            <a:r>
              <a:rPr lang="en-US" dirty="0"/>
              <a:t>Initial fast QE degradation at the operational laser spot position</a:t>
            </a:r>
          </a:p>
          <a:p>
            <a:r>
              <a:rPr lang="en-US" dirty="0" smtClean="0"/>
              <a:t>Afterwards </a:t>
            </a:r>
            <a:r>
              <a:rPr lang="en-US" dirty="0"/>
              <a:t>rejuvenation at this point</a:t>
            </a:r>
          </a:p>
          <a:p>
            <a:r>
              <a:rPr lang="en-US" dirty="0"/>
              <a:t>Finally high QE spots </a:t>
            </a:r>
          </a:p>
          <a:p>
            <a:pPr marL="400050" lvl="2" indent="0">
              <a:buNone/>
            </a:pPr>
            <a:r>
              <a:rPr lang="en-US" sz="2100" dirty="0" smtClean="0"/>
              <a:t>→ </a:t>
            </a:r>
            <a:r>
              <a:rPr lang="en-US" sz="1600" b="1" dirty="0" smtClean="0"/>
              <a:t>Reason </a:t>
            </a:r>
            <a:r>
              <a:rPr lang="en-US" sz="1600" b="1" dirty="0"/>
              <a:t>for </a:t>
            </a:r>
            <a:r>
              <a:rPr lang="en-US" sz="1600" b="1" dirty="0" smtClean="0"/>
              <a:t>exchange</a:t>
            </a:r>
            <a:endParaRPr lang="en-US" sz="1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FLASH – cathode #73.3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031034" y="627534"/>
            <a:ext cx="5077470" cy="4282748"/>
            <a:chOff x="521671" y="182308"/>
            <a:chExt cx="5077470" cy="42827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0749" y="3032880"/>
              <a:ext cx="1714684" cy="1419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671" y="182308"/>
              <a:ext cx="1682930" cy="1351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094" y="182308"/>
              <a:ext cx="1682930" cy="1351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6211" y="182308"/>
              <a:ext cx="1682930" cy="1384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270" y="1624208"/>
              <a:ext cx="1654623" cy="136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303" y="1646822"/>
              <a:ext cx="1627200" cy="1341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2316" y="1603757"/>
              <a:ext cx="1682930" cy="1384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083" y="3062680"/>
              <a:ext cx="1682930" cy="138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61999" y="182308"/>
              <a:ext cx="1544260" cy="161583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5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4-Feb-2015, QE=11.4 %</a:t>
              </a:r>
              <a:endParaRPr lang="en-US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56260" y="182308"/>
              <a:ext cx="1472125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28-Sep-2015, QE=8.4 %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56539" y="182308"/>
              <a:ext cx="1387166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9-Jan-2016, QE=7.7 %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8291" y="1603757"/>
              <a:ext cx="1488155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22-Aug-2016, QE=4.4 %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26349" y="1601098"/>
              <a:ext cx="1478327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04-Dez-2016, QE=7.8 %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89554" y="1603757"/>
              <a:ext cx="1536245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12-Mar-2017, QE=9.64 %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1479" y="3062458"/>
              <a:ext cx="1465713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19-Dez-2017, QE=9.8 %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199" y="3080841"/>
              <a:ext cx="1668871" cy="1384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362109" y="3062458"/>
              <a:ext cx="1472125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26-Sep-2018, QE=3.5 %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00964" y="3062458"/>
              <a:ext cx="1472125" cy="15388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18-Dec-2018, QE=4.4 %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95279" y="165869"/>
            <a:ext cx="230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n.b.</a:t>
            </a:r>
            <a:r>
              <a:rPr lang="en-US" sz="1200" dirty="0" smtClean="0"/>
              <a:t> scaling is different,</a:t>
            </a:r>
          </a:p>
          <a:p>
            <a:r>
              <a:rPr lang="en-US" sz="1200" dirty="0" smtClean="0"/>
              <a:t>cathode diameter always 5 mm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99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XFEL – overview </a:t>
            </a:r>
          </a:p>
          <a:p>
            <a:r>
              <a:rPr lang="en-US" dirty="0" smtClean="0"/>
              <a:t>FLASH – overview </a:t>
            </a:r>
          </a:p>
          <a:p>
            <a:r>
              <a:rPr lang="en-US" dirty="0" smtClean="0"/>
              <a:t>Cathode transfer and handling</a:t>
            </a:r>
          </a:p>
          <a:p>
            <a:pPr lvl="1"/>
            <a:r>
              <a:rPr lang="en-US" dirty="0" smtClean="0"/>
              <a:t>At FLASH</a:t>
            </a:r>
          </a:p>
          <a:p>
            <a:pPr lvl="1"/>
            <a:r>
              <a:rPr lang="en-US" dirty="0" smtClean="0"/>
              <a:t>At European XFEL</a:t>
            </a:r>
          </a:p>
          <a:p>
            <a:r>
              <a:rPr lang="en-US" dirty="0" smtClean="0"/>
              <a:t>Current photocathode lifetime </a:t>
            </a:r>
          </a:p>
          <a:p>
            <a:pPr lvl="1"/>
            <a:r>
              <a:rPr lang="en-US" dirty="0" smtClean="0"/>
              <a:t>At European XFEL</a:t>
            </a:r>
          </a:p>
          <a:p>
            <a:pPr lvl="1"/>
            <a:r>
              <a:rPr lang="en-US" dirty="0" smtClean="0"/>
              <a:t>At FLASH</a:t>
            </a:r>
          </a:p>
          <a:p>
            <a:r>
              <a:rPr lang="de-DE" dirty="0" smtClean="0"/>
              <a:t>Summary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623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Photos of cathode #73.3 in the transport </a:t>
            </a:r>
            <a:r>
              <a:rPr lang="en-US" dirty="0" smtClean="0"/>
              <a:t>box</a:t>
            </a:r>
          </a:p>
          <a:p>
            <a:pPr lvl="1"/>
            <a:r>
              <a:rPr lang="en-US" dirty="0" smtClean="0"/>
              <a:t>Left</a:t>
            </a:r>
            <a:r>
              <a:rPr lang="en-US" dirty="0"/>
              <a:t>: after production in </a:t>
            </a:r>
            <a:r>
              <a:rPr lang="en-US" dirty="0" smtClean="0"/>
              <a:t>2013 </a:t>
            </a:r>
          </a:p>
          <a:p>
            <a:pPr lvl="1"/>
            <a:r>
              <a:rPr lang="en-US" dirty="0" smtClean="0"/>
              <a:t>Right</a:t>
            </a:r>
            <a:r>
              <a:rPr lang="en-US" dirty="0"/>
              <a:t>: after usage at FLASH in </a:t>
            </a:r>
            <a:r>
              <a:rPr lang="en-US" dirty="0" smtClean="0"/>
              <a:t>Dec-2018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Image shows no hint for high QE spots, as identified in the past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FLASH – cathode #73.3 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647362" y="2067694"/>
            <a:ext cx="3623408" cy="1822452"/>
            <a:chOff x="25250" y="1700808"/>
            <a:chExt cx="9115263" cy="4584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44008" y="1700808"/>
              <a:ext cx="4496505" cy="458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250" y="1700808"/>
              <a:ext cx="4618758" cy="458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3167642" y="3939901"/>
            <a:ext cx="14763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Laser position during standard operation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5409" y="3956451"/>
            <a:ext cx="14763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Laser was strongly misaligned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19570" y="3003797"/>
            <a:ext cx="720080" cy="970220"/>
          </a:xfrm>
          <a:prstGeom prst="straightConnector1">
            <a:avLst/>
          </a:prstGeom>
          <a:ln w="952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0"/>
          </p:cNvCxnSpPr>
          <p:nvPr/>
        </p:nvCxnSpPr>
        <p:spPr>
          <a:xfrm flipH="1" flipV="1">
            <a:off x="3455674" y="3113697"/>
            <a:ext cx="450151" cy="826204"/>
          </a:xfrm>
          <a:prstGeom prst="straightConnector1">
            <a:avLst/>
          </a:prstGeom>
          <a:ln w="952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5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Cathode #114.2 operated at FLASH in 2011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FLASH</a:t>
            </a:r>
            <a:endParaRPr lang="de-DE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9" y="1711744"/>
            <a:ext cx="1856390" cy="1508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711743"/>
            <a:ext cx="1845643" cy="139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458790" y="3485301"/>
            <a:ext cx="1373950" cy="140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297242" y="1284573"/>
            <a:ext cx="2771800" cy="1425948"/>
            <a:chOff x="4716016" y="2453501"/>
            <a:chExt cx="2771800" cy="1425948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6061868" y="2453501"/>
              <a:ext cx="1425948" cy="1425948"/>
              <a:chOff x="35417" y="61055"/>
              <a:chExt cx="3926983" cy="3926983"/>
            </a:xfrm>
          </p:grpSpPr>
          <p:pic>
            <p:nvPicPr>
              <p:cNvPr id="20" name="Picture 19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17" y="61055"/>
                <a:ext cx="3926983" cy="39269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35417" y="381000"/>
                <a:ext cx="3698383" cy="2362200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716016" y="2532470"/>
              <a:ext cx="1162453" cy="1162453"/>
              <a:chOff x="6372200" y="809070"/>
              <a:chExt cx="1162453" cy="1162453"/>
            </a:xfrm>
          </p:grpSpPr>
          <p:pic>
            <p:nvPicPr>
              <p:cNvPr id="18" name="Picture 8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2200" y="809070"/>
                <a:ext cx="1162453" cy="11624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6729296" y="958210"/>
                <a:ext cx="268452" cy="178968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 bwMode="auto">
            <a:xfrm flipV="1">
              <a:off x="5341564" y="2569678"/>
              <a:ext cx="720304" cy="11193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341564" y="2860578"/>
              <a:ext cx="720304" cy="5668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101485"/>
            <a:ext cx="1421824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101485"/>
            <a:ext cx="1421824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101485"/>
            <a:ext cx="1421824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67544" y="1628588"/>
            <a:ext cx="1023037" cy="2616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de-DE" sz="1100" dirty="0" smtClean="0">
                <a:solidFill>
                  <a:schemeClr val="bg1"/>
                </a:solidFill>
              </a:rPr>
              <a:t>High QE </a:t>
            </a:r>
            <a:r>
              <a:rPr lang="de-DE" sz="1100" dirty="0" err="1" smtClean="0">
                <a:solidFill>
                  <a:schemeClr val="bg1"/>
                </a:solidFill>
              </a:rPr>
              <a:t>spot</a:t>
            </a:r>
            <a:endParaRPr lang="de-DE" sz="1100" dirty="0" smtClean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9752" y="1580938"/>
            <a:ext cx="1494320" cy="2616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de-DE" sz="1100" dirty="0" err="1" smtClean="0">
                <a:solidFill>
                  <a:schemeClr val="bg1"/>
                </a:solidFill>
              </a:rPr>
              <a:t>Missing</a:t>
            </a:r>
            <a:r>
              <a:rPr lang="de-DE" sz="1100" dirty="0" smtClean="0">
                <a:solidFill>
                  <a:schemeClr val="bg1"/>
                </a:solidFill>
              </a:rPr>
              <a:t> Cs</a:t>
            </a:r>
            <a:r>
              <a:rPr lang="de-DE" sz="1100" baseline="-25000" dirty="0" smtClean="0">
                <a:solidFill>
                  <a:schemeClr val="bg1"/>
                </a:solidFill>
              </a:rPr>
              <a:t>2</a:t>
            </a:r>
            <a:r>
              <a:rPr lang="de-DE" sz="1100" dirty="0" smtClean="0">
                <a:solidFill>
                  <a:schemeClr val="bg1"/>
                </a:solidFill>
              </a:rPr>
              <a:t>Te film?!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086912" y="1890198"/>
            <a:ext cx="260952" cy="321512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2" idx="1"/>
          </p:cNvCxnSpPr>
          <p:nvPr/>
        </p:nvCxnSpPr>
        <p:spPr>
          <a:xfrm>
            <a:off x="1293974" y="3243589"/>
            <a:ext cx="851791" cy="258467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2"/>
            <a:endCxn id="12" idx="1"/>
          </p:cNvCxnSpPr>
          <p:nvPr/>
        </p:nvCxnSpPr>
        <p:spPr>
          <a:xfrm flipH="1">
            <a:off x="2145765" y="3102058"/>
            <a:ext cx="1116809" cy="399998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223849" y="915566"/>
            <a:ext cx="3286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SEM images of the suspicious are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93890" y="2762931"/>
            <a:ext cx="2690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Elemental mapping by EDX</a:t>
            </a:r>
            <a:endParaRPr lang="en-US" sz="16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4644008" y="3729189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</a:rPr>
              <a:t>Mo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56176" y="3720761"/>
            <a:ext cx="352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>
                <a:solidFill>
                  <a:schemeClr val="bg1"/>
                </a:solidFill>
              </a:rPr>
              <a:t>Te</a:t>
            </a:r>
            <a:endParaRPr lang="de-DE" sz="1200" b="1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78787" y="371743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>
                <a:solidFill>
                  <a:schemeClr val="bg1"/>
                </a:solidFill>
              </a:rPr>
              <a:t>Cs</a:t>
            </a:r>
            <a:endParaRPr lang="de-DE" sz="1200" b="1" dirty="0" smtClean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99992" y="4011910"/>
            <a:ext cx="4644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Thickness of Cs</a:t>
            </a:r>
            <a:r>
              <a:rPr lang="en-US" sz="1100" baseline="-25000" dirty="0"/>
              <a:t>2</a:t>
            </a:r>
            <a:r>
              <a:rPr lang="en-US" sz="1100" dirty="0"/>
              <a:t>Te film seems to be less in the center of the spot </a:t>
            </a:r>
            <a:r>
              <a:rPr lang="en-US" sz="1100" dirty="0">
                <a:cs typeface="Arial"/>
              </a:rPr>
              <a:t>→ different color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Higher QE measured during QE maps might result from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Lower work function of Cs w.r.t </a:t>
            </a:r>
            <a:r>
              <a:rPr lang="en-US" sz="1100" dirty="0" smtClean="0"/>
              <a:t>Cs</a:t>
            </a:r>
            <a:r>
              <a:rPr lang="en-US" sz="1100" baseline="-25000" dirty="0" smtClean="0"/>
              <a:t>2</a:t>
            </a:r>
            <a:r>
              <a:rPr lang="en-US" sz="1100" dirty="0" smtClean="0"/>
              <a:t>Te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2442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photocathode lifetime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1" y="1440001"/>
            <a:ext cx="2609825" cy="2571910"/>
          </a:xfrm>
        </p:spPr>
        <p:txBody>
          <a:bodyPr/>
          <a:lstStyle/>
          <a:p>
            <a:r>
              <a:rPr lang="en-US" sz="1600" dirty="0" smtClean="0"/>
              <a:t>Prepared </a:t>
            </a:r>
            <a:r>
              <a:rPr lang="en-US" sz="1600" dirty="0"/>
              <a:t>Jun-2013</a:t>
            </a:r>
          </a:p>
          <a:p>
            <a:r>
              <a:rPr lang="en-US" sz="1600" dirty="0"/>
              <a:t>Operated since December 2018 as replacement for #73.3</a:t>
            </a:r>
          </a:p>
          <a:p>
            <a:r>
              <a:rPr lang="en-US" sz="1600" dirty="0"/>
              <a:t>Total charge extracted up to now: 5.0 C</a:t>
            </a:r>
          </a:p>
          <a:p>
            <a:r>
              <a:rPr lang="en-US" sz="1600" dirty="0"/>
              <a:t>Remarkable high </a:t>
            </a:r>
            <a:r>
              <a:rPr lang="en-US" sz="1600" dirty="0" smtClean="0"/>
              <a:t>QE</a:t>
            </a: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FLASH – cathode </a:t>
            </a:r>
            <a:r>
              <a:rPr lang="en-US" dirty="0" smtClean="0"/>
              <a:t>#105.2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916"/>
          <a:stretch/>
        </p:blipFill>
        <p:spPr bwMode="auto">
          <a:xfrm>
            <a:off x="2772520" y="1027055"/>
            <a:ext cx="6480000" cy="312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416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Cathode handling and transfer at FLASH and European XFEL works reliable but is continuously improved</a:t>
            </a:r>
          </a:p>
          <a:p>
            <a:r>
              <a:rPr lang="en-US" dirty="0" smtClean="0"/>
              <a:t>At FLASH and European XFEL currently no life time issues of Cs</a:t>
            </a:r>
            <a:r>
              <a:rPr lang="en-US" baseline="-25000" dirty="0" smtClean="0"/>
              <a:t>2</a:t>
            </a:r>
            <a:r>
              <a:rPr lang="en-US" dirty="0" smtClean="0"/>
              <a:t>Te photocathodes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8344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XFEL – overview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5992" y="3149736"/>
            <a:ext cx="4214852" cy="1870286"/>
          </a:xfrm>
        </p:spPr>
        <p:txBody>
          <a:bodyPr/>
          <a:lstStyle/>
          <a:p>
            <a:r>
              <a:rPr lang="en-US" sz="1100" dirty="0"/>
              <a:t>Laser driven RF-gun</a:t>
            </a:r>
          </a:p>
          <a:p>
            <a:r>
              <a:rPr lang="en-US" sz="1100" dirty="0" smtClean="0"/>
              <a:t>3 </a:t>
            </a:r>
            <a:r>
              <a:rPr lang="en-US" sz="1100" dirty="0"/>
              <a:t>bunch compressors</a:t>
            </a:r>
          </a:p>
          <a:p>
            <a:r>
              <a:rPr lang="en-US" sz="1100" dirty="0"/>
              <a:t>97 1.3 GHz superconducting accelerator modules</a:t>
            </a:r>
          </a:p>
          <a:p>
            <a:pPr lvl="1"/>
            <a:r>
              <a:rPr lang="en-US" sz="1050" dirty="0"/>
              <a:t>Maximum beam energy 17.5 GeV</a:t>
            </a:r>
          </a:p>
          <a:p>
            <a:r>
              <a:rPr lang="en-US" sz="1100" dirty="0"/>
              <a:t>Up to </a:t>
            </a:r>
            <a:r>
              <a:rPr lang="en-US" sz="1100" dirty="0" smtClean="0"/>
              <a:t>600 </a:t>
            </a:r>
            <a:r>
              <a:rPr lang="en-US" sz="1100" dirty="0"/>
              <a:t>kW beam power </a:t>
            </a:r>
          </a:p>
        </p:txBody>
      </p:sp>
      <p:sp>
        <p:nvSpPr>
          <p:cNvPr id="6" name="Text Placeholder 5"/>
          <p:cNvSpPr>
            <a:spLocks noGrp="1" noChangeAspect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07504" y="339502"/>
            <a:ext cx="8910698" cy="2674599"/>
            <a:chOff x="1577331" y="2319552"/>
            <a:chExt cx="8417574" cy="2526586"/>
          </a:xfrm>
        </p:grpSpPr>
        <p:grpSp>
          <p:nvGrpSpPr>
            <p:cNvPr id="8" name="Group 7"/>
            <p:cNvGrpSpPr/>
            <p:nvPr/>
          </p:nvGrpSpPr>
          <p:grpSpPr>
            <a:xfrm>
              <a:off x="1858001" y="3916338"/>
              <a:ext cx="216000" cy="216024"/>
              <a:chOff x="1475656" y="3300063"/>
              <a:chExt cx="180020" cy="216024"/>
            </a:xfrm>
          </p:grpSpPr>
          <p:sp>
            <p:nvSpPr>
              <p:cNvPr id="176" name="Rounded Rectangle 175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506073" y="3842679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62057" y="3987443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endCxn id="9" idx="1"/>
            </p:cNvCxnSpPr>
            <p:nvPr/>
          </p:nvCxnSpPr>
          <p:spPr>
            <a:xfrm flipV="1">
              <a:off x="2434065" y="3878683"/>
              <a:ext cx="72008" cy="1435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2076641" y="3915169"/>
              <a:ext cx="108000" cy="216024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93404" y="3980965"/>
              <a:ext cx="75600" cy="70284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641977" y="3936605"/>
              <a:ext cx="108000" cy="178482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14" idx="3"/>
            </p:cNvCxnSpPr>
            <p:nvPr/>
          </p:nvCxnSpPr>
          <p:spPr>
            <a:xfrm>
              <a:off x="1749977" y="4025846"/>
              <a:ext cx="108024" cy="18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6106473" y="3986274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18441" y="3844066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7" idx="3"/>
              <a:endCxn id="16" idx="1"/>
            </p:cNvCxnSpPr>
            <p:nvPr/>
          </p:nvCxnSpPr>
          <p:spPr>
            <a:xfrm>
              <a:off x="5890449" y="3880070"/>
              <a:ext cx="216024" cy="142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22" idx="5"/>
            </p:cNvCxnSpPr>
            <p:nvPr/>
          </p:nvCxnSpPr>
          <p:spPr>
            <a:xfrm>
              <a:off x="6178481" y="4026418"/>
              <a:ext cx="85592" cy="9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n 19"/>
            <p:cNvSpPr/>
            <p:nvPr/>
          </p:nvSpPr>
          <p:spPr>
            <a:xfrm>
              <a:off x="6338489" y="4097159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22" idx="1"/>
              <a:endCxn id="20" idx="1"/>
            </p:cNvCxnSpPr>
            <p:nvPr/>
          </p:nvCxnSpPr>
          <p:spPr>
            <a:xfrm>
              <a:off x="6300073" y="4027412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sosceles Triangle 21"/>
            <p:cNvSpPr/>
            <p:nvPr/>
          </p:nvSpPr>
          <p:spPr>
            <a:xfrm rot="10800000">
              <a:off x="6246073" y="3991412"/>
              <a:ext cx="72000" cy="72000"/>
            </a:xfrm>
            <a:prstGeom prst="triangl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>
              <a:stCxn id="22" idx="1"/>
            </p:cNvCxnSpPr>
            <p:nvPr/>
          </p:nvCxnSpPr>
          <p:spPr>
            <a:xfrm>
              <a:off x="6300073" y="4027412"/>
              <a:ext cx="1664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Isosceles Triangle 23"/>
            <p:cNvSpPr/>
            <p:nvPr/>
          </p:nvSpPr>
          <p:spPr>
            <a:xfrm>
              <a:off x="6449948" y="3992027"/>
              <a:ext cx="72000" cy="72000"/>
            </a:xfrm>
            <a:prstGeom prst="triangl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6505383" y="4028027"/>
              <a:ext cx="327349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898464" y="3936538"/>
              <a:ext cx="719997" cy="180001"/>
              <a:chOff x="5004251" y="3484064"/>
              <a:chExt cx="877723" cy="182894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50042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0766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153338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225721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300464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5372847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4495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55219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5588496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660879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5737583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5809966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50762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51486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5225346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5297729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372472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5444855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5215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55939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5660504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732887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809591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5004251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>
              <a:off x="7974498" y="4028868"/>
              <a:ext cx="1804383" cy="3768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046367" y="3493467"/>
              <a:ext cx="743304" cy="69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8697362" y="3396560"/>
              <a:ext cx="619315" cy="1391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 rot="20460000">
              <a:off x="7060395" y="3623967"/>
              <a:ext cx="719997" cy="180001"/>
              <a:chOff x="5004251" y="3484064"/>
              <a:chExt cx="877723" cy="182894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50042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50766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153338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5225721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5300464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5372847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449551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521934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5588496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5660879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737583" y="3484064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5809966" y="3484064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50762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51486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225346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297729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5372472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5444855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5521559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593942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660504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5732887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5809591" y="3594950"/>
                <a:ext cx="72008" cy="7200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5004251" y="3594950"/>
                <a:ext cx="72008" cy="72008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b="1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 rot="20460000" flipV="1">
              <a:off x="6411237" y="3466437"/>
              <a:ext cx="345600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 rot="720000">
              <a:off x="8548920" y="4063061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3" name="Rectangle 32"/>
            <p:cNvSpPr/>
            <p:nvPr/>
          </p:nvSpPr>
          <p:spPr>
            <a:xfrm rot="720000">
              <a:off x="8606998" y="407540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4" name="Rectangle 33"/>
            <p:cNvSpPr/>
            <p:nvPr/>
          </p:nvSpPr>
          <p:spPr>
            <a:xfrm rot="720000">
              <a:off x="8666970" y="4088153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5" name="Rectangle 34"/>
            <p:cNvSpPr/>
            <p:nvPr/>
          </p:nvSpPr>
          <p:spPr>
            <a:xfrm rot="720000">
              <a:off x="8725049" y="4100498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6" name="Rectangle 35"/>
            <p:cNvSpPr/>
            <p:nvPr/>
          </p:nvSpPr>
          <p:spPr>
            <a:xfrm rot="720000">
              <a:off x="8786595" y="4113580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7" name="Rectangle 36"/>
            <p:cNvSpPr/>
            <p:nvPr/>
          </p:nvSpPr>
          <p:spPr>
            <a:xfrm rot="720000">
              <a:off x="8844673" y="4125925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8" name="Rectangle 37"/>
            <p:cNvSpPr/>
            <p:nvPr/>
          </p:nvSpPr>
          <p:spPr>
            <a:xfrm rot="720000">
              <a:off x="8898081" y="4137277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39" name="Rectangle 38"/>
            <p:cNvSpPr/>
            <p:nvPr/>
          </p:nvSpPr>
          <p:spPr>
            <a:xfrm rot="720000">
              <a:off x="8956160" y="4149622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0" name="Rectangle 39"/>
            <p:cNvSpPr/>
            <p:nvPr/>
          </p:nvSpPr>
          <p:spPr>
            <a:xfrm rot="720000">
              <a:off x="8522462" y="416900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1" name="Rectangle 40"/>
            <p:cNvSpPr/>
            <p:nvPr/>
          </p:nvSpPr>
          <p:spPr>
            <a:xfrm rot="720000">
              <a:off x="8584008" y="4182088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2" name="Rectangle 41"/>
            <p:cNvSpPr/>
            <p:nvPr/>
          </p:nvSpPr>
          <p:spPr>
            <a:xfrm rot="720000">
              <a:off x="8642086" y="4194433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3" name="Rectangle 42"/>
            <p:cNvSpPr/>
            <p:nvPr/>
          </p:nvSpPr>
          <p:spPr>
            <a:xfrm rot="720000">
              <a:off x="8702058" y="4207181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4" name="Rectangle 43"/>
            <p:cNvSpPr/>
            <p:nvPr/>
          </p:nvSpPr>
          <p:spPr>
            <a:xfrm rot="720000">
              <a:off x="8760137" y="4219526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5" name="Rectangle 44"/>
            <p:cNvSpPr/>
            <p:nvPr/>
          </p:nvSpPr>
          <p:spPr>
            <a:xfrm rot="720000">
              <a:off x="8821683" y="4232608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6" name="Rectangle 45"/>
            <p:cNvSpPr/>
            <p:nvPr/>
          </p:nvSpPr>
          <p:spPr>
            <a:xfrm rot="720000">
              <a:off x="8879761" y="4244953"/>
              <a:ext cx="59068" cy="70869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47" name="Rectangle 46"/>
            <p:cNvSpPr/>
            <p:nvPr/>
          </p:nvSpPr>
          <p:spPr>
            <a:xfrm rot="720000">
              <a:off x="8933169" y="4256305"/>
              <a:ext cx="59068" cy="7086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9236417" y="4296370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n 48"/>
            <p:cNvSpPr/>
            <p:nvPr/>
          </p:nvSpPr>
          <p:spPr>
            <a:xfrm>
              <a:off x="9243755" y="3490492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50" name="Straight Connector 49"/>
            <p:cNvCxnSpPr>
              <a:endCxn id="49" idx="1"/>
            </p:cNvCxnSpPr>
            <p:nvPr/>
          </p:nvCxnSpPr>
          <p:spPr>
            <a:xfrm>
              <a:off x="9205339" y="3420745"/>
              <a:ext cx="74416" cy="697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27" idx="1"/>
              <a:endCxn id="10" idx="1"/>
            </p:cNvCxnSpPr>
            <p:nvPr/>
          </p:nvCxnSpPr>
          <p:spPr>
            <a:xfrm flipV="1">
              <a:off x="2289970" y="4023447"/>
              <a:ext cx="72087" cy="3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/>
            <p:cNvGrpSpPr/>
            <p:nvPr/>
          </p:nvGrpSpPr>
          <p:grpSpPr>
            <a:xfrm>
              <a:off x="2235970" y="3987845"/>
              <a:ext cx="200272" cy="238730"/>
              <a:chOff x="629489" y="4824044"/>
              <a:chExt cx="200272" cy="238730"/>
            </a:xfrm>
          </p:grpSpPr>
          <p:sp>
            <p:nvSpPr>
              <p:cNvPr id="125" name="Can 124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26" name="Straight Connector 125"/>
              <p:cNvCxnSpPr>
                <a:stCxn id="127" idx="1"/>
                <a:endCxn id="125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Isosceles Triangle 126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53" name="Straight Connector 52"/>
            <p:cNvCxnSpPr>
              <a:stCxn id="127" idx="5"/>
              <a:endCxn id="12" idx="3"/>
            </p:cNvCxnSpPr>
            <p:nvPr/>
          </p:nvCxnSpPr>
          <p:spPr>
            <a:xfrm flipH="1" flipV="1">
              <a:off x="2184641" y="4023181"/>
              <a:ext cx="69329" cy="6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578081" y="3878683"/>
              <a:ext cx="3240360" cy="13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4716687" y="3765345"/>
              <a:ext cx="1029746" cy="216024"/>
              <a:chOff x="1475656" y="3300063"/>
              <a:chExt cx="180020" cy="216024"/>
            </a:xfrm>
          </p:grpSpPr>
          <p:sp>
            <p:nvSpPr>
              <p:cNvPr id="123" name="Rounded Rectangle 122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4236700" y="3851355"/>
              <a:ext cx="305695" cy="122952"/>
              <a:chOff x="971600" y="3388619"/>
              <a:chExt cx="305695" cy="122952"/>
            </a:xfrm>
          </p:grpSpPr>
          <p:sp>
            <p:nvSpPr>
              <p:cNvPr id="117" name="Rectangle 116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Rectangle 118"/>
              <p:cNvSpPr/>
              <p:nvPr/>
            </p:nvSpPr>
            <p:spPr>
              <a:xfrm rot="10800000">
                <a:off x="1088891" y="3439563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21" name="Straight Connector 120"/>
              <p:cNvCxnSpPr>
                <a:stCxn id="117" idx="3"/>
                <a:endCxn id="119" idx="1"/>
              </p:cNvCxnSpPr>
              <p:nvPr/>
            </p:nvCxnSpPr>
            <p:spPr>
              <a:xfrm flipH="1">
                <a:off x="1160899" y="3430538"/>
                <a:ext cx="44388" cy="450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>
                <a:stCxn id="119" idx="3"/>
                <a:endCxn id="120" idx="1"/>
              </p:cNvCxnSpPr>
              <p:nvPr/>
            </p:nvCxnSpPr>
            <p:spPr>
              <a:xfrm rot="10800000">
                <a:off x="1043608" y="3424623"/>
                <a:ext cx="45283" cy="509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>
              <a:off x="4580240" y="3859404"/>
              <a:ext cx="200272" cy="238730"/>
              <a:chOff x="629489" y="4824044"/>
              <a:chExt cx="200272" cy="238730"/>
            </a:xfrm>
          </p:grpSpPr>
          <p:sp>
            <p:nvSpPr>
              <p:cNvPr id="114" name="Can 113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5" name="Straight Connector 114"/>
              <p:cNvCxnSpPr>
                <a:stCxn id="116" idx="1"/>
                <a:endCxn id="114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Isosceles Triangle 115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3300596" y="3850068"/>
              <a:ext cx="305695" cy="122952"/>
              <a:chOff x="971600" y="3388619"/>
              <a:chExt cx="305695" cy="122952"/>
            </a:xfrm>
          </p:grpSpPr>
          <p:sp>
            <p:nvSpPr>
              <p:cNvPr id="108" name="Rectangle 107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Rectangle 109"/>
              <p:cNvSpPr/>
              <p:nvPr/>
            </p:nvSpPr>
            <p:spPr>
              <a:xfrm rot="10800000">
                <a:off x="1088891" y="3439563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12" name="Straight Connector 111"/>
              <p:cNvCxnSpPr>
                <a:stCxn id="108" idx="3"/>
                <a:endCxn id="110" idx="1"/>
              </p:cNvCxnSpPr>
              <p:nvPr/>
            </p:nvCxnSpPr>
            <p:spPr>
              <a:xfrm flipH="1">
                <a:off x="1160899" y="3430538"/>
                <a:ext cx="44388" cy="450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>
                <a:stCxn id="110" idx="3"/>
                <a:endCxn id="111" idx="1"/>
              </p:cNvCxnSpPr>
              <p:nvPr/>
            </p:nvCxnSpPr>
            <p:spPr>
              <a:xfrm rot="10800000">
                <a:off x="1043608" y="3424623"/>
                <a:ext cx="45283" cy="509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2674158" y="3844066"/>
              <a:ext cx="305695" cy="129578"/>
              <a:chOff x="971600" y="3388619"/>
              <a:chExt cx="305695" cy="129578"/>
            </a:xfrm>
          </p:grpSpPr>
          <p:sp>
            <p:nvSpPr>
              <p:cNvPr id="102" name="Rectangle 101"/>
              <p:cNvSpPr/>
              <p:nvPr/>
            </p:nvSpPr>
            <p:spPr>
              <a:xfrm rot="10800000">
                <a:off x="1205287" y="3394534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 rot="10800000">
                <a:off x="1088891" y="349926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ectangle 103"/>
              <p:cNvSpPr/>
              <p:nvPr/>
            </p:nvSpPr>
            <p:spPr>
              <a:xfrm rot="10800000">
                <a:off x="1088891" y="344618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 rot="10800000">
                <a:off x="971600" y="3388619"/>
                <a:ext cx="72008" cy="720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6" name="Straight Connector 105"/>
              <p:cNvCxnSpPr>
                <a:stCxn id="102" idx="3"/>
                <a:endCxn id="104" idx="1"/>
              </p:cNvCxnSpPr>
              <p:nvPr/>
            </p:nvCxnSpPr>
            <p:spPr>
              <a:xfrm flipH="1">
                <a:off x="1160899" y="3430538"/>
                <a:ext cx="44388" cy="5165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>
                <a:stCxn id="104" idx="3"/>
                <a:endCxn id="105" idx="1"/>
              </p:cNvCxnSpPr>
              <p:nvPr/>
            </p:nvCxnSpPr>
            <p:spPr>
              <a:xfrm flipH="1" flipV="1">
                <a:off x="1043608" y="3424623"/>
                <a:ext cx="45283" cy="5757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3639134" y="3853480"/>
              <a:ext cx="200272" cy="238730"/>
              <a:chOff x="629489" y="4824044"/>
              <a:chExt cx="200272" cy="238730"/>
            </a:xfrm>
          </p:grpSpPr>
          <p:sp>
            <p:nvSpPr>
              <p:cNvPr id="99" name="Can 98"/>
              <p:cNvSpPr/>
              <p:nvPr/>
            </p:nvSpPr>
            <p:spPr>
              <a:xfrm>
                <a:off x="757761" y="4990774"/>
                <a:ext cx="72000" cy="72000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100" name="Straight Connector 99"/>
              <p:cNvCxnSpPr>
                <a:stCxn id="101" idx="1"/>
                <a:endCxn id="99" idx="1"/>
              </p:cNvCxnSpPr>
              <p:nvPr/>
            </p:nvCxnSpPr>
            <p:spPr>
              <a:xfrm>
                <a:off x="683489" y="4860044"/>
                <a:ext cx="110272" cy="1307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Isosceles Triangle 100"/>
              <p:cNvSpPr/>
              <p:nvPr/>
            </p:nvSpPr>
            <p:spPr>
              <a:xfrm rot="10800000">
                <a:off x="629489" y="4824044"/>
                <a:ext cx="72000" cy="72000"/>
              </a:xfrm>
              <a:prstGeom prst="triangl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775616" y="3765274"/>
              <a:ext cx="432000" cy="216024"/>
              <a:chOff x="1475656" y="3300063"/>
              <a:chExt cx="180020" cy="216024"/>
            </a:xfrm>
          </p:grpSpPr>
          <p:sp>
            <p:nvSpPr>
              <p:cNvPr id="97" name="Rounded Rectangle 96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35755" y="3769737"/>
              <a:ext cx="216000" cy="216024"/>
              <a:chOff x="1475656" y="3300063"/>
              <a:chExt cx="180020" cy="216024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1475656" y="3300063"/>
                <a:ext cx="180020" cy="216024"/>
              </a:xfrm>
              <a:prstGeom prst="round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503597" y="3379305"/>
                <a:ext cx="126014" cy="7028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63" name="Rectangle 62"/>
            <p:cNvSpPr/>
            <p:nvPr/>
          </p:nvSpPr>
          <p:spPr>
            <a:xfrm>
              <a:off x="7978681" y="3993611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4" name="Can 63"/>
            <p:cNvSpPr/>
            <p:nvPr/>
          </p:nvSpPr>
          <p:spPr>
            <a:xfrm>
              <a:off x="9274825" y="4371237"/>
              <a:ext cx="72000" cy="72000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50689" y="3456897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626753" y="3528905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9235475" y="4259871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9202817" y="3384889"/>
              <a:ext cx="72008" cy="7200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/>
            </a:p>
          </p:txBody>
        </p:sp>
        <p:cxnSp>
          <p:nvCxnSpPr>
            <p:cNvPr id="69" name="Straight Connector 68"/>
            <p:cNvCxnSpPr/>
            <p:nvPr/>
          </p:nvCxnSpPr>
          <p:spPr>
            <a:xfrm rot="20460000" flipV="1">
              <a:off x="8072119" y="3188530"/>
              <a:ext cx="1764000" cy="1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050689" y="4029020"/>
              <a:ext cx="1737378" cy="1703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9316677" y="4308844"/>
              <a:ext cx="457882" cy="96857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707876" y="3550932"/>
              <a:ext cx="1066683" cy="100084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9275945" y="3271988"/>
              <a:ext cx="497149" cy="136002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ounded Rectangle 73"/>
            <p:cNvSpPr/>
            <p:nvPr/>
          </p:nvSpPr>
          <p:spPr>
            <a:xfrm>
              <a:off x="9774559" y="2808825"/>
              <a:ext cx="220346" cy="172819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Experiments</a:t>
              </a:r>
              <a:endParaRPr lang="en-US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1641977" y="4710092"/>
              <a:ext cx="813111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362"/>
            <p:cNvSpPr txBox="1"/>
            <p:nvPr/>
          </p:nvSpPr>
          <p:spPr>
            <a:xfrm>
              <a:off x="4953980" y="4538361"/>
              <a:ext cx="68800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/>
                <a:t>3.3 km</a:t>
              </a:r>
              <a:endParaRPr lang="en-US" sz="1400" b="1" dirty="0"/>
            </a:p>
          </p:txBody>
        </p:sp>
        <p:sp>
          <p:nvSpPr>
            <p:cNvPr id="77" name="TextBox 418"/>
            <p:cNvSpPr txBox="1"/>
            <p:nvPr/>
          </p:nvSpPr>
          <p:spPr>
            <a:xfrm>
              <a:off x="6845187" y="4095677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SASE1</a:t>
              </a:r>
              <a:endParaRPr lang="en-US" sz="1100" b="1" dirty="0"/>
            </a:p>
          </p:txBody>
        </p:sp>
        <p:sp>
          <p:nvSpPr>
            <p:cNvPr id="78" name="TextBox 419"/>
            <p:cNvSpPr txBox="1"/>
            <p:nvPr/>
          </p:nvSpPr>
          <p:spPr>
            <a:xfrm rot="660000">
              <a:off x="8474935" y="4290265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SASE3</a:t>
              </a:r>
              <a:endParaRPr lang="en-US" sz="1100" b="1" dirty="0"/>
            </a:p>
          </p:txBody>
        </p:sp>
        <p:sp>
          <p:nvSpPr>
            <p:cNvPr id="79" name="TextBox 420"/>
            <p:cNvSpPr txBox="1"/>
            <p:nvPr/>
          </p:nvSpPr>
          <p:spPr>
            <a:xfrm rot="20460000">
              <a:off x="7007132" y="3406611"/>
              <a:ext cx="6135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SASE2</a:t>
              </a:r>
              <a:endParaRPr lang="en-US" sz="1100" b="1" dirty="0"/>
            </a:p>
          </p:txBody>
        </p:sp>
        <p:sp>
          <p:nvSpPr>
            <p:cNvPr id="80" name="TextBox 421"/>
            <p:cNvSpPr txBox="1"/>
            <p:nvPr/>
          </p:nvSpPr>
          <p:spPr>
            <a:xfrm>
              <a:off x="1577331" y="4260650"/>
              <a:ext cx="593905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 MeV</a:t>
              </a:r>
              <a:endParaRPr lang="en-US" sz="1200" b="1" dirty="0"/>
            </a:p>
          </p:txBody>
        </p:sp>
        <p:sp>
          <p:nvSpPr>
            <p:cNvPr id="81" name="TextBox 422"/>
            <p:cNvSpPr txBox="1"/>
            <p:nvPr/>
          </p:nvSpPr>
          <p:spPr>
            <a:xfrm>
              <a:off x="2274053" y="4260650"/>
              <a:ext cx="754421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150 MeV</a:t>
              </a:r>
              <a:endParaRPr lang="en-US" sz="1200" b="1" dirty="0"/>
            </a:p>
          </p:txBody>
        </p:sp>
        <p:sp>
          <p:nvSpPr>
            <p:cNvPr id="82" name="TextBox 423"/>
            <p:cNvSpPr txBox="1"/>
            <p:nvPr/>
          </p:nvSpPr>
          <p:spPr>
            <a:xfrm>
              <a:off x="3300384" y="4260650"/>
              <a:ext cx="754421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600 MeV</a:t>
              </a:r>
              <a:endParaRPr lang="en-US" sz="1200" b="1" dirty="0"/>
            </a:p>
          </p:txBody>
        </p:sp>
        <p:sp>
          <p:nvSpPr>
            <p:cNvPr id="83" name="TextBox 424"/>
            <p:cNvSpPr txBox="1"/>
            <p:nvPr/>
          </p:nvSpPr>
          <p:spPr>
            <a:xfrm>
              <a:off x="4380045" y="4260650"/>
              <a:ext cx="586334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 GeV</a:t>
              </a:r>
              <a:endParaRPr lang="en-US" sz="1200" b="1" dirty="0"/>
            </a:p>
          </p:txBody>
        </p:sp>
        <p:sp>
          <p:nvSpPr>
            <p:cNvPr id="84" name="TextBox 425"/>
            <p:cNvSpPr txBox="1"/>
            <p:nvPr/>
          </p:nvSpPr>
          <p:spPr>
            <a:xfrm>
              <a:off x="5572703" y="4260650"/>
              <a:ext cx="787735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17.5 GeV</a:t>
              </a:r>
              <a:endParaRPr lang="en-US" sz="1200" b="1" dirty="0"/>
            </a:p>
          </p:txBody>
        </p:sp>
        <p:sp>
          <p:nvSpPr>
            <p:cNvPr id="85" name="TextBox 426"/>
            <p:cNvSpPr txBox="1"/>
            <p:nvPr/>
          </p:nvSpPr>
          <p:spPr>
            <a:xfrm rot="18861365">
              <a:off x="1601470" y="3408019"/>
              <a:ext cx="655991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RF Gun</a:t>
              </a:r>
              <a:endParaRPr lang="en-US" sz="1100" b="1" dirty="0"/>
            </a:p>
          </p:txBody>
        </p:sp>
        <p:sp>
          <p:nvSpPr>
            <p:cNvPr id="86" name="TextBox 427"/>
            <p:cNvSpPr txBox="1"/>
            <p:nvPr/>
          </p:nvSpPr>
          <p:spPr>
            <a:xfrm rot="18861365">
              <a:off x="3169849" y="3061538"/>
              <a:ext cx="1026993" cy="407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Bunch</a:t>
              </a:r>
            </a:p>
            <a:p>
              <a:r>
                <a:rPr lang="en-US" sz="1100" b="1" dirty="0" smtClean="0"/>
                <a:t>Compression</a:t>
              </a:r>
              <a:endParaRPr lang="en-US" sz="1100" b="1" dirty="0"/>
            </a:p>
          </p:txBody>
        </p:sp>
        <p:sp>
          <p:nvSpPr>
            <p:cNvPr id="87" name="TextBox 428"/>
            <p:cNvSpPr txBox="1"/>
            <p:nvPr/>
          </p:nvSpPr>
          <p:spPr>
            <a:xfrm rot="18861365">
              <a:off x="5036616" y="3139575"/>
              <a:ext cx="522734" cy="407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Main</a:t>
              </a:r>
            </a:p>
            <a:p>
              <a:r>
                <a:rPr lang="en-US" sz="1100" b="1" dirty="0" smtClean="0"/>
                <a:t>Linac</a:t>
              </a:r>
              <a:endParaRPr lang="en-US" sz="1100" b="1" dirty="0"/>
            </a:p>
          </p:txBody>
        </p:sp>
        <p:sp>
          <p:nvSpPr>
            <p:cNvPr id="88" name="TextBox 429"/>
            <p:cNvSpPr txBox="1"/>
            <p:nvPr/>
          </p:nvSpPr>
          <p:spPr>
            <a:xfrm rot="18861365">
              <a:off x="5900806" y="3243586"/>
              <a:ext cx="898278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Collimation</a:t>
              </a:r>
              <a:endParaRPr lang="en-US" sz="1400" b="1" dirty="0"/>
            </a:p>
          </p:txBody>
        </p:sp>
        <p:sp>
          <p:nvSpPr>
            <p:cNvPr id="89" name="TextBox 430"/>
            <p:cNvSpPr txBox="1"/>
            <p:nvPr/>
          </p:nvSpPr>
          <p:spPr>
            <a:xfrm rot="18861365">
              <a:off x="6237191" y="3250527"/>
              <a:ext cx="1320766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Beam Distribution</a:t>
              </a:r>
              <a:endParaRPr lang="en-US" sz="1100" b="1" dirty="0"/>
            </a:p>
          </p:txBody>
        </p:sp>
        <p:sp>
          <p:nvSpPr>
            <p:cNvPr id="90" name="TextBox 431"/>
            <p:cNvSpPr txBox="1"/>
            <p:nvPr/>
          </p:nvSpPr>
          <p:spPr>
            <a:xfrm rot="18861365">
              <a:off x="7355325" y="2848857"/>
              <a:ext cx="878593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Undulators</a:t>
              </a:r>
              <a:endParaRPr lang="en-US" sz="1100" b="1" dirty="0"/>
            </a:p>
          </p:txBody>
        </p:sp>
        <p:sp>
          <p:nvSpPr>
            <p:cNvPr id="91" name="TextBox 432"/>
            <p:cNvSpPr txBox="1"/>
            <p:nvPr/>
          </p:nvSpPr>
          <p:spPr>
            <a:xfrm rot="18861365">
              <a:off x="8639959" y="2536399"/>
              <a:ext cx="840735" cy="407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Photon</a:t>
              </a:r>
            </a:p>
            <a:p>
              <a:r>
                <a:rPr lang="en-US" sz="1100" b="1" dirty="0" smtClean="0"/>
                <a:t>Beamlines</a:t>
              </a:r>
              <a:endParaRPr lang="en-US" sz="1100" b="1" dirty="0"/>
            </a:p>
          </p:txBody>
        </p:sp>
        <p:sp>
          <p:nvSpPr>
            <p:cNvPr id="92" name="TextBox 433"/>
            <p:cNvSpPr txBox="1"/>
            <p:nvPr/>
          </p:nvSpPr>
          <p:spPr>
            <a:xfrm rot="18861365">
              <a:off x="1995932" y="3347877"/>
              <a:ext cx="654477" cy="247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 smtClean="0"/>
                <a:t>Injector</a:t>
              </a:r>
              <a:endParaRPr lang="en-US" sz="1100" b="1" dirty="0"/>
            </a:p>
          </p:txBody>
        </p:sp>
        <p:sp>
          <p:nvSpPr>
            <p:cNvPr id="93" name="TextBox 425"/>
            <p:cNvSpPr txBox="1"/>
            <p:nvPr/>
          </p:nvSpPr>
          <p:spPr>
            <a:xfrm>
              <a:off x="6580673" y="4357272"/>
              <a:ext cx="1078479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0.05 – 0.4 nm</a:t>
              </a:r>
              <a:endParaRPr lang="en-US" sz="1200" b="1" dirty="0"/>
            </a:p>
          </p:txBody>
        </p:sp>
        <p:sp>
          <p:nvSpPr>
            <p:cNvPr id="94" name="TextBox 425"/>
            <p:cNvSpPr txBox="1"/>
            <p:nvPr/>
          </p:nvSpPr>
          <p:spPr>
            <a:xfrm>
              <a:off x="8258939" y="4472154"/>
              <a:ext cx="998222" cy="261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0.4 – 4.7 nm</a:t>
              </a:r>
              <a:endParaRPr lang="en-US" sz="1200" b="1" dirty="0"/>
            </a:p>
          </p:txBody>
        </p:sp>
      </p:grpSp>
      <p:sp>
        <p:nvSpPr>
          <p:cNvPr id="178" name="Content Placeholder 4"/>
          <p:cNvSpPr txBox="1">
            <a:spLocks/>
          </p:cNvSpPr>
          <p:nvPr/>
        </p:nvSpPr>
        <p:spPr>
          <a:xfrm>
            <a:off x="4814549" y="3149736"/>
            <a:ext cx="4214852" cy="16627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1463" indent="-271463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  <a:tabLst>
                <a:tab pos="271463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1488" indent="-20002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1513" indent="-20002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38" indent="-20002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8706" indent="-207169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Three variable gap </a:t>
            </a:r>
            <a:r>
              <a:rPr lang="en-US" sz="1100" dirty="0" err="1"/>
              <a:t>undulators</a:t>
            </a:r>
            <a:r>
              <a:rPr lang="en-US" sz="1100" dirty="0"/>
              <a:t> </a:t>
            </a:r>
          </a:p>
          <a:p>
            <a:pPr lvl="1"/>
            <a:r>
              <a:rPr lang="en-US" sz="1050" dirty="0"/>
              <a:t>SASE1 and SASE2</a:t>
            </a:r>
          </a:p>
          <a:p>
            <a:pPr lvl="2"/>
            <a:r>
              <a:rPr lang="en-US" sz="1050" dirty="0"/>
              <a:t>175 m magnetic length</a:t>
            </a:r>
          </a:p>
          <a:p>
            <a:pPr lvl="2"/>
            <a:r>
              <a:rPr lang="en-US" sz="1050" dirty="0"/>
              <a:t>0.05 – 0.4 nm wavelength (25 </a:t>
            </a:r>
            <a:r>
              <a:rPr lang="en-US" sz="1050" dirty="0" err="1"/>
              <a:t>keV</a:t>
            </a:r>
            <a:r>
              <a:rPr lang="en-US" sz="1050" dirty="0"/>
              <a:t> – 3 </a:t>
            </a:r>
            <a:r>
              <a:rPr lang="en-US" sz="1050" dirty="0" err="1"/>
              <a:t>keV</a:t>
            </a:r>
            <a:r>
              <a:rPr lang="en-US" sz="1050" dirty="0"/>
              <a:t>)</a:t>
            </a:r>
          </a:p>
          <a:p>
            <a:pPr lvl="1"/>
            <a:r>
              <a:rPr lang="en-US" sz="1050" dirty="0"/>
              <a:t>SASE3</a:t>
            </a:r>
          </a:p>
          <a:p>
            <a:pPr lvl="2"/>
            <a:r>
              <a:rPr lang="en-US" sz="1050" dirty="0"/>
              <a:t>105 m magnetic length</a:t>
            </a:r>
          </a:p>
          <a:p>
            <a:pPr lvl="2"/>
            <a:r>
              <a:rPr lang="en-US" sz="1050" dirty="0"/>
              <a:t>0.4 – 4.7 nm wavelength (3 </a:t>
            </a:r>
            <a:r>
              <a:rPr lang="en-US" sz="1050" dirty="0" err="1"/>
              <a:t>keV</a:t>
            </a:r>
            <a:r>
              <a:rPr lang="en-US" sz="1050" dirty="0"/>
              <a:t> – 0.26 </a:t>
            </a:r>
            <a:r>
              <a:rPr lang="en-US" sz="1050" dirty="0" err="1"/>
              <a:t>keV</a:t>
            </a:r>
            <a:r>
              <a:rPr lang="en-US" sz="1050" dirty="0"/>
              <a:t>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71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XFEL – overview</a:t>
            </a:r>
          </a:p>
        </p:txBody>
      </p:sp>
      <p:sp>
        <p:nvSpPr>
          <p:cNvPr id="628" name="Content Placeholder 627"/>
          <p:cNvSpPr>
            <a:spLocks noGrp="1"/>
          </p:cNvSpPr>
          <p:nvPr>
            <p:ph idx="1"/>
          </p:nvPr>
        </p:nvSpPr>
        <p:spPr>
          <a:xfrm>
            <a:off x="305993" y="1054821"/>
            <a:ext cx="4212431" cy="13729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Fast (4.5 MHz) in vacuum magnetic </a:t>
            </a:r>
            <a:r>
              <a:rPr lang="en-US" dirty="0" err="1" smtClean="0"/>
              <a:t>stripline</a:t>
            </a:r>
            <a:r>
              <a:rPr lang="en-US" dirty="0" smtClean="0"/>
              <a:t> kicker - </a:t>
            </a:r>
            <a:r>
              <a:rPr lang="en-US" i="1" dirty="0" smtClean="0"/>
              <a:t>TLD kicker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Lambertson</a:t>
            </a:r>
            <a:r>
              <a:rPr lang="en-US" dirty="0" smtClean="0"/>
              <a:t> septa</a:t>
            </a:r>
          </a:p>
          <a:p>
            <a:r>
              <a:rPr lang="en-US" dirty="0" smtClean="0"/>
              <a:t>Slow (tens of µs) magnetic </a:t>
            </a:r>
            <a:r>
              <a:rPr lang="en-US" dirty="0" err="1" smtClean="0"/>
              <a:t>stripline</a:t>
            </a:r>
            <a:r>
              <a:rPr lang="en-US" dirty="0" smtClean="0"/>
              <a:t> kicker – </a:t>
            </a:r>
            <a:r>
              <a:rPr lang="en-US" i="1" dirty="0" smtClean="0"/>
              <a:t>beam distribution kicker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Special beam </a:t>
            </a:r>
            <a:r>
              <a:rPr lang="en-US" dirty="0" smtClean="0"/>
              <a:t>distribution system</a:t>
            </a:r>
            <a:endParaRPr lang="en-US" dirty="0"/>
          </a:p>
        </p:txBody>
      </p:sp>
      <p:sp>
        <p:nvSpPr>
          <p:cNvPr id="629" name="Content Placeholder 628"/>
          <p:cNvSpPr>
            <a:spLocks noGrp="1"/>
          </p:cNvSpPr>
          <p:nvPr>
            <p:ph idx="14"/>
          </p:nvPr>
        </p:nvSpPr>
        <p:spPr>
          <a:xfrm>
            <a:off x="4625580" y="1054821"/>
            <a:ext cx="4212431" cy="240480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From gun to </a:t>
            </a:r>
            <a:r>
              <a:rPr lang="en-US" dirty="0"/>
              <a:t>the first </a:t>
            </a:r>
            <a:r>
              <a:rPr lang="en-US" i="1" dirty="0"/>
              <a:t>TLD kicker</a:t>
            </a:r>
            <a:r>
              <a:rPr lang="en-US" dirty="0"/>
              <a:t>, the beam </a:t>
            </a:r>
            <a:r>
              <a:rPr lang="en-US" dirty="0" smtClean="0"/>
              <a:t>forms a </a:t>
            </a:r>
            <a:r>
              <a:rPr lang="en-US" dirty="0"/>
              <a:t>train of </a:t>
            </a:r>
            <a:r>
              <a:rPr lang="en-US" dirty="0" smtClean="0"/>
              <a:t>up to 2700 </a:t>
            </a:r>
            <a:r>
              <a:rPr lang="en-US" dirty="0"/>
              <a:t>equidistant bunches.</a:t>
            </a:r>
          </a:p>
          <a:p>
            <a:r>
              <a:rPr lang="en-US" dirty="0" smtClean="0"/>
              <a:t>The </a:t>
            </a:r>
            <a:r>
              <a:rPr lang="en-US" i="1" dirty="0"/>
              <a:t>TLD kickers</a:t>
            </a:r>
            <a:r>
              <a:rPr lang="en-US" dirty="0"/>
              <a:t> can send an arbitrary number of </a:t>
            </a:r>
            <a:r>
              <a:rPr lang="en-US" dirty="0" smtClean="0"/>
              <a:t>the incoming </a:t>
            </a:r>
            <a:r>
              <a:rPr lang="en-US" dirty="0"/>
              <a:t>bunches to the </a:t>
            </a:r>
            <a:r>
              <a:rPr lang="en-US" dirty="0" smtClean="0"/>
              <a:t>TLD This </a:t>
            </a:r>
            <a:r>
              <a:rPr lang="en-US" dirty="0"/>
              <a:t>can be decided </a:t>
            </a:r>
            <a:r>
              <a:rPr lang="en-US" dirty="0" smtClean="0"/>
              <a:t>individually for </a:t>
            </a:r>
            <a:r>
              <a:rPr lang="en-US" dirty="0"/>
              <a:t>each bunch.</a:t>
            </a:r>
          </a:p>
          <a:p>
            <a:r>
              <a:rPr lang="en-US" dirty="0" smtClean="0"/>
              <a:t>Typically </a:t>
            </a:r>
            <a:r>
              <a:rPr lang="en-US" dirty="0"/>
              <a:t>once per train the </a:t>
            </a:r>
            <a:r>
              <a:rPr lang="en-US" i="1" dirty="0"/>
              <a:t>distribution kickers</a:t>
            </a:r>
            <a:r>
              <a:rPr lang="en-US" dirty="0"/>
              <a:t> </a:t>
            </a:r>
            <a:r>
              <a:rPr lang="en-US" dirty="0" smtClean="0"/>
              <a:t>can change </a:t>
            </a:r>
            <a:r>
              <a:rPr lang="en-US" dirty="0"/>
              <a:t>their state from on to off or vice versa so </a:t>
            </a:r>
            <a:r>
              <a:rPr lang="en-US" dirty="0" smtClean="0"/>
              <a:t>that a </a:t>
            </a:r>
            <a:r>
              <a:rPr lang="en-US" dirty="0"/>
              <a:t>part of the remaining bunches is directed to </a:t>
            </a:r>
            <a:r>
              <a:rPr lang="en-US" dirty="0" smtClean="0"/>
              <a:t>SASE2 and </a:t>
            </a:r>
            <a:r>
              <a:rPr lang="en-US" dirty="0"/>
              <a:t>the other part to SASE1/3. </a:t>
            </a:r>
            <a:endParaRPr lang="en-US" dirty="0" smtClean="0"/>
          </a:p>
          <a:p>
            <a:pPr lvl="1"/>
            <a:r>
              <a:rPr lang="en-US" dirty="0" smtClean="0"/>
              <a:t>During ramp-times bunches have to be send to the TLD</a:t>
            </a:r>
          </a:p>
          <a:p>
            <a:r>
              <a:rPr lang="en-US" dirty="0"/>
              <a:t>All settings can be changed from </a:t>
            </a:r>
            <a:r>
              <a:rPr lang="en-US" dirty="0" err="1"/>
              <a:t>macropulse</a:t>
            </a:r>
            <a:r>
              <a:rPr lang="en-US" dirty="0"/>
              <a:t> to </a:t>
            </a:r>
            <a:r>
              <a:rPr lang="en-US" dirty="0" err="1"/>
              <a:t>macropulse</a:t>
            </a:r>
            <a:r>
              <a:rPr lang="en-US" dirty="0"/>
              <a:t> (i.e. at 10 Hz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626" name="Picture 6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27734"/>
            <a:ext cx="2958804" cy="1080000"/>
          </a:xfrm>
          <a:prstGeom prst="rect">
            <a:avLst/>
          </a:prstGeom>
        </p:spPr>
      </p:pic>
      <p:grpSp>
        <p:nvGrpSpPr>
          <p:cNvPr id="635" name="Group 634"/>
          <p:cNvGrpSpPr/>
          <p:nvPr/>
        </p:nvGrpSpPr>
        <p:grpSpPr>
          <a:xfrm>
            <a:off x="172905" y="3939902"/>
            <a:ext cx="4203672" cy="1072878"/>
            <a:chOff x="172905" y="2499726"/>
            <a:chExt cx="4203672" cy="1072878"/>
          </a:xfrm>
        </p:grpSpPr>
        <p:grpSp>
          <p:nvGrpSpPr>
            <p:cNvPr id="540" name="Group 539"/>
            <p:cNvGrpSpPr>
              <a:grpSpLocks noChangeAspect="1"/>
            </p:cNvGrpSpPr>
            <p:nvPr/>
          </p:nvGrpSpPr>
          <p:grpSpPr>
            <a:xfrm>
              <a:off x="328647" y="2499726"/>
              <a:ext cx="4047930" cy="288000"/>
              <a:chOff x="1425235" y="3717032"/>
              <a:chExt cx="6065309" cy="1152128"/>
            </a:xfrm>
          </p:grpSpPr>
          <p:cxnSp>
            <p:nvCxnSpPr>
              <p:cNvPr id="541" name="Straight Connector 540"/>
              <p:cNvCxnSpPr/>
              <p:nvPr/>
            </p:nvCxnSpPr>
            <p:spPr>
              <a:xfrm flipV="1">
                <a:off x="1859013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/>
              <p:cNvCxnSpPr/>
              <p:nvPr/>
            </p:nvCxnSpPr>
            <p:spPr>
              <a:xfrm flipV="1">
                <a:off x="2003029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Straight Connector 542"/>
              <p:cNvCxnSpPr/>
              <p:nvPr/>
            </p:nvCxnSpPr>
            <p:spPr>
              <a:xfrm flipV="1">
                <a:off x="2147045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Straight Connector 543"/>
              <p:cNvCxnSpPr/>
              <p:nvPr/>
            </p:nvCxnSpPr>
            <p:spPr>
              <a:xfrm flipV="1">
                <a:off x="2291061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Connector 544"/>
              <p:cNvCxnSpPr/>
              <p:nvPr/>
            </p:nvCxnSpPr>
            <p:spPr>
              <a:xfrm flipV="1">
                <a:off x="2435077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Straight Connector 545"/>
              <p:cNvCxnSpPr/>
              <p:nvPr/>
            </p:nvCxnSpPr>
            <p:spPr>
              <a:xfrm flipV="1">
                <a:off x="2579093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Straight Connector 546"/>
              <p:cNvCxnSpPr/>
              <p:nvPr/>
            </p:nvCxnSpPr>
            <p:spPr>
              <a:xfrm flipV="1">
                <a:off x="2723109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Straight Connector 547"/>
              <p:cNvCxnSpPr/>
              <p:nvPr/>
            </p:nvCxnSpPr>
            <p:spPr>
              <a:xfrm flipV="1">
                <a:off x="2867125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Straight Connector 548"/>
              <p:cNvCxnSpPr/>
              <p:nvPr/>
            </p:nvCxnSpPr>
            <p:spPr>
              <a:xfrm flipV="1">
                <a:off x="3011141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Straight Connector 549"/>
              <p:cNvCxnSpPr/>
              <p:nvPr/>
            </p:nvCxnSpPr>
            <p:spPr>
              <a:xfrm flipV="1">
                <a:off x="3153322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Straight Connector 550"/>
              <p:cNvCxnSpPr/>
              <p:nvPr/>
            </p:nvCxnSpPr>
            <p:spPr>
              <a:xfrm flipV="1">
                <a:off x="3305722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Straight Connector 551"/>
              <p:cNvCxnSpPr/>
              <p:nvPr/>
            </p:nvCxnSpPr>
            <p:spPr>
              <a:xfrm flipV="1">
                <a:off x="3451573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552"/>
              <p:cNvCxnSpPr/>
              <p:nvPr/>
            </p:nvCxnSpPr>
            <p:spPr>
              <a:xfrm flipV="1">
                <a:off x="3595589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553"/>
              <p:cNvCxnSpPr/>
              <p:nvPr/>
            </p:nvCxnSpPr>
            <p:spPr>
              <a:xfrm flipV="1">
                <a:off x="3739605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554"/>
              <p:cNvCxnSpPr/>
              <p:nvPr/>
            </p:nvCxnSpPr>
            <p:spPr>
              <a:xfrm flipV="1">
                <a:off x="3883621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Straight Connector 555"/>
              <p:cNvCxnSpPr/>
              <p:nvPr/>
            </p:nvCxnSpPr>
            <p:spPr>
              <a:xfrm flipV="1">
                <a:off x="4027637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Connector 556"/>
              <p:cNvCxnSpPr/>
              <p:nvPr/>
            </p:nvCxnSpPr>
            <p:spPr>
              <a:xfrm flipV="1">
                <a:off x="4171653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Straight Connector 557"/>
              <p:cNvCxnSpPr/>
              <p:nvPr/>
            </p:nvCxnSpPr>
            <p:spPr>
              <a:xfrm flipV="1">
                <a:off x="431566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9" name="Straight Connector 558"/>
              <p:cNvCxnSpPr/>
              <p:nvPr/>
            </p:nvCxnSpPr>
            <p:spPr>
              <a:xfrm flipV="1">
                <a:off x="4459685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Connector 559"/>
              <p:cNvCxnSpPr/>
              <p:nvPr/>
            </p:nvCxnSpPr>
            <p:spPr>
              <a:xfrm flipV="1">
                <a:off x="460186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Straight Connector 560"/>
              <p:cNvCxnSpPr/>
              <p:nvPr/>
            </p:nvCxnSpPr>
            <p:spPr>
              <a:xfrm flipV="1">
                <a:off x="475426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Straight Connector 561"/>
              <p:cNvCxnSpPr/>
              <p:nvPr/>
            </p:nvCxnSpPr>
            <p:spPr>
              <a:xfrm flipV="1">
                <a:off x="490666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Straight Connector 562"/>
              <p:cNvCxnSpPr/>
              <p:nvPr/>
            </p:nvCxnSpPr>
            <p:spPr>
              <a:xfrm flipV="1">
                <a:off x="505906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Straight Connector 563"/>
              <p:cNvCxnSpPr/>
              <p:nvPr/>
            </p:nvCxnSpPr>
            <p:spPr>
              <a:xfrm flipV="1">
                <a:off x="521146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Straight Connector 564"/>
              <p:cNvCxnSpPr/>
              <p:nvPr/>
            </p:nvCxnSpPr>
            <p:spPr>
              <a:xfrm flipV="1">
                <a:off x="1425235" y="3717032"/>
                <a:ext cx="1139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Straight Connector 565"/>
              <p:cNvCxnSpPr/>
              <p:nvPr/>
            </p:nvCxnSpPr>
            <p:spPr>
              <a:xfrm flipV="1">
                <a:off x="1569251" y="3717032"/>
                <a:ext cx="1139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Straight Connector 566"/>
              <p:cNvCxnSpPr/>
              <p:nvPr/>
            </p:nvCxnSpPr>
            <p:spPr>
              <a:xfrm flipV="1">
                <a:off x="1713267" y="3717032"/>
                <a:ext cx="1139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Straight Connector 567"/>
              <p:cNvCxnSpPr/>
              <p:nvPr/>
            </p:nvCxnSpPr>
            <p:spPr>
              <a:xfrm flipV="1">
                <a:off x="5358557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Straight Connector 568"/>
              <p:cNvCxnSpPr/>
              <p:nvPr/>
            </p:nvCxnSpPr>
            <p:spPr>
              <a:xfrm flipV="1">
                <a:off x="5510957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Straight Connector 569"/>
              <p:cNvCxnSpPr/>
              <p:nvPr/>
            </p:nvCxnSpPr>
            <p:spPr>
              <a:xfrm flipV="1">
                <a:off x="5656808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Straight Connector 570"/>
              <p:cNvCxnSpPr/>
              <p:nvPr/>
            </p:nvCxnSpPr>
            <p:spPr>
              <a:xfrm flipV="1">
                <a:off x="580082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Straight Connector 571"/>
              <p:cNvCxnSpPr/>
              <p:nvPr/>
            </p:nvCxnSpPr>
            <p:spPr>
              <a:xfrm flipV="1">
                <a:off x="5944840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Straight Connector 572"/>
              <p:cNvCxnSpPr/>
              <p:nvPr/>
            </p:nvCxnSpPr>
            <p:spPr>
              <a:xfrm flipV="1">
                <a:off x="608885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Straight Connector 573"/>
              <p:cNvCxnSpPr/>
              <p:nvPr/>
            </p:nvCxnSpPr>
            <p:spPr>
              <a:xfrm flipV="1">
                <a:off x="6232872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Straight Connector 574"/>
              <p:cNvCxnSpPr/>
              <p:nvPr/>
            </p:nvCxnSpPr>
            <p:spPr>
              <a:xfrm flipV="1">
                <a:off x="6376888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6" name="Straight Connector 575"/>
              <p:cNvCxnSpPr/>
              <p:nvPr/>
            </p:nvCxnSpPr>
            <p:spPr>
              <a:xfrm flipV="1">
                <a:off x="652090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Straight Connector 576"/>
              <p:cNvCxnSpPr/>
              <p:nvPr/>
            </p:nvCxnSpPr>
            <p:spPr>
              <a:xfrm flipV="1">
                <a:off x="6664920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Straight Connector 577"/>
              <p:cNvCxnSpPr/>
              <p:nvPr/>
            </p:nvCxnSpPr>
            <p:spPr>
              <a:xfrm flipV="1">
                <a:off x="6807101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Straight Connector 578"/>
              <p:cNvCxnSpPr/>
              <p:nvPr/>
            </p:nvCxnSpPr>
            <p:spPr>
              <a:xfrm flipV="1">
                <a:off x="6959501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Straight Connector 579"/>
              <p:cNvCxnSpPr/>
              <p:nvPr/>
            </p:nvCxnSpPr>
            <p:spPr>
              <a:xfrm flipV="1">
                <a:off x="7111901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Straight Connector 580"/>
              <p:cNvCxnSpPr/>
              <p:nvPr/>
            </p:nvCxnSpPr>
            <p:spPr>
              <a:xfrm flipV="1">
                <a:off x="7264301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Straight Connector 581"/>
              <p:cNvCxnSpPr/>
              <p:nvPr/>
            </p:nvCxnSpPr>
            <p:spPr>
              <a:xfrm flipV="1">
                <a:off x="7416701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Straight Connector 582"/>
              <p:cNvCxnSpPr/>
              <p:nvPr/>
            </p:nvCxnSpPr>
            <p:spPr>
              <a:xfrm flipV="1">
                <a:off x="1931021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Straight Connector 583"/>
              <p:cNvCxnSpPr/>
              <p:nvPr/>
            </p:nvCxnSpPr>
            <p:spPr>
              <a:xfrm flipV="1">
                <a:off x="2075037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Straight Connector 584"/>
              <p:cNvCxnSpPr/>
              <p:nvPr/>
            </p:nvCxnSpPr>
            <p:spPr>
              <a:xfrm flipV="1">
                <a:off x="2219053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 flipV="1">
                <a:off x="2363069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Connector 586"/>
              <p:cNvCxnSpPr/>
              <p:nvPr/>
            </p:nvCxnSpPr>
            <p:spPr>
              <a:xfrm flipV="1">
                <a:off x="2507085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Straight Connector 587"/>
              <p:cNvCxnSpPr/>
              <p:nvPr/>
            </p:nvCxnSpPr>
            <p:spPr>
              <a:xfrm flipV="1">
                <a:off x="2651101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Straight Connector 588"/>
              <p:cNvCxnSpPr/>
              <p:nvPr/>
            </p:nvCxnSpPr>
            <p:spPr>
              <a:xfrm flipV="1">
                <a:off x="2795117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Connector 589"/>
              <p:cNvCxnSpPr/>
              <p:nvPr/>
            </p:nvCxnSpPr>
            <p:spPr>
              <a:xfrm flipV="1">
                <a:off x="2939133" y="3717032"/>
                <a:ext cx="1835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Straight Connector 590"/>
              <p:cNvCxnSpPr/>
              <p:nvPr/>
            </p:nvCxnSpPr>
            <p:spPr>
              <a:xfrm flipV="1">
                <a:off x="3083149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Straight Connector 591"/>
              <p:cNvCxnSpPr/>
              <p:nvPr/>
            </p:nvCxnSpPr>
            <p:spPr>
              <a:xfrm flipV="1">
                <a:off x="3225330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592"/>
              <p:cNvCxnSpPr/>
              <p:nvPr/>
            </p:nvCxnSpPr>
            <p:spPr>
              <a:xfrm flipV="1">
                <a:off x="3377730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/>
              <p:cNvCxnSpPr/>
              <p:nvPr/>
            </p:nvCxnSpPr>
            <p:spPr>
              <a:xfrm flipV="1">
                <a:off x="3523581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594"/>
              <p:cNvCxnSpPr/>
              <p:nvPr/>
            </p:nvCxnSpPr>
            <p:spPr>
              <a:xfrm flipV="1">
                <a:off x="3667597" y="3717032"/>
                <a:ext cx="1835" cy="11521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V="1">
                <a:off x="3811613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/>
              <p:cNvCxnSpPr/>
              <p:nvPr/>
            </p:nvCxnSpPr>
            <p:spPr>
              <a:xfrm flipV="1">
                <a:off x="3955629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/>
              <p:cNvCxnSpPr/>
              <p:nvPr/>
            </p:nvCxnSpPr>
            <p:spPr>
              <a:xfrm flipV="1">
                <a:off x="4099645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598"/>
              <p:cNvCxnSpPr/>
              <p:nvPr/>
            </p:nvCxnSpPr>
            <p:spPr>
              <a:xfrm flipV="1">
                <a:off x="4243661" y="3717032"/>
                <a:ext cx="1835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/>
              <p:cNvCxnSpPr/>
              <p:nvPr/>
            </p:nvCxnSpPr>
            <p:spPr>
              <a:xfrm flipV="1">
                <a:off x="4387677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/>
              <p:cNvCxnSpPr/>
              <p:nvPr/>
            </p:nvCxnSpPr>
            <p:spPr>
              <a:xfrm flipV="1">
                <a:off x="4531693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Straight Connector 601"/>
              <p:cNvCxnSpPr/>
              <p:nvPr/>
            </p:nvCxnSpPr>
            <p:spPr>
              <a:xfrm flipV="1">
                <a:off x="467387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Straight Connector 602"/>
              <p:cNvCxnSpPr/>
              <p:nvPr/>
            </p:nvCxnSpPr>
            <p:spPr>
              <a:xfrm flipV="1">
                <a:off x="482627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Straight Connector 603"/>
              <p:cNvCxnSpPr/>
              <p:nvPr/>
            </p:nvCxnSpPr>
            <p:spPr>
              <a:xfrm flipV="1">
                <a:off x="497867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Connector 604"/>
              <p:cNvCxnSpPr/>
              <p:nvPr/>
            </p:nvCxnSpPr>
            <p:spPr>
              <a:xfrm flipV="1">
                <a:off x="513107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6" name="Straight Connector 605"/>
              <p:cNvCxnSpPr/>
              <p:nvPr/>
            </p:nvCxnSpPr>
            <p:spPr>
              <a:xfrm flipV="1">
                <a:off x="528347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/>
              <p:cNvCxnSpPr/>
              <p:nvPr/>
            </p:nvCxnSpPr>
            <p:spPr>
              <a:xfrm flipV="1">
                <a:off x="1497243" y="3717032"/>
                <a:ext cx="1139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/>
              <p:cNvCxnSpPr/>
              <p:nvPr/>
            </p:nvCxnSpPr>
            <p:spPr>
              <a:xfrm flipV="1">
                <a:off x="1641259" y="3717032"/>
                <a:ext cx="1139" cy="11521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Straight Connector 608"/>
              <p:cNvCxnSpPr/>
              <p:nvPr/>
            </p:nvCxnSpPr>
            <p:spPr>
              <a:xfrm flipV="1">
                <a:off x="1785275" y="3717032"/>
                <a:ext cx="1139" cy="115212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Straight Connector 609"/>
              <p:cNvCxnSpPr/>
              <p:nvPr/>
            </p:nvCxnSpPr>
            <p:spPr>
              <a:xfrm flipV="1">
                <a:off x="5430565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/>
              <p:cNvCxnSpPr/>
              <p:nvPr/>
            </p:nvCxnSpPr>
            <p:spPr>
              <a:xfrm flipV="1">
                <a:off x="5582965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/>
              <p:cNvCxnSpPr/>
              <p:nvPr/>
            </p:nvCxnSpPr>
            <p:spPr>
              <a:xfrm flipV="1">
                <a:off x="572881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3" name="Straight Connector 612"/>
              <p:cNvCxnSpPr/>
              <p:nvPr/>
            </p:nvCxnSpPr>
            <p:spPr>
              <a:xfrm flipV="1">
                <a:off x="5872832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4" name="Straight Connector 613"/>
              <p:cNvCxnSpPr/>
              <p:nvPr/>
            </p:nvCxnSpPr>
            <p:spPr>
              <a:xfrm flipV="1">
                <a:off x="6016848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5" name="Straight Connector 614"/>
              <p:cNvCxnSpPr/>
              <p:nvPr/>
            </p:nvCxnSpPr>
            <p:spPr>
              <a:xfrm flipV="1">
                <a:off x="6160864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6" name="Straight Connector 615"/>
              <p:cNvCxnSpPr/>
              <p:nvPr/>
            </p:nvCxnSpPr>
            <p:spPr>
              <a:xfrm flipV="1">
                <a:off x="6304880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7" name="Straight Connector 616"/>
              <p:cNvCxnSpPr/>
              <p:nvPr/>
            </p:nvCxnSpPr>
            <p:spPr>
              <a:xfrm flipV="1">
                <a:off x="6448896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8" name="Straight Connector 617"/>
              <p:cNvCxnSpPr/>
              <p:nvPr/>
            </p:nvCxnSpPr>
            <p:spPr>
              <a:xfrm flipV="1">
                <a:off x="6592912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9" name="Straight Connector 618"/>
              <p:cNvCxnSpPr/>
              <p:nvPr/>
            </p:nvCxnSpPr>
            <p:spPr>
              <a:xfrm flipV="1">
                <a:off x="6736928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Straight Connector 619"/>
              <p:cNvCxnSpPr/>
              <p:nvPr/>
            </p:nvCxnSpPr>
            <p:spPr>
              <a:xfrm flipV="1">
                <a:off x="687910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Straight Connector 620"/>
              <p:cNvCxnSpPr/>
              <p:nvPr/>
            </p:nvCxnSpPr>
            <p:spPr>
              <a:xfrm flipV="1">
                <a:off x="703150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Straight Connector 621"/>
              <p:cNvCxnSpPr/>
              <p:nvPr/>
            </p:nvCxnSpPr>
            <p:spPr>
              <a:xfrm flipV="1">
                <a:off x="718390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3" name="Straight Connector 622"/>
              <p:cNvCxnSpPr/>
              <p:nvPr/>
            </p:nvCxnSpPr>
            <p:spPr>
              <a:xfrm flipV="1">
                <a:off x="733630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Straight Connector 623"/>
              <p:cNvCxnSpPr/>
              <p:nvPr/>
            </p:nvCxnSpPr>
            <p:spPr>
              <a:xfrm flipV="1">
                <a:off x="7488709" y="3717032"/>
                <a:ext cx="1835" cy="115212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0" name="TextBox 629"/>
            <p:cNvSpPr txBox="1"/>
            <p:nvPr/>
          </p:nvSpPr>
          <p:spPr>
            <a:xfrm>
              <a:off x="172905" y="2787774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/>
                <a:t>TLD</a:t>
              </a:r>
              <a:endParaRPr lang="en-US" sz="1200" b="1" dirty="0" err="1" smtClean="0"/>
            </a:p>
          </p:txBody>
        </p:sp>
        <p:sp>
          <p:nvSpPr>
            <p:cNvPr id="631" name="TextBox 630"/>
            <p:cNvSpPr txBox="1"/>
            <p:nvPr/>
          </p:nvSpPr>
          <p:spPr>
            <a:xfrm>
              <a:off x="650180" y="2787774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rgbClr val="0070C0"/>
                  </a:solidFill>
                </a:rPr>
                <a:t>SASE1</a:t>
              </a:r>
              <a:endParaRPr lang="en-US" sz="1200" b="1" dirty="0" err="1" smtClean="0">
                <a:solidFill>
                  <a:srgbClr val="0070C0"/>
                </a:solidFill>
              </a:endParaRPr>
            </a:p>
          </p:txBody>
        </p:sp>
        <p:sp>
          <p:nvSpPr>
            <p:cNvPr id="632" name="TextBox 631"/>
            <p:cNvSpPr txBox="1"/>
            <p:nvPr/>
          </p:nvSpPr>
          <p:spPr>
            <a:xfrm>
              <a:off x="1282567" y="2787774"/>
              <a:ext cx="73484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>
                  <a:solidFill>
                    <a:srgbClr val="00B050"/>
                  </a:solidFill>
                </a:rPr>
                <a:t>SASE3</a:t>
              </a:r>
            </a:p>
            <a:p>
              <a:r>
                <a:rPr lang="de-DE" sz="1100" b="1" dirty="0" smtClean="0"/>
                <a:t>w/ soft kick in SASE1</a:t>
              </a:r>
              <a:endParaRPr lang="en-US" sz="1100" b="1" dirty="0" err="1" smtClean="0"/>
            </a:p>
          </p:txBody>
        </p:sp>
        <p:sp>
          <p:nvSpPr>
            <p:cNvPr id="633" name="TextBox 632"/>
            <p:cNvSpPr txBox="1"/>
            <p:nvPr/>
          </p:nvSpPr>
          <p:spPr>
            <a:xfrm>
              <a:off x="1826403" y="2787774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/>
                <a:t>TLD</a:t>
              </a:r>
              <a:endParaRPr lang="en-US" sz="1200" b="1" dirty="0" err="1" smtClean="0"/>
            </a:p>
          </p:txBody>
        </p:sp>
        <p:sp>
          <p:nvSpPr>
            <p:cNvPr id="634" name="TextBox 633"/>
            <p:cNvSpPr txBox="1"/>
            <p:nvPr/>
          </p:nvSpPr>
          <p:spPr>
            <a:xfrm>
              <a:off x="2915816" y="2787774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rgbClr val="C00000"/>
                  </a:solidFill>
                </a:rPr>
                <a:t>SASE2</a:t>
              </a:r>
              <a:endParaRPr lang="en-US" sz="1200" b="1" dirty="0" err="1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636" name="Content Placeholder 627"/>
          <p:cNvSpPr txBox="1">
            <a:spLocks/>
          </p:cNvSpPr>
          <p:nvPr/>
        </p:nvSpPr>
        <p:spPr>
          <a:xfrm>
            <a:off x="248819" y="3651870"/>
            <a:ext cx="4212431" cy="6864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 smtClean="0"/>
              <a:t>Example of a bunch pattern</a:t>
            </a:r>
          </a:p>
        </p:txBody>
      </p:sp>
      <p:sp>
        <p:nvSpPr>
          <p:cNvPr id="637" name="Footer Placeholder 6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5858591" y="51470"/>
            <a:ext cx="3293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Lars Froehlich (DESY)</a:t>
            </a:r>
          </a:p>
          <a:p>
            <a:endParaRPr lang="en-US" sz="1200" i="1" dirty="0" smtClean="0"/>
          </a:p>
          <a:p>
            <a:r>
              <a:rPr lang="en-US" sz="900" i="1" dirty="0" smtClean="0"/>
              <a:t>L. Froehlich et. Al, “MULTI-BEAMLINE OPERATION AT THE EUROPEAN XFEL”, FEL2019.</a:t>
            </a:r>
          </a:p>
        </p:txBody>
      </p:sp>
      <p:grpSp>
        <p:nvGrpSpPr>
          <p:cNvPr id="627" name="Group 626"/>
          <p:cNvGrpSpPr/>
          <p:nvPr/>
        </p:nvGrpSpPr>
        <p:grpSpPr>
          <a:xfrm>
            <a:off x="5115302" y="3459629"/>
            <a:ext cx="3800560" cy="1619524"/>
            <a:chOff x="5115302" y="3115501"/>
            <a:chExt cx="3800560" cy="1619524"/>
          </a:xfrm>
          <a:solidFill>
            <a:schemeClr val="bg1"/>
          </a:solidFill>
        </p:grpSpPr>
        <p:pic>
          <p:nvPicPr>
            <p:cNvPr id="432" name="Picture Placeholder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9717" b="-9717"/>
            <a:stretch/>
          </p:blipFill>
          <p:spPr>
            <a:xfrm>
              <a:off x="5115302" y="3115501"/>
              <a:ext cx="3800560" cy="1619524"/>
            </a:xfrm>
            <a:prstGeom prst="rect">
              <a:avLst/>
            </a:prstGeom>
            <a:grpFill/>
          </p:spPr>
        </p:pic>
        <p:sp>
          <p:nvSpPr>
            <p:cNvPr id="433" name="TextBox 432"/>
            <p:cNvSpPr txBox="1"/>
            <p:nvPr/>
          </p:nvSpPr>
          <p:spPr>
            <a:xfrm>
              <a:off x="6036161" y="4195621"/>
              <a:ext cx="474810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TLD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8412425" y="3907589"/>
              <a:ext cx="474810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T4D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  <p:sp>
          <p:nvSpPr>
            <p:cNvPr id="435" name="TextBox 434"/>
            <p:cNvSpPr txBox="1"/>
            <p:nvPr/>
          </p:nvSpPr>
          <p:spPr>
            <a:xfrm>
              <a:off x="8412425" y="3414276"/>
              <a:ext cx="474810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T5D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6540217" y="4026344"/>
              <a:ext cx="679994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SASE1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  <p:sp>
          <p:nvSpPr>
            <p:cNvPr id="437" name="TextBox 436"/>
            <p:cNvSpPr txBox="1"/>
            <p:nvPr/>
          </p:nvSpPr>
          <p:spPr>
            <a:xfrm rot="1336424">
              <a:off x="7368053" y="4203321"/>
              <a:ext cx="679994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SASE3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  <p:sp>
          <p:nvSpPr>
            <p:cNvPr id="438" name="TextBox 437"/>
            <p:cNvSpPr txBox="1"/>
            <p:nvPr/>
          </p:nvSpPr>
          <p:spPr>
            <a:xfrm rot="20273506">
              <a:off x="6459160" y="3419601"/>
              <a:ext cx="679994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SASE2</a:t>
              </a:r>
              <a:endParaRPr lang="en-US" sz="1600" dirty="0" err="1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89113" y="4803698"/>
            <a:ext cx="1588090" cy="216024"/>
            <a:chOff x="7460238" y="6021288"/>
            <a:chExt cx="1588090" cy="216024"/>
          </a:xfrm>
        </p:grpSpPr>
        <p:cxnSp>
          <p:nvCxnSpPr>
            <p:cNvPr id="92" name="Straight Connector 91"/>
            <p:cNvCxnSpPr/>
            <p:nvPr/>
          </p:nvCxnSpPr>
          <p:spPr>
            <a:xfrm flipV="1">
              <a:off x="7677387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7749481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7821575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7893669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7965763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8037858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8109952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8182046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8254140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8325316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8401607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8474620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8546714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8618808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8690903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8762997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8835091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7460238" y="6021288"/>
              <a:ext cx="57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7532332" y="6021288"/>
              <a:ext cx="57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7604426" y="602128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7713434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7785528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7857622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7929716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8001811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8073905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8145999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8218093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8290187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8361363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8437654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8510667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8582761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8654855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8726950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V="1">
              <a:off x="8799044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8871138" y="6021288"/>
              <a:ext cx="919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7496285" y="6021288"/>
              <a:ext cx="57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7568379" y="6021288"/>
              <a:ext cx="57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7640474" y="602128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8906373" y="602128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8942420" y="6046656"/>
              <a:ext cx="919" cy="190655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8978468" y="6068143"/>
              <a:ext cx="919" cy="169168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9014514" y="6129299"/>
              <a:ext cx="1137" cy="108011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9047191" y="6170807"/>
              <a:ext cx="1137" cy="6650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7230994" y="4875706"/>
            <a:ext cx="1301446" cy="216324"/>
            <a:chOff x="8974289" y="6339976"/>
            <a:chExt cx="1301446" cy="216324"/>
          </a:xfrm>
        </p:grpSpPr>
        <p:cxnSp>
          <p:nvCxnSpPr>
            <p:cNvPr id="138" name="Straight Connector 137"/>
            <p:cNvCxnSpPr/>
            <p:nvPr/>
          </p:nvCxnSpPr>
          <p:spPr>
            <a:xfrm flipV="1">
              <a:off x="9191438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9263532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9335626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9407720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9479814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9551909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9624003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V="1">
              <a:off x="9696097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9768191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9839367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9915658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9988671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10060765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8974289" y="6339976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9046383" y="6339976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9118477" y="6339976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9227485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9299579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9371673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9443767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9515862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flipV="1">
              <a:off x="9587956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9660050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flipV="1">
              <a:off x="9732144" y="6339976"/>
              <a:ext cx="919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9804238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9875414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9951705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10024718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10096812" y="6339976"/>
              <a:ext cx="919" cy="21602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9010336" y="6339976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9082430" y="6339976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9154525" y="6339976"/>
              <a:ext cx="57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10133780" y="6340276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10169827" y="6365644"/>
              <a:ext cx="919" cy="190655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10205875" y="6387131"/>
              <a:ext cx="919" cy="169168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flipV="1">
              <a:off x="10241921" y="6448287"/>
              <a:ext cx="1137" cy="108011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10274598" y="6489795"/>
              <a:ext cx="1137" cy="6650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Group 174"/>
          <p:cNvGrpSpPr/>
          <p:nvPr/>
        </p:nvGrpSpPr>
        <p:grpSpPr>
          <a:xfrm>
            <a:off x="6065563" y="3363538"/>
            <a:ext cx="3036285" cy="216024"/>
            <a:chOff x="8691822" y="4581128"/>
            <a:chExt cx="3036285" cy="216024"/>
          </a:xfrm>
        </p:grpSpPr>
        <p:cxnSp>
          <p:nvCxnSpPr>
            <p:cNvPr id="176" name="Straight Connector 175"/>
            <p:cNvCxnSpPr/>
            <p:nvPr/>
          </p:nvCxnSpPr>
          <p:spPr>
            <a:xfrm flipV="1">
              <a:off x="8908971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V="1">
              <a:off x="8981065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9053159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 flipV="1">
              <a:off x="9125253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V="1">
              <a:off x="9197347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V="1">
              <a:off x="9269442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9341536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flipV="1">
              <a:off x="9413630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V="1">
              <a:off x="9485724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V="1">
              <a:off x="9556900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9633191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9706204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flipV="1">
              <a:off x="9778298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V="1">
              <a:off x="9850392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9922487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9994581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flipV="1">
              <a:off x="10066675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10138769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10210863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10282039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1035833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flipV="1">
              <a:off x="1043462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V="1">
              <a:off x="10510913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V="1">
              <a:off x="10587204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V="1">
              <a:off x="8691822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8763916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8836010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10660837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flipV="1">
              <a:off x="10737129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flipV="1">
              <a:off x="1081014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V="1">
              <a:off x="1088223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flipV="1">
              <a:off x="1095433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11026424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1109851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V="1">
              <a:off x="11170612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flipV="1">
              <a:off x="11242707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V="1">
              <a:off x="1131480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V="1">
              <a:off x="1138597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1146226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V="1">
              <a:off x="11538559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1161485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flipV="1">
              <a:off x="1169114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V="1">
              <a:off x="8945018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V="1">
              <a:off x="9017112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V="1">
              <a:off x="9089206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V="1">
              <a:off x="9161300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9233395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V="1">
              <a:off x="9305489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9377583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flipV="1">
              <a:off x="9449677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V="1">
              <a:off x="9521771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flipV="1">
              <a:off x="9592947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V="1">
              <a:off x="9669238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flipV="1">
              <a:off x="9742251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flipV="1">
              <a:off x="9814345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V="1">
              <a:off x="9886439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9958534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10030628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10102722" y="4581128"/>
              <a:ext cx="919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V="1">
              <a:off x="1017481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V="1">
              <a:off x="1024691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1031808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flipV="1">
              <a:off x="10394377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V="1">
              <a:off x="1047066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flipV="1">
              <a:off x="1054696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V="1">
              <a:off x="1062325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flipV="1">
              <a:off x="8727869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flipV="1">
              <a:off x="8799963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flipV="1">
              <a:off x="8872058" y="4581128"/>
              <a:ext cx="570" cy="216024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flipV="1">
              <a:off x="10696884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flipV="1">
              <a:off x="1077317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flipV="1">
              <a:off x="1084618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flipV="1">
              <a:off x="10918283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flipV="1">
              <a:off x="10990377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11062471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flipV="1">
              <a:off x="11134565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flipV="1">
              <a:off x="11206660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flipV="1">
              <a:off x="11278754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flipV="1">
              <a:off x="1135084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V="1">
              <a:off x="11422024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flipV="1">
              <a:off x="11498315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V="1">
              <a:off x="11574606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V="1">
              <a:off x="11650897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V="1">
              <a:off x="11727188" y="4581128"/>
              <a:ext cx="919" cy="21602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936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XFEL – 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Main parameters and requirements</a:t>
            </a:r>
          </a:p>
          <a:p>
            <a:r>
              <a:rPr lang="en-US" dirty="0" smtClean="0"/>
              <a:t>RF-gun 1½ cell 1.3 GHz normal conducting </a:t>
            </a:r>
          </a:p>
          <a:p>
            <a:pPr lvl="1"/>
            <a:r>
              <a:rPr lang="en-US" dirty="0" smtClean="0"/>
              <a:t>Max. accelerating gradient 60 MV/m</a:t>
            </a:r>
          </a:p>
          <a:p>
            <a:pPr lvl="1"/>
            <a:r>
              <a:rPr lang="en-US" dirty="0" smtClean="0"/>
              <a:t>RF pulse length (flat top) 650 </a:t>
            </a:r>
            <a:r>
              <a:rPr lang="en-US" dirty="0" err="1" smtClean="0"/>
              <a:t>μs</a:t>
            </a:r>
            <a:endParaRPr lang="en-US" dirty="0" smtClean="0"/>
          </a:p>
          <a:p>
            <a:r>
              <a:rPr lang="en-US" dirty="0" smtClean="0"/>
              <a:t>Macro pulse repetition rate 10 Hz</a:t>
            </a:r>
          </a:p>
          <a:p>
            <a:r>
              <a:rPr lang="en-US" dirty="0" smtClean="0"/>
              <a:t>Bunch repetition frequency within pulse 4.5 MHz</a:t>
            </a:r>
          </a:p>
          <a:p>
            <a:r>
              <a:rPr lang="en-US" dirty="0" smtClean="0"/>
              <a:t>Bunch charge 20 </a:t>
            </a:r>
            <a:r>
              <a:rPr lang="en-US" dirty="0" err="1" smtClean="0"/>
              <a:t>pC</a:t>
            </a:r>
            <a:r>
              <a:rPr lang="en-US" dirty="0" smtClean="0"/>
              <a:t>–1 </a:t>
            </a:r>
            <a:r>
              <a:rPr lang="en-US" dirty="0" err="1" smtClean="0"/>
              <a:t>nC</a:t>
            </a:r>
            <a:endParaRPr lang="en-US" dirty="0" smtClean="0"/>
          </a:p>
          <a:p>
            <a:r>
              <a:rPr lang="en-US" dirty="0" smtClean="0"/>
              <a:t>Slice emittance ( 50 MV/m, 500 </a:t>
            </a:r>
            <a:r>
              <a:rPr lang="en-US" dirty="0" err="1" smtClean="0"/>
              <a:t>pC</a:t>
            </a:r>
            <a:r>
              <a:rPr lang="en-US" dirty="0" smtClean="0"/>
              <a:t>) 0.6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r>
              <a:rPr lang="en-US" dirty="0" smtClean="0"/>
              <a:t>Up to 27000  bunches per second (2700 10 Hz) </a:t>
            </a:r>
          </a:p>
          <a:p>
            <a:r>
              <a:rPr lang="en-US" dirty="0" smtClean="0"/>
              <a:t>Two drive laser systems, operating at 257 nm and 266 nm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625580" y="1415581"/>
            <a:ext cx="4212431" cy="3460425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 smtClean="0"/>
              <a:t>Cathode plug</a:t>
            </a:r>
          </a:p>
          <a:p>
            <a:pPr lvl="1"/>
            <a:r>
              <a:rPr lang="en-US" dirty="0" smtClean="0"/>
              <a:t>Original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INFN cathode</a:t>
            </a:r>
            <a:r>
              <a:rPr lang="en-US" dirty="0" smtClean="0"/>
              <a:t> plug design, used at European XFEL and FLASH</a:t>
            </a:r>
          </a:p>
          <a:p>
            <a:pPr lvl="1"/>
            <a:r>
              <a:rPr lang="en-US" dirty="0" smtClean="0"/>
              <a:t>For comparison, new </a:t>
            </a:r>
            <a:r>
              <a:rPr lang="en-US" dirty="0" smtClean="0">
                <a:solidFill>
                  <a:srgbClr val="9999FF"/>
                </a:solidFill>
              </a:rPr>
              <a:t>INFN/</a:t>
            </a:r>
            <a:r>
              <a:rPr lang="en-US" dirty="0" err="1" smtClean="0">
                <a:solidFill>
                  <a:srgbClr val="9999FF"/>
                </a:solidFill>
              </a:rPr>
              <a:t>Fermilab</a:t>
            </a:r>
            <a:r>
              <a:rPr lang="en-US" dirty="0" smtClean="0"/>
              <a:t> cathode plug design</a:t>
            </a:r>
          </a:p>
          <a:p>
            <a:pPr lvl="2"/>
            <a:r>
              <a:rPr lang="en-US" sz="1400" dirty="0" smtClean="0"/>
              <a:t>used e.g. at APEX-gun @ LBL, CLARA @ STFC , LCLS II @ SLAC, REGAE and SINBAD @ DESY</a:t>
            </a:r>
          </a:p>
          <a:p>
            <a:pPr lvl="1"/>
            <a:r>
              <a:rPr lang="en-US" dirty="0" smtClean="0"/>
              <a:t>Differences only in the front region, therefore</a:t>
            </a:r>
          </a:p>
          <a:p>
            <a:pPr lvl="2"/>
            <a:r>
              <a:rPr lang="en-US" dirty="0" smtClean="0"/>
              <a:t>100 % compatibility in preparation and transfer systems</a:t>
            </a:r>
          </a:p>
          <a:p>
            <a:r>
              <a:rPr lang="en-US" dirty="0" smtClean="0"/>
              <a:t>Photocathode material Cs</a:t>
            </a:r>
            <a:r>
              <a:rPr lang="en-US" baseline="-25000" dirty="0" smtClean="0"/>
              <a:t>2</a:t>
            </a:r>
            <a:r>
              <a:rPr lang="en-US" dirty="0" smtClean="0"/>
              <a:t>Te</a:t>
            </a:r>
          </a:p>
        </p:txBody>
      </p:sp>
      <p:pic>
        <p:nvPicPr>
          <p:cNvPr id="15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7349174" y="-361282"/>
            <a:ext cx="1375954" cy="217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2" name="Oval 1"/>
          <p:cNvSpPr/>
          <p:nvPr/>
        </p:nvSpPr>
        <p:spPr>
          <a:xfrm>
            <a:off x="6948264" y="39627"/>
            <a:ext cx="504055" cy="137595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818" y="54139"/>
            <a:ext cx="980446" cy="67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819" y="746075"/>
            <a:ext cx="980446" cy="67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24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– overview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See Siggis </a:t>
            </a:r>
            <a:r>
              <a:rPr lang="de-DE" dirty="0" err="1" smtClean="0"/>
              <a:t>talk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Cathode transfer and handling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35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</a:t>
            </a:r>
            <a:r>
              <a:rPr lang="en-US" dirty="0" smtClean="0"/>
              <a:t>and </a:t>
            </a:r>
            <a:r>
              <a:rPr lang="en-US" dirty="0"/>
              <a:t>handling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054064"/>
            <a:ext cx="3977975" cy="3757687"/>
          </a:xfrm>
        </p:spPr>
        <p:txBody>
          <a:bodyPr/>
          <a:lstStyle/>
          <a:p>
            <a:r>
              <a:rPr lang="en-US" dirty="0" smtClean="0"/>
              <a:t>Cs</a:t>
            </a:r>
            <a:r>
              <a:rPr lang="en-US" baseline="-25000" dirty="0" smtClean="0"/>
              <a:t>2</a:t>
            </a:r>
            <a:r>
              <a:rPr lang="en-US" dirty="0" smtClean="0"/>
              <a:t>Te Photocathodes produced at</a:t>
            </a:r>
          </a:p>
          <a:p>
            <a:pPr lvl="1"/>
            <a:r>
              <a:rPr lang="en-US" dirty="0" smtClean="0"/>
              <a:t>DESY or </a:t>
            </a:r>
          </a:p>
          <a:p>
            <a:pPr lvl="1"/>
            <a:r>
              <a:rPr lang="en-US" dirty="0" smtClean="0"/>
              <a:t>INFN – Milano, LASA</a:t>
            </a:r>
          </a:p>
          <a:p>
            <a:r>
              <a:rPr lang="en-US" dirty="0" smtClean="0"/>
              <a:t>Transfer to FLASH or European XFEL by means of battery buffered UHV transport boxes</a:t>
            </a:r>
          </a:p>
          <a:p>
            <a:r>
              <a:rPr lang="en-US" dirty="0" smtClean="0"/>
              <a:t>Even though the transfer systems at FLASH and European XFEL are not equal they are 100 % compatible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pic>
        <p:nvPicPr>
          <p:cNvPr id="8" name="Picture 1" descr="F:\0-JLAB\catodi\foto\selezione gallery\DSCN98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448" y="915566"/>
            <a:ext cx="2487784" cy="18000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6738392" y="919798"/>
            <a:ext cx="2405608" cy="1800000"/>
            <a:chOff x="4182616" y="915566"/>
            <a:chExt cx="2405608" cy="18000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2616" y="915566"/>
              <a:ext cx="2405608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182616" y="915566"/>
              <a:ext cx="2060629" cy="276999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DESY preparation system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211960" y="915565"/>
            <a:ext cx="2057679" cy="27699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LASA preparation system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7135" y="2453956"/>
            <a:ext cx="1508746" cy="2616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</a:rPr>
              <a:t>Courtesy D. Sertore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881" y="2859782"/>
            <a:ext cx="32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981887" y="2893929"/>
            <a:ext cx="1211742" cy="27699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Transport box</a:t>
            </a:r>
          </a:p>
        </p:txBody>
      </p:sp>
    </p:spTree>
    <p:extLst>
      <p:ext uri="{BB962C8B-B14F-4D97-AF65-F5344CB8AC3E}">
        <p14:creationId xmlns:p14="http://schemas.microsoft.com/office/powerpoint/2010/main" val="155762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transfer and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System works reliable since years</a:t>
            </a:r>
          </a:p>
          <a:p>
            <a:pPr lvl="1"/>
            <a:r>
              <a:rPr lang="en-US" dirty="0" smtClean="0"/>
              <a:t>Nevertheless based on the experience some modifications were implemented in cathode carriers, transport boxes and the transfer system of European XFEL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FLASH – transfer system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S. Lederer  	European Workshop on Photocathodes for Particle Accelerator Applications 2019, PSI, Switzerland</a:t>
            </a:r>
            <a:endParaRPr lang="en-US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059582"/>
            <a:ext cx="473652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1063154"/>
            <a:ext cx="1280863" cy="30777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Transport box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5616" y="1063154"/>
            <a:ext cx="780983" cy="30777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RF-</a:t>
            </a:r>
            <a:r>
              <a:rPr lang="de-DE" sz="1400" dirty="0" err="1" smtClean="0">
                <a:solidFill>
                  <a:schemeClr val="bg1"/>
                </a:solidFill>
              </a:rPr>
              <a:t>gun</a:t>
            </a:r>
            <a:endParaRPr lang="de-DE" sz="14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336562"/>
            <a:ext cx="1589245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Magnetic drive to move the carrier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0112" y="2787774"/>
            <a:ext cx="194421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Magnetic drive insert cathodes into RF-gun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8960" y="843558"/>
            <a:ext cx="1507144" cy="30777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Central chamber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004048" y="1370931"/>
            <a:ext cx="1072479" cy="408731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</p:cNvCxnSpPr>
          <p:nvPr/>
        </p:nvCxnSpPr>
        <p:spPr>
          <a:xfrm flipH="1">
            <a:off x="3923928" y="1151335"/>
            <a:ext cx="108604" cy="62832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 flipH="1">
            <a:off x="5004049" y="3049384"/>
            <a:ext cx="576063" cy="9843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</p:cNvCxnSpPr>
          <p:nvPr/>
        </p:nvCxnSpPr>
        <p:spPr>
          <a:xfrm>
            <a:off x="1334175" y="2859782"/>
            <a:ext cx="717545" cy="23881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</p:cNvCxnSpPr>
          <p:nvPr/>
        </p:nvCxnSpPr>
        <p:spPr>
          <a:xfrm>
            <a:off x="1506108" y="1370931"/>
            <a:ext cx="1049668" cy="204365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3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S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DESY_actual_eng_16x9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MVS</Template>
  <TotalTime>0</TotalTime>
  <Words>1451</Words>
  <Application>Microsoft Office PowerPoint</Application>
  <PresentationFormat>On-screen Show (16:9)</PresentationFormat>
  <Paragraphs>281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9" baseType="lpstr">
      <vt:lpstr>ＭＳ Ｐゴシック</vt:lpstr>
      <vt:lpstr>Arial</vt:lpstr>
      <vt:lpstr>Arial Black</vt:lpstr>
      <vt:lpstr>Calibri</vt:lpstr>
      <vt:lpstr>Geneva</vt:lpstr>
      <vt:lpstr>Wingdings</vt:lpstr>
      <vt:lpstr>MVS</vt:lpstr>
      <vt:lpstr>DESY European XFEL</vt:lpstr>
      <vt:lpstr>1_DESY European XFEL</vt:lpstr>
      <vt:lpstr>2_DESY European XFEL</vt:lpstr>
      <vt:lpstr>3_DESY European XFEL</vt:lpstr>
      <vt:lpstr>4_DESY European XFEL</vt:lpstr>
      <vt:lpstr>3_DESY_Vortrag_3-1</vt:lpstr>
      <vt:lpstr>Office Theme</vt:lpstr>
      <vt:lpstr>DESY_actual_eng_16x9</vt:lpstr>
      <vt:lpstr>Formel</vt:lpstr>
      <vt:lpstr>Current photocathode lifetime at FLASH and European XFEL</vt:lpstr>
      <vt:lpstr>Outline</vt:lpstr>
      <vt:lpstr>European XFEL – overview</vt:lpstr>
      <vt:lpstr>European XFEL – overview</vt:lpstr>
      <vt:lpstr>European XFEL – overview</vt:lpstr>
      <vt:lpstr>FLASH – overview </vt:lpstr>
      <vt:lpstr>Cathode transfer and handling</vt:lpstr>
      <vt:lpstr>Cathode transfer and handling</vt:lpstr>
      <vt:lpstr>Cathode transfer and handling</vt:lpstr>
      <vt:lpstr>Cathode transfer and handling</vt:lpstr>
      <vt:lpstr>Cathode transfer and handling</vt:lpstr>
      <vt:lpstr>Cathode transfer and handling</vt:lpstr>
      <vt:lpstr>Cathode transfer systems</vt:lpstr>
      <vt:lpstr>Current photocathode lifetime</vt:lpstr>
      <vt:lpstr>Current photocathode lifetime</vt:lpstr>
      <vt:lpstr>Current photocathode lifetime</vt:lpstr>
      <vt:lpstr>Current photocathode lifetime</vt:lpstr>
      <vt:lpstr>Current photocathode lifetime</vt:lpstr>
      <vt:lpstr>Current photocathode lifetime</vt:lpstr>
      <vt:lpstr>Current photocathode lifetime</vt:lpstr>
      <vt:lpstr>Current photocathode lifetime</vt:lpstr>
      <vt:lpstr>Current photocathode lifetime</vt:lpstr>
      <vt:lpstr>Summary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lederer</dc:creator>
  <cp:lastModifiedBy>Ganter Romain</cp:lastModifiedBy>
  <cp:revision>117</cp:revision>
  <dcterms:created xsi:type="dcterms:W3CDTF">2019-09-05T05:18:11Z</dcterms:created>
  <dcterms:modified xsi:type="dcterms:W3CDTF">2019-09-10T15:39:14Z</dcterms:modified>
</cp:coreProperties>
</file>