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82" r:id="rId3"/>
  </p:sldMasterIdLst>
  <p:notesMasterIdLst>
    <p:notesMasterId r:id="rId29"/>
  </p:notesMasterIdLst>
  <p:handoutMasterIdLst>
    <p:handoutMasterId r:id="rId30"/>
  </p:handoutMasterIdLst>
  <p:sldIdLst>
    <p:sldId id="256" r:id="rId4"/>
    <p:sldId id="498" r:id="rId5"/>
    <p:sldId id="485" r:id="rId6"/>
    <p:sldId id="439" r:id="rId7"/>
    <p:sldId id="3269" r:id="rId8"/>
    <p:sldId id="3268" r:id="rId9"/>
    <p:sldId id="422" r:id="rId10"/>
    <p:sldId id="3267" r:id="rId11"/>
    <p:sldId id="470" r:id="rId12"/>
    <p:sldId id="471" r:id="rId13"/>
    <p:sldId id="474" r:id="rId14"/>
    <p:sldId id="476" r:id="rId15"/>
    <p:sldId id="484" r:id="rId16"/>
    <p:sldId id="552" r:id="rId17"/>
    <p:sldId id="672" r:id="rId18"/>
    <p:sldId id="501" r:id="rId19"/>
    <p:sldId id="317" r:id="rId20"/>
    <p:sldId id="458" r:id="rId21"/>
    <p:sldId id="421" r:id="rId22"/>
    <p:sldId id="618" r:id="rId23"/>
    <p:sldId id="805" r:id="rId24"/>
    <p:sldId id="260" r:id="rId25"/>
    <p:sldId id="3270" r:id="rId26"/>
    <p:sldId id="3261" r:id="rId27"/>
    <p:sldId id="462" r:id="rId28"/>
  </p:sldIdLst>
  <p:sldSz cx="9144000" cy="5143500" type="screen16x9"/>
  <p:notesSz cx="6797675" cy="9928225"/>
  <p:custDataLst>
    <p:tags r:id="rId31"/>
  </p:custDataLst>
  <p:defaultTextStyle>
    <a:defPPr>
      <a:defRPr lang="de-DE"/>
    </a:defPPr>
    <a:lvl1pPr marL="0" algn="l" defTabSz="914400" rtl="0" eaLnBrk="1" latinLnBrk="0" hangingPunct="1">
      <a:defRPr kumimoji="0" lang="de-DE" sz="1400" b="0" i="0" u="none" kern="1200" baseline="0">
        <a:solidFill>
          <a:schemeClr val="tx1"/>
        </a:solidFill>
        <a:latin typeface="EON Brix Sans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">
          <p15:clr>
            <a:srgbClr val="A4A3A4"/>
          </p15:clr>
        </p15:guide>
        <p15:guide id="2" orient="horz" pos="862">
          <p15:clr>
            <a:srgbClr val="A4A3A4"/>
          </p15:clr>
        </p15:guide>
        <p15:guide id="3" orient="horz" pos="3004">
          <p15:clr>
            <a:srgbClr val="A4A3A4"/>
          </p15:clr>
        </p15:guide>
        <p15:guide id="4" orient="horz" pos="2785">
          <p15:clr>
            <a:srgbClr val="A4A3A4"/>
          </p15:clr>
        </p15:guide>
        <p15:guide id="5" pos="986">
          <p15:clr>
            <a:srgbClr val="A4A3A4"/>
          </p15:clr>
        </p15:guide>
        <p15:guide id="6" pos="1146">
          <p15:clr>
            <a:srgbClr val="A4A3A4"/>
          </p15:clr>
        </p15:guide>
        <p15:guide id="7" pos="1894">
          <p15:clr>
            <a:srgbClr val="A4A3A4"/>
          </p15:clr>
        </p15:guide>
        <p15:guide id="8" pos="2053">
          <p15:clr>
            <a:srgbClr val="A4A3A4"/>
          </p15:clr>
        </p15:guide>
        <p15:guide id="9" pos="2801">
          <p15:clr>
            <a:srgbClr val="A4A3A4"/>
          </p15:clr>
        </p15:guide>
        <p15:guide id="10" pos="2960">
          <p15:clr>
            <a:srgbClr val="A4A3A4"/>
          </p15:clr>
        </p15:guide>
        <p15:guide id="11" pos="3707">
          <p15:clr>
            <a:srgbClr val="A4A3A4"/>
          </p15:clr>
        </p15:guide>
        <p15:guide id="12" pos="3866">
          <p15:clr>
            <a:srgbClr val="A4A3A4"/>
          </p15:clr>
        </p15:guide>
        <p15:guide id="13" pos="4614">
          <p15:clr>
            <a:srgbClr val="A4A3A4"/>
          </p15:clr>
        </p15:guide>
        <p15:guide id="14" pos="4773">
          <p15:clr>
            <a:srgbClr val="A4A3A4"/>
          </p15:clr>
        </p15:guide>
        <p15:guide id="15" pos="5522">
          <p15:clr>
            <a:srgbClr val="A4A3A4"/>
          </p15:clr>
        </p15:guide>
        <p15:guide id="16" pos="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689"/>
    <a:srgbClr val="EA1C0A"/>
    <a:srgbClr val="B00402"/>
    <a:srgbClr val="5CC1CB"/>
    <a:srgbClr val="FFFFFF"/>
    <a:srgbClr val="E3E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027" autoAdjust="0"/>
    <p:restoredTop sz="89942" autoAdjust="0"/>
  </p:normalViewPr>
  <p:slideViewPr>
    <p:cSldViewPr snapToGrid="0" snapToObjects="1">
      <p:cViewPr varScale="1">
        <p:scale>
          <a:sx n="146" d="100"/>
          <a:sy n="146" d="100"/>
        </p:scale>
        <p:origin x="306" y="120"/>
      </p:cViewPr>
      <p:guideLst>
        <p:guide orient="horz" pos="237"/>
        <p:guide orient="horz" pos="862"/>
        <p:guide orient="horz" pos="3004"/>
        <p:guide orient="horz" pos="2785"/>
        <p:guide pos="986"/>
        <p:guide pos="1146"/>
        <p:guide pos="1894"/>
        <p:guide pos="2053"/>
        <p:guide pos="2801"/>
        <p:guide pos="2960"/>
        <p:guide pos="3707"/>
        <p:guide pos="3866"/>
        <p:guide pos="4614"/>
        <p:guide pos="4773"/>
        <p:guide pos="5522"/>
        <p:guide pos="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2004" y="-42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Heat demand i Sweden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35EF-4C1A-B3EE-D8E7930CD6C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3-35EF-4C1A-B3EE-D8E7930CD6C0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5-35EF-4C1A-B3EE-D8E7930CD6C0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7-35EF-4C1A-B3EE-D8E7930CD6C0}"/>
              </c:ext>
            </c:extLst>
          </c:dPt>
          <c:dPt>
            <c:idx val="4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35EF-4C1A-B3EE-D8E7930CD6C0}"/>
              </c:ext>
            </c:extLst>
          </c:dPt>
          <c:dPt>
            <c:idx val="5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35EF-4C1A-B3EE-D8E7930CD6C0}"/>
              </c:ext>
            </c:extLst>
          </c:dPt>
          <c:cat>
            <c:strRef>
              <c:f>Blad1!$A$2:$A$6</c:f>
              <c:strCache>
                <c:ptCount val="5"/>
                <c:pt idx="0">
                  <c:v>District Heating</c:v>
                </c:pt>
                <c:pt idx="1">
                  <c:v>Heat pump</c:v>
                </c:pt>
                <c:pt idx="2">
                  <c:v>Electricity</c:v>
                </c:pt>
                <c:pt idx="3">
                  <c:v>Bio fuel</c:v>
                </c:pt>
                <c:pt idx="4">
                  <c:v>Oil &amp; Gas</c:v>
                </c:pt>
              </c:strCache>
            </c:strRef>
          </c:cat>
          <c:val>
            <c:numRef>
              <c:f>Blad1!$B$2:$B$6</c:f>
              <c:numCache>
                <c:formatCode>General</c:formatCode>
                <c:ptCount val="5"/>
                <c:pt idx="0">
                  <c:v>53</c:v>
                </c:pt>
                <c:pt idx="1">
                  <c:v>23</c:v>
                </c:pt>
                <c:pt idx="2">
                  <c:v>9</c:v>
                </c:pt>
                <c:pt idx="3">
                  <c:v>8</c:v>
                </c:pt>
                <c:pt idx="4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5EF-4C1A-B3EE-D8E7930CD6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200" baseline="0"/>
      </a:pPr>
      <a:endParaRPr lang="sv-S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832-9B74-420C-8D1C-742B40C38B3E}" type="datetimeFigureOut">
              <a:rPr lang="de-DE" smtClean="0"/>
              <a:t>27.11.2019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21D2-EE0C-4F60-9290-A95707687E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0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BD20B-1595-4AD5-8C42-650ED0B09BCC}" type="datetimeFigureOut">
              <a:rPr lang="de-DE" smtClean="0"/>
              <a:t>27.11.2019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88022-2B66-4C3B-913E-DF7D5DD0D66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46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88022-2B66-4C3B-913E-DF7D5DD0D66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090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Växelvarmt, jobbar med mkt låga temp., delar spillvärme- och spillkyla med grannar, inget centralt pumparbete, inga distributionsförluster, utnyttjas för energilagring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788022-2B66-4C3B-913E-DF7D5DD0D66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ON Brix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ON Brix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5721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i="0" dirty="0"/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fld id="{09DE4F3A-C9A9-8048-B60B-77B73A0427ED}" type="slidenum">
              <a:rPr lang="fr-FR" altLang="sv-SE">
                <a:latin typeface="Calibri" charset="0"/>
              </a:rPr>
              <a:pPr/>
              <a:t>18</a:t>
            </a:fld>
            <a:endParaRPr lang="fr-FR" altLang="sv-SE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090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88022-2B66-4C3B-913E-DF7D5DD0D66A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721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9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13A5E7-4DE6-834F-94BA-177743635511}" type="slidenum">
              <a:rPr kumimoji="0" lang="fr-FR" alt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685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i="0" dirty="0"/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fld id="{09DE4F3A-C9A9-8048-B60B-77B73A0427ED}" type="slidenum">
              <a:rPr lang="fr-FR" altLang="sv-SE">
                <a:latin typeface="Calibri" charset="0"/>
              </a:rPr>
              <a:pPr/>
              <a:t>24</a:t>
            </a:fld>
            <a:endParaRPr lang="fr-FR" altLang="sv-SE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82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C0E457-A63F-F540-948D-35BF7CEEBCEF}" type="slidenum">
              <a:rPr lang="fr-FR" altLang="sv-SE" smtClean="0"/>
              <a:pPr>
                <a:defRPr/>
              </a:pPr>
              <a:t>25</a:t>
            </a:fld>
            <a:endParaRPr lang="fr-FR" altLang="sv-SE"/>
          </a:p>
        </p:txBody>
      </p:sp>
    </p:spTree>
    <p:extLst>
      <p:ext uri="{BB962C8B-B14F-4D97-AF65-F5344CB8AC3E}">
        <p14:creationId xmlns:p14="http://schemas.microsoft.com/office/powerpoint/2010/main" val="2788080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7C0E457-A63F-F540-948D-35BF7CEEBCEF}" type="slidenum">
              <a:rPr lang="fr-FR" altLang="sv-SE" smtClean="0"/>
              <a:pPr>
                <a:defRPr/>
              </a:pPr>
              <a:t>3</a:t>
            </a:fld>
            <a:endParaRPr lang="fr-FR" altLang="sv-SE"/>
          </a:p>
        </p:txBody>
      </p:sp>
    </p:spTree>
    <p:extLst>
      <p:ext uri="{BB962C8B-B14F-4D97-AF65-F5344CB8AC3E}">
        <p14:creationId xmlns:p14="http://schemas.microsoft.com/office/powerpoint/2010/main" val="2955153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Värmen kommer till fastigheten i form av vatten som värmts upp i ett centralt värmeverk. Det heta vattnet transporteras i rör under högt tryck. Vattnet är mellan 70 och 120 grader varmt.</a:t>
            </a:r>
          </a:p>
          <a:p>
            <a:r>
              <a:rPr lang="sv-SE" dirty="0"/>
              <a:t>Fjärrvärme är den vanligaste uppvärmningsformen i Sverige. Mer än hälften av alla bostäder och lokaler värms med fjärrvärme.</a:t>
            </a:r>
          </a:p>
          <a:p>
            <a:r>
              <a:rPr lang="sv-SE" dirty="0"/>
              <a:t>I dag är största delen av den energi som tillförs värmeproduktionen förnybar.</a:t>
            </a:r>
          </a:p>
          <a:p>
            <a:r>
              <a:rPr lang="sv-SE" dirty="0"/>
              <a:t>De största posterna tillförd energi till fjärrvärmeproduktionen var 2013:</a:t>
            </a:r>
          </a:p>
          <a:p>
            <a:r>
              <a:rPr lang="sv-SE" dirty="0"/>
              <a:t>• </a:t>
            </a:r>
            <a:r>
              <a:rPr lang="sv-SE" b="1" dirty="0"/>
              <a:t>Biobränslen:</a:t>
            </a:r>
            <a:r>
              <a:rPr lang="sv-SE" dirty="0"/>
              <a:t> 44 procent.</a:t>
            </a:r>
          </a:p>
          <a:p>
            <a:r>
              <a:rPr lang="sv-SE" dirty="0"/>
              <a:t>• </a:t>
            </a:r>
            <a:r>
              <a:rPr lang="sv-SE" b="1" dirty="0"/>
              <a:t>Avfall:</a:t>
            </a:r>
            <a:r>
              <a:rPr lang="sv-SE" dirty="0"/>
              <a:t> 19 procent.</a:t>
            </a:r>
          </a:p>
          <a:p>
            <a:r>
              <a:rPr lang="sv-SE" dirty="0"/>
              <a:t>• </a:t>
            </a:r>
            <a:r>
              <a:rPr lang="sv-SE" b="1" dirty="0"/>
              <a:t>Rökgaskondensering:</a:t>
            </a:r>
            <a:r>
              <a:rPr lang="sv-SE" dirty="0"/>
              <a:t> 9 procent.</a:t>
            </a:r>
          </a:p>
          <a:p>
            <a:r>
              <a:rPr lang="sv-SE" dirty="0"/>
              <a:t>• </a:t>
            </a:r>
            <a:r>
              <a:rPr lang="sv-SE" b="1" dirty="0"/>
              <a:t>Spillvärme:</a:t>
            </a:r>
            <a:r>
              <a:rPr lang="sv-SE" dirty="0"/>
              <a:t> 7 procent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88022-2B66-4C3B-913E-DF7D5DD0D66A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971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BBF4D7-C390-E144-8C89-F5E161649DCB}" type="slidenum">
              <a:rPr kumimoji="0" lang="fr-FR" alt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049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4413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13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EE8F93-1642-6E41-B6BB-88B4060CE212}" type="slidenum">
              <a:rPr kumimoji="0" lang="fr-FR" alt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97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BBF4D7-C390-E144-8C89-F5E161649DCB}" type="slidenum">
              <a:rPr kumimoji="0" lang="fr-FR" alt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802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fld id="{30BBF4D7-C390-E144-8C89-F5E161649DCB}" type="slidenum">
              <a:rPr lang="fr-FR" altLang="sv-SE">
                <a:latin typeface="Calibri" charset="0"/>
              </a:rPr>
              <a:pPr/>
              <a:t>12</a:t>
            </a:fld>
            <a:endParaRPr lang="fr-FR" altLang="sv-SE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714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 dirty="0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BBF4D7-C390-E144-8C89-F5E161649DCB}" type="slidenum">
              <a:rPr kumimoji="0" lang="fr-FR" altLang="sv-S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alt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3792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71450" y="1079500"/>
            <a:ext cx="9585325" cy="5392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sv-SE"/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1079738" indent="-415284">
              <a:defRPr>
                <a:solidFill>
                  <a:schemeClr val="tx1"/>
                </a:solidFill>
                <a:latin typeface="EON Brix Sans" charset="0"/>
              </a:defRPr>
            </a:lvl2pPr>
            <a:lvl3pPr marL="1661134" indent="-332227">
              <a:defRPr>
                <a:solidFill>
                  <a:schemeClr val="tx1"/>
                </a:solidFill>
                <a:latin typeface="EON Brix Sans" charset="0"/>
              </a:defRPr>
            </a:lvl3pPr>
            <a:lvl4pPr marL="2325590" indent="-332227">
              <a:defRPr>
                <a:solidFill>
                  <a:schemeClr val="tx1"/>
                </a:solidFill>
                <a:latin typeface="EON Brix Sans" charset="0"/>
              </a:defRPr>
            </a:lvl4pPr>
            <a:lvl5pPr marL="2990043" indent="-332227">
              <a:defRPr>
                <a:solidFill>
                  <a:schemeClr val="tx1"/>
                </a:solidFill>
                <a:latin typeface="EON Brix Sans" charset="0"/>
              </a:defRPr>
            </a:lvl5pPr>
            <a:lvl6pPr marL="3654497" indent="-3322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4318951" indent="-3322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4983406" indent="-3322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5647860" indent="-3322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fld id="{30BBF4D7-C390-E144-8C89-F5E161649DCB}" type="slidenum">
              <a:rPr lang="fr-FR" altLang="sv-SE">
                <a:latin typeface="Calibri" charset="0"/>
              </a:rPr>
              <a:pPr/>
              <a:t>15</a:t>
            </a:fld>
            <a:endParaRPr lang="fr-FR" altLang="sv-SE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88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s://eon-brand.com/" TargetMode="External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les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66000" y="1573200"/>
            <a:ext cx="60120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600"/>
              </a:lnSpc>
              <a:defRPr sz="4600" kern="100" baseline="0"/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6000" y="2901600"/>
            <a:ext cx="60120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900" kern="100" baseline="0">
                <a:solidFill>
                  <a:srgbClr val="EA1C0A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38000" y="522000"/>
            <a:ext cx="1440000" cy="144000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30.07.2018</a:t>
            </a:r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92080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83520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974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200" y="3708000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95059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Graph/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77825" y="1371599"/>
            <a:ext cx="5508000" cy="33984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138000" y="1371600"/>
            <a:ext cx="2628000" cy="2628000"/>
          </a:xfrm>
        </p:spPr>
        <p:txBody>
          <a:bodyPr/>
          <a:lstStyle>
            <a:lvl1pPr>
              <a:lnSpc>
                <a:spcPts val="1375"/>
              </a:lnSpc>
              <a:defRPr sz="1100"/>
            </a:lvl1pPr>
            <a:lvl2pPr>
              <a:lnSpc>
                <a:spcPts val="1375"/>
              </a:lnSpc>
              <a:defRPr sz="1100"/>
            </a:lvl2pPr>
            <a:lvl3pPr>
              <a:lnSpc>
                <a:spcPts val="1375"/>
              </a:lnSpc>
              <a:defRPr sz="1100"/>
            </a:lvl3pPr>
            <a:lvl4pPr>
              <a:lnSpc>
                <a:spcPts val="1375"/>
              </a:lnSpc>
              <a:defRPr sz="1100"/>
            </a:lvl4pPr>
            <a:lvl5pPr>
              <a:lnSpc>
                <a:spcPts val="1375"/>
              </a:lnSpc>
              <a:defRPr sz="11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0"/>
            <a:ext cx="2628000" cy="360000"/>
          </a:xfrm>
        </p:spPr>
        <p:txBody>
          <a:bodyPr anchor="b" anchorCtr="0">
            <a:noAutofit/>
          </a:bodyPr>
          <a:lstStyle>
            <a:lvl1pPr>
              <a:defRPr sz="900">
                <a:solidFill>
                  <a:srgbClr val="B00402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393063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737804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95982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 slidenumber, no 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2683761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0" y="1371600"/>
            <a:ext cx="5508000" cy="3049200"/>
          </a:xfrm>
        </p:spPr>
        <p:txBody>
          <a:bodyPr/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>
                <a:latin typeface="+mj-lt"/>
              </a:defRPr>
            </a:lvl1pPr>
            <a:lvl2pPr marL="542925" indent="-187325">
              <a:spcAft>
                <a:spcPts val="1000"/>
              </a:spcAft>
              <a:defRPr>
                <a:latin typeface="+mj-lt"/>
              </a:defRPr>
            </a:lvl2pPr>
            <a:lvl3pPr marL="720725" indent="-177800">
              <a:spcAft>
                <a:spcPts val="1000"/>
              </a:spcAft>
              <a:defRPr>
                <a:latin typeface="+mj-lt"/>
              </a:defRPr>
            </a:lvl3pPr>
            <a:lvl4pPr marL="898525" indent="-177800">
              <a:spcAft>
                <a:spcPts val="1000"/>
              </a:spcAft>
              <a:defRPr>
                <a:latin typeface="+mj-lt"/>
              </a:defRPr>
            </a:lvl4pPr>
            <a:lvl5pPr marL="1076325" indent="-177800">
              <a:spcAft>
                <a:spcPts val="1000"/>
              </a:spcAft>
              <a:defRPr>
                <a:latin typeface="+mj-lt"/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70438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1C0A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000000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000000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pic>
        <p:nvPicPr>
          <p:cNvPr id="7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758166"/>
      </p:ext>
    </p:extLst>
  </p:cSld>
  <p:clrMapOvr>
    <a:masterClrMapping/>
  </p:clrMapOvr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1C0A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000000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000000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000000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pic>
        <p:nvPicPr>
          <p:cNvPr id="10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772360"/>
      </p:ext>
    </p:extLst>
  </p:cSld>
  <p:clrMapOvr>
    <a:masterClrMapping/>
  </p:clrMapOvr>
  <p:hf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0" y="1371600"/>
            <a:ext cx="5508000" cy="3049200"/>
          </a:xfrm>
        </p:spPr>
        <p:txBody>
          <a:bodyPr/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pic>
        <p:nvPicPr>
          <p:cNvPr id="6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38925"/>
      </p:ext>
    </p:extLst>
  </p:cSld>
  <p:clrMapOvr>
    <a:masterClrMapping/>
  </p:clrMapOvr>
  <p:hf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pic>
        <p:nvPicPr>
          <p:cNvPr id="9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4958"/>
      </p:ext>
    </p:extLst>
  </p:cSld>
  <p:clrMapOvr>
    <a:masterClrMapping/>
  </p:clrMapOvr>
  <p:hf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2340000"/>
          </a:xfrm>
        </p:spPr>
        <p:txBody>
          <a:bodyPr>
            <a:noAutofit/>
          </a:bodyPr>
          <a:lstStyle>
            <a:lvl1pPr marL="355600" indent="-355600">
              <a:spcAft>
                <a:spcPts val="1000"/>
              </a:spcAft>
              <a:buFont typeface="+mj-lt"/>
              <a:buAutoNum type="arabicPeriod"/>
              <a:defRPr sz="1400">
                <a:solidFill>
                  <a:srgbClr val="FFFFFF"/>
                </a:solidFill>
                <a:latin typeface="+mj-lt"/>
              </a:defRPr>
            </a:lvl1pPr>
            <a:lvl2pPr marL="542925" indent="-187325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2pPr>
            <a:lvl3pPr marL="7207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3pPr>
            <a:lvl4pPr marL="8985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4pPr>
            <a:lvl5pPr marL="1076325" indent="-177800">
              <a:spcAft>
                <a:spcPts val="1000"/>
              </a:spcAft>
              <a:defRPr sz="1400">
                <a:solidFill>
                  <a:srgbClr val="FFFFFF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pic>
        <p:nvPicPr>
          <p:cNvPr id="9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0" y="4323600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290566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full color">
    <p:bg>
      <p:bgPr>
        <a:solidFill>
          <a:srgbClr val="B004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1600" y="1573200"/>
            <a:ext cx="60120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600"/>
              </a:lnSpc>
              <a:defRPr sz="4600" kern="100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1600" y="2901600"/>
            <a:ext cx="60120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90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14400" y="522000"/>
            <a:ext cx="1440000" cy="14400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30.07.2018</a:t>
            </a:r>
            <a:endParaRPr lang="de-DE" dirty="0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0" y="0"/>
            <a:ext cx="9144000" cy="5144400"/>
            <a:chOff x="0" y="0"/>
            <a:chExt cx="9144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7786800" y="0"/>
              <a:ext cx="13572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218000" y="0"/>
              <a:ext cx="5688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6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00" y="3708000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31136"/>
      </p:ext>
    </p:extLst>
  </p:cSld>
  <p:clrMapOvr>
    <a:masterClrMapping/>
  </p:clrMapOvr>
  <p:hf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ess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60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400"/>
              </a:lnSpc>
              <a:defRPr sz="6400" b="0" cap="none" baseline="0"/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766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81972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974000" y="0"/>
              <a:ext cx="2232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68209515"/>
      </p:ext>
    </p:extLst>
  </p:cSld>
  <p:clrMapOvr>
    <a:masterClrMapping/>
  </p:clrMapOvr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r 1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28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400"/>
              </a:lnSpc>
              <a:defRPr sz="6400" b="0" cap="none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6652800" y="0"/>
            <a:ext cx="2491200" cy="5144400"/>
            <a:chOff x="6652800" y="0"/>
            <a:chExt cx="2491200" cy="5144400"/>
          </a:xfrm>
        </p:grpSpPr>
        <p:sp>
          <p:nvSpPr>
            <p:cNvPr id="8" name="Rechteck 7"/>
            <p:cNvSpPr/>
            <p:nvPr userDrawn="1"/>
          </p:nvSpPr>
          <p:spPr>
            <a:xfrm>
              <a:off x="7030800" y="0"/>
              <a:ext cx="21132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6652800" y="0"/>
              <a:ext cx="3780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389924202"/>
      </p:ext>
    </p:extLst>
  </p:cSld>
  <p:clrMapOvr>
    <a:masterClrMapping/>
  </p:clrMapOvr>
  <p:hf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r 2">
    <p:bg>
      <p:bgPr>
        <a:solidFill>
          <a:srgbClr val="B004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88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400"/>
              </a:lnSpc>
              <a:defRPr sz="6400" b="0" cap="none" baseline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7408800" y="0"/>
            <a:ext cx="1735200" cy="5144400"/>
          </a:xfrm>
          <a:prstGeom prst="rect">
            <a:avLst/>
          </a:prstGeom>
          <a:solidFill>
            <a:srgbClr val="E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601200" cy="5144400"/>
          </a:xfrm>
          <a:prstGeom prst="rect">
            <a:avLst/>
          </a:prstGeom>
          <a:solidFill>
            <a:srgbClr val="E3E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797803"/>
      </p:ext>
    </p:extLst>
  </p:cSld>
  <p:clrMapOvr>
    <a:masterClrMapping/>
  </p:clrMapOvr>
  <p:hf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 les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200" y="3261600"/>
            <a:ext cx="2124877" cy="630000"/>
          </a:xfrm>
          <a:prstGeom prst="rect">
            <a:avLst/>
          </a:prstGeom>
        </p:spPr>
      </p:pic>
      <p:grpSp>
        <p:nvGrpSpPr>
          <p:cNvPr id="11" name="Gruppieren 10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8" name="Rechteck 7"/>
            <p:cNvSpPr/>
            <p:nvPr userDrawn="1"/>
          </p:nvSpPr>
          <p:spPr>
            <a:xfrm>
              <a:off x="8766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81972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 userDrawn="1"/>
          </p:nvSpPr>
          <p:spPr>
            <a:xfrm>
              <a:off x="7974000" y="0"/>
              <a:ext cx="2232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04400" y="1159200"/>
            <a:ext cx="4791600" cy="1080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2804400" y="2268000"/>
            <a:ext cx="4791600" cy="774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EA1C0A"/>
                </a:solidFill>
              </a:defRPr>
            </a:lvl1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750502519"/>
      </p:ext>
    </p:extLst>
  </p:cSld>
  <p:clrMapOvr>
    <a:masterClrMapping/>
  </p:clrMapOvr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 full color">
    <p:bg>
      <p:bgPr>
        <a:solidFill>
          <a:srgbClr val="EA1C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788400" y="0"/>
            <a:ext cx="378000" cy="5144400"/>
          </a:xfrm>
          <a:prstGeom prst="rect">
            <a:avLst/>
          </a:prstGeom>
          <a:solidFill>
            <a:srgbClr val="5CC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788400" cy="5144400"/>
          </a:xfrm>
          <a:prstGeom prst="rect">
            <a:avLst/>
          </a:prstGeom>
          <a:solidFill>
            <a:srgbClr val="E3E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 userDrawn="1"/>
        </p:nvSpPr>
        <p:spPr>
          <a:xfrm>
            <a:off x="6343200" y="0"/>
            <a:ext cx="2800800" cy="5144400"/>
          </a:xfrm>
          <a:prstGeom prst="rect">
            <a:avLst/>
          </a:prstGeom>
          <a:solidFill>
            <a:srgbClr val="B004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200" y="3261600"/>
            <a:ext cx="2124877" cy="630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66400" y="1159200"/>
            <a:ext cx="4791600" cy="1080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FFFFFF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FFFFFF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FFFFFF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FFFFFF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1166400" y="2268000"/>
            <a:ext cx="4791600" cy="774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FFFFFF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FFFFFF"/>
                </a:solidFill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FFFFFF"/>
                </a:solidFill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FFFFFF"/>
                </a:solidFill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2500">
                <a:solidFill>
                  <a:srgbClr val="FFFFFF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470403"/>
      </p:ext>
    </p:extLst>
  </p:cSld>
  <p:clrMapOvr>
    <a:masterClrMapping/>
  </p:clrMapOvr>
  <p:hf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6" y="4320349"/>
            <a:ext cx="1547813" cy="45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1" y="1370331"/>
            <a:ext cx="5508451" cy="3394107"/>
          </a:xfrm>
        </p:spPr>
        <p:txBody>
          <a:bodyPr/>
          <a:lstStyle>
            <a:lvl1pPr marL="355280" indent="-355280">
              <a:spcAft>
                <a:spcPts val="999"/>
              </a:spcAft>
              <a:buFont typeface="+mj-lt"/>
              <a:buAutoNum type="arabicPeriod"/>
              <a:defRPr>
                <a:latin typeface="+mj-lt"/>
              </a:defRPr>
            </a:lvl1pPr>
            <a:lvl2pPr marL="542436" indent="-187156">
              <a:spcAft>
                <a:spcPts val="999"/>
              </a:spcAft>
              <a:defRPr/>
            </a:lvl2pPr>
            <a:lvl3pPr marL="720076" indent="-177640">
              <a:spcAft>
                <a:spcPts val="999"/>
              </a:spcAft>
              <a:defRPr/>
            </a:lvl3pPr>
            <a:lvl4pPr marL="897716" indent="-177640">
              <a:spcAft>
                <a:spcPts val="999"/>
              </a:spcAft>
              <a:defRPr/>
            </a:lvl4pPr>
            <a:lvl5pPr marL="1075356" indent="-177640">
              <a:spcAft>
                <a:spcPts val="999"/>
              </a:spcAft>
              <a:defRPr/>
            </a:lvl5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77825" y="521805"/>
            <a:ext cx="755650" cy="144328"/>
          </a:xfrm>
        </p:spPr>
        <p:txBody>
          <a:bodyPr wrap="square" numCol="1" compatLnSpc="1">
            <a:prstTxWarp prst="textNoShape">
              <a:avLst/>
            </a:prstTxWarp>
          </a:bodyPr>
          <a:lstStyle>
            <a:lvl1pPr eaLnBrk="1" fontAlgn="base" hangingPunct="1">
              <a:lnSpc>
                <a:spcPts val="1074"/>
              </a:lnSpc>
              <a:spcBef>
                <a:spcPct val="0"/>
              </a:spcBef>
              <a:spcAft>
                <a:spcPct val="0"/>
              </a:spcAft>
              <a:defRPr sz="899">
                <a:latin typeface="EON Brix Sans" pitchFamily="34" charset="0"/>
              </a:defRPr>
            </a:lvl1pPr>
          </a:lstStyle>
          <a:p>
            <a:pPr>
              <a:defRPr/>
            </a:pPr>
            <a:r>
              <a:rPr lang="de-DE" altLang="sv-SE"/>
              <a:t>TT.MM.JJJJ</a:t>
            </a:r>
            <a:endParaRPr lang="fr-FR" altLang="sv-S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260476" y="377475"/>
            <a:ext cx="1744663" cy="306105"/>
          </a:xfrm>
        </p:spPr>
        <p:txBody>
          <a:bodyPr wrap="square" numCol="1" compatLnSpc="1">
            <a:prstTxWarp prst="textNoShape">
              <a:avLst/>
            </a:prstTxWarp>
          </a:bodyPr>
          <a:lstStyle>
            <a:lvl1pPr eaLnBrk="1" fontAlgn="base" hangingPunct="1">
              <a:lnSpc>
                <a:spcPts val="1074"/>
              </a:lnSpc>
              <a:spcBef>
                <a:spcPct val="0"/>
              </a:spcBef>
              <a:spcAft>
                <a:spcPct val="0"/>
              </a:spcAft>
              <a:defRPr sz="899">
                <a:latin typeface="EON Brix Sans Black" pitchFamily="34" charset="0"/>
              </a:defRPr>
            </a:lvl1pPr>
          </a:lstStyle>
          <a:p>
            <a:pPr>
              <a:defRPr/>
            </a:pPr>
            <a:r>
              <a:rPr lang="fr-FR" altLang="sv-SE"/>
              <a:t>Title (Change via “Insert/Header &amp; Footer”)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377825" y="377476"/>
            <a:ext cx="755650" cy="144329"/>
          </a:xfrm>
        </p:spPr>
        <p:txBody>
          <a:bodyPr/>
          <a:lstStyle>
            <a:lvl1pPr>
              <a:lnSpc>
                <a:spcPts val="1074"/>
              </a:lnSpc>
              <a:defRPr>
                <a:latin typeface="EON Brix Sans Black" charset="0"/>
              </a:defRPr>
            </a:lvl1pPr>
          </a:lstStyle>
          <a:p>
            <a:pPr>
              <a:defRPr/>
            </a:pPr>
            <a:fld id="{1A7ADF79-8810-5E45-BD42-17D95EED8D34}" type="slidenum">
              <a:rPr lang="fr-FR" altLang="sv-SE"/>
              <a:pPr>
                <a:defRPr/>
              </a:pPr>
              <a:t>‹#›</a:t>
            </a:fld>
            <a:endParaRPr lang="fr-FR" altLang="sv-SE"/>
          </a:p>
        </p:txBody>
      </p:sp>
    </p:spTree>
    <p:extLst>
      <p:ext uri="{BB962C8B-B14F-4D97-AF65-F5344CB8AC3E}">
        <p14:creationId xmlns:p14="http://schemas.microsoft.com/office/powerpoint/2010/main" val="1218008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chart full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9"/>
          <p:cNvSpPr/>
          <p:nvPr userDrawn="1"/>
        </p:nvSpPr>
        <p:spPr>
          <a:xfrm>
            <a:off x="6343650" y="0"/>
            <a:ext cx="280035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eaLnBrk="1" hangingPunct="1">
              <a:defRPr/>
            </a:pPr>
            <a:endParaRPr lang="en-GB" altLang="sv-SE" sz="1399">
              <a:solidFill>
                <a:srgbClr val="FFFFFF"/>
              </a:solidFill>
            </a:endParaRPr>
          </a:p>
        </p:txBody>
      </p:sp>
      <p:sp>
        <p:nvSpPr>
          <p:cNvPr id="3" name="Rechteck 20"/>
          <p:cNvSpPr/>
          <p:nvPr userDrawn="1"/>
        </p:nvSpPr>
        <p:spPr>
          <a:xfrm>
            <a:off x="0" y="0"/>
            <a:ext cx="788988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eaLnBrk="1" hangingPunct="1">
              <a:defRPr/>
            </a:pPr>
            <a:endParaRPr lang="en-GB" altLang="sv-SE" sz="1399">
              <a:solidFill>
                <a:srgbClr val="FFFFFF"/>
              </a:solidFill>
            </a:endParaRPr>
          </a:p>
        </p:txBody>
      </p:sp>
      <p:sp>
        <p:nvSpPr>
          <p:cNvPr id="4" name="Rechteck 21"/>
          <p:cNvSpPr/>
          <p:nvPr userDrawn="1"/>
        </p:nvSpPr>
        <p:spPr>
          <a:xfrm>
            <a:off x="788989" y="0"/>
            <a:ext cx="377825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eaLnBrk="1" hangingPunct="1">
              <a:defRPr/>
            </a:pPr>
            <a:endParaRPr lang="en-GB" altLang="sv-SE" sz="1399">
              <a:solidFill>
                <a:srgbClr val="FFFFFF"/>
              </a:solidFill>
            </a:endParaRPr>
          </a:p>
        </p:txBody>
      </p:sp>
      <p:sp>
        <p:nvSpPr>
          <p:cNvPr id="5" name="Textfeld 2"/>
          <p:cNvSpPr txBox="1">
            <a:spLocks noChangeArrowheads="1"/>
          </p:cNvSpPr>
          <p:nvPr userDrawn="1"/>
        </p:nvSpPr>
        <p:spPr bwMode="auto">
          <a:xfrm>
            <a:off x="1622425" y="1313234"/>
            <a:ext cx="4337050" cy="212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r" eaLnBrk="1" hangingPunct="1">
              <a:lnSpc>
                <a:spcPts val="5995"/>
              </a:lnSpc>
              <a:defRPr/>
            </a:pPr>
            <a:r>
              <a:rPr lang="en-GB" altLang="x-none" sz="5995">
                <a:solidFill>
                  <a:schemeClr val="bg1"/>
                </a:solidFill>
                <a:latin typeface="EON Brix Sans Black" charset="0"/>
              </a:rPr>
              <a:t>Thank you!</a:t>
            </a:r>
          </a:p>
          <a:p>
            <a:pPr algn="r" eaLnBrk="1" hangingPunct="1">
              <a:lnSpc>
                <a:spcPts val="2498"/>
              </a:lnSpc>
              <a:spcBef>
                <a:spcPts val="1998"/>
              </a:spcBef>
              <a:defRPr/>
            </a:pPr>
            <a:r>
              <a:rPr lang="en-GB" altLang="x-none" sz="2498">
                <a:solidFill>
                  <a:schemeClr val="bg1"/>
                </a:solidFill>
              </a:rPr>
              <a:t>Further information can be </a:t>
            </a:r>
            <a:br>
              <a:rPr lang="en-GB" altLang="x-none" sz="2498">
                <a:solidFill>
                  <a:schemeClr val="bg1"/>
                </a:solidFill>
              </a:rPr>
            </a:br>
            <a:r>
              <a:rPr lang="en-GB" altLang="x-none" sz="2498">
                <a:solidFill>
                  <a:schemeClr val="bg1"/>
                </a:solidFill>
              </a:rPr>
              <a:t>found at </a:t>
            </a:r>
            <a:r>
              <a:rPr lang="en-GB" altLang="x-none" sz="2498">
                <a:solidFill>
                  <a:schemeClr val="bg1"/>
                </a:solidFill>
                <a:latin typeface="EON Brix Sans Black" charset="0"/>
              </a:rPr>
              <a:t>eon-brand.com</a:t>
            </a:r>
          </a:p>
        </p:txBody>
      </p:sp>
      <p:pic>
        <p:nvPicPr>
          <p:cNvPr id="6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51" y="3257708"/>
            <a:ext cx="2124075" cy="62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5">
            <a:hlinkClick r:id="rId3"/>
          </p:cNvPr>
          <p:cNvSpPr/>
          <p:nvPr userDrawn="1"/>
        </p:nvSpPr>
        <p:spPr>
          <a:xfrm>
            <a:off x="3895726" y="2645500"/>
            <a:ext cx="2130425" cy="287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eaLnBrk="1" hangingPunct="1">
              <a:defRPr/>
            </a:pPr>
            <a:endParaRPr lang="en-GB" altLang="sv-SE" sz="1399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233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6619280" y="0"/>
            <a:ext cx="252483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2067" y="376238"/>
            <a:ext cx="1559982" cy="72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72712" y="1569496"/>
            <a:ext cx="3880056" cy="3398400"/>
          </a:xfr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Unternehmenspräsentation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6904006" y="1576321"/>
            <a:ext cx="1861995" cy="2629469"/>
          </a:xfrm>
          <a:ln>
            <a:noFill/>
          </a:ln>
        </p:spPr>
        <p:txBody>
          <a:bodyPr/>
          <a:lstStyle>
            <a:lvl1pPr algn="r">
              <a:defRPr sz="1800">
                <a:solidFill>
                  <a:schemeClr val="bg1"/>
                </a:solidFill>
                <a:latin typeface="+mj-lt"/>
              </a:defRPr>
            </a:lvl1pPr>
            <a:lvl2pPr algn="r">
              <a:defRPr sz="1800">
                <a:solidFill>
                  <a:schemeClr val="bg1"/>
                </a:solidFill>
                <a:latin typeface="+mj-lt"/>
              </a:defRPr>
            </a:lvl2pPr>
            <a:lvl3pPr algn="r">
              <a:defRPr sz="1800">
                <a:solidFill>
                  <a:schemeClr val="bg1"/>
                </a:solidFill>
                <a:latin typeface="+mj-lt"/>
              </a:defRPr>
            </a:lvl3pPr>
            <a:lvl4pPr algn="r">
              <a:defRPr sz="1800">
                <a:solidFill>
                  <a:schemeClr val="bg1"/>
                </a:solidFill>
                <a:latin typeface="+mj-lt"/>
              </a:defRPr>
            </a:lvl4pPr>
            <a:lvl5pPr algn="r">
              <a:defRPr sz="18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6502672" y="0"/>
            <a:ext cx="189000" cy="514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17232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push/>
      </p:transition>
    </mc:Choice>
    <mc:Fallback xmlns="">
      <p:transition spd="slow">
        <p:push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les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66000" y="1573200"/>
            <a:ext cx="60120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596"/>
              </a:lnSpc>
              <a:defRPr sz="4596" kern="100" baseline="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6000" y="2901600"/>
            <a:ext cx="60120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599"/>
              </a:spcAft>
              <a:buNone/>
              <a:defRPr sz="1898" kern="100" baseline="0">
                <a:solidFill>
                  <a:srgbClr val="EA1C0A"/>
                </a:solidFill>
                <a:latin typeface="+mj-lt"/>
              </a:defRPr>
            </a:lvl1pPr>
            <a:lvl2pPr marL="456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138000" y="522001"/>
            <a:ext cx="1440000" cy="144000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04.04.2019</a:t>
            </a:r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92080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83520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974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203" y="3708001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28788"/>
      </p:ext>
    </p:extLst>
  </p:cSld>
  <p:clrMapOvr>
    <a:masterClrMapping/>
  </p:clrMapOvr>
  <p:hf hdr="0" ft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full color">
    <p:bg>
      <p:bgPr>
        <a:solidFill>
          <a:srgbClr val="B004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1600" y="1573200"/>
            <a:ext cx="60120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596"/>
              </a:lnSpc>
              <a:defRPr sz="4596" kern="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1600" y="2901600"/>
            <a:ext cx="60120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599"/>
              </a:spcAft>
              <a:buNone/>
              <a:defRPr sz="1898" kern="100" baseline="0">
                <a:solidFill>
                  <a:srgbClr val="FFFFFF"/>
                </a:solidFill>
                <a:latin typeface="+mj-lt"/>
              </a:defRPr>
            </a:lvl1pPr>
            <a:lvl2pPr marL="456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14400" y="522001"/>
            <a:ext cx="1440000" cy="14400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04.04.2019</a:t>
            </a:r>
            <a:endParaRPr lang="de-DE" dirty="0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0" y="0"/>
            <a:ext cx="9144000" cy="5144400"/>
            <a:chOff x="0" y="0"/>
            <a:chExt cx="9144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7786800" y="0"/>
              <a:ext cx="13572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218000" y="0"/>
              <a:ext cx="5688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  <p:pic>
        <p:nvPicPr>
          <p:cNvPr id="6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03" y="3708001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53570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 userDrawn="1"/>
        </p:nvGrpSpPr>
        <p:grpSpPr>
          <a:xfrm>
            <a:off x="0" y="0"/>
            <a:ext cx="9144000" cy="5144400"/>
            <a:chOff x="0" y="0"/>
            <a:chExt cx="9144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92080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6649200" y="0"/>
              <a:ext cx="22716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0" y="0"/>
              <a:ext cx="6012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0" y="-1"/>
            <a:ext cx="6058455" cy="5144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9200" y="1573200"/>
            <a:ext cx="52956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600"/>
              </a:lnSpc>
              <a:defRPr sz="4600" kern="100" baseline="0"/>
            </a:lvl1pPr>
          </a:lstStyle>
          <a:p>
            <a:r>
              <a:rPr lang="sv-SE"/>
              <a:t>Klicka här för att ändra mall för rubrikformat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9200" y="2901600"/>
            <a:ext cx="52956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900" kern="100" baseline="0">
                <a:solidFill>
                  <a:srgbClr val="EA1C0A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845600" y="522000"/>
            <a:ext cx="1440000" cy="14400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30.07.2018</a:t>
            </a:r>
            <a:endParaRPr lang="de-DE" dirty="0"/>
          </a:p>
        </p:txBody>
      </p:sp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00" y="3708000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19924"/>
      </p:ext>
    </p:extLst>
  </p:cSld>
  <p:clrMapOvr>
    <a:masterClrMapping/>
  </p:clrMapOvr>
  <p:hf hdr="0" ft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 userDrawn="1"/>
        </p:nvGrpSpPr>
        <p:grpSpPr>
          <a:xfrm>
            <a:off x="0" y="0"/>
            <a:ext cx="9144000" cy="5144400"/>
            <a:chOff x="0" y="0"/>
            <a:chExt cx="9144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920800" y="0"/>
              <a:ext cx="223200" cy="5144400"/>
            </a:xfrm>
            <a:prstGeom prst="rect">
              <a:avLst/>
            </a:prstGeom>
            <a:solidFill>
              <a:srgbClr val="E3E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6649200" y="0"/>
              <a:ext cx="22716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0" y="0"/>
              <a:ext cx="6012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3" y="-1"/>
            <a:ext cx="6058455" cy="5144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9200" y="1573200"/>
            <a:ext cx="5295600" cy="1224000"/>
          </a:xfrm>
        </p:spPr>
        <p:txBody>
          <a:bodyPr anchor="b" anchorCtr="0">
            <a:noAutofit/>
          </a:bodyPr>
          <a:lstStyle>
            <a:lvl1pPr algn="r">
              <a:lnSpc>
                <a:spcPts val="4596"/>
              </a:lnSpc>
              <a:defRPr sz="4596" kern="100" baseline="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79200" y="2901600"/>
            <a:ext cx="5295600" cy="54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Aft>
                <a:spcPts val="599"/>
              </a:spcAft>
              <a:buNone/>
              <a:defRPr sz="1898" kern="100" baseline="0">
                <a:solidFill>
                  <a:srgbClr val="EA1C0A"/>
                </a:solidFill>
                <a:latin typeface="+mj-lt"/>
              </a:defRPr>
            </a:lvl1pPr>
            <a:lvl2pPr marL="456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845600" y="522001"/>
            <a:ext cx="1440000" cy="14400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04.04.2019</a:t>
            </a:r>
            <a:endParaRPr lang="de-DE" dirty="0"/>
          </a:p>
        </p:txBody>
      </p:sp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03" y="3708001"/>
            <a:ext cx="2124877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89603"/>
      </p:ext>
    </p:extLst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993154"/>
      </p:ext>
    </p:extLst>
  </p:cSld>
  <p:clrMapOvr>
    <a:masterClrMapping/>
  </p:clrMapOvr>
  <p:hf hdr="0" ft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3049200"/>
          </a:xfrm>
        </p:spPr>
        <p:txBody>
          <a:bodyPr>
            <a:noAutofit/>
          </a:bodyPr>
          <a:lstStyle>
            <a:lvl1pPr>
              <a:defRPr sz="1399"/>
            </a:lvl1pPr>
            <a:lvl2pPr>
              <a:defRPr sz="1399"/>
            </a:lvl2pPr>
            <a:lvl3pPr>
              <a:defRPr sz="1399"/>
            </a:lvl3pPr>
            <a:lvl4pPr>
              <a:defRPr sz="1399"/>
            </a:lvl4pPr>
            <a:lvl5pPr>
              <a:defRPr sz="1399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3049200"/>
          </a:xfrm>
        </p:spPr>
        <p:txBody>
          <a:bodyPr>
            <a:noAutofit/>
          </a:bodyPr>
          <a:lstStyle>
            <a:lvl1pPr>
              <a:defRPr sz="1399"/>
            </a:lvl1pPr>
            <a:lvl2pPr>
              <a:defRPr sz="1399"/>
            </a:lvl2pPr>
            <a:lvl3pPr>
              <a:defRPr sz="1399"/>
            </a:lvl3pPr>
            <a:lvl4pPr>
              <a:defRPr sz="1399"/>
            </a:lvl4pPr>
            <a:lvl5pPr>
              <a:defRPr sz="1399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529656"/>
      </p:ext>
    </p:extLst>
  </p:cSld>
  <p:clrMapOvr>
    <a:masterClrMapping/>
  </p:clrMapOvr>
  <p:hf hdr="0" ft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4"/>
              </a:lnSpc>
              <a:defRPr sz="1099"/>
            </a:lvl1pPr>
            <a:lvl2pPr>
              <a:lnSpc>
                <a:spcPts val="1374"/>
              </a:lnSpc>
              <a:defRPr sz="1099"/>
            </a:lvl2pPr>
            <a:lvl3pPr>
              <a:lnSpc>
                <a:spcPts val="1374"/>
              </a:lnSpc>
              <a:defRPr sz="1099"/>
            </a:lvl3pPr>
            <a:lvl4pPr>
              <a:lnSpc>
                <a:spcPts val="1374"/>
              </a:lnSpc>
              <a:defRPr sz="1099"/>
            </a:lvl4pPr>
            <a:lvl5pPr>
              <a:lnSpc>
                <a:spcPts val="1374"/>
              </a:lnSpc>
              <a:defRPr sz="1099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4"/>
              </a:lnSpc>
              <a:defRPr sz="1099"/>
            </a:lvl1pPr>
            <a:lvl2pPr>
              <a:lnSpc>
                <a:spcPts val="1374"/>
              </a:lnSpc>
              <a:defRPr sz="1099"/>
            </a:lvl2pPr>
            <a:lvl3pPr>
              <a:lnSpc>
                <a:spcPts val="1374"/>
              </a:lnSpc>
              <a:defRPr sz="1099"/>
            </a:lvl3pPr>
            <a:lvl4pPr>
              <a:lnSpc>
                <a:spcPts val="1374"/>
              </a:lnSpc>
              <a:defRPr sz="1099"/>
            </a:lvl4pPr>
            <a:lvl5pPr>
              <a:lnSpc>
                <a:spcPts val="1374"/>
              </a:lnSpc>
              <a:defRPr sz="1099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4"/>
              </a:lnSpc>
              <a:defRPr sz="1099"/>
            </a:lvl1pPr>
            <a:lvl2pPr>
              <a:lnSpc>
                <a:spcPts val="1374"/>
              </a:lnSpc>
              <a:defRPr sz="1099"/>
            </a:lvl2pPr>
            <a:lvl3pPr>
              <a:lnSpc>
                <a:spcPts val="1374"/>
              </a:lnSpc>
              <a:defRPr sz="1099"/>
            </a:lvl3pPr>
            <a:lvl4pPr>
              <a:lnSpc>
                <a:spcPts val="1374"/>
              </a:lnSpc>
              <a:defRPr sz="1099"/>
            </a:lvl4pPr>
            <a:lvl5pPr>
              <a:lnSpc>
                <a:spcPts val="1374"/>
              </a:lnSpc>
              <a:defRPr sz="1099"/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438694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1371600"/>
            <a:ext cx="5508000" cy="3398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138000" y="1371600"/>
            <a:ext cx="2628000" cy="262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1"/>
            <a:ext cx="2628000" cy="360000"/>
          </a:xfrm>
        </p:spPr>
        <p:txBody>
          <a:bodyPr anchor="b" anchorCtr="0">
            <a:noAutofit/>
          </a:bodyPr>
          <a:lstStyle>
            <a:lvl1pPr>
              <a:defRPr sz="899">
                <a:solidFill>
                  <a:srgbClr val="B00402"/>
                </a:solidFill>
              </a:defRPr>
            </a:lvl1pPr>
            <a:lvl2pPr>
              <a:defRPr sz="899">
                <a:solidFill>
                  <a:srgbClr val="B00402"/>
                </a:solidFill>
              </a:defRPr>
            </a:lvl2pPr>
            <a:lvl3pPr>
              <a:defRPr sz="899">
                <a:solidFill>
                  <a:srgbClr val="B00402"/>
                </a:solidFill>
              </a:defRPr>
            </a:lvl3pPr>
            <a:lvl4pPr>
              <a:defRPr sz="899">
                <a:solidFill>
                  <a:srgbClr val="B00402"/>
                </a:solidFill>
              </a:defRPr>
            </a:lvl4pPr>
            <a:lvl5pPr>
              <a:defRPr sz="899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5138870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ediu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38000" y="1371600"/>
            <a:ext cx="2628000" cy="2628000"/>
          </a:xfrm>
        </p:spPr>
        <p:txBody>
          <a:bodyPr/>
          <a:lstStyle>
            <a:lvl1pPr>
              <a:lnSpc>
                <a:spcPts val="1374"/>
              </a:lnSpc>
              <a:defRPr sz="1099"/>
            </a:lvl1pPr>
            <a:lvl2pPr>
              <a:lnSpc>
                <a:spcPts val="1374"/>
              </a:lnSpc>
              <a:defRPr sz="1099"/>
            </a:lvl2pPr>
            <a:lvl3pPr>
              <a:lnSpc>
                <a:spcPts val="1374"/>
              </a:lnSpc>
              <a:defRPr sz="1099"/>
            </a:lvl3pPr>
            <a:lvl4pPr>
              <a:lnSpc>
                <a:spcPts val="1374"/>
              </a:lnSpc>
              <a:defRPr sz="1099"/>
            </a:lvl4pPr>
            <a:lvl5pPr>
              <a:lnSpc>
                <a:spcPts val="1374"/>
              </a:lnSpc>
              <a:defRPr sz="1099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5886000" cy="3772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1"/>
            <a:ext cx="2628000" cy="360000"/>
          </a:xfrm>
        </p:spPr>
        <p:txBody>
          <a:bodyPr anchor="b" anchorCtr="0">
            <a:noAutofit/>
          </a:bodyPr>
          <a:lstStyle>
            <a:lvl1pPr>
              <a:defRPr sz="899">
                <a:solidFill>
                  <a:srgbClr val="B00402"/>
                </a:solidFill>
              </a:defRPr>
            </a:lvl1pPr>
            <a:lvl2pPr>
              <a:defRPr sz="899">
                <a:solidFill>
                  <a:srgbClr val="B00402"/>
                </a:solidFill>
              </a:defRPr>
            </a:lvl2pPr>
            <a:lvl3pPr>
              <a:defRPr sz="899">
                <a:solidFill>
                  <a:srgbClr val="B00402"/>
                </a:solidFill>
              </a:defRPr>
            </a:lvl3pPr>
            <a:lvl4pPr>
              <a:defRPr sz="899">
                <a:solidFill>
                  <a:srgbClr val="B00402"/>
                </a:solidFill>
              </a:defRPr>
            </a:lvl4pPr>
            <a:lvl5pPr>
              <a:defRPr sz="899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8068538"/>
      </p:ext>
    </p:extLst>
  </p:cSld>
  <p:clrMapOvr>
    <a:masterClrMapping/>
  </p:clrMapOvr>
  <p:hf hdr="0" ft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9144000" cy="3772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890687"/>
      </p:ext>
    </p:extLst>
  </p:cSld>
  <p:clrMapOvr>
    <a:masterClrMapping/>
  </p:clrMapOvr>
  <p:hf hdr="0" ft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Graph/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77825" y="1371599"/>
            <a:ext cx="5508000" cy="3398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138000" y="1371600"/>
            <a:ext cx="2628000" cy="2628000"/>
          </a:xfrm>
        </p:spPr>
        <p:txBody>
          <a:bodyPr/>
          <a:lstStyle>
            <a:lvl1pPr>
              <a:lnSpc>
                <a:spcPts val="1374"/>
              </a:lnSpc>
              <a:defRPr sz="1099"/>
            </a:lvl1pPr>
            <a:lvl2pPr>
              <a:lnSpc>
                <a:spcPts val="1374"/>
              </a:lnSpc>
              <a:defRPr sz="1099"/>
            </a:lvl2pPr>
            <a:lvl3pPr>
              <a:lnSpc>
                <a:spcPts val="1374"/>
              </a:lnSpc>
              <a:defRPr sz="1099"/>
            </a:lvl3pPr>
            <a:lvl4pPr>
              <a:lnSpc>
                <a:spcPts val="1374"/>
              </a:lnSpc>
              <a:defRPr sz="1099"/>
            </a:lvl4pPr>
            <a:lvl5pPr>
              <a:lnSpc>
                <a:spcPts val="1374"/>
              </a:lnSpc>
              <a:defRPr sz="1099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1"/>
            <a:ext cx="2628000" cy="360000"/>
          </a:xfrm>
        </p:spPr>
        <p:txBody>
          <a:bodyPr anchor="b" anchorCtr="0">
            <a:noAutofit/>
          </a:bodyPr>
          <a:lstStyle>
            <a:lvl1pPr>
              <a:defRPr sz="899">
                <a:solidFill>
                  <a:srgbClr val="B00402"/>
                </a:solidFill>
              </a:defRPr>
            </a:lvl1pPr>
            <a:lvl2pPr>
              <a:defRPr sz="899">
                <a:solidFill>
                  <a:srgbClr val="B00402"/>
                </a:solidFill>
              </a:defRPr>
            </a:lvl2pPr>
            <a:lvl3pPr>
              <a:defRPr sz="899">
                <a:solidFill>
                  <a:srgbClr val="B00402"/>
                </a:solidFill>
              </a:defRPr>
            </a:lvl3pPr>
            <a:lvl4pPr>
              <a:defRPr sz="899">
                <a:solidFill>
                  <a:srgbClr val="B00402"/>
                </a:solidFill>
              </a:defRPr>
            </a:lvl4pPr>
            <a:lvl5pPr>
              <a:defRPr sz="899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234612"/>
      </p:ext>
    </p:extLst>
  </p:cSld>
  <p:clrMapOvr>
    <a:masterClrMapping/>
  </p:clrMapOvr>
  <p:hf hdr="0" ft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689906"/>
      </p:ext>
    </p:extLst>
  </p:cSld>
  <p:clrMapOvr>
    <a:masterClrMapping/>
  </p:clrMapOvr>
  <p:hf hdr="0" ft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04.04.2019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1222299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500860"/>
      </p:ext>
    </p:extLst>
  </p:cSld>
  <p:clrMapOvr>
    <a:masterClrMapping/>
  </p:clrMapOvr>
  <p:hf hdr="0" ft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 slidenumber, no d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7242675"/>
      </p:ext>
    </p:extLst>
  </p:cSld>
  <p:clrMapOvr>
    <a:masterClrMapping/>
  </p:clrMapOvr>
  <p:hf hdr="0" ft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0" y="1371600"/>
            <a:ext cx="5508000" cy="3049200"/>
          </a:xfrm>
        </p:spPr>
        <p:txBody>
          <a:bodyPr/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>
                <a:latin typeface="+mj-lt"/>
              </a:defRPr>
            </a:lvl1pPr>
            <a:lvl2pPr marL="542423" indent="-187151">
              <a:spcAft>
                <a:spcPts val="999"/>
              </a:spcAft>
              <a:defRPr>
                <a:latin typeface="+mj-lt"/>
              </a:defRPr>
            </a:lvl2pPr>
            <a:lvl3pPr marL="720058" indent="-177636">
              <a:spcAft>
                <a:spcPts val="999"/>
              </a:spcAft>
              <a:defRPr>
                <a:latin typeface="+mj-lt"/>
              </a:defRPr>
            </a:lvl3pPr>
            <a:lvl4pPr marL="897693" indent="-177636">
              <a:spcAft>
                <a:spcPts val="999"/>
              </a:spcAft>
              <a:defRPr>
                <a:latin typeface="+mj-lt"/>
              </a:defRPr>
            </a:lvl4pPr>
            <a:lvl5pPr marL="1075329" indent="-177636">
              <a:spcAft>
                <a:spcPts val="999"/>
              </a:spcAft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569032"/>
      </p:ext>
    </p:extLst>
  </p:cSld>
  <p:clrMapOvr>
    <a:masterClrMapping/>
  </p:clrMapOvr>
  <p:hf hdr="0" ft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1C0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000000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000000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pic>
        <p:nvPicPr>
          <p:cNvPr id="7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06146"/>
      </p:ext>
    </p:extLst>
  </p:cSld>
  <p:clrMapOvr>
    <a:masterClrMapping/>
  </p:clrMapOvr>
  <p:hf hdr="0" ft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1C0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000000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000000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000000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000000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pic>
        <p:nvPicPr>
          <p:cNvPr id="10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886012"/>
      </p:ext>
    </p:extLst>
  </p:cSld>
  <p:clrMapOvr>
    <a:masterClrMapping/>
  </p:clrMapOvr>
  <p:hf hdr="0" ft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0" y="1371600"/>
            <a:ext cx="5508000" cy="3049200"/>
          </a:xfrm>
        </p:spPr>
        <p:txBody>
          <a:bodyPr/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pic>
        <p:nvPicPr>
          <p:cNvPr id="6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88612"/>
      </p:ext>
    </p:extLst>
  </p:cSld>
  <p:clrMapOvr>
    <a:masterClrMapping/>
  </p:clrMapOvr>
  <p:hf hdr="0" ft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pic>
        <p:nvPicPr>
          <p:cNvPr id="9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9140"/>
      </p:ext>
    </p:extLst>
  </p:cSld>
  <p:clrMapOvr>
    <a:masterClrMapping/>
  </p:clrMapOvr>
  <p:hf hdr="0" ft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blue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2340000"/>
          </a:xfrm>
        </p:spPr>
        <p:txBody>
          <a:bodyPr>
            <a:noAutofit/>
          </a:bodyPr>
          <a:lstStyle>
            <a:lvl1pPr marL="355271" indent="-355271">
              <a:spcAft>
                <a:spcPts val="999"/>
              </a:spcAft>
              <a:buFont typeface="+mj-lt"/>
              <a:buAutoNum type="arabicPeriod"/>
              <a:defRPr sz="1399">
                <a:solidFill>
                  <a:srgbClr val="FFFFFF"/>
                </a:solidFill>
                <a:latin typeface="+mj-lt"/>
              </a:defRPr>
            </a:lvl1pPr>
            <a:lvl2pPr marL="542423" indent="-187151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2pPr>
            <a:lvl3pPr marL="720058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3pPr>
            <a:lvl4pPr marL="897693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4pPr>
            <a:lvl5pPr marL="1075329" indent="-177636">
              <a:spcAft>
                <a:spcPts val="999"/>
              </a:spcAft>
              <a:defRPr sz="1399">
                <a:solidFill>
                  <a:srgbClr val="FFFFFF"/>
                </a:solidFill>
                <a:latin typeface="+mj-lt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pic>
        <p:nvPicPr>
          <p:cNvPr id="9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03" y="4323601"/>
            <a:ext cx="1554195" cy="4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23357"/>
      </p:ext>
    </p:extLst>
  </p:cSld>
  <p:clrMapOvr>
    <a:masterClrMapping/>
  </p:clrMapOvr>
  <p:hf hdr="0" ft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ess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60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394"/>
              </a:lnSpc>
              <a:defRPr sz="6394" b="0" cap="none" baseline="0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7" name="Rechteck 6"/>
            <p:cNvSpPr/>
            <p:nvPr userDrawn="1"/>
          </p:nvSpPr>
          <p:spPr>
            <a:xfrm>
              <a:off x="8766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8" name="Rechteck 7"/>
            <p:cNvSpPr/>
            <p:nvPr userDrawn="1"/>
          </p:nvSpPr>
          <p:spPr>
            <a:xfrm>
              <a:off x="81972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7974000" y="0"/>
              <a:ext cx="2232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</p:spTree>
    <p:extLst>
      <p:ext uri="{BB962C8B-B14F-4D97-AF65-F5344CB8AC3E}">
        <p14:creationId xmlns:p14="http://schemas.microsoft.com/office/powerpoint/2010/main" val="837586547"/>
      </p:ext>
    </p:extLst>
  </p:cSld>
  <p:clrMapOvr>
    <a:masterClrMapping/>
  </p:clrMapOvr>
  <p:hf hdr="0" ft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r 1">
    <p:bg>
      <p:bgPr>
        <a:solidFill>
          <a:srgbClr val="5CC1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28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394"/>
              </a:lnSpc>
              <a:defRPr sz="6394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6652800" y="0"/>
            <a:ext cx="2491200" cy="5144400"/>
            <a:chOff x="6652800" y="0"/>
            <a:chExt cx="2491200" cy="5144400"/>
          </a:xfrm>
        </p:grpSpPr>
        <p:sp>
          <p:nvSpPr>
            <p:cNvPr id="8" name="Rechteck 7"/>
            <p:cNvSpPr/>
            <p:nvPr userDrawn="1"/>
          </p:nvSpPr>
          <p:spPr>
            <a:xfrm>
              <a:off x="7030800" y="0"/>
              <a:ext cx="21132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6652800" y="0"/>
              <a:ext cx="3780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</p:spTree>
    <p:extLst>
      <p:ext uri="{BB962C8B-B14F-4D97-AF65-F5344CB8AC3E}">
        <p14:creationId xmlns:p14="http://schemas.microsoft.com/office/powerpoint/2010/main" val="4282428526"/>
      </p:ext>
    </p:extLst>
  </p:cSld>
  <p:clrMapOvr>
    <a:masterClrMapping/>
  </p:clrMapOvr>
  <p:hf hdr="0" ft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r 2">
    <p:bg>
      <p:bgPr>
        <a:solidFill>
          <a:srgbClr val="B004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8800" y="1159200"/>
            <a:ext cx="6012000" cy="2574000"/>
          </a:xfrm>
        </p:spPr>
        <p:txBody>
          <a:bodyPr anchor="b" anchorCtr="0">
            <a:noAutofit/>
          </a:bodyPr>
          <a:lstStyle>
            <a:lvl1pPr algn="r">
              <a:lnSpc>
                <a:spcPts val="6394"/>
              </a:lnSpc>
              <a:defRPr sz="6394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8" name="Rechteck 7"/>
          <p:cNvSpPr/>
          <p:nvPr userDrawn="1"/>
        </p:nvSpPr>
        <p:spPr>
          <a:xfrm>
            <a:off x="7408800" y="0"/>
            <a:ext cx="1735200" cy="5144400"/>
          </a:xfrm>
          <a:prstGeom prst="rect">
            <a:avLst/>
          </a:prstGeom>
          <a:solidFill>
            <a:srgbClr val="EA1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8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601200" cy="5144400"/>
          </a:xfrm>
          <a:prstGeom prst="rect">
            <a:avLst/>
          </a:prstGeom>
          <a:solidFill>
            <a:srgbClr val="E3E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8"/>
          </a:p>
        </p:txBody>
      </p:sp>
    </p:spTree>
    <p:extLst>
      <p:ext uri="{BB962C8B-B14F-4D97-AF65-F5344CB8AC3E}">
        <p14:creationId xmlns:p14="http://schemas.microsoft.com/office/powerpoint/2010/main" val="3555283139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4068000" cy="30492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8000" y="1371600"/>
            <a:ext cx="4068000" cy="30492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153642"/>
      </p:ext>
    </p:extLst>
  </p:cSld>
  <p:clrMapOvr>
    <a:masterClrMapping/>
  </p:clrMapOvr>
  <p:hf hdr="0" ft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 less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ON_Logo_r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203" y="3261601"/>
            <a:ext cx="2124877" cy="630000"/>
          </a:xfrm>
          <a:prstGeom prst="rect">
            <a:avLst/>
          </a:prstGeom>
        </p:spPr>
      </p:pic>
      <p:grpSp>
        <p:nvGrpSpPr>
          <p:cNvPr id="11" name="Gruppieren 10"/>
          <p:cNvGrpSpPr/>
          <p:nvPr userDrawn="1"/>
        </p:nvGrpSpPr>
        <p:grpSpPr>
          <a:xfrm>
            <a:off x="7974000" y="0"/>
            <a:ext cx="1170000" cy="5144400"/>
            <a:chOff x="7974000" y="0"/>
            <a:chExt cx="1170000" cy="5144400"/>
          </a:xfrm>
        </p:grpSpPr>
        <p:sp>
          <p:nvSpPr>
            <p:cNvPr id="8" name="Rechteck 7"/>
            <p:cNvSpPr/>
            <p:nvPr userDrawn="1"/>
          </p:nvSpPr>
          <p:spPr>
            <a:xfrm>
              <a:off x="8766000" y="0"/>
              <a:ext cx="378000" cy="5144400"/>
            </a:xfrm>
            <a:prstGeom prst="rect">
              <a:avLst/>
            </a:prstGeom>
            <a:solidFill>
              <a:srgbClr val="5CC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8197200" y="0"/>
              <a:ext cx="568800" cy="5144400"/>
            </a:xfrm>
            <a:prstGeom prst="rect">
              <a:avLst/>
            </a:prstGeom>
            <a:solidFill>
              <a:srgbClr val="EA1C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  <p:sp>
          <p:nvSpPr>
            <p:cNvPr id="10" name="Rechteck 9"/>
            <p:cNvSpPr/>
            <p:nvPr userDrawn="1"/>
          </p:nvSpPr>
          <p:spPr>
            <a:xfrm>
              <a:off x="7974000" y="0"/>
              <a:ext cx="223200" cy="5144400"/>
            </a:xfrm>
            <a:prstGeom prst="rect">
              <a:avLst/>
            </a:prstGeom>
            <a:solidFill>
              <a:srgbClr val="B004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798"/>
            </a:p>
          </p:txBody>
        </p:sp>
      </p:grp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804400" y="1159200"/>
            <a:ext cx="4791600" cy="1080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EA1C0A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EA1C0A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EA1C0A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EA1C0A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EA1C0A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2804400" y="2268000"/>
            <a:ext cx="4791600" cy="774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EA1C0A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764647"/>
      </p:ext>
    </p:extLst>
  </p:cSld>
  <p:clrMapOvr>
    <a:masterClrMapping/>
  </p:clrMapOvr>
  <p:hf hdr="0" ft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 full color">
    <p:bg>
      <p:bgPr>
        <a:solidFill>
          <a:srgbClr val="EA1C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788400" y="0"/>
            <a:ext cx="378000" cy="5144400"/>
          </a:xfrm>
          <a:prstGeom prst="rect">
            <a:avLst/>
          </a:prstGeom>
          <a:solidFill>
            <a:srgbClr val="5CC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8"/>
          </a:p>
        </p:txBody>
      </p:sp>
      <p:sp>
        <p:nvSpPr>
          <p:cNvPr id="9" name="Rechteck 8"/>
          <p:cNvSpPr/>
          <p:nvPr userDrawn="1"/>
        </p:nvSpPr>
        <p:spPr>
          <a:xfrm>
            <a:off x="0" y="0"/>
            <a:ext cx="788400" cy="5144400"/>
          </a:xfrm>
          <a:prstGeom prst="rect">
            <a:avLst/>
          </a:prstGeom>
          <a:solidFill>
            <a:srgbClr val="E3E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8"/>
          </a:p>
        </p:txBody>
      </p:sp>
      <p:sp>
        <p:nvSpPr>
          <p:cNvPr id="10" name="Rechteck 9"/>
          <p:cNvSpPr/>
          <p:nvPr userDrawn="1"/>
        </p:nvSpPr>
        <p:spPr>
          <a:xfrm>
            <a:off x="6343200" y="0"/>
            <a:ext cx="2800800" cy="5144400"/>
          </a:xfrm>
          <a:prstGeom prst="rect">
            <a:avLst/>
          </a:prstGeom>
          <a:solidFill>
            <a:srgbClr val="B004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8"/>
          </a:p>
        </p:txBody>
      </p:sp>
      <p:pic>
        <p:nvPicPr>
          <p:cNvPr id="2" name="EON_Logo_w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202" y="3261601"/>
            <a:ext cx="2124877" cy="630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166400" y="1159200"/>
            <a:ext cx="4791600" cy="1080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FFFFFF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FFFFFF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FFFFFF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FFFFFF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5995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1166400" y="2268000"/>
            <a:ext cx="4791600" cy="774000"/>
          </a:xfrm>
        </p:spPr>
        <p:txBody>
          <a:bodyPr/>
          <a:lstStyle>
            <a:lvl1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FFFFFF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FFFFFF"/>
                </a:solidFill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FFFFFF"/>
                </a:solidFill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FFFFFF"/>
                </a:solidFill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2498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391108"/>
      </p:ext>
    </p:extLst>
  </p:cSld>
  <p:clrMapOvr>
    <a:masterClrMapping/>
  </p:clrMapOvr>
  <p:hf hdr="0" ft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width table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1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55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1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Platshållare för innehåll 4"/>
          <p:cNvSpPr>
            <a:spLocks noGrp="1"/>
          </p:cNvSpPr>
          <p:nvPr>
            <p:ph sz="quarter" idx="11" hasCustomPrompt="1"/>
          </p:nvPr>
        </p:nvSpPr>
        <p:spPr>
          <a:xfrm>
            <a:off x="321712" y="1420829"/>
            <a:ext cx="8498763" cy="3095625"/>
          </a:xfrm>
        </p:spPr>
        <p:txBody>
          <a:bodyPr/>
          <a:lstStyle>
            <a:lvl1pPr marL="0" indent="0">
              <a:spcBef>
                <a:spcPts val="999"/>
              </a:spcBef>
              <a:buNone/>
              <a:defRPr sz="1998"/>
            </a:lvl1pPr>
            <a:lvl2pPr>
              <a:defRPr sz="1998"/>
            </a:lvl2pPr>
            <a:lvl3pPr>
              <a:defRPr sz="1998"/>
            </a:lvl3pPr>
            <a:lvl4pPr>
              <a:defRPr sz="1998"/>
            </a:lvl4pPr>
            <a:lvl5pPr>
              <a:defRPr sz="1998"/>
            </a:lvl5pPr>
          </a:lstStyle>
          <a:p>
            <a:pPr lvl="0"/>
            <a:r>
              <a:rPr lang="en-GB" noProof="0" dirty="0"/>
              <a:t>Write text here.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/>
              <a:t>Sub Headline</a:t>
            </a:r>
          </a:p>
        </p:txBody>
      </p:sp>
      <p:sp>
        <p:nvSpPr>
          <p:cNvPr id="9" name="Foliennummernplatzhalter 11"/>
          <p:cNvSpPr>
            <a:spLocks noGrp="1"/>
          </p:cNvSpPr>
          <p:nvPr>
            <p:ph type="sldNum" sz="quarter" idx="4"/>
          </p:nvPr>
        </p:nvSpPr>
        <p:spPr bwMode="gray">
          <a:xfrm>
            <a:off x="8604702" y="4768014"/>
            <a:ext cx="233772" cy="18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buClrTx/>
              <a:defRPr lang="de-DE" sz="1199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fld id="{DCA17F74-3086-4100-B132-161FE942A8DB}" type="slidenum">
              <a:rPr lang="en-GB">
                <a:solidFill>
                  <a:srgbClr val="172B47"/>
                </a:solidFill>
              </a:rPr>
              <a:pPr/>
              <a:t>‹#›</a:t>
            </a:fld>
            <a:endParaRPr lang="en-GB" dirty="0">
              <a:solidFill>
                <a:srgbClr val="172B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195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8" y="4320349"/>
            <a:ext cx="1547813" cy="45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003" y="1370331"/>
            <a:ext cx="5508451" cy="3394107"/>
          </a:xfrm>
        </p:spPr>
        <p:txBody>
          <a:bodyPr/>
          <a:lstStyle>
            <a:lvl1pPr marL="354960" indent="-354960">
              <a:spcAft>
                <a:spcPts val="998"/>
              </a:spcAft>
              <a:buFont typeface="+mj-lt"/>
              <a:buAutoNum type="arabicPeriod"/>
              <a:defRPr>
                <a:latin typeface="+mj-lt"/>
              </a:defRPr>
            </a:lvl1pPr>
            <a:lvl2pPr marL="541948" indent="-186988">
              <a:spcAft>
                <a:spcPts val="998"/>
              </a:spcAft>
              <a:defRPr/>
            </a:lvl2pPr>
            <a:lvl3pPr marL="719428" indent="-177480">
              <a:spcAft>
                <a:spcPts val="998"/>
              </a:spcAft>
              <a:defRPr/>
            </a:lvl3pPr>
            <a:lvl4pPr marL="896908" indent="-177480">
              <a:spcAft>
                <a:spcPts val="998"/>
              </a:spcAft>
              <a:defRPr/>
            </a:lvl4pPr>
            <a:lvl5pPr marL="1074388" indent="-177480">
              <a:spcAft>
                <a:spcPts val="998"/>
              </a:spcAft>
              <a:defRPr/>
            </a:lvl5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377825" y="521805"/>
            <a:ext cx="755650" cy="144328"/>
          </a:xfrm>
        </p:spPr>
        <p:txBody>
          <a:bodyPr wrap="square" numCol="1" compatLnSpc="1">
            <a:prstTxWarp prst="textNoShape">
              <a:avLst/>
            </a:prstTxWarp>
          </a:bodyPr>
          <a:lstStyle>
            <a:lvl1pPr eaLnBrk="1" fontAlgn="base" hangingPunct="1">
              <a:lnSpc>
                <a:spcPts val="1073"/>
              </a:lnSpc>
              <a:spcBef>
                <a:spcPct val="0"/>
              </a:spcBef>
              <a:spcAft>
                <a:spcPct val="0"/>
              </a:spcAft>
              <a:defRPr sz="898">
                <a:latin typeface="EON Brix Sans" pitchFamily="34" charset="0"/>
              </a:defRPr>
            </a:lvl1pPr>
          </a:lstStyle>
          <a:p>
            <a:pPr>
              <a:defRPr/>
            </a:pPr>
            <a:r>
              <a:rPr lang="de-DE" altLang="sv-SE"/>
              <a:t>TT.MM.JJJJ</a:t>
            </a:r>
            <a:endParaRPr lang="fr-FR" altLang="sv-S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260478" y="377475"/>
            <a:ext cx="1744663" cy="306105"/>
          </a:xfrm>
        </p:spPr>
        <p:txBody>
          <a:bodyPr wrap="square" numCol="1" compatLnSpc="1">
            <a:prstTxWarp prst="textNoShape">
              <a:avLst/>
            </a:prstTxWarp>
          </a:bodyPr>
          <a:lstStyle>
            <a:lvl1pPr eaLnBrk="1" fontAlgn="base" hangingPunct="1">
              <a:lnSpc>
                <a:spcPts val="1073"/>
              </a:lnSpc>
              <a:spcBef>
                <a:spcPct val="0"/>
              </a:spcBef>
              <a:spcAft>
                <a:spcPct val="0"/>
              </a:spcAft>
              <a:defRPr sz="898">
                <a:latin typeface="EON Brix Sans Black" pitchFamily="34" charset="0"/>
              </a:defRPr>
            </a:lvl1pPr>
          </a:lstStyle>
          <a:p>
            <a:pPr>
              <a:defRPr/>
            </a:pPr>
            <a:r>
              <a:rPr lang="fr-FR" altLang="sv-SE"/>
              <a:t>Title (Change via “Insert/Header &amp; Footer”)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377825" y="377477"/>
            <a:ext cx="755650" cy="144329"/>
          </a:xfrm>
        </p:spPr>
        <p:txBody>
          <a:bodyPr/>
          <a:lstStyle>
            <a:lvl1pPr>
              <a:lnSpc>
                <a:spcPts val="1073"/>
              </a:lnSpc>
              <a:defRPr>
                <a:latin typeface="EON Brix Sans Black" charset="0"/>
              </a:defRPr>
            </a:lvl1pPr>
          </a:lstStyle>
          <a:p>
            <a:pPr>
              <a:defRPr/>
            </a:pPr>
            <a:fld id="{1A7ADF79-8810-5E45-BD42-17D95EED8D34}" type="slidenum">
              <a:rPr lang="fr-FR" altLang="sv-SE"/>
              <a:pPr>
                <a:defRPr/>
              </a:pPr>
              <a:t>‹#›</a:t>
            </a:fld>
            <a:endParaRPr lang="fr-FR" altLang="sv-SE"/>
          </a:p>
        </p:txBody>
      </p:sp>
    </p:spTree>
    <p:extLst>
      <p:ext uri="{BB962C8B-B14F-4D97-AF65-F5344CB8AC3E}">
        <p14:creationId xmlns:p14="http://schemas.microsoft.com/office/powerpoint/2010/main" val="3737449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80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5"/>
              </a:lnSpc>
              <a:defRPr sz="1100"/>
            </a:lvl1pPr>
            <a:lvl2pPr>
              <a:lnSpc>
                <a:spcPts val="1375"/>
              </a:lnSpc>
              <a:defRPr sz="1100"/>
            </a:lvl2pPr>
            <a:lvl3pPr>
              <a:lnSpc>
                <a:spcPts val="1375"/>
              </a:lnSpc>
              <a:defRPr sz="1100"/>
            </a:lvl3pPr>
            <a:lvl4pPr>
              <a:lnSpc>
                <a:spcPts val="1375"/>
              </a:lnSpc>
              <a:defRPr sz="1100"/>
            </a:lvl4pPr>
            <a:lvl5pPr>
              <a:lnSpc>
                <a:spcPts val="1375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80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5"/>
              </a:lnSpc>
              <a:defRPr sz="1100"/>
            </a:lvl1pPr>
            <a:lvl2pPr>
              <a:lnSpc>
                <a:spcPts val="1375"/>
              </a:lnSpc>
              <a:defRPr sz="1100"/>
            </a:lvl2pPr>
            <a:lvl3pPr>
              <a:lnSpc>
                <a:spcPts val="1375"/>
              </a:lnSpc>
              <a:defRPr sz="1100"/>
            </a:lvl3pPr>
            <a:lvl4pPr>
              <a:lnSpc>
                <a:spcPts val="1375"/>
              </a:lnSpc>
              <a:defRPr sz="1100"/>
            </a:lvl4pPr>
            <a:lvl5pPr>
              <a:lnSpc>
                <a:spcPts val="1375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6141600" y="1371600"/>
            <a:ext cx="2628000" cy="3049200"/>
          </a:xfrm>
        </p:spPr>
        <p:txBody>
          <a:bodyPr>
            <a:noAutofit/>
          </a:bodyPr>
          <a:lstStyle>
            <a:lvl1pPr>
              <a:lnSpc>
                <a:spcPts val="1375"/>
              </a:lnSpc>
              <a:defRPr sz="1100"/>
            </a:lvl1pPr>
            <a:lvl2pPr>
              <a:lnSpc>
                <a:spcPts val="1375"/>
              </a:lnSpc>
              <a:defRPr sz="1100"/>
            </a:lvl2pPr>
            <a:lvl3pPr>
              <a:lnSpc>
                <a:spcPts val="1375"/>
              </a:lnSpc>
              <a:defRPr sz="1100"/>
            </a:lvl3pPr>
            <a:lvl4pPr>
              <a:lnSpc>
                <a:spcPts val="1375"/>
              </a:lnSpc>
              <a:defRPr sz="1100"/>
            </a:lvl4pPr>
            <a:lvl5pPr>
              <a:lnSpc>
                <a:spcPts val="1375"/>
              </a:lnSpc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0705529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1371600"/>
            <a:ext cx="5508000" cy="33988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138000" y="1371600"/>
            <a:ext cx="2628000" cy="26280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0"/>
            <a:ext cx="2628000" cy="360000"/>
          </a:xfrm>
        </p:spPr>
        <p:txBody>
          <a:bodyPr anchor="b" anchorCtr="0">
            <a:noAutofit/>
          </a:bodyPr>
          <a:lstStyle>
            <a:lvl1pPr>
              <a:defRPr sz="900">
                <a:solidFill>
                  <a:srgbClr val="B00402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6981864"/>
      </p:ext>
    </p:extLst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ediu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38000" y="1371600"/>
            <a:ext cx="2628000" cy="2628000"/>
          </a:xfrm>
        </p:spPr>
        <p:txBody>
          <a:bodyPr/>
          <a:lstStyle>
            <a:lvl1pPr>
              <a:lnSpc>
                <a:spcPts val="1375"/>
              </a:lnSpc>
              <a:defRPr sz="1100"/>
            </a:lvl1pPr>
            <a:lvl2pPr>
              <a:lnSpc>
                <a:spcPts val="1375"/>
              </a:lnSpc>
              <a:defRPr sz="1100"/>
            </a:lvl2pPr>
            <a:lvl3pPr>
              <a:lnSpc>
                <a:spcPts val="1375"/>
              </a:lnSpc>
              <a:defRPr sz="1100"/>
            </a:lvl3pPr>
            <a:lvl4pPr>
              <a:lnSpc>
                <a:spcPts val="1375"/>
              </a:lnSpc>
              <a:defRPr sz="1100"/>
            </a:lvl4pPr>
            <a:lvl5pPr>
              <a:lnSpc>
                <a:spcPts val="1375"/>
              </a:lnSpc>
              <a:defRPr sz="11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5886000" cy="37728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6138000" y="4060800"/>
            <a:ext cx="2628000" cy="360000"/>
          </a:xfrm>
        </p:spPr>
        <p:txBody>
          <a:bodyPr anchor="b" anchorCtr="0">
            <a:noAutofit/>
          </a:bodyPr>
          <a:lstStyle>
            <a:lvl1pPr>
              <a:defRPr sz="900">
                <a:solidFill>
                  <a:srgbClr val="B00402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3840440"/>
      </p:ext>
    </p:extLst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30.07.2018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0" y="1371600"/>
            <a:ext cx="9144000" cy="3772800"/>
          </a:xfrm>
        </p:spPr>
        <p:txBody>
          <a:bodyPr/>
          <a:lstStyle/>
          <a:p>
            <a:r>
              <a:rPr lang="sv-SE"/>
              <a:t>Klicka på ikonen för att lägga till en bild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655553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tags" Target="../tags/tag4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32" Type="http://schemas.openxmlformats.org/officeDocument/2006/relationships/image" Target="../media/image5.emf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vmlDrawing" Target="../drawings/vmlDrawing2.v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31" Type="http://schemas.openxmlformats.org/officeDocument/2006/relationships/oleObject" Target="../embeddings/oleObject2.bin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theme" Target="../theme/theme2.xml"/><Relationship Id="rId30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1CE586-3272-4F0D-80A2-A198B84533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0"/>
            </p:custDataLst>
            <p:extLst>
              <p:ext uri="{D42A27DB-BD31-4B8C-83A1-F6EECF244321}">
                <p14:modId xmlns:p14="http://schemas.microsoft.com/office/powerpoint/2010/main" val="3254472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13" name="think-cell Slide" r:id="rId32" imgW="347" imgH="348" progId="TCLayout.ActiveDocument.1">
                  <p:embed/>
                </p:oleObj>
              </mc:Choice>
              <mc:Fallback>
                <p:oleObj name="think-cell Slide" r:id="rId32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ktangel 6" hidden="1">
            <a:extLst>
              <a:ext uri="{FF2B5EF4-FFF2-40B4-BE49-F238E27FC236}">
                <a16:creationId xmlns:a16="http://schemas.microsoft.com/office/drawing/2014/main" id="{6A40D19F-251E-4750-8AEE-576E7DB1DE84}"/>
              </a:ext>
            </a:extLst>
          </p:cNvPr>
          <p:cNvSpPr/>
          <p:nvPr userDrawn="1">
            <p:custDataLst>
              <p:tags r:id="rId3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78000" y="378000"/>
            <a:ext cx="5508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000" y="1371600"/>
            <a:ext cx="6948000" cy="339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36400" y="4662000"/>
            <a:ext cx="756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5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30.07.2018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020000" y="518400"/>
            <a:ext cx="1746000" cy="30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5"/>
              </a:lnSpc>
              <a:defRPr sz="900">
                <a:solidFill>
                  <a:srgbClr val="000000"/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92400" y="4662000"/>
            <a:ext cx="2736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5"/>
              </a:lnSpc>
              <a:defRPr sz="900">
                <a:solidFill>
                  <a:srgbClr val="000000"/>
                </a:solidFill>
                <a:latin typeface="+mn-lt"/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94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50" r:id="rId4"/>
    <p:sldLayoutId id="2147483652" r:id="rId5"/>
    <p:sldLayoutId id="2147483658" r:id="rId6"/>
    <p:sldLayoutId id="2147483662" r:id="rId7"/>
    <p:sldLayoutId id="2147483660" r:id="rId8"/>
    <p:sldLayoutId id="2147483664" r:id="rId9"/>
    <p:sldLayoutId id="2147483665" r:id="rId10"/>
    <p:sldLayoutId id="2147483654" r:id="rId11"/>
    <p:sldLayoutId id="2147483655" r:id="rId12"/>
    <p:sldLayoutId id="2147483678" r:id="rId13"/>
    <p:sldLayoutId id="2147483668" r:id="rId14"/>
    <p:sldLayoutId id="2147483675" r:id="rId15"/>
    <p:sldLayoutId id="2147483676" r:id="rId16"/>
    <p:sldLayoutId id="2147483677" r:id="rId17"/>
    <p:sldLayoutId id="2147483674" r:id="rId18"/>
    <p:sldLayoutId id="2147483669" r:id="rId19"/>
    <p:sldLayoutId id="2147483651" r:id="rId20"/>
    <p:sldLayoutId id="2147483670" r:id="rId21"/>
    <p:sldLayoutId id="2147483671" r:id="rId22"/>
    <p:sldLayoutId id="2147483672" r:id="rId23"/>
    <p:sldLayoutId id="2147483673" r:id="rId24"/>
    <p:sldLayoutId id="2147483679" r:id="rId25"/>
    <p:sldLayoutId id="2147483680" r:id="rId26"/>
    <p:sldLayoutId id="2147483681" r:id="rId27"/>
  </p:sldLayoutIdLst>
  <p:hf hdr="0" ftr="0"/>
  <p:txStyles>
    <p:titleStyle>
      <a:lvl1pPr algn="l" defTabSz="914400" rtl="0" eaLnBrk="1" latinLnBrk="0" hangingPunct="1">
        <a:lnSpc>
          <a:spcPts val="2500"/>
        </a:lnSpc>
        <a:spcBef>
          <a:spcPct val="0"/>
        </a:spcBef>
        <a:buNone/>
        <a:defRPr sz="2400" kern="100" baseline="0">
          <a:solidFill>
            <a:srgbClr val="EA1C0A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75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400" kern="100" baseline="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7" algn="l" defTabSz="914400" rtl="0" eaLnBrk="1" latinLnBrk="0" hangingPunct="1">
        <a:lnSpc>
          <a:spcPts val="1750"/>
        </a:lnSpc>
        <a:spcBef>
          <a:spcPts val="0"/>
        </a:spcBef>
        <a:spcAft>
          <a:spcPts val="600"/>
        </a:spcAft>
        <a:buClr>
          <a:srgbClr val="EA1C0A"/>
        </a:buClr>
        <a:buFont typeface="EON Brix Sans" panose="020B0500000000000000" pitchFamily="34" charset="0"/>
        <a:buChar char="•"/>
        <a:defRPr sz="1400" kern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79388" algn="l" defTabSz="914400" rtl="0" eaLnBrk="1" latinLnBrk="0" hangingPunct="1">
        <a:lnSpc>
          <a:spcPts val="175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kern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9387" algn="l" defTabSz="914400" rtl="0" eaLnBrk="1" latinLnBrk="0" hangingPunct="1">
        <a:lnSpc>
          <a:spcPts val="175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–"/>
        <a:defRPr sz="1400" kern="100" baseline="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79388" algn="l" defTabSz="914400" rtl="0" eaLnBrk="1" latinLnBrk="0" hangingPunct="1">
        <a:lnSpc>
          <a:spcPts val="1750"/>
        </a:lnSpc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sz="1400" kern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AF4EB5E-728D-48C0-BE02-3464E906498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9"/>
            </p:custDataLst>
            <p:extLst>
              <p:ext uri="{D42A27DB-BD31-4B8C-83A1-F6EECF244321}">
                <p14:modId xmlns:p14="http://schemas.microsoft.com/office/powerpoint/2010/main" val="3033084101"/>
              </p:ext>
            </p:extLst>
          </p:nvPr>
        </p:nvGraphicFramePr>
        <p:xfrm>
          <a:off x="1588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32" name="think-cell Slide" r:id="rId31" imgW="663" imgH="664" progId="TCLayout.ActiveDocument.1">
                  <p:embed/>
                </p:oleObj>
              </mc:Choice>
              <mc:Fallback>
                <p:oleObj name="think-cell Slide" r:id="rId31" imgW="663" imgH="66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AF4EB5E-728D-48C0-BE02-3464E90649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588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ktangel 6" hidden="1">
            <a:extLst>
              <a:ext uri="{FF2B5EF4-FFF2-40B4-BE49-F238E27FC236}">
                <a16:creationId xmlns:a16="http://schemas.microsoft.com/office/drawing/2014/main" id="{15F32112-62A5-442A-978C-DEBBF7120BD5}"/>
              </a:ext>
            </a:extLst>
          </p:cNvPr>
          <p:cNvSpPr/>
          <p:nvPr userDrawn="1">
            <p:custDataLst>
              <p:tags r:id="rId30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398" b="0" i="0" baseline="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78000" y="378001"/>
            <a:ext cx="5508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000" y="1371600"/>
            <a:ext cx="6948000" cy="339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36400" y="4662000"/>
            <a:ext cx="756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4"/>
              </a:lnSpc>
              <a:defRPr sz="899">
                <a:solidFill>
                  <a:srgbClr val="000000"/>
                </a:solidFill>
              </a:defRPr>
            </a:lvl1pPr>
          </a:lstStyle>
          <a:p>
            <a:r>
              <a:rPr lang="de-DE"/>
              <a:t>04.04.2019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020000" y="518400"/>
            <a:ext cx="1746000" cy="30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4"/>
              </a:lnSpc>
              <a:defRPr sz="899">
                <a:solidFill>
                  <a:srgbClr val="000000"/>
                </a:solidFill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92400" y="4662000"/>
            <a:ext cx="2736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lnSpc>
                <a:spcPts val="1124"/>
              </a:lnSpc>
              <a:defRPr sz="899">
                <a:solidFill>
                  <a:srgbClr val="000000"/>
                </a:solidFill>
                <a:latin typeface="+mn-lt"/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20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</p:sldLayoutIdLst>
  <p:hf hdr="0" ftr="0"/>
  <p:txStyles>
    <p:titleStyle>
      <a:lvl1pPr algn="l" defTabSz="913555" rtl="0" eaLnBrk="1" latinLnBrk="0" hangingPunct="1">
        <a:lnSpc>
          <a:spcPts val="2498"/>
        </a:lnSpc>
        <a:spcBef>
          <a:spcPct val="0"/>
        </a:spcBef>
        <a:buNone/>
        <a:defRPr sz="2398" kern="100" baseline="0">
          <a:solidFill>
            <a:srgbClr val="EA1C0A"/>
          </a:solidFill>
          <a:latin typeface="+mj-lt"/>
          <a:ea typeface="+mj-ea"/>
          <a:cs typeface="+mj-cs"/>
        </a:defRPr>
      </a:lvl1pPr>
    </p:titleStyle>
    <p:bodyStyle>
      <a:lvl1pPr marL="0" indent="0" algn="l" defTabSz="913555" rtl="0" eaLnBrk="1" latinLnBrk="0" hangingPunct="1">
        <a:lnSpc>
          <a:spcPts val="1748"/>
        </a:lnSpc>
        <a:spcBef>
          <a:spcPts val="0"/>
        </a:spcBef>
        <a:spcAft>
          <a:spcPts val="599"/>
        </a:spcAft>
        <a:buFont typeface="Arial" panose="020B0604020202020204" pitchFamily="34" charset="0"/>
        <a:buNone/>
        <a:defRPr sz="1399" kern="100" baseline="0">
          <a:solidFill>
            <a:schemeClr val="tx1"/>
          </a:solidFill>
          <a:latin typeface="+mn-lt"/>
          <a:ea typeface="+mn-ea"/>
          <a:cs typeface="+mn-cs"/>
        </a:defRPr>
      </a:lvl1pPr>
      <a:lvl2pPr marL="179223" indent="-179222" algn="l" defTabSz="913555" rtl="0" eaLnBrk="1" latinLnBrk="0" hangingPunct="1">
        <a:lnSpc>
          <a:spcPts val="1748"/>
        </a:lnSpc>
        <a:spcBef>
          <a:spcPts val="0"/>
        </a:spcBef>
        <a:spcAft>
          <a:spcPts val="599"/>
        </a:spcAft>
        <a:buClr>
          <a:srgbClr val="EA1C0A"/>
        </a:buClr>
        <a:buFont typeface="EON Brix Sans" panose="020B0500000000000000" pitchFamily="34" charset="0"/>
        <a:buChar char="•"/>
        <a:defRPr sz="1399" kern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358443" indent="-179223" algn="l" defTabSz="913555" rtl="0" eaLnBrk="1" latinLnBrk="0" hangingPunct="1">
        <a:lnSpc>
          <a:spcPts val="1748"/>
        </a:lnSpc>
        <a:spcBef>
          <a:spcPts val="0"/>
        </a:spcBef>
        <a:spcAft>
          <a:spcPts val="599"/>
        </a:spcAft>
        <a:buFont typeface="Arial" panose="020B0604020202020204" pitchFamily="34" charset="0"/>
        <a:buChar char="•"/>
        <a:defRPr sz="1399" kern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537666" indent="-179222" algn="l" defTabSz="913555" rtl="0" eaLnBrk="1" latinLnBrk="0" hangingPunct="1">
        <a:lnSpc>
          <a:spcPts val="1748"/>
        </a:lnSpc>
        <a:spcBef>
          <a:spcPts val="0"/>
        </a:spcBef>
        <a:spcAft>
          <a:spcPts val="599"/>
        </a:spcAft>
        <a:buFont typeface="Arial" panose="020B0604020202020204" pitchFamily="34" charset="0"/>
        <a:buChar char="–"/>
        <a:defRPr sz="1399" kern="100" baseline="0">
          <a:solidFill>
            <a:schemeClr val="tx1"/>
          </a:solidFill>
          <a:latin typeface="+mn-lt"/>
          <a:ea typeface="+mn-ea"/>
          <a:cs typeface="+mn-cs"/>
        </a:defRPr>
      </a:lvl4pPr>
      <a:lvl5pPr marL="716886" indent="-179223" algn="l" defTabSz="913555" rtl="0" eaLnBrk="1" latinLnBrk="0" hangingPunct="1">
        <a:lnSpc>
          <a:spcPts val="1748"/>
        </a:lnSpc>
        <a:spcBef>
          <a:spcPts val="0"/>
        </a:spcBef>
        <a:spcAft>
          <a:spcPts val="599"/>
        </a:spcAft>
        <a:buFont typeface="Symbol" panose="05050102010706020507" pitchFamily="18" charset="2"/>
        <a:buChar char="-"/>
        <a:defRPr sz="1399" kern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2274" indent="-228388" algn="l" defTabSz="9135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1" indent="-228388" algn="l" defTabSz="9135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9" indent="-228388" algn="l" defTabSz="9135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6" indent="-228388" algn="l" defTabSz="9135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1pPr>
      <a:lvl2pPr marL="456778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2pPr>
      <a:lvl3pPr marL="913555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2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8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6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3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7" algn="l" defTabSz="913555" rtl="0" eaLnBrk="1" latinLnBrk="0" hangingPunct="1">
        <a:defRPr sz="1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8.xml"/><Relationship Id="rId7" Type="http://schemas.openxmlformats.org/officeDocument/2006/relationships/image" Target="../media/image7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34.jpg"/><Relationship Id="rId2" Type="http://schemas.openxmlformats.org/officeDocument/2006/relationships/tags" Target="../tags/tag2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tags" Target="../tags/tag25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jp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tags" Target="../tags/tag27.xml"/><Relationship Id="rId7" Type="http://schemas.openxmlformats.org/officeDocument/2006/relationships/image" Target="../media/image6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61.svg"/><Relationship Id="rId5" Type="http://schemas.openxmlformats.org/officeDocument/2006/relationships/notesSlide" Target="../notesSlides/notesSlide10.xml"/><Relationship Id="rId10" Type="http://schemas.openxmlformats.org/officeDocument/2006/relationships/image" Target="../media/image60.png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62.png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5.bin"/><Relationship Id="rId4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tags" Target="../tags/tag31.xml"/><Relationship Id="rId7" Type="http://schemas.openxmlformats.org/officeDocument/2006/relationships/image" Target="../media/image7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1.svg"/><Relationship Id="rId18" Type="http://schemas.openxmlformats.org/officeDocument/2006/relationships/image" Target="../media/image70.jpeg"/><Relationship Id="rId3" Type="http://schemas.openxmlformats.org/officeDocument/2006/relationships/tags" Target="../tags/tag33.xml"/><Relationship Id="rId7" Type="http://schemas.openxmlformats.org/officeDocument/2006/relationships/image" Target="../media/image6.emf"/><Relationship Id="rId12" Type="http://schemas.openxmlformats.org/officeDocument/2006/relationships/image" Target="../media/image66.png"/><Relationship Id="rId17" Type="http://schemas.openxmlformats.org/officeDocument/2006/relationships/image" Target="../media/image69.png"/><Relationship Id="rId2" Type="http://schemas.openxmlformats.org/officeDocument/2006/relationships/tags" Target="../tags/tag32.xml"/><Relationship Id="rId16" Type="http://schemas.openxmlformats.org/officeDocument/2006/relationships/image" Target="../media/image68.png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65.png"/><Relationship Id="rId5" Type="http://schemas.openxmlformats.org/officeDocument/2006/relationships/notesSlide" Target="../notesSlides/notesSlide12.xml"/><Relationship Id="rId15" Type="http://schemas.openxmlformats.org/officeDocument/2006/relationships/image" Target="../media/image67.png"/><Relationship Id="rId10" Type="http://schemas.openxmlformats.org/officeDocument/2006/relationships/image" Target="../media/image64.pn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0.png"/><Relationship Id="rId1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71.jpg"/><Relationship Id="rId2" Type="http://schemas.openxmlformats.org/officeDocument/2006/relationships/tags" Target="../tags/tag34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se/url?sa=i&amp;rct=j&amp;q=&amp;esrc=s&amp;source=images&amp;cd=&amp;cad=rja&amp;uact=8&amp;ved=2ahUKEwit5Mn0kbXaAhUOzKQKHUP_CUkQjRx6BAgAEAU&amp;url=https://sv.wikipedia.org/wiki/European_Spallation_Source&amp;psig=AOvVaw3JN5-yQXkRIP3k1Q7pSSJO&amp;ust=1523636365098402" TargetMode="External"/><Relationship Id="rId3" Type="http://schemas.openxmlformats.org/officeDocument/2006/relationships/tags" Target="../tags/tag37.xml"/><Relationship Id="rId7" Type="http://schemas.openxmlformats.org/officeDocument/2006/relationships/image" Target="../media/image75.png"/><Relationship Id="rId2" Type="http://schemas.openxmlformats.org/officeDocument/2006/relationships/tags" Target="../tags/tag36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77.png"/><Relationship Id="rId4" Type="http://schemas.openxmlformats.org/officeDocument/2006/relationships/slideLayout" Target="../slideLayouts/slideLayout27.xml"/><Relationship Id="rId9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39.xml"/><Relationship Id="rId7" Type="http://schemas.openxmlformats.org/officeDocument/2006/relationships/image" Target="../media/image21.png"/><Relationship Id="rId2" Type="http://schemas.openxmlformats.org/officeDocument/2006/relationships/tags" Target="../tags/tag38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tags" Target="../tags/tag41.xml"/><Relationship Id="rId7" Type="http://schemas.openxmlformats.org/officeDocument/2006/relationships/image" Target="../media/image7.emf"/><Relationship Id="rId2" Type="http://schemas.openxmlformats.org/officeDocument/2006/relationships/tags" Target="../tags/tag40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togrid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se/url?url=https://en.wikipedia.org/wiki/Lund_University&amp;rct=j&amp;frm=1&amp;q=&amp;esrc=s&amp;sa=U&amp;ved=0ahUKEwi5oMab0q_XAhWDC-wKHTavAOAQwW4IFjAA&amp;usg=AOvVaw05LXE73GV0sXRx7J9qpmmE" TargetMode="External"/><Relationship Id="rId13" Type="http://schemas.openxmlformats.org/officeDocument/2006/relationships/hyperlink" Target="https://www.google.se/url?url=https://www.maxiv.lu.se/&amp;rct=j&amp;frm=1&amp;q=&amp;esrc=s&amp;sa=U&amp;ved=0ahUKEwjmqbOs06_XAhXJ1qQKHY_1Bk0QwW4IFjAA&amp;usg=AOvVaw3h6j4VWgTzCbtYRUINEpaY" TargetMode="External"/><Relationship Id="rId3" Type="http://schemas.openxmlformats.org/officeDocument/2006/relationships/tags" Target="../tags/tag11.xml"/><Relationship Id="rId7" Type="http://schemas.openxmlformats.org/officeDocument/2006/relationships/image" Target="../media/image1.emf"/><Relationship Id="rId12" Type="http://schemas.openxmlformats.org/officeDocument/2006/relationships/image" Target="../media/image15.jpeg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4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3.xml"/><Relationship Id="rId7" Type="http://schemas.openxmlformats.org/officeDocument/2006/relationships/image" Target="../media/image17.jpeg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0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5.xml"/><Relationship Id="rId7" Type="http://schemas.openxmlformats.org/officeDocument/2006/relationships/image" Target="../media/image21.pn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chart" Target="../charts/chart1.xml"/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12" Type="http://schemas.openxmlformats.org/officeDocument/2006/relationships/image" Target="../media/image11.png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6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25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www.kraftringen.se/Privat/" TargetMode="External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9.xml"/><Relationship Id="rId7" Type="http://schemas.openxmlformats.org/officeDocument/2006/relationships/image" Target="../media/image28.png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21.xml"/><Relationship Id="rId7" Type="http://schemas.openxmlformats.org/officeDocument/2006/relationships/image" Target="../media/image21.png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31.png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1565447-68ED-45A5-BA33-9AC80C565A0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42693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2" name="think-cell Slide" r:id="rId6" imgW="216" imgH="216" progId="TCLayout.ActiveDocument.1">
                  <p:embed/>
                </p:oleObj>
              </mc:Choice>
              <mc:Fallback>
                <p:oleObj name="think-cell Slide" r:id="rId6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ktangel 4" hidden="1">
            <a:extLst>
              <a:ext uri="{FF2B5EF4-FFF2-40B4-BE49-F238E27FC236}">
                <a16:creationId xmlns:a16="http://schemas.microsoft.com/office/drawing/2014/main" id="{9825558A-6B2E-4C23-8175-34DC866C7C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ts val="4600"/>
              </a:lnSpc>
              <a:spcBef>
                <a:spcPct val="0"/>
              </a:spcBef>
              <a:spcAft>
                <a:spcPct val="0"/>
              </a:spcAft>
            </a:pPr>
            <a:endParaRPr lang="sv-SE" sz="44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04571" y="1489964"/>
            <a:ext cx="5512045" cy="1224000"/>
          </a:xfrm>
        </p:spPr>
        <p:txBody>
          <a:bodyPr/>
          <a:lstStyle/>
          <a:p>
            <a:r>
              <a:rPr lang="sv-SE" sz="4400" dirty="0" err="1"/>
              <a:t>Efficient</a:t>
            </a:r>
            <a:r>
              <a:rPr lang="sv-SE" sz="4400" dirty="0"/>
              <a:t> </a:t>
            </a:r>
            <a:r>
              <a:rPr lang="sv-SE" sz="4400" dirty="0" err="1"/>
              <a:t>energy</a:t>
            </a:r>
            <a:r>
              <a:rPr lang="sv-SE" sz="4400" dirty="0"/>
              <a:t> </a:t>
            </a:r>
            <a:r>
              <a:rPr lang="sv-SE" sz="4400" dirty="0" err="1"/>
              <a:t>recovery</a:t>
            </a:r>
            <a:r>
              <a:rPr lang="sv-SE" sz="4400" dirty="0"/>
              <a:t> @ ESS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70246" y="3058207"/>
            <a:ext cx="3946370" cy="543600"/>
          </a:xfrm>
        </p:spPr>
        <p:txBody>
          <a:bodyPr/>
          <a:lstStyle/>
          <a:p>
            <a:r>
              <a:rPr lang="sv-SE" dirty="0">
                <a:solidFill>
                  <a:schemeClr val="tx1"/>
                </a:solidFill>
              </a:rPr>
              <a:t>2019-11-28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2C0F99EC-D2C8-4E57-AFA3-F7FAF22D20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079" y="3526862"/>
            <a:ext cx="2064749" cy="111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1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90333" y="4048053"/>
            <a:ext cx="3519870" cy="6979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99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Visual spectrum</a:t>
            </a:r>
          </a:p>
        </p:txBody>
      </p:sp>
      <p:pic>
        <p:nvPicPr>
          <p:cNvPr id="3" name="fläkt_split scree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7445" t="6484" r="6162" b="5494"/>
          <a:stretch/>
        </p:blipFill>
        <p:spPr>
          <a:xfrm>
            <a:off x="2170313" y="1304638"/>
            <a:ext cx="4718706" cy="27043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9478" y="4048053"/>
            <a:ext cx="3743705" cy="6979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35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99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Infrared  spectrum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164048" y="76874"/>
            <a:ext cx="7834358" cy="82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de-DE"/>
            </a:defPPr>
            <a:lvl1pPr algn="r" eaLnBrk="1" hangingPunct="1">
              <a:defRPr sz="3600" b="1">
                <a:solidFill>
                  <a:schemeClr val="accent1"/>
                </a:solidFill>
                <a:latin typeface="+mj-lt"/>
                <a:ea typeface="Brix Sans Black" charset="0"/>
                <a:cs typeface="Brix Sans Black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defTabSz="913577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sv-SE" sz="3597" dirty="0">
              <a:solidFill>
                <a:srgbClr val="EA1C0A"/>
              </a:solidFill>
              <a:latin typeface="EON Brix Sans Black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317288" y="534027"/>
            <a:ext cx="6515661" cy="82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ctr" defTabSz="9135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sv-SE" sz="2800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Conventional cooling</a:t>
            </a:r>
          </a:p>
          <a:p>
            <a:pPr algn="r" defTabSz="913577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sv-SE" sz="2800" b="1" dirty="0">
              <a:solidFill>
                <a:srgbClr val="EA1C0A"/>
              </a:solidFill>
              <a:latin typeface="EON Brix Sans Black"/>
              <a:ea typeface="Brix Sans Black" charset="0"/>
              <a:cs typeface="Brix Sans Black" charset="0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57D1B0E2-3CC8-493B-A134-FF8D55BDB1A7}"/>
              </a:ext>
            </a:extLst>
          </p:cNvPr>
          <p:cNvSpPr/>
          <p:nvPr/>
        </p:nvSpPr>
        <p:spPr>
          <a:xfrm>
            <a:off x="8974262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70C0632-790A-40B1-9C24-8AAD3F1DEFC4}"/>
              </a:ext>
            </a:extLst>
          </p:cNvPr>
          <p:cNvSpPr/>
          <p:nvPr/>
        </p:nvSpPr>
        <p:spPr>
          <a:xfrm>
            <a:off x="468" y="-2497"/>
            <a:ext cx="188600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6688782A-E70C-4FAE-BD31-577E7F40A062}"/>
              </a:ext>
            </a:extLst>
          </p:cNvPr>
          <p:cNvSpPr/>
          <p:nvPr/>
        </p:nvSpPr>
        <p:spPr>
          <a:xfrm>
            <a:off x="7075714" y="4201886"/>
            <a:ext cx="1785257" cy="67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3718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Objekt 35" hidden="1">
            <a:extLst>
              <a:ext uri="{FF2B5EF4-FFF2-40B4-BE49-F238E27FC236}">
                <a16:creationId xmlns:a16="http://schemas.microsoft.com/office/drawing/2014/main" id="{0ACA366F-E5B0-4A1B-9089-27DD8D4BCE7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35752785"/>
              </p:ext>
            </p:extLst>
          </p:nvPr>
        </p:nvGraphicFramePr>
        <p:xfrm>
          <a:off x="5817" y="3967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48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6" name="Objekt 35" hidden="1">
                        <a:extLst>
                          <a:ext uri="{FF2B5EF4-FFF2-40B4-BE49-F238E27FC236}">
                            <a16:creationId xmlns:a16="http://schemas.microsoft.com/office/drawing/2014/main" id="{0ACA366F-E5B0-4A1B-9089-27DD8D4BC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17" y="3967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3">
            <a:extLst>
              <a:ext uri="{FF2B5EF4-FFF2-40B4-BE49-F238E27FC236}">
                <a16:creationId xmlns:a16="http://schemas.microsoft.com/office/drawing/2014/main" id="{B429FC64-2C3F-4431-B92C-9483F09666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569" y="976567"/>
            <a:ext cx="4213794" cy="2937015"/>
          </a:xfrm>
          <a:prstGeom prst="rect">
            <a:avLst/>
          </a:prstGeom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5BE85ACB-663C-46A7-A9E4-6C2B655D81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0954" y="1098748"/>
            <a:ext cx="1865173" cy="1950819"/>
          </a:xfrm>
          <a:prstGeom prst="rect">
            <a:avLst/>
          </a:prstGeom>
        </p:spPr>
      </p:pic>
      <p:sp>
        <p:nvSpPr>
          <p:cNvPr id="32" name="textruta 31">
            <a:extLst>
              <a:ext uri="{FF2B5EF4-FFF2-40B4-BE49-F238E27FC236}">
                <a16:creationId xmlns:a16="http://schemas.microsoft.com/office/drawing/2014/main" id="{5D41A377-B36F-4B90-80BB-CE7076EDA91E}"/>
              </a:ext>
            </a:extLst>
          </p:cNvPr>
          <p:cNvSpPr txBox="1"/>
          <p:nvPr/>
        </p:nvSpPr>
        <p:spPr>
          <a:xfrm>
            <a:off x="1154357" y="3394489"/>
            <a:ext cx="2818367" cy="41991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sv-SE" sz="1399" kern="100" dirty="0" err="1"/>
              <a:t>Combining</a:t>
            </a:r>
            <a:r>
              <a:rPr lang="sv-SE" sz="1399" kern="100" dirty="0"/>
              <a:t> </a:t>
            </a:r>
            <a:r>
              <a:rPr lang="sv-SE" sz="1399" kern="100" dirty="0" err="1"/>
              <a:t>benefits</a:t>
            </a:r>
            <a:r>
              <a:rPr lang="sv-SE" sz="1399" kern="100" dirty="0"/>
              <a:t> </a:t>
            </a:r>
            <a:r>
              <a:rPr lang="sv-SE" sz="1399" kern="100" dirty="0" err="1"/>
              <a:t>of</a:t>
            </a:r>
            <a:r>
              <a:rPr lang="sv-SE" sz="1399" kern="100" dirty="0"/>
              <a:t> </a:t>
            </a:r>
            <a:r>
              <a:rPr lang="sv-SE" sz="1399" kern="100" dirty="0" err="1"/>
              <a:t>well-known</a:t>
            </a:r>
            <a:r>
              <a:rPr lang="sv-SE" sz="1399" kern="100" dirty="0"/>
              <a:t> systems/</a:t>
            </a:r>
            <a:r>
              <a:rPr lang="sv-SE" sz="1399" kern="100" dirty="0" err="1"/>
              <a:t>components</a:t>
            </a:r>
            <a:r>
              <a:rPr lang="sv-SE" sz="1399" kern="100" dirty="0"/>
              <a:t> </a:t>
            </a:r>
          </a:p>
        </p:txBody>
      </p:sp>
      <p:sp>
        <p:nvSpPr>
          <p:cNvPr id="3" name="Likbent triangel 2">
            <a:extLst>
              <a:ext uri="{FF2B5EF4-FFF2-40B4-BE49-F238E27FC236}">
                <a16:creationId xmlns:a16="http://schemas.microsoft.com/office/drawing/2014/main" id="{688B0B63-1B76-4E31-9EC3-CC048A01A6B0}"/>
              </a:ext>
            </a:extLst>
          </p:cNvPr>
          <p:cNvSpPr/>
          <p:nvPr/>
        </p:nvSpPr>
        <p:spPr>
          <a:xfrm rot="5400000">
            <a:off x="3825935" y="2286032"/>
            <a:ext cx="1569628" cy="31808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B30F66BF-BEB1-47CA-8D4F-F559C5AE1908}"/>
              </a:ext>
            </a:extLst>
          </p:cNvPr>
          <p:cNvSpPr txBox="1"/>
          <p:nvPr/>
        </p:nvSpPr>
        <p:spPr>
          <a:xfrm>
            <a:off x="4888836" y="3394490"/>
            <a:ext cx="3627260" cy="5995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v-SE" sz="1399" kern="100" dirty="0" err="1"/>
              <a:t>Shared</a:t>
            </a:r>
            <a:r>
              <a:rPr lang="sv-SE" sz="1399" kern="100" dirty="0"/>
              <a:t> </a:t>
            </a:r>
            <a:r>
              <a:rPr lang="sv-SE" sz="1399" kern="100" dirty="0" err="1"/>
              <a:t>energy</a:t>
            </a:r>
            <a:r>
              <a:rPr lang="sv-SE" sz="1399" kern="100" dirty="0"/>
              <a:t> for a </a:t>
            </a:r>
            <a:r>
              <a:rPr lang="sv-SE" sz="1399" kern="100" dirty="0" err="1"/>
              <a:t>sustainable</a:t>
            </a:r>
            <a:r>
              <a:rPr lang="sv-SE" sz="1399" kern="100" dirty="0"/>
              <a:t> city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9F456ED2-17E9-448B-A7FE-8193E1C2500E}"/>
              </a:ext>
            </a:extLst>
          </p:cNvPr>
          <p:cNvSpPr/>
          <p:nvPr/>
        </p:nvSpPr>
        <p:spPr>
          <a:xfrm>
            <a:off x="8974262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F5528AC7-88CC-499A-B04D-A12FC1C4188A}"/>
              </a:ext>
            </a:extLst>
          </p:cNvPr>
          <p:cNvSpPr/>
          <p:nvPr/>
        </p:nvSpPr>
        <p:spPr>
          <a:xfrm>
            <a:off x="468" y="-2497"/>
            <a:ext cx="188600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61278A3D-FDCA-4DA6-9230-EE730221EE8A}"/>
              </a:ext>
            </a:extLst>
          </p:cNvPr>
          <p:cNvSpPr/>
          <p:nvPr/>
        </p:nvSpPr>
        <p:spPr>
          <a:xfrm>
            <a:off x="7075714" y="4201886"/>
            <a:ext cx="1785257" cy="67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1279497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" y="1389556"/>
            <a:ext cx="9135538" cy="3635182"/>
          </a:xfrm>
          <a:prstGeom prst="rect">
            <a:avLst/>
          </a:prstGeom>
        </p:spPr>
      </p:pic>
      <p:sp>
        <p:nvSpPr>
          <p:cNvPr id="118787" name="TextBox 7"/>
          <p:cNvSpPr txBox="1">
            <a:spLocks noChangeArrowheads="1"/>
          </p:cNvSpPr>
          <p:nvPr/>
        </p:nvSpPr>
        <p:spPr bwMode="auto">
          <a:xfrm>
            <a:off x="3461778" y="317715"/>
            <a:ext cx="5122882" cy="176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r" eaLnBrk="1" hangingPunct="1"/>
            <a:r>
              <a:rPr lang="en-GB" altLang="sv-SE" sz="2800" b="1" dirty="0">
                <a:solidFill>
                  <a:schemeClr val="accent1"/>
                </a:solidFill>
                <a:latin typeface="+mj-lt"/>
                <a:ea typeface="Brix Sans Black" charset="0"/>
                <a:cs typeface="Brix Sans Black" charset="0"/>
              </a:rPr>
              <a:t>How </a:t>
            </a:r>
            <a:r>
              <a:rPr lang="en-GB" sz="2800" b="1" kern="100" dirty="0" err="1">
                <a:solidFill>
                  <a:schemeClr val="accent1"/>
                </a:solidFill>
                <a:latin typeface="+mj-lt"/>
                <a:ea typeface="Brix Sans Black" charset="0"/>
                <a:cs typeface="Brix Sans Black" charset="0"/>
              </a:rPr>
              <a:t>ectogrid</a:t>
            </a:r>
            <a:r>
              <a:rPr lang="en-US" sz="2800" b="1" kern="100" baseline="30000" dirty="0">
                <a:solidFill>
                  <a:schemeClr val="accent1"/>
                </a:solidFill>
                <a:latin typeface="+mj-lt"/>
                <a:ea typeface="Brix Sans" charset="0"/>
                <a:cs typeface="Brix Sans" charset="0"/>
              </a:rPr>
              <a:t>™ </a:t>
            </a:r>
            <a:r>
              <a:rPr lang="en-GB" altLang="sv-SE" sz="2800" b="1" dirty="0">
                <a:solidFill>
                  <a:schemeClr val="accent1"/>
                </a:solidFill>
                <a:latin typeface="+mj-lt"/>
                <a:ea typeface="Brix Sans Black" charset="0"/>
                <a:cs typeface="Brix Sans Black" charset="0"/>
              </a:rPr>
              <a:t>works</a:t>
            </a:r>
          </a:p>
          <a:p>
            <a:pPr algn="r" eaLnBrk="1" hangingPunct="1"/>
            <a:r>
              <a:rPr lang="en-GB" altLang="sv-SE" sz="1798" dirty="0">
                <a:latin typeface="+mn-lt"/>
                <a:ea typeface="Brix Sans" charset="0"/>
                <a:cs typeface="Brix Sans" charset="0"/>
              </a:rPr>
              <a:t>Buildings connected to the same system provide each other with heating and cooling.</a:t>
            </a:r>
          </a:p>
        </p:txBody>
      </p:sp>
      <p:pic>
        <p:nvPicPr>
          <p:cNvPr id="11882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9892" y="2934119"/>
            <a:ext cx="344169" cy="324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816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5142" y="2934119"/>
            <a:ext cx="344167" cy="32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8810" name="Group 50"/>
          <p:cNvGrpSpPr>
            <a:grpSpLocks/>
          </p:cNvGrpSpPr>
          <p:nvPr/>
        </p:nvGrpSpPr>
        <p:grpSpPr bwMode="auto">
          <a:xfrm>
            <a:off x="3179898" y="2933986"/>
            <a:ext cx="740665" cy="365748"/>
            <a:chOff x="4161665" y="3244986"/>
            <a:chExt cx="741350" cy="366101"/>
          </a:xfrm>
        </p:grpSpPr>
        <p:pic>
          <p:nvPicPr>
            <p:cNvPr id="118814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06749" y="3263909"/>
              <a:ext cx="396266" cy="347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815" name="Picture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61665" y="3244986"/>
              <a:ext cx="344750" cy="324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8800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5974" y="2977094"/>
            <a:ext cx="396508" cy="34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6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2207" y="2934119"/>
            <a:ext cx="344167" cy="32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25"/>
          <p:cNvSpPr txBox="1">
            <a:spLocks noChangeArrowheads="1"/>
          </p:cNvSpPr>
          <p:nvPr/>
        </p:nvSpPr>
        <p:spPr bwMode="auto">
          <a:xfrm>
            <a:off x="451844" y="405626"/>
            <a:ext cx="4354682" cy="8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marL="285493" indent="-285493">
              <a:buFont typeface="Wingdings" charset="2"/>
              <a:buChar char="ü"/>
            </a:pP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The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most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energy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efficient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heating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and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cooling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solution</a:t>
            </a:r>
          </a:p>
          <a:p>
            <a:pPr marL="285493" indent="-285493">
              <a:buFont typeface="Wingdings" charset="2"/>
              <a:buChar char="ü"/>
            </a:pP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Cheaper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to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build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-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one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grid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serves 2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utilitites</a:t>
            </a:r>
            <a:endParaRPr lang="sv-SE" altLang="sv-SE" sz="1099" dirty="0">
              <a:solidFill>
                <a:schemeClr val="tx1">
                  <a:lumMod val="50000"/>
                  <a:lumOff val="50000"/>
                </a:schemeClr>
              </a:solidFill>
              <a:ea typeface="Brix Sans" charset="0"/>
              <a:cs typeface="Brix Sans" charset="0"/>
            </a:endParaRPr>
          </a:p>
          <a:p>
            <a:pPr marL="285493" indent="-285493">
              <a:buFont typeface="Wingdings" charset="2"/>
              <a:buChar char="ü"/>
            </a:pP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Cheaper</a:t>
            </a:r>
            <a:r>
              <a:rPr lang="sv-SE" altLang="sv-SE" sz="1099" dirty="0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 to </a:t>
            </a:r>
            <a:r>
              <a:rPr lang="sv-SE" altLang="sv-SE" sz="1099" dirty="0" err="1">
                <a:solidFill>
                  <a:schemeClr val="tx1">
                    <a:lumMod val="50000"/>
                    <a:lumOff val="50000"/>
                  </a:schemeClr>
                </a:solidFill>
                <a:ea typeface="Brix Sans" charset="0"/>
                <a:cs typeface="Brix Sans" charset="0"/>
              </a:rPr>
              <a:t>operate</a:t>
            </a:r>
            <a:endParaRPr lang="sv-SE" altLang="sv-SE" sz="1099" dirty="0">
              <a:solidFill>
                <a:schemeClr val="tx1">
                  <a:lumMod val="50000"/>
                  <a:lumOff val="50000"/>
                </a:schemeClr>
              </a:solidFill>
              <a:ea typeface="Brix Sans" charset="0"/>
              <a:cs typeface="Brix Sans" charset="0"/>
            </a:endParaRPr>
          </a:p>
          <a:p>
            <a:pPr marL="285493" indent="-285493">
              <a:buFont typeface="Wingdings" charset="2"/>
              <a:buChar char="ü"/>
            </a:pPr>
            <a:endParaRPr lang="sv-SE" altLang="sv-SE" sz="1099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Brix Sans" charset="0"/>
              <a:cs typeface="Brix Sans" charset="0"/>
            </a:endParaRPr>
          </a:p>
          <a:p>
            <a:pPr marL="285493" indent="-285493">
              <a:buFont typeface="Wingdings" charset="2"/>
              <a:buChar char="ü"/>
            </a:pPr>
            <a:endParaRPr lang="sv-SE" altLang="sv-SE" sz="1099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Brix Sans" charset="0"/>
              <a:cs typeface="Brix Sans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91B0954-E2FB-6D49-937F-9D916091D2E8}"/>
              </a:ext>
            </a:extLst>
          </p:cNvPr>
          <p:cNvGrpSpPr/>
          <p:nvPr/>
        </p:nvGrpSpPr>
        <p:grpSpPr>
          <a:xfrm>
            <a:off x="4293085" y="2934119"/>
            <a:ext cx="738661" cy="365625"/>
            <a:chOff x="4292826" y="2936835"/>
            <a:chExt cx="739345" cy="365964"/>
          </a:xfrm>
        </p:grpSpPr>
        <p:pic>
          <p:nvPicPr>
            <p:cNvPr id="118808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35904" y="2955633"/>
              <a:ext cx="396267" cy="347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9">
              <a:extLst>
                <a:ext uri="{FF2B5EF4-FFF2-40B4-BE49-F238E27FC236}">
                  <a16:creationId xmlns:a16="http://schemas.microsoft.com/office/drawing/2014/main" id="{FB2D543A-A64B-154A-92E4-6FD72C800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292826" y="2936835"/>
              <a:ext cx="344486" cy="324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ruta 15">
            <a:extLst>
              <a:ext uri="{FF2B5EF4-FFF2-40B4-BE49-F238E27FC236}">
                <a16:creationId xmlns:a16="http://schemas.microsoft.com/office/drawing/2014/main" id="{44312990-590B-4F04-BE0B-6459B3DC3F0A}"/>
              </a:ext>
            </a:extLst>
          </p:cNvPr>
          <p:cNvSpPr txBox="1"/>
          <p:nvPr/>
        </p:nvSpPr>
        <p:spPr>
          <a:xfrm>
            <a:off x="7046703" y="3681009"/>
            <a:ext cx="961758" cy="599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v-SE" sz="1599" kern="100" dirty="0"/>
              <a:t>~15-40</a:t>
            </a:r>
            <a:r>
              <a:rPr lang="sv-SE" sz="1599" kern="100" baseline="30000" dirty="0"/>
              <a:t> O</a:t>
            </a:r>
            <a:r>
              <a:rPr lang="sv-SE" sz="1599" kern="100" dirty="0"/>
              <a:t>C 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167569E8-2704-477D-952C-4D20802F96CE}"/>
              </a:ext>
            </a:extLst>
          </p:cNvPr>
          <p:cNvSpPr txBox="1"/>
          <p:nvPr/>
        </p:nvSpPr>
        <p:spPr>
          <a:xfrm>
            <a:off x="7046703" y="4319528"/>
            <a:ext cx="961758" cy="599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v-SE" sz="1599" kern="100" dirty="0"/>
              <a:t>~5-30</a:t>
            </a:r>
            <a:r>
              <a:rPr lang="sv-SE" sz="1599" kern="100" baseline="30000" dirty="0"/>
              <a:t> O</a:t>
            </a:r>
            <a:r>
              <a:rPr lang="sv-SE" sz="1599" kern="100" dirty="0"/>
              <a:t>C </a:t>
            </a:r>
          </a:p>
        </p:txBody>
      </p: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2B56D906-5145-4213-BB51-98CF3D8FF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215" y="1076337"/>
            <a:ext cx="1090789" cy="62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38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8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8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6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Objekt 35" hidden="1">
            <a:extLst>
              <a:ext uri="{FF2B5EF4-FFF2-40B4-BE49-F238E27FC236}">
                <a16:creationId xmlns:a16="http://schemas.microsoft.com/office/drawing/2014/main" id="{0ACA366F-E5B0-4A1B-9089-27DD8D4BCE7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2671670"/>
              </p:ext>
            </p:extLst>
          </p:nvPr>
        </p:nvGraphicFramePr>
        <p:xfrm>
          <a:off x="5817" y="3967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7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6" name="Objekt 35" hidden="1">
                        <a:extLst>
                          <a:ext uri="{FF2B5EF4-FFF2-40B4-BE49-F238E27FC236}">
                            <a16:creationId xmlns:a16="http://schemas.microsoft.com/office/drawing/2014/main" id="{0ACA366F-E5B0-4A1B-9089-27DD8D4BC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17" y="3967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ktangel 1" hidden="1">
            <a:extLst>
              <a:ext uri="{FF2B5EF4-FFF2-40B4-BE49-F238E27FC236}">
                <a16:creationId xmlns:a16="http://schemas.microsoft.com/office/drawing/2014/main" id="{B30D03F2-67DD-44A5-BF65-AA5108E7CF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GB" sz="2797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14B52043-CAF9-474E-99AF-8576927347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3645" y="771702"/>
            <a:ext cx="4758094" cy="4089582"/>
          </a:xfrm>
          <a:prstGeom prst="rect">
            <a:avLst/>
          </a:prstGeom>
        </p:spPr>
      </p:pic>
      <p:sp>
        <p:nvSpPr>
          <p:cNvPr id="9" name="Title 19">
            <a:extLst>
              <a:ext uri="{FF2B5EF4-FFF2-40B4-BE49-F238E27FC236}">
                <a16:creationId xmlns:a16="http://schemas.microsoft.com/office/drawing/2014/main" id="{E41C6B03-DAA6-4916-BBE1-D4D938645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10" y="338879"/>
            <a:ext cx="8304289" cy="330149"/>
          </a:xfrm>
        </p:spPr>
        <p:txBody>
          <a:bodyPr/>
          <a:lstStyle/>
          <a:p>
            <a:r>
              <a:rPr lang="en-GB" sz="2797" dirty="0"/>
              <a:t>Hybrid solutions complementing existing infrastructure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FD874B04-7820-41A5-B8F9-18CBA4C10C93}"/>
              </a:ext>
            </a:extLst>
          </p:cNvPr>
          <p:cNvSpPr/>
          <p:nvPr/>
        </p:nvSpPr>
        <p:spPr>
          <a:xfrm>
            <a:off x="8974262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465F8D88-CBFE-4FD4-A714-00BE4B9274EB}"/>
              </a:ext>
            </a:extLst>
          </p:cNvPr>
          <p:cNvSpPr/>
          <p:nvPr/>
        </p:nvSpPr>
        <p:spPr>
          <a:xfrm>
            <a:off x="468" y="-2497"/>
            <a:ext cx="188600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EBA7815-4B44-41C1-B712-4CC56794727B}"/>
              </a:ext>
            </a:extLst>
          </p:cNvPr>
          <p:cNvSpPr/>
          <p:nvPr/>
        </p:nvSpPr>
        <p:spPr>
          <a:xfrm>
            <a:off x="7075714" y="4201886"/>
            <a:ext cx="1785257" cy="67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2991512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2862859-C571-45FB-B609-C7D9F7E7F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sv-SE">
                <a:solidFill>
                  <a:prstClr val="white"/>
                </a:solidFill>
                <a:latin typeface="EON Brix Sans"/>
              </a:rPr>
              <a:t>TT.MM.JJJJ</a:t>
            </a:r>
            <a:endParaRPr lang="fr-FR" altLang="sv-SE">
              <a:solidFill>
                <a:prstClr val="white"/>
              </a:solidFill>
              <a:latin typeface="EON Brix Sans"/>
            </a:endParaRPr>
          </a:p>
        </p:txBody>
      </p:sp>
      <p:pic>
        <p:nvPicPr>
          <p:cNvPr id="7" name="Bildobjekt 6" descr="En bild som visar person, himmel, håller, man&#10;&#10;Beskrivning genererad med hög exakthet">
            <a:extLst>
              <a:ext uri="{FF2B5EF4-FFF2-40B4-BE49-F238E27FC236}">
                <a16:creationId xmlns:a16="http://schemas.microsoft.com/office/drawing/2014/main" id="{3CEFC30C-421C-4021-90BA-A549606D1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661" y="2379"/>
            <a:ext cx="7145176" cy="53519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2AAC5A-13AC-4356-AF84-9E216597F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2806" y="311864"/>
            <a:ext cx="4778637" cy="17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r"/>
            <a:r>
              <a:rPr lang="en-GB" sz="2800" b="1" kern="100" dirty="0">
                <a:solidFill>
                  <a:srgbClr val="EA1C0A"/>
                </a:solidFill>
                <a:latin typeface="+mj-lt"/>
                <a:ea typeface="Brix Sans Black" charset="0"/>
                <a:cs typeface="Brix Sans Black" charset="0"/>
              </a:rPr>
              <a:t>ectocloud</a:t>
            </a:r>
            <a:r>
              <a:rPr lang="en-US" sz="2800" b="1" kern="100" baseline="30000" dirty="0">
                <a:solidFill>
                  <a:srgbClr val="EA1C0A"/>
                </a:solidFill>
                <a:latin typeface="+mj-lt"/>
                <a:ea typeface="Brix Sans" charset="0"/>
                <a:cs typeface="Brix Sans" charset="0"/>
              </a:rPr>
              <a:t>™</a:t>
            </a:r>
            <a:endParaRPr lang="en-GB" sz="2800" b="1" kern="100" baseline="30000" dirty="0">
              <a:solidFill>
                <a:srgbClr val="EA1C0A"/>
              </a:solidFill>
              <a:latin typeface="+mj-lt"/>
              <a:ea typeface="Brix Sans" charset="0"/>
              <a:cs typeface="Brix Sans" charset="0"/>
            </a:endParaRPr>
          </a:p>
          <a:p>
            <a:pPr algn="r"/>
            <a:r>
              <a:rPr lang="en-GB" altLang="sv-SE" sz="1398" dirty="0">
                <a:solidFill>
                  <a:srgbClr val="000000"/>
                </a:solidFill>
                <a:latin typeface="EON Brix Sans"/>
                <a:ea typeface="Brix Sans" charset="0"/>
                <a:cs typeface="Brix Sans" charset="0"/>
              </a:rPr>
              <a:t>   - Looping energy         	               </a:t>
            </a:r>
          </a:p>
        </p:txBody>
      </p:sp>
      <p:pic>
        <p:nvPicPr>
          <p:cNvPr id="6" name="Bildobjekt 5" descr="En bild som visar person, himmel, håller, man&#10;&#10;Beskrivning genererad med hög exakthet">
            <a:extLst>
              <a:ext uri="{FF2B5EF4-FFF2-40B4-BE49-F238E27FC236}">
                <a16:creationId xmlns:a16="http://schemas.microsoft.com/office/drawing/2014/main" id="{B8A8AF07-6CB5-4D25-8ED1-ACECDB8ADA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198"/>
          <a:stretch/>
        </p:blipFill>
        <p:spPr>
          <a:xfrm>
            <a:off x="4229" y="2379"/>
            <a:ext cx="1189432" cy="5351905"/>
          </a:xfrm>
          <a:prstGeom prst="rect">
            <a:avLst/>
          </a:prstGeom>
        </p:spPr>
      </p:pic>
      <p:pic>
        <p:nvPicPr>
          <p:cNvPr id="9" name="Bildobjekt 8" descr="En bild som visar person, himmel, håller, man&#10;&#10;Beskrivning genererad med hög exakthet">
            <a:extLst>
              <a:ext uri="{FF2B5EF4-FFF2-40B4-BE49-F238E27FC236}">
                <a16:creationId xmlns:a16="http://schemas.microsoft.com/office/drawing/2014/main" id="{0751E430-D7EF-4E87-81B9-1DE63F3A21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61"/>
          <a:stretch/>
        </p:blipFill>
        <p:spPr>
          <a:xfrm>
            <a:off x="8338838" y="0"/>
            <a:ext cx="829573" cy="535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39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TextBox 7"/>
          <p:cNvSpPr txBox="1">
            <a:spLocks noChangeArrowheads="1"/>
          </p:cNvSpPr>
          <p:nvPr/>
        </p:nvSpPr>
        <p:spPr bwMode="auto">
          <a:xfrm>
            <a:off x="6290977" y="486022"/>
            <a:ext cx="2289975" cy="59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r" eaLnBrk="1" hangingPunct="1"/>
            <a:r>
              <a:rPr lang="en-GB" sz="2800" b="1" kern="100" dirty="0" err="1">
                <a:solidFill>
                  <a:schemeClr val="accent1"/>
                </a:solidFill>
                <a:latin typeface="+mj-lt"/>
                <a:ea typeface="Brix Sans Black" charset="0"/>
                <a:cs typeface="Brix Sans Black" charset="0"/>
              </a:rPr>
              <a:t>ectocloud</a:t>
            </a:r>
            <a:r>
              <a:rPr lang="en-US" sz="2800" b="1" kern="100" baseline="30000" dirty="0">
                <a:solidFill>
                  <a:schemeClr val="accent1"/>
                </a:solidFill>
                <a:latin typeface="+mj-lt"/>
                <a:ea typeface="Brix Sans" charset="0"/>
                <a:cs typeface="Brix Sans" charset="0"/>
              </a:rPr>
              <a:t>™</a:t>
            </a:r>
            <a:endParaRPr lang="en-GB" altLang="sv-SE" sz="2800" b="1" dirty="0">
              <a:solidFill>
                <a:schemeClr val="accent1"/>
              </a:solidFill>
              <a:latin typeface="+mj-lt"/>
              <a:ea typeface="Brix Sans Black" charset="0"/>
              <a:cs typeface="Brix Sans Black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16" y="3026892"/>
            <a:ext cx="1216945" cy="12158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732" y="3233500"/>
            <a:ext cx="916181" cy="915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04" y="2988420"/>
            <a:ext cx="1254975" cy="12538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347" y="2849107"/>
            <a:ext cx="1216945" cy="12158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392" y="1128126"/>
            <a:ext cx="2499214" cy="13914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84665" y="2742745"/>
            <a:ext cx="858601" cy="4857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951" y="377038"/>
            <a:ext cx="1385694" cy="13844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52" y="1786352"/>
            <a:ext cx="1068473" cy="10674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979" y="1721616"/>
            <a:ext cx="1067223" cy="106623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71" y="2694270"/>
            <a:ext cx="858601" cy="4857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456" y="596834"/>
            <a:ext cx="1005517" cy="10045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238" y="2907829"/>
            <a:ext cx="1161775" cy="1160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752" y="3005143"/>
            <a:ext cx="1216945" cy="1215819"/>
          </a:xfrm>
          <a:prstGeom prst="rect">
            <a:avLst/>
          </a:prstGeom>
        </p:spPr>
      </p:pic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8733B389-1B17-4E9C-9C99-459B275794B6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72" b="49319"/>
          <a:stretch/>
        </p:blipFill>
        <p:spPr>
          <a:xfrm>
            <a:off x="12680" y="4019131"/>
            <a:ext cx="9122868" cy="1114510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093B8561-BCAA-4779-BC55-4A04BA64D40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23" y="529806"/>
            <a:ext cx="770113" cy="222209"/>
          </a:xfrm>
          <a:prstGeom prst="rect">
            <a:avLst/>
          </a:prstGeom>
        </p:spPr>
      </p:pic>
      <p:pic>
        <p:nvPicPr>
          <p:cNvPr id="22" name="Bildobjekt 21">
            <a:extLst>
              <a:ext uri="{FF2B5EF4-FFF2-40B4-BE49-F238E27FC236}">
                <a16:creationId xmlns:a16="http://schemas.microsoft.com/office/drawing/2014/main" id="{BDEB5D35-FB2F-467E-8907-C9A60C4E3030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07" y="17362"/>
            <a:ext cx="1388794" cy="512443"/>
          </a:xfrm>
          <a:prstGeom prst="rect">
            <a:avLst/>
          </a:prstGeo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F182AD65-3B45-4D2B-9F74-C7A113F84AE4}"/>
              </a:ext>
            </a:extLst>
          </p:cNvPr>
          <p:cNvSpPr/>
          <p:nvPr/>
        </p:nvSpPr>
        <p:spPr>
          <a:xfrm>
            <a:off x="12678" y="2382"/>
            <a:ext cx="1857998" cy="93479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</p:spTree>
    <p:extLst>
      <p:ext uri="{BB962C8B-B14F-4D97-AF65-F5344CB8AC3E}">
        <p14:creationId xmlns:p14="http://schemas.microsoft.com/office/powerpoint/2010/main" val="7722140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C03F75A4-1220-496B-9536-3FDE3028A7C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32789467"/>
              </p:ext>
            </p:extLst>
          </p:nvPr>
        </p:nvGraphicFramePr>
        <p:xfrm>
          <a:off x="10041" y="6342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0" name="think-cell Slide" r:id="rId6" imgW="216" imgH="216" progId="TCLayout.ActiveDocument.1">
                  <p:embed/>
                </p:oleObj>
              </mc:Choice>
              <mc:Fallback>
                <p:oleObj name="think-cell Slide" r:id="rId6" imgW="216" imgH="216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C03F75A4-1220-496B-9536-3FDE3028A7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041" y="6342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ktangel 12" hidden="1">
            <a:extLst>
              <a:ext uri="{FF2B5EF4-FFF2-40B4-BE49-F238E27FC236}">
                <a16:creationId xmlns:a16="http://schemas.microsoft.com/office/drawing/2014/main" id="{F55292E3-4F0D-4D9F-B248-1E8B6331750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456" y="4757"/>
            <a:ext cx="158456" cy="1584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913577">
              <a:spcBef>
                <a:spcPct val="0"/>
              </a:spcBef>
              <a:spcAft>
                <a:spcPct val="0"/>
              </a:spcAft>
            </a:pPr>
            <a:endParaRPr lang="en-US" sz="2797" dirty="0">
              <a:solidFill>
                <a:srgbClr val="FFFFFF"/>
              </a:solidFill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FA106815-64AC-4601-9EDB-920047EBA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8817" y="2079494"/>
            <a:ext cx="5070225" cy="1164781"/>
          </a:xfrm>
          <a:prstGeom prst="rect">
            <a:avLst/>
          </a:prstGeom>
        </p:spPr>
      </p:pic>
      <p:sp>
        <p:nvSpPr>
          <p:cNvPr id="12" name="Rubrik 4">
            <a:extLst>
              <a:ext uri="{FF2B5EF4-FFF2-40B4-BE49-F238E27FC236}">
                <a16:creationId xmlns:a16="http://schemas.microsoft.com/office/drawing/2014/main" id="{4951BC45-4299-45E9-B74C-FEB3FD4F3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17" y="300534"/>
            <a:ext cx="8315425" cy="39730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797" dirty="0"/>
              <a:t>Thermal storage capacities in </a:t>
            </a:r>
            <a:r>
              <a:rPr lang="en-US" sz="2797" dirty="0" err="1"/>
              <a:t>ectogrid</a:t>
            </a:r>
            <a:r>
              <a:rPr lang="en-US" sz="2797" dirty="0"/>
              <a:t>™</a:t>
            </a:r>
            <a:endParaRPr lang="sv-SE" sz="2794" dirty="0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7C596D9E-F74E-4C8D-9DB3-8E0E42EB50E6}"/>
              </a:ext>
            </a:extLst>
          </p:cNvPr>
          <p:cNvSpPr/>
          <p:nvPr/>
        </p:nvSpPr>
        <p:spPr>
          <a:xfrm>
            <a:off x="7071517" y="3983387"/>
            <a:ext cx="1885388" cy="93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29C2883B-2109-4A9A-BA19-7A99D2FD40B0}"/>
              </a:ext>
            </a:extLst>
          </p:cNvPr>
          <p:cNvSpPr/>
          <p:nvPr/>
        </p:nvSpPr>
        <p:spPr>
          <a:xfrm>
            <a:off x="8970189" y="-13063"/>
            <a:ext cx="193215" cy="51696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7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72A90D4F-C59D-428B-AC71-C5F04E221BE7}"/>
              </a:ext>
            </a:extLst>
          </p:cNvPr>
          <p:cNvSpPr/>
          <p:nvPr/>
        </p:nvSpPr>
        <p:spPr>
          <a:xfrm>
            <a:off x="11949" y="7135"/>
            <a:ext cx="188425" cy="5133988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7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47" name="Ellips 46">
            <a:extLst>
              <a:ext uri="{FF2B5EF4-FFF2-40B4-BE49-F238E27FC236}">
                <a16:creationId xmlns:a16="http://schemas.microsoft.com/office/drawing/2014/main" id="{C7BA67A1-6276-47F7-935B-53857260D43A}"/>
              </a:ext>
            </a:extLst>
          </p:cNvPr>
          <p:cNvSpPr/>
          <p:nvPr/>
        </p:nvSpPr>
        <p:spPr>
          <a:xfrm>
            <a:off x="1614320" y="1572673"/>
            <a:ext cx="539500" cy="5395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48" name="Rak koppling 47">
            <a:extLst>
              <a:ext uri="{FF2B5EF4-FFF2-40B4-BE49-F238E27FC236}">
                <a16:creationId xmlns:a16="http://schemas.microsoft.com/office/drawing/2014/main" id="{A03E515D-DB9E-4E59-AE95-CA77FA8D0668}"/>
              </a:ext>
            </a:extLst>
          </p:cNvPr>
          <p:cNvCxnSpPr>
            <a:cxnSpLocks/>
            <a:endCxn id="47" idx="6"/>
          </p:cNvCxnSpPr>
          <p:nvPr/>
        </p:nvCxnSpPr>
        <p:spPr>
          <a:xfrm flipH="1">
            <a:off x="2153820" y="1842423"/>
            <a:ext cx="30047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Bildobjekt 49">
            <a:extLst>
              <a:ext uri="{FF2B5EF4-FFF2-40B4-BE49-F238E27FC236}">
                <a16:creationId xmlns:a16="http://schemas.microsoft.com/office/drawing/2014/main" id="{76725DF6-B9BE-44CF-B98C-293DBCCE45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3437" y="1626824"/>
            <a:ext cx="261266" cy="432441"/>
          </a:xfrm>
          <a:prstGeom prst="rect">
            <a:avLst/>
          </a:prstGeom>
        </p:spPr>
      </p:pic>
      <p:sp>
        <p:nvSpPr>
          <p:cNvPr id="62" name="Ellips 61">
            <a:extLst>
              <a:ext uri="{FF2B5EF4-FFF2-40B4-BE49-F238E27FC236}">
                <a16:creationId xmlns:a16="http://schemas.microsoft.com/office/drawing/2014/main" id="{D9529609-89C6-47AA-AC66-E8939643D97B}"/>
              </a:ext>
            </a:extLst>
          </p:cNvPr>
          <p:cNvSpPr/>
          <p:nvPr/>
        </p:nvSpPr>
        <p:spPr>
          <a:xfrm>
            <a:off x="6463696" y="2402545"/>
            <a:ext cx="863201" cy="863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63" name="Ellips 62">
            <a:extLst>
              <a:ext uri="{FF2B5EF4-FFF2-40B4-BE49-F238E27FC236}">
                <a16:creationId xmlns:a16="http://schemas.microsoft.com/office/drawing/2014/main" id="{947D6C18-4F18-4562-866D-A8733B047D2A}"/>
              </a:ext>
            </a:extLst>
          </p:cNvPr>
          <p:cNvSpPr/>
          <p:nvPr/>
        </p:nvSpPr>
        <p:spPr>
          <a:xfrm>
            <a:off x="6629946" y="1572673"/>
            <a:ext cx="539500" cy="5395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64" name="Rak koppling 63">
            <a:extLst>
              <a:ext uri="{FF2B5EF4-FFF2-40B4-BE49-F238E27FC236}">
                <a16:creationId xmlns:a16="http://schemas.microsoft.com/office/drawing/2014/main" id="{0D854067-A030-43CC-9C66-F0516ED88E3F}"/>
              </a:ext>
            </a:extLst>
          </p:cNvPr>
          <p:cNvCxnSpPr>
            <a:cxnSpLocks/>
            <a:stCxn id="62" idx="0"/>
            <a:endCxn id="63" idx="4"/>
          </p:cNvCxnSpPr>
          <p:nvPr/>
        </p:nvCxnSpPr>
        <p:spPr>
          <a:xfrm flipV="1">
            <a:off x="6895298" y="2112174"/>
            <a:ext cx="4399" cy="29037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Bildobjekt 64">
            <a:extLst>
              <a:ext uri="{FF2B5EF4-FFF2-40B4-BE49-F238E27FC236}">
                <a16:creationId xmlns:a16="http://schemas.microsoft.com/office/drawing/2014/main" id="{39830D36-7814-4F13-A05D-7138F989E4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5581" y="1626824"/>
            <a:ext cx="261266" cy="432441"/>
          </a:xfrm>
          <a:prstGeom prst="rect">
            <a:avLst/>
          </a:prstGeom>
        </p:spPr>
      </p:pic>
      <p:pic>
        <p:nvPicPr>
          <p:cNvPr id="70" name="Bild 69" descr="Hem">
            <a:extLst>
              <a:ext uri="{FF2B5EF4-FFF2-40B4-BE49-F238E27FC236}">
                <a16:creationId xmlns:a16="http://schemas.microsoft.com/office/drawing/2014/main" id="{5B8AB82A-7BB7-476B-AF86-D4A143A57EF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09074" y="1733496"/>
            <a:ext cx="260109" cy="260109"/>
          </a:xfrm>
          <a:prstGeom prst="rect">
            <a:avLst/>
          </a:prstGeom>
        </p:spPr>
      </p:pic>
      <p:pic>
        <p:nvPicPr>
          <p:cNvPr id="71" name="Bild 70" descr="Hem">
            <a:extLst>
              <a:ext uri="{FF2B5EF4-FFF2-40B4-BE49-F238E27FC236}">
                <a16:creationId xmlns:a16="http://schemas.microsoft.com/office/drawing/2014/main" id="{B9610774-0B2B-4862-914F-7CF9252E2AD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93638" y="1717915"/>
            <a:ext cx="260109" cy="260109"/>
          </a:xfrm>
          <a:prstGeom prst="rect">
            <a:avLst/>
          </a:prstGeom>
        </p:spPr>
      </p:pic>
      <p:sp>
        <p:nvSpPr>
          <p:cNvPr id="72" name="Ellips 71">
            <a:extLst>
              <a:ext uri="{FF2B5EF4-FFF2-40B4-BE49-F238E27FC236}">
                <a16:creationId xmlns:a16="http://schemas.microsoft.com/office/drawing/2014/main" id="{C15574A0-7FD5-46EE-A79F-0E9CD936992C}"/>
              </a:ext>
            </a:extLst>
          </p:cNvPr>
          <p:cNvSpPr/>
          <p:nvPr/>
        </p:nvSpPr>
        <p:spPr>
          <a:xfrm>
            <a:off x="5126049" y="1626823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73" name="Ellips 72">
            <a:extLst>
              <a:ext uri="{FF2B5EF4-FFF2-40B4-BE49-F238E27FC236}">
                <a16:creationId xmlns:a16="http://schemas.microsoft.com/office/drawing/2014/main" id="{3574DE6E-9C51-4DB8-AC76-28B946139ED2}"/>
              </a:ext>
            </a:extLst>
          </p:cNvPr>
          <p:cNvSpPr/>
          <p:nvPr/>
        </p:nvSpPr>
        <p:spPr>
          <a:xfrm>
            <a:off x="5801635" y="1626823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78" name="Rak koppling 77">
            <a:extLst>
              <a:ext uri="{FF2B5EF4-FFF2-40B4-BE49-F238E27FC236}">
                <a16:creationId xmlns:a16="http://schemas.microsoft.com/office/drawing/2014/main" id="{B5DA6C04-F429-4333-B789-47AFB77A4D21}"/>
              </a:ext>
            </a:extLst>
          </p:cNvPr>
          <p:cNvCxnSpPr>
            <a:cxnSpLocks/>
            <a:stCxn id="73" idx="2"/>
            <a:endCxn id="72" idx="6"/>
          </p:cNvCxnSpPr>
          <p:nvPr/>
        </p:nvCxnSpPr>
        <p:spPr>
          <a:xfrm flipH="1">
            <a:off x="5557250" y="1842423"/>
            <a:ext cx="244386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llips 78">
            <a:extLst>
              <a:ext uri="{FF2B5EF4-FFF2-40B4-BE49-F238E27FC236}">
                <a16:creationId xmlns:a16="http://schemas.microsoft.com/office/drawing/2014/main" id="{A20977FA-4D4E-49BF-97AB-85B5F6A225C4}"/>
              </a:ext>
            </a:extLst>
          </p:cNvPr>
          <p:cNvSpPr/>
          <p:nvPr/>
        </p:nvSpPr>
        <p:spPr>
          <a:xfrm>
            <a:off x="2446877" y="2609287"/>
            <a:ext cx="3803961" cy="13888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pic>
        <p:nvPicPr>
          <p:cNvPr id="82" name="Bild 81" descr="Hem">
            <a:extLst>
              <a:ext uri="{FF2B5EF4-FFF2-40B4-BE49-F238E27FC236}">
                <a16:creationId xmlns:a16="http://schemas.microsoft.com/office/drawing/2014/main" id="{7029A569-12A0-4B29-A2CB-105EC510B6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93507" y="1730270"/>
            <a:ext cx="260109" cy="260109"/>
          </a:xfrm>
          <a:prstGeom prst="rect">
            <a:avLst/>
          </a:prstGeom>
        </p:spPr>
      </p:pic>
      <p:pic>
        <p:nvPicPr>
          <p:cNvPr id="83" name="Bild 82" descr="Hem">
            <a:extLst>
              <a:ext uri="{FF2B5EF4-FFF2-40B4-BE49-F238E27FC236}">
                <a16:creationId xmlns:a16="http://schemas.microsoft.com/office/drawing/2014/main" id="{218253A7-5E05-4AB5-9720-120251DFCD5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69411" y="1714689"/>
            <a:ext cx="260109" cy="260109"/>
          </a:xfrm>
          <a:prstGeom prst="rect">
            <a:avLst/>
          </a:prstGeom>
        </p:spPr>
      </p:pic>
      <p:sp>
        <p:nvSpPr>
          <p:cNvPr id="84" name="Ellips 83">
            <a:extLst>
              <a:ext uri="{FF2B5EF4-FFF2-40B4-BE49-F238E27FC236}">
                <a16:creationId xmlns:a16="http://schemas.microsoft.com/office/drawing/2014/main" id="{60E491EB-E6D5-43D7-A0D6-84E04A3DD016}"/>
              </a:ext>
            </a:extLst>
          </p:cNvPr>
          <p:cNvSpPr/>
          <p:nvPr/>
        </p:nvSpPr>
        <p:spPr>
          <a:xfrm>
            <a:off x="3810482" y="1623597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85" name="Ellips 84">
            <a:extLst>
              <a:ext uri="{FF2B5EF4-FFF2-40B4-BE49-F238E27FC236}">
                <a16:creationId xmlns:a16="http://schemas.microsoft.com/office/drawing/2014/main" id="{1532E1A4-F7E7-42CC-BE7E-7722AEBA9AD7}"/>
              </a:ext>
            </a:extLst>
          </p:cNvPr>
          <p:cNvSpPr/>
          <p:nvPr/>
        </p:nvSpPr>
        <p:spPr>
          <a:xfrm>
            <a:off x="4477408" y="1623597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86" name="Rak koppling 85">
            <a:extLst>
              <a:ext uri="{FF2B5EF4-FFF2-40B4-BE49-F238E27FC236}">
                <a16:creationId xmlns:a16="http://schemas.microsoft.com/office/drawing/2014/main" id="{98938D4B-F1AD-4929-A4A1-EFAA2F72A695}"/>
              </a:ext>
            </a:extLst>
          </p:cNvPr>
          <p:cNvCxnSpPr>
            <a:cxnSpLocks/>
            <a:stCxn id="85" idx="2"/>
            <a:endCxn id="84" idx="6"/>
          </p:cNvCxnSpPr>
          <p:nvPr/>
        </p:nvCxnSpPr>
        <p:spPr>
          <a:xfrm flipH="1">
            <a:off x="4241683" y="1839197"/>
            <a:ext cx="235726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Bild 91" descr="Hem">
            <a:extLst>
              <a:ext uri="{FF2B5EF4-FFF2-40B4-BE49-F238E27FC236}">
                <a16:creationId xmlns:a16="http://schemas.microsoft.com/office/drawing/2014/main" id="{DF9FD3D3-7931-4B72-B2D5-BACC2F99AB3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529901" y="1733496"/>
            <a:ext cx="260109" cy="260109"/>
          </a:xfrm>
          <a:prstGeom prst="rect">
            <a:avLst/>
          </a:prstGeom>
        </p:spPr>
      </p:pic>
      <p:pic>
        <p:nvPicPr>
          <p:cNvPr id="93" name="Bild 92" descr="Hem">
            <a:extLst>
              <a:ext uri="{FF2B5EF4-FFF2-40B4-BE49-F238E27FC236}">
                <a16:creationId xmlns:a16="http://schemas.microsoft.com/office/drawing/2014/main" id="{AAA3AC8B-6CCE-4CFB-A9A7-91FE7AA46C5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14465" y="1717915"/>
            <a:ext cx="260109" cy="260109"/>
          </a:xfrm>
          <a:prstGeom prst="rect">
            <a:avLst/>
          </a:prstGeom>
        </p:spPr>
      </p:pic>
      <p:sp>
        <p:nvSpPr>
          <p:cNvPr id="94" name="Ellips 93">
            <a:extLst>
              <a:ext uri="{FF2B5EF4-FFF2-40B4-BE49-F238E27FC236}">
                <a16:creationId xmlns:a16="http://schemas.microsoft.com/office/drawing/2014/main" id="{B5CA0397-98A7-4E2A-8ABD-6CA5D5959C0B}"/>
              </a:ext>
            </a:extLst>
          </p:cNvPr>
          <p:cNvSpPr/>
          <p:nvPr/>
        </p:nvSpPr>
        <p:spPr>
          <a:xfrm>
            <a:off x="2446876" y="1626823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95" name="Ellips 94">
            <a:extLst>
              <a:ext uri="{FF2B5EF4-FFF2-40B4-BE49-F238E27FC236}">
                <a16:creationId xmlns:a16="http://schemas.microsoft.com/office/drawing/2014/main" id="{CBA5E68B-5521-43E6-8A33-BB77D32BF805}"/>
              </a:ext>
            </a:extLst>
          </p:cNvPr>
          <p:cNvSpPr/>
          <p:nvPr/>
        </p:nvSpPr>
        <p:spPr>
          <a:xfrm>
            <a:off x="3122462" y="1626823"/>
            <a:ext cx="431201" cy="4312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96" name="Rak koppling 95">
            <a:extLst>
              <a:ext uri="{FF2B5EF4-FFF2-40B4-BE49-F238E27FC236}">
                <a16:creationId xmlns:a16="http://schemas.microsoft.com/office/drawing/2014/main" id="{6976F8C2-35F0-4013-9872-7CBC5682D8E3}"/>
              </a:ext>
            </a:extLst>
          </p:cNvPr>
          <p:cNvCxnSpPr>
            <a:cxnSpLocks/>
            <a:stCxn id="95" idx="2"/>
            <a:endCxn id="94" idx="6"/>
          </p:cNvCxnSpPr>
          <p:nvPr/>
        </p:nvCxnSpPr>
        <p:spPr>
          <a:xfrm flipH="1">
            <a:off x="2878076" y="1842423"/>
            <a:ext cx="244386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Rak koppling 96">
            <a:extLst>
              <a:ext uri="{FF2B5EF4-FFF2-40B4-BE49-F238E27FC236}">
                <a16:creationId xmlns:a16="http://schemas.microsoft.com/office/drawing/2014/main" id="{7792521E-0CB5-43A6-9CD7-55A22D961D71}"/>
              </a:ext>
            </a:extLst>
          </p:cNvPr>
          <p:cNvCxnSpPr>
            <a:cxnSpLocks/>
          </p:cNvCxnSpPr>
          <p:nvPr/>
        </p:nvCxnSpPr>
        <p:spPr>
          <a:xfrm flipH="1">
            <a:off x="3566096" y="1842423"/>
            <a:ext cx="244386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ak koppling 97">
            <a:extLst>
              <a:ext uri="{FF2B5EF4-FFF2-40B4-BE49-F238E27FC236}">
                <a16:creationId xmlns:a16="http://schemas.microsoft.com/office/drawing/2014/main" id="{F6F83B84-3DE1-41FA-BCD5-62396BE77839}"/>
              </a:ext>
            </a:extLst>
          </p:cNvPr>
          <p:cNvCxnSpPr>
            <a:cxnSpLocks/>
          </p:cNvCxnSpPr>
          <p:nvPr/>
        </p:nvCxnSpPr>
        <p:spPr>
          <a:xfrm flipH="1">
            <a:off x="4895619" y="1842423"/>
            <a:ext cx="244386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Ellips 99">
            <a:extLst>
              <a:ext uri="{FF2B5EF4-FFF2-40B4-BE49-F238E27FC236}">
                <a16:creationId xmlns:a16="http://schemas.microsoft.com/office/drawing/2014/main" id="{587BFFC7-B732-484C-B119-84BF83203B62}"/>
              </a:ext>
            </a:extLst>
          </p:cNvPr>
          <p:cNvSpPr/>
          <p:nvPr/>
        </p:nvSpPr>
        <p:spPr>
          <a:xfrm>
            <a:off x="3122463" y="3125618"/>
            <a:ext cx="3128374" cy="138887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01" name="Ellips 100">
            <a:extLst>
              <a:ext uri="{FF2B5EF4-FFF2-40B4-BE49-F238E27FC236}">
                <a16:creationId xmlns:a16="http://schemas.microsoft.com/office/drawing/2014/main" id="{F4DB5799-C1F7-4B7B-B547-FC1452D4088D}"/>
              </a:ext>
            </a:extLst>
          </p:cNvPr>
          <p:cNvSpPr/>
          <p:nvPr/>
        </p:nvSpPr>
        <p:spPr>
          <a:xfrm>
            <a:off x="2664834" y="3484571"/>
            <a:ext cx="539500" cy="5395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pic>
        <p:nvPicPr>
          <p:cNvPr id="102" name="Bildobjekt 101">
            <a:extLst>
              <a:ext uri="{FF2B5EF4-FFF2-40B4-BE49-F238E27FC236}">
                <a16:creationId xmlns:a16="http://schemas.microsoft.com/office/drawing/2014/main" id="{7E59C752-B6A3-4A3B-A3DF-700D21A45F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03951" y="3538722"/>
            <a:ext cx="261266" cy="432441"/>
          </a:xfrm>
          <a:prstGeom prst="rect">
            <a:avLst/>
          </a:prstGeom>
        </p:spPr>
      </p:pic>
      <p:sp>
        <p:nvSpPr>
          <p:cNvPr id="103" name="Ellips 102">
            <a:extLst>
              <a:ext uri="{FF2B5EF4-FFF2-40B4-BE49-F238E27FC236}">
                <a16:creationId xmlns:a16="http://schemas.microsoft.com/office/drawing/2014/main" id="{292EB7D7-57E4-4F37-9761-E949AB00A437}"/>
              </a:ext>
            </a:extLst>
          </p:cNvPr>
          <p:cNvSpPr/>
          <p:nvPr/>
        </p:nvSpPr>
        <p:spPr>
          <a:xfrm>
            <a:off x="4356119" y="3484571"/>
            <a:ext cx="539500" cy="5395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pic>
        <p:nvPicPr>
          <p:cNvPr id="104" name="Bildobjekt 103">
            <a:extLst>
              <a:ext uri="{FF2B5EF4-FFF2-40B4-BE49-F238E27FC236}">
                <a16:creationId xmlns:a16="http://schemas.microsoft.com/office/drawing/2014/main" id="{1078D117-B5F4-48A4-AB8B-1FE9879DF8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5236" y="3538722"/>
            <a:ext cx="261266" cy="432441"/>
          </a:xfrm>
          <a:prstGeom prst="rect">
            <a:avLst/>
          </a:prstGeom>
        </p:spPr>
      </p:pic>
      <p:cxnSp>
        <p:nvCxnSpPr>
          <p:cNvPr id="105" name="Rak koppling 104">
            <a:extLst>
              <a:ext uri="{FF2B5EF4-FFF2-40B4-BE49-F238E27FC236}">
                <a16:creationId xmlns:a16="http://schemas.microsoft.com/office/drawing/2014/main" id="{8070AB44-E3A9-4322-9145-C19F46173ADC}"/>
              </a:ext>
            </a:extLst>
          </p:cNvPr>
          <p:cNvCxnSpPr>
            <a:cxnSpLocks/>
          </p:cNvCxnSpPr>
          <p:nvPr/>
        </p:nvCxnSpPr>
        <p:spPr>
          <a:xfrm flipV="1">
            <a:off x="4635196" y="3265745"/>
            <a:ext cx="0" cy="21084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ak koppling 105">
            <a:extLst>
              <a:ext uri="{FF2B5EF4-FFF2-40B4-BE49-F238E27FC236}">
                <a16:creationId xmlns:a16="http://schemas.microsoft.com/office/drawing/2014/main" id="{571B40BA-0572-4F11-B82A-FD96BE5682B3}"/>
              </a:ext>
            </a:extLst>
          </p:cNvPr>
          <p:cNvCxnSpPr>
            <a:cxnSpLocks/>
          </p:cNvCxnSpPr>
          <p:nvPr/>
        </p:nvCxnSpPr>
        <p:spPr>
          <a:xfrm flipV="1">
            <a:off x="2944008" y="2727361"/>
            <a:ext cx="0" cy="75530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ruta 21">
            <a:extLst>
              <a:ext uri="{FF2B5EF4-FFF2-40B4-BE49-F238E27FC236}">
                <a16:creationId xmlns:a16="http://schemas.microsoft.com/office/drawing/2014/main" id="{D91833AD-B3D9-4DD8-92EA-0A0B6E04638C}"/>
              </a:ext>
            </a:extLst>
          </p:cNvPr>
          <p:cNvSpPr txBox="1"/>
          <p:nvPr/>
        </p:nvSpPr>
        <p:spPr>
          <a:xfrm>
            <a:off x="2340373" y="4078223"/>
            <a:ext cx="1274886" cy="30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577"/>
            <a:r>
              <a:rPr lang="sv-SE" sz="1399" dirty="0">
                <a:solidFill>
                  <a:srgbClr val="000000"/>
                </a:solidFill>
              </a:rPr>
              <a:t>Water in pipes</a:t>
            </a:r>
          </a:p>
        </p:txBody>
      </p:sp>
      <p:sp>
        <p:nvSpPr>
          <p:cNvPr id="107" name="textruta 106">
            <a:extLst>
              <a:ext uri="{FF2B5EF4-FFF2-40B4-BE49-F238E27FC236}">
                <a16:creationId xmlns:a16="http://schemas.microsoft.com/office/drawing/2014/main" id="{70CB589F-3B08-4223-AE1C-83998C324BF1}"/>
              </a:ext>
            </a:extLst>
          </p:cNvPr>
          <p:cNvSpPr txBox="1"/>
          <p:nvPr/>
        </p:nvSpPr>
        <p:spPr>
          <a:xfrm>
            <a:off x="3732410" y="4078221"/>
            <a:ext cx="1731699" cy="522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577"/>
            <a:r>
              <a:rPr lang="sv-SE" sz="1399" dirty="0">
                <a:solidFill>
                  <a:srgbClr val="000000"/>
                </a:solidFill>
              </a:rPr>
              <a:t>Surrounding earth (</a:t>
            </a:r>
            <a:r>
              <a:rPr lang="sv-SE" sz="1399" dirty="0" err="1">
                <a:solidFill>
                  <a:srgbClr val="000000"/>
                </a:solidFill>
              </a:rPr>
              <a:t>uninsulated</a:t>
            </a:r>
            <a:r>
              <a:rPr lang="sv-SE" sz="1399" dirty="0">
                <a:solidFill>
                  <a:srgbClr val="000000"/>
                </a:solidFill>
              </a:rPr>
              <a:t> pipes)</a:t>
            </a:r>
          </a:p>
        </p:txBody>
      </p:sp>
      <p:sp>
        <p:nvSpPr>
          <p:cNvPr id="108" name="textruta 107">
            <a:extLst>
              <a:ext uri="{FF2B5EF4-FFF2-40B4-BE49-F238E27FC236}">
                <a16:creationId xmlns:a16="http://schemas.microsoft.com/office/drawing/2014/main" id="{33777393-F091-49B6-AA4D-C73F1D4F6178}"/>
              </a:ext>
            </a:extLst>
          </p:cNvPr>
          <p:cNvSpPr txBox="1"/>
          <p:nvPr/>
        </p:nvSpPr>
        <p:spPr>
          <a:xfrm>
            <a:off x="6262253" y="1173189"/>
            <a:ext cx="1274886" cy="30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577"/>
            <a:r>
              <a:rPr lang="sv-SE" sz="1399" dirty="0">
                <a:solidFill>
                  <a:srgbClr val="000000"/>
                </a:solidFill>
              </a:rPr>
              <a:t>Acccumulator</a:t>
            </a:r>
          </a:p>
        </p:txBody>
      </p:sp>
      <p:sp>
        <p:nvSpPr>
          <p:cNvPr id="109" name="textruta 108">
            <a:extLst>
              <a:ext uri="{FF2B5EF4-FFF2-40B4-BE49-F238E27FC236}">
                <a16:creationId xmlns:a16="http://schemas.microsoft.com/office/drawing/2014/main" id="{EACC2F86-142A-4F68-9E94-C720762EDC52}"/>
              </a:ext>
            </a:extLst>
          </p:cNvPr>
          <p:cNvSpPr txBox="1"/>
          <p:nvPr/>
        </p:nvSpPr>
        <p:spPr>
          <a:xfrm>
            <a:off x="1246627" y="969212"/>
            <a:ext cx="1274886" cy="522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577"/>
            <a:r>
              <a:rPr lang="sv-SE" sz="1399" dirty="0">
                <a:solidFill>
                  <a:srgbClr val="000000"/>
                </a:solidFill>
              </a:rPr>
              <a:t>Building climate shells</a:t>
            </a:r>
          </a:p>
        </p:txBody>
      </p:sp>
    </p:spTree>
    <p:extLst>
      <p:ext uri="{BB962C8B-B14F-4D97-AF65-F5344CB8AC3E}">
        <p14:creationId xmlns:p14="http://schemas.microsoft.com/office/powerpoint/2010/main" val="53071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2" grpId="0" animBg="1"/>
      <p:bldP spid="63" grpId="0" animBg="1"/>
      <p:bldP spid="72" grpId="0" animBg="1"/>
      <p:bldP spid="73" grpId="0" animBg="1"/>
      <p:bldP spid="79" grpId="0" animBg="1"/>
      <p:bldP spid="84" grpId="0" animBg="1"/>
      <p:bldP spid="85" grpId="0" animBg="1"/>
      <p:bldP spid="94" grpId="0" animBg="1"/>
      <p:bldP spid="95" grpId="0" animBg="1"/>
      <p:bldP spid="100" grpId="0" animBg="1"/>
      <p:bldP spid="101" grpId="0" animBg="1"/>
      <p:bldP spid="103" grpId="0" animBg="1"/>
      <p:bldP spid="22" grpId="0"/>
      <p:bldP spid="107" grpId="0"/>
      <p:bldP spid="108" grpId="0"/>
      <p:bldP spid="1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CDE60DD-662F-4CA5-8DC1-B272DDFE667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5859495"/>
              </p:ext>
            </p:extLst>
          </p:nvPr>
        </p:nvGraphicFramePr>
        <p:xfrm>
          <a:off x="5421" y="3570"/>
          <a:ext cx="1190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06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CDE60DD-662F-4CA5-8DC1-B272DDFE66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21" y="3570"/>
                        <a:ext cx="1190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0A891492-18AB-41BD-9F79-65FBF7CC8EC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31" y="2380"/>
            <a:ext cx="118953" cy="1189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685183">
              <a:lnSpc>
                <a:spcPts val="2498"/>
              </a:lnSpc>
              <a:spcBef>
                <a:spcPct val="0"/>
              </a:spcBef>
              <a:spcAft>
                <a:spcPct val="0"/>
              </a:spcAft>
            </a:pPr>
            <a:endParaRPr lang="en-US" sz="2797" dirty="0">
              <a:solidFill>
                <a:srgbClr val="FFFFFF"/>
              </a:solidFill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83E723-7A42-404C-8838-96B518F9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252" y="318030"/>
            <a:ext cx="8179783" cy="7193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797" dirty="0" err="1"/>
              <a:t>ectogrid</a:t>
            </a:r>
            <a:r>
              <a:rPr lang="en-US" sz="2797" dirty="0"/>
              <a:t>™ enables flexibility due to thermal storage capacities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FC4E3-C264-4854-B4C5-15078C2F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183"/>
            <a:fld id="{93C795C4-4A26-412B-AA90-98E97FF83D41}" type="slidenum">
              <a:rPr lang="de-DE">
                <a:latin typeface="EON Brix Sans"/>
              </a:rPr>
              <a:pPr defTabSz="685183"/>
              <a:t>17</a:t>
            </a:fld>
            <a:endParaRPr lang="de-DE">
              <a:latin typeface="EON Brix Sans"/>
            </a:endParaRPr>
          </a:p>
        </p:txBody>
      </p:sp>
      <p:pic>
        <p:nvPicPr>
          <p:cNvPr id="23" name="Picture 2" descr="H:\Misc\Bild4.png">
            <a:extLst>
              <a:ext uri="{FF2B5EF4-FFF2-40B4-BE49-F238E27FC236}">
                <a16:creationId xmlns:a16="http://schemas.microsoft.com/office/drawing/2014/main" id="{95A2B509-58FB-4300-B45D-C2ADDFC3C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952851" y="1996866"/>
            <a:ext cx="5154544" cy="23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27">
            <a:extLst>
              <a:ext uri="{FF2B5EF4-FFF2-40B4-BE49-F238E27FC236}">
                <a16:creationId xmlns:a16="http://schemas.microsoft.com/office/drawing/2014/main" id="{0EA0F6FF-433E-473D-91A3-57B0F43DED41}"/>
              </a:ext>
            </a:extLst>
          </p:cNvPr>
          <p:cNvSpPr txBox="1"/>
          <p:nvPr/>
        </p:nvSpPr>
        <p:spPr bwMode="gray">
          <a:xfrm>
            <a:off x="2476093" y="1786204"/>
            <a:ext cx="1240759" cy="17500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lvl="1" defTabSz="685183">
              <a:spcBef>
                <a:spcPts val="449"/>
              </a:spcBef>
              <a:buClr>
                <a:srgbClr val="F21C0A"/>
              </a:buClr>
            </a:pPr>
            <a:r>
              <a:rPr lang="en-US" sz="10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Charging possible</a:t>
            </a:r>
          </a:p>
        </p:txBody>
      </p:sp>
      <p:sp>
        <p:nvSpPr>
          <p:cNvPr id="27" name="TextBox 229">
            <a:extLst>
              <a:ext uri="{FF2B5EF4-FFF2-40B4-BE49-F238E27FC236}">
                <a16:creationId xmlns:a16="http://schemas.microsoft.com/office/drawing/2014/main" id="{9A16499D-C90F-40EC-A755-A93F5F8860AA}"/>
              </a:ext>
            </a:extLst>
          </p:cNvPr>
          <p:cNvSpPr txBox="1"/>
          <p:nvPr/>
        </p:nvSpPr>
        <p:spPr bwMode="gray">
          <a:xfrm>
            <a:off x="2228252" y="3953288"/>
            <a:ext cx="54293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Night</a:t>
            </a:r>
          </a:p>
        </p:txBody>
      </p:sp>
      <p:sp>
        <p:nvSpPr>
          <p:cNvPr id="28" name="TextBox 230">
            <a:extLst>
              <a:ext uri="{FF2B5EF4-FFF2-40B4-BE49-F238E27FC236}">
                <a16:creationId xmlns:a16="http://schemas.microsoft.com/office/drawing/2014/main" id="{CC1D0B28-A4D9-4588-8C7C-D1085D9AA1B5}"/>
              </a:ext>
            </a:extLst>
          </p:cNvPr>
          <p:cNvSpPr txBox="1"/>
          <p:nvPr/>
        </p:nvSpPr>
        <p:spPr bwMode="gray">
          <a:xfrm>
            <a:off x="3153661" y="3953288"/>
            <a:ext cx="54293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Sunrise</a:t>
            </a:r>
          </a:p>
        </p:txBody>
      </p:sp>
      <p:sp>
        <p:nvSpPr>
          <p:cNvPr id="29" name="TextBox 231">
            <a:extLst>
              <a:ext uri="{FF2B5EF4-FFF2-40B4-BE49-F238E27FC236}">
                <a16:creationId xmlns:a16="http://schemas.microsoft.com/office/drawing/2014/main" id="{DB5F7629-0DC1-4D74-B62F-639518312CE3}"/>
              </a:ext>
            </a:extLst>
          </p:cNvPr>
          <p:cNvSpPr txBox="1"/>
          <p:nvPr/>
        </p:nvSpPr>
        <p:spPr bwMode="gray">
          <a:xfrm>
            <a:off x="4262651" y="3953288"/>
            <a:ext cx="54293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Noon</a:t>
            </a:r>
          </a:p>
        </p:txBody>
      </p:sp>
      <p:sp>
        <p:nvSpPr>
          <p:cNvPr id="30" name="TextBox 232">
            <a:extLst>
              <a:ext uri="{FF2B5EF4-FFF2-40B4-BE49-F238E27FC236}">
                <a16:creationId xmlns:a16="http://schemas.microsoft.com/office/drawing/2014/main" id="{4542F265-889E-4C9D-BAA9-F6477E6009E6}"/>
              </a:ext>
            </a:extLst>
          </p:cNvPr>
          <p:cNvSpPr txBox="1"/>
          <p:nvPr/>
        </p:nvSpPr>
        <p:spPr bwMode="gray">
          <a:xfrm>
            <a:off x="5361755" y="3953288"/>
            <a:ext cx="54293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Sunset</a:t>
            </a:r>
          </a:p>
        </p:txBody>
      </p:sp>
      <p:sp>
        <p:nvSpPr>
          <p:cNvPr id="31" name="TextBox 233">
            <a:extLst>
              <a:ext uri="{FF2B5EF4-FFF2-40B4-BE49-F238E27FC236}">
                <a16:creationId xmlns:a16="http://schemas.microsoft.com/office/drawing/2014/main" id="{7123B1FD-7919-4719-A8BB-4E73D1B41560}"/>
              </a:ext>
            </a:extLst>
          </p:cNvPr>
          <p:cNvSpPr txBox="1"/>
          <p:nvPr/>
        </p:nvSpPr>
        <p:spPr bwMode="gray">
          <a:xfrm>
            <a:off x="6308384" y="3953288"/>
            <a:ext cx="54293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Night</a:t>
            </a:r>
          </a:p>
        </p:txBody>
      </p:sp>
      <p:sp>
        <p:nvSpPr>
          <p:cNvPr id="32" name="TextBox 234">
            <a:extLst>
              <a:ext uri="{FF2B5EF4-FFF2-40B4-BE49-F238E27FC236}">
                <a16:creationId xmlns:a16="http://schemas.microsoft.com/office/drawing/2014/main" id="{CED51AC4-8E7D-4044-AC39-41CBF77CFF64}"/>
              </a:ext>
            </a:extLst>
          </p:cNvPr>
          <p:cNvSpPr txBox="1"/>
          <p:nvPr/>
        </p:nvSpPr>
        <p:spPr bwMode="gray">
          <a:xfrm>
            <a:off x="4067330" y="4128782"/>
            <a:ext cx="933579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000000"/>
                </a:solidFill>
                <a:latin typeface="EON Brix Sans"/>
              </a:rPr>
              <a:t>Time of the day</a:t>
            </a:r>
          </a:p>
        </p:txBody>
      </p:sp>
      <p:sp>
        <p:nvSpPr>
          <p:cNvPr id="33" name="TextBox 235">
            <a:extLst>
              <a:ext uri="{FF2B5EF4-FFF2-40B4-BE49-F238E27FC236}">
                <a16:creationId xmlns:a16="http://schemas.microsoft.com/office/drawing/2014/main" id="{6505EA76-4033-461E-AFEE-B29D191176A4}"/>
              </a:ext>
            </a:extLst>
          </p:cNvPr>
          <p:cNvSpPr txBox="1"/>
          <p:nvPr/>
        </p:nvSpPr>
        <p:spPr bwMode="gray">
          <a:xfrm rot="20343753">
            <a:off x="2471897" y="2681430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34" name="TextBox 236">
            <a:extLst>
              <a:ext uri="{FF2B5EF4-FFF2-40B4-BE49-F238E27FC236}">
                <a16:creationId xmlns:a16="http://schemas.microsoft.com/office/drawing/2014/main" id="{432DD368-F29B-446F-9B3B-BC78970BB97E}"/>
              </a:ext>
            </a:extLst>
          </p:cNvPr>
          <p:cNvSpPr txBox="1"/>
          <p:nvPr/>
        </p:nvSpPr>
        <p:spPr bwMode="gray">
          <a:xfrm rot="16200000">
            <a:off x="1649487" y="2916760"/>
            <a:ext cx="933578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000000"/>
                </a:solidFill>
                <a:latin typeface="EON Brix Sans"/>
              </a:rPr>
              <a:t>Power (MW)</a:t>
            </a:r>
          </a:p>
        </p:txBody>
      </p:sp>
      <p:sp>
        <p:nvSpPr>
          <p:cNvPr id="35" name="TextBox 237">
            <a:extLst>
              <a:ext uri="{FF2B5EF4-FFF2-40B4-BE49-F238E27FC236}">
                <a16:creationId xmlns:a16="http://schemas.microsoft.com/office/drawing/2014/main" id="{A95EBE03-FF6F-45A4-A56D-C860D5A152FD}"/>
              </a:ext>
            </a:extLst>
          </p:cNvPr>
          <p:cNvSpPr txBox="1"/>
          <p:nvPr/>
        </p:nvSpPr>
        <p:spPr bwMode="gray">
          <a:xfrm rot="604016">
            <a:off x="2783853" y="2674689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36" name="TextBox 238">
            <a:extLst>
              <a:ext uri="{FF2B5EF4-FFF2-40B4-BE49-F238E27FC236}">
                <a16:creationId xmlns:a16="http://schemas.microsoft.com/office/drawing/2014/main" id="{15041EC0-3611-4494-88C9-AA81A529DC5F}"/>
              </a:ext>
            </a:extLst>
          </p:cNvPr>
          <p:cNvSpPr txBox="1"/>
          <p:nvPr/>
        </p:nvSpPr>
        <p:spPr bwMode="gray">
          <a:xfrm>
            <a:off x="2656837" y="2674689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59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38" name="TextBox 240">
            <a:extLst>
              <a:ext uri="{FF2B5EF4-FFF2-40B4-BE49-F238E27FC236}">
                <a16:creationId xmlns:a16="http://schemas.microsoft.com/office/drawing/2014/main" id="{A10DEC99-DF20-4A0B-91A3-BD14D853F279}"/>
              </a:ext>
            </a:extLst>
          </p:cNvPr>
          <p:cNvSpPr txBox="1"/>
          <p:nvPr/>
        </p:nvSpPr>
        <p:spPr bwMode="gray">
          <a:xfrm>
            <a:off x="2515904" y="2734484"/>
            <a:ext cx="1085877" cy="1383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Wind energy</a:t>
            </a:r>
          </a:p>
        </p:txBody>
      </p:sp>
      <p:sp>
        <p:nvSpPr>
          <p:cNvPr id="39" name="TextBox 241">
            <a:extLst>
              <a:ext uri="{FF2B5EF4-FFF2-40B4-BE49-F238E27FC236}">
                <a16:creationId xmlns:a16="http://schemas.microsoft.com/office/drawing/2014/main" id="{0A07F740-B706-4816-A45A-306368F32632}"/>
              </a:ext>
            </a:extLst>
          </p:cNvPr>
          <p:cNvSpPr txBox="1"/>
          <p:nvPr/>
        </p:nvSpPr>
        <p:spPr bwMode="gray">
          <a:xfrm rot="19736736">
            <a:off x="3971292" y="2256710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0" name="TextBox 242">
            <a:extLst>
              <a:ext uri="{FF2B5EF4-FFF2-40B4-BE49-F238E27FC236}">
                <a16:creationId xmlns:a16="http://schemas.microsoft.com/office/drawing/2014/main" id="{AE615219-B971-4681-A72B-D394241AC145}"/>
              </a:ext>
            </a:extLst>
          </p:cNvPr>
          <p:cNvSpPr txBox="1"/>
          <p:nvPr/>
        </p:nvSpPr>
        <p:spPr bwMode="gray">
          <a:xfrm rot="19197942">
            <a:off x="3733629" y="2444235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1" name="TextBox 243">
            <a:extLst>
              <a:ext uri="{FF2B5EF4-FFF2-40B4-BE49-F238E27FC236}">
                <a16:creationId xmlns:a16="http://schemas.microsoft.com/office/drawing/2014/main" id="{1A237E89-93C0-49A8-B35B-A8091C13EF1F}"/>
              </a:ext>
            </a:extLst>
          </p:cNvPr>
          <p:cNvSpPr txBox="1"/>
          <p:nvPr/>
        </p:nvSpPr>
        <p:spPr bwMode="gray">
          <a:xfrm rot="18528840">
            <a:off x="3718652" y="2474485"/>
            <a:ext cx="667404" cy="20367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2" name="TextBox 244">
            <a:extLst>
              <a:ext uri="{FF2B5EF4-FFF2-40B4-BE49-F238E27FC236}">
                <a16:creationId xmlns:a16="http://schemas.microsoft.com/office/drawing/2014/main" id="{E99F64E7-C3C8-472F-BC0A-3494D52E537D}"/>
              </a:ext>
            </a:extLst>
          </p:cNvPr>
          <p:cNvSpPr txBox="1"/>
          <p:nvPr/>
        </p:nvSpPr>
        <p:spPr bwMode="gray">
          <a:xfrm>
            <a:off x="4009327" y="2243963"/>
            <a:ext cx="1085877" cy="140161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Solar energy</a:t>
            </a:r>
          </a:p>
        </p:txBody>
      </p:sp>
      <p:sp>
        <p:nvSpPr>
          <p:cNvPr id="43" name="TextBox 245">
            <a:extLst>
              <a:ext uri="{FF2B5EF4-FFF2-40B4-BE49-F238E27FC236}">
                <a16:creationId xmlns:a16="http://schemas.microsoft.com/office/drawing/2014/main" id="{47FC855B-71BE-45FA-9F20-FBD5472DFB75}"/>
              </a:ext>
            </a:extLst>
          </p:cNvPr>
          <p:cNvSpPr txBox="1"/>
          <p:nvPr/>
        </p:nvSpPr>
        <p:spPr bwMode="gray">
          <a:xfrm rot="21411848">
            <a:off x="5489452" y="2670736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4" name="TextBox 246">
            <a:extLst>
              <a:ext uri="{FF2B5EF4-FFF2-40B4-BE49-F238E27FC236}">
                <a16:creationId xmlns:a16="http://schemas.microsoft.com/office/drawing/2014/main" id="{5D76DAFF-9C3B-4780-ABA1-D2C5F104E8B9}"/>
              </a:ext>
            </a:extLst>
          </p:cNvPr>
          <p:cNvSpPr txBox="1"/>
          <p:nvPr/>
        </p:nvSpPr>
        <p:spPr bwMode="gray">
          <a:xfrm rot="20753883">
            <a:off x="5382558" y="2704933"/>
            <a:ext cx="667405" cy="20366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0" tIns="0" rIns="0" bIns="0" rtlCol="0" anchor="t">
            <a:no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endParaRPr lang="en-US" sz="449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6" name="TextBox 248">
            <a:extLst>
              <a:ext uri="{FF2B5EF4-FFF2-40B4-BE49-F238E27FC236}">
                <a16:creationId xmlns:a16="http://schemas.microsoft.com/office/drawing/2014/main" id="{735DA76E-66B5-4F52-A551-7723BB6FBBD2}"/>
              </a:ext>
            </a:extLst>
          </p:cNvPr>
          <p:cNvSpPr txBox="1"/>
          <p:nvPr/>
        </p:nvSpPr>
        <p:spPr bwMode="gray">
          <a:xfrm>
            <a:off x="5533876" y="2713009"/>
            <a:ext cx="1085877" cy="14016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Overall Demand</a:t>
            </a:r>
          </a:p>
        </p:txBody>
      </p:sp>
      <p:sp>
        <p:nvSpPr>
          <p:cNvPr id="47" name="Freeform: Shape 12">
            <a:extLst>
              <a:ext uri="{FF2B5EF4-FFF2-40B4-BE49-F238E27FC236}">
                <a16:creationId xmlns:a16="http://schemas.microsoft.com/office/drawing/2014/main" id="{FF9E4978-5ADF-4EBF-82EC-EE8DC6D388BD}"/>
              </a:ext>
            </a:extLst>
          </p:cNvPr>
          <p:cNvSpPr/>
          <p:nvPr/>
        </p:nvSpPr>
        <p:spPr>
          <a:xfrm>
            <a:off x="2203627" y="3022879"/>
            <a:ext cx="4652993" cy="645188"/>
          </a:xfrm>
          <a:custGeom>
            <a:avLst/>
            <a:gdLst>
              <a:gd name="connsiteX0" fmla="*/ 0 w 4090736"/>
              <a:gd name="connsiteY0" fmla="*/ 541421 h 567226"/>
              <a:gd name="connsiteX1" fmla="*/ 745957 w 4090736"/>
              <a:gd name="connsiteY1" fmla="*/ 180474 h 567226"/>
              <a:gd name="connsiteX2" fmla="*/ 1371600 w 4090736"/>
              <a:gd name="connsiteY2" fmla="*/ 348916 h 567226"/>
              <a:gd name="connsiteX3" fmla="*/ 2177715 w 4090736"/>
              <a:gd name="connsiteY3" fmla="*/ 0 h 567226"/>
              <a:gd name="connsiteX4" fmla="*/ 2791326 w 4090736"/>
              <a:gd name="connsiteY4" fmla="*/ 348916 h 567226"/>
              <a:gd name="connsiteX5" fmla="*/ 3549315 w 4090736"/>
              <a:gd name="connsiteY5" fmla="*/ 565484 h 567226"/>
              <a:gd name="connsiteX6" fmla="*/ 4090736 w 4090736"/>
              <a:gd name="connsiteY6" fmla="*/ 433137 h 567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0736" h="567226">
                <a:moveTo>
                  <a:pt x="0" y="541421"/>
                </a:moveTo>
                <a:cubicBezTo>
                  <a:pt x="258678" y="376989"/>
                  <a:pt x="517357" y="212558"/>
                  <a:pt x="745957" y="180474"/>
                </a:cubicBezTo>
                <a:cubicBezTo>
                  <a:pt x="974557" y="148390"/>
                  <a:pt x="1132974" y="378995"/>
                  <a:pt x="1371600" y="348916"/>
                </a:cubicBezTo>
                <a:cubicBezTo>
                  <a:pt x="1610226" y="318837"/>
                  <a:pt x="1941094" y="0"/>
                  <a:pt x="2177715" y="0"/>
                </a:cubicBezTo>
                <a:cubicBezTo>
                  <a:pt x="2414336" y="0"/>
                  <a:pt x="2562726" y="254669"/>
                  <a:pt x="2791326" y="348916"/>
                </a:cubicBezTo>
                <a:cubicBezTo>
                  <a:pt x="3019926" y="443163"/>
                  <a:pt x="3332747" y="551447"/>
                  <a:pt x="3549315" y="565484"/>
                </a:cubicBezTo>
                <a:cubicBezTo>
                  <a:pt x="3765883" y="579521"/>
                  <a:pt x="3928309" y="506329"/>
                  <a:pt x="4090736" y="433137"/>
                </a:cubicBez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83"/>
            <a:endParaRPr lang="sv-SE" sz="104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48" name="TextBox 251">
            <a:extLst>
              <a:ext uri="{FF2B5EF4-FFF2-40B4-BE49-F238E27FC236}">
                <a16:creationId xmlns:a16="http://schemas.microsoft.com/office/drawing/2014/main" id="{B8E87E96-D74E-4D14-9DF3-97666716C0D3}"/>
              </a:ext>
            </a:extLst>
          </p:cNvPr>
          <p:cNvSpPr txBox="1"/>
          <p:nvPr/>
        </p:nvSpPr>
        <p:spPr bwMode="gray">
          <a:xfrm>
            <a:off x="2304039" y="3061378"/>
            <a:ext cx="1297743" cy="140161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lvl="1" algn="ctr" defTabSz="685183">
              <a:spcBef>
                <a:spcPts val="449"/>
              </a:spcBef>
              <a:buClr>
                <a:srgbClr val="F21C0A"/>
              </a:buClr>
            </a:pPr>
            <a:r>
              <a:rPr lang="en-US" sz="899" b="1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ectogrid™ consumption</a:t>
            </a:r>
          </a:p>
        </p:txBody>
      </p:sp>
      <p:sp>
        <p:nvSpPr>
          <p:cNvPr id="19" name="Ellips 18">
            <a:extLst>
              <a:ext uri="{FF2B5EF4-FFF2-40B4-BE49-F238E27FC236}">
                <a16:creationId xmlns:a16="http://schemas.microsoft.com/office/drawing/2014/main" id="{9C40D4D2-349A-4B3F-9227-4310E89F3AEB}"/>
              </a:ext>
            </a:extLst>
          </p:cNvPr>
          <p:cNvSpPr/>
          <p:nvPr/>
        </p:nvSpPr>
        <p:spPr>
          <a:xfrm rot="21072201">
            <a:off x="2715829" y="3260559"/>
            <a:ext cx="571550" cy="146241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55" name="Ellips 54">
            <a:extLst>
              <a:ext uri="{FF2B5EF4-FFF2-40B4-BE49-F238E27FC236}">
                <a16:creationId xmlns:a16="http://schemas.microsoft.com/office/drawing/2014/main" id="{C418EE7A-F0F8-4F42-9F9C-2D93358366E6}"/>
              </a:ext>
            </a:extLst>
          </p:cNvPr>
          <p:cNvSpPr/>
          <p:nvPr/>
        </p:nvSpPr>
        <p:spPr>
          <a:xfrm rot="20728418">
            <a:off x="4167566" y="3103991"/>
            <a:ext cx="762341" cy="225305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56" name="Ellips 55">
            <a:extLst>
              <a:ext uri="{FF2B5EF4-FFF2-40B4-BE49-F238E27FC236}">
                <a16:creationId xmlns:a16="http://schemas.microsoft.com/office/drawing/2014/main" id="{12D80C70-7C0A-440F-ACD3-B2BB43B523B6}"/>
              </a:ext>
            </a:extLst>
          </p:cNvPr>
          <p:cNvSpPr/>
          <p:nvPr/>
        </p:nvSpPr>
        <p:spPr>
          <a:xfrm rot="277111">
            <a:off x="5391535" y="2931779"/>
            <a:ext cx="1431944" cy="647291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57" name="Ellips 56">
            <a:extLst>
              <a:ext uri="{FF2B5EF4-FFF2-40B4-BE49-F238E27FC236}">
                <a16:creationId xmlns:a16="http://schemas.microsoft.com/office/drawing/2014/main" id="{B06DC875-E6BD-4478-9EDC-8971D68E69BF}"/>
              </a:ext>
            </a:extLst>
          </p:cNvPr>
          <p:cNvSpPr/>
          <p:nvPr/>
        </p:nvSpPr>
        <p:spPr>
          <a:xfrm>
            <a:off x="3579948" y="1805971"/>
            <a:ext cx="268945" cy="146241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22225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67" name="Rektangel 66">
            <a:extLst>
              <a:ext uri="{FF2B5EF4-FFF2-40B4-BE49-F238E27FC236}">
                <a16:creationId xmlns:a16="http://schemas.microsoft.com/office/drawing/2014/main" id="{5528B634-0F30-4C8F-9ADA-18AE7F4E6915}"/>
              </a:ext>
            </a:extLst>
          </p:cNvPr>
          <p:cNvSpPr/>
          <p:nvPr/>
        </p:nvSpPr>
        <p:spPr>
          <a:xfrm>
            <a:off x="8970189" y="-13063"/>
            <a:ext cx="193215" cy="51696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7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68" name="Rektangel 67">
            <a:extLst>
              <a:ext uri="{FF2B5EF4-FFF2-40B4-BE49-F238E27FC236}">
                <a16:creationId xmlns:a16="http://schemas.microsoft.com/office/drawing/2014/main" id="{8079CFF0-97E2-4E6F-A36D-FDBB78C69AF7}"/>
              </a:ext>
            </a:extLst>
          </p:cNvPr>
          <p:cNvSpPr/>
          <p:nvPr/>
        </p:nvSpPr>
        <p:spPr>
          <a:xfrm>
            <a:off x="-2565" y="-122"/>
            <a:ext cx="188425" cy="5133988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7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45" name="TextBox 227">
            <a:extLst>
              <a:ext uri="{FF2B5EF4-FFF2-40B4-BE49-F238E27FC236}">
                <a16:creationId xmlns:a16="http://schemas.microsoft.com/office/drawing/2014/main" id="{8DF2F62D-2AA4-46B9-884F-DCC45CF64153}"/>
              </a:ext>
            </a:extLst>
          </p:cNvPr>
          <p:cNvSpPr txBox="1"/>
          <p:nvPr/>
        </p:nvSpPr>
        <p:spPr bwMode="gray">
          <a:xfrm rot="1267697">
            <a:off x="6588072" y="1394284"/>
            <a:ext cx="1240759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lvl="1" defTabSz="685183">
              <a:spcBef>
                <a:spcPts val="449"/>
              </a:spcBef>
              <a:buClr>
                <a:srgbClr val="F21C0A"/>
              </a:buClr>
            </a:pPr>
            <a:r>
              <a:rPr lang="en-US" dirty="0">
                <a:latin typeface="EON Brix Sans"/>
              </a:rPr>
              <a:t>Example</a:t>
            </a:r>
          </a:p>
        </p:txBody>
      </p:sp>
      <p:sp>
        <p:nvSpPr>
          <p:cNvPr id="49" name="TextBox 228">
            <a:extLst>
              <a:ext uri="{FF2B5EF4-FFF2-40B4-BE49-F238E27FC236}">
                <a16:creationId xmlns:a16="http://schemas.microsoft.com/office/drawing/2014/main" id="{E134DD3B-EBA3-4589-8238-74DE3E9BE6C6}"/>
              </a:ext>
            </a:extLst>
          </p:cNvPr>
          <p:cNvSpPr txBox="1"/>
          <p:nvPr/>
        </p:nvSpPr>
        <p:spPr bwMode="gray">
          <a:xfrm>
            <a:off x="4760448" y="1786420"/>
            <a:ext cx="1357497" cy="17500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pPr marL="0" lvl="1" defTabSz="685183">
              <a:spcBef>
                <a:spcPts val="449"/>
              </a:spcBef>
              <a:buClr>
                <a:srgbClr val="F21C0A"/>
              </a:buClr>
            </a:pPr>
            <a:r>
              <a:rPr lang="en-US" sz="1099" dirty="0" err="1">
                <a:solidFill>
                  <a:srgbClr val="FFFFFF">
                    <a:lumMod val="50000"/>
                  </a:srgbClr>
                </a:solidFill>
                <a:latin typeface="EON Brix Sans"/>
              </a:rPr>
              <a:t>Decharging</a:t>
            </a:r>
            <a:r>
              <a:rPr lang="en-US" sz="1099" dirty="0">
                <a:solidFill>
                  <a:srgbClr val="FFFFFF">
                    <a:lumMod val="50000"/>
                  </a:srgbClr>
                </a:solidFill>
                <a:latin typeface="EON Brix Sans"/>
              </a:rPr>
              <a:t> wanted</a:t>
            </a:r>
          </a:p>
        </p:txBody>
      </p:sp>
      <p:sp>
        <p:nvSpPr>
          <p:cNvPr id="50" name="Ellips 49">
            <a:extLst>
              <a:ext uri="{FF2B5EF4-FFF2-40B4-BE49-F238E27FC236}">
                <a16:creationId xmlns:a16="http://schemas.microsoft.com/office/drawing/2014/main" id="{02BA5A5F-C90E-4428-8E86-CA9A382ED059}"/>
              </a:ext>
            </a:extLst>
          </p:cNvPr>
          <p:cNvSpPr/>
          <p:nvPr/>
        </p:nvSpPr>
        <p:spPr>
          <a:xfrm>
            <a:off x="5973034" y="1810171"/>
            <a:ext cx="268945" cy="146241"/>
          </a:xfrm>
          <a:prstGeom prst="ellipse">
            <a:avLst/>
          </a:prstGeom>
          <a:solidFill>
            <a:schemeClr val="accent3">
              <a:alpha val="50000"/>
            </a:schemeClr>
          </a:solidFill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577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</p:spTree>
    <p:extLst>
      <p:ext uri="{BB962C8B-B14F-4D97-AF65-F5344CB8AC3E}">
        <p14:creationId xmlns:p14="http://schemas.microsoft.com/office/powerpoint/2010/main" val="342857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 animBg="1"/>
      <p:bldP spid="48" grpId="0"/>
      <p:bldP spid="19" grpId="0" animBg="1"/>
      <p:bldP spid="55" grpId="0" animBg="1"/>
      <p:bldP spid="56" grpId="0" animBg="1"/>
      <p:bldP spid="57" grpId="0" animBg="1"/>
      <p:bldP spid="49" grpId="0"/>
      <p:bldP spid="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1BBCCD-09C0-46EF-B137-F8192AF7852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93648016"/>
              </p:ext>
            </p:extLst>
          </p:nvPr>
        </p:nvGraphicFramePr>
        <p:xfrm>
          <a:off x="5816" y="1587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97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1BBCCD-09C0-46EF-B137-F8192AF785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16" y="1587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ktangel 4" hidden="1">
            <a:extLst>
              <a:ext uri="{FF2B5EF4-FFF2-40B4-BE49-F238E27FC236}">
                <a16:creationId xmlns:a16="http://schemas.microsoft.com/office/drawing/2014/main" id="{BA966199-CE89-4D21-AD23-D4C11818BF4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GB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C9D5C00-CC59-4C92-BF25-DC2126EE4863}"/>
              </a:ext>
            </a:extLst>
          </p:cNvPr>
          <p:cNvSpPr/>
          <p:nvPr/>
        </p:nvSpPr>
        <p:spPr>
          <a:xfrm>
            <a:off x="7120336" y="4183116"/>
            <a:ext cx="2019435" cy="84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319" y="654055"/>
            <a:ext cx="7297540" cy="43762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95920" y="1346022"/>
            <a:ext cx="1346019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Purchase</a:t>
            </a:r>
            <a:b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</a:br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energy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692662" y="1308106"/>
            <a:ext cx="1336539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Own your</a:t>
            </a:r>
          </a:p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equipment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408360" y="1308106"/>
            <a:ext cx="1355498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Share the</a:t>
            </a:r>
          </a:p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investment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40367FD5-6E13-42DD-A742-2F74E306A32B}"/>
              </a:ext>
            </a:extLst>
          </p:cNvPr>
          <p:cNvSpPr/>
          <p:nvPr/>
        </p:nvSpPr>
        <p:spPr>
          <a:xfrm>
            <a:off x="3644517" y="2198384"/>
            <a:ext cx="1432826" cy="1468872"/>
          </a:xfrm>
          <a:prstGeom prst="rect">
            <a:avLst/>
          </a:prstGeom>
          <a:noFill/>
          <a:ln w="44450" cap="rnd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" name="Title 19">
            <a:extLst>
              <a:ext uri="{FF2B5EF4-FFF2-40B4-BE49-F238E27FC236}">
                <a16:creationId xmlns:a16="http://schemas.microsoft.com/office/drawing/2014/main" id="{D68D6F85-BCAF-4FBC-AF4C-4620E3968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10" y="338879"/>
            <a:ext cx="8304289" cy="330149"/>
          </a:xfrm>
        </p:spPr>
        <p:txBody>
          <a:bodyPr/>
          <a:lstStyle/>
          <a:p>
            <a:r>
              <a:rPr lang="en-GB" sz="2800" dirty="0"/>
              <a:t>Different business models to fit customers needs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85168798-DF20-4FBD-98B8-36BD514E6011}"/>
              </a:ext>
            </a:extLst>
          </p:cNvPr>
          <p:cNvSpPr/>
          <p:nvPr/>
        </p:nvSpPr>
        <p:spPr>
          <a:xfrm>
            <a:off x="8974262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EBB865F0-ACB6-44E2-9BE9-50162C010AFB}"/>
              </a:ext>
            </a:extLst>
          </p:cNvPr>
          <p:cNvSpPr/>
          <p:nvPr/>
        </p:nvSpPr>
        <p:spPr>
          <a:xfrm>
            <a:off x="468" y="-2497"/>
            <a:ext cx="188600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</p:spTree>
    <p:extLst>
      <p:ext uri="{BB962C8B-B14F-4D97-AF65-F5344CB8AC3E}">
        <p14:creationId xmlns:p14="http://schemas.microsoft.com/office/powerpoint/2010/main" val="1101958267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C03F75A4-1220-496B-9536-3FDE3028A7C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4781269"/>
              </p:ext>
            </p:extLst>
          </p:nvPr>
        </p:nvGraphicFramePr>
        <p:xfrm>
          <a:off x="5816" y="3965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98" name="think-cell Slide" r:id="rId6" imgW="216" imgH="216" progId="TCLayout.ActiveDocument.1">
                  <p:embed/>
                </p:oleObj>
              </mc:Choice>
              <mc:Fallback>
                <p:oleObj name="think-cell Slide" r:id="rId6" imgW="216" imgH="216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C03F75A4-1220-496B-9536-3FDE3028A7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16" y="3965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ktangel 12" hidden="1">
            <a:extLst>
              <a:ext uri="{FF2B5EF4-FFF2-40B4-BE49-F238E27FC236}">
                <a16:creationId xmlns:a16="http://schemas.microsoft.com/office/drawing/2014/main" id="{F55292E3-4F0D-4D9F-B248-1E8B6331750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29" y="2379"/>
            <a:ext cx="158603" cy="1586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sv-SE" sz="2797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FA106815-64AC-4601-9EDB-920047EBA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7681" y="2518812"/>
            <a:ext cx="3375075" cy="775355"/>
          </a:xfrm>
          <a:prstGeom prst="rect">
            <a:avLst/>
          </a:prstGeom>
        </p:spPr>
      </p:pic>
      <p:sp>
        <p:nvSpPr>
          <p:cNvPr id="12" name="Rubrik 4">
            <a:extLst>
              <a:ext uri="{FF2B5EF4-FFF2-40B4-BE49-F238E27FC236}">
                <a16:creationId xmlns:a16="http://schemas.microsoft.com/office/drawing/2014/main" id="{4951BC45-4299-45E9-B74C-FEB3FD4F3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47" y="159283"/>
            <a:ext cx="8323124" cy="39766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797" dirty="0" err="1"/>
              <a:t>ectogrid</a:t>
            </a:r>
            <a:r>
              <a:rPr lang="sv-SE" sz="2797" dirty="0"/>
              <a:t>™ an innovative </a:t>
            </a:r>
            <a:r>
              <a:rPr lang="sv-SE" sz="2797" dirty="0" err="1"/>
              <a:t>concept</a:t>
            </a:r>
            <a:r>
              <a:rPr lang="sv-SE" sz="2797" dirty="0"/>
              <a:t> - </a:t>
            </a:r>
            <a:r>
              <a:rPr lang="sv-SE" sz="2797" i="1" dirty="0" err="1"/>
              <a:t>examples</a:t>
            </a:r>
            <a:endParaRPr lang="sv-SE" sz="2797" i="1" dirty="0"/>
          </a:p>
        </p:txBody>
      </p:sp>
      <p:pic>
        <p:nvPicPr>
          <p:cNvPr id="26" name="Bildobjekt 25">
            <a:extLst>
              <a:ext uri="{FF2B5EF4-FFF2-40B4-BE49-F238E27FC236}">
                <a16:creationId xmlns:a16="http://schemas.microsoft.com/office/drawing/2014/main" id="{E2C18A96-50B6-4711-B09A-65F35C603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88135">
            <a:off x="4208468" y="4025687"/>
            <a:ext cx="823565" cy="472971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7C596D9E-F74E-4C8D-9DB3-8E0E42EB50E6}"/>
              </a:ext>
            </a:extLst>
          </p:cNvPr>
          <p:cNvSpPr/>
          <p:nvPr/>
        </p:nvSpPr>
        <p:spPr>
          <a:xfrm>
            <a:off x="7073831" y="3984693"/>
            <a:ext cx="1887134" cy="93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29C2883B-2109-4A9A-BA19-7A99D2FD40B0}"/>
              </a:ext>
            </a:extLst>
          </p:cNvPr>
          <p:cNvSpPr/>
          <p:nvPr/>
        </p:nvSpPr>
        <p:spPr>
          <a:xfrm>
            <a:off x="8974261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72A90D4F-C59D-428B-AC71-C5F04E221BE7}"/>
              </a:ext>
            </a:extLst>
          </p:cNvPr>
          <p:cNvSpPr/>
          <p:nvPr/>
        </p:nvSpPr>
        <p:spPr>
          <a:xfrm>
            <a:off x="468" y="-2497"/>
            <a:ext cx="188599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2" name="Ellips 1">
            <a:extLst>
              <a:ext uri="{FF2B5EF4-FFF2-40B4-BE49-F238E27FC236}">
                <a16:creationId xmlns:a16="http://schemas.microsoft.com/office/drawing/2014/main" id="{A22EAA65-08B0-47BB-8C39-59E5EB95CC4B}"/>
              </a:ext>
            </a:extLst>
          </p:cNvPr>
          <p:cNvSpPr/>
          <p:nvPr/>
        </p:nvSpPr>
        <p:spPr>
          <a:xfrm>
            <a:off x="4387202" y="2776949"/>
            <a:ext cx="431600" cy="431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6" name="Ellips 15">
            <a:extLst>
              <a:ext uri="{FF2B5EF4-FFF2-40B4-BE49-F238E27FC236}">
                <a16:creationId xmlns:a16="http://schemas.microsoft.com/office/drawing/2014/main" id="{0BA80730-E1AD-40FF-AF7B-1F24A4A1C6C8}"/>
              </a:ext>
            </a:extLst>
          </p:cNvPr>
          <p:cNvSpPr/>
          <p:nvPr/>
        </p:nvSpPr>
        <p:spPr>
          <a:xfrm>
            <a:off x="4110494" y="3784719"/>
            <a:ext cx="971101" cy="9711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5" name="Rak koppling 4">
            <a:extLst>
              <a:ext uri="{FF2B5EF4-FFF2-40B4-BE49-F238E27FC236}">
                <a16:creationId xmlns:a16="http://schemas.microsoft.com/office/drawing/2014/main" id="{6C78CAC7-67F7-48A3-B2EC-3965FC23BA39}"/>
              </a:ext>
            </a:extLst>
          </p:cNvPr>
          <p:cNvCxnSpPr>
            <a:stCxn id="2" idx="4"/>
            <a:endCxn id="16" idx="0"/>
          </p:cNvCxnSpPr>
          <p:nvPr/>
        </p:nvCxnSpPr>
        <p:spPr>
          <a:xfrm flipH="1">
            <a:off x="4596045" y="3208550"/>
            <a:ext cx="6958" cy="57617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 20">
            <a:extLst>
              <a:ext uri="{FF2B5EF4-FFF2-40B4-BE49-F238E27FC236}">
                <a16:creationId xmlns:a16="http://schemas.microsoft.com/office/drawing/2014/main" id="{01E06D67-3411-43AA-BCE4-01549F908D9C}"/>
              </a:ext>
            </a:extLst>
          </p:cNvPr>
          <p:cNvSpPr/>
          <p:nvPr/>
        </p:nvSpPr>
        <p:spPr>
          <a:xfrm>
            <a:off x="4846432" y="1350600"/>
            <a:ext cx="971101" cy="9711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30" name="Bildobjekt 29">
            <a:extLst>
              <a:ext uri="{FF2B5EF4-FFF2-40B4-BE49-F238E27FC236}">
                <a16:creationId xmlns:a16="http://schemas.microsoft.com/office/drawing/2014/main" id="{79FE6F6C-7D93-435F-95B7-CB78B5AE44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5885" y="1431593"/>
            <a:ext cx="452831" cy="825475"/>
          </a:xfrm>
          <a:prstGeom prst="rect">
            <a:avLst/>
          </a:prstGeom>
        </p:spPr>
      </p:pic>
      <p:pic>
        <p:nvPicPr>
          <p:cNvPr id="31" name="Bildobjekt 30">
            <a:extLst>
              <a:ext uri="{FF2B5EF4-FFF2-40B4-BE49-F238E27FC236}">
                <a16:creationId xmlns:a16="http://schemas.microsoft.com/office/drawing/2014/main" id="{D4E7A5E5-1BF5-4D1B-9424-52F402EF15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50809" y="990576"/>
            <a:ext cx="557742" cy="687115"/>
          </a:xfrm>
          <a:prstGeom prst="rect">
            <a:avLst/>
          </a:prstGeom>
        </p:spPr>
      </p:pic>
      <p:sp>
        <p:nvSpPr>
          <p:cNvPr id="32" name="Ellips 31">
            <a:extLst>
              <a:ext uri="{FF2B5EF4-FFF2-40B4-BE49-F238E27FC236}">
                <a16:creationId xmlns:a16="http://schemas.microsoft.com/office/drawing/2014/main" id="{0401A1B4-4813-41C9-BC3A-18C588AA06A6}"/>
              </a:ext>
            </a:extLst>
          </p:cNvPr>
          <p:cNvSpPr/>
          <p:nvPr/>
        </p:nvSpPr>
        <p:spPr>
          <a:xfrm>
            <a:off x="3010227" y="2208419"/>
            <a:ext cx="431600" cy="431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17" name="Bild 16" descr="Hemma">
            <a:extLst>
              <a:ext uri="{FF2B5EF4-FFF2-40B4-BE49-F238E27FC236}">
                <a16:creationId xmlns:a16="http://schemas.microsoft.com/office/drawing/2014/main" id="{42705DE8-66B7-4727-8CFE-1F2C6DC067C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76389" y="2228502"/>
            <a:ext cx="330952" cy="330952"/>
          </a:xfrm>
          <a:prstGeom prst="rect">
            <a:avLst/>
          </a:prstGeom>
        </p:spPr>
      </p:pic>
      <p:pic>
        <p:nvPicPr>
          <p:cNvPr id="34" name="Bild 33" descr="Hemma">
            <a:extLst>
              <a:ext uri="{FF2B5EF4-FFF2-40B4-BE49-F238E27FC236}">
                <a16:creationId xmlns:a16="http://schemas.microsoft.com/office/drawing/2014/main" id="{2E1EE261-30CF-4F3F-BDC1-51937FDF886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27636" y="2227263"/>
            <a:ext cx="330952" cy="330952"/>
          </a:xfrm>
          <a:prstGeom prst="rect">
            <a:avLst/>
          </a:prstGeom>
        </p:spPr>
      </p:pic>
      <p:pic>
        <p:nvPicPr>
          <p:cNvPr id="35" name="Bild 34" descr="Hemma">
            <a:extLst>
              <a:ext uri="{FF2B5EF4-FFF2-40B4-BE49-F238E27FC236}">
                <a16:creationId xmlns:a16="http://schemas.microsoft.com/office/drawing/2014/main" id="{62145088-14E1-4E47-9269-5C3DD80DD6A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73822" y="2225966"/>
            <a:ext cx="330952" cy="330952"/>
          </a:xfrm>
          <a:prstGeom prst="rect">
            <a:avLst/>
          </a:prstGeom>
        </p:spPr>
      </p:pic>
      <p:pic>
        <p:nvPicPr>
          <p:cNvPr id="36" name="Bild 35" descr="Hemma">
            <a:extLst>
              <a:ext uri="{FF2B5EF4-FFF2-40B4-BE49-F238E27FC236}">
                <a16:creationId xmlns:a16="http://schemas.microsoft.com/office/drawing/2014/main" id="{6A88FBED-A29D-42FA-B068-0B7F549E7D7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25068" y="2224727"/>
            <a:ext cx="330952" cy="330952"/>
          </a:xfrm>
          <a:prstGeom prst="rect">
            <a:avLst/>
          </a:prstGeom>
        </p:spPr>
      </p:pic>
      <p:pic>
        <p:nvPicPr>
          <p:cNvPr id="37" name="Bild 36" descr="Hemma">
            <a:extLst>
              <a:ext uri="{FF2B5EF4-FFF2-40B4-BE49-F238E27FC236}">
                <a16:creationId xmlns:a16="http://schemas.microsoft.com/office/drawing/2014/main" id="{DB17CC55-6176-4A3E-936E-C350E23207F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82317" y="2225966"/>
            <a:ext cx="330952" cy="330952"/>
          </a:xfrm>
          <a:prstGeom prst="rect">
            <a:avLst/>
          </a:prstGeom>
        </p:spPr>
      </p:pic>
      <p:pic>
        <p:nvPicPr>
          <p:cNvPr id="38" name="Bild 37" descr="Hemma">
            <a:extLst>
              <a:ext uri="{FF2B5EF4-FFF2-40B4-BE49-F238E27FC236}">
                <a16:creationId xmlns:a16="http://schemas.microsoft.com/office/drawing/2014/main" id="{AA3F068A-631F-497D-8236-8718492DC42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33564" y="2224727"/>
            <a:ext cx="330952" cy="330952"/>
          </a:xfrm>
          <a:prstGeom prst="rect">
            <a:avLst/>
          </a:prstGeom>
        </p:spPr>
      </p:pic>
      <p:cxnSp>
        <p:nvCxnSpPr>
          <p:cNvPr id="39" name="Rak koppling 38">
            <a:extLst>
              <a:ext uri="{FF2B5EF4-FFF2-40B4-BE49-F238E27FC236}">
                <a16:creationId xmlns:a16="http://schemas.microsoft.com/office/drawing/2014/main" id="{8AECD035-5428-43FA-9220-1C932BD91B24}"/>
              </a:ext>
            </a:extLst>
          </p:cNvPr>
          <p:cNvCxnSpPr>
            <a:cxnSpLocks/>
            <a:stCxn id="21" idx="3"/>
          </p:cNvCxnSpPr>
          <p:nvPr/>
        </p:nvCxnSpPr>
        <p:spPr>
          <a:xfrm flipH="1">
            <a:off x="4638918" y="2179486"/>
            <a:ext cx="349728" cy="59746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 39">
            <a:extLst>
              <a:ext uri="{FF2B5EF4-FFF2-40B4-BE49-F238E27FC236}">
                <a16:creationId xmlns:a16="http://schemas.microsoft.com/office/drawing/2014/main" id="{618ECE79-B871-41F0-A29C-64AE447F1B97}"/>
              </a:ext>
            </a:extLst>
          </p:cNvPr>
          <p:cNvSpPr/>
          <p:nvPr/>
        </p:nvSpPr>
        <p:spPr>
          <a:xfrm>
            <a:off x="2744129" y="850315"/>
            <a:ext cx="971101" cy="9711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42" name="Rak koppling 41">
            <a:extLst>
              <a:ext uri="{FF2B5EF4-FFF2-40B4-BE49-F238E27FC236}">
                <a16:creationId xmlns:a16="http://schemas.microsoft.com/office/drawing/2014/main" id="{BDF6FF7A-A456-4203-9710-E6783CA1F7B3}"/>
              </a:ext>
            </a:extLst>
          </p:cNvPr>
          <p:cNvCxnSpPr>
            <a:cxnSpLocks/>
            <a:stCxn id="40" idx="4"/>
          </p:cNvCxnSpPr>
          <p:nvPr/>
        </p:nvCxnSpPr>
        <p:spPr>
          <a:xfrm>
            <a:off x="3229680" y="1821415"/>
            <a:ext cx="0" cy="39563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lips 48">
            <a:extLst>
              <a:ext uri="{FF2B5EF4-FFF2-40B4-BE49-F238E27FC236}">
                <a16:creationId xmlns:a16="http://schemas.microsoft.com/office/drawing/2014/main" id="{64337691-CD85-40D1-9EBF-E2DF8BC94020}"/>
              </a:ext>
            </a:extLst>
          </p:cNvPr>
          <p:cNvSpPr/>
          <p:nvPr/>
        </p:nvSpPr>
        <p:spPr>
          <a:xfrm>
            <a:off x="1878662" y="2383790"/>
            <a:ext cx="431600" cy="431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1" name="Ellips 50">
            <a:extLst>
              <a:ext uri="{FF2B5EF4-FFF2-40B4-BE49-F238E27FC236}">
                <a16:creationId xmlns:a16="http://schemas.microsoft.com/office/drawing/2014/main" id="{1E29D0C7-FC0E-4E53-BCC1-4FD716D34922}"/>
              </a:ext>
            </a:extLst>
          </p:cNvPr>
          <p:cNvSpPr/>
          <p:nvPr/>
        </p:nvSpPr>
        <p:spPr>
          <a:xfrm>
            <a:off x="2603568" y="2812796"/>
            <a:ext cx="431600" cy="431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2" name="Ellips 51">
            <a:extLst>
              <a:ext uri="{FF2B5EF4-FFF2-40B4-BE49-F238E27FC236}">
                <a16:creationId xmlns:a16="http://schemas.microsoft.com/office/drawing/2014/main" id="{E25E6978-DB9A-47C4-A387-451666C98BFE}"/>
              </a:ext>
            </a:extLst>
          </p:cNvPr>
          <p:cNvSpPr/>
          <p:nvPr/>
        </p:nvSpPr>
        <p:spPr>
          <a:xfrm>
            <a:off x="2326860" y="3820566"/>
            <a:ext cx="971101" cy="9711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53" name="Rak koppling 52">
            <a:extLst>
              <a:ext uri="{FF2B5EF4-FFF2-40B4-BE49-F238E27FC236}">
                <a16:creationId xmlns:a16="http://schemas.microsoft.com/office/drawing/2014/main" id="{A7A405C1-DF2B-46FA-ABB7-4D059109D877}"/>
              </a:ext>
            </a:extLst>
          </p:cNvPr>
          <p:cNvCxnSpPr>
            <a:stCxn id="51" idx="4"/>
            <a:endCxn id="52" idx="0"/>
          </p:cNvCxnSpPr>
          <p:nvPr/>
        </p:nvCxnSpPr>
        <p:spPr>
          <a:xfrm flipH="1">
            <a:off x="2812410" y="3244396"/>
            <a:ext cx="6958" cy="57617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Ellips 53">
            <a:extLst>
              <a:ext uri="{FF2B5EF4-FFF2-40B4-BE49-F238E27FC236}">
                <a16:creationId xmlns:a16="http://schemas.microsoft.com/office/drawing/2014/main" id="{6BC9BB8B-D379-480F-8292-9CF3611C3119}"/>
              </a:ext>
            </a:extLst>
          </p:cNvPr>
          <p:cNvSpPr/>
          <p:nvPr/>
        </p:nvSpPr>
        <p:spPr>
          <a:xfrm>
            <a:off x="732849" y="1350600"/>
            <a:ext cx="971101" cy="97110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56" name="Rak koppling 55">
            <a:extLst>
              <a:ext uri="{FF2B5EF4-FFF2-40B4-BE49-F238E27FC236}">
                <a16:creationId xmlns:a16="http://schemas.microsoft.com/office/drawing/2014/main" id="{8B942B72-0B85-444A-BF47-7960791D4F39}"/>
              </a:ext>
            </a:extLst>
          </p:cNvPr>
          <p:cNvCxnSpPr>
            <a:cxnSpLocks/>
            <a:stCxn id="54" idx="5"/>
            <a:endCxn id="49" idx="1"/>
          </p:cNvCxnSpPr>
          <p:nvPr/>
        </p:nvCxnSpPr>
        <p:spPr>
          <a:xfrm>
            <a:off x="1561736" y="2179486"/>
            <a:ext cx="380133" cy="26751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 58">
            <a:extLst>
              <a:ext uri="{FF2B5EF4-FFF2-40B4-BE49-F238E27FC236}">
                <a16:creationId xmlns:a16="http://schemas.microsoft.com/office/drawing/2014/main" id="{0A6A73C3-682B-4322-86FF-091C1AE51388}"/>
              </a:ext>
            </a:extLst>
          </p:cNvPr>
          <p:cNvSpPr/>
          <p:nvPr/>
        </p:nvSpPr>
        <p:spPr>
          <a:xfrm>
            <a:off x="933565" y="1548416"/>
            <a:ext cx="575467" cy="575467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60" name="Likbent triangel 59">
            <a:extLst>
              <a:ext uri="{FF2B5EF4-FFF2-40B4-BE49-F238E27FC236}">
                <a16:creationId xmlns:a16="http://schemas.microsoft.com/office/drawing/2014/main" id="{7D472F0E-850A-45AB-875B-8BACC9C3BCF4}"/>
              </a:ext>
            </a:extLst>
          </p:cNvPr>
          <p:cNvSpPr/>
          <p:nvPr/>
        </p:nvSpPr>
        <p:spPr>
          <a:xfrm rot="5400000">
            <a:off x="1057829" y="1620348"/>
            <a:ext cx="431600" cy="431600"/>
          </a:xfrm>
          <a:prstGeom prst="triangl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61" name="Bildobjekt 60">
            <a:extLst>
              <a:ext uri="{FF2B5EF4-FFF2-40B4-BE49-F238E27FC236}">
                <a16:creationId xmlns:a16="http://schemas.microsoft.com/office/drawing/2014/main" id="{94B8DE1B-73E2-4036-818D-0C3CB4F51A6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89264" y="3943099"/>
            <a:ext cx="460208" cy="761723"/>
          </a:xfrm>
          <a:prstGeom prst="rect">
            <a:avLst/>
          </a:prstGeo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851C664E-0D25-4FA1-9EB1-A810ECD74BB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17939" y="2052904"/>
            <a:ext cx="1675334" cy="1493814"/>
          </a:xfrm>
          <a:prstGeom prst="rect">
            <a:avLst/>
          </a:prstGeom>
        </p:spPr>
      </p:pic>
      <p:pic>
        <p:nvPicPr>
          <p:cNvPr id="43" name="Bildobjekt 42">
            <a:extLst>
              <a:ext uri="{FF2B5EF4-FFF2-40B4-BE49-F238E27FC236}">
                <a16:creationId xmlns:a16="http://schemas.microsoft.com/office/drawing/2014/main" id="{2C803854-39C0-4DD9-99DD-37F8DFBC74C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86844" y="666314"/>
            <a:ext cx="1737521" cy="1229225"/>
          </a:xfrm>
          <a:prstGeom prst="rect">
            <a:avLst/>
          </a:prstGeom>
        </p:spPr>
      </p:pic>
      <p:pic>
        <p:nvPicPr>
          <p:cNvPr id="45" name="Bildobjekt 44">
            <a:extLst>
              <a:ext uri="{FF2B5EF4-FFF2-40B4-BE49-F238E27FC236}">
                <a16:creationId xmlns:a16="http://schemas.microsoft.com/office/drawing/2014/main" id="{DE40529C-D3DF-4B54-A91C-D4502376DBC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87960" y="3676839"/>
            <a:ext cx="2135290" cy="1282964"/>
          </a:xfrm>
          <a:prstGeom prst="rect">
            <a:avLst/>
          </a:prstGeom>
        </p:spPr>
      </p:pic>
      <p:pic>
        <p:nvPicPr>
          <p:cNvPr id="44" name="Bildobjekt 43">
            <a:extLst>
              <a:ext uri="{FF2B5EF4-FFF2-40B4-BE49-F238E27FC236}">
                <a16:creationId xmlns:a16="http://schemas.microsoft.com/office/drawing/2014/main" id="{9211168E-AE5D-4A4E-8FF6-72D1AB9BF0A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833" y="223502"/>
            <a:ext cx="813064" cy="35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0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32" grpId="0" animBg="1"/>
      <p:bldP spid="40" grpId="0" animBg="1"/>
      <p:bldP spid="49" grpId="0" animBg="1"/>
      <p:bldP spid="51" grpId="0" animBg="1"/>
      <p:bldP spid="52" grpId="0" animBg="1"/>
      <p:bldP spid="54" grpId="0" animBg="1"/>
      <p:bldP spid="59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0" y="2060544"/>
            <a:ext cx="7924800" cy="457200"/>
          </a:xfrm>
        </p:spPr>
        <p:txBody>
          <a:bodyPr/>
          <a:lstStyle/>
          <a:p>
            <a:pPr algn="ctr"/>
            <a:r>
              <a:rPr lang="sv-SE" sz="3200" dirty="0"/>
              <a:t>Back-</a:t>
            </a:r>
            <a:r>
              <a:rPr lang="sv-SE" sz="3200" dirty="0" err="1"/>
              <a:t>up´s</a:t>
            </a:r>
            <a:endParaRPr lang="sv-SE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5"/>
            <a:ext cx="7603067" cy="515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ubrik 4"/>
          <p:cNvSpPr txBox="1">
            <a:spLocks/>
          </p:cNvSpPr>
          <p:nvPr/>
        </p:nvSpPr>
        <p:spPr>
          <a:xfrm>
            <a:off x="567070" y="252329"/>
            <a:ext cx="3917844" cy="4572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ts val="3100"/>
              </a:lnSpc>
              <a:spcBef>
                <a:spcPct val="0"/>
              </a:spcBef>
              <a:buNone/>
              <a:defRPr sz="2500" kern="1200">
                <a:solidFill>
                  <a:srgbClr val="F21C0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2800" dirty="0"/>
              <a:t>New city area Brunnshög in Lund, Sweden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16A38697-7FCA-49B0-8BFF-A5BB71FB3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6689" y="2952326"/>
            <a:ext cx="1042981" cy="1409700"/>
          </a:xfrm>
          <a:prstGeom prst="rect">
            <a:avLst/>
          </a:prstGeom>
        </p:spPr>
      </p:pic>
      <p:sp>
        <p:nvSpPr>
          <p:cNvPr id="6" name="Ellips 5">
            <a:extLst>
              <a:ext uri="{FF2B5EF4-FFF2-40B4-BE49-F238E27FC236}">
                <a16:creationId xmlns:a16="http://schemas.microsoft.com/office/drawing/2014/main" id="{F7D093D8-C920-479E-8956-A18DAB58BA5E}"/>
              </a:ext>
            </a:extLst>
          </p:cNvPr>
          <p:cNvSpPr/>
          <p:nvPr/>
        </p:nvSpPr>
        <p:spPr>
          <a:xfrm rot="7597276" flipV="1">
            <a:off x="8356900" y="3196129"/>
            <a:ext cx="582069" cy="1398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B49A6395-9260-48BA-BAF9-2D98CAF0C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389" y="49505"/>
            <a:ext cx="1393580" cy="238375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</p:pic>
      <p:sp>
        <p:nvSpPr>
          <p:cNvPr id="8" name="Ellips 7">
            <a:extLst>
              <a:ext uri="{FF2B5EF4-FFF2-40B4-BE49-F238E27FC236}">
                <a16:creationId xmlns:a16="http://schemas.microsoft.com/office/drawing/2014/main" id="{7854450A-9C2C-4199-9E0E-932509376BCC}"/>
              </a:ext>
            </a:extLst>
          </p:cNvPr>
          <p:cNvSpPr/>
          <p:nvPr/>
        </p:nvSpPr>
        <p:spPr>
          <a:xfrm>
            <a:off x="7821930" y="2227887"/>
            <a:ext cx="108000" cy="1080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0488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EC9FECD-6C62-4964-8997-D51F8866D01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9016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7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ktangel 1" hidden="1">
            <a:extLst>
              <a:ext uri="{FF2B5EF4-FFF2-40B4-BE49-F238E27FC236}">
                <a16:creationId xmlns:a16="http://schemas.microsoft.com/office/drawing/2014/main" id="{82D61F9A-1F11-40B2-968C-C0774F5DAAC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sv-SE" sz="2797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7" name="Platshållare för innehåll 6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622" y="2379"/>
            <a:ext cx="9655604" cy="5138743"/>
          </a:xfrm>
        </p:spPr>
      </p:pic>
      <p:sp>
        <p:nvSpPr>
          <p:cNvPr id="3" name="Rubrik 4">
            <a:extLst>
              <a:ext uri="{FF2B5EF4-FFF2-40B4-BE49-F238E27FC236}">
                <a16:creationId xmlns:a16="http://schemas.microsoft.com/office/drawing/2014/main" id="{BAA79B35-2857-4B8F-A02A-06FB1B4C2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47" y="159283"/>
            <a:ext cx="8323124" cy="39766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797" dirty="0">
                <a:solidFill>
                  <a:schemeClr val="bg1"/>
                </a:solidFill>
              </a:rPr>
              <a:t>Worlds </a:t>
            </a:r>
            <a:r>
              <a:rPr lang="sv-SE" sz="2797" dirty="0" err="1">
                <a:solidFill>
                  <a:schemeClr val="bg1"/>
                </a:solidFill>
              </a:rPr>
              <a:t>first</a:t>
            </a:r>
            <a:r>
              <a:rPr lang="sv-SE" sz="2797" dirty="0">
                <a:solidFill>
                  <a:schemeClr val="bg1"/>
                </a:solidFill>
              </a:rPr>
              <a:t> </a:t>
            </a:r>
            <a:r>
              <a:rPr lang="sv-SE" sz="2797" dirty="0" err="1">
                <a:solidFill>
                  <a:schemeClr val="bg1"/>
                </a:solidFill>
              </a:rPr>
              <a:t>ectogrid</a:t>
            </a:r>
            <a:r>
              <a:rPr lang="sv-SE" sz="2797" dirty="0">
                <a:solidFill>
                  <a:schemeClr val="bg1"/>
                </a:solidFill>
              </a:rPr>
              <a:t>™ </a:t>
            </a:r>
            <a:r>
              <a:rPr lang="sv-SE" sz="2797" dirty="0" err="1">
                <a:solidFill>
                  <a:schemeClr val="bg1"/>
                </a:solidFill>
              </a:rPr>
              <a:t>implemented</a:t>
            </a:r>
            <a:r>
              <a:rPr lang="sv-SE" sz="2797" dirty="0">
                <a:solidFill>
                  <a:schemeClr val="bg1"/>
                </a:solidFill>
              </a:rPr>
              <a:t> at </a:t>
            </a:r>
            <a:r>
              <a:rPr lang="sv-SE" sz="2797" dirty="0" err="1">
                <a:solidFill>
                  <a:schemeClr val="bg1"/>
                </a:solidFill>
              </a:rPr>
              <a:t>Medicon</a:t>
            </a:r>
            <a:r>
              <a:rPr lang="sv-SE" sz="2797" dirty="0">
                <a:solidFill>
                  <a:schemeClr val="bg1"/>
                </a:solidFill>
              </a:rPr>
              <a:t> </a:t>
            </a:r>
            <a:r>
              <a:rPr lang="sv-SE" sz="2797" dirty="0" err="1">
                <a:solidFill>
                  <a:schemeClr val="bg1"/>
                </a:solidFill>
              </a:rPr>
              <a:t>Village</a:t>
            </a:r>
            <a:r>
              <a:rPr lang="sv-SE" sz="2797" dirty="0">
                <a:solidFill>
                  <a:schemeClr val="bg1"/>
                </a:solidFill>
              </a:rPr>
              <a:t> Science Park in Lund</a:t>
            </a:r>
            <a:endParaRPr lang="sv-SE" sz="2797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45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3" t="22267" r="28673" b="19458"/>
          <a:stretch/>
        </p:blipFill>
        <p:spPr>
          <a:xfrm>
            <a:off x="1309792" y="1383926"/>
            <a:ext cx="2218712" cy="2314312"/>
          </a:xfrm>
          <a:prstGeom prst="rect">
            <a:avLst/>
          </a:prstGeom>
        </p:spPr>
      </p:pic>
      <p:sp>
        <p:nvSpPr>
          <p:cNvPr id="124930" name="TextBox 9"/>
          <p:cNvSpPr txBox="1">
            <a:spLocks noChangeArrowheads="1"/>
          </p:cNvSpPr>
          <p:nvPr/>
        </p:nvSpPr>
        <p:spPr bwMode="auto">
          <a:xfrm>
            <a:off x="780139" y="484088"/>
            <a:ext cx="3268955" cy="66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EON Brix Sans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charset="0"/>
              </a:defRPr>
            </a:lvl9pPr>
          </a:lstStyle>
          <a:p>
            <a:pPr algn="r" defTabSz="912732"/>
            <a:r>
              <a:rPr lang="sv-SE" altLang="sv-SE" sz="2795" b="1" dirty="0" err="1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District</a:t>
            </a:r>
            <a:r>
              <a:rPr lang="sv-SE" altLang="sv-SE" sz="2795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 </a:t>
            </a:r>
            <a:r>
              <a:rPr lang="sv-SE" altLang="sv-SE" sz="2795" b="1" dirty="0" err="1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heating</a:t>
            </a:r>
            <a:r>
              <a:rPr lang="sv-SE" altLang="sv-SE" sz="2795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/</a:t>
            </a:r>
          </a:p>
          <a:p>
            <a:pPr algn="r" defTabSz="912732"/>
            <a:r>
              <a:rPr lang="sv-SE" altLang="sv-SE" sz="2795" b="1" dirty="0" err="1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District</a:t>
            </a:r>
            <a:r>
              <a:rPr lang="sv-SE" altLang="sv-SE" sz="2795" b="1" dirty="0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 </a:t>
            </a:r>
            <a:r>
              <a:rPr lang="sv-SE" altLang="sv-SE" sz="2795" b="1" dirty="0" err="1">
                <a:solidFill>
                  <a:srgbClr val="EA1C0A"/>
                </a:solidFill>
                <a:latin typeface="EON Brix Sans Black"/>
                <a:ea typeface="Brix Sans Black" charset="0"/>
                <a:cs typeface="Brix Sans Black" charset="0"/>
              </a:rPr>
              <a:t>cooling</a:t>
            </a:r>
            <a:endParaRPr lang="sv-SE" altLang="sv-SE" sz="2795" b="1" dirty="0">
              <a:solidFill>
                <a:srgbClr val="EA1C0A"/>
              </a:solidFill>
              <a:latin typeface="EON Brix Sans Black"/>
              <a:ea typeface="Brix Sans Black" charset="0"/>
              <a:cs typeface="Brix Sans Black" charset="0"/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4461081" y="2380"/>
            <a:ext cx="4677634" cy="5138743"/>
            <a:chOff x="4460400" y="-1"/>
            <a:chExt cx="4687565" cy="5148000"/>
          </a:xfrm>
        </p:grpSpPr>
        <p:sp>
          <p:nvSpPr>
            <p:cNvPr id="4" name="Rechteck 19"/>
            <p:cNvSpPr/>
            <p:nvPr/>
          </p:nvSpPr>
          <p:spPr>
            <a:xfrm>
              <a:off x="4460400" y="-1"/>
              <a:ext cx="223898" cy="514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EON Brix Sans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EON Brix Sans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9pPr>
            </a:lstStyle>
            <a:p>
              <a:pPr algn="ctr" defTabSz="912732">
                <a:defRPr/>
              </a:pPr>
              <a:endParaRPr lang="en-GB" altLang="sv-SE" sz="1797">
                <a:solidFill>
                  <a:srgbClr val="FFFFFF"/>
                </a:solidFill>
              </a:endParaRPr>
            </a:p>
          </p:txBody>
        </p:sp>
        <p:sp>
          <p:nvSpPr>
            <p:cNvPr id="5" name="Rechteck 20"/>
            <p:cNvSpPr/>
            <p:nvPr/>
          </p:nvSpPr>
          <p:spPr>
            <a:xfrm>
              <a:off x="4684298" y="-1"/>
              <a:ext cx="4463667" cy="514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EON Brix Sans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EON Brix Sans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EON Brix San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pitchFamily="34" charset="0"/>
                </a:defRPr>
              </a:lvl9pPr>
            </a:lstStyle>
            <a:p>
              <a:pPr algn="ctr" defTabSz="912732">
                <a:defRPr/>
              </a:pPr>
              <a:endParaRPr lang="en-GB" altLang="sv-SE" sz="1797">
                <a:solidFill>
                  <a:srgbClr val="FFFFFF"/>
                </a:solidFill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3" t="22263" r="28673" b="17604"/>
          <a:stretch/>
        </p:blipFill>
        <p:spPr>
          <a:xfrm>
            <a:off x="5732433" y="1504775"/>
            <a:ext cx="2225316" cy="2334606"/>
          </a:xfrm>
          <a:prstGeom prst="rect">
            <a:avLst/>
          </a:prstGeom>
        </p:spPr>
      </p:pic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4682920" y="484088"/>
            <a:ext cx="4452625" cy="4226034"/>
            <a:chOff x="4683600" y="481986"/>
            <a:chExt cx="4460399" cy="4234867"/>
          </a:xfrm>
        </p:grpSpPr>
        <p:sp>
          <p:nvSpPr>
            <p:cNvPr id="124940" name="TextBox 8"/>
            <p:cNvSpPr txBox="1">
              <a:spLocks noChangeArrowheads="1"/>
            </p:cNvSpPr>
            <p:nvPr/>
          </p:nvSpPr>
          <p:spPr bwMode="auto">
            <a:xfrm>
              <a:off x="6916181" y="481986"/>
              <a:ext cx="1672437" cy="663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EON Brix Sans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EON Brix Sans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EON Brix Sans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EON Brix Sans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EON Brix Sans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EON Brix Sans" charset="0"/>
                </a:defRPr>
              </a:lvl9pPr>
            </a:lstStyle>
            <a:p>
              <a:pPr algn="r" defTabSz="912732"/>
              <a:r>
                <a:rPr lang="sv-SE" altLang="sv-SE" sz="2795" b="1" dirty="0">
                  <a:solidFill>
                    <a:prstClr val="white"/>
                  </a:solidFill>
                  <a:latin typeface="EON Brix Sans Black"/>
                  <a:ea typeface="Brix Sans Black" charset="0"/>
                  <a:cs typeface="Brix Sans Black" charset="0"/>
                </a:rPr>
                <a:t>ectogrid</a:t>
              </a:r>
              <a:r>
                <a:rPr lang="sv-SE" altLang="sv-SE" sz="2795" b="1" baseline="30000" dirty="0">
                  <a:solidFill>
                    <a:prstClr val="white"/>
                  </a:solidFill>
                  <a:latin typeface="EON Brix Sans Black"/>
                  <a:ea typeface="Brix Sans" charset="0"/>
                  <a:cs typeface="Brix Sans" charset="0"/>
                </a:rPr>
                <a:t>™</a:t>
              </a:r>
            </a:p>
          </p:txBody>
        </p:sp>
        <p:grpSp>
          <p:nvGrpSpPr>
            <p:cNvPr id="124941" name="Group 2"/>
            <p:cNvGrpSpPr>
              <a:grpSpLocks/>
            </p:cNvGrpSpPr>
            <p:nvPr/>
          </p:nvGrpSpPr>
          <p:grpSpPr bwMode="auto">
            <a:xfrm>
              <a:off x="4683600" y="1447415"/>
              <a:ext cx="4460399" cy="3269438"/>
              <a:chOff x="4683600" y="1447415"/>
              <a:chExt cx="4460399" cy="3269438"/>
            </a:xfrm>
          </p:grpSpPr>
          <p:sp>
            <p:nvSpPr>
              <p:cNvPr id="8" name="U-Turn Arrow 7"/>
              <p:cNvSpPr/>
              <p:nvPr/>
            </p:nvSpPr>
            <p:spPr>
              <a:xfrm rot="5400000">
                <a:off x="7735028" y="2278835"/>
                <a:ext cx="1251247" cy="973034"/>
              </a:xfrm>
              <a:prstGeom prst="uturnArrow">
                <a:avLst>
                  <a:gd name="adj1" fmla="val 19215"/>
                  <a:gd name="adj2" fmla="val 17680"/>
                  <a:gd name="adj3" fmla="val 35386"/>
                  <a:gd name="adj4" fmla="val 64614"/>
                  <a:gd name="adj5" fmla="val 10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2732">
                  <a:defRPr/>
                </a:pPr>
                <a:endParaRPr lang="en-US" sz="1797">
                  <a:solidFill>
                    <a:prstClr val="black"/>
                  </a:solidFill>
                  <a:latin typeface="EON Brix Sans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683600" y="4056296"/>
                <a:ext cx="4460399" cy="660557"/>
              </a:xfrm>
              <a:prstGeom prst="rect">
                <a:avLst/>
              </a:prstGeom>
              <a:noFill/>
            </p:spPr>
            <p:txBody>
              <a:bodyPr lIns="0" tIns="0" rIns="0" bIns="0"/>
              <a:lstStyle/>
              <a:p>
                <a:pPr algn="ctr" defTabSz="912732">
                  <a:defRPr/>
                </a:pPr>
                <a:r>
                  <a:rPr lang="en-US" sz="2795" kern="100" dirty="0">
                    <a:solidFill>
                      <a:prstClr val="white"/>
                    </a:solidFill>
                    <a:ea typeface="Brix Sans" charset="0"/>
                    <a:cs typeface="Brix Sans" charset="0"/>
                  </a:rPr>
                  <a:t>Balanced energy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 bwMode="auto">
              <a:xfrm>
                <a:off x="8129695" y="1447415"/>
                <a:ext cx="620646" cy="363624"/>
              </a:xfrm>
              <a:prstGeom prst="rect">
                <a:avLst/>
              </a:prstGeom>
              <a:noFill/>
            </p:spPr>
            <p:txBody>
              <a:bodyPr wrap="none" lIns="0" tIns="0" rIns="0" bIns="0"/>
              <a:lstStyle/>
              <a:p>
                <a:pPr algn="r" defTabSz="912732">
                  <a:defRPr/>
                </a:pPr>
                <a:r>
                  <a:rPr lang="en-US" sz="1597" kern="100" dirty="0">
                    <a:solidFill>
                      <a:prstClr val="white"/>
                    </a:solidFill>
                    <a:ea typeface="Brix Sans" charset="0"/>
                    <a:cs typeface="Brix Sans" charset="0"/>
                  </a:rPr>
                  <a:t>Balanced energy</a:t>
                </a:r>
              </a:p>
              <a:p>
                <a:pPr algn="r" defTabSz="912732">
                  <a:defRPr/>
                </a:pPr>
                <a:r>
                  <a:rPr lang="en-US" sz="1597" b="1" kern="100" dirty="0">
                    <a:solidFill>
                      <a:prstClr val="white"/>
                    </a:solidFill>
                    <a:ea typeface="Brix Sans Black" charset="0"/>
                    <a:cs typeface="Brix Sans Black" charset="0"/>
                  </a:rPr>
                  <a:t>11 </a:t>
                </a:r>
                <a:r>
                  <a:rPr lang="en-US" sz="1597" b="1" kern="100" dirty="0" err="1">
                    <a:solidFill>
                      <a:prstClr val="white"/>
                    </a:solidFill>
                    <a:ea typeface="Brix Sans Black" charset="0"/>
                    <a:cs typeface="Brix Sans Black" charset="0"/>
                  </a:rPr>
                  <a:t>GWh</a:t>
                </a:r>
                <a:endParaRPr lang="en-US" sz="1597" b="1" kern="100" dirty="0">
                  <a:solidFill>
                    <a:prstClr val="white"/>
                  </a:solidFill>
                  <a:ea typeface="Brix Sans Black" charset="0"/>
                  <a:cs typeface="Brix Sans Black" charset="0"/>
                </a:endParaRPr>
              </a:p>
            </p:txBody>
          </p:sp>
          <p:grpSp>
            <p:nvGrpSpPr>
              <p:cNvPr id="124945" name="Group 17"/>
              <p:cNvGrpSpPr>
                <a:grpSpLocks/>
              </p:cNvGrpSpPr>
              <p:nvPr/>
            </p:nvGrpSpPr>
            <p:grpSpPr bwMode="auto">
              <a:xfrm>
                <a:off x="4745452" y="2404644"/>
                <a:ext cx="620646" cy="1041908"/>
                <a:chOff x="4799240" y="2243280"/>
                <a:chExt cx="620646" cy="1041908"/>
              </a:xfrm>
            </p:grpSpPr>
            <p:sp>
              <p:nvSpPr>
                <p:cNvPr id="12" name="Right Arrow 11"/>
                <p:cNvSpPr/>
                <p:nvPr/>
              </p:nvSpPr>
              <p:spPr>
                <a:xfrm>
                  <a:off x="4846857" y="2985079"/>
                  <a:ext cx="511121" cy="300109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EON Brix Sans" pitchFamily="34" charset="0"/>
                    </a:defRPr>
                  </a:lvl9pPr>
                </a:lstStyle>
                <a:p>
                  <a:pPr algn="ctr" defTabSz="912732">
                    <a:defRPr/>
                  </a:pPr>
                  <a:endParaRPr lang="en-US" altLang="sv-SE" sz="1797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799240" y="2243280"/>
                  <a:ext cx="620646" cy="36362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/>
                <a:lstStyle/>
                <a:p>
                  <a:pPr defTabSz="912732">
                    <a:defRPr/>
                  </a:pPr>
                  <a:r>
                    <a:rPr lang="en-US" sz="1597" kern="100" dirty="0">
                      <a:solidFill>
                        <a:prstClr val="white"/>
                      </a:solidFill>
                      <a:ea typeface="Brix Sans" charset="0"/>
                      <a:cs typeface="Brix Sans" charset="0"/>
                    </a:rPr>
                    <a:t>Supplied </a:t>
                  </a:r>
                  <a:br>
                    <a:rPr lang="en-US" sz="1597" kern="100" dirty="0">
                      <a:solidFill>
                        <a:prstClr val="white"/>
                      </a:solidFill>
                      <a:ea typeface="Brix Sans" charset="0"/>
                      <a:cs typeface="Brix Sans" charset="0"/>
                    </a:rPr>
                  </a:br>
                  <a:r>
                    <a:rPr lang="en-US" sz="1597" kern="100" dirty="0">
                      <a:solidFill>
                        <a:prstClr val="white"/>
                      </a:solidFill>
                      <a:ea typeface="Brix Sans" charset="0"/>
                      <a:cs typeface="Brix Sans" charset="0"/>
                    </a:rPr>
                    <a:t>energy</a:t>
                  </a:r>
                </a:p>
                <a:p>
                  <a:pPr defTabSz="912732">
                    <a:defRPr/>
                  </a:pPr>
                  <a:r>
                    <a:rPr lang="en-US" sz="1597" b="1" kern="100" dirty="0">
                      <a:solidFill>
                        <a:prstClr val="white"/>
                      </a:solidFill>
                      <a:ea typeface="Brix Sans Black" charset="0"/>
                      <a:cs typeface="Brix Sans Black" charset="0"/>
                    </a:rPr>
                    <a:t>3 </a:t>
                  </a:r>
                  <a:r>
                    <a:rPr lang="en-US" sz="1597" b="1" kern="100" dirty="0" err="1">
                      <a:solidFill>
                        <a:prstClr val="white"/>
                      </a:solidFill>
                      <a:ea typeface="Brix Sans Black" charset="0"/>
                      <a:cs typeface="Brix Sans Black" charset="0"/>
                    </a:rPr>
                    <a:t>GWh</a:t>
                  </a:r>
                  <a:endParaRPr lang="en-US" sz="1597" b="1" kern="100" dirty="0">
                    <a:solidFill>
                      <a:prstClr val="white"/>
                    </a:solidFill>
                    <a:ea typeface="Brix Sans Black" charset="0"/>
                    <a:cs typeface="Brix Sans Black" charset="0"/>
                  </a:endParaRPr>
                </a:p>
              </p:txBody>
            </p:sp>
          </p:grpSp>
        </p:grpSp>
      </p:grpSp>
      <p:sp>
        <p:nvSpPr>
          <p:cNvPr id="21" name="Right Arrow 20"/>
          <p:cNvSpPr/>
          <p:nvPr/>
        </p:nvSpPr>
        <p:spPr>
          <a:xfrm>
            <a:off x="435757" y="2024283"/>
            <a:ext cx="510230" cy="29948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defTabSz="912732">
              <a:defRPr/>
            </a:pPr>
            <a:endParaRPr lang="en-US" altLang="sv-SE" sz="1797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896" y="1311275"/>
            <a:ext cx="1735097" cy="362866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2732">
              <a:defRPr/>
            </a:pPr>
            <a: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  <a:t>District </a:t>
            </a:r>
            <a:b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</a:br>
            <a: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  <a:t>heating</a:t>
            </a:r>
          </a:p>
          <a:p>
            <a:pPr defTabSz="912732">
              <a:defRPr/>
            </a:pPr>
            <a: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  <a:t> </a:t>
            </a:r>
            <a:r>
              <a:rPr lang="en-US" sz="1597" b="1" kern="100" dirty="0">
                <a:solidFill>
                  <a:prstClr val="black"/>
                </a:solidFill>
                <a:ea typeface="Brix Sans Black" charset="0"/>
                <a:cs typeface="Brix Sans Black" charset="0"/>
              </a:rPr>
              <a:t>10 </a:t>
            </a:r>
            <a:r>
              <a:rPr lang="en-US" sz="1597" b="1" kern="100" dirty="0" err="1">
                <a:solidFill>
                  <a:prstClr val="black"/>
                </a:solidFill>
                <a:ea typeface="Brix Sans Black" charset="0"/>
                <a:cs typeface="Brix Sans Black" charset="0"/>
              </a:rPr>
              <a:t>GWh</a:t>
            </a:r>
            <a:endParaRPr lang="en-US" sz="1597" b="1" kern="100" dirty="0">
              <a:solidFill>
                <a:prstClr val="black"/>
              </a:solidFill>
              <a:ea typeface="Brix Sans Black" charset="0"/>
              <a:cs typeface="Brix Sans Black" charset="0"/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435757" y="3142986"/>
            <a:ext cx="510230" cy="299484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EON Brix San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EON Brix San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EON Brix San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EON Brix San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EON Brix San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EON Brix Sans" pitchFamily="34" charset="0"/>
              </a:defRPr>
            </a:lvl9pPr>
          </a:lstStyle>
          <a:p>
            <a:pPr algn="ctr" defTabSz="912732">
              <a:defRPr/>
            </a:pPr>
            <a:endParaRPr lang="en-US" altLang="sv-SE" sz="1797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0895" y="2429977"/>
            <a:ext cx="619564" cy="362866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defTabSz="912732">
              <a:defRPr/>
            </a:pPr>
            <a: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  <a:t>District </a:t>
            </a:r>
            <a:b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</a:br>
            <a:r>
              <a:rPr lang="en-US" sz="1597" kern="100" dirty="0">
                <a:solidFill>
                  <a:prstClr val="black"/>
                </a:solidFill>
                <a:ea typeface="Brix Sans" charset="0"/>
                <a:cs typeface="Brix Sans" charset="0"/>
              </a:rPr>
              <a:t>cooling</a:t>
            </a:r>
          </a:p>
          <a:p>
            <a:pPr defTabSz="912732">
              <a:defRPr/>
            </a:pPr>
            <a:r>
              <a:rPr lang="en-US" sz="1597" b="1" kern="100" dirty="0">
                <a:solidFill>
                  <a:prstClr val="black"/>
                </a:solidFill>
                <a:ea typeface="Brix Sans Black" charset="0"/>
                <a:cs typeface="Brix Sans Black" charset="0"/>
              </a:rPr>
              <a:t>4 </a:t>
            </a:r>
            <a:r>
              <a:rPr lang="en-US" sz="1597" b="1" kern="100" dirty="0" err="1">
                <a:solidFill>
                  <a:prstClr val="black"/>
                </a:solidFill>
                <a:ea typeface="Brix Sans Black" charset="0"/>
                <a:cs typeface="Brix Sans Black" charset="0"/>
              </a:rPr>
              <a:t>GWh</a:t>
            </a:r>
            <a:endParaRPr lang="en-US" sz="1597" b="1" kern="100" dirty="0">
              <a:solidFill>
                <a:prstClr val="black"/>
              </a:solidFill>
              <a:ea typeface="Brix Sans Black" charset="0"/>
              <a:cs typeface="Brix Sans Black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210" y="4052526"/>
            <a:ext cx="4451041" cy="65759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 defTabSz="912732">
              <a:defRPr/>
            </a:pPr>
            <a:r>
              <a:rPr lang="en-US" sz="2795" kern="100" dirty="0">
                <a:solidFill>
                  <a:srgbClr val="EA1C0A"/>
                </a:solidFill>
                <a:ea typeface="Brix Sans" charset="0"/>
                <a:cs typeface="Brix Sans" charset="0"/>
              </a:rPr>
              <a:t>Supplied energy</a:t>
            </a:r>
          </a:p>
        </p:txBody>
      </p:sp>
      <p:pic>
        <p:nvPicPr>
          <p:cNvPr id="23" name="Picture 2" descr="Hem">
            <a:extLst>
              <a:ext uri="{FF2B5EF4-FFF2-40B4-BE49-F238E27FC236}">
                <a16:creationId xmlns:a16="http://schemas.microsoft.com/office/drawing/2014/main" id="{9A51EAA9-7BCF-4F8C-ACB1-25EA5440D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59" y="154029"/>
            <a:ext cx="1247256" cy="43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46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1B4A29-9CF4-4832-95C4-6F9F90640A6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3842332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1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1B4A29-9CF4-4832-95C4-6F9F90640A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64532569-76CB-45BE-B085-8920EF7D0DA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" y="1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914378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sv-SE" sz="2797" dirty="0">
              <a:solidFill>
                <a:srgbClr val="FFFFFF"/>
              </a:solidFill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FDFEDB15-4FAB-4CDA-9910-F83B45C533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08" y="4130457"/>
            <a:ext cx="1356233" cy="940143"/>
          </a:xfrm>
          <a:prstGeom prst="rect">
            <a:avLst/>
          </a:prstGeom>
        </p:spPr>
      </p:pic>
      <p:pic>
        <p:nvPicPr>
          <p:cNvPr id="12" name="Picture 2" descr="Bildresultat för ESS lund logo">
            <a:hlinkClick r:id="rId8"/>
            <a:extLst>
              <a:ext uri="{FF2B5EF4-FFF2-40B4-BE49-F238E27FC236}">
                <a16:creationId xmlns:a16="http://schemas.microsoft.com/office/drawing/2014/main" id="{3DA47A07-D83B-4219-976A-3FF0CF3FB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885" y="4290039"/>
            <a:ext cx="1153930" cy="62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8D78CA4D-C879-48D2-AB68-F91E162969E1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425" y="1256672"/>
            <a:ext cx="4478232" cy="2750414"/>
          </a:xfrm>
          <a:prstGeom prst="rect">
            <a:avLst/>
          </a:prstGeom>
        </p:spPr>
      </p:pic>
      <p:sp>
        <p:nvSpPr>
          <p:cNvPr id="15" name="Platshållare för innehåll 14">
            <a:extLst>
              <a:ext uri="{FF2B5EF4-FFF2-40B4-BE49-F238E27FC236}">
                <a16:creationId xmlns:a16="http://schemas.microsoft.com/office/drawing/2014/main" id="{8A38360A-CA8E-4E82-97F1-C02E6B8051E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851074" y="1058967"/>
            <a:ext cx="2112817" cy="2629469"/>
          </a:xfrm>
        </p:spPr>
        <p:txBody>
          <a:bodyPr/>
          <a:lstStyle/>
          <a:p>
            <a:pPr algn="ctr"/>
            <a:r>
              <a:rPr lang="sv-SE" sz="1600" i="1" dirty="0"/>
              <a:t>” </a:t>
            </a:r>
            <a:r>
              <a:rPr lang="sv-SE" sz="1600" i="1" dirty="0" err="1"/>
              <a:t>Making</a:t>
            </a:r>
            <a:r>
              <a:rPr lang="sv-SE" sz="1600" i="1" dirty="0"/>
              <a:t> ESS </a:t>
            </a:r>
            <a:r>
              <a:rPr lang="sv-SE" sz="1600" i="1" dirty="0" err="1"/>
              <a:t>energy</a:t>
            </a:r>
            <a:r>
              <a:rPr lang="sv-SE" sz="1600" i="1" dirty="0"/>
              <a:t> </a:t>
            </a:r>
            <a:r>
              <a:rPr lang="sv-SE" sz="1600" i="1" dirty="0" err="1"/>
              <a:t>efficient</a:t>
            </a:r>
            <a:r>
              <a:rPr lang="sv-SE" sz="1600" i="1" dirty="0"/>
              <a:t> and </a:t>
            </a:r>
            <a:r>
              <a:rPr lang="sv-SE" sz="1600" i="1" dirty="0" err="1"/>
              <a:t>one</a:t>
            </a:r>
            <a:r>
              <a:rPr lang="sv-SE" sz="1600" i="1" dirty="0"/>
              <a:t> of the </a:t>
            </a:r>
            <a:r>
              <a:rPr lang="sv-SE" sz="1600" i="1" dirty="0" err="1"/>
              <a:t>most</a:t>
            </a:r>
            <a:r>
              <a:rPr lang="sv-SE" sz="1600" i="1" dirty="0"/>
              <a:t> </a:t>
            </a:r>
            <a:r>
              <a:rPr lang="sv-SE" sz="1600" i="1" dirty="0" err="1"/>
              <a:t>sustainable</a:t>
            </a:r>
            <a:r>
              <a:rPr lang="sv-SE" sz="1600" i="1" dirty="0"/>
              <a:t> research </a:t>
            </a:r>
            <a:r>
              <a:rPr lang="sv-SE" sz="1600" i="1" dirty="0" err="1"/>
              <a:t>facilities</a:t>
            </a:r>
            <a:r>
              <a:rPr lang="sv-SE" sz="1600" i="1" dirty="0"/>
              <a:t> in the </a:t>
            </a:r>
            <a:r>
              <a:rPr lang="sv-SE" sz="1600" i="1" dirty="0" err="1"/>
              <a:t>world</a:t>
            </a:r>
            <a:r>
              <a:rPr lang="sv-SE" sz="1600" i="1" dirty="0"/>
              <a:t> is </a:t>
            </a:r>
            <a:r>
              <a:rPr lang="sv-SE" sz="1600" i="1" dirty="0" err="1"/>
              <a:t>core</a:t>
            </a:r>
            <a:r>
              <a:rPr lang="sv-SE" sz="1600" i="1" dirty="0"/>
              <a:t> of </a:t>
            </a:r>
            <a:r>
              <a:rPr lang="sv-SE" sz="1600" i="1" dirty="0" err="1"/>
              <a:t>our</a:t>
            </a:r>
            <a:r>
              <a:rPr lang="sv-SE" sz="1600" i="1" dirty="0"/>
              <a:t> </a:t>
            </a:r>
            <a:r>
              <a:rPr lang="sv-SE" sz="1600" i="1" dirty="0" err="1"/>
              <a:t>sustainability</a:t>
            </a:r>
            <a:r>
              <a:rPr lang="sv-SE" sz="1600" i="1" dirty="0"/>
              <a:t> vision. The </a:t>
            </a:r>
            <a:r>
              <a:rPr lang="sv-SE" sz="1600" i="1" dirty="0" err="1"/>
              <a:t>selection</a:t>
            </a:r>
            <a:r>
              <a:rPr lang="sv-SE" sz="1600" i="1" dirty="0"/>
              <a:t> of the innovative </a:t>
            </a:r>
            <a:r>
              <a:rPr lang="sv-SE" sz="1600" i="1" dirty="0" err="1"/>
              <a:t>ectogrid</a:t>
            </a:r>
            <a:r>
              <a:rPr lang="sv-SE" sz="1600" i="1" dirty="0"/>
              <a:t>™ </a:t>
            </a:r>
            <a:r>
              <a:rPr lang="sv-SE" sz="1600" i="1" dirty="0" err="1"/>
              <a:t>concept</a:t>
            </a:r>
            <a:r>
              <a:rPr lang="sv-SE" sz="1600" i="1" dirty="0"/>
              <a:t> is </a:t>
            </a:r>
            <a:r>
              <a:rPr lang="sv-SE" sz="1600" i="1" dirty="0" err="1"/>
              <a:t>fully</a:t>
            </a:r>
            <a:r>
              <a:rPr lang="sv-SE" sz="1600" i="1" dirty="0"/>
              <a:t> in </a:t>
            </a:r>
            <a:r>
              <a:rPr lang="sv-SE" sz="1600" i="1" dirty="0" err="1"/>
              <a:t>line</a:t>
            </a:r>
            <a:r>
              <a:rPr lang="sv-SE" sz="1600" i="1" dirty="0"/>
              <a:t> </a:t>
            </a:r>
            <a:r>
              <a:rPr lang="sv-SE" sz="1600" i="1" dirty="0" err="1"/>
              <a:t>with</a:t>
            </a:r>
            <a:r>
              <a:rPr lang="sv-SE" sz="1600" i="1" dirty="0"/>
              <a:t> </a:t>
            </a:r>
            <a:r>
              <a:rPr lang="sv-SE" sz="1600" i="1" dirty="0" err="1"/>
              <a:t>this</a:t>
            </a:r>
            <a:r>
              <a:rPr lang="sv-SE" sz="1600" i="1" dirty="0"/>
              <a:t>” </a:t>
            </a:r>
          </a:p>
          <a:p>
            <a:pPr algn="ctr"/>
            <a:r>
              <a:rPr lang="sv-SE" sz="1600" dirty="0"/>
              <a:t>  </a:t>
            </a:r>
          </a:p>
          <a:p>
            <a:pPr algn="ctr"/>
            <a:r>
              <a:rPr lang="sv-SE" sz="1600" dirty="0"/>
              <a:t>Kent Hedin, </a:t>
            </a:r>
            <a:r>
              <a:rPr lang="sv-SE" sz="1600" dirty="0" err="1"/>
              <a:t>Head</a:t>
            </a:r>
            <a:r>
              <a:rPr lang="sv-SE" sz="1600" dirty="0"/>
              <a:t> of </a:t>
            </a:r>
            <a:r>
              <a:rPr lang="sv-SE" sz="1600" dirty="0" err="1"/>
              <a:t>Conventional</a:t>
            </a:r>
            <a:r>
              <a:rPr lang="sv-SE" sz="1600" dirty="0"/>
              <a:t> </a:t>
            </a:r>
            <a:r>
              <a:rPr lang="sv-SE" sz="1600" dirty="0" err="1"/>
              <a:t>Facilities</a:t>
            </a:r>
            <a:r>
              <a:rPr lang="sv-SE" sz="1600" dirty="0"/>
              <a:t>, ESS</a:t>
            </a:r>
          </a:p>
          <a:p>
            <a:endParaRPr lang="sv-SE" sz="1600" dirty="0"/>
          </a:p>
        </p:txBody>
      </p:sp>
      <p:sp>
        <p:nvSpPr>
          <p:cNvPr id="17" name="Rubrik 4">
            <a:extLst>
              <a:ext uri="{FF2B5EF4-FFF2-40B4-BE49-F238E27FC236}">
                <a16:creationId xmlns:a16="http://schemas.microsoft.com/office/drawing/2014/main" id="{9D50C849-DEC3-4AE0-8568-D1E59C902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084" y="196271"/>
            <a:ext cx="5246914" cy="39766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797" dirty="0" err="1"/>
              <a:t>ectogrid</a:t>
            </a:r>
            <a:r>
              <a:rPr lang="sv-SE" sz="2797" dirty="0"/>
              <a:t>™ to be </a:t>
            </a:r>
            <a:r>
              <a:rPr lang="sv-SE" sz="2797" dirty="0" err="1"/>
              <a:t>implemented</a:t>
            </a:r>
            <a:r>
              <a:rPr lang="sv-SE" sz="2797" dirty="0"/>
              <a:t> at ESS Campus </a:t>
            </a:r>
            <a:r>
              <a:rPr lang="sv-SE" sz="2797" dirty="0" err="1"/>
              <a:t>utilizing</a:t>
            </a:r>
            <a:r>
              <a:rPr lang="sv-SE" sz="2797" dirty="0"/>
              <a:t> 16</a:t>
            </a:r>
            <a:r>
              <a:rPr lang="sv-SE" sz="2797" baseline="30000" dirty="0"/>
              <a:t>O</a:t>
            </a:r>
            <a:r>
              <a:rPr lang="sv-SE" sz="2797" dirty="0"/>
              <a:t> C </a:t>
            </a:r>
            <a:r>
              <a:rPr lang="sv-SE" sz="2797" dirty="0" err="1"/>
              <a:t>surplus</a:t>
            </a:r>
            <a:r>
              <a:rPr lang="sv-SE" sz="2797" dirty="0"/>
              <a:t> heat </a:t>
            </a:r>
            <a:endParaRPr lang="sv-SE" sz="2797" i="1" dirty="0"/>
          </a:p>
        </p:txBody>
      </p:sp>
    </p:spTree>
    <p:extLst>
      <p:ext uri="{BB962C8B-B14F-4D97-AF65-F5344CB8AC3E}">
        <p14:creationId xmlns:p14="http://schemas.microsoft.com/office/powerpoint/2010/main" val="233072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D101C2D-DFEB-4869-904F-1AD92EEB5F1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0041" y="3966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5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D101C2D-DFEB-4869-904F-1AD92EEB5F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41" y="3966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5C0C4716-C115-4B72-9DE5-14B234FC1E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456" y="2381"/>
            <a:ext cx="158456" cy="15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ED1E176-33AD-4CBF-B020-2D999B76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69" y="306413"/>
            <a:ext cx="8587632" cy="7193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Concept enables efficient heat recycling at ESS</a:t>
            </a:r>
            <a:br>
              <a:rPr lang="en-US" sz="2800" dirty="0"/>
            </a:br>
            <a:r>
              <a:rPr lang="en-US" sz="2800" dirty="0"/>
              <a:t>   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35A8C4B1-63DC-4F21-A247-A957AE2F8AF5}"/>
              </a:ext>
            </a:extLst>
          </p:cNvPr>
          <p:cNvSpPr/>
          <p:nvPr/>
        </p:nvSpPr>
        <p:spPr>
          <a:xfrm>
            <a:off x="2306266" y="1839109"/>
            <a:ext cx="1690435" cy="2071857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5" name="Pil: höger 14">
            <a:extLst>
              <a:ext uri="{FF2B5EF4-FFF2-40B4-BE49-F238E27FC236}">
                <a16:creationId xmlns:a16="http://schemas.microsoft.com/office/drawing/2014/main" id="{DED061AF-2A17-448A-BCEE-B0986F73FD81}"/>
              </a:ext>
            </a:extLst>
          </p:cNvPr>
          <p:cNvSpPr/>
          <p:nvPr/>
        </p:nvSpPr>
        <p:spPr>
          <a:xfrm>
            <a:off x="7631473" y="3271133"/>
            <a:ext cx="210901" cy="37538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6" name="Pil: höger 15">
            <a:extLst>
              <a:ext uri="{FF2B5EF4-FFF2-40B4-BE49-F238E27FC236}">
                <a16:creationId xmlns:a16="http://schemas.microsoft.com/office/drawing/2014/main" id="{FB88F5F6-2732-47CB-878F-810F32220F0E}"/>
              </a:ext>
            </a:extLst>
          </p:cNvPr>
          <p:cNvSpPr/>
          <p:nvPr/>
        </p:nvSpPr>
        <p:spPr>
          <a:xfrm>
            <a:off x="7625809" y="2418174"/>
            <a:ext cx="210901" cy="3753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pic>
        <p:nvPicPr>
          <p:cNvPr id="33" name="Bildobjekt 32">
            <a:extLst>
              <a:ext uri="{FF2B5EF4-FFF2-40B4-BE49-F238E27FC236}">
                <a16:creationId xmlns:a16="http://schemas.microsoft.com/office/drawing/2014/main" id="{EF8328BA-6D0F-4802-AFDF-4EC55435C0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85" y="3112942"/>
            <a:ext cx="976655" cy="401126"/>
          </a:xfrm>
          <a:prstGeom prst="rect">
            <a:avLst/>
          </a:prstGeom>
        </p:spPr>
      </p:pic>
      <p:sp>
        <p:nvSpPr>
          <p:cNvPr id="39" name="textruta 38">
            <a:extLst>
              <a:ext uri="{FF2B5EF4-FFF2-40B4-BE49-F238E27FC236}">
                <a16:creationId xmlns:a16="http://schemas.microsoft.com/office/drawing/2014/main" id="{9EDB9218-16F6-415C-A015-283ED1160EA8}"/>
              </a:ext>
            </a:extLst>
          </p:cNvPr>
          <p:cNvSpPr txBox="1"/>
          <p:nvPr/>
        </p:nvSpPr>
        <p:spPr>
          <a:xfrm>
            <a:off x="7854509" y="2314924"/>
            <a:ext cx="1159821" cy="276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8" b="1" dirty="0"/>
              <a:t>District heating</a:t>
            </a:r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FC0AC0EC-6576-46C4-A58D-B0F8295BAC5E}"/>
              </a:ext>
            </a:extLst>
          </p:cNvPr>
          <p:cNvSpPr txBox="1"/>
          <p:nvPr/>
        </p:nvSpPr>
        <p:spPr>
          <a:xfrm>
            <a:off x="7815109" y="3456847"/>
            <a:ext cx="1000595" cy="3686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Low</a:t>
            </a:r>
            <a:r>
              <a:rPr lang="sv-SE" sz="898" dirty="0"/>
              <a:t> temp ~ 20⁰C</a:t>
            </a:r>
            <a:br>
              <a:rPr lang="sv-SE" sz="898" dirty="0"/>
            </a:br>
            <a:endParaRPr lang="sv-SE" sz="898" dirty="0"/>
          </a:p>
        </p:txBody>
      </p:sp>
      <p:sp>
        <p:nvSpPr>
          <p:cNvPr id="45" name="textruta 44">
            <a:extLst>
              <a:ext uri="{FF2B5EF4-FFF2-40B4-BE49-F238E27FC236}">
                <a16:creationId xmlns:a16="http://schemas.microsoft.com/office/drawing/2014/main" id="{F21C5432-39E1-408D-8CF0-FBD844D3F54D}"/>
              </a:ext>
            </a:extLst>
          </p:cNvPr>
          <p:cNvSpPr txBox="1"/>
          <p:nvPr/>
        </p:nvSpPr>
        <p:spPr>
          <a:xfrm>
            <a:off x="7823888" y="2535320"/>
            <a:ext cx="1047715" cy="230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High</a:t>
            </a:r>
            <a:r>
              <a:rPr lang="sv-SE" sz="898" dirty="0"/>
              <a:t> temp ~ 80⁰C </a:t>
            </a: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8515625-41D9-461B-B5A8-95A8EDFA3F81}"/>
              </a:ext>
            </a:extLst>
          </p:cNvPr>
          <p:cNvSpPr txBox="1"/>
          <p:nvPr/>
        </p:nvSpPr>
        <p:spPr>
          <a:xfrm>
            <a:off x="4148611" y="1751037"/>
            <a:ext cx="1246433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99" b="1" dirty="0"/>
              <a:t>Surplus heat</a:t>
            </a:r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69CAE195-97E7-4560-86C2-04A51257E135}"/>
              </a:ext>
            </a:extLst>
          </p:cNvPr>
          <p:cNvSpPr/>
          <p:nvPr/>
        </p:nvSpPr>
        <p:spPr>
          <a:xfrm>
            <a:off x="5739282" y="2034556"/>
            <a:ext cx="1636913" cy="17234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80" name="Rektangel: rundade hörn 79">
            <a:extLst>
              <a:ext uri="{FF2B5EF4-FFF2-40B4-BE49-F238E27FC236}">
                <a16:creationId xmlns:a16="http://schemas.microsoft.com/office/drawing/2014/main" id="{57EF6CD1-6724-431C-A090-CB26B87F1745}"/>
              </a:ext>
            </a:extLst>
          </p:cNvPr>
          <p:cNvSpPr/>
          <p:nvPr/>
        </p:nvSpPr>
        <p:spPr>
          <a:xfrm>
            <a:off x="5502401" y="1839109"/>
            <a:ext cx="2092787" cy="207377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81" name="Rak koppling 80">
            <a:extLst>
              <a:ext uri="{FF2B5EF4-FFF2-40B4-BE49-F238E27FC236}">
                <a16:creationId xmlns:a16="http://schemas.microsoft.com/office/drawing/2014/main" id="{3EA62F47-3EEA-4FE9-AE75-1E230E7C73BF}"/>
              </a:ext>
            </a:extLst>
          </p:cNvPr>
          <p:cNvCxnSpPr>
            <a:cxnSpLocks/>
          </p:cNvCxnSpPr>
          <p:nvPr/>
        </p:nvCxnSpPr>
        <p:spPr>
          <a:xfrm flipV="1">
            <a:off x="5574971" y="2415271"/>
            <a:ext cx="702913" cy="167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ak koppling 81">
            <a:extLst>
              <a:ext uri="{FF2B5EF4-FFF2-40B4-BE49-F238E27FC236}">
                <a16:creationId xmlns:a16="http://schemas.microsoft.com/office/drawing/2014/main" id="{285BD636-E180-4982-9AED-5DDE0BC590D6}"/>
              </a:ext>
            </a:extLst>
          </p:cNvPr>
          <p:cNvCxnSpPr>
            <a:cxnSpLocks/>
          </p:cNvCxnSpPr>
          <p:nvPr/>
        </p:nvCxnSpPr>
        <p:spPr>
          <a:xfrm>
            <a:off x="5733244" y="3458344"/>
            <a:ext cx="1874786" cy="1983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ak koppling 82">
            <a:extLst>
              <a:ext uri="{FF2B5EF4-FFF2-40B4-BE49-F238E27FC236}">
                <a16:creationId xmlns:a16="http://schemas.microsoft.com/office/drawing/2014/main" id="{F902F57E-5E61-4351-B147-4EB9D75127AF}"/>
              </a:ext>
            </a:extLst>
          </p:cNvPr>
          <p:cNvCxnSpPr>
            <a:cxnSpLocks/>
          </p:cNvCxnSpPr>
          <p:nvPr/>
        </p:nvCxnSpPr>
        <p:spPr>
          <a:xfrm>
            <a:off x="5733244" y="3112267"/>
            <a:ext cx="1874786" cy="34806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ruta 83">
            <a:extLst>
              <a:ext uri="{FF2B5EF4-FFF2-40B4-BE49-F238E27FC236}">
                <a16:creationId xmlns:a16="http://schemas.microsoft.com/office/drawing/2014/main" id="{F5284E83-1B52-43F4-9637-D918F3B34F7F}"/>
              </a:ext>
            </a:extLst>
          </p:cNvPr>
          <p:cNvSpPr txBox="1"/>
          <p:nvPr/>
        </p:nvSpPr>
        <p:spPr>
          <a:xfrm>
            <a:off x="5949560" y="1681464"/>
            <a:ext cx="12112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v-SE" b="1" dirty="0"/>
              <a:t>Heat </a:t>
            </a:r>
            <a:r>
              <a:rPr lang="sv-SE" b="1" dirty="0" err="1"/>
              <a:t>recovery</a:t>
            </a:r>
            <a:endParaRPr lang="sv-SE" b="1" dirty="0"/>
          </a:p>
        </p:txBody>
      </p:sp>
      <p:sp>
        <p:nvSpPr>
          <p:cNvPr id="85" name="Rektangel 84">
            <a:extLst>
              <a:ext uri="{FF2B5EF4-FFF2-40B4-BE49-F238E27FC236}">
                <a16:creationId xmlns:a16="http://schemas.microsoft.com/office/drawing/2014/main" id="{C2B39095-E801-45FB-8C9B-10786CA4D691}"/>
              </a:ext>
            </a:extLst>
          </p:cNvPr>
          <p:cNvSpPr/>
          <p:nvPr/>
        </p:nvSpPr>
        <p:spPr>
          <a:xfrm>
            <a:off x="6269457" y="2146886"/>
            <a:ext cx="616435" cy="9633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Heat pumps</a:t>
            </a:r>
          </a:p>
        </p:txBody>
      </p:sp>
      <p:cxnSp>
        <p:nvCxnSpPr>
          <p:cNvPr id="86" name="Rak koppling 85">
            <a:extLst>
              <a:ext uri="{FF2B5EF4-FFF2-40B4-BE49-F238E27FC236}">
                <a16:creationId xmlns:a16="http://schemas.microsoft.com/office/drawing/2014/main" id="{5964EA13-7D93-44A7-9CD8-E3BC00746274}"/>
              </a:ext>
            </a:extLst>
          </p:cNvPr>
          <p:cNvCxnSpPr>
            <a:cxnSpLocks/>
          </p:cNvCxnSpPr>
          <p:nvPr/>
        </p:nvCxnSpPr>
        <p:spPr>
          <a:xfrm flipV="1">
            <a:off x="5737921" y="2782074"/>
            <a:ext cx="539963" cy="3238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ak koppling 86">
            <a:extLst>
              <a:ext uri="{FF2B5EF4-FFF2-40B4-BE49-F238E27FC236}">
                <a16:creationId xmlns:a16="http://schemas.microsoft.com/office/drawing/2014/main" id="{E56D09BC-8B39-4BED-8567-5E1C14DB09B5}"/>
              </a:ext>
            </a:extLst>
          </p:cNvPr>
          <p:cNvCxnSpPr>
            <a:cxnSpLocks/>
          </p:cNvCxnSpPr>
          <p:nvPr/>
        </p:nvCxnSpPr>
        <p:spPr>
          <a:xfrm flipV="1">
            <a:off x="6885892" y="2608724"/>
            <a:ext cx="722118" cy="11094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ak koppling 87">
            <a:extLst>
              <a:ext uri="{FF2B5EF4-FFF2-40B4-BE49-F238E27FC236}">
                <a16:creationId xmlns:a16="http://schemas.microsoft.com/office/drawing/2014/main" id="{9960AAA4-0DF7-4AAA-9C4B-2E00A1465D5A}"/>
              </a:ext>
            </a:extLst>
          </p:cNvPr>
          <p:cNvCxnSpPr>
            <a:cxnSpLocks/>
          </p:cNvCxnSpPr>
          <p:nvPr/>
        </p:nvCxnSpPr>
        <p:spPr>
          <a:xfrm flipV="1">
            <a:off x="5739282" y="3044780"/>
            <a:ext cx="526000" cy="430631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ak koppling 88">
            <a:extLst>
              <a:ext uri="{FF2B5EF4-FFF2-40B4-BE49-F238E27FC236}">
                <a16:creationId xmlns:a16="http://schemas.microsoft.com/office/drawing/2014/main" id="{F8C0BBA2-6CCA-4718-8841-B00E844667C9}"/>
              </a:ext>
            </a:extLst>
          </p:cNvPr>
          <p:cNvCxnSpPr>
            <a:cxnSpLocks/>
          </p:cNvCxnSpPr>
          <p:nvPr/>
        </p:nvCxnSpPr>
        <p:spPr>
          <a:xfrm flipV="1">
            <a:off x="5751884" y="2909072"/>
            <a:ext cx="526000" cy="20319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ruta 100">
            <a:extLst>
              <a:ext uri="{FF2B5EF4-FFF2-40B4-BE49-F238E27FC236}">
                <a16:creationId xmlns:a16="http://schemas.microsoft.com/office/drawing/2014/main" id="{5DBF5C45-BBBB-4E2D-98E0-FF9F9C16694F}"/>
              </a:ext>
            </a:extLst>
          </p:cNvPr>
          <p:cNvSpPr txBox="1"/>
          <p:nvPr/>
        </p:nvSpPr>
        <p:spPr>
          <a:xfrm>
            <a:off x="4115309" y="2109981"/>
            <a:ext cx="1260281" cy="261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 err="1"/>
              <a:t>High</a:t>
            </a:r>
            <a:r>
              <a:rPr lang="sv-SE" sz="1099" dirty="0"/>
              <a:t> temp: &gt; 80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</p:txBody>
      </p:sp>
      <p:sp>
        <p:nvSpPr>
          <p:cNvPr id="102" name="Pil: höger 101">
            <a:extLst>
              <a:ext uri="{FF2B5EF4-FFF2-40B4-BE49-F238E27FC236}">
                <a16:creationId xmlns:a16="http://schemas.microsoft.com/office/drawing/2014/main" id="{0CEC9923-1DA2-45B6-87E1-8FC049B91CA5}"/>
              </a:ext>
            </a:extLst>
          </p:cNvPr>
          <p:cNvSpPr/>
          <p:nvPr/>
        </p:nvSpPr>
        <p:spPr>
          <a:xfrm>
            <a:off x="3742213" y="2295979"/>
            <a:ext cx="2012172" cy="24676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3" name="Pil: höger 102">
            <a:extLst>
              <a:ext uri="{FF2B5EF4-FFF2-40B4-BE49-F238E27FC236}">
                <a16:creationId xmlns:a16="http://schemas.microsoft.com/office/drawing/2014/main" id="{2953627F-1761-4888-AC67-45EE020B54EF}"/>
              </a:ext>
            </a:extLst>
          </p:cNvPr>
          <p:cNvSpPr/>
          <p:nvPr/>
        </p:nvSpPr>
        <p:spPr>
          <a:xfrm>
            <a:off x="3750785" y="2648245"/>
            <a:ext cx="2002239" cy="24676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4" name="Pil: höger 103">
            <a:extLst>
              <a:ext uri="{FF2B5EF4-FFF2-40B4-BE49-F238E27FC236}">
                <a16:creationId xmlns:a16="http://schemas.microsoft.com/office/drawing/2014/main" id="{4CD1E074-0B4E-46B5-B915-A1C167D5FCA6}"/>
              </a:ext>
            </a:extLst>
          </p:cNvPr>
          <p:cNvSpPr/>
          <p:nvPr/>
        </p:nvSpPr>
        <p:spPr>
          <a:xfrm>
            <a:off x="3742213" y="2975199"/>
            <a:ext cx="2024775" cy="246765"/>
          </a:xfrm>
          <a:prstGeom prst="rightArrow">
            <a:avLst/>
          </a:prstGeom>
          <a:solidFill>
            <a:srgbClr val="2A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5" name="Pil: höger 104">
            <a:extLst>
              <a:ext uri="{FF2B5EF4-FFF2-40B4-BE49-F238E27FC236}">
                <a16:creationId xmlns:a16="http://schemas.microsoft.com/office/drawing/2014/main" id="{A212491A-B842-4D9E-9BD8-7296557E6E89}"/>
              </a:ext>
            </a:extLst>
          </p:cNvPr>
          <p:cNvSpPr/>
          <p:nvPr/>
        </p:nvSpPr>
        <p:spPr>
          <a:xfrm>
            <a:off x="3750786" y="3321276"/>
            <a:ext cx="2003600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6" name="textruta 105">
            <a:extLst>
              <a:ext uri="{FF2B5EF4-FFF2-40B4-BE49-F238E27FC236}">
                <a16:creationId xmlns:a16="http://schemas.microsoft.com/office/drawing/2014/main" id="{4E152665-5CDA-4F3B-8839-8F8B09A74071}"/>
              </a:ext>
            </a:extLst>
          </p:cNvPr>
          <p:cNvSpPr txBox="1"/>
          <p:nvPr/>
        </p:nvSpPr>
        <p:spPr>
          <a:xfrm>
            <a:off x="4089417" y="3140879"/>
            <a:ext cx="1125629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 err="1"/>
              <a:t>Low</a:t>
            </a:r>
            <a:r>
              <a:rPr lang="sv-SE" sz="1099" dirty="0"/>
              <a:t> temp: 16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7" name="textruta 106">
            <a:extLst>
              <a:ext uri="{FF2B5EF4-FFF2-40B4-BE49-F238E27FC236}">
                <a16:creationId xmlns:a16="http://schemas.microsoft.com/office/drawing/2014/main" id="{F601AAD1-9288-47E1-8EBC-90CD172D1AD1}"/>
              </a:ext>
            </a:extLst>
          </p:cNvPr>
          <p:cNvSpPr txBox="1"/>
          <p:nvPr/>
        </p:nvSpPr>
        <p:spPr>
          <a:xfrm>
            <a:off x="4061603" y="2464756"/>
            <a:ext cx="1358065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/>
              <a:t>Medium temp: 55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8" name="textruta 107">
            <a:extLst>
              <a:ext uri="{FF2B5EF4-FFF2-40B4-BE49-F238E27FC236}">
                <a16:creationId xmlns:a16="http://schemas.microsoft.com/office/drawing/2014/main" id="{ACA6285B-FFDB-4946-B187-461293279593}"/>
              </a:ext>
            </a:extLst>
          </p:cNvPr>
          <p:cNvSpPr txBox="1"/>
          <p:nvPr/>
        </p:nvSpPr>
        <p:spPr>
          <a:xfrm>
            <a:off x="3946212" y="2802596"/>
            <a:ext cx="1619354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/>
              <a:t>Medium/</a:t>
            </a:r>
            <a:r>
              <a:rPr lang="sv-SE" sz="1099" dirty="0" err="1"/>
              <a:t>low</a:t>
            </a:r>
            <a:r>
              <a:rPr lang="sv-SE" sz="1099" dirty="0"/>
              <a:t> temp: 31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endParaRPr lang="sv-SE" sz="1099" dirty="0"/>
          </a:p>
        </p:txBody>
      </p:sp>
      <p:sp>
        <p:nvSpPr>
          <p:cNvPr id="109" name="Rektangel: rundade hörn 108">
            <a:extLst>
              <a:ext uri="{FF2B5EF4-FFF2-40B4-BE49-F238E27FC236}">
                <a16:creationId xmlns:a16="http://schemas.microsoft.com/office/drawing/2014/main" id="{87AB4CD2-45A3-4F34-8C28-7F6C9A896150}"/>
              </a:ext>
            </a:extLst>
          </p:cNvPr>
          <p:cNvSpPr/>
          <p:nvPr/>
        </p:nvSpPr>
        <p:spPr>
          <a:xfrm>
            <a:off x="374555" y="1840133"/>
            <a:ext cx="1332494" cy="207377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10" name="textruta 109">
            <a:extLst>
              <a:ext uri="{FF2B5EF4-FFF2-40B4-BE49-F238E27FC236}">
                <a16:creationId xmlns:a16="http://schemas.microsoft.com/office/drawing/2014/main" id="{24EB87AC-16FE-4F7F-80F1-82D8AB32B9C2}"/>
              </a:ext>
            </a:extLst>
          </p:cNvPr>
          <p:cNvSpPr txBox="1"/>
          <p:nvPr/>
        </p:nvSpPr>
        <p:spPr>
          <a:xfrm>
            <a:off x="525166" y="1648393"/>
            <a:ext cx="10485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v-SE" b="1" dirty="0" err="1"/>
              <a:t>Cooling</a:t>
            </a:r>
            <a:r>
              <a:rPr lang="sv-SE" b="1" dirty="0"/>
              <a:t> </a:t>
            </a:r>
            <a:r>
              <a:rPr lang="sv-SE" b="1" dirty="0" err="1"/>
              <a:t>production</a:t>
            </a:r>
            <a:endParaRPr lang="sv-SE" b="1" dirty="0"/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3A5A6C46-0324-4FC6-849E-ED576E870B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9945" y="2344564"/>
            <a:ext cx="1052488" cy="1168672"/>
          </a:xfrm>
          <a:prstGeom prst="rect">
            <a:avLst/>
          </a:prstGeom>
        </p:spPr>
      </p:pic>
      <p:sp>
        <p:nvSpPr>
          <p:cNvPr id="46" name="Pil: höger 45">
            <a:extLst>
              <a:ext uri="{FF2B5EF4-FFF2-40B4-BE49-F238E27FC236}">
                <a16:creationId xmlns:a16="http://schemas.microsoft.com/office/drawing/2014/main" id="{ACF49C30-77D2-4A37-B96F-C1F9C6908FB5}"/>
              </a:ext>
            </a:extLst>
          </p:cNvPr>
          <p:cNvSpPr/>
          <p:nvPr/>
        </p:nvSpPr>
        <p:spPr>
          <a:xfrm>
            <a:off x="1575316" y="3324745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113" name="Bildobjekt 112">
            <a:extLst>
              <a:ext uri="{FF2B5EF4-FFF2-40B4-BE49-F238E27FC236}">
                <a16:creationId xmlns:a16="http://schemas.microsoft.com/office/drawing/2014/main" id="{7F2C9103-04A6-4464-B83F-13D057D43D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06" y="1064397"/>
            <a:ext cx="935659" cy="503465"/>
          </a:xfrm>
          <a:prstGeom prst="rect">
            <a:avLst/>
          </a:prstGeom>
        </p:spPr>
      </p:pic>
      <p:pic>
        <p:nvPicPr>
          <p:cNvPr id="115" name="Bildobjekt 114">
            <a:extLst>
              <a:ext uri="{FF2B5EF4-FFF2-40B4-BE49-F238E27FC236}">
                <a16:creationId xmlns:a16="http://schemas.microsoft.com/office/drawing/2014/main" id="{44259F9F-CF52-4E3D-A99C-3F18FF0928B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3" y="1117698"/>
            <a:ext cx="1558952" cy="396865"/>
          </a:xfrm>
          <a:prstGeom prst="rect">
            <a:avLst/>
          </a:prstGeom>
        </p:spPr>
      </p:pic>
      <p:pic>
        <p:nvPicPr>
          <p:cNvPr id="116" name="Bildobjekt 115">
            <a:extLst>
              <a:ext uri="{FF2B5EF4-FFF2-40B4-BE49-F238E27FC236}">
                <a16:creationId xmlns:a16="http://schemas.microsoft.com/office/drawing/2014/main" id="{2158EAC9-597F-474F-9976-2E1070F1D1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198" y="1117698"/>
            <a:ext cx="1558952" cy="396865"/>
          </a:xfrm>
          <a:prstGeom prst="rect">
            <a:avLst/>
          </a:prstGeom>
        </p:spPr>
      </p:pic>
      <p:sp>
        <p:nvSpPr>
          <p:cNvPr id="48" name="Pil: höger 47">
            <a:extLst>
              <a:ext uri="{FF2B5EF4-FFF2-40B4-BE49-F238E27FC236}">
                <a16:creationId xmlns:a16="http://schemas.microsoft.com/office/drawing/2014/main" id="{1E22780B-3985-4D62-9416-5D40E520F8F2}"/>
              </a:ext>
            </a:extLst>
          </p:cNvPr>
          <p:cNvSpPr/>
          <p:nvPr/>
        </p:nvSpPr>
        <p:spPr>
          <a:xfrm>
            <a:off x="1567664" y="2989559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49" name="Pil: höger 48">
            <a:extLst>
              <a:ext uri="{FF2B5EF4-FFF2-40B4-BE49-F238E27FC236}">
                <a16:creationId xmlns:a16="http://schemas.microsoft.com/office/drawing/2014/main" id="{A80BC493-1478-4770-9B6D-605AC858DD20}"/>
              </a:ext>
            </a:extLst>
          </p:cNvPr>
          <p:cNvSpPr/>
          <p:nvPr/>
        </p:nvSpPr>
        <p:spPr>
          <a:xfrm>
            <a:off x="1575317" y="2642428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0" name="Pil: höger 49">
            <a:extLst>
              <a:ext uri="{FF2B5EF4-FFF2-40B4-BE49-F238E27FC236}">
                <a16:creationId xmlns:a16="http://schemas.microsoft.com/office/drawing/2014/main" id="{CB66E720-ABDF-4F8F-ABC0-2A6DEC413478}"/>
              </a:ext>
            </a:extLst>
          </p:cNvPr>
          <p:cNvSpPr/>
          <p:nvPr/>
        </p:nvSpPr>
        <p:spPr>
          <a:xfrm>
            <a:off x="1581781" y="2314924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4" name="Rektangel 53">
            <a:extLst>
              <a:ext uri="{FF2B5EF4-FFF2-40B4-BE49-F238E27FC236}">
                <a16:creationId xmlns:a16="http://schemas.microsoft.com/office/drawing/2014/main" id="{502995EF-3FBF-4A6D-AE84-B9F0C1388C8B}"/>
              </a:ext>
            </a:extLst>
          </p:cNvPr>
          <p:cNvSpPr/>
          <p:nvPr/>
        </p:nvSpPr>
        <p:spPr>
          <a:xfrm>
            <a:off x="673090" y="2353423"/>
            <a:ext cx="752602" cy="11631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err="1"/>
              <a:t>Cooling</a:t>
            </a:r>
            <a:r>
              <a:rPr lang="sv-SE" sz="1100" dirty="0"/>
              <a:t> </a:t>
            </a:r>
            <a:r>
              <a:rPr lang="sv-SE" sz="1100" dirty="0" err="1"/>
              <a:t>machines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3499792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1BBCCD-09C0-46EF-B137-F8192AF7852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90335040"/>
              </p:ext>
            </p:extLst>
          </p:nvPr>
        </p:nvGraphicFramePr>
        <p:xfrm>
          <a:off x="5816" y="1587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8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1BBCCD-09C0-46EF-B137-F8192AF785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16" y="1587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ktangel 4" hidden="1">
            <a:extLst>
              <a:ext uri="{FF2B5EF4-FFF2-40B4-BE49-F238E27FC236}">
                <a16:creationId xmlns:a16="http://schemas.microsoft.com/office/drawing/2014/main" id="{BA966199-CE89-4D21-AD23-D4C11818BF4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GB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C9D5C00-CC59-4C92-BF25-DC2126EE4863}"/>
              </a:ext>
            </a:extLst>
          </p:cNvPr>
          <p:cNvSpPr/>
          <p:nvPr/>
        </p:nvSpPr>
        <p:spPr>
          <a:xfrm>
            <a:off x="7120336" y="4183116"/>
            <a:ext cx="2019435" cy="84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4" name="TextBox 3"/>
          <p:cNvSpPr txBox="1"/>
          <p:nvPr/>
        </p:nvSpPr>
        <p:spPr>
          <a:xfrm>
            <a:off x="1995920" y="1346022"/>
            <a:ext cx="1346019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Purchase</a:t>
            </a:r>
            <a:b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</a:br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energy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692662" y="1308106"/>
            <a:ext cx="1336539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Own your</a:t>
            </a:r>
          </a:p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equipment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408360" y="1308106"/>
            <a:ext cx="1355498" cy="7772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Share the</a:t>
            </a:r>
          </a:p>
          <a:p>
            <a:pPr algn="ctr"/>
            <a:r>
              <a:rPr lang="en-US" sz="1998" b="1" kern="100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investment</a:t>
            </a:r>
          </a:p>
        </p:txBody>
      </p:sp>
      <p:sp>
        <p:nvSpPr>
          <p:cNvPr id="10" name="Title 19">
            <a:extLst>
              <a:ext uri="{FF2B5EF4-FFF2-40B4-BE49-F238E27FC236}">
                <a16:creationId xmlns:a16="http://schemas.microsoft.com/office/drawing/2014/main" id="{D68D6F85-BCAF-4FBC-AF4C-4620E3968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60" y="338879"/>
            <a:ext cx="8304289" cy="33014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800" dirty="0"/>
              <a:t>Construction of cooling production and heat recovery starts now!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1F5A7F87-4447-44CC-9019-9D57E29A74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0686" y="1650846"/>
            <a:ext cx="3951113" cy="2208234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3529248E-3320-4000-B604-1979BB67C2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201" y="1649124"/>
            <a:ext cx="4180604" cy="2211675"/>
          </a:xfrm>
          <a:prstGeom prst="rect">
            <a:avLst/>
          </a:prstGeom>
        </p:spPr>
      </p:pic>
      <p:sp>
        <p:nvSpPr>
          <p:cNvPr id="14" name="Rektangel 13">
            <a:extLst>
              <a:ext uri="{FF2B5EF4-FFF2-40B4-BE49-F238E27FC236}">
                <a16:creationId xmlns:a16="http://schemas.microsoft.com/office/drawing/2014/main" id="{AB3E125B-CA26-471C-B56F-D22FD41059A4}"/>
              </a:ext>
            </a:extLst>
          </p:cNvPr>
          <p:cNvSpPr/>
          <p:nvPr/>
        </p:nvSpPr>
        <p:spPr>
          <a:xfrm>
            <a:off x="8974261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33DCFC6C-1352-4440-BF13-F6E3D30F6067}"/>
              </a:ext>
            </a:extLst>
          </p:cNvPr>
          <p:cNvSpPr/>
          <p:nvPr/>
        </p:nvSpPr>
        <p:spPr>
          <a:xfrm>
            <a:off x="468" y="-2497"/>
            <a:ext cx="188599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84A0BCF1-8731-4D58-B9FF-86D663F51C9B}"/>
              </a:ext>
            </a:extLst>
          </p:cNvPr>
          <p:cNvSpPr/>
          <p:nvPr/>
        </p:nvSpPr>
        <p:spPr>
          <a:xfrm>
            <a:off x="2668929" y="2754961"/>
            <a:ext cx="673010" cy="445439"/>
          </a:xfrm>
          <a:prstGeom prst="ellipse">
            <a:avLst/>
          </a:prstGeom>
          <a:solidFill>
            <a:schemeClr val="accent1">
              <a:alpha val="32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09384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3869" y="1089854"/>
            <a:ext cx="3926680" cy="20514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9"/>
          </a:p>
        </p:txBody>
      </p:sp>
      <p:sp>
        <p:nvSpPr>
          <p:cNvPr id="4" name="TextBox 3"/>
          <p:cNvSpPr txBox="1"/>
          <p:nvPr/>
        </p:nvSpPr>
        <p:spPr>
          <a:xfrm>
            <a:off x="1236803" y="1266734"/>
            <a:ext cx="4761625" cy="2398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395" b="1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Thank you!</a:t>
            </a:r>
          </a:p>
          <a:p>
            <a:pPr algn="r"/>
            <a:r>
              <a:rPr lang="en-US" sz="3197" b="1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sonny.stromberg@eon.se</a:t>
            </a:r>
          </a:p>
          <a:p>
            <a:pPr algn="r"/>
            <a:r>
              <a:rPr lang="en-US" sz="3197" b="1" dirty="0">
                <a:solidFill>
                  <a:schemeClr val="bg1"/>
                </a:solidFill>
                <a:latin typeface="+mj-lt"/>
                <a:ea typeface="Brix Sans Black" charset="0"/>
                <a:cs typeface="Brix Sans Black" charset="0"/>
              </a:rPr>
              <a:t>+46 70 541 51 15</a:t>
            </a:r>
            <a:endParaRPr lang="en-US" sz="3197" b="1" dirty="0">
              <a:solidFill>
                <a:schemeClr val="bg1"/>
              </a:solidFill>
              <a:latin typeface="+mj-lt"/>
              <a:ea typeface="Brix Sans Black" charset="0"/>
              <a:cs typeface="Brix Sans Black" charset="0"/>
              <a:hlinkClick r:id="rId3"/>
            </a:endParaRPr>
          </a:p>
          <a:p>
            <a:pPr algn="r"/>
            <a:endParaRPr lang="en-US" sz="3197" b="1" dirty="0">
              <a:solidFill>
                <a:schemeClr val="bg1"/>
              </a:solidFill>
              <a:latin typeface="+mj-lt"/>
              <a:ea typeface="Brix Sans Black" charset="0"/>
              <a:cs typeface="Brix Sans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446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9E87FAB3-CF49-4C13-A0C4-4C5FA34510D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299189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9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ktangel 5" hidden="1">
            <a:extLst>
              <a:ext uri="{FF2B5EF4-FFF2-40B4-BE49-F238E27FC236}">
                <a16:creationId xmlns:a16="http://schemas.microsoft.com/office/drawing/2014/main" id="{EFEEA9C7-78DF-4193-A865-5F3E15CD6CA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en-US" sz="2797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19" name="Rektangel med rundade hörn 18"/>
          <p:cNvSpPr/>
          <p:nvPr/>
        </p:nvSpPr>
        <p:spPr>
          <a:xfrm>
            <a:off x="2222865" y="2018436"/>
            <a:ext cx="4733872" cy="58135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8" name="Rektangel med rundade hörn 7"/>
          <p:cNvSpPr/>
          <p:nvPr/>
        </p:nvSpPr>
        <p:spPr>
          <a:xfrm>
            <a:off x="2222865" y="1354913"/>
            <a:ext cx="4733872" cy="58135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4310" y="220284"/>
            <a:ext cx="8242147" cy="7193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797" dirty="0"/>
              <a:t>Unique energy vision  - One of the factors in the selection of Sweden and Lund as home for ESS</a:t>
            </a:r>
            <a:endParaRPr lang="sv-SE" sz="2797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63543" y="1390360"/>
            <a:ext cx="4732827" cy="474722"/>
          </a:xfrm>
        </p:spPr>
        <p:txBody>
          <a:bodyPr anchor="ctr"/>
          <a:lstStyle/>
          <a:p>
            <a:pPr marL="179226" lvl="2" indent="0" algn="ctr">
              <a:lnSpc>
                <a:spcPct val="100000"/>
              </a:lnSpc>
              <a:spcBef>
                <a:spcPts val="2997"/>
              </a:spcBef>
              <a:spcAft>
                <a:spcPts val="0"/>
              </a:spcAft>
              <a:buNone/>
            </a:pPr>
            <a:r>
              <a:rPr lang="en-US" sz="1998" dirty="0">
                <a:solidFill>
                  <a:schemeClr val="bg1"/>
                </a:solidFill>
              </a:rPr>
              <a:t>Competence and higher education</a:t>
            </a:r>
            <a:endParaRPr lang="sv-SE" sz="1998" dirty="0"/>
          </a:p>
        </p:txBody>
      </p:sp>
      <p:cxnSp>
        <p:nvCxnSpPr>
          <p:cNvPr id="10" name="Rak 9"/>
          <p:cNvCxnSpPr>
            <a:stCxn id="8" idx="3"/>
          </p:cNvCxnSpPr>
          <p:nvPr/>
        </p:nvCxnSpPr>
        <p:spPr>
          <a:xfrm>
            <a:off x="6956737" y="1645590"/>
            <a:ext cx="319261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Bildresultat för lunds university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873" y="1115958"/>
            <a:ext cx="849605" cy="107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Rak 19"/>
          <p:cNvCxnSpPr/>
          <p:nvPr/>
        </p:nvCxnSpPr>
        <p:spPr>
          <a:xfrm>
            <a:off x="1902557" y="2314459"/>
            <a:ext cx="319261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ktangel med rundade hörn 21"/>
          <p:cNvSpPr/>
          <p:nvPr/>
        </p:nvSpPr>
        <p:spPr>
          <a:xfrm>
            <a:off x="2222865" y="2678108"/>
            <a:ext cx="4733872" cy="58135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24" name="Rak 23"/>
          <p:cNvCxnSpPr>
            <a:stCxn id="22" idx="3"/>
          </p:cNvCxnSpPr>
          <p:nvPr/>
        </p:nvCxnSpPr>
        <p:spPr>
          <a:xfrm>
            <a:off x="6956737" y="2968784"/>
            <a:ext cx="319261" cy="0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ktangel med rundade hörn 25"/>
          <p:cNvSpPr/>
          <p:nvPr/>
        </p:nvSpPr>
        <p:spPr>
          <a:xfrm>
            <a:off x="2222865" y="3347063"/>
            <a:ext cx="4733872" cy="58135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28" name="Rak 27"/>
          <p:cNvCxnSpPr/>
          <p:nvPr/>
        </p:nvCxnSpPr>
        <p:spPr>
          <a:xfrm>
            <a:off x="1902557" y="3643087"/>
            <a:ext cx="319261" cy="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ktangel med rundade hörn 29"/>
          <p:cNvSpPr/>
          <p:nvPr/>
        </p:nvSpPr>
        <p:spPr>
          <a:xfrm>
            <a:off x="2221818" y="4013459"/>
            <a:ext cx="4733872" cy="58135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cxnSp>
        <p:nvCxnSpPr>
          <p:cNvPr id="32" name="Rak 31"/>
          <p:cNvCxnSpPr>
            <a:stCxn id="30" idx="3"/>
          </p:cNvCxnSpPr>
          <p:nvPr/>
        </p:nvCxnSpPr>
        <p:spPr>
          <a:xfrm>
            <a:off x="6955691" y="4304136"/>
            <a:ext cx="319261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2"/>
          <p:cNvSpPr txBox="1">
            <a:spLocks/>
          </p:cNvSpPr>
          <p:nvPr/>
        </p:nvSpPr>
        <p:spPr>
          <a:xfrm>
            <a:off x="2151679" y="2019153"/>
            <a:ext cx="4732827" cy="50945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Clr>
                <a:srgbClr val="EA1C0A"/>
              </a:buClr>
              <a:buFont typeface="EON Brix Sans" panose="020B0500000000000000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226" lvl="2" indent="0" algn="ctr">
              <a:lnSpc>
                <a:spcPct val="100000"/>
              </a:lnSpc>
              <a:spcBef>
                <a:spcPts val="2997"/>
              </a:spcBef>
              <a:spcAft>
                <a:spcPts val="0"/>
              </a:spcAft>
              <a:buNone/>
            </a:pPr>
            <a:r>
              <a:rPr lang="en-US" sz="1998" dirty="0">
                <a:solidFill>
                  <a:srgbClr val="FFFFFF"/>
                </a:solidFill>
                <a:latin typeface="EON Brix Sans"/>
              </a:rPr>
              <a:t>Synergies with research facility nearby</a:t>
            </a:r>
            <a:endParaRPr lang="sv-SE" sz="1998" dirty="0">
              <a:solidFill>
                <a:srgbClr val="000000"/>
              </a:solidFill>
              <a:latin typeface="EON Brix Sans"/>
            </a:endParaRPr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2163543" y="2684510"/>
            <a:ext cx="4732929" cy="5439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Clr>
                <a:srgbClr val="EA1C0A"/>
              </a:buClr>
              <a:buFont typeface="EON Brix Sans" panose="020B0500000000000000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226" lvl="2" indent="0" algn="ctr">
              <a:lnSpc>
                <a:spcPct val="100000"/>
              </a:lnSpc>
              <a:spcBef>
                <a:spcPts val="2997"/>
              </a:spcBef>
              <a:spcAft>
                <a:spcPts val="0"/>
              </a:spcAft>
              <a:buNone/>
            </a:pPr>
            <a:r>
              <a:rPr lang="en-US" sz="1998" dirty="0">
                <a:solidFill>
                  <a:srgbClr val="FFFFFF"/>
                </a:solidFill>
                <a:latin typeface="EON Brix Sans"/>
              </a:rPr>
              <a:t>Accessibility</a:t>
            </a:r>
            <a:r>
              <a:rPr lang="sv-SE" sz="1998" dirty="0">
                <a:solidFill>
                  <a:srgbClr val="FFFFFF"/>
                </a:solidFill>
                <a:latin typeface="EON Brix Sans"/>
              </a:rPr>
              <a:t> </a:t>
            </a:r>
          </a:p>
        </p:txBody>
      </p:sp>
      <p:sp>
        <p:nvSpPr>
          <p:cNvPr id="41" name="Inhaltsplatzhalter 2"/>
          <p:cNvSpPr txBox="1">
            <a:spLocks/>
          </p:cNvSpPr>
          <p:nvPr/>
        </p:nvSpPr>
        <p:spPr>
          <a:xfrm>
            <a:off x="2175407" y="3335198"/>
            <a:ext cx="4732826" cy="54425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Clr>
                <a:srgbClr val="EA1C0A"/>
              </a:buClr>
              <a:buFont typeface="EON Brix Sans" panose="020B0500000000000000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226" lvl="2" indent="0" algn="ctr">
              <a:lnSpc>
                <a:spcPct val="100000"/>
              </a:lnSpc>
              <a:spcBef>
                <a:spcPts val="2997"/>
              </a:spcBef>
              <a:spcAft>
                <a:spcPts val="0"/>
              </a:spcAft>
              <a:buNone/>
            </a:pPr>
            <a:r>
              <a:rPr lang="en-US" sz="1998" dirty="0">
                <a:solidFill>
                  <a:srgbClr val="FFFFFF"/>
                </a:solidFill>
                <a:latin typeface="EON Brix Sans"/>
              </a:rPr>
              <a:t>Unique energy and sustainability ambitions</a:t>
            </a:r>
            <a:endParaRPr lang="sv-SE" sz="1998" dirty="0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42" name="Inhaltsplatzhalter 2"/>
          <p:cNvSpPr txBox="1">
            <a:spLocks/>
          </p:cNvSpPr>
          <p:nvPr/>
        </p:nvSpPr>
        <p:spPr>
          <a:xfrm>
            <a:off x="2163543" y="4023654"/>
            <a:ext cx="4732826" cy="51729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Clr>
                <a:srgbClr val="EA1C0A"/>
              </a:buClr>
              <a:buFont typeface="EON Brix Sans" panose="020B0500000000000000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226" lvl="2" indent="0" algn="ctr">
              <a:lnSpc>
                <a:spcPct val="100000"/>
              </a:lnSpc>
              <a:spcBef>
                <a:spcPts val="2997"/>
              </a:spcBef>
              <a:spcAft>
                <a:spcPts val="0"/>
              </a:spcAft>
              <a:buNone/>
            </a:pPr>
            <a:r>
              <a:rPr lang="en-US" sz="1998" dirty="0">
                <a:solidFill>
                  <a:srgbClr val="FFFFFF"/>
                </a:solidFill>
                <a:latin typeface="EON Brix Sans"/>
              </a:rPr>
              <a:t>Site integrated with city</a:t>
            </a:r>
            <a:endParaRPr lang="sv-SE" sz="1998" dirty="0">
              <a:solidFill>
                <a:srgbClr val="FFFFFF"/>
              </a:solidFill>
              <a:latin typeface="EON Brix Sans"/>
            </a:endParaRPr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696" y="2494371"/>
            <a:ext cx="1366735" cy="97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527" y="3793130"/>
            <a:ext cx="1366735" cy="100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ktangel 3"/>
          <p:cNvSpPr/>
          <p:nvPr/>
        </p:nvSpPr>
        <p:spPr>
          <a:xfrm>
            <a:off x="7306588" y="2449522"/>
            <a:ext cx="1446564" cy="107085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7292919" y="3768709"/>
            <a:ext cx="1446564" cy="10708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7302783" y="1115961"/>
            <a:ext cx="1446564" cy="107085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33" name="Rektangel 32"/>
          <p:cNvSpPr/>
          <p:nvPr/>
        </p:nvSpPr>
        <p:spPr>
          <a:xfrm>
            <a:off x="459092" y="1779033"/>
            <a:ext cx="1446564" cy="10708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43" name="Inhaltsplatzhalter 2"/>
          <p:cNvSpPr txBox="1">
            <a:spLocks/>
          </p:cNvSpPr>
          <p:nvPr/>
        </p:nvSpPr>
        <p:spPr>
          <a:xfrm>
            <a:off x="208766" y="3181556"/>
            <a:ext cx="1616140" cy="1079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Clr>
                <a:srgbClr val="EA1C0A"/>
              </a:buClr>
              <a:buFont typeface="EON Brix Sans" panose="020B0500000000000000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8775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8163" indent="-179387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7550" indent="-179388" algn="l" defTabSz="914400" rtl="0" eaLnBrk="1" latinLnBrk="0" hangingPunct="1">
              <a:lnSpc>
                <a:spcPts val="1750"/>
              </a:lnSpc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 sz="1400" kern="1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453" lvl="3" indent="0" algn="ctr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None/>
            </a:pPr>
            <a:r>
              <a:rPr lang="en-US" sz="1798" b="1" i="1" dirty="0">
                <a:solidFill>
                  <a:srgbClr val="5CC1CB"/>
                </a:solidFill>
                <a:latin typeface="EON Brix Sans"/>
                <a:ea typeface="ＭＳ Ｐゴシック" pitchFamily="-110" charset="-128"/>
              </a:rPr>
              <a:t>Responsible</a:t>
            </a:r>
          </a:p>
          <a:p>
            <a:pPr marL="358453" lvl="3" indent="0" algn="ctr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None/>
            </a:pPr>
            <a:r>
              <a:rPr lang="en-US" sz="1798" b="1" i="1" dirty="0">
                <a:solidFill>
                  <a:srgbClr val="5CC1CB"/>
                </a:solidFill>
                <a:latin typeface="EON Brix Sans"/>
                <a:ea typeface="ＭＳ Ｐゴシック" pitchFamily="-110" charset="-128"/>
              </a:rPr>
              <a:t>Renewable</a:t>
            </a:r>
          </a:p>
          <a:p>
            <a:pPr marL="358453" lvl="3" indent="0" algn="ctr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  <a:buNone/>
            </a:pPr>
            <a:r>
              <a:rPr lang="en-US" sz="1798" b="1" i="1" dirty="0">
                <a:solidFill>
                  <a:srgbClr val="5CC1CB"/>
                </a:solidFill>
                <a:latin typeface="EON Brix Sans"/>
                <a:ea typeface="ＭＳ Ｐゴシック" pitchFamily="-110" charset="-128"/>
              </a:rPr>
              <a:t>Recyclable</a:t>
            </a:r>
          </a:p>
          <a:p>
            <a:pPr algn="ctr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</a:pPr>
            <a:endParaRPr lang="sv-SE" sz="1798" dirty="0">
              <a:solidFill>
                <a:srgbClr val="5CC1CB"/>
              </a:solidFill>
              <a:latin typeface="EON Brix Sans"/>
            </a:endParaRPr>
          </a:p>
          <a:p>
            <a:pPr algn="ctr">
              <a:lnSpc>
                <a:spcPct val="100000"/>
              </a:lnSpc>
              <a:spcBef>
                <a:spcPts val="599"/>
              </a:spcBef>
              <a:spcAft>
                <a:spcPts val="0"/>
              </a:spcAft>
            </a:pPr>
            <a:r>
              <a:rPr lang="sv-SE" sz="1798" dirty="0">
                <a:solidFill>
                  <a:srgbClr val="5CC1CB"/>
                </a:solidFill>
                <a:latin typeface="EON Brix Sans"/>
              </a:rPr>
              <a:t> </a:t>
            </a:r>
          </a:p>
        </p:txBody>
      </p:sp>
      <p:sp>
        <p:nvSpPr>
          <p:cNvPr id="44" name="Rektangel 43"/>
          <p:cNvSpPr/>
          <p:nvPr/>
        </p:nvSpPr>
        <p:spPr>
          <a:xfrm>
            <a:off x="453279" y="3087108"/>
            <a:ext cx="1446564" cy="121702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>
              <a:solidFill>
                <a:srgbClr val="FFFFFF"/>
              </a:solidFill>
              <a:latin typeface="EON Brix Sans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8" y="2137283"/>
            <a:ext cx="1330329" cy="659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Bildresultat för MAX IV logo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23" y="1816748"/>
            <a:ext cx="918250" cy="35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 4">
            <a:extLst>
              <a:ext uri="{FF2B5EF4-FFF2-40B4-BE49-F238E27FC236}">
                <a16:creationId xmlns:a16="http://schemas.microsoft.com/office/drawing/2014/main" id="{67E99E4C-486A-47B6-B8BD-D330B52E1F6D}"/>
              </a:ext>
            </a:extLst>
          </p:cNvPr>
          <p:cNvSpPr/>
          <p:nvPr/>
        </p:nvSpPr>
        <p:spPr>
          <a:xfrm>
            <a:off x="382419" y="2908384"/>
            <a:ext cx="1577958" cy="1602873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</p:spTree>
    <p:extLst>
      <p:ext uri="{BB962C8B-B14F-4D97-AF65-F5344CB8AC3E}">
        <p14:creationId xmlns:p14="http://schemas.microsoft.com/office/powerpoint/2010/main" val="109623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CA1471B0-DA65-4AAC-8AD9-8D49D8BA0F6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967650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30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ktangel 4" hidden="1">
            <a:extLst>
              <a:ext uri="{FF2B5EF4-FFF2-40B4-BE49-F238E27FC236}">
                <a16:creationId xmlns:a16="http://schemas.microsoft.com/office/drawing/2014/main" id="{A78E8823-AB81-4D2F-9CA5-6AF69C3B2E6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sv-SE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425698" y="1181900"/>
            <a:ext cx="2919823" cy="36008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1080" y="384416"/>
            <a:ext cx="8289162" cy="72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800" dirty="0"/>
              <a:t>Lund </a:t>
            </a:r>
            <a:r>
              <a:rPr lang="sv-SE" sz="2800" dirty="0" err="1"/>
              <a:t>municipality</a:t>
            </a:r>
            <a:r>
              <a:rPr lang="sv-SE" sz="2800" dirty="0"/>
              <a:t> </a:t>
            </a:r>
            <a:r>
              <a:rPr lang="sv-SE" sz="2800" dirty="0" err="1"/>
              <a:t>with</a:t>
            </a:r>
            <a:r>
              <a:rPr lang="sv-SE" sz="2800" dirty="0"/>
              <a:t> </a:t>
            </a:r>
            <a:r>
              <a:rPr lang="sv-SE" sz="2800" dirty="0" err="1"/>
              <a:t>high</a:t>
            </a:r>
            <a:r>
              <a:rPr lang="sv-SE" sz="2800" dirty="0"/>
              <a:t> ambitions for Brunnshög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7225" y="1196367"/>
            <a:ext cx="2998296" cy="3808099"/>
          </a:xfrm>
        </p:spPr>
        <p:txBody>
          <a:bodyPr/>
          <a:lstStyle/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40 000 people to live and work in the area 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World's best research and innovation environment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sv-SE" sz="1600" dirty="0"/>
              <a:t>International destination for science, </a:t>
            </a:r>
            <a:r>
              <a:rPr lang="sv-SE" sz="1600" dirty="0" err="1"/>
              <a:t>culture</a:t>
            </a:r>
            <a:r>
              <a:rPr lang="sv-SE" sz="1600" dirty="0"/>
              <a:t> &amp; </a:t>
            </a:r>
            <a:r>
              <a:rPr lang="sv-SE" sz="1600" dirty="0" err="1"/>
              <a:t>recreation</a:t>
            </a:r>
            <a:endParaRPr lang="en-US" sz="1600" dirty="0"/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European model for sustainable city development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Local energy production 50% higher than consumed (”city as power plant")</a:t>
            </a:r>
          </a:p>
          <a:p>
            <a:pPr lvl="2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600" dirty="0"/>
              <a:t>Transportation: Max 1/3 car, Min 2/3 public or bike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sv-SE" sz="1600" dirty="0"/>
              <a:t> 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sv-SE" sz="1600" dirty="0"/>
              <a:t> 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sv-SE" sz="1600" dirty="0"/>
              <a:t> </a:t>
            </a:r>
          </a:p>
        </p:txBody>
      </p:sp>
      <p:pic>
        <p:nvPicPr>
          <p:cNvPr id="8" name="Bildobjekt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226" y="1181900"/>
            <a:ext cx="2408494" cy="360082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85822" y="199584"/>
            <a:ext cx="486974" cy="81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4" descr="https://www.lund.se/imagevault/publishedmedia/u2hbg69f7scp5vvbrp54/minimera_balansera_maximera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2" name="AutoShape 7" descr="https://www.lund.se/imagevault/publishedmedia/z1t8xqpm3sfrv6j7ldep/Brunnsho-g_delomra-den-01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3" name="AutoShape 10" descr="https://www.lund.se/imagevault/publishedmedia/oz5r1fi62n2x0fhl5w5k/Visionsbild_Spa-rva-gsgatan_Anna_Klara_Lundberg.jpg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424" y="1181900"/>
            <a:ext cx="2628720" cy="17860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424" y="3177011"/>
            <a:ext cx="2671372" cy="15964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56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D101C2D-DFEB-4869-904F-1AD92EEB5F1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0041" y="3966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4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D101C2D-DFEB-4869-904F-1AD92EEB5F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41" y="3966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5C0C4716-C115-4B72-9DE5-14B234FC1E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456" y="2381"/>
            <a:ext cx="158456" cy="15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ED1E176-33AD-4CBF-B020-2D999B76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69" y="306413"/>
            <a:ext cx="8587632" cy="7193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Concept enables efficient heat recycling at ESS</a:t>
            </a:r>
            <a:br>
              <a:rPr lang="en-US" sz="2800" dirty="0"/>
            </a:br>
            <a:r>
              <a:rPr lang="en-US" sz="2800" dirty="0"/>
              <a:t>   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35A8C4B1-63DC-4F21-A247-A957AE2F8AF5}"/>
              </a:ext>
            </a:extLst>
          </p:cNvPr>
          <p:cNvSpPr/>
          <p:nvPr/>
        </p:nvSpPr>
        <p:spPr>
          <a:xfrm>
            <a:off x="2306266" y="1839109"/>
            <a:ext cx="1690435" cy="2071857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5" name="Pil: höger 14">
            <a:extLst>
              <a:ext uri="{FF2B5EF4-FFF2-40B4-BE49-F238E27FC236}">
                <a16:creationId xmlns:a16="http://schemas.microsoft.com/office/drawing/2014/main" id="{DED061AF-2A17-448A-BCEE-B0986F73FD81}"/>
              </a:ext>
            </a:extLst>
          </p:cNvPr>
          <p:cNvSpPr/>
          <p:nvPr/>
        </p:nvSpPr>
        <p:spPr>
          <a:xfrm>
            <a:off x="7631473" y="3271133"/>
            <a:ext cx="210901" cy="37538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6" name="Pil: höger 15">
            <a:extLst>
              <a:ext uri="{FF2B5EF4-FFF2-40B4-BE49-F238E27FC236}">
                <a16:creationId xmlns:a16="http://schemas.microsoft.com/office/drawing/2014/main" id="{FB88F5F6-2732-47CB-878F-810F32220F0E}"/>
              </a:ext>
            </a:extLst>
          </p:cNvPr>
          <p:cNvSpPr/>
          <p:nvPr/>
        </p:nvSpPr>
        <p:spPr>
          <a:xfrm>
            <a:off x="7625809" y="2418174"/>
            <a:ext cx="210901" cy="3753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pic>
        <p:nvPicPr>
          <p:cNvPr id="33" name="Bildobjekt 32">
            <a:extLst>
              <a:ext uri="{FF2B5EF4-FFF2-40B4-BE49-F238E27FC236}">
                <a16:creationId xmlns:a16="http://schemas.microsoft.com/office/drawing/2014/main" id="{EF8328BA-6D0F-4802-AFDF-4EC55435C0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85" y="3112942"/>
            <a:ext cx="976655" cy="401126"/>
          </a:xfrm>
          <a:prstGeom prst="rect">
            <a:avLst/>
          </a:prstGeom>
        </p:spPr>
      </p:pic>
      <p:sp>
        <p:nvSpPr>
          <p:cNvPr id="39" name="textruta 38">
            <a:extLst>
              <a:ext uri="{FF2B5EF4-FFF2-40B4-BE49-F238E27FC236}">
                <a16:creationId xmlns:a16="http://schemas.microsoft.com/office/drawing/2014/main" id="{9EDB9218-16F6-415C-A015-283ED1160EA8}"/>
              </a:ext>
            </a:extLst>
          </p:cNvPr>
          <p:cNvSpPr txBox="1"/>
          <p:nvPr/>
        </p:nvSpPr>
        <p:spPr>
          <a:xfrm>
            <a:off x="7854509" y="2314924"/>
            <a:ext cx="1159821" cy="276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8" b="1" dirty="0"/>
              <a:t>District heating</a:t>
            </a:r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FC0AC0EC-6576-46C4-A58D-B0F8295BAC5E}"/>
              </a:ext>
            </a:extLst>
          </p:cNvPr>
          <p:cNvSpPr txBox="1"/>
          <p:nvPr/>
        </p:nvSpPr>
        <p:spPr>
          <a:xfrm>
            <a:off x="7815109" y="3456847"/>
            <a:ext cx="1000595" cy="3686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Low</a:t>
            </a:r>
            <a:r>
              <a:rPr lang="sv-SE" sz="898" dirty="0"/>
              <a:t> temp ~ 20⁰C</a:t>
            </a:r>
            <a:br>
              <a:rPr lang="sv-SE" sz="898" dirty="0"/>
            </a:br>
            <a:endParaRPr lang="sv-SE" sz="898" dirty="0"/>
          </a:p>
        </p:txBody>
      </p:sp>
      <p:sp>
        <p:nvSpPr>
          <p:cNvPr id="45" name="textruta 44">
            <a:extLst>
              <a:ext uri="{FF2B5EF4-FFF2-40B4-BE49-F238E27FC236}">
                <a16:creationId xmlns:a16="http://schemas.microsoft.com/office/drawing/2014/main" id="{F21C5432-39E1-408D-8CF0-FBD844D3F54D}"/>
              </a:ext>
            </a:extLst>
          </p:cNvPr>
          <p:cNvSpPr txBox="1"/>
          <p:nvPr/>
        </p:nvSpPr>
        <p:spPr>
          <a:xfrm>
            <a:off x="7823888" y="2535320"/>
            <a:ext cx="1047715" cy="230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High</a:t>
            </a:r>
            <a:r>
              <a:rPr lang="sv-SE" sz="898" dirty="0"/>
              <a:t> temp ~ 80⁰C </a:t>
            </a: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8515625-41D9-461B-B5A8-95A8EDFA3F81}"/>
              </a:ext>
            </a:extLst>
          </p:cNvPr>
          <p:cNvSpPr txBox="1"/>
          <p:nvPr/>
        </p:nvSpPr>
        <p:spPr>
          <a:xfrm>
            <a:off x="4148611" y="1751037"/>
            <a:ext cx="1246433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99" b="1" dirty="0"/>
              <a:t>Surplus heat</a:t>
            </a:r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69CAE195-97E7-4560-86C2-04A51257E135}"/>
              </a:ext>
            </a:extLst>
          </p:cNvPr>
          <p:cNvSpPr/>
          <p:nvPr/>
        </p:nvSpPr>
        <p:spPr>
          <a:xfrm>
            <a:off x="5739282" y="2034556"/>
            <a:ext cx="1636913" cy="17234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80" name="Rektangel: rundade hörn 79">
            <a:extLst>
              <a:ext uri="{FF2B5EF4-FFF2-40B4-BE49-F238E27FC236}">
                <a16:creationId xmlns:a16="http://schemas.microsoft.com/office/drawing/2014/main" id="{57EF6CD1-6724-431C-A090-CB26B87F1745}"/>
              </a:ext>
            </a:extLst>
          </p:cNvPr>
          <p:cNvSpPr/>
          <p:nvPr/>
        </p:nvSpPr>
        <p:spPr>
          <a:xfrm>
            <a:off x="5502401" y="1839109"/>
            <a:ext cx="2092787" cy="207377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81" name="Rak koppling 80">
            <a:extLst>
              <a:ext uri="{FF2B5EF4-FFF2-40B4-BE49-F238E27FC236}">
                <a16:creationId xmlns:a16="http://schemas.microsoft.com/office/drawing/2014/main" id="{3EA62F47-3EEA-4FE9-AE75-1E230E7C73BF}"/>
              </a:ext>
            </a:extLst>
          </p:cNvPr>
          <p:cNvCxnSpPr>
            <a:cxnSpLocks/>
          </p:cNvCxnSpPr>
          <p:nvPr/>
        </p:nvCxnSpPr>
        <p:spPr>
          <a:xfrm flipV="1">
            <a:off x="5574971" y="2415271"/>
            <a:ext cx="702913" cy="167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ak koppling 81">
            <a:extLst>
              <a:ext uri="{FF2B5EF4-FFF2-40B4-BE49-F238E27FC236}">
                <a16:creationId xmlns:a16="http://schemas.microsoft.com/office/drawing/2014/main" id="{285BD636-E180-4982-9AED-5DDE0BC590D6}"/>
              </a:ext>
            </a:extLst>
          </p:cNvPr>
          <p:cNvCxnSpPr>
            <a:cxnSpLocks/>
          </p:cNvCxnSpPr>
          <p:nvPr/>
        </p:nvCxnSpPr>
        <p:spPr>
          <a:xfrm>
            <a:off x="5733244" y="3458344"/>
            <a:ext cx="1874786" cy="1983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ak koppling 82">
            <a:extLst>
              <a:ext uri="{FF2B5EF4-FFF2-40B4-BE49-F238E27FC236}">
                <a16:creationId xmlns:a16="http://schemas.microsoft.com/office/drawing/2014/main" id="{F902F57E-5E61-4351-B147-4EB9D75127AF}"/>
              </a:ext>
            </a:extLst>
          </p:cNvPr>
          <p:cNvCxnSpPr>
            <a:cxnSpLocks/>
          </p:cNvCxnSpPr>
          <p:nvPr/>
        </p:nvCxnSpPr>
        <p:spPr>
          <a:xfrm>
            <a:off x="5733244" y="3112267"/>
            <a:ext cx="1874786" cy="34806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ruta 83">
            <a:extLst>
              <a:ext uri="{FF2B5EF4-FFF2-40B4-BE49-F238E27FC236}">
                <a16:creationId xmlns:a16="http://schemas.microsoft.com/office/drawing/2014/main" id="{F5284E83-1B52-43F4-9637-D918F3B34F7F}"/>
              </a:ext>
            </a:extLst>
          </p:cNvPr>
          <p:cNvSpPr txBox="1"/>
          <p:nvPr/>
        </p:nvSpPr>
        <p:spPr>
          <a:xfrm>
            <a:off x="5949560" y="1681464"/>
            <a:ext cx="12112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v-SE" b="1" dirty="0"/>
              <a:t>Heat </a:t>
            </a:r>
            <a:r>
              <a:rPr lang="sv-SE" b="1" dirty="0" err="1"/>
              <a:t>recovery</a:t>
            </a:r>
            <a:endParaRPr lang="sv-SE" b="1" dirty="0"/>
          </a:p>
        </p:txBody>
      </p:sp>
      <p:sp>
        <p:nvSpPr>
          <p:cNvPr id="85" name="Rektangel 84">
            <a:extLst>
              <a:ext uri="{FF2B5EF4-FFF2-40B4-BE49-F238E27FC236}">
                <a16:creationId xmlns:a16="http://schemas.microsoft.com/office/drawing/2014/main" id="{C2B39095-E801-45FB-8C9B-10786CA4D691}"/>
              </a:ext>
            </a:extLst>
          </p:cNvPr>
          <p:cNvSpPr/>
          <p:nvPr/>
        </p:nvSpPr>
        <p:spPr>
          <a:xfrm>
            <a:off x="6269457" y="2146886"/>
            <a:ext cx="616435" cy="9633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Heat pumps</a:t>
            </a:r>
          </a:p>
        </p:txBody>
      </p:sp>
      <p:cxnSp>
        <p:nvCxnSpPr>
          <p:cNvPr id="86" name="Rak koppling 85">
            <a:extLst>
              <a:ext uri="{FF2B5EF4-FFF2-40B4-BE49-F238E27FC236}">
                <a16:creationId xmlns:a16="http://schemas.microsoft.com/office/drawing/2014/main" id="{5964EA13-7D93-44A7-9CD8-E3BC00746274}"/>
              </a:ext>
            </a:extLst>
          </p:cNvPr>
          <p:cNvCxnSpPr>
            <a:cxnSpLocks/>
          </p:cNvCxnSpPr>
          <p:nvPr/>
        </p:nvCxnSpPr>
        <p:spPr>
          <a:xfrm flipV="1">
            <a:off x="5737921" y="2782074"/>
            <a:ext cx="539963" cy="3238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ak koppling 86">
            <a:extLst>
              <a:ext uri="{FF2B5EF4-FFF2-40B4-BE49-F238E27FC236}">
                <a16:creationId xmlns:a16="http://schemas.microsoft.com/office/drawing/2014/main" id="{E56D09BC-8B39-4BED-8567-5E1C14DB09B5}"/>
              </a:ext>
            </a:extLst>
          </p:cNvPr>
          <p:cNvCxnSpPr>
            <a:cxnSpLocks/>
          </p:cNvCxnSpPr>
          <p:nvPr/>
        </p:nvCxnSpPr>
        <p:spPr>
          <a:xfrm flipV="1">
            <a:off x="6885892" y="2608724"/>
            <a:ext cx="722118" cy="11094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ak koppling 87">
            <a:extLst>
              <a:ext uri="{FF2B5EF4-FFF2-40B4-BE49-F238E27FC236}">
                <a16:creationId xmlns:a16="http://schemas.microsoft.com/office/drawing/2014/main" id="{9960AAA4-0DF7-4AAA-9C4B-2E00A1465D5A}"/>
              </a:ext>
            </a:extLst>
          </p:cNvPr>
          <p:cNvCxnSpPr>
            <a:cxnSpLocks/>
          </p:cNvCxnSpPr>
          <p:nvPr/>
        </p:nvCxnSpPr>
        <p:spPr>
          <a:xfrm flipV="1">
            <a:off x="5739282" y="3044780"/>
            <a:ext cx="526000" cy="430631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ak koppling 88">
            <a:extLst>
              <a:ext uri="{FF2B5EF4-FFF2-40B4-BE49-F238E27FC236}">
                <a16:creationId xmlns:a16="http://schemas.microsoft.com/office/drawing/2014/main" id="{F8C0BBA2-6CCA-4718-8841-B00E844667C9}"/>
              </a:ext>
            </a:extLst>
          </p:cNvPr>
          <p:cNvCxnSpPr>
            <a:cxnSpLocks/>
          </p:cNvCxnSpPr>
          <p:nvPr/>
        </p:nvCxnSpPr>
        <p:spPr>
          <a:xfrm flipV="1">
            <a:off x="5751884" y="2909072"/>
            <a:ext cx="526000" cy="20319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ruta 100">
            <a:extLst>
              <a:ext uri="{FF2B5EF4-FFF2-40B4-BE49-F238E27FC236}">
                <a16:creationId xmlns:a16="http://schemas.microsoft.com/office/drawing/2014/main" id="{5DBF5C45-BBBB-4E2D-98E0-FF9F9C16694F}"/>
              </a:ext>
            </a:extLst>
          </p:cNvPr>
          <p:cNvSpPr txBox="1"/>
          <p:nvPr/>
        </p:nvSpPr>
        <p:spPr>
          <a:xfrm>
            <a:off x="4115309" y="2109981"/>
            <a:ext cx="1260281" cy="261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 err="1"/>
              <a:t>High</a:t>
            </a:r>
            <a:r>
              <a:rPr lang="sv-SE" sz="1099" dirty="0"/>
              <a:t> temp: &gt; 80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</p:txBody>
      </p:sp>
      <p:sp>
        <p:nvSpPr>
          <p:cNvPr id="102" name="Pil: höger 101">
            <a:extLst>
              <a:ext uri="{FF2B5EF4-FFF2-40B4-BE49-F238E27FC236}">
                <a16:creationId xmlns:a16="http://schemas.microsoft.com/office/drawing/2014/main" id="{0CEC9923-1DA2-45B6-87E1-8FC049B91CA5}"/>
              </a:ext>
            </a:extLst>
          </p:cNvPr>
          <p:cNvSpPr/>
          <p:nvPr/>
        </p:nvSpPr>
        <p:spPr>
          <a:xfrm>
            <a:off x="3742213" y="2295979"/>
            <a:ext cx="2012172" cy="24676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3" name="Pil: höger 102">
            <a:extLst>
              <a:ext uri="{FF2B5EF4-FFF2-40B4-BE49-F238E27FC236}">
                <a16:creationId xmlns:a16="http://schemas.microsoft.com/office/drawing/2014/main" id="{2953627F-1761-4888-AC67-45EE020B54EF}"/>
              </a:ext>
            </a:extLst>
          </p:cNvPr>
          <p:cNvSpPr/>
          <p:nvPr/>
        </p:nvSpPr>
        <p:spPr>
          <a:xfrm>
            <a:off x="3750785" y="2648245"/>
            <a:ext cx="2002239" cy="24676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4" name="Pil: höger 103">
            <a:extLst>
              <a:ext uri="{FF2B5EF4-FFF2-40B4-BE49-F238E27FC236}">
                <a16:creationId xmlns:a16="http://schemas.microsoft.com/office/drawing/2014/main" id="{4CD1E074-0B4E-46B5-B915-A1C167D5FCA6}"/>
              </a:ext>
            </a:extLst>
          </p:cNvPr>
          <p:cNvSpPr/>
          <p:nvPr/>
        </p:nvSpPr>
        <p:spPr>
          <a:xfrm>
            <a:off x="3742213" y="2975199"/>
            <a:ext cx="2024775" cy="246765"/>
          </a:xfrm>
          <a:prstGeom prst="rightArrow">
            <a:avLst/>
          </a:prstGeom>
          <a:solidFill>
            <a:srgbClr val="2A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5" name="Pil: höger 104">
            <a:extLst>
              <a:ext uri="{FF2B5EF4-FFF2-40B4-BE49-F238E27FC236}">
                <a16:creationId xmlns:a16="http://schemas.microsoft.com/office/drawing/2014/main" id="{A212491A-B842-4D9E-9BD8-7296557E6E89}"/>
              </a:ext>
            </a:extLst>
          </p:cNvPr>
          <p:cNvSpPr/>
          <p:nvPr/>
        </p:nvSpPr>
        <p:spPr>
          <a:xfrm>
            <a:off x="3750786" y="3321276"/>
            <a:ext cx="2003600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6" name="textruta 105">
            <a:extLst>
              <a:ext uri="{FF2B5EF4-FFF2-40B4-BE49-F238E27FC236}">
                <a16:creationId xmlns:a16="http://schemas.microsoft.com/office/drawing/2014/main" id="{4E152665-5CDA-4F3B-8839-8F8B09A74071}"/>
              </a:ext>
            </a:extLst>
          </p:cNvPr>
          <p:cNvSpPr txBox="1"/>
          <p:nvPr/>
        </p:nvSpPr>
        <p:spPr>
          <a:xfrm>
            <a:off x="4089417" y="3140879"/>
            <a:ext cx="1125629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 err="1"/>
              <a:t>Low</a:t>
            </a:r>
            <a:r>
              <a:rPr lang="sv-SE" sz="1099" dirty="0"/>
              <a:t> temp: 16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7" name="textruta 106">
            <a:extLst>
              <a:ext uri="{FF2B5EF4-FFF2-40B4-BE49-F238E27FC236}">
                <a16:creationId xmlns:a16="http://schemas.microsoft.com/office/drawing/2014/main" id="{F601AAD1-9288-47E1-8EBC-90CD172D1AD1}"/>
              </a:ext>
            </a:extLst>
          </p:cNvPr>
          <p:cNvSpPr txBox="1"/>
          <p:nvPr/>
        </p:nvSpPr>
        <p:spPr>
          <a:xfrm>
            <a:off x="4061603" y="2464756"/>
            <a:ext cx="1358065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/>
              <a:t>Medium temp: 55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8" name="textruta 107">
            <a:extLst>
              <a:ext uri="{FF2B5EF4-FFF2-40B4-BE49-F238E27FC236}">
                <a16:creationId xmlns:a16="http://schemas.microsoft.com/office/drawing/2014/main" id="{ACA6285B-FFDB-4946-B187-461293279593}"/>
              </a:ext>
            </a:extLst>
          </p:cNvPr>
          <p:cNvSpPr txBox="1"/>
          <p:nvPr/>
        </p:nvSpPr>
        <p:spPr>
          <a:xfrm>
            <a:off x="3946212" y="2802596"/>
            <a:ext cx="1619354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/>
              <a:t>Medium/</a:t>
            </a:r>
            <a:r>
              <a:rPr lang="sv-SE" sz="1099" dirty="0" err="1"/>
              <a:t>low</a:t>
            </a:r>
            <a:r>
              <a:rPr lang="sv-SE" sz="1099" dirty="0"/>
              <a:t> temp: 31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endParaRPr lang="sv-SE" sz="1099" dirty="0"/>
          </a:p>
        </p:txBody>
      </p:sp>
      <p:sp>
        <p:nvSpPr>
          <p:cNvPr id="109" name="Rektangel: rundade hörn 108">
            <a:extLst>
              <a:ext uri="{FF2B5EF4-FFF2-40B4-BE49-F238E27FC236}">
                <a16:creationId xmlns:a16="http://schemas.microsoft.com/office/drawing/2014/main" id="{87AB4CD2-45A3-4F34-8C28-7F6C9A896150}"/>
              </a:ext>
            </a:extLst>
          </p:cNvPr>
          <p:cNvSpPr/>
          <p:nvPr/>
        </p:nvSpPr>
        <p:spPr>
          <a:xfrm>
            <a:off x="374555" y="1840133"/>
            <a:ext cx="1332494" cy="207377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10" name="textruta 109">
            <a:extLst>
              <a:ext uri="{FF2B5EF4-FFF2-40B4-BE49-F238E27FC236}">
                <a16:creationId xmlns:a16="http://schemas.microsoft.com/office/drawing/2014/main" id="{24EB87AC-16FE-4F7F-80F1-82D8AB32B9C2}"/>
              </a:ext>
            </a:extLst>
          </p:cNvPr>
          <p:cNvSpPr txBox="1"/>
          <p:nvPr/>
        </p:nvSpPr>
        <p:spPr>
          <a:xfrm>
            <a:off x="525166" y="1648393"/>
            <a:ext cx="10485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v-SE" b="1" dirty="0" err="1"/>
              <a:t>Cooling</a:t>
            </a:r>
            <a:r>
              <a:rPr lang="sv-SE" b="1" dirty="0"/>
              <a:t> </a:t>
            </a:r>
            <a:r>
              <a:rPr lang="sv-SE" b="1" dirty="0" err="1"/>
              <a:t>production</a:t>
            </a:r>
            <a:endParaRPr lang="sv-SE" b="1" dirty="0"/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3A5A6C46-0324-4FC6-849E-ED576E870B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9945" y="2344564"/>
            <a:ext cx="1052488" cy="1168672"/>
          </a:xfrm>
          <a:prstGeom prst="rect">
            <a:avLst/>
          </a:prstGeom>
        </p:spPr>
      </p:pic>
      <p:sp>
        <p:nvSpPr>
          <p:cNvPr id="46" name="Pil: höger 45">
            <a:extLst>
              <a:ext uri="{FF2B5EF4-FFF2-40B4-BE49-F238E27FC236}">
                <a16:creationId xmlns:a16="http://schemas.microsoft.com/office/drawing/2014/main" id="{ACF49C30-77D2-4A37-B96F-C1F9C6908FB5}"/>
              </a:ext>
            </a:extLst>
          </p:cNvPr>
          <p:cNvSpPr/>
          <p:nvPr/>
        </p:nvSpPr>
        <p:spPr>
          <a:xfrm>
            <a:off x="1575316" y="3324745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113" name="Bildobjekt 112">
            <a:extLst>
              <a:ext uri="{FF2B5EF4-FFF2-40B4-BE49-F238E27FC236}">
                <a16:creationId xmlns:a16="http://schemas.microsoft.com/office/drawing/2014/main" id="{7F2C9103-04A6-4464-B83F-13D057D43D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06" y="1064397"/>
            <a:ext cx="935659" cy="503465"/>
          </a:xfrm>
          <a:prstGeom prst="rect">
            <a:avLst/>
          </a:prstGeom>
        </p:spPr>
      </p:pic>
      <p:pic>
        <p:nvPicPr>
          <p:cNvPr id="115" name="Bildobjekt 114">
            <a:extLst>
              <a:ext uri="{FF2B5EF4-FFF2-40B4-BE49-F238E27FC236}">
                <a16:creationId xmlns:a16="http://schemas.microsoft.com/office/drawing/2014/main" id="{44259F9F-CF52-4E3D-A99C-3F18FF0928B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3" y="1117698"/>
            <a:ext cx="1558952" cy="396865"/>
          </a:xfrm>
          <a:prstGeom prst="rect">
            <a:avLst/>
          </a:prstGeom>
        </p:spPr>
      </p:pic>
      <p:pic>
        <p:nvPicPr>
          <p:cNvPr id="116" name="Bildobjekt 115">
            <a:extLst>
              <a:ext uri="{FF2B5EF4-FFF2-40B4-BE49-F238E27FC236}">
                <a16:creationId xmlns:a16="http://schemas.microsoft.com/office/drawing/2014/main" id="{2158EAC9-597F-474F-9976-2E1070F1D1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198" y="1117698"/>
            <a:ext cx="1558952" cy="396865"/>
          </a:xfrm>
          <a:prstGeom prst="rect">
            <a:avLst/>
          </a:prstGeom>
        </p:spPr>
      </p:pic>
      <p:sp>
        <p:nvSpPr>
          <p:cNvPr id="48" name="Pil: höger 47">
            <a:extLst>
              <a:ext uri="{FF2B5EF4-FFF2-40B4-BE49-F238E27FC236}">
                <a16:creationId xmlns:a16="http://schemas.microsoft.com/office/drawing/2014/main" id="{1E22780B-3985-4D62-9416-5D40E520F8F2}"/>
              </a:ext>
            </a:extLst>
          </p:cNvPr>
          <p:cNvSpPr/>
          <p:nvPr/>
        </p:nvSpPr>
        <p:spPr>
          <a:xfrm>
            <a:off x="1567664" y="2989559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49" name="Pil: höger 48">
            <a:extLst>
              <a:ext uri="{FF2B5EF4-FFF2-40B4-BE49-F238E27FC236}">
                <a16:creationId xmlns:a16="http://schemas.microsoft.com/office/drawing/2014/main" id="{A80BC493-1478-4770-9B6D-605AC858DD20}"/>
              </a:ext>
            </a:extLst>
          </p:cNvPr>
          <p:cNvSpPr/>
          <p:nvPr/>
        </p:nvSpPr>
        <p:spPr>
          <a:xfrm>
            <a:off x="1575317" y="2642428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0" name="Pil: höger 49">
            <a:extLst>
              <a:ext uri="{FF2B5EF4-FFF2-40B4-BE49-F238E27FC236}">
                <a16:creationId xmlns:a16="http://schemas.microsoft.com/office/drawing/2014/main" id="{CB66E720-ABDF-4F8F-ABC0-2A6DEC413478}"/>
              </a:ext>
            </a:extLst>
          </p:cNvPr>
          <p:cNvSpPr/>
          <p:nvPr/>
        </p:nvSpPr>
        <p:spPr>
          <a:xfrm>
            <a:off x="1581781" y="2314924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4" name="Rektangel 53">
            <a:extLst>
              <a:ext uri="{FF2B5EF4-FFF2-40B4-BE49-F238E27FC236}">
                <a16:creationId xmlns:a16="http://schemas.microsoft.com/office/drawing/2014/main" id="{502995EF-3FBF-4A6D-AE84-B9F0C1388C8B}"/>
              </a:ext>
            </a:extLst>
          </p:cNvPr>
          <p:cNvSpPr/>
          <p:nvPr/>
        </p:nvSpPr>
        <p:spPr>
          <a:xfrm>
            <a:off x="673090" y="2353423"/>
            <a:ext cx="752602" cy="11631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err="1"/>
              <a:t>Cooling</a:t>
            </a:r>
            <a:r>
              <a:rPr lang="sv-SE" sz="1100" dirty="0"/>
              <a:t> </a:t>
            </a:r>
            <a:r>
              <a:rPr lang="sv-SE" sz="1100" dirty="0" err="1"/>
              <a:t>machines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754881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C6D50FDA-38F2-4564-9806-E887D755891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2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C6D50FDA-38F2-4564-9806-E887D75589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9D35D5CD-4B08-472F-B834-4E3EF6F8EB3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sv-SE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29" y="2241210"/>
            <a:ext cx="4012310" cy="266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0635" y="123912"/>
            <a:ext cx="8165365" cy="72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800" dirty="0"/>
              <a:t>Existing </a:t>
            </a:r>
            <a:r>
              <a:rPr lang="sv-SE" sz="2800" dirty="0" err="1"/>
              <a:t>local</a:t>
            </a:r>
            <a:r>
              <a:rPr lang="sv-SE" sz="2800" dirty="0"/>
              <a:t> heat market and </a:t>
            </a:r>
            <a:r>
              <a:rPr lang="sv-SE" sz="2800" dirty="0" err="1"/>
              <a:t>infrastructure</a:t>
            </a:r>
            <a:r>
              <a:rPr lang="sv-SE" sz="2800" dirty="0"/>
              <a:t> </a:t>
            </a:r>
            <a:r>
              <a:rPr lang="sv-SE" sz="2800" dirty="0" err="1"/>
              <a:t>suitable</a:t>
            </a:r>
            <a:r>
              <a:rPr lang="sv-SE" sz="2800" dirty="0"/>
              <a:t> for </a:t>
            </a:r>
            <a:r>
              <a:rPr lang="sv-SE" sz="2800" dirty="0" err="1"/>
              <a:t>recovering</a:t>
            </a:r>
            <a:r>
              <a:rPr lang="sv-SE" sz="2800" dirty="0"/>
              <a:t> ESS </a:t>
            </a:r>
            <a:r>
              <a:rPr lang="sv-SE" sz="2800" dirty="0" err="1"/>
              <a:t>high</a:t>
            </a:r>
            <a:r>
              <a:rPr lang="sv-SE" sz="2800" dirty="0"/>
              <a:t> </a:t>
            </a:r>
            <a:r>
              <a:rPr lang="sv-SE" sz="2800" dirty="0" err="1"/>
              <a:t>temperature</a:t>
            </a:r>
            <a:r>
              <a:rPr lang="sv-SE" sz="2800" dirty="0"/>
              <a:t> </a:t>
            </a:r>
            <a:r>
              <a:rPr lang="sv-SE" sz="2800" dirty="0" err="1"/>
              <a:t>surplus</a:t>
            </a:r>
            <a:r>
              <a:rPr lang="sv-SE" sz="2800" dirty="0"/>
              <a:t> heat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sv-SE" smtClean="0"/>
              <a:t>6</a:t>
            </a:fld>
            <a:endParaRPr lang="sv-SE" dirty="0"/>
          </a:p>
        </p:txBody>
      </p:sp>
      <p:sp>
        <p:nvSpPr>
          <p:cNvPr id="4" name="AutoShape 5" descr="Fjärrvärmeverk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12" name="Picture 2" descr="Till startsidan">
            <a:hlinkClick r:id="rId9" tooltip="Till startsidan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09" y="3506583"/>
            <a:ext cx="1483943" cy="24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19" y="3011562"/>
            <a:ext cx="1590327" cy="132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636" y="1181050"/>
            <a:ext cx="859698" cy="147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 16"/>
          <p:cNvSpPr/>
          <p:nvPr/>
        </p:nvSpPr>
        <p:spPr>
          <a:xfrm>
            <a:off x="5634683" y="2414180"/>
            <a:ext cx="247217" cy="2398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Ellips 18"/>
          <p:cNvSpPr/>
          <p:nvPr/>
        </p:nvSpPr>
        <p:spPr>
          <a:xfrm>
            <a:off x="5384904" y="3472905"/>
            <a:ext cx="180000" cy="180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Ellips 19"/>
          <p:cNvSpPr/>
          <p:nvPr/>
        </p:nvSpPr>
        <p:spPr>
          <a:xfrm>
            <a:off x="5479873" y="3746177"/>
            <a:ext cx="108000" cy="108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Ellips 20"/>
          <p:cNvSpPr/>
          <p:nvPr/>
        </p:nvSpPr>
        <p:spPr>
          <a:xfrm>
            <a:off x="5757018" y="3900883"/>
            <a:ext cx="144000" cy="1440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Ellips 21"/>
          <p:cNvSpPr/>
          <p:nvPr/>
        </p:nvSpPr>
        <p:spPr>
          <a:xfrm>
            <a:off x="5604618" y="3955106"/>
            <a:ext cx="72000" cy="72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Ellips 22"/>
          <p:cNvSpPr/>
          <p:nvPr/>
        </p:nvSpPr>
        <p:spPr>
          <a:xfrm>
            <a:off x="5853117" y="3743841"/>
            <a:ext cx="72000" cy="720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0" name="Rak 9"/>
          <p:cNvCxnSpPr>
            <a:stCxn id="23" idx="4"/>
            <a:endCxn id="21" idx="0"/>
          </p:cNvCxnSpPr>
          <p:nvPr/>
        </p:nvCxnSpPr>
        <p:spPr>
          <a:xfrm flipH="1">
            <a:off x="5829018" y="3815841"/>
            <a:ext cx="60099" cy="85042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ak 28"/>
          <p:cNvCxnSpPr>
            <a:stCxn id="22" idx="6"/>
            <a:endCxn id="21" idx="2"/>
          </p:cNvCxnSpPr>
          <p:nvPr/>
        </p:nvCxnSpPr>
        <p:spPr>
          <a:xfrm flipV="1">
            <a:off x="5676618" y="3972883"/>
            <a:ext cx="80400" cy="1822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k 31"/>
          <p:cNvCxnSpPr>
            <a:stCxn id="19" idx="5"/>
          </p:cNvCxnSpPr>
          <p:nvPr/>
        </p:nvCxnSpPr>
        <p:spPr>
          <a:xfrm>
            <a:off x="5538544" y="3626545"/>
            <a:ext cx="184926" cy="20272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35"/>
          <p:cNvCxnSpPr>
            <a:stCxn id="20" idx="6"/>
          </p:cNvCxnSpPr>
          <p:nvPr/>
        </p:nvCxnSpPr>
        <p:spPr>
          <a:xfrm>
            <a:off x="5587873" y="3800177"/>
            <a:ext cx="271194" cy="5818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textruta 9220"/>
          <p:cNvSpPr txBox="1"/>
          <p:nvPr/>
        </p:nvSpPr>
        <p:spPr>
          <a:xfrm>
            <a:off x="5849273" y="3836926"/>
            <a:ext cx="739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Lund</a:t>
            </a:r>
          </a:p>
        </p:txBody>
      </p:sp>
      <p:sp>
        <p:nvSpPr>
          <p:cNvPr id="45" name="textruta 44"/>
          <p:cNvSpPr txBox="1"/>
          <p:nvPr/>
        </p:nvSpPr>
        <p:spPr>
          <a:xfrm>
            <a:off x="5875454" y="3646699"/>
            <a:ext cx="739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Eslöv</a:t>
            </a:r>
          </a:p>
        </p:txBody>
      </p:sp>
      <p:sp>
        <p:nvSpPr>
          <p:cNvPr id="47" name="textruta 46"/>
          <p:cNvSpPr txBox="1"/>
          <p:nvPr/>
        </p:nvSpPr>
        <p:spPr>
          <a:xfrm>
            <a:off x="5513168" y="3421796"/>
            <a:ext cx="953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Helsingborg</a:t>
            </a:r>
          </a:p>
        </p:txBody>
      </p:sp>
      <p:sp>
        <p:nvSpPr>
          <p:cNvPr id="48" name="textruta 47"/>
          <p:cNvSpPr txBox="1"/>
          <p:nvPr/>
        </p:nvSpPr>
        <p:spPr>
          <a:xfrm>
            <a:off x="4691712" y="3650287"/>
            <a:ext cx="896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Landskrona</a:t>
            </a:r>
          </a:p>
        </p:txBody>
      </p:sp>
      <p:sp>
        <p:nvSpPr>
          <p:cNvPr id="49" name="textruta 48"/>
          <p:cNvSpPr txBox="1"/>
          <p:nvPr/>
        </p:nvSpPr>
        <p:spPr>
          <a:xfrm>
            <a:off x="5037309" y="3844845"/>
            <a:ext cx="628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Lomma</a:t>
            </a:r>
          </a:p>
        </p:txBody>
      </p:sp>
      <p:graphicFrame>
        <p:nvGraphicFramePr>
          <p:cNvPr id="9223" name="Diagram 9222"/>
          <p:cNvGraphicFramePr/>
          <p:nvPr>
            <p:extLst/>
          </p:nvPr>
        </p:nvGraphicFramePr>
        <p:xfrm>
          <a:off x="711793" y="1060705"/>
          <a:ext cx="3626277" cy="1831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9224" name="textruta 9223"/>
          <p:cNvSpPr txBox="1"/>
          <p:nvPr/>
        </p:nvSpPr>
        <p:spPr>
          <a:xfrm>
            <a:off x="1463438" y="1903328"/>
            <a:ext cx="833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200" b="1" dirty="0"/>
              <a:t>100 </a:t>
            </a:r>
          </a:p>
          <a:p>
            <a:pPr algn="ctr"/>
            <a:r>
              <a:rPr lang="sv-SE" sz="1200" b="1" dirty="0"/>
              <a:t>TWh</a:t>
            </a: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420" y="1776337"/>
            <a:ext cx="1105037" cy="79782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562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615BBFD-6261-429B-8D64-E7CFCADFAC8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32295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D9EF5F3C-5E2C-4D9D-A05E-AAEF18519D0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sv-SE" sz="24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sv-SE" smtClean="0"/>
              <a:t>7</a:t>
            </a:fld>
            <a:endParaRPr lang="sv-SE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" y="1379891"/>
            <a:ext cx="4654868" cy="296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360" y="1379891"/>
            <a:ext cx="4665155" cy="2926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ktangel 6"/>
          <p:cNvSpPr/>
          <p:nvPr/>
        </p:nvSpPr>
        <p:spPr>
          <a:xfrm>
            <a:off x="3927602" y="2022964"/>
            <a:ext cx="307758" cy="1900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Likbent triangel 7"/>
          <p:cNvSpPr/>
          <p:nvPr/>
        </p:nvSpPr>
        <p:spPr>
          <a:xfrm rot="5400000">
            <a:off x="3096615" y="2667868"/>
            <a:ext cx="2005699" cy="23750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Ellips 8"/>
          <p:cNvSpPr/>
          <p:nvPr/>
        </p:nvSpPr>
        <p:spPr>
          <a:xfrm>
            <a:off x="499037" y="2116291"/>
            <a:ext cx="792000" cy="792000"/>
          </a:xfrm>
          <a:prstGeom prst="ellipse">
            <a:avLst/>
          </a:prstGeom>
          <a:solidFill>
            <a:schemeClr val="accent2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Ellips 13"/>
          <p:cNvSpPr>
            <a:spLocks noChangeAspect="1"/>
          </p:cNvSpPr>
          <p:nvPr/>
        </p:nvSpPr>
        <p:spPr>
          <a:xfrm>
            <a:off x="4848984" y="2137558"/>
            <a:ext cx="552542" cy="552542"/>
          </a:xfrm>
          <a:prstGeom prst="ellipse">
            <a:avLst/>
          </a:prstGeom>
          <a:solidFill>
            <a:schemeClr val="accent2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Ellips 14"/>
          <p:cNvSpPr>
            <a:spLocks noChangeAspect="1"/>
          </p:cNvSpPr>
          <p:nvPr/>
        </p:nvSpPr>
        <p:spPr>
          <a:xfrm>
            <a:off x="7696052" y="2287469"/>
            <a:ext cx="450992" cy="450992"/>
          </a:xfrm>
          <a:prstGeom prst="ellipse">
            <a:avLst/>
          </a:prstGeom>
          <a:solidFill>
            <a:schemeClr val="accent2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ktangel 9"/>
          <p:cNvSpPr/>
          <p:nvPr/>
        </p:nvSpPr>
        <p:spPr>
          <a:xfrm>
            <a:off x="1609395" y="1758320"/>
            <a:ext cx="1339703" cy="3747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b="1" dirty="0">
                <a:solidFill>
                  <a:schemeClr val="accent2"/>
                </a:solidFill>
              </a:rPr>
              <a:t>Fossil </a:t>
            </a:r>
            <a:r>
              <a:rPr lang="sv-SE" b="1" dirty="0" err="1">
                <a:solidFill>
                  <a:schemeClr val="accent2"/>
                </a:solidFill>
              </a:rPr>
              <a:t>fuel</a:t>
            </a:r>
            <a:endParaRPr lang="sv-SE" b="1" dirty="0">
              <a:solidFill>
                <a:schemeClr val="accent2"/>
              </a:solidFill>
            </a:endParaRPr>
          </a:p>
        </p:txBody>
      </p:sp>
      <p:cxnSp>
        <p:nvCxnSpPr>
          <p:cNvPr id="12" name="Rak pil 11"/>
          <p:cNvCxnSpPr/>
          <p:nvPr/>
        </p:nvCxnSpPr>
        <p:spPr>
          <a:xfrm flipH="1">
            <a:off x="1279555" y="2108943"/>
            <a:ext cx="425532" cy="203798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k pil 18"/>
          <p:cNvCxnSpPr/>
          <p:nvPr/>
        </p:nvCxnSpPr>
        <p:spPr>
          <a:xfrm>
            <a:off x="2842771" y="2111134"/>
            <a:ext cx="455327" cy="201607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ruta 17"/>
          <p:cNvSpPr txBox="1"/>
          <p:nvPr/>
        </p:nvSpPr>
        <p:spPr>
          <a:xfrm>
            <a:off x="446569" y="4513138"/>
            <a:ext cx="8016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 err="1">
                <a:solidFill>
                  <a:schemeClr val="accent1"/>
                </a:solidFill>
              </a:rPr>
              <a:t>High</a:t>
            </a:r>
            <a:r>
              <a:rPr lang="sv-SE" sz="2000" dirty="0">
                <a:solidFill>
                  <a:schemeClr val="accent1"/>
                </a:solidFill>
              </a:rPr>
              <a:t> temp </a:t>
            </a:r>
            <a:r>
              <a:rPr lang="sv-SE" sz="2000" dirty="0" err="1">
                <a:solidFill>
                  <a:schemeClr val="accent1"/>
                </a:solidFill>
              </a:rPr>
              <a:t>surplus</a:t>
            </a:r>
            <a:r>
              <a:rPr lang="sv-SE" sz="2000" dirty="0">
                <a:solidFill>
                  <a:schemeClr val="accent1"/>
                </a:solidFill>
              </a:rPr>
              <a:t> heat from ESS </a:t>
            </a:r>
            <a:r>
              <a:rPr lang="sv-SE" sz="2000" dirty="0" err="1">
                <a:solidFill>
                  <a:schemeClr val="accent1"/>
                </a:solidFill>
              </a:rPr>
              <a:t>will</a:t>
            </a:r>
            <a:r>
              <a:rPr lang="sv-SE" sz="2000" dirty="0">
                <a:solidFill>
                  <a:schemeClr val="accent1"/>
                </a:solidFill>
              </a:rPr>
              <a:t> </a:t>
            </a:r>
            <a:r>
              <a:rPr lang="sv-SE" sz="2000" dirty="0" err="1">
                <a:solidFill>
                  <a:schemeClr val="accent1"/>
                </a:solidFill>
              </a:rPr>
              <a:t>reduce</a:t>
            </a:r>
            <a:r>
              <a:rPr lang="sv-SE" sz="2000" dirty="0">
                <a:solidFill>
                  <a:schemeClr val="accent1"/>
                </a:solidFill>
              </a:rPr>
              <a:t> CO2 emission</a:t>
            </a:r>
          </a:p>
        </p:txBody>
      </p:sp>
      <p:sp>
        <p:nvSpPr>
          <p:cNvPr id="23" name="Ellips 22"/>
          <p:cNvSpPr>
            <a:spLocks noChangeAspect="1"/>
          </p:cNvSpPr>
          <p:nvPr/>
        </p:nvSpPr>
        <p:spPr>
          <a:xfrm>
            <a:off x="2010738" y="3413050"/>
            <a:ext cx="747821" cy="247637"/>
          </a:xfrm>
          <a:prstGeom prst="ellipse">
            <a:avLst/>
          </a:prstGeom>
          <a:solidFill>
            <a:schemeClr val="accent2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4" name="Rak pil 23"/>
          <p:cNvCxnSpPr/>
          <p:nvPr/>
        </p:nvCxnSpPr>
        <p:spPr>
          <a:xfrm>
            <a:off x="2387343" y="2208178"/>
            <a:ext cx="0" cy="1116000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 25"/>
          <p:cNvSpPr>
            <a:spLocks/>
          </p:cNvSpPr>
          <p:nvPr/>
        </p:nvSpPr>
        <p:spPr>
          <a:xfrm>
            <a:off x="6859450" y="3427227"/>
            <a:ext cx="235006" cy="144000"/>
          </a:xfrm>
          <a:prstGeom prst="ellipse">
            <a:avLst/>
          </a:prstGeom>
          <a:solidFill>
            <a:schemeClr val="accent2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852953DE-CD75-4BCF-BF2A-297F1120F34B}"/>
              </a:ext>
            </a:extLst>
          </p:cNvPr>
          <p:cNvGrpSpPr/>
          <p:nvPr/>
        </p:nvGrpSpPr>
        <p:grpSpPr>
          <a:xfrm>
            <a:off x="499038" y="1334516"/>
            <a:ext cx="3413224" cy="277463"/>
            <a:chOff x="689428" y="1344136"/>
            <a:chExt cx="3324431" cy="267843"/>
          </a:xfrm>
        </p:grpSpPr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DE4A6A11-77B7-4EA5-AD2F-EFD311522272}"/>
                </a:ext>
              </a:extLst>
            </p:cNvPr>
            <p:cNvSpPr/>
            <p:nvPr/>
          </p:nvSpPr>
          <p:spPr>
            <a:xfrm>
              <a:off x="689428" y="1379891"/>
              <a:ext cx="3324431" cy="2037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16E1FB6D-5C95-4935-8A3E-42335FAC0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6628" y="1344136"/>
              <a:ext cx="2663952" cy="267843"/>
            </a:xfrm>
            <a:prstGeom prst="rect">
              <a:avLst/>
            </a:prstGeom>
          </p:spPr>
        </p:pic>
      </p:grpSp>
      <p:sp>
        <p:nvSpPr>
          <p:cNvPr id="30" name="Rektangel 29">
            <a:extLst>
              <a:ext uri="{FF2B5EF4-FFF2-40B4-BE49-F238E27FC236}">
                <a16:creationId xmlns:a16="http://schemas.microsoft.com/office/drawing/2014/main" id="{CBD0CFB0-2013-4B7B-A5A1-C038AC702C95}"/>
              </a:ext>
            </a:extLst>
          </p:cNvPr>
          <p:cNvSpPr/>
          <p:nvPr/>
        </p:nvSpPr>
        <p:spPr>
          <a:xfrm>
            <a:off x="5855763" y="1759561"/>
            <a:ext cx="1339703" cy="3747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b="1" dirty="0">
                <a:solidFill>
                  <a:schemeClr val="accent2"/>
                </a:solidFill>
              </a:rPr>
              <a:t>Fossil </a:t>
            </a:r>
            <a:r>
              <a:rPr lang="sv-SE" b="1" dirty="0" err="1">
                <a:solidFill>
                  <a:schemeClr val="accent2"/>
                </a:solidFill>
              </a:rPr>
              <a:t>fuel</a:t>
            </a:r>
            <a:endParaRPr lang="sv-SE" b="1" dirty="0">
              <a:solidFill>
                <a:schemeClr val="accent2"/>
              </a:solidFill>
            </a:endParaRPr>
          </a:p>
        </p:txBody>
      </p:sp>
      <p:cxnSp>
        <p:nvCxnSpPr>
          <p:cNvPr id="31" name="Rak pil 11">
            <a:extLst>
              <a:ext uri="{FF2B5EF4-FFF2-40B4-BE49-F238E27FC236}">
                <a16:creationId xmlns:a16="http://schemas.microsoft.com/office/drawing/2014/main" id="{6DBFAA44-7B0F-4706-A573-C19DE107F9CB}"/>
              </a:ext>
            </a:extLst>
          </p:cNvPr>
          <p:cNvCxnSpPr/>
          <p:nvPr/>
        </p:nvCxnSpPr>
        <p:spPr>
          <a:xfrm flipH="1">
            <a:off x="5531240" y="2108943"/>
            <a:ext cx="425532" cy="203798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ak pil 18">
            <a:extLst>
              <a:ext uri="{FF2B5EF4-FFF2-40B4-BE49-F238E27FC236}">
                <a16:creationId xmlns:a16="http://schemas.microsoft.com/office/drawing/2014/main" id="{A556AD7F-5F55-4615-895B-6275BFC95CAF}"/>
              </a:ext>
            </a:extLst>
          </p:cNvPr>
          <p:cNvCxnSpPr/>
          <p:nvPr/>
        </p:nvCxnSpPr>
        <p:spPr>
          <a:xfrm>
            <a:off x="7094456" y="2111134"/>
            <a:ext cx="455327" cy="201607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k pil 23">
            <a:extLst>
              <a:ext uri="{FF2B5EF4-FFF2-40B4-BE49-F238E27FC236}">
                <a16:creationId xmlns:a16="http://schemas.microsoft.com/office/drawing/2014/main" id="{91877D2B-8DB8-4F4D-A731-5F147382B19A}"/>
              </a:ext>
            </a:extLst>
          </p:cNvPr>
          <p:cNvCxnSpPr>
            <a:cxnSpLocks/>
          </p:cNvCxnSpPr>
          <p:nvPr/>
        </p:nvCxnSpPr>
        <p:spPr>
          <a:xfrm>
            <a:off x="6639028" y="2208178"/>
            <a:ext cx="248005" cy="1116000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llips 34">
            <a:extLst>
              <a:ext uri="{FF2B5EF4-FFF2-40B4-BE49-F238E27FC236}">
                <a16:creationId xmlns:a16="http://schemas.microsoft.com/office/drawing/2014/main" id="{D557D128-BAA6-4D3E-82AC-73431BE84907}"/>
              </a:ext>
            </a:extLst>
          </p:cNvPr>
          <p:cNvSpPr>
            <a:spLocks noChangeAspect="1"/>
          </p:cNvSpPr>
          <p:nvPr/>
        </p:nvSpPr>
        <p:spPr>
          <a:xfrm>
            <a:off x="3393637" y="2359791"/>
            <a:ext cx="504000" cy="504000"/>
          </a:xfrm>
          <a:prstGeom prst="ellipse">
            <a:avLst/>
          </a:prstGeom>
          <a:solidFill>
            <a:schemeClr val="accent2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6" name="textruta 35">
            <a:extLst>
              <a:ext uri="{FF2B5EF4-FFF2-40B4-BE49-F238E27FC236}">
                <a16:creationId xmlns:a16="http://schemas.microsoft.com/office/drawing/2014/main" id="{6BE35FF1-FBB7-4E3A-A10A-4C57BF385CC0}"/>
              </a:ext>
            </a:extLst>
          </p:cNvPr>
          <p:cNvSpPr txBox="1"/>
          <p:nvPr/>
        </p:nvSpPr>
        <p:spPr>
          <a:xfrm>
            <a:off x="8282939" y="2216755"/>
            <a:ext cx="861062" cy="1656351"/>
          </a:xfrm>
          <a:prstGeom prst="rect">
            <a:avLst/>
          </a:prstGeom>
          <a:solidFill>
            <a:schemeClr val="bg2"/>
          </a:solidFill>
        </p:spPr>
        <p:txBody>
          <a:bodyPr wrap="square" l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sv-SE" sz="870" dirty="0" err="1"/>
              <a:t>Oil</a:t>
            </a:r>
            <a:endParaRPr lang="sv-SE" sz="870" dirty="0"/>
          </a:p>
          <a:p>
            <a:pPr>
              <a:spcBef>
                <a:spcPts val="400"/>
              </a:spcBef>
            </a:pPr>
            <a:r>
              <a:rPr lang="sv-SE" sz="870" dirty="0"/>
              <a:t>GSHP</a:t>
            </a:r>
          </a:p>
          <a:p>
            <a:pPr>
              <a:spcBef>
                <a:spcPts val="400"/>
              </a:spcBef>
            </a:pPr>
            <a:r>
              <a:rPr lang="sv-SE" sz="870" dirty="0"/>
              <a:t>Bio heat plant</a:t>
            </a:r>
          </a:p>
          <a:p>
            <a:pPr>
              <a:spcBef>
                <a:spcPts val="400"/>
              </a:spcBef>
            </a:pPr>
            <a:r>
              <a:rPr lang="sv-SE" sz="870" dirty="0"/>
              <a:t>Ind. </a:t>
            </a:r>
            <a:r>
              <a:rPr lang="sv-SE" sz="870" dirty="0" err="1"/>
              <a:t>surplus</a:t>
            </a:r>
            <a:r>
              <a:rPr lang="sv-SE" sz="870" dirty="0"/>
              <a:t> heat</a:t>
            </a:r>
          </a:p>
          <a:p>
            <a:pPr>
              <a:spcBef>
                <a:spcPts val="400"/>
              </a:spcBef>
            </a:pPr>
            <a:r>
              <a:rPr lang="sv-SE" sz="870" dirty="0" err="1"/>
              <a:t>Biomass</a:t>
            </a:r>
            <a:r>
              <a:rPr lang="sv-SE" sz="870" dirty="0"/>
              <a:t> CHP</a:t>
            </a:r>
          </a:p>
          <a:p>
            <a:pPr>
              <a:spcBef>
                <a:spcPts val="400"/>
              </a:spcBef>
            </a:pPr>
            <a:r>
              <a:rPr lang="sv-SE" sz="870" dirty="0"/>
              <a:t>ESS</a:t>
            </a:r>
          </a:p>
          <a:p>
            <a:pPr>
              <a:spcBef>
                <a:spcPts val="400"/>
              </a:spcBef>
            </a:pPr>
            <a:r>
              <a:rPr lang="sv-SE" sz="870" dirty="0"/>
              <a:t>MAX IV</a:t>
            </a:r>
          </a:p>
          <a:p>
            <a:pPr>
              <a:spcBef>
                <a:spcPts val="400"/>
              </a:spcBef>
            </a:pPr>
            <a:r>
              <a:rPr lang="sv-SE" sz="870" dirty="0" err="1"/>
              <a:t>District</a:t>
            </a:r>
            <a:r>
              <a:rPr lang="sv-SE" sz="870" dirty="0"/>
              <a:t> </a:t>
            </a:r>
            <a:r>
              <a:rPr lang="sv-SE" sz="870" dirty="0" err="1"/>
              <a:t>cooling</a:t>
            </a:r>
            <a:r>
              <a:rPr lang="sv-SE" sz="870" dirty="0"/>
              <a:t> </a:t>
            </a:r>
            <a:r>
              <a:rPr lang="sv-SE" sz="870" dirty="0" err="1"/>
              <a:t>surplus</a:t>
            </a:r>
            <a:r>
              <a:rPr lang="sv-SE" sz="870" dirty="0"/>
              <a:t> heat</a:t>
            </a:r>
          </a:p>
        </p:txBody>
      </p:sp>
      <p:sp>
        <p:nvSpPr>
          <p:cNvPr id="39" name="Titel 1">
            <a:extLst>
              <a:ext uri="{FF2B5EF4-FFF2-40B4-BE49-F238E27FC236}">
                <a16:creationId xmlns:a16="http://schemas.microsoft.com/office/drawing/2014/main" id="{6EA7CE98-2DDA-4E76-88A9-7A9DE9ED3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635" y="123912"/>
            <a:ext cx="8165365" cy="72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sz="2800" dirty="0"/>
              <a:t>Existing </a:t>
            </a:r>
            <a:r>
              <a:rPr lang="sv-SE" sz="2800" dirty="0" err="1"/>
              <a:t>local</a:t>
            </a:r>
            <a:r>
              <a:rPr lang="sv-SE" sz="2800" dirty="0"/>
              <a:t> heat market and </a:t>
            </a:r>
            <a:r>
              <a:rPr lang="sv-SE" sz="2800" dirty="0" err="1"/>
              <a:t>infrastructure</a:t>
            </a:r>
            <a:r>
              <a:rPr lang="sv-SE" sz="2800" dirty="0"/>
              <a:t> </a:t>
            </a:r>
            <a:r>
              <a:rPr lang="sv-SE" sz="2800" dirty="0" err="1"/>
              <a:t>suitable</a:t>
            </a:r>
            <a:r>
              <a:rPr lang="sv-SE" sz="2800" dirty="0"/>
              <a:t> for </a:t>
            </a:r>
            <a:r>
              <a:rPr lang="sv-SE" sz="2800" dirty="0" err="1"/>
              <a:t>recovering</a:t>
            </a:r>
            <a:r>
              <a:rPr lang="sv-SE" sz="2800" dirty="0"/>
              <a:t> ESS </a:t>
            </a:r>
            <a:r>
              <a:rPr lang="sv-SE" sz="2800" dirty="0" err="1"/>
              <a:t>high</a:t>
            </a:r>
            <a:r>
              <a:rPr lang="sv-SE" sz="2800" dirty="0"/>
              <a:t> </a:t>
            </a:r>
            <a:r>
              <a:rPr lang="sv-SE" sz="2800" dirty="0" err="1"/>
              <a:t>temperature</a:t>
            </a:r>
            <a:r>
              <a:rPr lang="sv-SE" sz="2800" dirty="0"/>
              <a:t> </a:t>
            </a:r>
            <a:r>
              <a:rPr lang="sv-SE" sz="2800" dirty="0" err="1"/>
              <a:t>surplus</a:t>
            </a:r>
            <a:r>
              <a:rPr lang="sv-SE" sz="2800" dirty="0"/>
              <a:t> heat</a:t>
            </a:r>
          </a:p>
        </p:txBody>
      </p:sp>
    </p:spTree>
    <p:extLst>
      <p:ext uri="{BB962C8B-B14F-4D97-AF65-F5344CB8AC3E}">
        <p14:creationId xmlns:p14="http://schemas.microsoft.com/office/powerpoint/2010/main" val="291314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0" grpId="0"/>
      <p:bldP spid="23" grpId="0" animBg="1"/>
      <p:bldP spid="26" grpId="0" animBg="1"/>
      <p:bldP spid="30" grpId="0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D101C2D-DFEB-4869-904F-1AD92EEB5F1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1065060"/>
              </p:ext>
            </p:extLst>
          </p:nvPr>
        </p:nvGraphicFramePr>
        <p:xfrm>
          <a:off x="10041" y="3966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6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D101C2D-DFEB-4869-904F-1AD92EEB5F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41" y="3966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ktangel 2" hidden="1">
            <a:extLst>
              <a:ext uri="{FF2B5EF4-FFF2-40B4-BE49-F238E27FC236}">
                <a16:creationId xmlns:a16="http://schemas.microsoft.com/office/drawing/2014/main" id="{5C0C4716-C115-4B72-9DE5-14B234FC1E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456" y="2381"/>
            <a:ext cx="158456" cy="15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2800" dirty="0">
              <a:latin typeface="EON Brix Sans Black" panose="020B0A00000000000000" pitchFamily="34" charset="0"/>
              <a:ea typeface="+mj-ea"/>
              <a:cs typeface="+mj-cs"/>
              <a:sym typeface="EON Brix Sans Black" panose="020B0A00000000000000" pitchFamily="34" charset="0"/>
            </a:endParaRP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8ED1E176-33AD-4CBF-B020-2D999B760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69" y="306413"/>
            <a:ext cx="8587632" cy="7193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Concept enables efficient heat recycling at ESS</a:t>
            </a:r>
            <a:br>
              <a:rPr lang="en-US" sz="2800" dirty="0"/>
            </a:br>
            <a:r>
              <a:rPr lang="en-US" sz="2800" dirty="0"/>
              <a:t>   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35A8C4B1-63DC-4F21-A247-A957AE2F8AF5}"/>
              </a:ext>
            </a:extLst>
          </p:cNvPr>
          <p:cNvSpPr/>
          <p:nvPr/>
        </p:nvSpPr>
        <p:spPr>
          <a:xfrm>
            <a:off x="2306266" y="1839109"/>
            <a:ext cx="1690435" cy="2071857"/>
          </a:xfrm>
          <a:prstGeom prst="round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5" name="Pil: höger 14">
            <a:extLst>
              <a:ext uri="{FF2B5EF4-FFF2-40B4-BE49-F238E27FC236}">
                <a16:creationId xmlns:a16="http://schemas.microsoft.com/office/drawing/2014/main" id="{DED061AF-2A17-448A-BCEE-B0986F73FD81}"/>
              </a:ext>
            </a:extLst>
          </p:cNvPr>
          <p:cNvSpPr/>
          <p:nvPr/>
        </p:nvSpPr>
        <p:spPr>
          <a:xfrm>
            <a:off x="7631473" y="3271133"/>
            <a:ext cx="210901" cy="37538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sp>
        <p:nvSpPr>
          <p:cNvPr id="16" name="Pil: höger 15">
            <a:extLst>
              <a:ext uri="{FF2B5EF4-FFF2-40B4-BE49-F238E27FC236}">
                <a16:creationId xmlns:a16="http://schemas.microsoft.com/office/drawing/2014/main" id="{FB88F5F6-2732-47CB-878F-810F32220F0E}"/>
              </a:ext>
            </a:extLst>
          </p:cNvPr>
          <p:cNvSpPr/>
          <p:nvPr/>
        </p:nvSpPr>
        <p:spPr>
          <a:xfrm>
            <a:off x="7625809" y="2418174"/>
            <a:ext cx="210901" cy="37538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8"/>
          </a:p>
        </p:txBody>
      </p:sp>
      <p:pic>
        <p:nvPicPr>
          <p:cNvPr id="33" name="Bildobjekt 32">
            <a:extLst>
              <a:ext uri="{FF2B5EF4-FFF2-40B4-BE49-F238E27FC236}">
                <a16:creationId xmlns:a16="http://schemas.microsoft.com/office/drawing/2014/main" id="{EF8328BA-6D0F-4802-AFDF-4EC55435C0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85" y="3112942"/>
            <a:ext cx="976655" cy="401126"/>
          </a:xfrm>
          <a:prstGeom prst="rect">
            <a:avLst/>
          </a:prstGeom>
        </p:spPr>
      </p:pic>
      <p:sp>
        <p:nvSpPr>
          <p:cNvPr id="39" name="textruta 38">
            <a:extLst>
              <a:ext uri="{FF2B5EF4-FFF2-40B4-BE49-F238E27FC236}">
                <a16:creationId xmlns:a16="http://schemas.microsoft.com/office/drawing/2014/main" id="{9EDB9218-16F6-415C-A015-283ED1160EA8}"/>
              </a:ext>
            </a:extLst>
          </p:cNvPr>
          <p:cNvSpPr txBox="1"/>
          <p:nvPr/>
        </p:nvSpPr>
        <p:spPr>
          <a:xfrm>
            <a:off x="7854509" y="2314924"/>
            <a:ext cx="1159821" cy="276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8" b="1" dirty="0"/>
              <a:t>District heating</a:t>
            </a:r>
          </a:p>
        </p:txBody>
      </p:sp>
      <p:sp>
        <p:nvSpPr>
          <p:cNvPr id="44" name="textruta 43">
            <a:extLst>
              <a:ext uri="{FF2B5EF4-FFF2-40B4-BE49-F238E27FC236}">
                <a16:creationId xmlns:a16="http://schemas.microsoft.com/office/drawing/2014/main" id="{FC0AC0EC-6576-46C4-A58D-B0F8295BAC5E}"/>
              </a:ext>
            </a:extLst>
          </p:cNvPr>
          <p:cNvSpPr txBox="1"/>
          <p:nvPr/>
        </p:nvSpPr>
        <p:spPr>
          <a:xfrm>
            <a:off x="7815109" y="3456847"/>
            <a:ext cx="1000595" cy="3686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Low</a:t>
            </a:r>
            <a:r>
              <a:rPr lang="sv-SE" sz="898" dirty="0"/>
              <a:t> temp ~ 20⁰C</a:t>
            </a:r>
            <a:br>
              <a:rPr lang="sv-SE" sz="898" dirty="0"/>
            </a:br>
            <a:endParaRPr lang="sv-SE" sz="898" dirty="0"/>
          </a:p>
        </p:txBody>
      </p:sp>
      <p:sp>
        <p:nvSpPr>
          <p:cNvPr id="45" name="textruta 44">
            <a:extLst>
              <a:ext uri="{FF2B5EF4-FFF2-40B4-BE49-F238E27FC236}">
                <a16:creationId xmlns:a16="http://schemas.microsoft.com/office/drawing/2014/main" id="{F21C5432-39E1-408D-8CF0-FBD844D3F54D}"/>
              </a:ext>
            </a:extLst>
          </p:cNvPr>
          <p:cNvSpPr txBox="1"/>
          <p:nvPr/>
        </p:nvSpPr>
        <p:spPr>
          <a:xfrm>
            <a:off x="7823888" y="2535320"/>
            <a:ext cx="1047715" cy="230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98" dirty="0" err="1"/>
              <a:t>High</a:t>
            </a:r>
            <a:r>
              <a:rPr lang="sv-SE" sz="898" dirty="0"/>
              <a:t> temp ~ 80⁰C </a:t>
            </a: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D8515625-41D9-461B-B5A8-95A8EDFA3F81}"/>
              </a:ext>
            </a:extLst>
          </p:cNvPr>
          <p:cNvSpPr txBox="1"/>
          <p:nvPr/>
        </p:nvSpPr>
        <p:spPr>
          <a:xfrm>
            <a:off x="4148611" y="1751037"/>
            <a:ext cx="1246433" cy="307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99" b="1" dirty="0"/>
              <a:t>Surplus heat</a:t>
            </a:r>
          </a:p>
        </p:txBody>
      </p:sp>
      <p:sp>
        <p:nvSpPr>
          <p:cNvPr id="79" name="Rektangel 78">
            <a:extLst>
              <a:ext uri="{FF2B5EF4-FFF2-40B4-BE49-F238E27FC236}">
                <a16:creationId xmlns:a16="http://schemas.microsoft.com/office/drawing/2014/main" id="{69CAE195-97E7-4560-86C2-04A51257E135}"/>
              </a:ext>
            </a:extLst>
          </p:cNvPr>
          <p:cNvSpPr/>
          <p:nvPr/>
        </p:nvSpPr>
        <p:spPr>
          <a:xfrm>
            <a:off x="5739282" y="2034556"/>
            <a:ext cx="1636913" cy="17234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80" name="Rektangel: rundade hörn 79">
            <a:extLst>
              <a:ext uri="{FF2B5EF4-FFF2-40B4-BE49-F238E27FC236}">
                <a16:creationId xmlns:a16="http://schemas.microsoft.com/office/drawing/2014/main" id="{57EF6CD1-6724-431C-A090-CB26B87F1745}"/>
              </a:ext>
            </a:extLst>
          </p:cNvPr>
          <p:cNvSpPr/>
          <p:nvPr/>
        </p:nvSpPr>
        <p:spPr>
          <a:xfrm>
            <a:off x="5502401" y="1839109"/>
            <a:ext cx="2092787" cy="207377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cxnSp>
        <p:nvCxnSpPr>
          <p:cNvPr id="81" name="Rak koppling 80">
            <a:extLst>
              <a:ext uri="{FF2B5EF4-FFF2-40B4-BE49-F238E27FC236}">
                <a16:creationId xmlns:a16="http://schemas.microsoft.com/office/drawing/2014/main" id="{3EA62F47-3EEA-4FE9-AE75-1E230E7C73BF}"/>
              </a:ext>
            </a:extLst>
          </p:cNvPr>
          <p:cNvCxnSpPr>
            <a:cxnSpLocks/>
          </p:cNvCxnSpPr>
          <p:nvPr/>
        </p:nvCxnSpPr>
        <p:spPr>
          <a:xfrm flipV="1">
            <a:off x="5574971" y="2415271"/>
            <a:ext cx="702913" cy="1676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ak koppling 81">
            <a:extLst>
              <a:ext uri="{FF2B5EF4-FFF2-40B4-BE49-F238E27FC236}">
                <a16:creationId xmlns:a16="http://schemas.microsoft.com/office/drawing/2014/main" id="{285BD636-E180-4982-9AED-5DDE0BC590D6}"/>
              </a:ext>
            </a:extLst>
          </p:cNvPr>
          <p:cNvCxnSpPr>
            <a:cxnSpLocks/>
          </p:cNvCxnSpPr>
          <p:nvPr/>
        </p:nvCxnSpPr>
        <p:spPr>
          <a:xfrm>
            <a:off x="5733244" y="3458344"/>
            <a:ext cx="1874786" cy="1983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ak koppling 82">
            <a:extLst>
              <a:ext uri="{FF2B5EF4-FFF2-40B4-BE49-F238E27FC236}">
                <a16:creationId xmlns:a16="http://schemas.microsoft.com/office/drawing/2014/main" id="{F902F57E-5E61-4351-B147-4EB9D75127AF}"/>
              </a:ext>
            </a:extLst>
          </p:cNvPr>
          <p:cNvCxnSpPr>
            <a:cxnSpLocks/>
          </p:cNvCxnSpPr>
          <p:nvPr/>
        </p:nvCxnSpPr>
        <p:spPr>
          <a:xfrm>
            <a:off x="5733244" y="3112267"/>
            <a:ext cx="1874786" cy="34806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ruta 83">
            <a:extLst>
              <a:ext uri="{FF2B5EF4-FFF2-40B4-BE49-F238E27FC236}">
                <a16:creationId xmlns:a16="http://schemas.microsoft.com/office/drawing/2014/main" id="{F5284E83-1B52-43F4-9637-D918F3B34F7F}"/>
              </a:ext>
            </a:extLst>
          </p:cNvPr>
          <p:cNvSpPr txBox="1"/>
          <p:nvPr/>
        </p:nvSpPr>
        <p:spPr>
          <a:xfrm>
            <a:off x="5949560" y="1681464"/>
            <a:ext cx="12112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v-SE" b="1" dirty="0"/>
              <a:t>Heat </a:t>
            </a:r>
            <a:r>
              <a:rPr lang="sv-SE" b="1" dirty="0" err="1"/>
              <a:t>recovery</a:t>
            </a:r>
            <a:endParaRPr lang="sv-SE" b="1" dirty="0"/>
          </a:p>
        </p:txBody>
      </p:sp>
      <p:sp>
        <p:nvSpPr>
          <p:cNvPr id="85" name="Rektangel 84">
            <a:extLst>
              <a:ext uri="{FF2B5EF4-FFF2-40B4-BE49-F238E27FC236}">
                <a16:creationId xmlns:a16="http://schemas.microsoft.com/office/drawing/2014/main" id="{C2B39095-E801-45FB-8C9B-10786CA4D691}"/>
              </a:ext>
            </a:extLst>
          </p:cNvPr>
          <p:cNvSpPr/>
          <p:nvPr/>
        </p:nvSpPr>
        <p:spPr>
          <a:xfrm>
            <a:off x="6269457" y="2146886"/>
            <a:ext cx="616435" cy="9633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/>
              <a:t>Heat pumps</a:t>
            </a:r>
          </a:p>
        </p:txBody>
      </p:sp>
      <p:cxnSp>
        <p:nvCxnSpPr>
          <p:cNvPr id="86" name="Rak koppling 85">
            <a:extLst>
              <a:ext uri="{FF2B5EF4-FFF2-40B4-BE49-F238E27FC236}">
                <a16:creationId xmlns:a16="http://schemas.microsoft.com/office/drawing/2014/main" id="{5964EA13-7D93-44A7-9CD8-E3BC00746274}"/>
              </a:ext>
            </a:extLst>
          </p:cNvPr>
          <p:cNvCxnSpPr>
            <a:cxnSpLocks/>
          </p:cNvCxnSpPr>
          <p:nvPr/>
        </p:nvCxnSpPr>
        <p:spPr>
          <a:xfrm flipV="1">
            <a:off x="5737921" y="2782074"/>
            <a:ext cx="539963" cy="3238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ak koppling 86">
            <a:extLst>
              <a:ext uri="{FF2B5EF4-FFF2-40B4-BE49-F238E27FC236}">
                <a16:creationId xmlns:a16="http://schemas.microsoft.com/office/drawing/2014/main" id="{E56D09BC-8B39-4BED-8567-5E1C14DB09B5}"/>
              </a:ext>
            </a:extLst>
          </p:cNvPr>
          <p:cNvCxnSpPr>
            <a:cxnSpLocks/>
          </p:cNvCxnSpPr>
          <p:nvPr/>
        </p:nvCxnSpPr>
        <p:spPr>
          <a:xfrm flipV="1">
            <a:off x="6885892" y="2608724"/>
            <a:ext cx="722118" cy="11094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ak koppling 87">
            <a:extLst>
              <a:ext uri="{FF2B5EF4-FFF2-40B4-BE49-F238E27FC236}">
                <a16:creationId xmlns:a16="http://schemas.microsoft.com/office/drawing/2014/main" id="{9960AAA4-0DF7-4AAA-9C4B-2E00A1465D5A}"/>
              </a:ext>
            </a:extLst>
          </p:cNvPr>
          <p:cNvCxnSpPr>
            <a:cxnSpLocks/>
          </p:cNvCxnSpPr>
          <p:nvPr/>
        </p:nvCxnSpPr>
        <p:spPr>
          <a:xfrm flipV="1">
            <a:off x="5739282" y="3044780"/>
            <a:ext cx="526000" cy="430631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ak koppling 88">
            <a:extLst>
              <a:ext uri="{FF2B5EF4-FFF2-40B4-BE49-F238E27FC236}">
                <a16:creationId xmlns:a16="http://schemas.microsoft.com/office/drawing/2014/main" id="{F8C0BBA2-6CCA-4718-8841-B00E844667C9}"/>
              </a:ext>
            </a:extLst>
          </p:cNvPr>
          <p:cNvCxnSpPr>
            <a:cxnSpLocks/>
          </p:cNvCxnSpPr>
          <p:nvPr/>
        </p:nvCxnSpPr>
        <p:spPr>
          <a:xfrm flipV="1">
            <a:off x="5751884" y="2909072"/>
            <a:ext cx="526000" cy="20319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ruta 100">
            <a:extLst>
              <a:ext uri="{FF2B5EF4-FFF2-40B4-BE49-F238E27FC236}">
                <a16:creationId xmlns:a16="http://schemas.microsoft.com/office/drawing/2014/main" id="{5DBF5C45-BBBB-4E2D-98E0-FF9F9C16694F}"/>
              </a:ext>
            </a:extLst>
          </p:cNvPr>
          <p:cNvSpPr txBox="1"/>
          <p:nvPr/>
        </p:nvSpPr>
        <p:spPr>
          <a:xfrm>
            <a:off x="4115309" y="2109981"/>
            <a:ext cx="1260281" cy="261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 err="1"/>
              <a:t>High</a:t>
            </a:r>
            <a:r>
              <a:rPr lang="sv-SE" sz="1099" dirty="0"/>
              <a:t> temp: &gt; 80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</p:txBody>
      </p:sp>
      <p:sp>
        <p:nvSpPr>
          <p:cNvPr id="102" name="Pil: höger 101">
            <a:extLst>
              <a:ext uri="{FF2B5EF4-FFF2-40B4-BE49-F238E27FC236}">
                <a16:creationId xmlns:a16="http://schemas.microsoft.com/office/drawing/2014/main" id="{0CEC9923-1DA2-45B6-87E1-8FC049B91CA5}"/>
              </a:ext>
            </a:extLst>
          </p:cNvPr>
          <p:cNvSpPr/>
          <p:nvPr/>
        </p:nvSpPr>
        <p:spPr>
          <a:xfrm>
            <a:off x="3742213" y="2295979"/>
            <a:ext cx="2012172" cy="24676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3" name="Pil: höger 102">
            <a:extLst>
              <a:ext uri="{FF2B5EF4-FFF2-40B4-BE49-F238E27FC236}">
                <a16:creationId xmlns:a16="http://schemas.microsoft.com/office/drawing/2014/main" id="{2953627F-1761-4888-AC67-45EE020B54EF}"/>
              </a:ext>
            </a:extLst>
          </p:cNvPr>
          <p:cNvSpPr/>
          <p:nvPr/>
        </p:nvSpPr>
        <p:spPr>
          <a:xfrm>
            <a:off x="3750785" y="2648245"/>
            <a:ext cx="2002239" cy="246765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4" name="Pil: höger 103">
            <a:extLst>
              <a:ext uri="{FF2B5EF4-FFF2-40B4-BE49-F238E27FC236}">
                <a16:creationId xmlns:a16="http://schemas.microsoft.com/office/drawing/2014/main" id="{4CD1E074-0B4E-46B5-B915-A1C167D5FCA6}"/>
              </a:ext>
            </a:extLst>
          </p:cNvPr>
          <p:cNvSpPr/>
          <p:nvPr/>
        </p:nvSpPr>
        <p:spPr>
          <a:xfrm>
            <a:off x="3742213" y="2975199"/>
            <a:ext cx="2024775" cy="246765"/>
          </a:xfrm>
          <a:prstGeom prst="rightArrow">
            <a:avLst/>
          </a:prstGeom>
          <a:solidFill>
            <a:srgbClr val="2A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5" name="Pil: höger 104">
            <a:extLst>
              <a:ext uri="{FF2B5EF4-FFF2-40B4-BE49-F238E27FC236}">
                <a16:creationId xmlns:a16="http://schemas.microsoft.com/office/drawing/2014/main" id="{A212491A-B842-4D9E-9BD8-7296557E6E89}"/>
              </a:ext>
            </a:extLst>
          </p:cNvPr>
          <p:cNvSpPr/>
          <p:nvPr/>
        </p:nvSpPr>
        <p:spPr>
          <a:xfrm>
            <a:off x="3750786" y="3321276"/>
            <a:ext cx="2003600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06" name="textruta 105">
            <a:extLst>
              <a:ext uri="{FF2B5EF4-FFF2-40B4-BE49-F238E27FC236}">
                <a16:creationId xmlns:a16="http://schemas.microsoft.com/office/drawing/2014/main" id="{4E152665-5CDA-4F3B-8839-8F8B09A74071}"/>
              </a:ext>
            </a:extLst>
          </p:cNvPr>
          <p:cNvSpPr txBox="1"/>
          <p:nvPr/>
        </p:nvSpPr>
        <p:spPr>
          <a:xfrm>
            <a:off x="4089417" y="3140879"/>
            <a:ext cx="1125629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 err="1"/>
              <a:t>Low</a:t>
            </a:r>
            <a:r>
              <a:rPr lang="sv-SE" sz="1099" dirty="0"/>
              <a:t> temp: 16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7" name="textruta 106">
            <a:extLst>
              <a:ext uri="{FF2B5EF4-FFF2-40B4-BE49-F238E27FC236}">
                <a16:creationId xmlns:a16="http://schemas.microsoft.com/office/drawing/2014/main" id="{F601AAD1-9288-47E1-8EBC-90CD172D1AD1}"/>
              </a:ext>
            </a:extLst>
          </p:cNvPr>
          <p:cNvSpPr txBox="1"/>
          <p:nvPr/>
        </p:nvSpPr>
        <p:spPr>
          <a:xfrm>
            <a:off x="4061603" y="2464756"/>
            <a:ext cx="1358065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099" dirty="0"/>
              <a:t>Medium temp: 55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pPr algn="ctr"/>
            <a:endParaRPr lang="sv-SE" sz="1099" dirty="0"/>
          </a:p>
        </p:txBody>
      </p:sp>
      <p:sp>
        <p:nvSpPr>
          <p:cNvPr id="108" name="textruta 107">
            <a:extLst>
              <a:ext uri="{FF2B5EF4-FFF2-40B4-BE49-F238E27FC236}">
                <a16:creationId xmlns:a16="http://schemas.microsoft.com/office/drawing/2014/main" id="{ACA6285B-FFDB-4946-B187-461293279593}"/>
              </a:ext>
            </a:extLst>
          </p:cNvPr>
          <p:cNvSpPr txBox="1"/>
          <p:nvPr/>
        </p:nvSpPr>
        <p:spPr>
          <a:xfrm>
            <a:off x="3946212" y="2802596"/>
            <a:ext cx="1619354" cy="4306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99" dirty="0"/>
              <a:t>Medium/</a:t>
            </a:r>
            <a:r>
              <a:rPr lang="sv-SE" sz="1099" dirty="0" err="1"/>
              <a:t>low</a:t>
            </a:r>
            <a:r>
              <a:rPr lang="sv-SE" sz="1099" dirty="0"/>
              <a:t> temp: 31</a:t>
            </a:r>
            <a:r>
              <a:rPr lang="sv-SE" sz="1099" baseline="30000" dirty="0"/>
              <a:t>O</a:t>
            </a:r>
            <a:r>
              <a:rPr lang="sv-SE" sz="1099" dirty="0"/>
              <a:t>C</a:t>
            </a:r>
          </a:p>
          <a:p>
            <a:endParaRPr lang="sv-SE" sz="1099" dirty="0"/>
          </a:p>
        </p:txBody>
      </p:sp>
      <p:sp>
        <p:nvSpPr>
          <p:cNvPr id="109" name="Rektangel: rundade hörn 108">
            <a:extLst>
              <a:ext uri="{FF2B5EF4-FFF2-40B4-BE49-F238E27FC236}">
                <a16:creationId xmlns:a16="http://schemas.microsoft.com/office/drawing/2014/main" id="{87AB4CD2-45A3-4F34-8C28-7F6C9A896150}"/>
              </a:ext>
            </a:extLst>
          </p:cNvPr>
          <p:cNvSpPr/>
          <p:nvPr/>
        </p:nvSpPr>
        <p:spPr>
          <a:xfrm>
            <a:off x="374555" y="1840133"/>
            <a:ext cx="1332494" cy="207377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110" name="textruta 109">
            <a:extLst>
              <a:ext uri="{FF2B5EF4-FFF2-40B4-BE49-F238E27FC236}">
                <a16:creationId xmlns:a16="http://schemas.microsoft.com/office/drawing/2014/main" id="{24EB87AC-16FE-4F7F-80F1-82D8AB32B9C2}"/>
              </a:ext>
            </a:extLst>
          </p:cNvPr>
          <p:cNvSpPr txBox="1"/>
          <p:nvPr/>
        </p:nvSpPr>
        <p:spPr>
          <a:xfrm>
            <a:off x="525166" y="1648393"/>
            <a:ext cx="10485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v-SE" b="1" dirty="0" err="1"/>
              <a:t>Cooling</a:t>
            </a:r>
            <a:r>
              <a:rPr lang="sv-SE" b="1" dirty="0"/>
              <a:t> </a:t>
            </a:r>
            <a:r>
              <a:rPr lang="sv-SE" b="1" dirty="0" err="1"/>
              <a:t>production</a:t>
            </a:r>
            <a:endParaRPr lang="sv-SE" b="1" dirty="0"/>
          </a:p>
        </p:txBody>
      </p:sp>
      <p:pic>
        <p:nvPicPr>
          <p:cNvPr id="25" name="Bildobjekt 24">
            <a:extLst>
              <a:ext uri="{FF2B5EF4-FFF2-40B4-BE49-F238E27FC236}">
                <a16:creationId xmlns:a16="http://schemas.microsoft.com/office/drawing/2014/main" id="{3A5A6C46-0324-4FC6-849E-ED576E870B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9945" y="2344564"/>
            <a:ext cx="1052488" cy="1168672"/>
          </a:xfrm>
          <a:prstGeom prst="rect">
            <a:avLst/>
          </a:prstGeom>
        </p:spPr>
      </p:pic>
      <p:sp>
        <p:nvSpPr>
          <p:cNvPr id="46" name="Pil: höger 45">
            <a:extLst>
              <a:ext uri="{FF2B5EF4-FFF2-40B4-BE49-F238E27FC236}">
                <a16:creationId xmlns:a16="http://schemas.microsoft.com/office/drawing/2014/main" id="{ACF49C30-77D2-4A37-B96F-C1F9C6908FB5}"/>
              </a:ext>
            </a:extLst>
          </p:cNvPr>
          <p:cNvSpPr/>
          <p:nvPr/>
        </p:nvSpPr>
        <p:spPr>
          <a:xfrm>
            <a:off x="1575316" y="3324745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pic>
        <p:nvPicPr>
          <p:cNvPr id="113" name="Bildobjekt 112">
            <a:extLst>
              <a:ext uri="{FF2B5EF4-FFF2-40B4-BE49-F238E27FC236}">
                <a16:creationId xmlns:a16="http://schemas.microsoft.com/office/drawing/2014/main" id="{7F2C9103-04A6-4464-B83F-13D057D43D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06" y="1064397"/>
            <a:ext cx="935659" cy="503465"/>
          </a:xfrm>
          <a:prstGeom prst="rect">
            <a:avLst/>
          </a:prstGeom>
        </p:spPr>
      </p:pic>
      <p:pic>
        <p:nvPicPr>
          <p:cNvPr id="115" name="Bildobjekt 114">
            <a:extLst>
              <a:ext uri="{FF2B5EF4-FFF2-40B4-BE49-F238E27FC236}">
                <a16:creationId xmlns:a16="http://schemas.microsoft.com/office/drawing/2014/main" id="{44259F9F-CF52-4E3D-A99C-3F18FF0928B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3" y="1117698"/>
            <a:ext cx="1558952" cy="396865"/>
          </a:xfrm>
          <a:prstGeom prst="rect">
            <a:avLst/>
          </a:prstGeom>
        </p:spPr>
      </p:pic>
      <p:pic>
        <p:nvPicPr>
          <p:cNvPr id="116" name="Bildobjekt 115">
            <a:extLst>
              <a:ext uri="{FF2B5EF4-FFF2-40B4-BE49-F238E27FC236}">
                <a16:creationId xmlns:a16="http://schemas.microsoft.com/office/drawing/2014/main" id="{2158EAC9-597F-474F-9976-2E1070F1D10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198" y="1117698"/>
            <a:ext cx="1558952" cy="396865"/>
          </a:xfrm>
          <a:prstGeom prst="rect">
            <a:avLst/>
          </a:prstGeom>
        </p:spPr>
      </p:pic>
      <p:sp>
        <p:nvSpPr>
          <p:cNvPr id="48" name="Pil: höger 47">
            <a:extLst>
              <a:ext uri="{FF2B5EF4-FFF2-40B4-BE49-F238E27FC236}">
                <a16:creationId xmlns:a16="http://schemas.microsoft.com/office/drawing/2014/main" id="{1E22780B-3985-4D62-9416-5D40E520F8F2}"/>
              </a:ext>
            </a:extLst>
          </p:cNvPr>
          <p:cNvSpPr/>
          <p:nvPr/>
        </p:nvSpPr>
        <p:spPr>
          <a:xfrm>
            <a:off x="1567664" y="2989559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49" name="Pil: höger 48">
            <a:extLst>
              <a:ext uri="{FF2B5EF4-FFF2-40B4-BE49-F238E27FC236}">
                <a16:creationId xmlns:a16="http://schemas.microsoft.com/office/drawing/2014/main" id="{A80BC493-1478-4770-9B6D-605AC858DD20}"/>
              </a:ext>
            </a:extLst>
          </p:cNvPr>
          <p:cNvSpPr/>
          <p:nvPr/>
        </p:nvSpPr>
        <p:spPr>
          <a:xfrm>
            <a:off x="1575317" y="2642428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0" name="Pil: höger 49">
            <a:extLst>
              <a:ext uri="{FF2B5EF4-FFF2-40B4-BE49-F238E27FC236}">
                <a16:creationId xmlns:a16="http://schemas.microsoft.com/office/drawing/2014/main" id="{CB66E720-ABDF-4F8F-ABC0-2A6DEC413478}"/>
              </a:ext>
            </a:extLst>
          </p:cNvPr>
          <p:cNvSpPr/>
          <p:nvPr/>
        </p:nvSpPr>
        <p:spPr>
          <a:xfrm>
            <a:off x="1581781" y="2314924"/>
            <a:ext cx="1042501" cy="246765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99"/>
          </a:p>
        </p:txBody>
      </p:sp>
      <p:sp>
        <p:nvSpPr>
          <p:cNvPr id="54" name="Rektangel 53">
            <a:extLst>
              <a:ext uri="{FF2B5EF4-FFF2-40B4-BE49-F238E27FC236}">
                <a16:creationId xmlns:a16="http://schemas.microsoft.com/office/drawing/2014/main" id="{502995EF-3FBF-4A6D-AE84-B9F0C1388C8B}"/>
              </a:ext>
            </a:extLst>
          </p:cNvPr>
          <p:cNvSpPr/>
          <p:nvPr/>
        </p:nvSpPr>
        <p:spPr>
          <a:xfrm>
            <a:off x="673090" y="2353423"/>
            <a:ext cx="752602" cy="11631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err="1"/>
              <a:t>Cooling</a:t>
            </a:r>
            <a:r>
              <a:rPr lang="sv-SE" sz="1100" dirty="0"/>
              <a:t> </a:t>
            </a:r>
            <a:r>
              <a:rPr lang="sv-SE" sz="1100" dirty="0" err="1"/>
              <a:t>machines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52473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Objekt 35" hidden="1">
            <a:extLst>
              <a:ext uri="{FF2B5EF4-FFF2-40B4-BE49-F238E27FC236}">
                <a16:creationId xmlns:a16="http://schemas.microsoft.com/office/drawing/2014/main" id="{0ACA366F-E5B0-4A1B-9089-27DD8D4BCE7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5389415"/>
              </p:ext>
            </p:extLst>
          </p:nvPr>
        </p:nvGraphicFramePr>
        <p:xfrm>
          <a:off x="5817" y="3967"/>
          <a:ext cx="1586" cy="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6" name="Objekt 35" hidden="1">
                        <a:extLst>
                          <a:ext uri="{FF2B5EF4-FFF2-40B4-BE49-F238E27FC236}">
                            <a16:creationId xmlns:a16="http://schemas.microsoft.com/office/drawing/2014/main" id="{0ACA366F-E5B0-4A1B-9089-27DD8D4BC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17" y="3967"/>
                        <a:ext cx="1586" cy="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objekt 4">
            <a:extLst>
              <a:ext uri="{FF2B5EF4-FFF2-40B4-BE49-F238E27FC236}">
                <a16:creationId xmlns:a16="http://schemas.microsoft.com/office/drawing/2014/main" id="{B64E8B49-E05D-40E7-A649-62841FFCE4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7355" y="887804"/>
            <a:ext cx="1712914" cy="2120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65EB1EA8-2740-41B5-B13A-3E248F9CCB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5583" y="887804"/>
            <a:ext cx="2241062" cy="2120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ruta 2">
            <a:extLst>
              <a:ext uri="{FF2B5EF4-FFF2-40B4-BE49-F238E27FC236}">
                <a16:creationId xmlns:a16="http://schemas.microsoft.com/office/drawing/2014/main" id="{7A5A3A31-0BCD-4FB9-82CF-EDA779FED7D9}"/>
              </a:ext>
            </a:extLst>
          </p:cNvPr>
          <p:cNvSpPr txBox="1"/>
          <p:nvPr/>
        </p:nvSpPr>
        <p:spPr>
          <a:xfrm>
            <a:off x="1649891" y="3253941"/>
            <a:ext cx="2078967" cy="599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sv-SE" sz="1399" kern="100" dirty="0" err="1"/>
              <a:t>Cooling</a:t>
            </a:r>
            <a:r>
              <a:rPr lang="sv-SE" sz="1399" kern="100" dirty="0"/>
              <a:t> </a:t>
            </a:r>
            <a:r>
              <a:rPr lang="sv-SE" sz="1399" kern="100" dirty="0" err="1"/>
              <a:t>equipment</a:t>
            </a:r>
            <a:r>
              <a:rPr lang="sv-SE" sz="1399" kern="100" dirty="0"/>
              <a:t> </a:t>
            </a:r>
            <a:r>
              <a:rPr lang="sv-SE" sz="1399" kern="100" dirty="0" err="1"/>
              <a:t>expels</a:t>
            </a:r>
            <a:r>
              <a:rPr lang="sv-SE" sz="1399" kern="100" dirty="0"/>
              <a:t> excess heat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C9812818-944F-4B0B-8B7E-5BA6F22FA669}"/>
              </a:ext>
            </a:extLst>
          </p:cNvPr>
          <p:cNvSpPr txBox="1"/>
          <p:nvPr/>
        </p:nvSpPr>
        <p:spPr>
          <a:xfrm>
            <a:off x="5152349" y="3253941"/>
            <a:ext cx="2078967" cy="599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399" kern="100" dirty="0"/>
              <a:t>Simultaneous heat demand – Fulfilled by combustion</a:t>
            </a:r>
            <a:endParaRPr lang="sv-SE" sz="1399" kern="100" dirty="0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FB47545E-6DA9-499D-B860-C3CDB850C43C}"/>
              </a:ext>
            </a:extLst>
          </p:cNvPr>
          <p:cNvSpPr/>
          <p:nvPr/>
        </p:nvSpPr>
        <p:spPr>
          <a:xfrm>
            <a:off x="8974262" y="-15456"/>
            <a:ext cx="193394" cy="51744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BEC6255E-33CC-4B90-97C6-244EA7583414}"/>
              </a:ext>
            </a:extLst>
          </p:cNvPr>
          <p:cNvSpPr/>
          <p:nvPr/>
        </p:nvSpPr>
        <p:spPr>
          <a:xfrm>
            <a:off x="468" y="-2497"/>
            <a:ext cx="188600" cy="5138742"/>
          </a:xfrm>
          <a:prstGeom prst="rect">
            <a:avLst/>
          </a:prstGeom>
          <a:solidFill>
            <a:srgbClr val="5CC1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sv-SE" sz="1398">
              <a:solidFill>
                <a:srgbClr val="FFFFFF"/>
              </a:solidFill>
              <a:latin typeface="EON Brix Sans"/>
            </a:endParaRP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172BF572-D4F3-4E5A-B67A-E2A814AA1190}"/>
              </a:ext>
            </a:extLst>
          </p:cNvPr>
          <p:cNvSpPr/>
          <p:nvPr/>
        </p:nvSpPr>
        <p:spPr>
          <a:xfrm>
            <a:off x="7075714" y="4201886"/>
            <a:ext cx="1785257" cy="674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93144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SIS" val="EONVorlage_BrixSans"/>
  <p:tag name="VERSION" val="1.3"/>
  <p:tag name="THINKCELLPRESENTATIONDONOTDELETE" val="&lt;?xml version=&quot;1.0&quot; encoding=&quot;UTF-16&quot; standalone=&quot;yes&quot;?&gt;&lt;root reqver=&quot;24162&quot;&gt;&lt;version val=&quot;2693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Y-%m-%d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fIVXb3.MDT5rZwcZCAbT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lBEp1paNRnekR_CvtTfz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Vxqtp8ER2mNEZEPI6VtJ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Ym_Az661HjIyhEjeuzSR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EV5yGGbkIomPBLRb4Q1d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Vxqtp8ER2mNEZEPI6VtJ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plsdfo614Pd.e53oGGMR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fws7ocRjiHEDdojW2_t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VKZX3sQ8KM9Cn3hGSX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WT5Ak9fIunzqER79rGew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_TtxJcZ08xTZBFYlRJi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Wfws7ocRjiHEDdojW2_t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zjnr36ddjoCWzupx2_n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tMPuIARTkSF4RIBY2MO4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Vxqtp8ER2mNEZEPI6VtJ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_TtxJcZ08xTZBFYlRJi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AXMxB.kVg8ekuwFI692i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ioBvgILTfyC9ISgj.hDy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jWVQVA5akGCukKsQdbe2w"/>
</p:tagLst>
</file>

<file path=ppt/theme/theme1.xml><?xml version="1.0" encoding="utf-8"?>
<a:theme xmlns:a="http://schemas.openxmlformats.org/drawingml/2006/main" name="e-on Enjoyment Template">
  <a:themeElements>
    <a:clrScheme name="EO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1C0A"/>
      </a:accent1>
      <a:accent2>
        <a:srgbClr val="B00402"/>
      </a:accent2>
      <a:accent3>
        <a:srgbClr val="5CC1CB"/>
      </a:accent3>
      <a:accent4>
        <a:srgbClr val="E3E000"/>
      </a:accent4>
      <a:accent5>
        <a:srgbClr val="C44341"/>
      </a:accent5>
      <a:accent6>
        <a:srgbClr val="85D1D8"/>
      </a:accent6>
      <a:hlink>
        <a:srgbClr val="0000FF"/>
      </a:hlink>
      <a:folHlink>
        <a:srgbClr val="800080"/>
      </a:folHlink>
    </a:clrScheme>
    <a:fontScheme name="EON Brix Sans">
      <a:majorFont>
        <a:latin typeface="EON Brix Sans Black"/>
        <a:ea typeface=""/>
        <a:cs typeface=""/>
      </a:majorFont>
      <a:minorFont>
        <a:latin typeface="EON Brix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ON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1C0A"/>
        </a:accent1>
        <a:accent2>
          <a:srgbClr val="B00402"/>
        </a:accent2>
        <a:accent3>
          <a:srgbClr val="5CC1CB"/>
        </a:accent3>
        <a:accent4>
          <a:srgbClr val="E3E000"/>
        </a:accent4>
        <a:accent5>
          <a:srgbClr val="C44341"/>
        </a:accent5>
        <a:accent6>
          <a:srgbClr val="85D1D8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75%">
      <a:srgbClr val="C44341"/>
    </a:custClr>
    <a:custClr name="Turquoise 75%">
      <a:srgbClr val="85D1D8"/>
    </a:custClr>
    <a:custClr name="Yellow 75%">
      <a:srgbClr val="EAE840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50%">
      <a:srgbClr val="D78180"/>
    </a:custClr>
    <a:custClr name="Turquoise 50%">
      <a:srgbClr val="ADE0E5"/>
    </a:custClr>
    <a:custClr name="Yellow 50%">
      <a:srgbClr val="F1EF7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25%">
      <a:srgbClr val="EBC0C0"/>
    </a:custClr>
    <a:custClr name="Turquoise 25%">
      <a:srgbClr val="D6EFF2"/>
    </a:custClr>
    <a:custClr name="Yellow 25%">
      <a:srgbClr val="F8F7BF"/>
    </a:custClr>
    <a:custClr name=" ">
      <a:srgbClr val="FFFFFF"/>
    </a:custClr>
    <a:custClr name=" ">
      <a:srgbClr val="FFFFFF"/>
    </a:custClr>
  </a:custClrLst>
</a:theme>
</file>

<file path=ppt/theme/theme2.xml><?xml version="1.0" encoding="utf-8"?>
<a:theme xmlns:a="http://schemas.openxmlformats.org/drawingml/2006/main" name="3_e-on Enjoyment Template">
  <a:themeElements>
    <a:clrScheme name="EO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1C0A"/>
      </a:accent1>
      <a:accent2>
        <a:srgbClr val="B00402"/>
      </a:accent2>
      <a:accent3>
        <a:srgbClr val="5CC1CB"/>
      </a:accent3>
      <a:accent4>
        <a:srgbClr val="E3E000"/>
      </a:accent4>
      <a:accent5>
        <a:srgbClr val="C44341"/>
      </a:accent5>
      <a:accent6>
        <a:srgbClr val="85D1D8"/>
      </a:accent6>
      <a:hlink>
        <a:srgbClr val="0000FF"/>
      </a:hlink>
      <a:folHlink>
        <a:srgbClr val="800080"/>
      </a:folHlink>
    </a:clrScheme>
    <a:fontScheme name="EON Brix Sans">
      <a:majorFont>
        <a:latin typeface="EON Brix Sans Black"/>
        <a:ea typeface=""/>
        <a:cs typeface=""/>
      </a:majorFont>
      <a:minorFont>
        <a:latin typeface="EON Brix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ON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1C0A"/>
        </a:accent1>
        <a:accent2>
          <a:srgbClr val="B00402"/>
        </a:accent2>
        <a:accent3>
          <a:srgbClr val="5CC1CB"/>
        </a:accent3>
        <a:accent4>
          <a:srgbClr val="E3E000"/>
        </a:accent4>
        <a:accent5>
          <a:srgbClr val="C44341"/>
        </a:accent5>
        <a:accent6>
          <a:srgbClr val="85D1D8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75%">
      <a:srgbClr val="C44341"/>
    </a:custClr>
    <a:custClr name="Turquoise 75%">
      <a:srgbClr val="85D1D8"/>
    </a:custClr>
    <a:custClr name="Yellow 75%">
      <a:srgbClr val="EAE840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50%">
      <a:srgbClr val="D78180"/>
    </a:custClr>
    <a:custClr name="Turquoise 50%">
      <a:srgbClr val="ADE0E5"/>
    </a:custClr>
    <a:custClr name="Yellow 50%">
      <a:srgbClr val="F1EF7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Bordeaux 25%">
      <a:srgbClr val="EBC0C0"/>
    </a:custClr>
    <a:custClr name="Turquoise 25%">
      <a:srgbClr val="D6EFF2"/>
    </a:custClr>
    <a:custClr name="Yellow 25%">
      <a:srgbClr val="F8F7BF"/>
    </a:custClr>
    <a:custClr name=" ">
      <a:srgbClr val="FFFFFF"/>
    </a:custClr>
    <a:custClr name=" ">
      <a:srgbClr val="FFFFFF"/>
    </a:custClr>
  </a:custClr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mart settings="{&quot;Id&quot;:&quot;8db171e5-9d47-41be-a673-3e24e44abe6c&quot;,&quot;MarkerRow&quot;:2}"/>
</file>

<file path=customXml/itemProps1.xml><?xml version="1.0" encoding="utf-8"?>
<ds:datastoreItem xmlns:ds="http://schemas.openxmlformats.org/officeDocument/2006/customXml" ds:itemID="{4D77A10A-2BC0-402C-B609-4B1789DA9B5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EON_Presentation</Template>
  <TotalTime>27365</TotalTime>
  <Words>775</Words>
  <Application>Microsoft Office PowerPoint</Application>
  <PresentationFormat>Bildspel på skärmen (16:9)</PresentationFormat>
  <Paragraphs>185</Paragraphs>
  <Slides>25</Slides>
  <Notes>15</Notes>
  <HiddenSlides>0</HiddenSlides>
  <MMClips>1</MMClips>
  <ScaleCrop>false</ScaleCrop>
  <HeadingPairs>
    <vt:vector size="8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2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25</vt:i4>
      </vt:variant>
    </vt:vector>
  </HeadingPairs>
  <TitlesOfParts>
    <vt:vector size="37" baseType="lpstr">
      <vt:lpstr>ＭＳ Ｐゴシック</vt:lpstr>
      <vt:lpstr>Arial</vt:lpstr>
      <vt:lpstr>Brix Sans</vt:lpstr>
      <vt:lpstr>Brix Sans Black</vt:lpstr>
      <vt:lpstr>Calibri</vt:lpstr>
      <vt:lpstr>EON Brix Sans</vt:lpstr>
      <vt:lpstr>EON Brix Sans Black</vt:lpstr>
      <vt:lpstr>Symbol</vt:lpstr>
      <vt:lpstr>Wingdings</vt:lpstr>
      <vt:lpstr>e-on Enjoyment Template</vt:lpstr>
      <vt:lpstr>3_e-on Enjoyment Template</vt:lpstr>
      <vt:lpstr>think-cell Slide</vt:lpstr>
      <vt:lpstr>Efficient energy recovery @ ESS</vt:lpstr>
      <vt:lpstr>Back-up´s</vt:lpstr>
      <vt:lpstr>Unique energy vision  - One of the factors in the selection of Sweden and Lund as home for ESS</vt:lpstr>
      <vt:lpstr>Lund municipality with high ambitions for Brunnshög</vt:lpstr>
      <vt:lpstr>Concept enables efficient heat recycling at ESS    </vt:lpstr>
      <vt:lpstr>Existing local heat market and infrastructure suitable for recovering ESS high temperature surplus heat</vt:lpstr>
      <vt:lpstr>Existing local heat market and infrastructure suitable for recovering ESS high temperature surplus heat</vt:lpstr>
      <vt:lpstr>Concept enables efficient heat recycling at ESS    </vt:lpstr>
      <vt:lpstr>PowerPoint-presentation</vt:lpstr>
      <vt:lpstr>PowerPoint-presentation</vt:lpstr>
      <vt:lpstr>PowerPoint-presentation</vt:lpstr>
      <vt:lpstr>PowerPoint-presentation</vt:lpstr>
      <vt:lpstr>Hybrid solutions complementing existing infrastructure</vt:lpstr>
      <vt:lpstr>PowerPoint-presentation</vt:lpstr>
      <vt:lpstr>PowerPoint-presentation</vt:lpstr>
      <vt:lpstr>Thermal storage capacities in ectogrid™</vt:lpstr>
      <vt:lpstr>ectogrid™ enables flexibility due to thermal storage capacities</vt:lpstr>
      <vt:lpstr>Different business models to fit customers needs</vt:lpstr>
      <vt:lpstr>ectogrid™ an innovative concept - examples</vt:lpstr>
      <vt:lpstr>Worlds first ectogrid™ implemented at Medicon Village Science Park in Lund</vt:lpstr>
      <vt:lpstr>PowerPoint-presentation</vt:lpstr>
      <vt:lpstr>ectogrid™ to be implemented at ESS Campus utilizing 16O C surplus heat </vt:lpstr>
      <vt:lpstr>Concept enables efficient heat recycling at ESS    </vt:lpstr>
      <vt:lpstr>Construction of cooling production and heat recovery starts now!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E.ON PowerPoint</dc:title>
  <dc:creator>Albing, Stina</dc:creator>
  <dc:description/>
  <cp:lastModifiedBy>Strömberg, Sonny</cp:lastModifiedBy>
  <cp:revision>355</cp:revision>
  <cp:lastPrinted>2019-11-27T17:43:56Z</cp:lastPrinted>
  <dcterms:created xsi:type="dcterms:W3CDTF">2018-07-30T05:56:49Z</dcterms:created>
  <dcterms:modified xsi:type="dcterms:W3CDTF">2019-11-27T19:40:32Z</dcterms:modified>
</cp:coreProperties>
</file>