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wma" ContentType="audio/x-ms-wma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9"/>
  </p:notesMasterIdLst>
  <p:sldIdLst>
    <p:sldId id="332" r:id="rId2"/>
    <p:sldId id="356" r:id="rId3"/>
    <p:sldId id="382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53" r:id="rId13"/>
    <p:sldId id="454" r:id="rId14"/>
    <p:sldId id="413" r:id="rId15"/>
    <p:sldId id="459" r:id="rId16"/>
    <p:sldId id="461" r:id="rId17"/>
    <p:sldId id="481" r:id="rId18"/>
    <p:sldId id="464" r:id="rId19"/>
    <p:sldId id="485" r:id="rId20"/>
    <p:sldId id="483" r:id="rId21"/>
    <p:sldId id="456" r:id="rId22"/>
    <p:sldId id="457" r:id="rId23"/>
    <p:sldId id="357" r:id="rId24"/>
    <p:sldId id="385" r:id="rId25"/>
    <p:sldId id="491" r:id="rId26"/>
    <p:sldId id="404" r:id="rId27"/>
    <p:sldId id="486" r:id="rId28"/>
    <p:sldId id="482" r:id="rId29"/>
    <p:sldId id="358" r:id="rId30"/>
    <p:sldId id="492" r:id="rId31"/>
    <p:sldId id="493" r:id="rId32"/>
    <p:sldId id="494" r:id="rId33"/>
    <p:sldId id="495" r:id="rId34"/>
    <p:sldId id="383" r:id="rId35"/>
    <p:sldId id="359" r:id="rId36"/>
    <p:sldId id="362" r:id="rId37"/>
    <p:sldId id="462" r:id="rId3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80D"/>
    <a:srgbClr val="009900"/>
    <a:srgbClr val="007D7A"/>
    <a:srgbClr val="2F2FFF"/>
    <a:srgbClr val="D9D9D9"/>
    <a:srgbClr val="F68426"/>
    <a:srgbClr val="CCFFFF"/>
    <a:srgbClr val="F68222"/>
    <a:srgbClr val="B2B2B2"/>
    <a:srgbClr val="C94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8" autoAdjust="0"/>
    <p:restoredTop sz="94629" autoAdjust="0"/>
  </p:normalViewPr>
  <p:slideViewPr>
    <p:cSldViewPr snapToGrid="0">
      <p:cViewPr>
        <p:scale>
          <a:sx n="110" d="100"/>
          <a:sy n="110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biscari\Documents\Documenti%20di%20lavoro\ALBA\Publications\Publication%20Statistics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cbiscari\Documents\Documenti%20di%20lavoro\ALBA\Publications\Publication%20Statistics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biscari\Documents\Documenti%20di%20lavoro\ALBA\Publications\Publication%20Statistic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casas\Desktop\Engineering\ST4\ST4_201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Time distribution</a:t>
            </a:r>
            <a:r>
              <a:rPr lang="en-US" baseline="0" dirty="0" smtClean="0"/>
              <a:t> during the year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99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C5-494F-B797-31023959507E}"/>
              </c:ext>
            </c:extLst>
          </c:dPt>
          <c:dPt>
            <c:idx val="1"/>
            <c:bubble3D val="0"/>
            <c:spPr>
              <a:solidFill>
                <a:srgbClr val="CCFFF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C5-494F-B797-31023959507E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BC5-494F-B797-31023959507E}"/>
              </c:ext>
            </c:extLst>
          </c:dPt>
          <c:dPt>
            <c:idx val="3"/>
            <c:bubble3D val="0"/>
            <c:spPr>
              <a:solidFill>
                <a:srgbClr val="F6822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BC5-494F-B797-31023959507E}"/>
              </c:ext>
            </c:extLst>
          </c:dPt>
          <c:cat>
            <c:strRef>
              <c:f>Sheet1!$G$7:$G$10</c:f>
              <c:strCache>
                <c:ptCount val="4"/>
                <c:pt idx="0">
                  <c:v>Machine</c:v>
                </c:pt>
                <c:pt idx="1">
                  <c:v>Shutdown</c:v>
                </c:pt>
                <c:pt idx="2">
                  <c:v>OFF</c:v>
                </c:pt>
                <c:pt idx="3">
                  <c:v>BL</c:v>
                </c:pt>
              </c:strCache>
            </c:strRef>
          </c:cat>
          <c:val>
            <c:numRef>
              <c:f>Sheet1!$H$7:$H$10</c:f>
              <c:numCache>
                <c:formatCode>General</c:formatCode>
                <c:ptCount val="4"/>
                <c:pt idx="0">
                  <c:v>1152</c:v>
                </c:pt>
                <c:pt idx="1">
                  <c:v>2192</c:v>
                </c:pt>
                <c:pt idx="2">
                  <c:v>672</c:v>
                </c:pt>
                <c:pt idx="3">
                  <c:v>4680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BC5-494F-B797-3102395950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Sheet2!$AP$28</c:f>
              <c:strCache>
                <c:ptCount val="1"/>
                <c:pt idx="0">
                  <c:v>Mar.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Sheet2!$AP$29:$AP$33</c:f>
              <c:numCache>
                <c:formatCode>General</c:formatCode>
                <c:ptCount val="5"/>
                <c:pt idx="0">
                  <c:v>1919520</c:v>
                </c:pt>
                <c:pt idx="1">
                  <c:v>1792149</c:v>
                </c:pt>
                <c:pt idx="2">
                  <c:v>2017856</c:v>
                </c:pt>
                <c:pt idx="3">
                  <c:v>2102228</c:v>
                </c:pt>
                <c:pt idx="4">
                  <c:v>1798095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8032"/>
        <c:axId val="575323456"/>
      </c:barChart>
      <c:catAx>
        <c:axId val="575788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323456"/>
        <c:crosses val="autoZero"/>
        <c:auto val="1"/>
        <c:lblAlgn val="ctr"/>
        <c:lblOffset val="100"/>
        <c:noMultiLvlLbl val="0"/>
      </c:catAx>
      <c:valAx>
        <c:axId val="575323456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78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Sheet2!$AQ$53</c:f>
              <c:strCache>
                <c:ptCount val="1"/>
                <c:pt idx="0">
                  <c:v>Apr.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Sheet2!$AQ$54:$AQ$58</c:f>
              <c:numCache>
                <c:formatCode>General</c:formatCode>
                <c:ptCount val="5"/>
                <c:pt idx="0">
                  <c:v>1774800</c:v>
                </c:pt>
                <c:pt idx="1">
                  <c:v>2420600</c:v>
                </c:pt>
                <c:pt idx="2">
                  <c:v>1973400</c:v>
                </c:pt>
                <c:pt idx="3">
                  <c:v>1810800</c:v>
                </c:pt>
                <c:pt idx="4">
                  <c:v>2134000</c:v>
                </c:pt>
              </c:numCache>
            </c:numRef>
          </c:val>
        </c:ser>
        <c:ser>
          <c:idx val="1"/>
          <c:order val="1"/>
          <c:tx>
            <c:strRef>
              <c:f>Sheet2!$AQ$79</c:f>
              <c:strCache>
                <c:ptCount val="1"/>
                <c:pt idx="0">
                  <c:v>Apr. Hot. KWh</c:v>
                </c:pt>
              </c:strCache>
            </c:strRef>
          </c:tx>
          <c:invertIfNegative val="0"/>
          <c:val>
            <c:numRef>
              <c:f>Sheet2!$AQ$80:$AQ$84</c:f>
              <c:numCache>
                <c:formatCode>General</c:formatCode>
                <c:ptCount val="5"/>
                <c:pt idx="0">
                  <c:v>121500</c:v>
                </c:pt>
                <c:pt idx="1">
                  <c:v>135700</c:v>
                </c:pt>
                <c:pt idx="2">
                  <c:v>162400</c:v>
                </c:pt>
                <c:pt idx="3">
                  <c:v>192500</c:v>
                </c:pt>
                <c:pt idx="4">
                  <c:v>242800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8544"/>
        <c:axId val="575440000"/>
      </c:barChart>
      <c:catAx>
        <c:axId val="575788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440000"/>
        <c:crosses val="autoZero"/>
        <c:auto val="1"/>
        <c:lblAlgn val="ctr"/>
        <c:lblOffset val="100"/>
        <c:noMultiLvlLbl val="0"/>
      </c:catAx>
      <c:valAx>
        <c:axId val="575440000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788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Sheet2!$AQ$28</c:f>
              <c:strCache>
                <c:ptCount val="1"/>
                <c:pt idx="0">
                  <c:v>Apr.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Sheet2!$AQ$29:$AQ$33</c:f>
              <c:numCache>
                <c:formatCode>General</c:formatCode>
                <c:ptCount val="5"/>
                <c:pt idx="0">
                  <c:v>2007127</c:v>
                </c:pt>
                <c:pt idx="1">
                  <c:v>2222047</c:v>
                </c:pt>
                <c:pt idx="2">
                  <c:v>1885320</c:v>
                </c:pt>
                <c:pt idx="3">
                  <c:v>1876427</c:v>
                </c:pt>
                <c:pt idx="4">
                  <c:v>2255025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9056"/>
        <c:axId val="575441728"/>
      </c:barChart>
      <c:catAx>
        <c:axId val="57578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441728"/>
        <c:crosses val="autoZero"/>
        <c:auto val="1"/>
        <c:lblAlgn val="ctr"/>
        <c:lblOffset val="100"/>
        <c:noMultiLvlLbl val="0"/>
      </c:catAx>
      <c:valAx>
        <c:axId val="575441728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789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Sheet2!$AR$53</c:f>
              <c:strCache>
                <c:ptCount val="1"/>
                <c:pt idx="0">
                  <c:v>May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Sheet2!$AR$54:$AR$58</c:f>
              <c:numCache>
                <c:formatCode>General</c:formatCode>
                <c:ptCount val="5"/>
                <c:pt idx="0">
                  <c:v>1672100</c:v>
                </c:pt>
                <c:pt idx="1">
                  <c:v>2027000</c:v>
                </c:pt>
                <c:pt idx="2">
                  <c:v>2190300</c:v>
                </c:pt>
                <c:pt idx="3">
                  <c:v>2243300</c:v>
                </c:pt>
                <c:pt idx="4">
                  <c:v>1927000</c:v>
                </c:pt>
              </c:numCache>
            </c:numRef>
          </c:val>
        </c:ser>
        <c:ser>
          <c:idx val="1"/>
          <c:order val="1"/>
          <c:tx>
            <c:strRef>
              <c:f>Sheet2!$AR$79</c:f>
              <c:strCache>
                <c:ptCount val="1"/>
                <c:pt idx="0">
                  <c:v>May Hot. KWh</c:v>
                </c:pt>
              </c:strCache>
            </c:strRef>
          </c:tx>
          <c:invertIfNegative val="0"/>
          <c:val>
            <c:numRef>
              <c:f>Sheet2!$AR$80:$AR$84</c:f>
              <c:numCache>
                <c:formatCode>General</c:formatCode>
                <c:ptCount val="5"/>
                <c:pt idx="0">
                  <c:v>74500</c:v>
                </c:pt>
                <c:pt idx="1">
                  <c:v>123000</c:v>
                </c:pt>
                <c:pt idx="2">
                  <c:v>131400</c:v>
                </c:pt>
                <c:pt idx="3">
                  <c:v>187400</c:v>
                </c:pt>
                <c:pt idx="4">
                  <c:v>186000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9568"/>
        <c:axId val="575443456"/>
      </c:barChart>
      <c:catAx>
        <c:axId val="57578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443456"/>
        <c:crosses val="autoZero"/>
        <c:auto val="1"/>
        <c:lblAlgn val="ctr"/>
        <c:lblOffset val="100"/>
        <c:noMultiLvlLbl val="0"/>
      </c:catAx>
      <c:valAx>
        <c:axId val="575443456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789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Sheet2!$AR$28</c:f>
              <c:strCache>
                <c:ptCount val="1"/>
                <c:pt idx="0">
                  <c:v>May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Sheet2!$AR$29:$AR$33</c:f>
              <c:numCache>
                <c:formatCode>General</c:formatCode>
                <c:ptCount val="5"/>
                <c:pt idx="0">
                  <c:v>1710434</c:v>
                </c:pt>
                <c:pt idx="1">
                  <c:v>1951703</c:v>
                </c:pt>
                <c:pt idx="2">
                  <c:v>1944931</c:v>
                </c:pt>
                <c:pt idx="3">
                  <c:v>2174074</c:v>
                </c:pt>
                <c:pt idx="4">
                  <c:v>1877015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90080"/>
        <c:axId val="575445184"/>
      </c:barChart>
      <c:catAx>
        <c:axId val="57579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445184"/>
        <c:crosses val="autoZero"/>
        <c:auto val="1"/>
        <c:lblAlgn val="ctr"/>
        <c:lblOffset val="100"/>
        <c:noMultiLvlLbl val="0"/>
      </c:catAx>
      <c:valAx>
        <c:axId val="575445184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790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Sheet2!$AS$53</c:f>
              <c:strCache>
                <c:ptCount val="1"/>
                <c:pt idx="0">
                  <c:v>Jun.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Sheet2!$AS$54:$AS$58</c:f>
              <c:numCache>
                <c:formatCode>General</c:formatCode>
                <c:ptCount val="5"/>
                <c:pt idx="0">
                  <c:v>1725900</c:v>
                </c:pt>
                <c:pt idx="1">
                  <c:v>1985500</c:v>
                </c:pt>
                <c:pt idx="2">
                  <c:v>2678000</c:v>
                </c:pt>
                <c:pt idx="3">
                  <c:v>2096800</c:v>
                </c:pt>
                <c:pt idx="4">
                  <c:v>2379300</c:v>
                </c:pt>
              </c:numCache>
            </c:numRef>
          </c:val>
        </c:ser>
        <c:ser>
          <c:idx val="1"/>
          <c:order val="1"/>
          <c:tx>
            <c:strRef>
              <c:f>Sheet2!$AS$79</c:f>
              <c:strCache>
                <c:ptCount val="1"/>
                <c:pt idx="0">
                  <c:v>Jun. Hot. KWh</c:v>
                </c:pt>
              </c:strCache>
            </c:strRef>
          </c:tx>
          <c:invertIfNegative val="0"/>
          <c:val>
            <c:numRef>
              <c:f>Sheet2!$AS$80:$AS$84</c:f>
              <c:numCache>
                <c:formatCode>General</c:formatCode>
                <c:ptCount val="5"/>
                <c:pt idx="0">
                  <c:v>84200</c:v>
                </c:pt>
                <c:pt idx="1">
                  <c:v>69200</c:v>
                </c:pt>
                <c:pt idx="2">
                  <c:v>146000</c:v>
                </c:pt>
                <c:pt idx="3">
                  <c:v>83500</c:v>
                </c:pt>
                <c:pt idx="4">
                  <c:v>181900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90592"/>
        <c:axId val="576159744"/>
      </c:barChart>
      <c:catAx>
        <c:axId val="57579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159744"/>
        <c:crosses val="autoZero"/>
        <c:auto val="1"/>
        <c:lblAlgn val="ctr"/>
        <c:lblOffset val="100"/>
        <c:noMultiLvlLbl val="0"/>
      </c:catAx>
      <c:valAx>
        <c:axId val="576159744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790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Sheet2!$AS$28</c:f>
              <c:strCache>
                <c:ptCount val="1"/>
                <c:pt idx="0">
                  <c:v>Jun.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Sheet2!$AS$29:$AS$33</c:f>
              <c:numCache>
                <c:formatCode>General</c:formatCode>
                <c:ptCount val="5"/>
                <c:pt idx="0">
                  <c:v>1661452</c:v>
                </c:pt>
                <c:pt idx="1">
                  <c:v>1869963</c:v>
                </c:pt>
                <c:pt idx="2">
                  <c:v>2333018</c:v>
                </c:pt>
                <c:pt idx="3">
                  <c:v>2055531</c:v>
                </c:pt>
                <c:pt idx="4">
                  <c:v>2098650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5312"/>
        <c:axId val="576161472"/>
      </c:barChart>
      <c:catAx>
        <c:axId val="575885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161472"/>
        <c:crosses val="autoZero"/>
        <c:auto val="1"/>
        <c:lblAlgn val="ctr"/>
        <c:lblOffset val="100"/>
        <c:noMultiLvlLbl val="0"/>
      </c:catAx>
      <c:valAx>
        <c:axId val="576161472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885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Sheet2!$AT$53</c:f>
              <c:strCache>
                <c:ptCount val="1"/>
                <c:pt idx="0">
                  <c:v>Jul.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Sheet2!$AT$54:$AT$58</c:f>
              <c:numCache>
                <c:formatCode>General</c:formatCode>
                <c:ptCount val="5"/>
                <c:pt idx="0">
                  <c:v>2648100</c:v>
                </c:pt>
                <c:pt idx="1">
                  <c:v>2433300</c:v>
                </c:pt>
                <c:pt idx="2">
                  <c:v>2078800</c:v>
                </c:pt>
                <c:pt idx="3">
                  <c:v>1763300</c:v>
                </c:pt>
                <c:pt idx="4">
                  <c:v>2670000</c:v>
                </c:pt>
              </c:numCache>
            </c:numRef>
          </c:val>
        </c:ser>
        <c:ser>
          <c:idx val="1"/>
          <c:order val="1"/>
          <c:tx>
            <c:strRef>
              <c:f>Sheet2!$AT$79</c:f>
              <c:strCache>
                <c:ptCount val="1"/>
                <c:pt idx="0">
                  <c:v>Jul. Hot. KWh</c:v>
                </c:pt>
              </c:strCache>
            </c:strRef>
          </c:tx>
          <c:invertIfNegative val="0"/>
          <c:val>
            <c:numRef>
              <c:f>Sheet2!$AT$80:$AT$84</c:f>
              <c:numCache>
                <c:formatCode>General</c:formatCode>
                <c:ptCount val="5"/>
                <c:pt idx="0">
                  <c:v>120400</c:v>
                </c:pt>
                <c:pt idx="1">
                  <c:v>66000</c:v>
                </c:pt>
                <c:pt idx="2">
                  <c:v>115700</c:v>
                </c:pt>
                <c:pt idx="3">
                  <c:v>53200</c:v>
                </c:pt>
                <c:pt idx="4">
                  <c:v>179200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5824"/>
        <c:axId val="576163200"/>
      </c:barChart>
      <c:catAx>
        <c:axId val="575885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163200"/>
        <c:crosses val="autoZero"/>
        <c:auto val="1"/>
        <c:lblAlgn val="ctr"/>
        <c:lblOffset val="100"/>
        <c:noMultiLvlLbl val="0"/>
      </c:catAx>
      <c:valAx>
        <c:axId val="576163200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885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Sheet2!$AT$28</c:f>
              <c:strCache>
                <c:ptCount val="1"/>
                <c:pt idx="0">
                  <c:v>Jul.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Sheet2!$AT$29:$AT$33</c:f>
              <c:numCache>
                <c:formatCode>General</c:formatCode>
                <c:ptCount val="5"/>
                <c:pt idx="0">
                  <c:v>2166007</c:v>
                </c:pt>
                <c:pt idx="1">
                  <c:v>2000434</c:v>
                </c:pt>
                <c:pt idx="2">
                  <c:v>1890571</c:v>
                </c:pt>
                <c:pt idx="3">
                  <c:v>1738952</c:v>
                </c:pt>
                <c:pt idx="4">
                  <c:v>2411794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6336"/>
        <c:axId val="576164928"/>
      </c:barChart>
      <c:catAx>
        <c:axId val="575886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164928"/>
        <c:crosses val="autoZero"/>
        <c:auto val="1"/>
        <c:lblAlgn val="ctr"/>
        <c:lblOffset val="100"/>
        <c:noMultiLvlLbl val="0"/>
      </c:catAx>
      <c:valAx>
        <c:axId val="576164928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886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Sheet2!$AU$53</c:f>
              <c:strCache>
                <c:ptCount val="1"/>
                <c:pt idx="0">
                  <c:v>Aug.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Sheet2!$AU$54:$AU$58</c:f>
              <c:numCache>
                <c:formatCode>General</c:formatCode>
                <c:ptCount val="5"/>
                <c:pt idx="0">
                  <c:v>773100</c:v>
                </c:pt>
                <c:pt idx="1">
                  <c:v>733500</c:v>
                </c:pt>
                <c:pt idx="2">
                  <c:v>738000</c:v>
                </c:pt>
                <c:pt idx="3">
                  <c:v>863600</c:v>
                </c:pt>
                <c:pt idx="4">
                  <c:v>832700</c:v>
                </c:pt>
              </c:numCache>
            </c:numRef>
          </c:val>
        </c:ser>
        <c:ser>
          <c:idx val="1"/>
          <c:order val="1"/>
          <c:tx>
            <c:strRef>
              <c:f>Sheet2!$AU$79</c:f>
              <c:strCache>
                <c:ptCount val="1"/>
                <c:pt idx="0">
                  <c:v>Aug. Hot. KWh</c:v>
                </c:pt>
              </c:strCache>
            </c:strRef>
          </c:tx>
          <c:invertIfNegative val="0"/>
          <c:val>
            <c:numRef>
              <c:f>Sheet2!$AU$80:$AU$84</c:f>
              <c:numCache>
                <c:formatCode>General</c:formatCode>
                <c:ptCount val="5"/>
                <c:pt idx="0">
                  <c:v>57900</c:v>
                </c:pt>
                <c:pt idx="1">
                  <c:v>65800</c:v>
                </c:pt>
                <c:pt idx="2">
                  <c:v>63900</c:v>
                </c:pt>
                <c:pt idx="3">
                  <c:v>61500</c:v>
                </c:pt>
                <c:pt idx="4">
                  <c:v>138100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6848"/>
        <c:axId val="576166656"/>
      </c:barChart>
      <c:catAx>
        <c:axId val="575886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166656"/>
        <c:crosses val="autoZero"/>
        <c:auto val="1"/>
        <c:lblAlgn val="ctr"/>
        <c:lblOffset val="100"/>
        <c:noMultiLvlLbl val="0"/>
      </c:catAx>
      <c:valAx>
        <c:axId val="576166656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886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Percentage</a:t>
            </a:r>
            <a:r>
              <a:rPr lang="en-US" b="1" baseline="0" dirty="0"/>
              <a:t> with IF &gt; 7 (@ </a:t>
            </a:r>
            <a:r>
              <a:rPr lang="en-US" b="1" baseline="0" dirty="0" err="1"/>
              <a:t>april</a:t>
            </a:r>
            <a:r>
              <a:rPr lang="en-US" b="1" baseline="0" dirty="0"/>
              <a:t> 2018)</a:t>
            </a:r>
            <a:endParaRPr lang="en-US" b="1" dirty="0"/>
          </a:p>
        </c:rich>
      </c:tx>
      <c:layout>
        <c:manualLayout>
          <c:xMode val="edge"/>
          <c:yMode val="edge"/>
          <c:x val="0.27420227619520099"/>
          <c:y val="0.1763540548799988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2039370078740159E-2"/>
          <c:y val="0.19486111111111112"/>
          <c:w val="0.88351618547681543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777777"/>
            </a:solidFill>
            <a:ln w="19050">
              <a:solidFill>
                <a:srgbClr val="1919FF"/>
              </a:solidFill>
            </a:ln>
            <a:effectLst/>
          </c:spPr>
          <c:invertIfNegative val="0"/>
          <c:cat>
            <c:numRef>
              <c:f>IF!$F$2:$K$2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cat>
          <c:val>
            <c:numRef>
              <c:f>IF!$F$7:$K$7</c:f>
              <c:numCache>
                <c:formatCode>0.0</c:formatCode>
                <c:ptCount val="6"/>
                <c:pt idx="0">
                  <c:v>25</c:v>
                </c:pt>
                <c:pt idx="1">
                  <c:v>30.76923076923077</c:v>
                </c:pt>
                <c:pt idx="2">
                  <c:v>20.87912087912088</c:v>
                </c:pt>
                <c:pt idx="3">
                  <c:v>18.666666666666668</c:v>
                </c:pt>
                <c:pt idx="4">
                  <c:v>23.80952380952381</c:v>
                </c:pt>
                <c:pt idx="5">
                  <c:v>23.529411764705884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DEF-4F42-847F-1121CA5AD4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4654848"/>
        <c:axId val="552526400"/>
      </c:barChart>
      <c:catAx>
        <c:axId val="544654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526400"/>
        <c:crosses val="autoZero"/>
        <c:auto val="1"/>
        <c:lblAlgn val="ctr"/>
        <c:lblOffset val="100"/>
        <c:tickMarkSkip val="1"/>
        <c:noMultiLvlLbl val="0"/>
      </c:catAx>
      <c:valAx>
        <c:axId val="552526400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65484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85000"/>
        <a:alpha val="63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Sheet2!$AU$28</c:f>
              <c:strCache>
                <c:ptCount val="1"/>
                <c:pt idx="0">
                  <c:v>Aug.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Sheet2!$AU$29:$AU$33</c:f>
              <c:numCache>
                <c:formatCode>General</c:formatCode>
                <c:ptCount val="5"/>
                <c:pt idx="0">
                  <c:v>801797</c:v>
                </c:pt>
                <c:pt idx="1">
                  <c:v>824954</c:v>
                </c:pt>
                <c:pt idx="2">
                  <c:v>1022549</c:v>
                </c:pt>
                <c:pt idx="3">
                  <c:v>647385</c:v>
                </c:pt>
                <c:pt idx="4">
                  <c:v>773146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7360"/>
        <c:axId val="576070208"/>
      </c:barChart>
      <c:catAx>
        <c:axId val="575887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070208"/>
        <c:crosses val="autoZero"/>
        <c:auto val="1"/>
        <c:lblAlgn val="ctr"/>
        <c:lblOffset val="100"/>
        <c:noMultiLvlLbl val="0"/>
      </c:catAx>
      <c:valAx>
        <c:axId val="576070208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887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Sheet2!$AV$53</c:f>
              <c:strCache>
                <c:ptCount val="1"/>
                <c:pt idx="0">
                  <c:v>Sep.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Sheet2!$AV$54:$AV$58</c:f>
              <c:numCache>
                <c:formatCode>General</c:formatCode>
                <c:ptCount val="5"/>
                <c:pt idx="0">
                  <c:v>2630000</c:v>
                </c:pt>
                <c:pt idx="1">
                  <c:v>2865200</c:v>
                </c:pt>
                <c:pt idx="2">
                  <c:v>2313500</c:v>
                </c:pt>
                <c:pt idx="3">
                  <c:v>2498200</c:v>
                </c:pt>
              </c:numCache>
            </c:numRef>
          </c:val>
        </c:ser>
        <c:ser>
          <c:idx val="1"/>
          <c:order val="1"/>
          <c:tx>
            <c:strRef>
              <c:f>Sheet2!$AV$79</c:f>
              <c:strCache>
                <c:ptCount val="1"/>
                <c:pt idx="0">
                  <c:v>Sep. Hot. KWh</c:v>
                </c:pt>
              </c:strCache>
            </c:strRef>
          </c:tx>
          <c:invertIfNegative val="0"/>
          <c:val>
            <c:numRef>
              <c:f>Sheet2!$AV$80:$AV$84</c:f>
              <c:numCache>
                <c:formatCode>General</c:formatCode>
                <c:ptCount val="5"/>
                <c:pt idx="0">
                  <c:v>98200</c:v>
                </c:pt>
                <c:pt idx="1">
                  <c:v>106600</c:v>
                </c:pt>
                <c:pt idx="2">
                  <c:v>100300</c:v>
                </c:pt>
                <c:pt idx="3">
                  <c:v>114300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7872"/>
        <c:axId val="576071936"/>
      </c:barChart>
      <c:catAx>
        <c:axId val="57588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071936"/>
        <c:crosses val="autoZero"/>
        <c:auto val="1"/>
        <c:lblAlgn val="ctr"/>
        <c:lblOffset val="100"/>
        <c:noMultiLvlLbl val="0"/>
      </c:catAx>
      <c:valAx>
        <c:axId val="576071936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887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Sheet2!$AV$28</c:f>
              <c:strCache>
                <c:ptCount val="1"/>
                <c:pt idx="0">
                  <c:v>Sep.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Sheet2!$AV$29:$AV$33</c:f>
              <c:numCache>
                <c:formatCode>General</c:formatCode>
                <c:ptCount val="5"/>
                <c:pt idx="0">
                  <c:v>2322543</c:v>
                </c:pt>
                <c:pt idx="1">
                  <c:v>2433099</c:v>
                </c:pt>
                <c:pt idx="2">
                  <c:v>2100684</c:v>
                </c:pt>
                <c:pt idx="3">
                  <c:v>2248706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8384"/>
        <c:axId val="576073664"/>
      </c:barChart>
      <c:catAx>
        <c:axId val="575888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073664"/>
        <c:crosses val="autoZero"/>
        <c:auto val="1"/>
        <c:lblAlgn val="ctr"/>
        <c:lblOffset val="100"/>
        <c:noMultiLvlLbl val="0"/>
      </c:catAx>
      <c:valAx>
        <c:axId val="576073664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888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Sheet2!$AW$53</c:f>
              <c:strCache>
                <c:ptCount val="1"/>
                <c:pt idx="0">
                  <c:v>Oct.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Sheet2!$AW$54:$AW$58</c:f>
              <c:numCache>
                <c:formatCode>General</c:formatCode>
                <c:ptCount val="5"/>
                <c:pt idx="0">
                  <c:v>1659700</c:v>
                </c:pt>
                <c:pt idx="1">
                  <c:v>1878400</c:v>
                </c:pt>
                <c:pt idx="2">
                  <c:v>2392100</c:v>
                </c:pt>
                <c:pt idx="3">
                  <c:v>1993200</c:v>
                </c:pt>
              </c:numCache>
            </c:numRef>
          </c:val>
        </c:ser>
        <c:ser>
          <c:idx val="1"/>
          <c:order val="1"/>
          <c:tx>
            <c:strRef>
              <c:f>Sheet2!$AW$79</c:f>
              <c:strCache>
                <c:ptCount val="1"/>
                <c:pt idx="0">
                  <c:v>Oct. Hot. KWh</c:v>
                </c:pt>
              </c:strCache>
            </c:strRef>
          </c:tx>
          <c:invertIfNegative val="0"/>
          <c:val>
            <c:numRef>
              <c:f>Sheet2!$AW$80:$AW$84</c:f>
              <c:numCache>
                <c:formatCode>General</c:formatCode>
                <c:ptCount val="5"/>
                <c:pt idx="0">
                  <c:v>75400</c:v>
                </c:pt>
                <c:pt idx="1">
                  <c:v>115300</c:v>
                </c:pt>
                <c:pt idx="2">
                  <c:v>120400</c:v>
                </c:pt>
                <c:pt idx="3">
                  <c:v>135000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888896"/>
        <c:axId val="576075392"/>
      </c:barChart>
      <c:catAx>
        <c:axId val="575888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075392"/>
        <c:crosses val="autoZero"/>
        <c:auto val="1"/>
        <c:lblAlgn val="ctr"/>
        <c:lblOffset val="100"/>
        <c:noMultiLvlLbl val="0"/>
      </c:catAx>
      <c:valAx>
        <c:axId val="576075392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888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Sheet2!$AW$28</c:f>
              <c:strCache>
                <c:ptCount val="1"/>
                <c:pt idx="0">
                  <c:v>Oct.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Sheet2!$AW$29:$AW$33</c:f>
              <c:numCache>
                <c:formatCode>General</c:formatCode>
                <c:ptCount val="5"/>
                <c:pt idx="0">
                  <c:v>1645242</c:v>
                </c:pt>
                <c:pt idx="1">
                  <c:v>1713608</c:v>
                </c:pt>
                <c:pt idx="2">
                  <c:v>2319975</c:v>
                </c:pt>
                <c:pt idx="3">
                  <c:v>1909744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0928"/>
        <c:axId val="576077120"/>
      </c:barChart>
      <c:catAx>
        <c:axId val="57638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077120"/>
        <c:crosses val="autoZero"/>
        <c:auto val="1"/>
        <c:lblAlgn val="ctr"/>
        <c:lblOffset val="100"/>
        <c:noMultiLvlLbl val="0"/>
      </c:catAx>
      <c:valAx>
        <c:axId val="576077120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380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Sheet2!$AX$53</c:f>
              <c:strCache>
                <c:ptCount val="1"/>
                <c:pt idx="0">
                  <c:v>Nov.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Sheet2!$AX$54:$AX$58</c:f>
              <c:numCache>
                <c:formatCode>General</c:formatCode>
                <c:ptCount val="5"/>
                <c:pt idx="0">
                  <c:v>1730100</c:v>
                </c:pt>
                <c:pt idx="1">
                  <c:v>2309900</c:v>
                </c:pt>
                <c:pt idx="2">
                  <c:v>1777200</c:v>
                </c:pt>
                <c:pt idx="3">
                  <c:v>2248700</c:v>
                </c:pt>
              </c:numCache>
            </c:numRef>
          </c:val>
        </c:ser>
        <c:ser>
          <c:idx val="1"/>
          <c:order val="1"/>
          <c:tx>
            <c:strRef>
              <c:f>Sheet2!$AX$79</c:f>
              <c:strCache>
                <c:ptCount val="1"/>
                <c:pt idx="0">
                  <c:v>Nov. Hot. KWh</c:v>
                </c:pt>
              </c:strCache>
            </c:strRef>
          </c:tx>
          <c:invertIfNegative val="0"/>
          <c:val>
            <c:numRef>
              <c:f>Sheet2!$AX$80:$AX$84</c:f>
              <c:numCache>
                <c:formatCode>General</c:formatCode>
                <c:ptCount val="5"/>
                <c:pt idx="0">
                  <c:v>63400</c:v>
                </c:pt>
                <c:pt idx="1">
                  <c:v>188900</c:v>
                </c:pt>
                <c:pt idx="2">
                  <c:v>176300</c:v>
                </c:pt>
                <c:pt idx="3">
                  <c:v>210900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1440"/>
        <c:axId val="576464000"/>
      </c:barChart>
      <c:catAx>
        <c:axId val="576381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464000"/>
        <c:crosses val="autoZero"/>
        <c:auto val="1"/>
        <c:lblAlgn val="ctr"/>
        <c:lblOffset val="100"/>
        <c:noMultiLvlLbl val="0"/>
      </c:catAx>
      <c:valAx>
        <c:axId val="576464000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6381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Sheet2!$AX$28</c:f>
              <c:strCache>
                <c:ptCount val="1"/>
                <c:pt idx="0">
                  <c:v>Nov.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Sheet2!$AX$29:$AX$33</c:f>
              <c:numCache>
                <c:formatCode>General</c:formatCode>
                <c:ptCount val="5"/>
                <c:pt idx="0">
                  <c:v>1828697</c:v>
                </c:pt>
                <c:pt idx="1">
                  <c:v>2244760</c:v>
                </c:pt>
                <c:pt idx="2">
                  <c:v>1992717</c:v>
                </c:pt>
                <c:pt idx="3">
                  <c:v>2261229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1952"/>
        <c:axId val="576465728"/>
      </c:barChart>
      <c:catAx>
        <c:axId val="576381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465728"/>
        <c:crosses val="autoZero"/>
        <c:auto val="1"/>
        <c:lblAlgn val="ctr"/>
        <c:lblOffset val="100"/>
        <c:noMultiLvlLbl val="0"/>
      </c:catAx>
      <c:valAx>
        <c:axId val="576465728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381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Sheet2!$AY$53</c:f>
              <c:strCache>
                <c:ptCount val="1"/>
                <c:pt idx="0">
                  <c:v>Dec.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Sheet2!$AY$54:$AY$58</c:f>
              <c:numCache>
                <c:formatCode>General</c:formatCode>
                <c:ptCount val="5"/>
                <c:pt idx="0">
                  <c:v>1835100</c:v>
                </c:pt>
                <c:pt idx="1">
                  <c:v>1860600</c:v>
                </c:pt>
                <c:pt idx="2">
                  <c:v>1484300</c:v>
                </c:pt>
                <c:pt idx="3">
                  <c:v>1396200</c:v>
                </c:pt>
              </c:numCache>
            </c:numRef>
          </c:val>
        </c:ser>
        <c:ser>
          <c:idx val="1"/>
          <c:order val="1"/>
          <c:tx>
            <c:strRef>
              <c:f>Sheet2!$AY$79</c:f>
              <c:strCache>
                <c:ptCount val="1"/>
                <c:pt idx="0">
                  <c:v>Dec. Hot. KWh</c:v>
                </c:pt>
              </c:strCache>
            </c:strRef>
          </c:tx>
          <c:invertIfNegative val="0"/>
          <c:val>
            <c:numRef>
              <c:f>Sheet2!$AY$80:$AY$84</c:f>
              <c:numCache>
                <c:formatCode>General</c:formatCode>
                <c:ptCount val="5"/>
                <c:pt idx="0">
                  <c:v>138900</c:v>
                </c:pt>
                <c:pt idx="1">
                  <c:v>163700</c:v>
                </c:pt>
                <c:pt idx="2">
                  <c:v>163900</c:v>
                </c:pt>
                <c:pt idx="3">
                  <c:v>168000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2464"/>
        <c:axId val="576467456"/>
      </c:barChart>
      <c:catAx>
        <c:axId val="576382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467456"/>
        <c:crosses val="autoZero"/>
        <c:auto val="1"/>
        <c:lblAlgn val="ctr"/>
        <c:lblOffset val="100"/>
        <c:noMultiLvlLbl val="0"/>
      </c:catAx>
      <c:valAx>
        <c:axId val="576467456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6382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Sheet2!$AY$28</c:f>
              <c:strCache>
                <c:ptCount val="1"/>
                <c:pt idx="0">
                  <c:v>Dec.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Sheet2!$AY$29:$AY$33</c:f>
              <c:numCache>
                <c:formatCode>General</c:formatCode>
                <c:ptCount val="5"/>
                <c:pt idx="0">
                  <c:v>1864520</c:v>
                </c:pt>
                <c:pt idx="1">
                  <c:v>1756957</c:v>
                </c:pt>
                <c:pt idx="2">
                  <c:v>1667760</c:v>
                </c:pt>
                <c:pt idx="3">
                  <c:v>1597273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2976"/>
        <c:axId val="576469760"/>
      </c:barChart>
      <c:catAx>
        <c:axId val="576382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469760"/>
        <c:crosses val="autoZero"/>
        <c:auto val="1"/>
        <c:lblAlgn val="ctr"/>
        <c:lblOffset val="100"/>
        <c:noMultiLvlLbl val="0"/>
      </c:catAx>
      <c:valAx>
        <c:axId val="576469760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382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Sheet2!$AN$28</c:f>
              <c:strCache>
                <c:ptCount val="1"/>
                <c:pt idx="0">
                  <c:v>Jan.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Sheet2!$AN$29:$AN$33</c:f>
              <c:numCache>
                <c:formatCode>General</c:formatCode>
                <c:ptCount val="5"/>
                <c:pt idx="0">
                  <c:v>1656063</c:v>
                </c:pt>
                <c:pt idx="1">
                  <c:v>1268704</c:v>
                </c:pt>
                <c:pt idx="2">
                  <c:v>1591620</c:v>
                </c:pt>
                <c:pt idx="3">
                  <c:v>1988515</c:v>
                </c:pt>
                <c:pt idx="4">
                  <c:v>1750144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3488"/>
        <c:axId val="576504384"/>
      </c:barChart>
      <c:catAx>
        <c:axId val="576383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504384"/>
        <c:crosses val="autoZero"/>
        <c:auto val="1"/>
        <c:lblAlgn val="ctr"/>
        <c:lblOffset val="100"/>
        <c:noMultiLvlLbl val="0"/>
      </c:catAx>
      <c:valAx>
        <c:axId val="576504384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383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6600"/>
            </a:solidFill>
            <a:ln w="28575"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numRef>
              <c:f>PDB!$C$13:$C$19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PDB!$D$13:$D$19</c:f>
              <c:numCache>
                <c:formatCode>General</c:formatCode>
                <c:ptCount val="7"/>
                <c:pt idx="0">
                  <c:v>3</c:v>
                </c:pt>
                <c:pt idx="1">
                  <c:v>12</c:v>
                </c:pt>
                <c:pt idx="2">
                  <c:v>57</c:v>
                </c:pt>
                <c:pt idx="3">
                  <c:v>55</c:v>
                </c:pt>
                <c:pt idx="4">
                  <c:v>88</c:v>
                </c:pt>
                <c:pt idx="5">
                  <c:v>79</c:v>
                </c:pt>
                <c:pt idx="6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74-446B-9056-1CEB33EEAB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4655360"/>
        <c:axId val="552528128"/>
      </c:barChart>
      <c:catAx>
        <c:axId val="544655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552528128"/>
        <c:crosses val="autoZero"/>
        <c:auto val="1"/>
        <c:lblAlgn val="ctr"/>
        <c:lblOffset val="100"/>
        <c:noMultiLvlLbl val="0"/>
      </c:catAx>
      <c:valAx>
        <c:axId val="552528128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544655360"/>
        <c:crosses val="autoZero"/>
        <c:crossBetween val="between"/>
        <c:majorUnit val="25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Sheet2!$AN$53</c:f>
              <c:strCache>
                <c:ptCount val="1"/>
                <c:pt idx="0">
                  <c:v>Jan.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Sheet2!$AN$54:$AN$58</c:f>
              <c:numCache>
                <c:formatCode>General</c:formatCode>
                <c:ptCount val="5"/>
                <c:pt idx="0">
                  <c:v>1318700</c:v>
                </c:pt>
                <c:pt idx="1">
                  <c:v>898700</c:v>
                </c:pt>
                <c:pt idx="2">
                  <c:v>1214700</c:v>
                </c:pt>
                <c:pt idx="3">
                  <c:v>1388800</c:v>
                </c:pt>
                <c:pt idx="4">
                  <c:v>1233600</c:v>
                </c:pt>
              </c:numCache>
            </c:numRef>
          </c:val>
        </c:ser>
        <c:ser>
          <c:idx val="1"/>
          <c:order val="1"/>
          <c:tx>
            <c:strRef>
              <c:f>Sheet2!$AN$79</c:f>
              <c:strCache>
                <c:ptCount val="1"/>
                <c:pt idx="0">
                  <c:v>Jan. Hot. KWh</c:v>
                </c:pt>
              </c:strCache>
            </c:strRef>
          </c:tx>
          <c:invertIfNegative val="0"/>
          <c:val>
            <c:numRef>
              <c:f>Sheet2!$AN$80:$AN$84</c:f>
              <c:numCache>
                <c:formatCode>General</c:formatCode>
                <c:ptCount val="5"/>
                <c:pt idx="0">
                  <c:v>348400</c:v>
                </c:pt>
                <c:pt idx="1">
                  <c:v>211300</c:v>
                </c:pt>
                <c:pt idx="2">
                  <c:v>296700</c:v>
                </c:pt>
                <c:pt idx="3">
                  <c:v>256800</c:v>
                </c:pt>
                <c:pt idx="4">
                  <c:v>358400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6384000"/>
        <c:axId val="576506112"/>
      </c:barChart>
      <c:catAx>
        <c:axId val="57638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506112"/>
        <c:crosses val="autoZero"/>
        <c:auto val="1"/>
        <c:lblAlgn val="ctr"/>
        <c:lblOffset val="100"/>
        <c:noMultiLvlLbl val="0"/>
      </c:catAx>
      <c:valAx>
        <c:axId val="576506112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6384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en-US" sz="1200" b="0"/>
              <a:t>Electricity </a:t>
            </a:r>
            <a:r>
              <a:rPr lang="en-US" sz="1200" b="0" smtClean="0"/>
              <a:t>KWh (last 60 months)  </a:t>
            </a:r>
            <a:endParaRPr lang="en-US" sz="1200" b="0"/>
          </a:p>
        </c:rich>
      </c:tx>
      <c:layout>
        <c:manualLayout>
          <c:xMode val="edge"/>
          <c:yMode val="edge"/>
          <c:x val="0.3437000400543983"/>
          <c:y val="9.105319672527512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390230587580079"/>
          <c:y val="8.2935100437738982E-2"/>
          <c:w val="0.85046008822054531"/>
          <c:h val="0.79111891620672348"/>
        </c:manualLayout>
      </c:layout>
      <c:lineChart>
        <c:grouping val="standard"/>
        <c:varyColors val="0"/>
        <c:ser>
          <c:idx val="0"/>
          <c:order val="0"/>
          <c:tx>
            <c:v>Consumption KWh</c:v>
          </c:tx>
          <c:marker>
            <c:symbol val="none"/>
          </c:marker>
          <c:val>
            <c:numRef>
              <c:f>Sheet2!$B$5:$BI$5</c:f>
              <c:numCache>
                <c:formatCode>General</c:formatCode>
                <c:ptCount val="60"/>
                <c:pt idx="0">
                  <c:v>1656063</c:v>
                </c:pt>
                <c:pt idx="1">
                  <c:v>1797978</c:v>
                </c:pt>
                <c:pt idx="2">
                  <c:v>1919520</c:v>
                </c:pt>
                <c:pt idx="3">
                  <c:v>2007127</c:v>
                </c:pt>
                <c:pt idx="4">
                  <c:v>1710434</c:v>
                </c:pt>
                <c:pt idx="5">
                  <c:v>1661452</c:v>
                </c:pt>
                <c:pt idx="6">
                  <c:v>2166007</c:v>
                </c:pt>
                <c:pt idx="7">
                  <c:v>801797</c:v>
                </c:pt>
                <c:pt idx="8">
                  <c:v>2322543</c:v>
                </c:pt>
                <c:pt idx="9">
                  <c:v>1645242</c:v>
                </c:pt>
                <c:pt idx="10">
                  <c:v>1828697</c:v>
                </c:pt>
                <c:pt idx="11">
                  <c:v>1864520</c:v>
                </c:pt>
                <c:pt idx="12">
                  <c:v>1268704</c:v>
                </c:pt>
                <c:pt idx="13">
                  <c:v>2351402</c:v>
                </c:pt>
                <c:pt idx="14">
                  <c:v>1792149</c:v>
                </c:pt>
                <c:pt idx="15">
                  <c:v>2222047</c:v>
                </c:pt>
                <c:pt idx="16">
                  <c:v>1951703</c:v>
                </c:pt>
                <c:pt idx="17">
                  <c:v>1869963</c:v>
                </c:pt>
                <c:pt idx="18">
                  <c:v>2000434</c:v>
                </c:pt>
                <c:pt idx="19">
                  <c:v>824954</c:v>
                </c:pt>
                <c:pt idx="20">
                  <c:v>2433099</c:v>
                </c:pt>
                <c:pt idx="21">
                  <c:v>1713608</c:v>
                </c:pt>
                <c:pt idx="22">
                  <c:v>2244760</c:v>
                </c:pt>
                <c:pt idx="23">
                  <c:v>1756957</c:v>
                </c:pt>
                <c:pt idx="24">
                  <c:v>1591620</c:v>
                </c:pt>
                <c:pt idx="25">
                  <c:v>2387261</c:v>
                </c:pt>
                <c:pt idx="26">
                  <c:v>2017856</c:v>
                </c:pt>
                <c:pt idx="27">
                  <c:v>1885320</c:v>
                </c:pt>
                <c:pt idx="28">
                  <c:v>1944931</c:v>
                </c:pt>
                <c:pt idx="29">
                  <c:v>2333018</c:v>
                </c:pt>
                <c:pt idx="30">
                  <c:v>1890571</c:v>
                </c:pt>
                <c:pt idx="31">
                  <c:v>1022549</c:v>
                </c:pt>
                <c:pt idx="32">
                  <c:v>2100684</c:v>
                </c:pt>
                <c:pt idx="33">
                  <c:v>2319975</c:v>
                </c:pt>
                <c:pt idx="34">
                  <c:v>1992717</c:v>
                </c:pt>
                <c:pt idx="35">
                  <c:v>1667760</c:v>
                </c:pt>
                <c:pt idx="36">
                  <c:v>1988515</c:v>
                </c:pt>
                <c:pt idx="37">
                  <c:v>1939784</c:v>
                </c:pt>
                <c:pt idx="38">
                  <c:v>2102228</c:v>
                </c:pt>
                <c:pt idx="39">
                  <c:v>1876427</c:v>
                </c:pt>
                <c:pt idx="40">
                  <c:v>2174074</c:v>
                </c:pt>
                <c:pt idx="41">
                  <c:v>2055531</c:v>
                </c:pt>
                <c:pt idx="42">
                  <c:v>1738952</c:v>
                </c:pt>
                <c:pt idx="43">
                  <c:v>647385</c:v>
                </c:pt>
                <c:pt idx="44">
                  <c:v>2248706</c:v>
                </c:pt>
                <c:pt idx="45">
                  <c:v>1909744</c:v>
                </c:pt>
                <c:pt idx="46">
                  <c:v>2261229</c:v>
                </c:pt>
                <c:pt idx="47">
                  <c:v>1597273</c:v>
                </c:pt>
                <c:pt idx="48">
                  <c:v>1750144</c:v>
                </c:pt>
                <c:pt idx="49">
                  <c:v>2254602</c:v>
                </c:pt>
                <c:pt idx="50">
                  <c:v>1798095</c:v>
                </c:pt>
                <c:pt idx="51">
                  <c:v>2255025</c:v>
                </c:pt>
                <c:pt idx="52">
                  <c:v>1877015</c:v>
                </c:pt>
                <c:pt idx="53">
                  <c:v>2098650</c:v>
                </c:pt>
                <c:pt idx="54">
                  <c:v>2411794</c:v>
                </c:pt>
                <c:pt idx="55">
                  <c:v>773146</c:v>
                </c:pt>
                <c:pt idx="56">
                  <c:v>2248706</c:v>
                </c:pt>
                <c:pt idx="57">
                  <c:v>1909744</c:v>
                </c:pt>
                <c:pt idx="58">
                  <c:v>2261229</c:v>
                </c:pt>
                <c:pt idx="59">
                  <c:v>1597273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6885248"/>
        <c:axId val="576507840"/>
      </c:lineChart>
      <c:catAx>
        <c:axId val="57688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507840"/>
        <c:crosses val="autoZero"/>
        <c:auto val="1"/>
        <c:lblAlgn val="ctr"/>
        <c:lblOffset val="100"/>
        <c:noMultiLvlLbl val="0"/>
      </c:catAx>
      <c:valAx>
        <c:axId val="576507840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885248"/>
        <c:crosses val="autoZero"/>
        <c:crossBetween val="between"/>
        <c:majorUnit val="500000"/>
      </c:valAx>
    </c:plotArea>
    <c:plotVisOnly val="1"/>
    <c:dispBlanksAs val="gap"/>
    <c:showDLblsOverMax val="0"/>
  </c:chart>
  <c:spPr>
    <a:solidFill>
      <a:schemeClr val="bg2"/>
    </a:solidFill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en-US" sz="1200" b="0"/>
              <a:t>Cold Water </a:t>
            </a:r>
            <a:r>
              <a:rPr lang="en-US" sz="1200" b="0" smtClean="0"/>
              <a:t>KWh (last 60 month)</a:t>
            </a:r>
            <a:endParaRPr lang="en-US" sz="1200" b="0"/>
          </a:p>
        </c:rich>
      </c:tx>
      <c:layout>
        <c:manualLayout>
          <c:xMode val="edge"/>
          <c:yMode val="edge"/>
          <c:x val="0.34175649388592677"/>
          <c:y val="8.65850055678022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54772798793896"/>
          <c:y val="9.0523373406358659E-2"/>
          <c:w val="0.84808054506490882"/>
          <c:h val="0.74061329324702507"/>
        </c:manualLayout>
      </c:layout>
      <c:lineChart>
        <c:grouping val="standard"/>
        <c:varyColors val="0"/>
        <c:ser>
          <c:idx val="0"/>
          <c:order val="0"/>
          <c:tx>
            <c:v>Cold Water KWh</c:v>
          </c:tx>
          <c:marker>
            <c:symbol val="none"/>
          </c:marker>
          <c:val>
            <c:numRef>
              <c:f>Sheet2!$B$6:$BI$6</c:f>
              <c:numCache>
                <c:formatCode>General</c:formatCode>
                <c:ptCount val="60"/>
                <c:pt idx="0">
                  <c:v>1318700</c:v>
                </c:pt>
                <c:pt idx="1">
                  <c:v>1626800</c:v>
                </c:pt>
                <c:pt idx="2">
                  <c:v>1765300</c:v>
                </c:pt>
                <c:pt idx="3">
                  <c:v>1774800</c:v>
                </c:pt>
                <c:pt idx="4">
                  <c:v>1672100</c:v>
                </c:pt>
                <c:pt idx="5">
                  <c:v>1725900</c:v>
                </c:pt>
                <c:pt idx="6">
                  <c:v>2648100</c:v>
                </c:pt>
                <c:pt idx="7">
                  <c:v>773100</c:v>
                </c:pt>
                <c:pt idx="8">
                  <c:v>2630000</c:v>
                </c:pt>
                <c:pt idx="9">
                  <c:v>1659700</c:v>
                </c:pt>
                <c:pt idx="10">
                  <c:v>1730100</c:v>
                </c:pt>
                <c:pt idx="11">
                  <c:v>1835100</c:v>
                </c:pt>
                <c:pt idx="12">
                  <c:v>898700</c:v>
                </c:pt>
                <c:pt idx="13">
                  <c:v>2398800</c:v>
                </c:pt>
                <c:pt idx="14">
                  <c:v>1713100</c:v>
                </c:pt>
                <c:pt idx="15">
                  <c:v>2420600</c:v>
                </c:pt>
                <c:pt idx="16">
                  <c:v>2027000</c:v>
                </c:pt>
                <c:pt idx="17">
                  <c:v>1985500</c:v>
                </c:pt>
                <c:pt idx="18">
                  <c:v>2433300</c:v>
                </c:pt>
                <c:pt idx="19">
                  <c:v>733500</c:v>
                </c:pt>
                <c:pt idx="20">
                  <c:v>2865200</c:v>
                </c:pt>
                <c:pt idx="21">
                  <c:v>1878400</c:v>
                </c:pt>
                <c:pt idx="22">
                  <c:v>2309900</c:v>
                </c:pt>
                <c:pt idx="23">
                  <c:v>1860600</c:v>
                </c:pt>
                <c:pt idx="24">
                  <c:v>1214700</c:v>
                </c:pt>
                <c:pt idx="25">
                  <c:v>2311200</c:v>
                </c:pt>
                <c:pt idx="26">
                  <c:v>2022400</c:v>
                </c:pt>
                <c:pt idx="27">
                  <c:v>1973400</c:v>
                </c:pt>
                <c:pt idx="28">
                  <c:v>2190300</c:v>
                </c:pt>
                <c:pt idx="29">
                  <c:v>2678000</c:v>
                </c:pt>
                <c:pt idx="30">
                  <c:v>2078800</c:v>
                </c:pt>
                <c:pt idx="31">
                  <c:v>738000</c:v>
                </c:pt>
                <c:pt idx="32">
                  <c:v>2313500</c:v>
                </c:pt>
                <c:pt idx="33">
                  <c:v>2392100</c:v>
                </c:pt>
                <c:pt idx="34">
                  <c:v>1777200</c:v>
                </c:pt>
                <c:pt idx="35">
                  <c:v>1484300</c:v>
                </c:pt>
                <c:pt idx="36">
                  <c:v>1388800</c:v>
                </c:pt>
                <c:pt idx="37">
                  <c:v>1727200</c:v>
                </c:pt>
                <c:pt idx="38">
                  <c:v>2092900</c:v>
                </c:pt>
                <c:pt idx="39">
                  <c:v>1810800</c:v>
                </c:pt>
                <c:pt idx="40">
                  <c:v>2243300</c:v>
                </c:pt>
                <c:pt idx="41">
                  <c:v>2096800</c:v>
                </c:pt>
                <c:pt idx="42">
                  <c:v>1763300</c:v>
                </c:pt>
                <c:pt idx="43">
                  <c:v>863600</c:v>
                </c:pt>
                <c:pt idx="44">
                  <c:v>2498200</c:v>
                </c:pt>
                <c:pt idx="45">
                  <c:v>1993200</c:v>
                </c:pt>
                <c:pt idx="46">
                  <c:v>2248700</c:v>
                </c:pt>
                <c:pt idx="47">
                  <c:v>1396200</c:v>
                </c:pt>
                <c:pt idx="48">
                  <c:v>1233600</c:v>
                </c:pt>
                <c:pt idx="49">
                  <c:v>2162400</c:v>
                </c:pt>
                <c:pt idx="50">
                  <c:v>1690400</c:v>
                </c:pt>
                <c:pt idx="51">
                  <c:v>2134000</c:v>
                </c:pt>
                <c:pt idx="52">
                  <c:v>1927000</c:v>
                </c:pt>
                <c:pt idx="53">
                  <c:v>2379300</c:v>
                </c:pt>
                <c:pt idx="54">
                  <c:v>2670000</c:v>
                </c:pt>
                <c:pt idx="55">
                  <c:v>832700</c:v>
                </c:pt>
                <c:pt idx="56">
                  <c:v>2498200</c:v>
                </c:pt>
                <c:pt idx="57">
                  <c:v>1993200</c:v>
                </c:pt>
                <c:pt idx="58">
                  <c:v>2248700</c:v>
                </c:pt>
                <c:pt idx="59">
                  <c:v>1396200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5671296"/>
        <c:axId val="576509568"/>
      </c:lineChart>
      <c:catAx>
        <c:axId val="57567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509568"/>
        <c:crosses val="autoZero"/>
        <c:auto val="1"/>
        <c:lblAlgn val="ctr"/>
        <c:lblOffset val="100"/>
        <c:noMultiLvlLbl val="0"/>
      </c:catAx>
      <c:valAx>
        <c:axId val="576509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671296"/>
        <c:crosses val="autoZero"/>
        <c:crossBetween val="between"/>
        <c:majorUnit val="500000"/>
      </c:valAx>
    </c:plotArea>
    <c:plotVisOnly val="1"/>
    <c:dispBlanksAs val="gap"/>
    <c:showDLblsOverMax val="0"/>
  </c:chart>
  <c:spPr>
    <a:solidFill>
      <a:schemeClr val="bg2"/>
    </a:solidFill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en-US" sz="1200" b="0"/>
              <a:t>Hot Water </a:t>
            </a:r>
            <a:r>
              <a:rPr lang="en-US" sz="1200" b="0" smtClean="0"/>
              <a:t>KWh (last 60 months)</a:t>
            </a:r>
            <a:endParaRPr lang="en-US" sz="1200" b="0"/>
          </a:p>
        </c:rich>
      </c:tx>
      <c:layout>
        <c:manualLayout>
          <c:xMode val="edge"/>
          <c:yMode val="edge"/>
          <c:x val="0.34425081044418809"/>
          <c:y val="4.632430075081623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187938613390018"/>
          <c:y val="7.3245816788561346E-2"/>
          <c:w val="0.86172034702749034"/>
          <c:h val="0.76175375113447519"/>
        </c:manualLayout>
      </c:layout>
      <c:lineChart>
        <c:grouping val="standard"/>
        <c:varyColors val="0"/>
        <c:ser>
          <c:idx val="0"/>
          <c:order val="0"/>
          <c:tx>
            <c:v>Hot water KWh</c:v>
          </c:tx>
          <c:marker>
            <c:symbol val="none"/>
          </c:marker>
          <c:val>
            <c:numRef>
              <c:f>Sheet2!$B$7:$BI$7</c:f>
              <c:numCache>
                <c:formatCode>General</c:formatCode>
                <c:ptCount val="60"/>
                <c:pt idx="0">
                  <c:v>348400</c:v>
                </c:pt>
                <c:pt idx="1">
                  <c:v>221300</c:v>
                </c:pt>
                <c:pt idx="2">
                  <c:v>169700</c:v>
                </c:pt>
                <c:pt idx="3">
                  <c:v>121500</c:v>
                </c:pt>
                <c:pt idx="4">
                  <c:v>74500</c:v>
                </c:pt>
                <c:pt idx="5">
                  <c:v>84200</c:v>
                </c:pt>
                <c:pt idx="6">
                  <c:v>120400</c:v>
                </c:pt>
                <c:pt idx="7">
                  <c:v>57900</c:v>
                </c:pt>
                <c:pt idx="8">
                  <c:v>98200</c:v>
                </c:pt>
                <c:pt idx="9">
                  <c:v>75400</c:v>
                </c:pt>
                <c:pt idx="10">
                  <c:v>63400</c:v>
                </c:pt>
                <c:pt idx="11">
                  <c:v>138900</c:v>
                </c:pt>
                <c:pt idx="12">
                  <c:v>211300</c:v>
                </c:pt>
                <c:pt idx="13">
                  <c:v>174600</c:v>
                </c:pt>
                <c:pt idx="14">
                  <c:v>174300</c:v>
                </c:pt>
                <c:pt idx="15">
                  <c:v>135700</c:v>
                </c:pt>
                <c:pt idx="16">
                  <c:v>123000</c:v>
                </c:pt>
                <c:pt idx="17">
                  <c:v>69200</c:v>
                </c:pt>
                <c:pt idx="18">
                  <c:v>66000</c:v>
                </c:pt>
                <c:pt idx="19">
                  <c:v>65800</c:v>
                </c:pt>
                <c:pt idx="20">
                  <c:v>106600</c:v>
                </c:pt>
                <c:pt idx="21">
                  <c:v>115300</c:v>
                </c:pt>
                <c:pt idx="22">
                  <c:v>188900</c:v>
                </c:pt>
                <c:pt idx="23">
                  <c:v>163700</c:v>
                </c:pt>
                <c:pt idx="24">
                  <c:v>296700</c:v>
                </c:pt>
                <c:pt idx="25">
                  <c:v>200500</c:v>
                </c:pt>
                <c:pt idx="26">
                  <c:v>158100</c:v>
                </c:pt>
                <c:pt idx="27">
                  <c:v>162400</c:v>
                </c:pt>
                <c:pt idx="28">
                  <c:v>131400</c:v>
                </c:pt>
                <c:pt idx="29">
                  <c:v>146000</c:v>
                </c:pt>
                <c:pt idx="30">
                  <c:v>115700</c:v>
                </c:pt>
                <c:pt idx="31">
                  <c:v>63900</c:v>
                </c:pt>
                <c:pt idx="32">
                  <c:v>100300</c:v>
                </c:pt>
                <c:pt idx="33">
                  <c:v>120400</c:v>
                </c:pt>
                <c:pt idx="34">
                  <c:v>176300</c:v>
                </c:pt>
                <c:pt idx="35">
                  <c:v>163900</c:v>
                </c:pt>
                <c:pt idx="36">
                  <c:v>256800</c:v>
                </c:pt>
                <c:pt idx="37">
                  <c:v>266500</c:v>
                </c:pt>
                <c:pt idx="38">
                  <c:v>245500</c:v>
                </c:pt>
                <c:pt idx="39">
                  <c:v>192500</c:v>
                </c:pt>
                <c:pt idx="40">
                  <c:v>187400</c:v>
                </c:pt>
                <c:pt idx="41">
                  <c:v>83500</c:v>
                </c:pt>
                <c:pt idx="42">
                  <c:v>53200</c:v>
                </c:pt>
                <c:pt idx="43">
                  <c:v>61500</c:v>
                </c:pt>
                <c:pt idx="44">
                  <c:v>114300</c:v>
                </c:pt>
                <c:pt idx="45">
                  <c:v>135000</c:v>
                </c:pt>
                <c:pt idx="46">
                  <c:v>210900</c:v>
                </c:pt>
                <c:pt idx="47">
                  <c:v>168000</c:v>
                </c:pt>
                <c:pt idx="48">
                  <c:v>358400</c:v>
                </c:pt>
                <c:pt idx="49">
                  <c:v>225200</c:v>
                </c:pt>
                <c:pt idx="50">
                  <c:v>180600</c:v>
                </c:pt>
                <c:pt idx="51">
                  <c:v>242800</c:v>
                </c:pt>
                <c:pt idx="52">
                  <c:v>186000</c:v>
                </c:pt>
                <c:pt idx="53">
                  <c:v>181900</c:v>
                </c:pt>
                <c:pt idx="54">
                  <c:v>179200</c:v>
                </c:pt>
                <c:pt idx="55">
                  <c:v>138100</c:v>
                </c:pt>
                <c:pt idx="56">
                  <c:v>114300</c:v>
                </c:pt>
                <c:pt idx="57">
                  <c:v>135000</c:v>
                </c:pt>
                <c:pt idx="58">
                  <c:v>210900</c:v>
                </c:pt>
                <c:pt idx="59">
                  <c:v>168000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6887296"/>
        <c:axId val="576511296"/>
      </c:lineChart>
      <c:catAx>
        <c:axId val="57688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6511296"/>
        <c:crosses val="autoZero"/>
        <c:auto val="1"/>
        <c:lblAlgn val="ctr"/>
        <c:lblOffset val="100"/>
        <c:noMultiLvlLbl val="0"/>
      </c:catAx>
      <c:valAx>
        <c:axId val="576511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887296"/>
        <c:crosses val="autoZero"/>
        <c:crossBetween val="between"/>
        <c:majorUnit val="50000"/>
      </c:valAx>
    </c:plotArea>
    <c:plotVisOnly val="1"/>
    <c:dispBlanksAs val="gap"/>
    <c:showDLblsOverMax val="0"/>
  </c:chart>
  <c:spPr>
    <a:solidFill>
      <a:schemeClr val="bg2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-1.8831539208283895E-2"/>
                  <c:y val="-4.706212815438182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797-4317-88F4-D789FC5701D0}"/>
                </c:ext>
              </c:extLst>
            </c:dLbl>
            <c:dLbl>
              <c:idx val="2"/>
              <c:layout>
                <c:manualLayout>
                  <c:x val="-1.4554891597454428E-2"/>
                  <c:y val="7.584571928905492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797-4317-88F4-D789FC5701D0}"/>
                </c:ext>
              </c:extLst>
            </c:dLbl>
            <c:dLbl>
              <c:idx val="3"/>
              <c:layout>
                <c:manualLayout>
                  <c:x val="2.1023406320785323E-2"/>
                  <c:y val="-9.138287889954398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797-4317-88F4-D789FC5701D0}"/>
                </c:ext>
              </c:extLst>
            </c:dLbl>
            <c:dLbl>
              <c:idx val="4"/>
              <c:layout>
                <c:manualLayout>
                  <c:x val="1.6495307949520009E-3"/>
                  <c:y val="-5.3463396945783049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797-4317-88F4-D789FC5701D0}"/>
                </c:ext>
              </c:extLst>
            </c:dLbl>
            <c:dLbl>
              <c:idx val="5"/>
              <c:layout>
                <c:manualLayout>
                  <c:x val="-3.2671340739941755E-3"/>
                  <c:y val="-2.13247782600490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797-4317-88F4-D789FC5701D0}"/>
                </c:ext>
              </c:extLst>
            </c:dLbl>
            <c:dLbl>
              <c:idx val="6"/>
              <c:layout>
                <c:manualLayout>
                  <c:x val="2.0369265813815741E-3"/>
                  <c:y val="-7.507625954088696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797-4317-88F4-D789FC5701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'Per BL'!$B$2:$I$2</c:f>
              <c:strCache>
                <c:ptCount val="8"/>
                <c:pt idx="0">
                  <c:v>MIRAS</c:v>
                </c:pt>
                <c:pt idx="1">
                  <c:v>MSPD</c:v>
                </c:pt>
                <c:pt idx="2">
                  <c:v>MISTRAL</c:v>
                </c:pt>
                <c:pt idx="3">
                  <c:v>NCD</c:v>
                </c:pt>
                <c:pt idx="4">
                  <c:v>XALOC</c:v>
                </c:pt>
                <c:pt idx="5">
                  <c:v>CLAESS</c:v>
                </c:pt>
                <c:pt idx="6">
                  <c:v>CIRCE</c:v>
                </c:pt>
                <c:pt idx="7">
                  <c:v>BOREAS</c:v>
                </c:pt>
              </c:strCache>
            </c:strRef>
          </c:cat>
          <c:val>
            <c:numRef>
              <c:f>'Per BL'!$B$6:$I$6</c:f>
              <c:numCache>
                <c:formatCode>General</c:formatCode>
                <c:ptCount val="8"/>
                <c:pt idx="0">
                  <c:v>7</c:v>
                </c:pt>
                <c:pt idx="1">
                  <c:v>171</c:v>
                </c:pt>
                <c:pt idx="2">
                  <c:v>44</c:v>
                </c:pt>
                <c:pt idx="3">
                  <c:v>125</c:v>
                </c:pt>
                <c:pt idx="4">
                  <c:v>213</c:v>
                </c:pt>
                <c:pt idx="5">
                  <c:v>59</c:v>
                </c:pt>
                <c:pt idx="6">
                  <c:v>41</c:v>
                </c:pt>
                <c:pt idx="7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797-4317-88F4-D789FC5701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Sheet2!$AN$28</c:f>
              <c:strCache>
                <c:ptCount val="1"/>
                <c:pt idx="0">
                  <c:v>Jan.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Sheet2!$AN$29:$AN$33</c:f>
              <c:numCache>
                <c:formatCode>General</c:formatCode>
                <c:ptCount val="5"/>
                <c:pt idx="0">
                  <c:v>1656063</c:v>
                </c:pt>
                <c:pt idx="1">
                  <c:v>1268704</c:v>
                </c:pt>
                <c:pt idx="2">
                  <c:v>1591620</c:v>
                </c:pt>
                <c:pt idx="3">
                  <c:v>1988515</c:v>
                </c:pt>
                <c:pt idx="4">
                  <c:v>1750144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668224"/>
        <c:axId val="552532736"/>
      </c:barChart>
      <c:catAx>
        <c:axId val="57566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2532736"/>
        <c:crosses val="autoZero"/>
        <c:auto val="1"/>
        <c:lblAlgn val="ctr"/>
        <c:lblOffset val="100"/>
        <c:noMultiLvlLbl val="0"/>
      </c:catAx>
      <c:valAx>
        <c:axId val="552532736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668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Sheet2!$AN$53</c:f>
              <c:strCache>
                <c:ptCount val="1"/>
                <c:pt idx="0">
                  <c:v>Jan.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Sheet2!$AN$54:$AN$58</c:f>
              <c:numCache>
                <c:formatCode>General</c:formatCode>
                <c:ptCount val="5"/>
                <c:pt idx="0">
                  <c:v>1318700</c:v>
                </c:pt>
                <c:pt idx="1">
                  <c:v>898700</c:v>
                </c:pt>
                <c:pt idx="2">
                  <c:v>1214700</c:v>
                </c:pt>
                <c:pt idx="3">
                  <c:v>1388800</c:v>
                </c:pt>
                <c:pt idx="4">
                  <c:v>1233600</c:v>
                </c:pt>
              </c:numCache>
            </c:numRef>
          </c:val>
        </c:ser>
        <c:ser>
          <c:idx val="1"/>
          <c:order val="1"/>
          <c:tx>
            <c:strRef>
              <c:f>Sheet2!$AN$79</c:f>
              <c:strCache>
                <c:ptCount val="1"/>
                <c:pt idx="0">
                  <c:v>Jan. Hot. KWh</c:v>
                </c:pt>
              </c:strCache>
            </c:strRef>
          </c:tx>
          <c:invertIfNegative val="0"/>
          <c:val>
            <c:numRef>
              <c:f>Sheet2!$AN$80:$AN$84</c:f>
              <c:numCache>
                <c:formatCode>General</c:formatCode>
                <c:ptCount val="5"/>
                <c:pt idx="0">
                  <c:v>348400</c:v>
                </c:pt>
                <c:pt idx="1">
                  <c:v>211300</c:v>
                </c:pt>
                <c:pt idx="2">
                  <c:v>296700</c:v>
                </c:pt>
                <c:pt idx="3">
                  <c:v>256800</c:v>
                </c:pt>
                <c:pt idx="4">
                  <c:v>358400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668736"/>
        <c:axId val="575316544"/>
      </c:barChart>
      <c:catAx>
        <c:axId val="575668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316544"/>
        <c:crosses val="autoZero"/>
        <c:auto val="1"/>
        <c:lblAlgn val="ctr"/>
        <c:lblOffset val="100"/>
        <c:noMultiLvlLbl val="0"/>
      </c:catAx>
      <c:valAx>
        <c:axId val="575316544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668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Sheet2!$AO$53</c:f>
              <c:strCache>
                <c:ptCount val="1"/>
                <c:pt idx="0">
                  <c:v>Feb.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Sheet2!$AO$54:$AO$58</c:f>
              <c:numCache>
                <c:formatCode>General</c:formatCode>
                <c:ptCount val="5"/>
                <c:pt idx="0">
                  <c:v>1626800</c:v>
                </c:pt>
                <c:pt idx="1">
                  <c:v>2398800</c:v>
                </c:pt>
                <c:pt idx="2">
                  <c:v>2311200</c:v>
                </c:pt>
                <c:pt idx="3">
                  <c:v>1727200</c:v>
                </c:pt>
                <c:pt idx="4">
                  <c:v>2162400</c:v>
                </c:pt>
              </c:numCache>
            </c:numRef>
          </c:val>
        </c:ser>
        <c:ser>
          <c:idx val="1"/>
          <c:order val="1"/>
          <c:tx>
            <c:strRef>
              <c:f>Sheet2!$AO$79</c:f>
              <c:strCache>
                <c:ptCount val="1"/>
                <c:pt idx="0">
                  <c:v>Feb. Hot. KWh</c:v>
                </c:pt>
              </c:strCache>
            </c:strRef>
          </c:tx>
          <c:invertIfNegative val="0"/>
          <c:val>
            <c:numRef>
              <c:f>Sheet2!$AO$80:$AO$84</c:f>
              <c:numCache>
                <c:formatCode>General</c:formatCode>
                <c:ptCount val="5"/>
                <c:pt idx="0">
                  <c:v>221300</c:v>
                </c:pt>
                <c:pt idx="1">
                  <c:v>174600</c:v>
                </c:pt>
                <c:pt idx="2">
                  <c:v>200500</c:v>
                </c:pt>
                <c:pt idx="3">
                  <c:v>266500</c:v>
                </c:pt>
                <c:pt idx="4">
                  <c:v>225200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671808"/>
        <c:axId val="575318272"/>
      </c:barChart>
      <c:catAx>
        <c:axId val="57567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318272"/>
        <c:crosses val="autoZero"/>
        <c:auto val="1"/>
        <c:lblAlgn val="ctr"/>
        <c:lblOffset val="100"/>
        <c:noMultiLvlLbl val="0"/>
      </c:catAx>
      <c:valAx>
        <c:axId val="575318272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671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Sheet2!$AO$28</c:f>
              <c:strCache>
                <c:ptCount val="1"/>
                <c:pt idx="0">
                  <c:v>Feb. KWh</c:v>
                </c:pt>
              </c:strCache>
            </c:strRef>
          </c:tx>
          <c:invertIfNegative val="0"/>
          <c:cat>
            <c:numRef>
              <c:f>Sheet2!$AM$29:$AM$33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Sheet2!$AO$29:$AO$33</c:f>
              <c:numCache>
                <c:formatCode>General</c:formatCode>
                <c:ptCount val="5"/>
                <c:pt idx="0">
                  <c:v>1797978</c:v>
                </c:pt>
                <c:pt idx="1">
                  <c:v>2351402</c:v>
                </c:pt>
                <c:pt idx="2">
                  <c:v>2387261</c:v>
                </c:pt>
                <c:pt idx="3">
                  <c:v>1939784</c:v>
                </c:pt>
                <c:pt idx="4">
                  <c:v>2254602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7008"/>
        <c:axId val="575320000"/>
      </c:barChart>
      <c:catAx>
        <c:axId val="575787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320000"/>
        <c:crosses val="autoZero"/>
        <c:auto val="1"/>
        <c:lblAlgn val="ctr"/>
        <c:lblOffset val="100"/>
        <c:noMultiLvlLbl val="0"/>
      </c:catAx>
      <c:valAx>
        <c:axId val="575320000"/>
        <c:scaling>
          <c:orientation val="minMax"/>
          <c:max val="25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5787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1937082332793507"/>
          <c:y val="4.4375182268883056E-3"/>
          <c:w val="0.2644906088866551"/>
          <c:h val="8.371719160104985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967618311514741"/>
          <c:y val="0.1347338874307378"/>
          <c:w val="0.74092328884421355"/>
          <c:h val="0.7492862350539516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Sheet2!$AP$53</c:f>
              <c:strCache>
                <c:ptCount val="1"/>
                <c:pt idx="0">
                  <c:v>Mar. Cold. KWh</c:v>
                </c:pt>
              </c:strCache>
            </c:strRef>
          </c:tx>
          <c:invertIfNegative val="0"/>
          <c:cat>
            <c:numRef>
              <c:f>Sheet2!$AM$54:$AM$58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Sheet2!$AP$54:$AP$58</c:f>
              <c:numCache>
                <c:formatCode>General</c:formatCode>
                <c:ptCount val="5"/>
                <c:pt idx="0">
                  <c:v>1765300</c:v>
                </c:pt>
                <c:pt idx="1">
                  <c:v>1713100</c:v>
                </c:pt>
                <c:pt idx="2">
                  <c:v>2022400</c:v>
                </c:pt>
                <c:pt idx="3">
                  <c:v>2092900</c:v>
                </c:pt>
                <c:pt idx="4">
                  <c:v>1690400</c:v>
                </c:pt>
              </c:numCache>
            </c:numRef>
          </c:val>
        </c:ser>
        <c:ser>
          <c:idx val="1"/>
          <c:order val="1"/>
          <c:tx>
            <c:strRef>
              <c:f>Sheet2!$AP$79</c:f>
              <c:strCache>
                <c:ptCount val="1"/>
                <c:pt idx="0">
                  <c:v>Mar. Hot. KWh</c:v>
                </c:pt>
              </c:strCache>
            </c:strRef>
          </c:tx>
          <c:invertIfNegative val="0"/>
          <c:val>
            <c:numRef>
              <c:f>Sheet2!$AP$80:$AP$84</c:f>
              <c:numCache>
                <c:formatCode>General</c:formatCode>
                <c:ptCount val="5"/>
                <c:pt idx="0">
                  <c:v>169700</c:v>
                </c:pt>
                <c:pt idx="1">
                  <c:v>174300</c:v>
                </c:pt>
                <c:pt idx="2">
                  <c:v>158100</c:v>
                </c:pt>
                <c:pt idx="3">
                  <c:v>245500</c:v>
                </c:pt>
                <c:pt idx="4">
                  <c:v>180600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"/>
        <c:overlap val="100"/>
        <c:axId val="575787520"/>
        <c:axId val="575321728"/>
      </c:barChart>
      <c:catAx>
        <c:axId val="575787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75321728"/>
        <c:crosses val="autoZero"/>
        <c:auto val="1"/>
        <c:lblAlgn val="ctr"/>
        <c:lblOffset val="100"/>
        <c:noMultiLvlLbl val="0"/>
      </c:catAx>
      <c:valAx>
        <c:axId val="575321728"/>
        <c:scaling>
          <c:orientation val="minMax"/>
          <c:max val="30000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575787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877980677947171"/>
          <c:y val="4.4375182268883056E-3"/>
          <c:w val="0.82649206083282134"/>
          <c:h val="0.167434383202099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966965-C090-4764-A6FB-1DF3EE828D9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796050-B103-4507-88EE-3FCEAA6059B3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2003</a:t>
          </a:r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Project approval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DFFB1E4-DAC2-456B-92B8-D029584786A4}" type="parTrans" cxnId="{D93B3BA2-8EE7-4E91-AFD4-0D5C12E5E94C}">
      <dgm:prSet/>
      <dgm:spPr/>
      <dgm:t>
        <a:bodyPr/>
        <a:lstStyle/>
        <a:p>
          <a:endParaRPr lang="en-US"/>
        </a:p>
      </dgm:t>
    </dgm:pt>
    <dgm:pt modelId="{0BB41355-EFFE-440B-B4ED-0B00CFDAAB65}" type="sibTrans" cxnId="{D93B3BA2-8EE7-4E91-AFD4-0D5C12E5E94C}">
      <dgm:prSet/>
      <dgm:spPr/>
      <dgm:t>
        <a:bodyPr/>
        <a:lstStyle/>
        <a:p>
          <a:endParaRPr lang="en-US"/>
        </a:p>
      </dgm:t>
    </dgm:pt>
    <dgm:pt modelId="{E2EF5547-D7F9-46C8-AA0B-F7F96CAABCB4}">
      <dgm:prSet phldrT="[Text]"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2014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II starts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F5BEBB7-1234-402E-A305-82239F2A5638}" type="parTrans" cxnId="{0517F1EA-9106-4086-BB14-3868A4762566}">
      <dgm:prSet/>
      <dgm:spPr/>
      <dgm:t>
        <a:bodyPr/>
        <a:lstStyle/>
        <a:p>
          <a:endParaRPr lang="en-US"/>
        </a:p>
      </dgm:t>
    </dgm:pt>
    <dgm:pt modelId="{BA6456D1-00E1-41DC-AD0D-B720C81EC730}" type="sibTrans" cxnId="{0517F1EA-9106-4086-BB14-3868A4762566}">
      <dgm:prSet/>
      <dgm:spPr/>
      <dgm:t>
        <a:bodyPr/>
        <a:lstStyle/>
        <a:p>
          <a:endParaRPr lang="en-US"/>
        </a:p>
      </dgm:t>
    </dgm:pt>
    <dgm:pt modelId="{A7E01E1F-F6DC-4D44-9162-C7076DFCA020}">
      <dgm:prSet phldrT="[Text]" custT="1"/>
      <dgm:spPr/>
      <dgm:t>
        <a:bodyPr/>
        <a:lstStyle/>
        <a:p>
          <a:r>
            <a:rPr lang="en-US" sz="19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2016</a:t>
          </a:r>
        </a:p>
        <a:p>
          <a:r>
            <a:rPr lang="en-US" sz="1900" dirty="0" smtClean="0">
              <a:solidFill>
                <a:schemeClr val="tx1">
                  <a:lumMod val="95000"/>
                  <a:lumOff val="5000"/>
                </a:schemeClr>
              </a:solidFill>
            </a:rPr>
            <a:t>8</a:t>
          </a:r>
          <a:r>
            <a:rPr lang="en-US" sz="1900" baseline="30000" dirty="0" smtClean="0">
              <a:solidFill>
                <a:schemeClr val="tx1">
                  <a:lumMod val="95000"/>
                  <a:lumOff val="5000"/>
                </a:schemeClr>
              </a:solidFill>
            </a:rPr>
            <a:t>th</a:t>
          </a:r>
          <a:r>
            <a:rPr lang="en-US" sz="1900" dirty="0" smtClean="0">
              <a:solidFill>
                <a:schemeClr val="tx1">
                  <a:lumMod val="95000"/>
                  <a:lumOff val="5000"/>
                </a:schemeClr>
              </a:solidFill>
            </a:rPr>
            <a:t> BL in operation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III starts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05137D3-FF12-42ED-85A2-859FB2A91F35}" type="parTrans" cxnId="{55105CF9-0B37-442C-BBA6-0DD16B6ADAFE}">
      <dgm:prSet/>
      <dgm:spPr/>
      <dgm:t>
        <a:bodyPr/>
        <a:lstStyle/>
        <a:p>
          <a:endParaRPr lang="en-US"/>
        </a:p>
      </dgm:t>
    </dgm:pt>
    <dgm:pt modelId="{0A0BAF45-0BEA-47BD-B1AF-617A5F2FFF96}" type="sibTrans" cxnId="{55105CF9-0B37-442C-BBA6-0DD16B6ADAFE}">
      <dgm:prSet/>
      <dgm:spPr/>
      <dgm:t>
        <a:bodyPr/>
        <a:lstStyle/>
        <a:p>
          <a:endParaRPr lang="en-US"/>
        </a:p>
      </dgm:t>
    </dgm:pt>
    <dgm:pt modelId="{CC2C86E4-E3B7-4B41-90AF-8A05FE722EC6}">
      <dgm:prSet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2006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Construction start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DF0330A-155B-4428-B275-9338034622E6}" type="parTrans" cxnId="{F306AF90-27D0-4A0A-84B3-0DEF63913D72}">
      <dgm:prSet/>
      <dgm:spPr/>
      <dgm:t>
        <a:bodyPr/>
        <a:lstStyle/>
        <a:p>
          <a:endParaRPr lang="en-US"/>
        </a:p>
      </dgm:t>
    </dgm:pt>
    <dgm:pt modelId="{533AA761-283A-43B6-AABE-09D91B4A6D61}" type="sibTrans" cxnId="{F306AF90-27D0-4A0A-84B3-0DEF63913D72}">
      <dgm:prSet/>
      <dgm:spPr/>
      <dgm:t>
        <a:bodyPr/>
        <a:lstStyle/>
        <a:p>
          <a:endParaRPr lang="en-US"/>
        </a:p>
      </dgm:t>
    </dgm:pt>
    <dgm:pt modelId="{56AB6642-F89D-4501-8BF5-CEA305E7ED32}">
      <dgm:prSet custT="1"/>
      <dgm:spPr/>
      <dgm:t>
        <a:bodyPr/>
        <a:lstStyle/>
        <a:p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2012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Operation start</a:t>
          </a:r>
        </a:p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I: 7BLs</a:t>
          </a:r>
        </a:p>
        <a:p>
          <a:endParaRPr lang="en-US" sz="2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5F4B67D-7D82-43E9-BAA3-AA0A233D954F}" type="parTrans" cxnId="{E65F6F0C-A172-464F-9863-041A265F8290}">
      <dgm:prSet/>
      <dgm:spPr/>
      <dgm:t>
        <a:bodyPr/>
        <a:lstStyle/>
        <a:p>
          <a:endParaRPr lang="en-US"/>
        </a:p>
      </dgm:t>
    </dgm:pt>
    <dgm:pt modelId="{F88D31D5-CC85-48AF-B63A-2E40A4826F53}" type="sibTrans" cxnId="{E65F6F0C-A172-464F-9863-041A265F8290}">
      <dgm:prSet/>
      <dgm:spPr/>
      <dgm:t>
        <a:bodyPr/>
        <a:lstStyle/>
        <a:p>
          <a:endParaRPr lang="en-US"/>
        </a:p>
      </dgm:t>
    </dgm:pt>
    <dgm:pt modelId="{B94F6312-0302-40D2-AB6E-F9F4B85753CF}">
      <dgm:prSet/>
      <dgm:spPr/>
      <dgm:t>
        <a:bodyPr/>
        <a:lstStyle/>
        <a:p>
          <a:endParaRPr lang="en-US"/>
        </a:p>
      </dgm:t>
    </dgm:pt>
    <dgm:pt modelId="{5FEA930B-3828-4A97-B39F-E5C6A8BEE3CC}" type="parTrans" cxnId="{56ED0A3C-E3AC-415D-AFF0-B620711D08BB}">
      <dgm:prSet/>
      <dgm:spPr/>
      <dgm:t>
        <a:bodyPr/>
        <a:lstStyle/>
        <a:p>
          <a:endParaRPr lang="en-US"/>
        </a:p>
      </dgm:t>
    </dgm:pt>
    <dgm:pt modelId="{813B039E-DEE8-483E-A551-4FF454BFAC11}" type="sibTrans" cxnId="{56ED0A3C-E3AC-415D-AFF0-B620711D08BB}">
      <dgm:prSet/>
      <dgm:spPr/>
      <dgm:t>
        <a:bodyPr/>
        <a:lstStyle/>
        <a:p>
          <a:endParaRPr lang="en-US"/>
        </a:p>
      </dgm:t>
    </dgm:pt>
    <dgm:pt modelId="{43CB4AF3-3C8E-47CD-AAAA-6B078FE4C942}" type="pres">
      <dgm:prSet presAssocID="{8A966965-C090-4764-A6FB-1DF3EE828D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56C8A5-A018-4C8D-AA86-1557CA8CF32D}" type="pres">
      <dgm:prSet presAssocID="{8A966965-C090-4764-A6FB-1DF3EE828D91}" presName="arrow" presStyleLbl="bgShp" presStyleIdx="0" presStyleCnt="1" custScaleY="112105" custLinFactNeighborX="813" custLinFactNeighborY="40526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s-ES"/>
        </a:p>
      </dgm:t>
    </dgm:pt>
    <dgm:pt modelId="{30A9FA68-A770-4260-97D4-A01F1579551E}" type="pres">
      <dgm:prSet presAssocID="{8A966965-C090-4764-A6FB-1DF3EE828D91}" presName="points" presStyleCnt="0"/>
      <dgm:spPr/>
    </dgm:pt>
    <dgm:pt modelId="{5D76AE7A-7943-4553-ADA8-827FDB544579}" type="pres">
      <dgm:prSet presAssocID="{A5796050-B103-4507-88EE-3FCEAA6059B3}" presName="compositeA" presStyleCnt="0"/>
      <dgm:spPr/>
    </dgm:pt>
    <dgm:pt modelId="{D14E866C-3A97-451D-B268-91CA44D27CDC}" type="pres">
      <dgm:prSet presAssocID="{A5796050-B103-4507-88EE-3FCEAA6059B3}" presName="textA" presStyleLbl="revTx" presStyleIdx="0" presStyleCnt="6" custScaleX="88653" custScaleY="68750" custLinFactNeighborX="-2870" custLinFactNeighborY="293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9B5322-68FC-4751-A3B4-1C1CE1471FFB}" type="pres">
      <dgm:prSet presAssocID="{A5796050-B103-4507-88EE-3FCEAA6059B3}" presName="circleA" presStyleLbl="node1" presStyleIdx="0" presStyleCnt="6" custScaleX="28524" custScaleY="28125" custLinFactY="88881" custLinFactNeighborX="9752" custLinFactNeighborY="100000"/>
      <dgm:spPr>
        <a:solidFill>
          <a:schemeClr val="accent5">
            <a:lumMod val="75000"/>
          </a:schemeClr>
        </a:solidFill>
      </dgm:spPr>
    </dgm:pt>
    <dgm:pt modelId="{04084FB0-B97B-4C51-914A-15CC67644ADF}" type="pres">
      <dgm:prSet presAssocID="{A5796050-B103-4507-88EE-3FCEAA6059B3}" presName="spaceA" presStyleCnt="0"/>
      <dgm:spPr/>
    </dgm:pt>
    <dgm:pt modelId="{453DD1E4-330F-4A82-B83C-9A935CD024ED}" type="pres">
      <dgm:prSet presAssocID="{0BB41355-EFFE-440B-B4ED-0B00CFDAAB65}" presName="space" presStyleCnt="0"/>
      <dgm:spPr/>
    </dgm:pt>
    <dgm:pt modelId="{72A96296-71AD-4526-B979-95B9AFB1B58F}" type="pres">
      <dgm:prSet presAssocID="{CC2C86E4-E3B7-4B41-90AF-8A05FE722EC6}" presName="compositeB" presStyleCnt="0"/>
      <dgm:spPr/>
    </dgm:pt>
    <dgm:pt modelId="{41EB0B09-0B3D-4018-BCB4-1F4BFA552A85}" type="pres">
      <dgm:prSet presAssocID="{CC2C86E4-E3B7-4B41-90AF-8A05FE722EC6}" presName="textB" presStyleLbl="revTx" presStyleIdx="1" presStyleCnt="6" custScaleX="121489" custLinFactY="-2425" custLinFactNeighborX="-308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0ED34-D150-4B4C-9DF2-A2D7FBEE606E}" type="pres">
      <dgm:prSet presAssocID="{CC2C86E4-E3B7-4B41-90AF-8A05FE722EC6}" presName="circleB" presStyleLbl="node1" presStyleIdx="1" presStyleCnt="6" custScaleX="56250" custScaleY="56250" custLinFactY="55172" custLinFactNeighborX="-87544" custLinFactNeighborY="100000"/>
      <dgm:spPr>
        <a:solidFill>
          <a:schemeClr val="accent5">
            <a:lumMod val="75000"/>
          </a:schemeClr>
        </a:solidFill>
      </dgm:spPr>
    </dgm:pt>
    <dgm:pt modelId="{44B1E72C-9EFF-4FDB-96A3-26622939D12D}" type="pres">
      <dgm:prSet presAssocID="{CC2C86E4-E3B7-4B41-90AF-8A05FE722EC6}" presName="spaceB" presStyleCnt="0"/>
      <dgm:spPr/>
    </dgm:pt>
    <dgm:pt modelId="{CE3A75A9-8176-4EEC-B34A-AA5BF05C0F1F}" type="pres">
      <dgm:prSet presAssocID="{533AA761-283A-43B6-AABE-09D91B4A6D61}" presName="space" presStyleCnt="0"/>
      <dgm:spPr/>
    </dgm:pt>
    <dgm:pt modelId="{F28553F1-262C-4B2B-BF94-B111BBE93289}" type="pres">
      <dgm:prSet presAssocID="{56AB6642-F89D-4501-8BF5-CEA305E7ED32}" presName="compositeA" presStyleCnt="0"/>
      <dgm:spPr/>
    </dgm:pt>
    <dgm:pt modelId="{564370F1-FAD5-4ACE-B5F0-A1186193DAEE}" type="pres">
      <dgm:prSet presAssocID="{56AB6642-F89D-4501-8BF5-CEA305E7ED32}" presName="textA" presStyleLbl="revTx" presStyleIdx="2" presStyleCnt="6" custScaleX="140532" custLinFactNeighborX="46352" custLinFactNeighborY="30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683FD-F69C-4626-A1D2-33BA836A2A79}" type="pres">
      <dgm:prSet presAssocID="{56AB6642-F89D-4501-8BF5-CEA305E7ED32}" presName="circleA" presStyleLbl="node1" presStyleIdx="2" presStyleCnt="6" custFlipHor="1" custScaleX="56250" custScaleY="56250" custLinFactX="28202" custLinFactY="58800" custLinFactNeighborX="100000" custLinFactNeighborY="100000"/>
      <dgm:spPr>
        <a:solidFill>
          <a:schemeClr val="accent5">
            <a:lumMod val="75000"/>
          </a:schemeClr>
        </a:solidFill>
      </dgm:spPr>
    </dgm:pt>
    <dgm:pt modelId="{23CFA9B5-5F78-4E44-8224-F8632F48BC8A}" type="pres">
      <dgm:prSet presAssocID="{56AB6642-F89D-4501-8BF5-CEA305E7ED32}" presName="spaceA" presStyleCnt="0"/>
      <dgm:spPr/>
    </dgm:pt>
    <dgm:pt modelId="{7FABC8D3-1AA8-4136-96DB-98A2D664C1F2}" type="pres">
      <dgm:prSet presAssocID="{F88D31D5-CC85-48AF-B63A-2E40A4826F53}" presName="space" presStyleCnt="0"/>
      <dgm:spPr/>
    </dgm:pt>
    <dgm:pt modelId="{C3BCBA0A-2CDA-4DDA-A51B-130C8811BA58}" type="pres">
      <dgm:prSet presAssocID="{E2EF5547-D7F9-46C8-AA0B-F7F96CAABCB4}" presName="compositeB" presStyleCnt="0"/>
      <dgm:spPr/>
    </dgm:pt>
    <dgm:pt modelId="{0176C259-37CB-40D9-94CE-C6C5036D5C67}" type="pres">
      <dgm:prSet presAssocID="{E2EF5547-D7F9-46C8-AA0B-F7F96CAABCB4}" presName="textB" presStyleLbl="revTx" presStyleIdx="3" presStyleCnt="6" custScaleX="106879" custLinFactY="-2586" custLinFactNeighborX="6064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29F56-08C7-45E5-A690-F4526D849AFD}" type="pres">
      <dgm:prSet presAssocID="{E2EF5547-D7F9-46C8-AA0B-F7F96CAABCB4}" presName="circleB" presStyleLbl="node1" presStyleIdx="3" presStyleCnt="6" custScaleX="56250" custScaleY="56250" custLinFactX="92926" custLinFactY="57325" custLinFactNeighborX="100000" custLinFactNeighborY="100000"/>
      <dgm:spPr>
        <a:solidFill>
          <a:schemeClr val="accent5">
            <a:lumMod val="75000"/>
          </a:schemeClr>
        </a:solidFill>
      </dgm:spPr>
    </dgm:pt>
    <dgm:pt modelId="{A0F41904-FC57-441D-9E03-23F01F703A63}" type="pres">
      <dgm:prSet presAssocID="{E2EF5547-D7F9-46C8-AA0B-F7F96CAABCB4}" presName="spaceB" presStyleCnt="0"/>
      <dgm:spPr/>
    </dgm:pt>
    <dgm:pt modelId="{8804FDA3-F4BF-4A56-9ADF-F67643E57A9C}" type="pres">
      <dgm:prSet presAssocID="{BA6456D1-00E1-41DC-AD0D-B720C81EC730}" presName="space" presStyleCnt="0"/>
      <dgm:spPr/>
    </dgm:pt>
    <dgm:pt modelId="{D04B5183-3906-4573-89E6-F8FFFF40C1DB}" type="pres">
      <dgm:prSet presAssocID="{A7E01E1F-F6DC-4D44-9162-C7076DFCA020}" presName="compositeA" presStyleCnt="0"/>
      <dgm:spPr/>
    </dgm:pt>
    <dgm:pt modelId="{FC0D3E40-3E4D-4AD5-8AE7-49007B65D233}" type="pres">
      <dgm:prSet presAssocID="{A7E01E1F-F6DC-4D44-9162-C7076DFCA020}" presName="textA" presStyleLbl="revTx" presStyleIdx="4" presStyleCnt="6" custScaleY="105905" custLinFactNeighborX="45229" custLinFactNeighborY="299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115D35-0766-46D9-9AB8-A823A0188E19}" type="pres">
      <dgm:prSet presAssocID="{A7E01E1F-F6DC-4D44-9162-C7076DFCA020}" presName="circleA" presStyleLbl="node1" presStyleIdx="4" presStyleCnt="6" custScaleX="75000" custScaleY="75000" custLinFactX="65797" custLinFactY="45777" custLinFactNeighborX="100000" custLinFactNeighborY="100000"/>
      <dgm:spPr>
        <a:solidFill>
          <a:schemeClr val="accent5">
            <a:lumMod val="75000"/>
          </a:schemeClr>
        </a:solidFill>
      </dgm:spPr>
    </dgm:pt>
    <dgm:pt modelId="{5670DDA6-42EF-4F7D-B313-032BB68168D3}" type="pres">
      <dgm:prSet presAssocID="{A7E01E1F-F6DC-4D44-9162-C7076DFCA020}" presName="spaceA" presStyleCnt="0"/>
      <dgm:spPr/>
    </dgm:pt>
    <dgm:pt modelId="{525350A7-586F-4B62-A1B3-907953F121D7}" type="pres">
      <dgm:prSet presAssocID="{0A0BAF45-0BEA-47BD-B1AF-617A5F2FFF96}" presName="space" presStyleCnt="0"/>
      <dgm:spPr/>
    </dgm:pt>
    <dgm:pt modelId="{4D51AD1F-5BE7-4128-A84A-6FB8E7B3FB4B}" type="pres">
      <dgm:prSet presAssocID="{B94F6312-0302-40D2-AB6E-F9F4B85753CF}" presName="compositeB" presStyleCnt="0"/>
      <dgm:spPr/>
    </dgm:pt>
    <dgm:pt modelId="{B6383609-CEB2-4AEA-A4C8-5EF5F23CD896}" type="pres">
      <dgm:prSet presAssocID="{B94F6312-0302-40D2-AB6E-F9F4B85753CF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66905-965F-4810-8C58-A3C6B75DE519}" type="pres">
      <dgm:prSet presAssocID="{B94F6312-0302-40D2-AB6E-F9F4B85753CF}" presName="circleB" presStyleLbl="node1" presStyleIdx="5" presStyleCnt="6" custScaleX="112500" custScaleY="112500" custLinFactX="57608" custLinFactY="50901" custLinFactNeighborX="100000" custLinFactNeighborY="100000"/>
      <dgm:spPr>
        <a:solidFill>
          <a:schemeClr val="accent5">
            <a:lumMod val="75000"/>
          </a:schemeClr>
        </a:solidFill>
      </dgm:spPr>
    </dgm:pt>
    <dgm:pt modelId="{C04A0728-63A0-4279-B9B6-5B95A3D6DEAC}" type="pres">
      <dgm:prSet presAssocID="{B94F6312-0302-40D2-AB6E-F9F4B85753CF}" presName="spaceB" presStyleCnt="0"/>
      <dgm:spPr/>
    </dgm:pt>
  </dgm:ptLst>
  <dgm:cxnLst>
    <dgm:cxn modelId="{4D3DFBBA-2F99-4A94-A49D-3E3E78CB1B89}" type="presOf" srcId="{A7E01E1F-F6DC-4D44-9162-C7076DFCA020}" destId="{FC0D3E40-3E4D-4AD5-8AE7-49007B65D233}" srcOrd="0" destOrd="0" presId="urn:microsoft.com/office/officeart/2005/8/layout/hProcess11"/>
    <dgm:cxn modelId="{56ED0A3C-E3AC-415D-AFF0-B620711D08BB}" srcId="{8A966965-C090-4764-A6FB-1DF3EE828D91}" destId="{B94F6312-0302-40D2-AB6E-F9F4B85753CF}" srcOrd="5" destOrd="0" parTransId="{5FEA930B-3828-4A97-B39F-E5C6A8BEE3CC}" sibTransId="{813B039E-DEE8-483E-A551-4FF454BFAC11}"/>
    <dgm:cxn modelId="{1212E1FA-CC9E-4DF1-84F6-F0BD81A51A05}" type="presOf" srcId="{56AB6642-F89D-4501-8BF5-CEA305E7ED32}" destId="{564370F1-FAD5-4ACE-B5F0-A1186193DAEE}" srcOrd="0" destOrd="0" presId="urn:microsoft.com/office/officeart/2005/8/layout/hProcess11"/>
    <dgm:cxn modelId="{E65F6F0C-A172-464F-9863-041A265F8290}" srcId="{8A966965-C090-4764-A6FB-1DF3EE828D91}" destId="{56AB6642-F89D-4501-8BF5-CEA305E7ED32}" srcOrd="2" destOrd="0" parTransId="{05F4B67D-7D82-43E9-BAA3-AA0A233D954F}" sibTransId="{F88D31D5-CC85-48AF-B63A-2E40A4826F53}"/>
    <dgm:cxn modelId="{0517F1EA-9106-4086-BB14-3868A4762566}" srcId="{8A966965-C090-4764-A6FB-1DF3EE828D91}" destId="{E2EF5547-D7F9-46C8-AA0B-F7F96CAABCB4}" srcOrd="3" destOrd="0" parTransId="{8F5BEBB7-1234-402E-A305-82239F2A5638}" sibTransId="{BA6456D1-00E1-41DC-AD0D-B720C81EC730}"/>
    <dgm:cxn modelId="{55105CF9-0B37-442C-BBA6-0DD16B6ADAFE}" srcId="{8A966965-C090-4764-A6FB-1DF3EE828D91}" destId="{A7E01E1F-F6DC-4D44-9162-C7076DFCA020}" srcOrd="4" destOrd="0" parTransId="{505137D3-FF12-42ED-85A2-859FB2A91F35}" sibTransId="{0A0BAF45-0BEA-47BD-B1AF-617A5F2FFF96}"/>
    <dgm:cxn modelId="{23A81C79-6570-44BB-B3F2-44DDE78965A4}" type="presOf" srcId="{B94F6312-0302-40D2-AB6E-F9F4B85753CF}" destId="{B6383609-CEB2-4AEA-A4C8-5EF5F23CD896}" srcOrd="0" destOrd="0" presId="urn:microsoft.com/office/officeart/2005/8/layout/hProcess11"/>
    <dgm:cxn modelId="{4DAE61F3-18B2-43BD-8A04-B2EA55682F11}" type="presOf" srcId="{A5796050-B103-4507-88EE-3FCEAA6059B3}" destId="{D14E866C-3A97-451D-B268-91CA44D27CDC}" srcOrd="0" destOrd="0" presId="urn:microsoft.com/office/officeart/2005/8/layout/hProcess11"/>
    <dgm:cxn modelId="{D93B3BA2-8EE7-4E91-AFD4-0D5C12E5E94C}" srcId="{8A966965-C090-4764-A6FB-1DF3EE828D91}" destId="{A5796050-B103-4507-88EE-3FCEAA6059B3}" srcOrd="0" destOrd="0" parTransId="{1DFFB1E4-DAC2-456B-92B8-D029584786A4}" sibTransId="{0BB41355-EFFE-440B-B4ED-0B00CFDAAB65}"/>
    <dgm:cxn modelId="{F306AF90-27D0-4A0A-84B3-0DEF63913D72}" srcId="{8A966965-C090-4764-A6FB-1DF3EE828D91}" destId="{CC2C86E4-E3B7-4B41-90AF-8A05FE722EC6}" srcOrd="1" destOrd="0" parTransId="{8DF0330A-155B-4428-B275-9338034622E6}" sibTransId="{533AA761-283A-43B6-AABE-09D91B4A6D61}"/>
    <dgm:cxn modelId="{623F4681-B369-4EA9-A541-72CEAC00491B}" type="presOf" srcId="{CC2C86E4-E3B7-4B41-90AF-8A05FE722EC6}" destId="{41EB0B09-0B3D-4018-BCB4-1F4BFA552A85}" srcOrd="0" destOrd="0" presId="urn:microsoft.com/office/officeart/2005/8/layout/hProcess11"/>
    <dgm:cxn modelId="{05E2C003-A9F9-4F12-B96A-815FD6B7C4FE}" type="presOf" srcId="{8A966965-C090-4764-A6FB-1DF3EE828D91}" destId="{43CB4AF3-3C8E-47CD-AAAA-6B078FE4C942}" srcOrd="0" destOrd="0" presId="urn:microsoft.com/office/officeart/2005/8/layout/hProcess11"/>
    <dgm:cxn modelId="{0B29347E-8B6C-499D-9677-BCF4D48D1A88}" type="presOf" srcId="{E2EF5547-D7F9-46C8-AA0B-F7F96CAABCB4}" destId="{0176C259-37CB-40D9-94CE-C6C5036D5C67}" srcOrd="0" destOrd="0" presId="urn:microsoft.com/office/officeart/2005/8/layout/hProcess11"/>
    <dgm:cxn modelId="{88D5AC31-2160-43AE-911A-CD7607879782}" type="presParOf" srcId="{43CB4AF3-3C8E-47CD-AAAA-6B078FE4C942}" destId="{9D56C8A5-A018-4C8D-AA86-1557CA8CF32D}" srcOrd="0" destOrd="0" presId="urn:microsoft.com/office/officeart/2005/8/layout/hProcess11"/>
    <dgm:cxn modelId="{517EEFEA-2EF1-49E4-A306-282375809D00}" type="presParOf" srcId="{43CB4AF3-3C8E-47CD-AAAA-6B078FE4C942}" destId="{30A9FA68-A770-4260-97D4-A01F1579551E}" srcOrd="1" destOrd="0" presId="urn:microsoft.com/office/officeart/2005/8/layout/hProcess11"/>
    <dgm:cxn modelId="{B925A467-FE74-459D-A6CF-44FDA66C2DC9}" type="presParOf" srcId="{30A9FA68-A770-4260-97D4-A01F1579551E}" destId="{5D76AE7A-7943-4553-ADA8-827FDB544579}" srcOrd="0" destOrd="0" presId="urn:microsoft.com/office/officeart/2005/8/layout/hProcess11"/>
    <dgm:cxn modelId="{82496AA8-DCF4-48FF-8675-FA73DABCDF44}" type="presParOf" srcId="{5D76AE7A-7943-4553-ADA8-827FDB544579}" destId="{D14E866C-3A97-451D-B268-91CA44D27CDC}" srcOrd="0" destOrd="0" presId="urn:microsoft.com/office/officeart/2005/8/layout/hProcess11"/>
    <dgm:cxn modelId="{FAB68DC1-5F9F-49B5-8BF8-3CB83B5C75A2}" type="presParOf" srcId="{5D76AE7A-7943-4553-ADA8-827FDB544579}" destId="{679B5322-68FC-4751-A3B4-1C1CE1471FFB}" srcOrd="1" destOrd="0" presId="urn:microsoft.com/office/officeart/2005/8/layout/hProcess11"/>
    <dgm:cxn modelId="{94A9A55E-2CE2-478B-9F71-1ACD8F87E9FB}" type="presParOf" srcId="{5D76AE7A-7943-4553-ADA8-827FDB544579}" destId="{04084FB0-B97B-4C51-914A-15CC67644ADF}" srcOrd="2" destOrd="0" presId="urn:microsoft.com/office/officeart/2005/8/layout/hProcess11"/>
    <dgm:cxn modelId="{97A587D8-777E-4155-B0D8-34E0EA62300A}" type="presParOf" srcId="{30A9FA68-A770-4260-97D4-A01F1579551E}" destId="{453DD1E4-330F-4A82-B83C-9A935CD024ED}" srcOrd="1" destOrd="0" presId="urn:microsoft.com/office/officeart/2005/8/layout/hProcess11"/>
    <dgm:cxn modelId="{F2FC8943-5EF8-48AA-9446-961CAB5FDF7F}" type="presParOf" srcId="{30A9FA68-A770-4260-97D4-A01F1579551E}" destId="{72A96296-71AD-4526-B979-95B9AFB1B58F}" srcOrd="2" destOrd="0" presId="urn:microsoft.com/office/officeart/2005/8/layout/hProcess11"/>
    <dgm:cxn modelId="{0BC0D702-33E4-45DC-9248-F8A3DA14C160}" type="presParOf" srcId="{72A96296-71AD-4526-B979-95B9AFB1B58F}" destId="{41EB0B09-0B3D-4018-BCB4-1F4BFA552A85}" srcOrd="0" destOrd="0" presId="urn:microsoft.com/office/officeart/2005/8/layout/hProcess11"/>
    <dgm:cxn modelId="{C0986E5A-75CE-4FA2-9E27-BC1A06CA6805}" type="presParOf" srcId="{72A96296-71AD-4526-B979-95B9AFB1B58F}" destId="{63C0ED34-D150-4B4C-9DF2-A2D7FBEE606E}" srcOrd="1" destOrd="0" presId="urn:microsoft.com/office/officeart/2005/8/layout/hProcess11"/>
    <dgm:cxn modelId="{F36970D8-FC52-4EF3-9F05-4CAF6BC6222E}" type="presParOf" srcId="{72A96296-71AD-4526-B979-95B9AFB1B58F}" destId="{44B1E72C-9EFF-4FDB-96A3-26622939D12D}" srcOrd="2" destOrd="0" presId="urn:microsoft.com/office/officeart/2005/8/layout/hProcess11"/>
    <dgm:cxn modelId="{36146B39-50CC-4686-8A86-9EE7B677DCDE}" type="presParOf" srcId="{30A9FA68-A770-4260-97D4-A01F1579551E}" destId="{CE3A75A9-8176-4EEC-B34A-AA5BF05C0F1F}" srcOrd="3" destOrd="0" presId="urn:microsoft.com/office/officeart/2005/8/layout/hProcess11"/>
    <dgm:cxn modelId="{A619A793-0F87-49BB-99C6-4B3CD8014295}" type="presParOf" srcId="{30A9FA68-A770-4260-97D4-A01F1579551E}" destId="{F28553F1-262C-4B2B-BF94-B111BBE93289}" srcOrd="4" destOrd="0" presId="urn:microsoft.com/office/officeart/2005/8/layout/hProcess11"/>
    <dgm:cxn modelId="{D9E23AC1-9C90-415C-836F-B66955F578CF}" type="presParOf" srcId="{F28553F1-262C-4B2B-BF94-B111BBE93289}" destId="{564370F1-FAD5-4ACE-B5F0-A1186193DAEE}" srcOrd="0" destOrd="0" presId="urn:microsoft.com/office/officeart/2005/8/layout/hProcess11"/>
    <dgm:cxn modelId="{1145C952-0AD0-4F97-B6EB-B57A46D2B5A9}" type="presParOf" srcId="{F28553F1-262C-4B2B-BF94-B111BBE93289}" destId="{158683FD-F69C-4626-A1D2-33BA836A2A79}" srcOrd="1" destOrd="0" presId="urn:microsoft.com/office/officeart/2005/8/layout/hProcess11"/>
    <dgm:cxn modelId="{9281102C-CA01-40B6-ACD3-33ED6D3AE90F}" type="presParOf" srcId="{F28553F1-262C-4B2B-BF94-B111BBE93289}" destId="{23CFA9B5-5F78-4E44-8224-F8632F48BC8A}" srcOrd="2" destOrd="0" presId="urn:microsoft.com/office/officeart/2005/8/layout/hProcess11"/>
    <dgm:cxn modelId="{91CEB837-BC84-4FC6-BCFF-AB4E85E94954}" type="presParOf" srcId="{30A9FA68-A770-4260-97D4-A01F1579551E}" destId="{7FABC8D3-1AA8-4136-96DB-98A2D664C1F2}" srcOrd="5" destOrd="0" presId="urn:microsoft.com/office/officeart/2005/8/layout/hProcess11"/>
    <dgm:cxn modelId="{2FFB4538-645E-4292-B70D-47CD47F6220E}" type="presParOf" srcId="{30A9FA68-A770-4260-97D4-A01F1579551E}" destId="{C3BCBA0A-2CDA-4DDA-A51B-130C8811BA58}" srcOrd="6" destOrd="0" presId="urn:microsoft.com/office/officeart/2005/8/layout/hProcess11"/>
    <dgm:cxn modelId="{C70A5A28-A47C-48AB-8A39-87E126E531E6}" type="presParOf" srcId="{C3BCBA0A-2CDA-4DDA-A51B-130C8811BA58}" destId="{0176C259-37CB-40D9-94CE-C6C5036D5C67}" srcOrd="0" destOrd="0" presId="urn:microsoft.com/office/officeart/2005/8/layout/hProcess11"/>
    <dgm:cxn modelId="{8071D3AB-6363-4F84-9317-C7426D2F066D}" type="presParOf" srcId="{C3BCBA0A-2CDA-4DDA-A51B-130C8811BA58}" destId="{64D29F56-08C7-45E5-A690-F4526D849AFD}" srcOrd="1" destOrd="0" presId="urn:microsoft.com/office/officeart/2005/8/layout/hProcess11"/>
    <dgm:cxn modelId="{692787C5-CAF9-430A-B1D5-1FC8870139E8}" type="presParOf" srcId="{C3BCBA0A-2CDA-4DDA-A51B-130C8811BA58}" destId="{A0F41904-FC57-441D-9E03-23F01F703A63}" srcOrd="2" destOrd="0" presId="urn:microsoft.com/office/officeart/2005/8/layout/hProcess11"/>
    <dgm:cxn modelId="{E75C7173-96CF-4CD2-B377-81D2C47D629A}" type="presParOf" srcId="{30A9FA68-A770-4260-97D4-A01F1579551E}" destId="{8804FDA3-F4BF-4A56-9ADF-F67643E57A9C}" srcOrd="7" destOrd="0" presId="urn:microsoft.com/office/officeart/2005/8/layout/hProcess11"/>
    <dgm:cxn modelId="{11F3685D-9355-475C-9365-B121280A8025}" type="presParOf" srcId="{30A9FA68-A770-4260-97D4-A01F1579551E}" destId="{D04B5183-3906-4573-89E6-F8FFFF40C1DB}" srcOrd="8" destOrd="0" presId="urn:microsoft.com/office/officeart/2005/8/layout/hProcess11"/>
    <dgm:cxn modelId="{4A1A1CCD-7113-40A9-8A77-E12F4676B255}" type="presParOf" srcId="{D04B5183-3906-4573-89E6-F8FFFF40C1DB}" destId="{FC0D3E40-3E4D-4AD5-8AE7-49007B65D233}" srcOrd="0" destOrd="0" presId="urn:microsoft.com/office/officeart/2005/8/layout/hProcess11"/>
    <dgm:cxn modelId="{D3838E6D-DD7F-4D7D-AA17-DD7F53824815}" type="presParOf" srcId="{D04B5183-3906-4573-89E6-F8FFFF40C1DB}" destId="{B0115D35-0766-46D9-9AB8-A823A0188E19}" srcOrd="1" destOrd="0" presId="urn:microsoft.com/office/officeart/2005/8/layout/hProcess11"/>
    <dgm:cxn modelId="{F35EB3D0-6F0F-4E70-B406-D2A2AC213F5D}" type="presParOf" srcId="{D04B5183-3906-4573-89E6-F8FFFF40C1DB}" destId="{5670DDA6-42EF-4F7D-B313-032BB68168D3}" srcOrd="2" destOrd="0" presId="urn:microsoft.com/office/officeart/2005/8/layout/hProcess11"/>
    <dgm:cxn modelId="{48D7491B-CE28-45E6-9C84-E75BFAAC6AAF}" type="presParOf" srcId="{30A9FA68-A770-4260-97D4-A01F1579551E}" destId="{525350A7-586F-4B62-A1B3-907953F121D7}" srcOrd="9" destOrd="0" presId="urn:microsoft.com/office/officeart/2005/8/layout/hProcess11"/>
    <dgm:cxn modelId="{690CAA94-50AA-4437-B34C-2F1919BB2415}" type="presParOf" srcId="{30A9FA68-A770-4260-97D4-A01F1579551E}" destId="{4D51AD1F-5BE7-4128-A84A-6FB8E7B3FB4B}" srcOrd="10" destOrd="0" presId="urn:microsoft.com/office/officeart/2005/8/layout/hProcess11"/>
    <dgm:cxn modelId="{98CFCD4D-D69E-4DD2-B6CD-4B4AF31AB17F}" type="presParOf" srcId="{4D51AD1F-5BE7-4128-A84A-6FB8E7B3FB4B}" destId="{B6383609-CEB2-4AEA-A4C8-5EF5F23CD896}" srcOrd="0" destOrd="0" presId="urn:microsoft.com/office/officeart/2005/8/layout/hProcess11"/>
    <dgm:cxn modelId="{F30E1EF1-EA1D-42EF-A902-6CBAF1751B95}" type="presParOf" srcId="{4D51AD1F-5BE7-4128-A84A-6FB8E7B3FB4B}" destId="{21166905-965F-4810-8C58-A3C6B75DE519}" srcOrd="1" destOrd="0" presId="urn:microsoft.com/office/officeart/2005/8/layout/hProcess11"/>
    <dgm:cxn modelId="{6DBDEDC1-4F3C-44B4-A1C4-7BE5B9CA616F}" type="presParOf" srcId="{4D51AD1F-5BE7-4128-A84A-6FB8E7B3FB4B}" destId="{C04A0728-63A0-4279-B9B6-5B95A3D6DEA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966965-C090-4764-A6FB-1DF3EE828D9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796050-B103-4507-88EE-3FCEAA6059B3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20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</a:p>
      </dgm:t>
    </dgm:pt>
    <dgm:pt modelId="{1DFFB1E4-DAC2-456B-92B8-D029584786A4}" type="parTrans" cxnId="{D93B3BA2-8EE7-4E91-AFD4-0D5C12E5E94C}">
      <dgm:prSet/>
      <dgm:spPr/>
      <dgm:t>
        <a:bodyPr/>
        <a:lstStyle/>
        <a:p>
          <a:endParaRPr lang="en-US"/>
        </a:p>
      </dgm:t>
    </dgm:pt>
    <dgm:pt modelId="{0BB41355-EFFE-440B-B4ED-0B00CFDAAB65}" type="sibTrans" cxnId="{D93B3BA2-8EE7-4E91-AFD4-0D5C12E5E94C}">
      <dgm:prSet/>
      <dgm:spPr/>
      <dgm:t>
        <a:bodyPr/>
        <a:lstStyle/>
        <a:p>
          <a:endParaRPr lang="en-US"/>
        </a:p>
      </dgm:t>
    </dgm:pt>
    <dgm:pt modelId="{A7E01E1F-F6DC-4D44-9162-C7076DFCA020}">
      <dgm:prSet phldrT="[Text]"/>
      <dgm:spPr/>
      <dgm:t>
        <a:bodyPr/>
        <a:lstStyle/>
        <a:p>
          <a:r>
            <a:rPr lang="en-US" b="1" dirty="0" smtClean="0">
              <a:solidFill>
                <a:srgbClr val="C00000"/>
              </a:solidFill>
            </a:rPr>
            <a:t>2030</a:t>
          </a:r>
        </a:p>
        <a:p>
          <a:r>
            <a:rPr lang="en-US" b="1" dirty="0" smtClean="0">
              <a:solidFill>
                <a:srgbClr val="C00000"/>
              </a:solidFill>
            </a:rPr>
            <a:t>ALBA II</a:t>
          </a:r>
          <a:endParaRPr lang="en-US" dirty="0" smtClean="0">
            <a:solidFill>
              <a:srgbClr val="C00000"/>
            </a:solidFill>
          </a:endParaRPr>
        </a:p>
      </dgm:t>
    </dgm:pt>
    <dgm:pt modelId="{505137D3-FF12-42ED-85A2-859FB2A91F35}" type="parTrans" cxnId="{55105CF9-0B37-442C-BBA6-0DD16B6ADAFE}">
      <dgm:prSet/>
      <dgm:spPr/>
      <dgm:t>
        <a:bodyPr/>
        <a:lstStyle/>
        <a:p>
          <a:endParaRPr lang="en-US"/>
        </a:p>
      </dgm:t>
    </dgm:pt>
    <dgm:pt modelId="{0A0BAF45-0BEA-47BD-B1AF-617A5F2FFF96}" type="sibTrans" cxnId="{55105CF9-0B37-442C-BBA6-0DD16B6ADAFE}">
      <dgm:prSet/>
      <dgm:spPr/>
      <dgm:t>
        <a:bodyPr/>
        <a:lstStyle/>
        <a:p>
          <a:endParaRPr lang="en-US"/>
        </a:p>
      </dgm:t>
    </dgm:pt>
    <dgm:pt modelId="{CC2C86E4-E3B7-4B41-90AF-8A05FE722EC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2020</a:t>
          </a:r>
        </a:p>
        <a:p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11 Operating BLs </a:t>
          </a:r>
        </a:p>
        <a:p>
          <a:r>
            <a:rPr lang="en-US" smtClean="0">
              <a:solidFill>
                <a:schemeClr val="tx1">
                  <a:lumMod val="95000"/>
                  <a:lumOff val="5000"/>
                </a:schemeClr>
              </a:solidFill>
            </a:rPr>
            <a:t>5 </a:t>
          </a:r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BLs in construction</a:t>
          </a:r>
          <a:endParaRPr lang="en-US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DF0330A-155B-4428-B275-9338034622E6}" type="parTrans" cxnId="{F306AF90-27D0-4A0A-84B3-0DEF63913D72}">
      <dgm:prSet/>
      <dgm:spPr/>
      <dgm:t>
        <a:bodyPr/>
        <a:lstStyle/>
        <a:p>
          <a:endParaRPr lang="en-US"/>
        </a:p>
      </dgm:t>
    </dgm:pt>
    <dgm:pt modelId="{533AA761-283A-43B6-AABE-09D91B4A6D61}" type="sibTrans" cxnId="{F306AF90-27D0-4A0A-84B3-0DEF63913D72}">
      <dgm:prSet/>
      <dgm:spPr/>
      <dgm:t>
        <a:bodyPr/>
        <a:lstStyle/>
        <a:p>
          <a:endParaRPr lang="en-US"/>
        </a:p>
      </dgm:t>
    </dgm:pt>
    <dgm:pt modelId="{56AB6642-F89D-4501-8BF5-CEA305E7ED32}">
      <dgm:prSet/>
      <dgm:spPr/>
      <dgm:t>
        <a:bodyPr/>
        <a:lstStyle/>
        <a:p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en-US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2028</a:t>
          </a:r>
        </a:p>
        <a:p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16-20 Operating BLs</a:t>
          </a:r>
        </a:p>
        <a:p>
          <a:r>
            <a:rPr lang="en-US" dirty="0" smtClean="0">
              <a:solidFill>
                <a:schemeClr val="tx1">
                  <a:lumMod val="95000"/>
                  <a:lumOff val="5000"/>
                </a:schemeClr>
              </a:solidFill>
            </a:rPr>
            <a:t>Preparing ALBA II</a:t>
          </a:r>
          <a:endParaRPr lang="en-US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5F4B67D-7D82-43E9-BAA3-AA0A233D954F}" type="parTrans" cxnId="{E65F6F0C-A172-464F-9863-041A265F8290}">
      <dgm:prSet/>
      <dgm:spPr/>
      <dgm:t>
        <a:bodyPr/>
        <a:lstStyle/>
        <a:p>
          <a:endParaRPr lang="en-US"/>
        </a:p>
      </dgm:t>
    </dgm:pt>
    <dgm:pt modelId="{F88D31D5-CC85-48AF-B63A-2E40A4826F53}" type="sibTrans" cxnId="{E65F6F0C-A172-464F-9863-041A265F8290}">
      <dgm:prSet/>
      <dgm:spPr/>
      <dgm:t>
        <a:bodyPr/>
        <a:lstStyle/>
        <a:p>
          <a:endParaRPr lang="en-US"/>
        </a:p>
      </dgm:t>
    </dgm:pt>
    <dgm:pt modelId="{B94F6312-0302-40D2-AB6E-F9F4B85753CF}">
      <dgm:prSet/>
      <dgm:spPr/>
      <dgm:t>
        <a:bodyPr/>
        <a:lstStyle/>
        <a:p>
          <a:endParaRPr lang="en-US"/>
        </a:p>
      </dgm:t>
    </dgm:pt>
    <dgm:pt modelId="{5FEA930B-3828-4A97-B39F-E5C6A8BEE3CC}" type="parTrans" cxnId="{56ED0A3C-E3AC-415D-AFF0-B620711D08BB}">
      <dgm:prSet/>
      <dgm:spPr/>
      <dgm:t>
        <a:bodyPr/>
        <a:lstStyle/>
        <a:p>
          <a:endParaRPr lang="en-US"/>
        </a:p>
      </dgm:t>
    </dgm:pt>
    <dgm:pt modelId="{813B039E-DEE8-483E-A551-4FF454BFAC11}" type="sibTrans" cxnId="{56ED0A3C-E3AC-415D-AFF0-B620711D08BB}">
      <dgm:prSet/>
      <dgm:spPr/>
      <dgm:t>
        <a:bodyPr/>
        <a:lstStyle/>
        <a:p>
          <a:endParaRPr lang="en-US"/>
        </a:p>
      </dgm:t>
    </dgm:pt>
    <dgm:pt modelId="{43CB4AF3-3C8E-47CD-AAAA-6B078FE4C942}" type="pres">
      <dgm:prSet presAssocID="{8A966965-C090-4764-A6FB-1DF3EE828D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56C8A5-A018-4C8D-AA86-1557CA8CF32D}" type="pres">
      <dgm:prSet presAssocID="{8A966965-C090-4764-A6FB-1DF3EE828D91}" presName="arrow" presStyleLbl="bgShp" presStyleIdx="0" presStyleCnt="1" custLinFactNeighborX="156" custLinFactNeighborY="1114"/>
      <dgm:spPr>
        <a:solidFill>
          <a:srgbClr val="336699"/>
        </a:solidFill>
      </dgm:spPr>
      <dgm:t>
        <a:bodyPr/>
        <a:lstStyle/>
        <a:p>
          <a:endParaRPr lang="es-ES"/>
        </a:p>
      </dgm:t>
    </dgm:pt>
    <dgm:pt modelId="{30A9FA68-A770-4260-97D4-A01F1579551E}" type="pres">
      <dgm:prSet presAssocID="{8A966965-C090-4764-A6FB-1DF3EE828D91}" presName="points" presStyleCnt="0"/>
      <dgm:spPr/>
    </dgm:pt>
    <dgm:pt modelId="{5D76AE7A-7943-4553-ADA8-827FDB544579}" type="pres">
      <dgm:prSet presAssocID="{A5796050-B103-4507-88EE-3FCEAA6059B3}" presName="compositeA" presStyleCnt="0"/>
      <dgm:spPr/>
    </dgm:pt>
    <dgm:pt modelId="{D14E866C-3A97-451D-B268-91CA44D27CDC}" type="pres">
      <dgm:prSet presAssocID="{A5796050-B103-4507-88EE-3FCEAA6059B3}" presName="textA" presStyleLbl="revTx" presStyleIdx="0" presStyleCnt="5" custScaleX="175368" custScaleY="58313" custLinFactNeighborX="3416" custLinFactNeighborY="24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9B5322-68FC-4751-A3B4-1C1CE1471FFB}" type="pres">
      <dgm:prSet presAssocID="{A5796050-B103-4507-88EE-3FCEAA6059B3}" presName="circleA" presStyleLbl="node1" presStyleIdx="0" presStyleCnt="5" custScaleX="28524" custScaleY="28125" custLinFactNeighborX="953" custLinFactNeighborY="37453"/>
      <dgm:spPr>
        <a:solidFill>
          <a:srgbClr val="336699"/>
        </a:solidFill>
      </dgm:spPr>
      <dgm:t>
        <a:bodyPr/>
        <a:lstStyle/>
        <a:p>
          <a:endParaRPr lang="en-US"/>
        </a:p>
      </dgm:t>
    </dgm:pt>
    <dgm:pt modelId="{04084FB0-B97B-4C51-914A-15CC67644ADF}" type="pres">
      <dgm:prSet presAssocID="{A5796050-B103-4507-88EE-3FCEAA6059B3}" presName="spaceA" presStyleCnt="0"/>
      <dgm:spPr/>
    </dgm:pt>
    <dgm:pt modelId="{453DD1E4-330F-4A82-B83C-9A935CD024ED}" type="pres">
      <dgm:prSet presAssocID="{0BB41355-EFFE-440B-B4ED-0B00CFDAAB65}" presName="space" presStyleCnt="0"/>
      <dgm:spPr/>
    </dgm:pt>
    <dgm:pt modelId="{72A96296-71AD-4526-B979-95B9AFB1B58F}" type="pres">
      <dgm:prSet presAssocID="{CC2C86E4-E3B7-4B41-90AF-8A05FE722EC6}" presName="compositeB" presStyleCnt="0"/>
      <dgm:spPr/>
    </dgm:pt>
    <dgm:pt modelId="{41EB0B09-0B3D-4018-BCB4-1F4BFA552A85}" type="pres">
      <dgm:prSet presAssocID="{CC2C86E4-E3B7-4B41-90AF-8A05FE722EC6}" presName="textB" presStyleLbl="revTx" presStyleIdx="1" presStyleCnt="5" custScaleX="206786" custScaleY="62812" custLinFactY="-43693" custLinFactNeighborX="1463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0ED34-D150-4B4C-9DF2-A2D7FBEE606E}" type="pres">
      <dgm:prSet presAssocID="{CC2C86E4-E3B7-4B41-90AF-8A05FE722EC6}" presName="circleB" presStyleLbl="node1" presStyleIdx="1" presStyleCnt="5" custScaleX="56250" custScaleY="56250" custLinFactNeighborX="18264" custLinFactNeighborY="-39957"/>
      <dgm:spPr>
        <a:solidFill>
          <a:srgbClr val="336699"/>
        </a:solidFill>
      </dgm:spPr>
      <dgm:t>
        <a:bodyPr/>
        <a:lstStyle/>
        <a:p>
          <a:endParaRPr lang="en-US"/>
        </a:p>
      </dgm:t>
    </dgm:pt>
    <dgm:pt modelId="{44B1E72C-9EFF-4FDB-96A3-26622939D12D}" type="pres">
      <dgm:prSet presAssocID="{CC2C86E4-E3B7-4B41-90AF-8A05FE722EC6}" presName="spaceB" presStyleCnt="0"/>
      <dgm:spPr/>
    </dgm:pt>
    <dgm:pt modelId="{CE3A75A9-8176-4EEC-B34A-AA5BF05C0F1F}" type="pres">
      <dgm:prSet presAssocID="{533AA761-283A-43B6-AABE-09D91B4A6D61}" presName="space" presStyleCnt="0"/>
      <dgm:spPr/>
    </dgm:pt>
    <dgm:pt modelId="{F28553F1-262C-4B2B-BF94-B111BBE93289}" type="pres">
      <dgm:prSet presAssocID="{56AB6642-F89D-4501-8BF5-CEA305E7ED32}" presName="compositeA" presStyleCnt="0"/>
      <dgm:spPr/>
    </dgm:pt>
    <dgm:pt modelId="{564370F1-FAD5-4ACE-B5F0-A1186193DAEE}" type="pres">
      <dgm:prSet presAssocID="{56AB6642-F89D-4501-8BF5-CEA305E7ED32}" presName="textA" presStyleLbl="revTx" presStyleIdx="2" presStyleCnt="5" custScaleX="206814" custScaleY="69802" custLinFactX="68291" custLinFactNeighborX="100000" custLinFactNeighborY="13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683FD-F69C-4626-A1D2-33BA836A2A79}" type="pres">
      <dgm:prSet presAssocID="{56AB6642-F89D-4501-8BF5-CEA305E7ED32}" presName="circleA" presStyleLbl="node1" presStyleIdx="2" presStyleCnt="5" custFlipHor="1" custScaleX="56250" custScaleY="56250" custLinFactX="150200" custLinFactNeighborX="200000" custLinFactNeighborY="30817"/>
      <dgm:spPr>
        <a:solidFill>
          <a:srgbClr val="336699"/>
        </a:solidFill>
      </dgm:spPr>
      <dgm:t>
        <a:bodyPr/>
        <a:lstStyle/>
        <a:p>
          <a:endParaRPr lang="en-US"/>
        </a:p>
      </dgm:t>
    </dgm:pt>
    <dgm:pt modelId="{23CFA9B5-5F78-4E44-8224-F8632F48BC8A}" type="pres">
      <dgm:prSet presAssocID="{56AB6642-F89D-4501-8BF5-CEA305E7ED32}" presName="spaceA" presStyleCnt="0"/>
      <dgm:spPr/>
    </dgm:pt>
    <dgm:pt modelId="{7FABC8D3-1AA8-4136-96DB-98A2D664C1F2}" type="pres">
      <dgm:prSet presAssocID="{F88D31D5-CC85-48AF-B63A-2E40A4826F53}" presName="space" presStyleCnt="0"/>
      <dgm:spPr/>
    </dgm:pt>
    <dgm:pt modelId="{C27DB438-F316-4005-8BA7-0D29F97A29FF}" type="pres">
      <dgm:prSet presAssocID="{A7E01E1F-F6DC-4D44-9162-C7076DFCA020}" presName="compositeB" presStyleCnt="0"/>
      <dgm:spPr/>
    </dgm:pt>
    <dgm:pt modelId="{2AA56151-68C6-443D-A533-6A964968A0E3}" type="pres">
      <dgm:prSet presAssocID="{A7E01E1F-F6DC-4D44-9162-C7076DFCA020}" presName="textB" presStyleLbl="revTx" presStyleIdx="3" presStyleCnt="5" custLinFactX="70619" custLinFactY="-19149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4E1C7C-75BB-4155-984C-413150DBE148}" type="pres">
      <dgm:prSet presAssocID="{A7E01E1F-F6DC-4D44-9162-C7076DFCA020}" presName="circleB" presStyleLbl="node1" presStyleIdx="3" presStyleCnt="5" custScaleX="77185" custScaleY="75968" custLinFactNeighborX="55020" custLinFactNeighborY="3609"/>
      <dgm:spPr>
        <a:solidFill>
          <a:srgbClr val="336699"/>
        </a:solidFill>
      </dgm:spPr>
      <dgm:t>
        <a:bodyPr/>
        <a:lstStyle/>
        <a:p>
          <a:endParaRPr lang="en-US"/>
        </a:p>
      </dgm:t>
    </dgm:pt>
    <dgm:pt modelId="{B7C59A95-37A6-4103-84DE-FC64AC65AB31}" type="pres">
      <dgm:prSet presAssocID="{A7E01E1F-F6DC-4D44-9162-C7076DFCA020}" presName="spaceB" presStyleCnt="0"/>
      <dgm:spPr/>
    </dgm:pt>
    <dgm:pt modelId="{525350A7-586F-4B62-A1B3-907953F121D7}" type="pres">
      <dgm:prSet presAssocID="{0A0BAF45-0BEA-47BD-B1AF-617A5F2FFF96}" presName="space" presStyleCnt="0"/>
      <dgm:spPr/>
    </dgm:pt>
    <dgm:pt modelId="{AC17D53F-FD31-49C0-88BC-09EF046E15A8}" type="pres">
      <dgm:prSet presAssocID="{B94F6312-0302-40D2-AB6E-F9F4B85753CF}" presName="compositeA" presStyleCnt="0"/>
      <dgm:spPr/>
    </dgm:pt>
    <dgm:pt modelId="{4855475A-FE65-4956-B4B4-5951FE3F839E}" type="pres">
      <dgm:prSet presAssocID="{B94F6312-0302-40D2-AB6E-F9F4B85753CF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C85FC-6919-4A51-AD06-8044AECEF607}" type="pres">
      <dgm:prSet presAssocID="{B94F6312-0302-40D2-AB6E-F9F4B85753CF}" presName="circleA" presStyleLbl="node1" presStyleIdx="4" presStyleCnt="5" custLinFactX="25656" custLinFactNeighborX="100000" custLinFactNeighborY="4979"/>
      <dgm:spPr>
        <a:solidFill>
          <a:srgbClr val="00B050"/>
        </a:solidFill>
      </dgm:spPr>
      <dgm:t>
        <a:bodyPr/>
        <a:lstStyle/>
        <a:p>
          <a:endParaRPr lang="en-US"/>
        </a:p>
      </dgm:t>
    </dgm:pt>
    <dgm:pt modelId="{30A69776-1B0E-4FB3-A752-7056E6504A4F}" type="pres">
      <dgm:prSet presAssocID="{B94F6312-0302-40D2-AB6E-F9F4B85753CF}" presName="spaceA" presStyleCnt="0"/>
      <dgm:spPr/>
    </dgm:pt>
  </dgm:ptLst>
  <dgm:cxnLst>
    <dgm:cxn modelId="{E65F6F0C-A172-464F-9863-041A265F8290}" srcId="{8A966965-C090-4764-A6FB-1DF3EE828D91}" destId="{56AB6642-F89D-4501-8BF5-CEA305E7ED32}" srcOrd="2" destOrd="0" parTransId="{05F4B67D-7D82-43E9-BAA3-AA0A233D954F}" sibTransId="{F88D31D5-CC85-48AF-B63A-2E40A4826F53}"/>
    <dgm:cxn modelId="{F306AF90-27D0-4A0A-84B3-0DEF63913D72}" srcId="{8A966965-C090-4764-A6FB-1DF3EE828D91}" destId="{CC2C86E4-E3B7-4B41-90AF-8A05FE722EC6}" srcOrd="1" destOrd="0" parTransId="{8DF0330A-155B-4428-B275-9338034622E6}" sibTransId="{533AA761-283A-43B6-AABE-09D91B4A6D61}"/>
    <dgm:cxn modelId="{9FC3384A-60C3-4190-BEAE-3A64EA1B7B54}" type="presOf" srcId="{A7E01E1F-F6DC-4D44-9162-C7076DFCA020}" destId="{2AA56151-68C6-443D-A533-6A964968A0E3}" srcOrd="0" destOrd="0" presId="urn:microsoft.com/office/officeart/2005/8/layout/hProcess11"/>
    <dgm:cxn modelId="{55105CF9-0B37-442C-BBA6-0DD16B6ADAFE}" srcId="{8A966965-C090-4764-A6FB-1DF3EE828D91}" destId="{A7E01E1F-F6DC-4D44-9162-C7076DFCA020}" srcOrd="3" destOrd="0" parTransId="{505137D3-FF12-42ED-85A2-859FB2A91F35}" sibTransId="{0A0BAF45-0BEA-47BD-B1AF-617A5F2FFF96}"/>
    <dgm:cxn modelId="{BFA0FFD7-D385-4144-ACD6-ED72F54C86D8}" type="presOf" srcId="{CC2C86E4-E3B7-4B41-90AF-8A05FE722EC6}" destId="{41EB0B09-0B3D-4018-BCB4-1F4BFA552A85}" srcOrd="0" destOrd="0" presId="urn:microsoft.com/office/officeart/2005/8/layout/hProcess11"/>
    <dgm:cxn modelId="{D93B3BA2-8EE7-4E91-AFD4-0D5C12E5E94C}" srcId="{8A966965-C090-4764-A6FB-1DF3EE828D91}" destId="{A5796050-B103-4507-88EE-3FCEAA6059B3}" srcOrd="0" destOrd="0" parTransId="{1DFFB1E4-DAC2-456B-92B8-D029584786A4}" sibTransId="{0BB41355-EFFE-440B-B4ED-0B00CFDAAB65}"/>
    <dgm:cxn modelId="{D27FCA37-A46E-43ED-AA14-C54195548F08}" type="presOf" srcId="{B94F6312-0302-40D2-AB6E-F9F4B85753CF}" destId="{4855475A-FE65-4956-B4B4-5951FE3F839E}" srcOrd="0" destOrd="0" presId="urn:microsoft.com/office/officeart/2005/8/layout/hProcess11"/>
    <dgm:cxn modelId="{F7ABD62C-3A5D-45C0-97BA-EAAD1BA088BA}" type="presOf" srcId="{56AB6642-F89D-4501-8BF5-CEA305E7ED32}" destId="{564370F1-FAD5-4ACE-B5F0-A1186193DAEE}" srcOrd="0" destOrd="0" presId="urn:microsoft.com/office/officeart/2005/8/layout/hProcess11"/>
    <dgm:cxn modelId="{60E27590-EC7C-4C4C-BD9F-8F748EE3CF64}" type="presOf" srcId="{A5796050-B103-4507-88EE-3FCEAA6059B3}" destId="{D14E866C-3A97-451D-B268-91CA44D27CDC}" srcOrd="0" destOrd="0" presId="urn:microsoft.com/office/officeart/2005/8/layout/hProcess11"/>
    <dgm:cxn modelId="{2018EA21-D727-465D-9BA5-A97F65FDF538}" type="presOf" srcId="{8A966965-C090-4764-A6FB-1DF3EE828D91}" destId="{43CB4AF3-3C8E-47CD-AAAA-6B078FE4C942}" srcOrd="0" destOrd="0" presId="urn:microsoft.com/office/officeart/2005/8/layout/hProcess11"/>
    <dgm:cxn modelId="{56ED0A3C-E3AC-415D-AFF0-B620711D08BB}" srcId="{8A966965-C090-4764-A6FB-1DF3EE828D91}" destId="{B94F6312-0302-40D2-AB6E-F9F4B85753CF}" srcOrd="4" destOrd="0" parTransId="{5FEA930B-3828-4A97-B39F-E5C6A8BEE3CC}" sibTransId="{813B039E-DEE8-483E-A551-4FF454BFAC11}"/>
    <dgm:cxn modelId="{E2F57310-7375-4EEA-8771-CEAA59B049FC}" type="presParOf" srcId="{43CB4AF3-3C8E-47CD-AAAA-6B078FE4C942}" destId="{9D56C8A5-A018-4C8D-AA86-1557CA8CF32D}" srcOrd="0" destOrd="0" presId="urn:microsoft.com/office/officeart/2005/8/layout/hProcess11"/>
    <dgm:cxn modelId="{9E8DD3B5-0A9E-4CD8-9BB7-1A1DF9CE53A6}" type="presParOf" srcId="{43CB4AF3-3C8E-47CD-AAAA-6B078FE4C942}" destId="{30A9FA68-A770-4260-97D4-A01F1579551E}" srcOrd="1" destOrd="0" presId="urn:microsoft.com/office/officeart/2005/8/layout/hProcess11"/>
    <dgm:cxn modelId="{B0CFF304-F6FB-4F2D-A1F0-646A98A1FCA1}" type="presParOf" srcId="{30A9FA68-A770-4260-97D4-A01F1579551E}" destId="{5D76AE7A-7943-4553-ADA8-827FDB544579}" srcOrd="0" destOrd="0" presId="urn:microsoft.com/office/officeart/2005/8/layout/hProcess11"/>
    <dgm:cxn modelId="{9413C831-8254-4DF2-B0B9-5FEF6F1791B7}" type="presParOf" srcId="{5D76AE7A-7943-4553-ADA8-827FDB544579}" destId="{D14E866C-3A97-451D-B268-91CA44D27CDC}" srcOrd="0" destOrd="0" presId="urn:microsoft.com/office/officeart/2005/8/layout/hProcess11"/>
    <dgm:cxn modelId="{A7BEC239-2F77-4A94-8542-105B6EAAADA5}" type="presParOf" srcId="{5D76AE7A-7943-4553-ADA8-827FDB544579}" destId="{679B5322-68FC-4751-A3B4-1C1CE1471FFB}" srcOrd="1" destOrd="0" presId="urn:microsoft.com/office/officeart/2005/8/layout/hProcess11"/>
    <dgm:cxn modelId="{482BDBFD-6C52-42EC-8C91-1AD781A940E9}" type="presParOf" srcId="{5D76AE7A-7943-4553-ADA8-827FDB544579}" destId="{04084FB0-B97B-4C51-914A-15CC67644ADF}" srcOrd="2" destOrd="0" presId="urn:microsoft.com/office/officeart/2005/8/layout/hProcess11"/>
    <dgm:cxn modelId="{BA2E9594-5B2A-4431-8C07-9999E7368ECC}" type="presParOf" srcId="{30A9FA68-A770-4260-97D4-A01F1579551E}" destId="{453DD1E4-330F-4A82-B83C-9A935CD024ED}" srcOrd="1" destOrd="0" presId="urn:microsoft.com/office/officeart/2005/8/layout/hProcess11"/>
    <dgm:cxn modelId="{93882B6F-8AF8-42BF-99CA-1BCE8E1DC3B3}" type="presParOf" srcId="{30A9FA68-A770-4260-97D4-A01F1579551E}" destId="{72A96296-71AD-4526-B979-95B9AFB1B58F}" srcOrd="2" destOrd="0" presId="urn:microsoft.com/office/officeart/2005/8/layout/hProcess11"/>
    <dgm:cxn modelId="{12ECD989-6598-47E2-A23B-0D63E4B18201}" type="presParOf" srcId="{72A96296-71AD-4526-B979-95B9AFB1B58F}" destId="{41EB0B09-0B3D-4018-BCB4-1F4BFA552A85}" srcOrd="0" destOrd="0" presId="urn:microsoft.com/office/officeart/2005/8/layout/hProcess11"/>
    <dgm:cxn modelId="{96D33FFA-5F9C-4B9F-846C-8488FC4AD71A}" type="presParOf" srcId="{72A96296-71AD-4526-B979-95B9AFB1B58F}" destId="{63C0ED34-D150-4B4C-9DF2-A2D7FBEE606E}" srcOrd="1" destOrd="0" presId="urn:microsoft.com/office/officeart/2005/8/layout/hProcess11"/>
    <dgm:cxn modelId="{3D06278C-2CA8-4376-BD39-94FBC3918777}" type="presParOf" srcId="{72A96296-71AD-4526-B979-95B9AFB1B58F}" destId="{44B1E72C-9EFF-4FDB-96A3-26622939D12D}" srcOrd="2" destOrd="0" presId="urn:microsoft.com/office/officeart/2005/8/layout/hProcess11"/>
    <dgm:cxn modelId="{3EAFBB66-3080-4287-8411-F257A56D49AB}" type="presParOf" srcId="{30A9FA68-A770-4260-97D4-A01F1579551E}" destId="{CE3A75A9-8176-4EEC-B34A-AA5BF05C0F1F}" srcOrd="3" destOrd="0" presId="urn:microsoft.com/office/officeart/2005/8/layout/hProcess11"/>
    <dgm:cxn modelId="{77EB797A-DF6B-4DAF-B017-5153230505FC}" type="presParOf" srcId="{30A9FA68-A770-4260-97D4-A01F1579551E}" destId="{F28553F1-262C-4B2B-BF94-B111BBE93289}" srcOrd="4" destOrd="0" presId="urn:microsoft.com/office/officeart/2005/8/layout/hProcess11"/>
    <dgm:cxn modelId="{EA2E99DE-7787-482D-AC32-59429760CA19}" type="presParOf" srcId="{F28553F1-262C-4B2B-BF94-B111BBE93289}" destId="{564370F1-FAD5-4ACE-B5F0-A1186193DAEE}" srcOrd="0" destOrd="0" presId="urn:microsoft.com/office/officeart/2005/8/layout/hProcess11"/>
    <dgm:cxn modelId="{30D03889-DE75-4067-B8B1-D5513DB36EAE}" type="presParOf" srcId="{F28553F1-262C-4B2B-BF94-B111BBE93289}" destId="{158683FD-F69C-4626-A1D2-33BA836A2A79}" srcOrd="1" destOrd="0" presId="urn:microsoft.com/office/officeart/2005/8/layout/hProcess11"/>
    <dgm:cxn modelId="{EA53C625-907A-4583-920A-5FEFDFE5EF0E}" type="presParOf" srcId="{F28553F1-262C-4B2B-BF94-B111BBE93289}" destId="{23CFA9B5-5F78-4E44-8224-F8632F48BC8A}" srcOrd="2" destOrd="0" presId="urn:microsoft.com/office/officeart/2005/8/layout/hProcess11"/>
    <dgm:cxn modelId="{9B04469B-1C6F-46A6-97EC-DC4CEF144577}" type="presParOf" srcId="{30A9FA68-A770-4260-97D4-A01F1579551E}" destId="{7FABC8D3-1AA8-4136-96DB-98A2D664C1F2}" srcOrd="5" destOrd="0" presId="urn:microsoft.com/office/officeart/2005/8/layout/hProcess11"/>
    <dgm:cxn modelId="{41860CDB-2720-4206-AB7E-1C250855D2FB}" type="presParOf" srcId="{30A9FA68-A770-4260-97D4-A01F1579551E}" destId="{C27DB438-F316-4005-8BA7-0D29F97A29FF}" srcOrd="6" destOrd="0" presId="urn:microsoft.com/office/officeart/2005/8/layout/hProcess11"/>
    <dgm:cxn modelId="{09985AB9-F95A-4930-9A02-C6AACE02C9A3}" type="presParOf" srcId="{C27DB438-F316-4005-8BA7-0D29F97A29FF}" destId="{2AA56151-68C6-443D-A533-6A964968A0E3}" srcOrd="0" destOrd="0" presId="urn:microsoft.com/office/officeart/2005/8/layout/hProcess11"/>
    <dgm:cxn modelId="{9BBA9F7D-EF65-4C53-9B97-EDD60C951AAD}" type="presParOf" srcId="{C27DB438-F316-4005-8BA7-0D29F97A29FF}" destId="{114E1C7C-75BB-4155-984C-413150DBE148}" srcOrd="1" destOrd="0" presId="urn:microsoft.com/office/officeart/2005/8/layout/hProcess11"/>
    <dgm:cxn modelId="{43DE7B66-56E5-4350-8FE1-E4D688BD5741}" type="presParOf" srcId="{C27DB438-F316-4005-8BA7-0D29F97A29FF}" destId="{B7C59A95-37A6-4103-84DE-FC64AC65AB31}" srcOrd="2" destOrd="0" presId="urn:microsoft.com/office/officeart/2005/8/layout/hProcess11"/>
    <dgm:cxn modelId="{29F34FED-639D-41D5-A78E-1A581F5267D4}" type="presParOf" srcId="{30A9FA68-A770-4260-97D4-A01F1579551E}" destId="{525350A7-586F-4B62-A1B3-907953F121D7}" srcOrd="7" destOrd="0" presId="urn:microsoft.com/office/officeart/2005/8/layout/hProcess11"/>
    <dgm:cxn modelId="{11BAA711-FDE8-4F4C-B174-750451A9620E}" type="presParOf" srcId="{30A9FA68-A770-4260-97D4-A01F1579551E}" destId="{AC17D53F-FD31-49C0-88BC-09EF046E15A8}" srcOrd="8" destOrd="0" presId="urn:microsoft.com/office/officeart/2005/8/layout/hProcess11"/>
    <dgm:cxn modelId="{580984CC-E79C-4870-A273-67858AF2BDDE}" type="presParOf" srcId="{AC17D53F-FD31-49C0-88BC-09EF046E15A8}" destId="{4855475A-FE65-4956-B4B4-5951FE3F839E}" srcOrd="0" destOrd="0" presId="urn:microsoft.com/office/officeart/2005/8/layout/hProcess11"/>
    <dgm:cxn modelId="{1C6CA52C-3A0D-475B-9D57-D475098BB8A4}" type="presParOf" srcId="{AC17D53F-FD31-49C0-88BC-09EF046E15A8}" destId="{DA1C85FC-6919-4A51-AD06-8044AECEF607}" srcOrd="1" destOrd="0" presId="urn:microsoft.com/office/officeart/2005/8/layout/hProcess11"/>
    <dgm:cxn modelId="{B5A8D78D-99F6-4D50-B321-08B31B4E4795}" type="presParOf" srcId="{AC17D53F-FD31-49C0-88BC-09EF046E15A8}" destId="{30A69776-1B0E-4FB3-A752-7056E6504A4F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6C8A5-A018-4C8D-AA86-1557CA8CF32D}">
      <dsp:nvSpPr>
        <dsp:cNvPr id="0" name=""/>
        <dsp:cNvSpPr/>
      </dsp:nvSpPr>
      <dsp:spPr>
        <a:xfrm>
          <a:off x="0" y="2290017"/>
          <a:ext cx="11637861" cy="2345064"/>
        </a:xfrm>
        <a:prstGeom prst="notchedRightArrow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E866C-3A97-451D-B268-91CA44D27CDC}">
      <dsp:nvSpPr>
        <dsp:cNvPr id="0" name=""/>
        <dsp:cNvSpPr/>
      </dsp:nvSpPr>
      <dsp:spPr>
        <a:xfrm>
          <a:off x="49911" y="777277"/>
          <a:ext cx="1336216" cy="14381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2003</a:t>
          </a: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Project approval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9911" y="777277"/>
        <a:ext cx="1336216" cy="1438144"/>
      </dsp:txXfrm>
    </dsp:sp>
    <dsp:sp modelId="{679B5322-68FC-4751-A3B4-1C1CE1471FFB}">
      <dsp:nvSpPr>
        <dsp:cNvPr id="0" name=""/>
        <dsp:cNvSpPr/>
      </dsp:nvSpPr>
      <dsp:spPr>
        <a:xfrm>
          <a:off x="737692" y="3365616"/>
          <a:ext cx="149169" cy="14708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B0B09-0B3D-4018-BCB4-1F4BFA552A85}">
      <dsp:nvSpPr>
        <dsp:cNvPr id="0" name=""/>
        <dsp:cNvSpPr/>
      </dsp:nvSpPr>
      <dsp:spPr>
        <a:xfrm>
          <a:off x="1125458" y="995196"/>
          <a:ext cx="1831135" cy="2091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2006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Construction start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125458" y="995196"/>
        <a:ext cx="1831135" cy="2091846"/>
      </dsp:txXfrm>
    </dsp:sp>
    <dsp:sp modelId="{63C0ED34-D150-4B4C-9DF2-A2D7FBEE606E}">
      <dsp:nvSpPr>
        <dsp:cNvPr id="0" name=""/>
        <dsp:cNvSpPr/>
      </dsp:nvSpPr>
      <dsp:spPr>
        <a:xfrm>
          <a:off x="1900924" y="3279215"/>
          <a:ext cx="294165" cy="294165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370F1-FAD5-4ACE-B5F0-A1186193DAEE}">
      <dsp:nvSpPr>
        <dsp:cNvPr id="0" name=""/>
        <dsp:cNvSpPr/>
      </dsp:nvSpPr>
      <dsp:spPr>
        <a:xfrm>
          <a:off x="4195396" y="641422"/>
          <a:ext cx="2118159" cy="2091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2012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Operation start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I: 7BLs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195396" y="641422"/>
        <a:ext cx="2118159" cy="2091846"/>
      </dsp:txXfrm>
    </dsp:sp>
    <dsp:sp modelId="{158683FD-F69C-4626-A1D2-33BA836A2A79}">
      <dsp:nvSpPr>
        <dsp:cNvPr id="0" name=""/>
        <dsp:cNvSpPr/>
      </dsp:nvSpPr>
      <dsp:spPr>
        <a:xfrm flipH="1">
          <a:off x="5079203" y="3298188"/>
          <a:ext cx="294165" cy="294165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6C259-37CB-40D9-94CE-C6C5036D5C67}">
      <dsp:nvSpPr>
        <dsp:cNvPr id="0" name=""/>
        <dsp:cNvSpPr/>
      </dsp:nvSpPr>
      <dsp:spPr>
        <a:xfrm>
          <a:off x="6604318" y="991828"/>
          <a:ext cx="1610926" cy="2091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2014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II starts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604318" y="991828"/>
        <a:ext cx="1610926" cy="2091846"/>
      </dsp:txXfrm>
    </dsp:sp>
    <dsp:sp modelId="{64D29F56-08C7-45E5-A690-F4526D849AFD}">
      <dsp:nvSpPr>
        <dsp:cNvPr id="0" name=""/>
        <dsp:cNvSpPr/>
      </dsp:nvSpPr>
      <dsp:spPr>
        <a:xfrm>
          <a:off x="7357590" y="3290475"/>
          <a:ext cx="294165" cy="294165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0D3E40-3E4D-4AD5-8AE7-49007B65D233}">
      <dsp:nvSpPr>
        <dsp:cNvPr id="0" name=""/>
        <dsp:cNvSpPr/>
      </dsp:nvSpPr>
      <dsp:spPr>
        <a:xfrm>
          <a:off x="8058280" y="595627"/>
          <a:ext cx="1507243" cy="22153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2016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8</a:t>
          </a:r>
          <a:r>
            <a:rPr lang="en-US" sz="1900" kern="1200" baseline="30000" dirty="0" smtClean="0">
              <a:solidFill>
                <a:schemeClr val="tx1">
                  <a:lumMod val="95000"/>
                  <a:lumOff val="5000"/>
                </a:schemeClr>
              </a:solidFill>
            </a:rPr>
            <a:t>th</a:t>
          </a:r>
          <a:r>
            <a:rPr lang="en-US" sz="19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BL in operation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Phase III starts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8058280" y="595627"/>
        <a:ext cx="1507243" cy="2215370"/>
      </dsp:txXfrm>
    </dsp:sp>
    <dsp:sp modelId="{B0115D35-0766-46D9-9AB8-A823A0188E19}">
      <dsp:nvSpPr>
        <dsp:cNvPr id="0" name=""/>
        <dsp:cNvSpPr/>
      </dsp:nvSpPr>
      <dsp:spPr>
        <a:xfrm>
          <a:off x="8801135" y="3211936"/>
          <a:ext cx="392221" cy="392221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83609-CEB2-4AEA-A4C8-5EF5F23CD896}">
      <dsp:nvSpPr>
        <dsp:cNvPr id="0" name=""/>
        <dsp:cNvSpPr/>
      </dsp:nvSpPr>
      <dsp:spPr>
        <a:xfrm>
          <a:off x="8959175" y="3137770"/>
          <a:ext cx="1507243" cy="20918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8959175" y="3137770"/>
        <a:ext cx="1507243" cy="2091846"/>
      </dsp:txXfrm>
    </dsp:sp>
    <dsp:sp modelId="{21166905-965F-4810-8C58-A3C6B75DE519}">
      <dsp:nvSpPr>
        <dsp:cNvPr id="0" name=""/>
        <dsp:cNvSpPr/>
      </dsp:nvSpPr>
      <dsp:spPr>
        <a:xfrm>
          <a:off x="10242860" y="3109796"/>
          <a:ext cx="588331" cy="588331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6C8A5-A018-4C8D-AA86-1557CA8CF32D}">
      <dsp:nvSpPr>
        <dsp:cNvPr id="0" name=""/>
        <dsp:cNvSpPr/>
      </dsp:nvSpPr>
      <dsp:spPr>
        <a:xfrm>
          <a:off x="0" y="1550275"/>
          <a:ext cx="11062446" cy="2036781"/>
        </a:xfrm>
        <a:prstGeom prst="notchedRightArrow">
          <a:avLst/>
        </a:prstGeom>
        <a:solidFill>
          <a:srgbClr val="3366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4E866C-3A97-451D-B268-91CA44D27CDC}">
      <dsp:nvSpPr>
        <dsp:cNvPr id="0" name=""/>
        <dsp:cNvSpPr/>
      </dsp:nvSpPr>
      <dsp:spPr>
        <a:xfrm>
          <a:off x="45201" y="708733"/>
          <a:ext cx="2156922" cy="118770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</a:p>
      </dsp:txBody>
      <dsp:txXfrm>
        <a:off x="45201" y="708733"/>
        <a:ext cx="2156922" cy="1187708"/>
      </dsp:txXfrm>
    </dsp:sp>
    <dsp:sp modelId="{679B5322-68FC-4751-A3B4-1C1CE1471FFB}">
      <dsp:nvSpPr>
        <dsp:cNvPr id="0" name=""/>
        <dsp:cNvSpPr/>
      </dsp:nvSpPr>
      <dsp:spPr>
        <a:xfrm>
          <a:off x="1013879" y="2452811"/>
          <a:ext cx="145242" cy="143211"/>
        </a:xfrm>
        <a:prstGeom prst="ellipse">
          <a:avLst/>
        </a:prstGeom>
        <a:solidFill>
          <a:srgbClr val="33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B0B09-0B3D-4018-BCB4-1F4BFA552A85}">
      <dsp:nvSpPr>
        <dsp:cNvPr id="0" name=""/>
        <dsp:cNvSpPr/>
      </dsp:nvSpPr>
      <dsp:spPr>
        <a:xfrm>
          <a:off x="2401595" y="696538"/>
          <a:ext cx="2543345" cy="1279343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2020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11 Operating BLs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tx1">
                  <a:lumMod val="95000"/>
                  <a:lumOff val="5000"/>
                </a:schemeClr>
              </a:solidFill>
            </a:rPr>
            <a:t>5 </a:t>
          </a:r>
          <a:r>
            <a:rPr 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BLs in construction</a:t>
          </a:r>
          <a:endParaRPr lang="en-US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401595" y="696538"/>
        <a:ext cx="2543345" cy="1279343"/>
      </dsp:txXfrm>
    </dsp:sp>
    <dsp:sp modelId="{63C0ED34-D150-4B4C-9DF2-A2D7FBEE606E}">
      <dsp:nvSpPr>
        <dsp:cNvPr id="0" name=""/>
        <dsp:cNvSpPr/>
      </dsp:nvSpPr>
      <dsp:spPr>
        <a:xfrm>
          <a:off x="3443067" y="2388665"/>
          <a:ext cx="286422" cy="286422"/>
        </a:xfrm>
        <a:prstGeom prst="ellipse">
          <a:avLst/>
        </a:prstGeom>
        <a:solidFill>
          <a:srgbClr val="33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370F1-FAD5-4ACE-B5F0-A1186193DAEE}">
      <dsp:nvSpPr>
        <dsp:cNvPr id="0" name=""/>
        <dsp:cNvSpPr/>
      </dsp:nvSpPr>
      <dsp:spPr>
        <a:xfrm>
          <a:off x="6896328" y="426389"/>
          <a:ext cx="2543689" cy="1421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en-US" sz="18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2028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16-20 Operating BLs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Preparing ALBA II</a:t>
          </a:r>
          <a:endParaRPr lang="en-US" sz="1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896328" y="426389"/>
        <a:ext cx="2543689" cy="1421714"/>
      </dsp:txXfrm>
    </dsp:sp>
    <dsp:sp modelId="{158683FD-F69C-4626-A1D2-33BA836A2A79}">
      <dsp:nvSpPr>
        <dsp:cNvPr id="0" name=""/>
        <dsp:cNvSpPr/>
      </dsp:nvSpPr>
      <dsp:spPr>
        <a:xfrm flipH="1">
          <a:off x="7738284" y="2405917"/>
          <a:ext cx="286422" cy="286422"/>
        </a:xfrm>
        <a:prstGeom prst="ellipse">
          <a:avLst/>
        </a:prstGeom>
        <a:solidFill>
          <a:srgbClr val="33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56151-68C6-443D-A533-6A964968A0E3}">
      <dsp:nvSpPr>
        <dsp:cNvPr id="0" name=""/>
        <dsp:cNvSpPr/>
      </dsp:nvSpPr>
      <dsp:spPr>
        <a:xfrm>
          <a:off x="9530148" y="628367"/>
          <a:ext cx="1229940" cy="2036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C00000"/>
              </a:solidFill>
            </a:rPr>
            <a:t>2030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C00000"/>
              </a:solidFill>
            </a:rPr>
            <a:t>ALBA II</a:t>
          </a:r>
          <a:endParaRPr lang="en-US" sz="1800" kern="1200" dirty="0" smtClean="0">
            <a:solidFill>
              <a:srgbClr val="C00000"/>
            </a:solidFill>
          </a:endParaRPr>
        </a:p>
      </dsp:txBody>
      <dsp:txXfrm>
        <a:off x="9530148" y="628367"/>
        <a:ext cx="1229940" cy="2036781"/>
      </dsp:txXfrm>
    </dsp:sp>
    <dsp:sp modelId="{114E1C7C-75BB-4155-984C-413150DBE148}">
      <dsp:nvSpPr>
        <dsp:cNvPr id="0" name=""/>
        <dsp:cNvSpPr/>
      </dsp:nvSpPr>
      <dsp:spPr>
        <a:xfrm>
          <a:off x="8130254" y="2370940"/>
          <a:ext cx="393022" cy="386825"/>
        </a:xfrm>
        <a:prstGeom prst="ellipse">
          <a:avLst/>
        </a:prstGeom>
        <a:solidFill>
          <a:srgbClr val="33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5475A-FE65-4956-B4B4-5951FE3F839E}">
      <dsp:nvSpPr>
        <dsp:cNvPr id="0" name=""/>
        <dsp:cNvSpPr/>
      </dsp:nvSpPr>
      <dsp:spPr>
        <a:xfrm>
          <a:off x="8723073" y="0"/>
          <a:ext cx="1229940" cy="20367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8723073" y="0"/>
        <a:ext cx="1229940" cy="2036781"/>
      </dsp:txXfrm>
    </dsp:sp>
    <dsp:sp modelId="{DA1C85FC-6919-4A51-AD06-8044AECEF607}">
      <dsp:nvSpPr>
        <dsp:cNvPr id="0" name=""/>
        <dsp:cNvSpPr/>
      </dsp:nvSpPr>
      <dsp:spPr>
        <a:xfrm>
          <a:off x="9723281" y="2316731"/>
          <a:ext cx="509195" cy="509195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0.11962</cdr:x>
      <cdr:y>0.0504</cdr:y>
    </cdr:from>
    <cdr:to>
      <cdr:x>0.61179</cdr:x>
      <cdr:y>0.1527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6351" y="128841"/>
          <a:ext cx="1671973" cy="2615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dirty="0">
              <a:solidFill>
                <a:schemeClr val="accent6">
                  <a:lumMod val="75000"/>
                </a:schemeClr>
              </a:solidFill>
            </a:rPr>
            <a:t>Deposited PDB structures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A5A53-3D01-4F5D-88AA-B1A851B3E391}" type="datetimeFigureOut">
              <a:rPr lang="en-US" smtClean="0"/>
              <a:t>11/28/2019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3869F-DA32-49BF-9EF9-FCB1ADC480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3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3869F-DA32-49BF-9EF9-FCB1ADC480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6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94762" y="0"/>
            <a:ext cx="4497237" cy="3881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Energy Management at ALBA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26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0" y="4861510"/>
            <a:ext cx="8026400" cy="415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3317" y="990601"/>
            <a:ext cx="8075083" cy="3736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0" y="5257800"/>
            <a:ext cx="8026400" cy="5191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035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4585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78087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85069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034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08185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10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815413" y="188640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42863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43605" y="260648"/>
            <a:ext cx="9689776" cy="663340"/>
          </a:xfrm>
          <a:prstGeom prst="rect">
            <a:avLst/>
          </a:prstGeom>
          <a:solidFill>
            <a:srgbClr val="7792AD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5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250265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642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0021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3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566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83436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3806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9324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6900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82527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88640"/>
            <a:ext cx="948931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74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876662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5799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44767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4608" cy="663340"/>
          </a:xfrm>
          <a:prstGeom prst="rect">
            <a:avLst/>
          </a:prstGeom>
          <a:solidFill>
            <a:srgbClr val="DEDFE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67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1480800" y="304801"/>
            <a:ext cx="5368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089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88640"/>
            <a:ext cx="9340619" cy="663340"/>
          </a:xfrm>
          <a:prstGeom prst="rect">
            <a:avLst/>
          </a:prstGeom>
          <a:solidFill>
            <a:srgbClr val="828806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80102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33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45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25510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62998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71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988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20556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533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85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8742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1480800" y="304801"/>
            <a:ext cx="5368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858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807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239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7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38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1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525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949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83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93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53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12853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1796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0318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034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6618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18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815413" y="188640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77525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43605" y="260648"/>
            <a:ext cx="9689776" cy="663340"/>
          </a:xfrm>
          <a:prstGeom prst="rect">
            <a:avLst/>
          </a:prstGeom>
          <a:solidFill>
            <a:srgbClr val="7792AD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7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250265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45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403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387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09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91459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2494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66816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547804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76879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88640"/>
            <a:ext cx="948931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709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89731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7712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81909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4608" cy="663340"/>
          </a:xfrm>
          <a:prstGeom prst="rect">
            <a:avLst/>
          </a:prstGeom>
          <a:solidFill>
            <a:srgbClr val="DEDFE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80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88640"/>
            <a:ext cx="9340619" cy="663340"/>
          </a:xfrm>
          <a:prstGeom prst="rect">
            <a:avLst/>
          </a:prstGeom>
          <a:solidFill>
            <a:srgbClr val="828806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63915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4122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902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10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790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6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68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93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249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086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08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169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034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219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482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815413" y="188640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454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43605" y="260648"/>
            <a:ext cx="9689776" cy="663340"/>
          </a:xfrm>
          <a:prstGeom prst="rect">
            <a:avLst/>
          </a:prstGeom>
          <a:solidFill>
            <a:srgbClr val="7792AD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382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250265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268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998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092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443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431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679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614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2455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88640"/>
            <a:ext cx="948931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9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517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1"/>
            <a:ext cx="1097280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707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65367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4608" cy="663340"/>
          </a:xfrm>
          <a:prstGeom prst="rect">
            <a:avLst/>
          </a:prstGeom>
          <a:solidFill>
            <a:srgbClr val="DEDFE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882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88640"/>
            <a:ext cx="9340619" cy="663340"/>
          </a:xfrm>
          <a:prstGeom prst="rect">
            <a:avLst/>
          </a:prstGeom>
          <a:solidFill>
            <a:srgbClr val="828806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777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88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596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857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849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32913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676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551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19201"/>
            <a:ext cx="5384800" cy="49069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19201"/>
            <a:ext cx="5384800" cy="49069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626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1480800" y="304801"/>
            <a:ext cx="5368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688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105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2492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44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36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2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44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6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026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4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219201"/>
            <a:ext cx="5386917" cy="955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219201"/>
            <a:ext cx="5389033" cy="9556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642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24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346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6592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034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3459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94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815413" y="188640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829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543605" y="260648"/>
            <a:ext cx="9689776" cy="663340"/>
          </a:xfrm>
          <a:prstGeom prst="rect">
            <a:avLst/>
          </a:prstGeom>
          <a:solidFill>
            <a:srgbClr val="7792AD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7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250265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2565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3157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18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907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3830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4844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207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874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919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88640"/>
            <a:ext cx="948931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82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37279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1406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19125" y="-60208"/>
            <a:ext cx="10972800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17313" y="6638490"/>
            <a:ext cx="2844800" cy="2468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1159" y="6670502"/>
            <a:ext cx="3860800" cy="142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099734" y="6665516"/>
            <a:ext cx="768085" cy="219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C0CD7E-1085-4C75-828A-81BC512D6C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7298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16632"/>
            <a:ext cx="9244608" cy="663340"/>
          </a:xfrm>
          <a:prstGeom prst="rect">
            <a:avLst/>
          </a:prstGeom>
          <a:solidFill>
            <a:srgbClr val="DEDFE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5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616" y="439217"/>
            <a:ext cx="8636000" cy="630942"/>
          </a:xfrm>
          <a:prstGeom prst="rect">
            <a:avLst/>
          </a:prstGeo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1219201"/>
            <a:ext cx="6815668" cy="46482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205843"/>
            <a:ext cx="4011084" cy="46615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72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47595" y="188640"/>
            <a:ext cx="9340619" cy="663340"/>
          </a:xfrm>
          <a:prstGeom prst="rect">
            <a:avLst/>
          </a:prstGeom>
          <a:solidFill>
            <a:srgbClr val="828806"/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931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274297" y="188640"/>
            <a:ext cx="9244608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1269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51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20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46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8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24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224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431464" y="116632"/>
            <a:ext cx="9144331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213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51584" y="116632"/>
            <a:ext cx="9336352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50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gradFill>
          <a:gsLst>
            <a:gs pos="13000">
              <a:schemeClr val="accent1">
                <a:tint val="66000"/>
                <a:satMod val="160000"/>
              </a:schemeClr>
            </a:gs>
            <a:gs pos="6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44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1480800" y="304801"/>
            <a:ext cx="53689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17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8652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93CF724-F9E0-44B8-95BD-D38D8B22F53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459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88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</p:spPr>
        <p:txBody>
          <a:bodyPr/>
          <a:lstStyle/>
          <a:p>
            <a:pPr algn="r"/>
            <a:fld id="{393CF724-F9E0-44B8-95BD-D38D8B22F53D}" type="slidenum">
              <a:rPr lang="en-US" smtClean="0">
                <a:solidFill>
                  <a:prstClr val="white"/>
                </a:solidFill>
              </a:rPr>
              <a:pPr algn="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138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60162"/>
            <a:ext cx="5994400" cy="252370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08800" y="1149172"/>
            <a:ext cx="4775200" cy="47182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1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85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1295400"/>
            <a:ext cx="5435757" cy="2215662"/>
          </a:xfrm>
          <a:prstGeom prst="rect">
            <a:avLst/>
          </a:prstGeo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812800" y="3505200"/>
            <a:ext cx="5435757" cy="2215662"/>
          </a:xfrm>
          <a:prstGeom prst="rect">
            <a:avLst/>
          </a:prstGeo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48243" y="1295400"/>
            <a:ext cx="5435757" cy="2215662"/>
          </a:xfrm>
          <a:prstGeom prst="rect">
            <a:avLst/>
          </a:prstGeo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248243" y="3505200"/>
            <a:ext cx="5435757" cy="2215662"/>
          </a:xfrm>
          <a:prstGeom prst="rect">
            <a:avLst/>
          </a:prstGeo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100" b="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293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1676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3556001" y="1676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6299201" y="1676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9042400" y="1676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9042401" y="2819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812801" y="2819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3556001" y="2819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6299200" y="2819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6299201" y="3962400"/>
            <a:ext cx="2716628" cy="1107322"/>
          </a:xfrm>
          <a:prstGeom prst="rect">
            <a:avLst/>
          </a:prstGeo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812801" y="3962400"/>
            <a:ext cx="2716628" cy="1107322"/>
          </a:xfrm>
          <a:prstGeom prst="rect">
            <a:avLst/>
          </a:prstGeo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3556000" y="3962401"/>
            <a:ext cx="2732259" cy="1113693"/>
          </a:xfrm>
          <a:prstGeom prst="rect">
            <a:avLst/>
          </a:prstGeo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9042401" y="3962400"/>
            <a:ext cx="2716628" cy="1107322"/>
          </a:xfrm>
          <a:prstGeom prst="rect">
            <a:avLst/>
          </a:prstGeo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1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17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38400" y="304800"/>
            <a:ext cx="8737600" cy="63094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30480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>
                <a:solidFill>
                  <a:prstClr val="white"/>
                </a:solidFill>
              </a:rPr>
              <a:pPr algn="r"/>
              <a:t>‹#›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575795" y="6550223"/>
            <a:ext cx="6096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en-US" sz="1400" b="1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3CF724-F9E0-44B8-95BD-D38D8B22F53D}" type="slidenum">
              <a: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231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61" Type="http://schemas.openxmlformats.org/officeDocument/2006/relationships/slideLayout" Target="../slideLayouts/slideLayout16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6" Type="http://schemas.openxmlformats.org/officeDocument/2006/relationships/slideLayout" Target="../slideLayouts/slideLayout16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microsoft.com/office/2007/relationships/hdphoto" Target="../media/hdphoto1.wdp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6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5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816065" cy="3877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</p:pic>
      <p:sp>
        <p:nvSpPr>
          <p:cNvPr id="7" name="Rectangle 6"/>
          <p:cNvSpPr/>
          <p:nvPr/>
        </p:nvSpPr>
        <p:spPr>
          <a:xfrm>
            <a:off x="0" y="6544266"/>
            <a:ext cx="4267200" cy="313734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62400" y="6540015"/>
            <a:ext cx="4267200" cy="32819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29600" y="6544266"/>
            <a:ext cx="3962400" cy="313734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0" y="6550224"/>
            <a:ext cx="39624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112E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J.Casas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112E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3975686" y="6565611"/>
            <a:ext cx="42406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ALBA </a:t>
            </a:r>
            <a:r>
              <a:rPr kumimoji="0" lang="es-E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Synchrotron</a:t>
            </a:r>
            <a:r>
              <a:rPr kumimoji="0" lang="es-E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Light </a:t>
            </a:r>
            <a:r>
              <a:rPr kumimoji="0" lang="es-E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Source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8203028" y="6565611"/>
            <a:ext cx="396240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5th Workshop ESSRI – Villigen – 28-29 Nov 2019</a:t>
            </a: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8790317" y="0"/>
            <a:ext cx="3401682" cy="74357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lumMod val="97000"/>
                </a:schemeClr>
              </a:gs>
            </a:gsLst>
            <a:lin ang="16200000" scaled="0"/>
          </a:gradFill>
          <a:ln>
            <a:noFill/>
          </a:ln>
        </p:spPr>
        <p:txBody>
          <a:bodyPr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None/>
              <a:defRPr sz="1800" b="1" kern="120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rgbClr val="03080D"/>
                </a:solidFill>
              </a:rPr>
              <a:t>Energy Management at ALBA</a:t>
            </a:r>
            <a:endParaRPr lang="en-US">
              <a:solidFill>
                <a:srgbClr val="03080D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818088" y="0"/>
            <a:ext cx="7962181" cy="3881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7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1" r:id="rId38"/>
    <p:sldLayoutId id="2147483702" r:id="rId39"/>
    <p:sldLayoutId id="2147483703" r:id="rId40"/>
    <p:sldLayoutId id="2147483704" r:id="rId41"/>
    <p:sldLayoutId id="2147483705" r:id="rId42"/>
    <p:sldLayoutId id="2147483707" r:id="rId43"/>
    <p:sldLayoutId id="2147483708" r:id="rId44"/>
    <p:sldLayoutId id="2147483709" r:id="rId45"/>
    <p:sldLayoutId id="2147483711" r:id="rId46"/>
    <p:sldLayoutId id="2147483712" r:id="rId47"/>
    <p:sldLayoutId id="2147483713" r:id="rId48"/>
    <p:sldLayoutId id="2147483714" r:id="rId49"/>
    <p:sldLayoutId id="2147483715" r:id="rId50"/>
    <p:sldLayoutId id="2147483716" r:id="rId51"/>
    <p:sldLayoutId id="2147483717" r:id="rId52"/>
    <p:sldLayoutId id="2147483718" r:id="rId53"/>
    <p:sldLayoutId id="2147483719" r:id="rId54"/>
    <p:sldLayoutId id="2147483720" r:id="rId55"/>
    <p:sldLayoutId id="2147483721" r:id="rId56"/>
    <p:sldLayoutId id="2147483722" r:id="rId57"/>
    <p:sldLayoutId id="2147483723" r:id="rId58"/>
    <p:sldLayoutId id="2147483724" r:id="rId59"/>
    <p:sldLayoutId id="2147483725" r:id="rId60"/>
    <p:sldLayoutId id="2147483726" r:id="rId61"/>
    <p:sldLayoutId id="2147483727" r:id="rId62"/>
    <p:sldLayoutId id="2147483728" r:id="rId63"/>
    <p:sldLayoutId id="2147483729" r:id="rId64"/>
    <p:sldLayoutId id="2147483730" r:id="rId65"/>
    <p:sldLayoutId id="2147483731" r:id="rId66"/>
    <p:sldLayoutId id="2147483732" r:id="rId67"/>
    <p:sldLayoutId id="2147483733" r:id="rId68"/>
    <p:sldLayoutId id="2147483734" r:id="rId69"/>
    <p:sldLayoutId id="2147483735" r:id="rId70"/>
    <p:sldLayoutId id="2147483736" r:id="rId71"/>
    <p:sldLayoutId id="2147483737" r:id="rId72"/>
    <p:sldLayoutId id="2147483738" r:id="rId73"/>
    <p:sldLayoutId id="2147483739" r:id="rId74"/>
    <p:sldLayoutId id="2147483740" r:id="rId75"/>
    <p:sldLayoutId id="2147483741" r:id="rId76"/>
    <p:sldLayoutId id="2147483742" r:id="rId77"/>
    <p:sldLayoutId id="2147483743" r:id="rId78"/>
    <p:sldLayoutId id="2147483744" r:id="rId79"/>
    <p:sldLayoutId id="2147483745" r:id="rId80"/>
    <p:sldLayoutId id="2147483747" r:id="rId81"/>
    <p:sldLayoutId id="2147483748" r:id="rId82"/>
    <p:sldLayoutId id="2147483750" r:id="rId83"/>
    <p:sldLayoutId id="2147483751" r:id="rId84"/>
    <p:sldLayoutId id="2147483752" r:id="rId85"/>
    <p:sldLayoutId id="2147483756" r:id="rId86"/>
    <p:sldLayoutId id="2147483760" r:id="rId87"/>
    <p:sldLayoutId id="2147483761" r:id="rId88"/>
    <p:sldLayoutId id="2147483762" r:id="rId89"/>
    <p:sldLayoutId id="2147483764" r:id="rId90"/>
    <p:sldLayoutId id="2147483765" r:id="rId91"/>
    <p:sldLayoutId id="2147483766" r:id="rId92"/>
    <p:sldLayoutId id="2147483767" r:id="rId93"/>
    <p:sldLayoutId id="2147483768" r:id="rId94"/>
    <p:sldLayoutId id="2147483769" r:id="rId95"/>
    <p:sldLayoutId id="2147483770" r:id="rId96"/>
    <p:sldLayoutId id="2147483771" r:id="rId97"/>
    <p:sldLayoutId id="2147483772" r:id="rId98"/>
    <p:sldLayoutId id="2147483773" r:id="rId99"/>
    <p:sldLayoutId id="2147483774" r:id="rId100"/>
    <p:sldLayoutId id="2147483775" r:id="rId101"/>
    <p:sldLayoutId id="2147483776" r:id="rId102"/>
    <p:sldLayoutId id="2147483777" r:id="rId103"/>
    <p:sldLayoutId id="2147483778" r:id="rId104"/>
    <p:sldLayoutId id="2147483779" r:id="rId105"/>
    <p:sldLayoutId id="2147483780" r:id="rId106"/>
    <p:sldLayoutId id="2147483781" r:id="rId107"/>
    <p:sldLayoutId id="2147483782" r:id="rId108"/>
    <p:sldLayoutId id="2147483783" r:id="rId109"/>
    <p:sldLayoutId id="2147483784" r:id="rId110"/>
    <p:sldLayoutId id="2147483785" r:id="rId111"/>
    <p:sldLayoutId id="2147483786" r:id="rId112"/>
    <p:sldLayoutId id="2147483787" r:id="rId113"/>
    <p:sldLayoutId id="2147483788" r:id="rId114"/>
    <p:sldLayoutId id="2147483789" r:id="rId115"/>
    <p:sldLayoutId id="2147483790" r:id="rId116"/>
    <p:sldLayoutId id="2147483791" r:id="rId117"/>
    <p:sldLayoutId id="2147483792" r:id="rId118"/>
    <p:sldLayoutId id="2147483793" r:id="rId119"/>
    <p:sldLayoutId id="2147483794" r:id="rId120"/>
    <p:sldLayoutId id="2147483795" r:id="rId121"/>
    <p:sldLayoutId id="2147483796" r:id="rId122"/>
    <p:sldLayoutId id="2147483797" r:id="rId123"/>
    <p:sldLayoutId id="2147483798" r:id="rId124"/>
    <p:sldLayoutId id="2147483799" r:id="rId125"/>
    <p:sldLayoutId id="2147483800" r:id="rId126"/>
    <p:sldLayoutId id="2147483801" r:id="rId127"/>
    <p:sldLayoutId id="2147483802" r:id="rId128"/>
    <p:sldLayoutId id="2147483803" r:id="rId129"/>
    <p:sldLayoutId id="2147483804" r:id="rId130"/>
    <p:sldLayoutId id="2147483805" r:id="rId131"/>
    <p:sldLayoutId id="2147483806" r:id="rId132"/>
    <p:sldLayoutId id="2147483807" r:id="rId133"/>
    <p:sldLayoutId id="2147483808" r:id="rId134"/>
    <p:sldLayoutId id="2147483809" r:id="rId135"/>
    <p:sldLayoutId id="2147483810" r:id="rId136"/>
    <p:sldLayoutId id="2147483811" r:id="rId137"/>
    <p:sldLayoutId id="2147483812" r:id="rId138"/>
    <p:sldLayoutId id="2147483813" r:id="rId139"/>
    <p:sldLayoutId id="2147483814" r:id="rId140"/>
    <p:sldLayoutId id="2147483815" r:id="rId141"/>
    <p:sldLayoutId id="2147483816" r:id="rId142"/>
    <p:sldLayoutId id="2147483817" r:id="rId143"/>
    <p:sldLayoutId id="2147483818" r:id="rId144"/>
    <p:sldLayoutId id="2147483819" r:id="rId145"/>
    <p:sldLayoutId id="2147483820" r:id="rId146"/>
    <p:sldLayoutId id="2147483821" r:id="rId147"/>
    <p:sldLayoutId id="2147483822" r:id="rId148"/>
    <p:sldLayoutId id="2147483823" r:id="rId149"/>
    <p:sldLayoutId id="2147483824" r:id="rId150"/>
    <p:sldLayoutId id="2147483825" r:id="rId151"/>
    <p:sldLayoutId id="2147483826" r:id="rId152"/>
    <p:sldLayoutId id="2147483827" r:id="rId153"/>
    <p:sldLayoutId id="2147483828" r:id="rId154"/>
    <p:sldLayoutId id="2147483829" r:id="rId155"/>
    <p:sldLayoutId id="2147483830" r:id="rId156"/>
    <p:sldLayoutId id="2147483831" r:id="rId157"/>
    <p:sldLayoutId id="2147483832" r:id="rId158"/>
    <p:sldLayoutId id="2147483833" r:id="rId159"/>
    <p:sldLayoutId id="2147483834" r:id="rId160"/>
    <p:sldLayoutId id="2147483836" r:id="rId161"/>
    <p:sldLayoutId id="2147483837" r:id="rId16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500" b="1" kern="1200" smtClean="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microsoft.com/office/2007/relationships/hdphoto" Target="../media/hdphoto5.wdp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6" Type="http://schemas.microsoft.com/office/2007/relationships/hdphoto" Target="../media/hdphoto6.wdp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2210/pdb6I9A/pdb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.bin"/><Relationship Id="rId4" Type="http://schemas.microsoft.com/office/2007/relationships/hdphoto" Target="../media/hdphoto8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9.xml"/><Relationship Id="rId6" Type="http://schemas.microsoft.com/office/2007/relationships/hdphoto" Target="../media/hdphoto9.wdp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chart" Target="../charts/chart13.xml"/><Relationship Id="rId18" Type="http://schemas.openxmlformats.org/officeDocument/2006/relationships/chart" Target="../charts/chart18.xml"/><Relationship Id="rId26" Type="http://schemas.openxmlformats.org/officeDocument/2006/relationships/chart" Target="../charts/chart26.xml"/><Relationship Id="rId3" Type="http://schemas.openxmlformats.org/officeDocument/2006/relationships/slideLayout" Target="../slideLayouts/slideLayout9.xml"/><Relationship Id="rId21" Type="http://schemas.openxmlformats.org/officeDocument/2006/relationships/chart" Target="../charts/chart21.xml"/><Relationship Id="rId7" Type="http://schemas.openxmlformats.org/officeDocument/2006/relationships/chart" Target="../charts/chart7.xml"/><Relationship Id="rId12" Type="http://schemas.openxmlformats.org/officeDocument/2006/relationships/chart" Target="../charts/chart12.xml"/><Relationship Id="rId17" Type="http://schemas.openxmlformats.org/officeDocument/2006/relationships/chart" Target="../charts/chart17.xml"/><Relationship Id="rId25" Type="http://schemas.openxmlformats.org/officeDocument/2006/relationships/chart" Target="../charts/chart25.xml"/><Relationship Id="rId33" Type="http://schemas.openxmlformats.org/officeDocument/2006/relationships/chart" Target="../charts/chart33.xml"/><Relationship Id="rId2" Type="http://schemas.openxmlformats.org/officeDocument/2006/relationships/audio" Target="../media/media1.wma"/><Relationship Id="rId16" Type="http://schemas.openxmlformats.org/officeDocument/2006/relationships/chart" Target="../charts/chart16.xml"/><Relationship Id="rId20" Type="http://schemas.openxmlformats.org/officeDocument/2006/relationships/chart" Target="../charts/chart20.xml"/><Relationship Id="rId29" Type="http://schemas.openxmlformats.org/officeDocument/2006/relationships/chart" Target="../charts/chart29.xml"/><Relationship Id="rId1" Type="http://schemas.microsoft.com/office/2007/relationships/media" Target="../media/media1.wma"/><Relationship Id="rId6" Type="http://schemas.openxmlformats.org/officeDocument/2006/relationships/image" Target="../media/image52.png"/><Relationship Id="rId11" Type="http://schemas.openxmlformats.org/officeDocument/2006/relationships/chart" Target="../charts/chart11.xml"/><Relationship Id="rId24" Type="http://schemas.openxmlformats.org/officeDocument/2006/relationships/chart" Target="../charts/chart24.xml"/><Relationship Id="rId32" Type="http://schemas.openxmlformats.org/officeDocument/2006/relationships/chart" Target="../charts/chart32.xml"/><Relationship Id="rId5" Type="http://schemas.openxmlformats.org/officeDocument/2006/relationships/chart" Target="../charts/chart6.xml"/><Relationship Id="rId15" Type="http://schemas.openxmlformats.org/officeDocument/2006/relationships/chart" Target="../charts/chart15.xml"/><Relationship Id="rId23" Type="http://schemas.openxmlformats.org/officeDocument/2006/relationships/chart" Target="../charts/chart23.xml"/><Relationship Id="rId28" Type="http://schemas.openxmlformats.org/officeDocument/2006/relationships/chart" Target="../charts/chart28.xml"/><Relationship Id="rId10" Type="http://schemas.openxmlformats.org/officeDocument/2006/relationships/chart" Target="../charts/chart10.xml"/><Relationship Id="rId19" Type="http://schemas.openxmlformats.org/officeDocument/2006/relationships/chart" Target="../charts/chart19.xml"/><Relationship Id="rId31" Type="http://schemas.openxmlformats.org/officeDocument/2006/relationships/chart" Target="../charts/chart31.xml"/><Relationship Id="rId4" Type="http://schemas.openxmlformats.org/officeDocument/2006/relationships/chart" Target="../charts/chart5.xml"/><Relationship Id="rId9" Type="http://schemas.openxmlformats.org/officeDocument/2006/relationships/chart" Target="../charts/chart9.xml"/><Relationship Id="rId14" Type="http://schemas.openxmlformats.org/officeDocument/2006/relationships/chart" Target="../charts/chart14.xml"/><Relationship Id="rId22" Type="http://schemas.openxmlformats.org/officeDocument/2006/relationships/chart" Target="../charts/chart22.xml"/><Relationship Id="rId27" Type="http://schemas.openxmlformats.org/officeDocument/2006/relationships/chart" Target="../charts/chart27.xml"/><Relationship Id="rId30" Type="http://schemas.openxmlformats.org/officeDocument/2006/relationships/chart" Target="../charts/chart30.xml"/><Relationship Id="rId8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09600" y="1143000"/>
            <a:ext cx="5994400" cy="1169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5" name="Picture 6" descr="fa11007scr (13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" t="28025" r="22340" b="2641"/>
          <a:stretch/>
        </p:blipFill>
        <p:spPr bwMode="auto">
          <a:xfrm>
            <a:off x="-27296" y="-90376"/>
            <a:ext cx="12219296" cy="664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5018" y="4834416"/>
            <a:ext cx="6630839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chemeClr val="bg1"/>
                </a:solidFill>
              </a:rPr>
              <a:t>Energy Management at ALBA </a:t>
            </a:r>
            <a:r>
              <a:rPr lang="en-US" sz="3600" b="1" dirty="0" smtClean="0">
                <a:solidFill>
                  <a:schemeClr val="bg1"/>
                </a:solidFill>
              </a:rPr>
              <a:t>Synchrotron Light Source</a:t>
            </a:r>
          </a:p>
          <a:p>
            <a:r>
              <a:rPr lang="es-ES" sz="2000" b="1" i="1" smtClean="0">
                <a:solidFill>
                  <a:schemeClr val="bg1"/>
                </a:solidFill>
              </a:rPr>
              <a:t>J.Casas / L.Fuentes / I.Serra </a:t>
            </a:r>
            <a:endParaRPr lang="en-US" sz="2000" b="1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70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25" y="3588026"/>
            <a:ext cx="4124739" cy="2698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7" b="772"/>
          <a:stretch/>
        </p:blipFill>
        <p:spPr>
          <a:xfrm>
            <a:off x="6330460" y="934506"/>
            <a:ext cx="4149971" cy="257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50" y="939926"/>
            <a:ext cx="4021801" cy="25609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0470" y="322608"/>
            <a:ext cx="6504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Four beamlines in construction at different stages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8848" y="3099933"/>
            <a:ext cx="3828422" cy="369332"/>
          </a:xfrm>
          <a:prstGeom prst="rect">
            <a:avLst/>
          </a:prstGeom>
          <a:solidFill>
            <a:schemeClr val="bg1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LOREA, Angle resolved photoemission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1739" y="2848724"/>
            <a:ext cx="4138595" cy="646331"/>
          </a:xfrm>
          <a:prstGeom prst="rect">
            <a:avLst/>
          </a:prstGeom>
          <a:solidFill>
            <a:schemeClr val="bg1">
              <a:alpha val="3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XAIRA, </a:t>
            </a:r>
            <a:r>
              <a:rPr lang="en-US" b="1" dirty="0" err="1" smtClean="0">
                <a:solidFill>
                  <a:schemeClr val="bg1"/>
                </a:solidFill>
              </a:rPr>
              <a:t>Microfocus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smtClean="0">
                <a:solidFill>
                  <a:schemeClr val="bg1"/>
                </a:solidFill>
              </a:rPr>
              <a:t>Macromolecular Crystallography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416955" y="4518686"/>
            <a:ext cx="271519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Material science, </a:t>
            </a:r>
            <a:r>
              <a:rPr lang="en-US" dirty="0" err="1" smtClean="0"/>
              <a:t>catalyisis</a:t>
            </a:r>
            <a:r>
              <a:rPr lang="en-US" dirty="0" smtClean="0"/>
              <a:t>, instrumentation, metrology,, 4.8 to 30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318587" y="1742780"/>
            <a:ext cx="260321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Electronic structures, Materials </a:t>
            </a:r>
            <a:r>
              <a:rPr lang="en-US" dirty="0"/>
              <a:t>science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      </a:t>
            </a:r>
            <a:r>
              <a:rPr lang="en-US" dirty="0" smtClean="0"/>
              <a:t>0.01-1  </a:t>
            </a:r>
            <a:r>
              <a:rPr lang="en-US" dirty="0" err="1" smtClean="0"/>
              <a:t>keV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9905529" y="4623195"/>
            <a:ext cx="2528364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dirty="0" err="1"/>
              <a:t>Fast</a:t>
            </a:r>
            <a:r>
              <a:rPr lang="es-ES" dirty="0"/>
              <a:t> X‐</a:t>
            </a:r>
            <a:r>
              <a:rPr lang="es-ES" dirty="0" err="1"/>
              <a:t>ray</a:t>
            </a:r>
            <a:r>
              <a:rPr lang="es-ES" dirty="0"/>
              <a:t> </a:t>
            </a:r>
            <a:r>
              <a:rPr lang="es-ES" dirty="0" err="1"/>
              <a:t>radioscopy</a:t>
            </a:r>
            <a:r>
              <a:rPr lang="es-ES" dirty="0"/>
              <a:t>, </a:t>
            </a:r>
            <a:r>
              <a:rPr lang="en-US" dirty="0"/>
              <a:t> </a:t>
            </a:r>
            <a:r>
              <a:rPr lang="es-ES" dirty="0"/>
              <a:t>real time </a:t>
            </a:r>
            <a:r>
              <a:rPr lang="es-ES" dirty="0" err="1"/>
              <a:t>tomography</a:t>
            </a:r>
            <a:r>
              <a:rPr lang="es-ES" dirty="0"/>
              <a:t> </a:t>
            </a:r>
            <a:r>
              <a:rPr lang="en-US" smtClean="0"/>
              <a:t>hard X-ray  10 to 70 KeV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58" y="3637503"/>
            <a:ext cx="4049485" cy="2663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 rot="16200000">
            <a:off x="9715720" y="1746555"/>
            <a:ext cx="2881515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Biosciences, </a:t>
            </a:r>
            <a:r>
              <a:rPr lang="en-US" dirty="0" smtClean="0"/>
              <a:t>Proteins, drugs, 4 to </a:t>
            </a:r>
            <a:r>
              <a:rPr lang="en-US" smtClean="0"/>
              <a:t>22 keV</a:t>
            </a: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1165" y="5607612"/>
            <a:ext cx="4134678" cy="646331"/>
          </a:xfrm>
          <a:prstGeom prst="rect">
            <a:avLst/>
          </a:prstGeom>
          <a:solidFill>
            <a:schemeClr val="bg1">
              <a:alpha val="1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solidFill>
                  <a:schemeClr val="bg1"/>
                </a:solidFill>
              </a:rPr>
              <a:t>F</a:t>
            </a:r>
            <a:r>
              <a:rPr lang="en-US" b="1" smtClean="0">
                <a:solidFill>
                  <a:schemeClr val="bg1"/>
                </a:solidFill>
              </a:rPr>
              <a:t>AXTOR, Fast X-ray radioscopy &amp; real time tomography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4468" y="5594349"/>
            <a:ext cx="3692481" cy="646331"/>
          </a:xfrm>
          <a:prstGeom prst="rect">
            <a:avLst/>
          </a:prstGeom>
          <a:solidFill>
            <a:schemeClr val="bg1">
              <a:alpha val="1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NOTOS, HP, Absorption and Instrumentation Development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2989" b="4613"/>
          <a:stretch/>
        </p:blipFill>
        <p:spPr>
          <a:xfrm>
            <a:off x="132772" y="894990"/>
            <a:ext cx="6483928" cy="46930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0" y="901700"/>
            <a:ext cx="5324894" cy="32086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2568" r="12869"/>
          <a:stretch/>
        </p:blipFill>
        <p:spPr>
          <a:xfrm>
            <a:off x="9640616" y="4203700"/>
            <a:ext cx="2360884" cy="2216063"/>
          </a:xfrm>
          <a:prstGeom prst="rect">
            <a:avLst/>
          </a:prstGeom>
        </p:spPr>
      </p:pic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3513522" y="365912"/>
            <a:ext cx="5336275" cy="52322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Staff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268" y="5640951"/>
            <a:ext cx="6488432" cy="738664"/>
          </a:xfrm>
          <a:prstGeom prst="rect">
            <a:avLst/>
          </a:prstGeom>
          <a:solidFill>
            <a:srgbClr val="006666">
              <a:alpha val="67059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PhD Students 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(15-20 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  <a:sym typeface="Webdings"/>
              </a:rPr>
              <a:t>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).  Cofunding with </a:t>
            </a:r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partner institutions and EU projects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University (</a:t>
            </a:r>
            <a:r>
              <a:rPr lang="en-US" sz="1400" b="1">
                <a:solidFill>
                  <a:schemeClr val="bg1">
                    <a:lumMod val="85000"/>
                  </a:schemeClr>
                </a:solidFill>
              </a:rPr>
              <a:t>degree/master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). Internships </a:t>
            </a:r>
            <a:r>
              <a:rPr lang="en-US" sz="1400" b="1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10-12 </a:t>
            </a:r>
            <a:r>
              <a:rPr lang="en-US" sz="1400" b="1">
                <a:solidFill>
                  <a:schemeClr val="bg1">
                    <a:lumMod val="85000"/>
                  </a:schemeClr>
                </a:solidFill>
                <a:sym typeface="Webdings"/>
              </a:rPr>
              <a:t>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</a:rPr>
              <a:t>FP </a:t>
            </a:r>
            <a:r>
              <a:rPr lang="en-US" sz="1400" b="1" dirty="0">
                <a:solidFill>
                  <a:schemeClr val="bg1">
                    <a:lumMod val="85000"/>
                  </a:schemeClr>
                </a:solidFill>
              </a:rPr>
              <a:t>program </a:t>
            </a:r>
            <a:r>
              <a:rPr lang="en-US" sz="1400" b="1">
                <a:solidFill>
                  <a:schemeClr val="bg1">
                    <a:lumMod val="85000"/>
                  </a:schemeClr>
                </a:solidFill>
              </a:rPr>
              <a:t>(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12 </a:t>
            </a:r>
            <a:r>
              <a:rPr lang="en-US" sz="1400" b="1">
                <a:solidFill>
                  <a:schemeClr val="bg1">
                    <a:lumMod val="85000"/>
                  </a:schemeClr>
                </a:solidFill>
                <a:sym typeface="Webdings"/>
              </a:rPr>
              <a:t></a:t>
            </a:r>
            <a:r>
              <a:rPr lang="en-US" sz="1400" b="1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en-US" sz="14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5357" y="4216400"/>
            <a:ext cx="2881753" cy="217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4224" y="431265"/>
            <a:ext cx="8636000" cy="523220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Operation </a:t>
            </a:r>
            <a:r>
              <a:rPr lang="en-US" sz="2000" dirty="0" smtClean="0"/>
              <a:t>– almost 6000h/year 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8138780" y="1043951"/>
            <a:ext cx="3553965" cy="584775"/>
          </a:xfrm>
          <a:prstGeom prst="rect">
            <a:avLst/>
          </a:prstGeom>
          <a:solidFill>
            <a:srgbClr val="CCFFFF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Shutdown (basic systems on</a:t>
            </a:r>
            <a:r>
              <a:rPr lang="en-US" sz="1600" b="1" smtClean="0"/>
              <a:t>)            95  </a:t>
            </a:r>
            <a:r>
              <a:rPr lang="en-US" sz="1600" b="1" dirty="0" smtClean="0"/>
              <a:t>	</a:t>
            </a:r>
            <a:endParaRPr lang="en-US" sz="1600" b="1" dirty="0"/>
          </a:p>
        </p:txBody>
      </p:sp>
      <p:sp>
        <p:nvSpPr>
          <p:cNvPr id="8" name="Rectangle 7"/>
          <p:cNvSpPr/>
          <p:nvPr/>
        </p:nvSpPr>
        <p:spPr>
          <a:xfrm>
            <a:off x="8138781" y="1436079"/>
            <a:ext cx="3553964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Shutdown </a:t>
            </a:r>
            <a:r>
              <a:rPr lang="en-US" sz="1600" b="1" dirty="0" smtClean="0"/>
              <a:t>(all systems off</a:t>
            </a:r>
            <a:r>
              <a:rPr lang="en-US" sz="1600" b="1" smtClean="0"/>
              <a:t>)                24    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8138779" y="1777903"/>
            <a:ext cx="3553965" cy="584775"/>
          </a:xfrm>
          <a:prstGeom prst="rect">
            <a:avLst/>
          </a:prstGeom>
          <a:solidFill>
            <a:srgbClr val="009900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Machine </a:t>
            </a:r>
            <a:r>
              <a:rPr lang="en-US" sz="1600" b="1" smtClean="0">
                <a:solidFill>
                  <a:schemeClr val="bg1"/>
                </a:solidFill>
              </a:rPr>
              <a:t>days                                        52</a:t>
            </a:r>
            <a:r>
              <a:rPr lang="en-US" sz="1600" b="1" dirty="0" smtClean="0">
                <a:solidFill>
                  <a:schemeClr val="bg1"/>
                </a:solidFill>
              </a:rPr>
              <a:t>		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38780" y="2188734"/>
            <a:ext cx="3553965" cy="338554"/>
          </a:xfrm>
          <a:prstGeom prst="rect">
            <a:avLst/>
          </a:prstGeom>
          <a:solidFill>
            <a:srgbClr val="F68222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/>
              <a:t>BEAMLINES operation	</a:t>
            </a:r>
            <a:r>
              <a:rPr lang="en-US" sz="1600" b="1" smtClean="0"/>
              <a:t>    194</a:t>
            </a:r>
            <a:endParaRPr lang="en-US" sz="1600" b="1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805835"/>
              </p:ext>
            </p:extLst>
          </p:nvPr>
        </p:nvGraphicFramePr>
        <p:xfrm>
          <a:off x="7970808" y="2924355"/>
          <a:ext cx="4101558" cy="3130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/>
          <p:cNvSpPr/>
          <p:nvPr/>
        </p:nvSpPr>
        <p:spPr>
          <a:xfrm>
            <a:off x="8138779" y="626132"/>
            <a:ext cx="35539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mtClean="0"/>
              <a:t>Status                                                   Days</a:t>
            </a:r>
            <a:endParaRPr lang="en-US" sz="1600" b="1" dirty="0"/>
          </a:p>
        </p:txBody>
      </p:sp>
      <p:pic>
        <p:nvPicPr>
          <p:cNvPr id="13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68" y="1207698"/>
            <a:ext cx="7325699" cy="4572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18476" y="509861"/>
            <a:ext cx="9740349" cy="523220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Availability since the start of the operation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7920203" y="1240526"/>
            <a:ext cx="3840427" cy="49290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Mean Time Between Failures above 4 days since 2017. </a:t>
            </a:r>
            <a:r>
              <a:rPr lang="en-US" sz="1800" smtClean="0"/>
              <a:t>Thanks to</a:t>
            </a:r>
          </a:p>
          <a:p>
            <a:pPr marL="0" indent="0">
              <a:buNone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Sound design and realization of the whole infrastructure and its systems, from the low-tech ones to the most advanced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Usage of preventive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Spare system availability optimized within budget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</a:t>
            </a:r>
            <a:r>
              <a:rPr lang="en-US" sz="1800" dirty="0" smtClean="0"/>
              <a:t>vailability of maintenance teams 24/24 for all technical systems with quick reaction capacity based also on </a:t>
            </a:r>
            <a:r>
              <a:rPr lang="en-US" sz="1800" smtClean="0"/>
              <a:t>on-call organization.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20" b="59008"/>
          <a:stretch/>
        </p:blipFill>
        <p:spPr>
          <a:xfrm>
            <a:off x="439602" y="1128991"/>
            <a:ext cx="6927356" cy="5117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2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88875" y="510720"/>
            <a:ext cx="459728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User evolution through the history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70" y="1117600"/>
            <a:ext cx="6107975" cy="4991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86011" y="1104852"/>
            <a:ext cx="5002790" cy="501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67120" y="547219"/>
            <a:ext cx="9574692" cy="40011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Academic </a:t>
            </a:r>
            <a:r>
              <a:rPr lang="en-US" sz="2000" smtClean="0">
                <a:solidFill>
                  <a:schemeClr val="tx1"/>
                </a:solidFill>
              </a:rPr>
              <a:t>proposals granted </a:t>
            </a:r>
            <a:r>
              <a:rPr lang="en-US" sz="2000" dirty="0" smtClean="0">
                <a:solidFill>
                  <a:schemeClr val="tx1"/>
                </a:solidFill>
              </a:rPr>
              <a:t>through competitive calls - free access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626672" y="5437239"/>
            <a:ext cx="606455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Call 2019-I evaluated in October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Record number of received proposals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44459" y="1037767"/>
            <a:ext cx="8436634" cy="369332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Average overbooking factor </a:t>
            </a:r>
            <a:r>
              <a:rPr lang="en-US" smtClean="0"/>
              <a:t>= 1.8                                 About </a:t>
            </a:r>
            <a:r>
              <a:rPr lang="en-US" dirty="0" smtClean="0"/>
              <a:t>2/3 national, 1/3 international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58" y="1547482"/>
            <a:ext cx="5579988" cy="4804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661" y="1555371"/>
            <a:ext cx="5815489" cy="4767550"/>
          </a:xfrm>
          <a:prstGeom prst="rect">
            <a:avLst/>
          </a:prstGeom>
        </p:spPr>
      </p:pic>
      <p:sp>
        <p:nvSpPr>
          <p:cNvPr id="8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9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55379" y="414013"/>
            <a:ext cx="8636000" cy="52322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International proposals per country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7828" y="972166"/>
            <a:ext cx="9609137" cy="542216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</p:pic>
      <p:sp>
        <p:nvSpPr>
          <p:cNvPr id="7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23318" y="395343"/>
            <a:ext cx="615878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3200" b="1" smtClean="0">
                <a:solidFill>
                  <a:srgbClr val="03080D"/>
                </a:solidFill>
              </a:rPr>
              <a:t>Industrial Beam-time. Historical</a:t>
            </a:r>
            <a:endParaRPr lang="es-ES" sz="3200" b="1" dirty="0">
              <a:solidFill>
                <a:srgbClr val="03080D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65" r="8195"/>
          <a:stretch/>
        </p:blipFill>
        <p:spPr bwMode="auto">
          <a:xfrm>
            <a:off x="665908" y="1216325"/>
            <a:ext cx="6300588" cy="4739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784" y="1848735"/>
            <a:ext cx="4125474" cy="3379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959" y="946437"/>
            <a:ext cx="3772684" cy="2485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308" y="3590270"/>
            <a:ext cx="3760194" cy="26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0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8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52529" y="981075"/>
            <a:ext cx="7157854" cy="5327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33324" y="422696"/>
            <a:ext cx="5483452" cy="63094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400" dirty="0" smtClean="0"/>
              <a:t>Productivity</a:t>
            </a:r>
            <a:endParaRPr lang="en-US" sz="24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69112"/>
              </p:ext>
            </p:extLst>
          </p:nvPr>
        </p:nvGraphicFramePr>
        <p:xfrm>
          <a:off x="1509623" y="2892175"/>
          <a:ext cx="5707972" cy="2958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7971047" y="4262996"/>
          <a:ext cx="3562736" cy="214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7882759" y="981075"/>
          <a:ext cx="3985522" cy="3156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54825" y="549087"/>
            <a:ext cx="33634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Peer reviewed publications per BL</a:t>
            </a:r>
          </a:p>
        </p:txBody>
      </p:sp>
      <p:sp>
        <p:nvSpPr>
          <p:cNvPr id="8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8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574" y="488044"/>
            <a:ext cx="9160898" cy="58471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95312" y="5681862"/>
            <a:ext cx="485127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dirty="0">
              <a:solidFill>
                <a:schemeClr val="bg1"/>
              </a:solidFill>
              <a:latin typeface="Helvetica Neue"/>
            </a:endParaRPr>
          </a:p>
          <a:p>
            <a:r>
              <a:rPr lang="en-US" sz="1200" b="1" dirty="0">
                <a:solidFill>
                  <a:schemeClr val="bg1"/>
                </a:solidFill>
              </a:rPr>
              <a:t>DOI: </a:t>
            </a:r>
            <a:r>
              <a:rPr lang="en-US" sz="1200" dirty="0">
                <a:hlinkClick r:id="rId3"/>
              </a:rPr>
              <a:t>10.2210/pdb6I9A/</a:t>
            </a:r>
            <a:r>
              <a:rPr lang="en-US" sz="1200" dirty="0" err="1">
                <a:hlinkClick r:id="rId3"/>
              </a:rPr>
              <a:t>pdb</a:t>
            </a:r>
            <a:endParaRPr lang="en-US" sz="1200" dirty="0"/>
          </a:p>
          <a:p>
            <a:r>
              <a:rPr lang="en-US" sz="1050" dirty="0" err="1">
                <a:solidFill>
                  <a:schemeClr val="bg1"/>
                </a:solidFill>
                <a:latin typeface="Helvetica Neue"/>
              </a:rPr>
              <a:t>Porphyromonas</a:t>
            </a:r>
            <a:r>
              <a:rPr lang="en-US" sz="1050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Helvetica Neue"/>
              </a:rPr>
              <a:t>gingivalis</a:t>
            </a:r>
            <a:r>
              <a:rPr lang="en-US" sz="1050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Helvetica Neue"/>
              </a:rPr>
              <a:t>gingipain</a:t>
            </a:r>
            <a:r>
              <a:rPr lang="en-US" sz="1050" dirty="0">
                <a:solidFill>
                  <a:schemeClr val="bg1"/>
                </a:solidFill>
                <a:latin typeface="Helvetica Neue"/>
              </a:rPr>
              <a:t> K (</a:t>
            </a:r>
            <a:r>
              <a:rPr lang="en-US" sz="1050" dirty="0" err="1">
                <a:solidFill>
                  <a:schemeClr val="bg1"/>
                </a:solidFill>
                <a:latin typeface="Helvetica Neue"/>
              </a:rPr>
              <a:t>Kgp</a:t>
            </a:r>
            <a:r>
              <a:rPr lang="en-US" sz="1050" dirty="0">
                <a:solidFill>
                  <a:schemeClr val="bg1"/>
                </a:solidFill>
                <a:latin typeface="Helvetica Neue"/>
              </a:rPr>
              <a:t>) in complex with inhibitor KYT-36</a:t>
            </a:r>
          </a:p>
        </p:txBody>
      </p:sp>
      <p:sp>
        <p:nvSpPr>
          <p:cNvPr id="2" name="Rectangle 1"/>
          <p:cNvSpPr/>
          <p:nvPr/>
        </p:nvSpPr>
        <p:spPr>
          <a:xfrm>
            <a:off x="319177" y="500332"/>
            <a:ext cx="2467155" cy="58228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0631" y="574408"/>
            <a:ext cx="3880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We </a:t>
            </a:r>
            <a:r>
              <a:rPr lang="en-US" sz="2400" dirty="0" smtClean="0">
                <a:solidFill>
                  <a:schemeClr val="bg1"/>
                </a:solidFill>
              </a:rPr>
              <a:t>resolve protein structures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488" y="1061963"/>
            <a:ext cx="336829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XALOC: </a:t>
            </a:r>
            <a:r>
              <a:rPr lang="en-US">
                <a:solidFill>
                  <a:schemeClr val="bg1"/>
                </a:solidFill>
              </a:rPr>
              <a:t>macromolecular </a:t>
            </a:r>
            <a:endParaRPr lang="en-US" smtClean="0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smtClean="0">
                <a:solidFill>
                  <a:schemeClr val="bg1"/>
                </a:solidFill>
              </a:rPr>
              <a:t>             crystallography </a:t>
            </a:r>
            <a:r>
              <a:rPr lang="en-US" dirty="0">
                <a:solidFill>
                  <a:schemeClr val="bg1"/>
                </a:solidFill>
              </a:rPr>
              <a:t>diffraction</a:t>
            </a:r>
          </a:p>
        </p:txBody>
      </p:sp>
    </p:spTree>
    <p:extLst>
      <p:ext uri="{BB962C8B-B14F-4D97-AF65-F5344CB8AC3E}">
        <p14:creationId xmlns:p14="http://schemas.microsoft.com/office/powerpoint/2010/main" val="33742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/>
          <p:cNvSpPr txBox="1">
            <a:spLocks/>
          </p:cNvSpPr>
          <p:nvPr/>
        </p:nvSpPr>
        <p:spPr>
          <a:xfrm>
            <a:off x="678609" y="1318344"/>
            <a:ext cx="10912415" cy="3108543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endParaRPr lang="en-US" sz="2800" smtClean="0">
              <a:latin typeface="+mn-lt"/>
              <a:ea typeface="Verdana" panose="020B0604030504040204" pitchFamily="34" charset="0"/>
            </a:endParaRPr>
          </a:p>
          <a:p>
            <a:r>
              <a:rPr lang="en-US" sz="280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2. Energy supply to ALBA. 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3. Alternatives to the current situation.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4. Conclusions.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72859" y="1754134"/>
            <a:ext cx="10912415" cy="5232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0" smtClean="0">
                <a:latin typeface="+mn-lt"/>
                <a:ea typeface="Verdana" panose="020B0604030504040204" pitchFamily="34" charset="0"/>
              </a:rPr>
              <a:t>1. ALBA today, and evolution to ALBA-II.</a:t>
            </a: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828136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 kern="1200" smtClean="0">
                <a:solidFill>
                  <a:schemeClr val="tx1"/>
                </a:solidFill>
              </a:rPr>
              <a:t>Outline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3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1 -1.48148E-6 L 0.0138 -0.2678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5" y="-1340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351746"/>
              </p:ext>
            </p:extLst>
          </p:nvPr>
        </p:nvGraphicFramePr>
        <p:xfrm>
          <a:off x="741083" y="938306"/>
          <a:ext cx="11062446" cy="5091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14847" y="4638737"/>
            <a:ext cx="2372659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/>
              <a:t>2017-2020 Strategy Plan</a:t>
            </a:r>
          </a:p>
          <a:p>
            <a:r>
              <a:rPr lang="en-US" sz="1350" dirty="0"/>
              <a:t>In progress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1908" y="4502730"/>
            <a:ext cx="3051373" cy="92333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Next decade fully exploiting the initial infrastructure by increasing number of BLs and add </a:t>
            </a:r>
            <a:r>
              <a:rPr lang="en-US" sz="1350" dirty="0" err="1">
                <a:solidFill>
                  <a:schemeClr val="bg1"/>
                </a:solidFill>
              </a:rPr>
              <a:t>addional</a:t>
            </a:r>
            <a:r>
              <a:rPr lang="en-US" sz="1350" dirty="0">
                <a:solidFill>
                  <a:schemeClr val="bg1"/>
                </a:solidFill>
              </a:rPr>
              <a:t> platforms (as Advanced Microscope Center)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7683" y="4638737"/>
            <a:ext cx="1513445" cy="5078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Upgrade to more brilliant </a:t>
            </a:r>
            <a:r>
              <a:rPr lang="en-US" sz="1350" dirty="0" smtClean="0">
                <a:solidFill>
                  <a:schemeClr val="bg1"/>
                </a:solidFill>
              </a:rPr>
              <a:t>source </a:t>
            </a:r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00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43446" y="663091"/>
            <a:ext cx="10311448" cy="5578825"/>
            <a:chOff x="1765778" y="954001"/>
            <a:chExt cx="8865710" cy="45899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5778" y="954001"/>
              <a:ext cx="7240700" cy="4589999"/>
            </a:xfrm>
            <a:prstGeom prst="rect">
              <a:avLst/>
            </a:prstGeom>
          </p:spPr>
        </p:pic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9083675" y="1449388"/>
              <a:ext cx="1164897" cy="329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GB" altLang="en-US" sz="2000" smtClean="0">
                  <a:solidFill>
                    <a:srgbClr val="000099"/>
                  </a:solidFill>
                </a:rPr>
                <a:t> DBA/TBA</a:t>
              </a:r>
              <a:endParaRPr lang="en-GB" altLang="en-US" sz="2000">
                <a:solidFill>
                  <a:srgbClr val="000099"/>
                </a:solidFill>
              </a:endParaRPr>
            </a:p>
          </p:txBody>
        </p:sp>
        <p:sp>
          <p:nvSpPr>
            <p:cNvPr id="6" name="Down Arrow 5"/>
            <p:cNvSpPr>
              <a:spLocks noChangeArrowheads="1"/>
            </p:cNvSpPr>
            <p:nvPr/>
          </p:nvSpPr>
          <p:spPr bwMode="auto">
            <a:xfrm>
              <a:off x="9463089" y="1881189"/>
              <a:ext cx="485775" cy="642937"/>
            </a:xfrm>
            <a:prstGeom prst="downArrow">
              <a:avLst>
                <a:gd name="adj1" fmla="val 50000"/>
                <a:gd name="adj2" fmla="val 49908"/>
              </a:avLst>
            </a:prstGeom>
            <a:solidFill>
              <a:srgbClr val="C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8867776" y="2709863"/>
              <a:ext cx="1692275" cy="582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2000" dirty="0">
                  <a:solidFill>
                    <a:srgbClr val="C00000"/>
                  </a:solidFill>
                </a:rPr>
                <a:t>MBA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2000" dirty="0">
                  <a:solidFill>
                    <a:srgbClr val="C00000"/>
                  </a:solidFill>
                </a:rPr>
                <a:t>+ technology</a:t>
              </a:r>
            </a:p>
          </p:txBody>
        </p:sp>
        <p:sp>
          <p:nvSpPr>
            <p:cNvPr id="8" name="Down Arrow 7"/>
            <p:cNvSpPr>
              <a:spLocks noChangeArrowheads="1"/>
            </p:cNvSpPr>
            <p:nvPr/>
          </p:nvSpPr>
          <p:spPr bwMode="auto">
            <a:xfrm>
              <a:off x="9480550" y="3759200"/>
              <a:ext cx="484188" cy="642938"/>
            </a:xfrm>
            <a:prstGeom prst="downArrow">
              <a:avLst>
                <a:gd name="adj1" fmla="val 50000"/>
                <a:gd name="adj2" fmla="val 50072"/>
              </a:avLst>
            </a:prstGeom>
            <a:solidFill>
              <a:schemeClr val="bg2">
                <a:lumMod val="9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bg2">
                    <a:lumMod val="90000"/>
                  </a:schemeClr>
                </a:solidFill>
              </a:endParaRP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8940800" y="4430713"/>
              <a:ext cx="1690688" cy="582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2000" dirty="0">
                  <a:solidFill>
                    <a:schemeClr val="bg2">
                      <a:lumMod val="50000"/>
                    </a:schemeClr>
                  </a:solidFill>
                </a:rPr>
                <a:t>On-axis inj.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2000" dirty="0">
                  <a:solidFill>
                    <a:schemeClr val="bg2">
                      <a:lumMod val="50000"/>
                    </a:schemeClr>
                  </a:solidFill>
                </a:rPr>
                <a:t>+ technology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575720" y="1484784"/>
              <a:ext cx="4176464" cy="1728192"/>
            </a:xfrm>
            <a:prstGeom prst="line">
              <a:avLst/>
            </a:prstGeom>
            <a:ln w="317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75720" y="2348880"/>
              <a:ext cx="4176464" cy="1728192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575720" y="2718000"/>
              <a:ext cx="4176464" cy="1728192"/>
            </a:xfrm>
            <a:prstGeom prst="line">
              <a:avLst/>
            </a:prstGeom>
            <a:ln w="317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" name="Object 1"/>
            <p:cNvGraphicFramePr>
              <a:graphicFrameLocks noChangeAspect="1"/>
            </p:cNvGraphicFramePr>
            <p:nvPr>
              <p:extLst/>
            </p:nvPr>
          </p:nvGraphicFramePr>
          <p:xfrm>
            <a:off x="3027345" y="4019628"/>
            <a:ext cx="2289175" cy="763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1" name="Equation" r:id="rId5" imgW="1143000" imgH="381000" progId="Equation.DSMT4">
                    <p:embed/>
                  </p:oleObj>
                </mc:Choice>
                <mc:Fallback>
                  <p:oleObj name="Equation" r:id="rId5" imgW="1143000" imgH="381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7345" y="4019628"/>
                          <a:ext cx="2289175" cy="763588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965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021" y="1640676"/>
            <a:ext cx="353911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25E9F"/>
                </a:solidFill>
              </a:rPr>
              <a:t>Study baseline: a hybrid 7BA + Anti Bend cell preserving circumference and energy.</a:t>
            </a:r>
          </a:p>
          <a:p>
            <a:r>
              <a:rPr lang="el-GR" sz="1600" b="1" dirty="0" smtClean="0">
                <a:solidFill>
                  <a:srgbClr val="125E9F"/>
                </a:solidFill>
                <a:latin typeface="Calibri"/>
                <a:ea typeface="Arial Unicode MS" panose="020B0604020202020204" pitchFamily="34" charset="-128"/>
                <a:cs typeface="Times New Roman"/>
              </a:rPr>
              <a:t>ε</a:t>
            </a:r>
            <a:r>
              <a:rPr lang="en-US" sz="1600" b="1" baseline="-25000" dirty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x</a:t>
            </a:r>
            <a:r>
              <a:rPr lang="en-US" sz="1600" b="1" dirty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= 160 </a:t>
            </a:r>
            <a:r>
              <a:rPr lang="en-US" sz="1600" b="1" dirty="0" err="1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pm</a:t>
            </a:r>
            <a:r>
              <a:rPr lang="en-US" sz="1600" b="1" dirty="0" err="1">
                <a:solidFill>
                  <a:srgbClr val="125E9F"/>
                </a:solidFill>
                <a:latin typeface="Times New Roman"/>
                <a:ea typeface="Arial Unicode MS" panose="020B0604020202020204" pitchFamily="34" charset="-128"/>
                <a:cs typeface="Times New Roman"/>
              </a:rPr>
              <a:t>∙</a:t>
            </a:r>
            <a:r>
              <a:rPr lang="en-US" sz="1600" b="1" dirty="0" err="1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rad</a:t>
            </a:r>
            <a:r>
              <a:rPr lang="en-US" sz="1600" b="1" dirty="0">
                <a:solidFill>
                  <a:srgbClr val="125E9F"/>
                </a:solidFill>
                <a:ea typeface="Arial Unicode MS" panose="020B0604020202020204" pitchFamily="34" charset="-128"/>
              </a:rPr>
              <a:t>   </a:t>
            </a:r>
            <a:r>
              <a:rPr lang="en-US" sz="1600" dirty="0">
                <a:solidFill>
                  <a:srgbClr val="125E9F"/>
                </a:solidFill>
                <a:ea typeface="Arial Unicode MS" panose="020B0604020202020204" pitchFamily="34" charset="-128"/>
              </a:rPr>
              <a:t>(reduction factor  ~30)</a:t>
            </a:r>
          </a:p>
          <a:p>
            <a:r>
              <a:rPr lang="en-US" sz="1600" b="1" dirty="0" smtClean="0">
                <a:solidFill>
                  <a:srgbClr val="125E9F"/>
                </a:solidFill>
              </a:rPr>
              <a:t>16 </a:t>
            </a:r>
            <a:r>
              <a:rPr lang="en-US" sz="1600" b="1" dirty="0">
                <a:solidFill>
                  <a:srgbClr val="125E9F"/>
                </a:solidFill>
              </a:rPr>
              <a:t>identical cells - 16 straight sections</a:t>
            </a:r>
          </a:p>
          <a:p>
            <a:r>
              <a:rPr lang="en-US" sz="1600" b="1" dirty="0" smtClean="0">
                <a:solidFill>
                  <a:srgbClr val="125E9F"/>
                </a:solidFill>
              </a:rPr>
              <a:t>L</a:t>
            </a:r>
            <a:r>
              <a:rPr lang="en-US" sz="1600" b="1" baseline="-25000" dirty="0" smtClean="0">
                <a:solidFill>
                  <a:srgbClr val="125E9F"/>
                </a:solidFill>
              </a:rPr>
              <a:t>SS</a:t>
            </a:r>
            <a:r>
              <a:rPr lang="en-US" sz="1600" b="1" dirty="0">
                <a:solidFill>
                  <a:srgbClr val="125E9F"/>
                </a:solidFill>
              </a:rPr>
              <a:t>= 4.35 m</a:t>
            </a:r>
          </a:p>
          <a:p>
            <a:r>
              <a:rPr lang="en-US" sz="1600" b="1" dirty="0" smtClean="0">
                <a:solidFill>
                  <a:srgbClr val="125E9F"/>
                </a:solidFill>
                <a:latin typeface="Calibri"/>
                <a:ea typeface="Arial Unicode MS" panose="020B0604020202020204" pitchFamily="34" charset="-128"/>
                <a:cs typeface="Times New Roman"/>
              </a:rPr>
              <a:t>β</a:t>
            </a:r>
            <a:r>
              <a:rPr lang="en-US" sz="1600" b="1" baseline="-25000" dirty="0" smtClean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x</a:t>
            </a:r>
            <a:r>
              <a:rPr lang="en-US" sz="1600" b="1" dirty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= β</a:t>
            </a:r>
            <a:r>
              <a:rPr lang="en-US" sz="1600" b="1" baseline="-25000" dirty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y</a:t>
            </a:r>
            <a:r>
              <a:rPr lang="en-US" sz="1600" b="1" dirty="0">
                <a:solidFill>
                  <a:srgbClr val="125E9F"/>
                </a:solidFill>
                <a:ea typeface="Arial Unicode MS" panose="020B0604020202020204" pitchFamily="34" charset="-128"/>
                <a:cs typeface="Times New Roman"/>
              </a:rPr>
              <a:t>= 1.5 m </a:t>
            </a:r>
            <a:endParaRPr lang="en-US" sz="1600" b="1" dirty="0">
              <a:solidFill>
                <a:srgbClr val="125E9F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873" y="2753688"/>
            <a:ext cx="3429000" cy="2050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" r="9338"/>
          <a:stretch/>
        </p:blipFill>
        <p:spPr bwMode="auto">
          <a:xfrm>
            <a:off x="8298610" y="669074"/>
            <a:ext cx="3424688" cy="205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"/>
          <a:stretch/>
        </p:blipFill>
        <p:spPr bwMode="auto">
          <a:xfrm>
            <a:off x="3752491" y="1444608"/>
            <a:ext cx="4309572" cy="2606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13" y="5178812"/>
            <a:ext cx="1914098" cy="37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335" y="5171407"/>
            <a:ext cx="1963977" cy="4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0106" y="5258315"/>
            <a:ext cx="635430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mtClean="0">
                <a:solidFill>
                  <a:srgbClr val="C00000"/>
                </a:solidFill>
              </a:rPr>
              <a:t>Red </a:t>
            </a:r>
            <a:r>
              <a:rPr lang="es-ES" dirty="0">
                <a:solidFill>
                  <a:srgbClr val="C00000"/>
                </a:solidFill>
              </a:rPr>
              <a:t>– </a:t>
            </a:r>
            <a:r>
              <a:rPr lang="es-ES" dirty="0" smtClean="0">
                <a:solidFill>
                  <a:srgbClr val="C00000"/>
                </a:solidFill>
              </a:rPr>
              <a:t>ALBA </a:t>
            </a:r>
            <a:r>
              <a:rPr lang="es-ES" err="1" smtClean="0">
                <a:solidFill>
                  <a:srgbClr val="C00000"/>
                </a:solidFill>
              </a:rPr>
              <a:t>Present</a:t>
            </a:r>
            <a:r>
              <a:rPr lang="es-ES" smtClean="0">
                <a:solidFill>
                  <a:srgbClr val="C00000"/>
                </a:solidFill>
              </a:rPr>
              <a:t> </a:t>
            </a:r>
          </a:p>
          <a:p>
            <a:r>
              <a:rPr lang="es-ES" smtClean="0"/>
              <a:t>Black </a:t>
            </a:r>
            <a:r>
              <a:rPr lang="es-ES" dirty="0" smtClean="0"/>
              <a:t>– </a:t>
            </a:r>
            <a:r>
              <a:rPr lang="es-ES" dirty="0" err="1" smtClean="0"/>
              <a:t>ALBA</a:t>
            </a:r>
            <a:r>
              <a:rPr lang="es-ES" i="1" dirty="0" err="1" smtClean="0"/>
              <a:t>Next</a:t>
            </a:r>
            <a:r>
              <a:rPr lang="es-ES" dirty="0" smtClean="0"/>
              <a:t> 	 	</a:t>
            </a:r>
            <a:r>
              <a:rPr lang="es-ES" smtClean="0"/>
              <a:t>     15</a:t>
            </a:r>
            <a:r>
              <a:rPr lang="es-ES" dirty="0" smtClean="0"/>
              <a:t>% </a:t>
            </a:r>
            <a:r>
              <a:rPr lang="es-ES" smtClean="0"/>
              <a:t>	          &amp;        </a:t>
            </a:r>
            <a:r>
              <a:rPr lang="es-ES" dirty="0" smtClean="0"/>
              <a:t>100% </a:t>
            </a:r>
            <a:r>
              <a:rPr lang="es-ES" dirty="0" err="1" smtClean="0"/>
              <a:t>coupling</a:t>
            </a: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237706" y="5066446"/>
            <a:ext cx="6879086" cy="914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35789" y="466721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mtClean="0"/>
              <a:t>Comparative  beam </a:t>
            </a:r>
            <a:r>
              <a:rPr lang="es-ES"/>
              <a:t>sizes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/>
          <p:cNvSpPr txBox="1">
            <a:spLocks/>
          </p:cNvSpPr>
          <p:nvPr/>
        </p:nvSpPr>
        <p:spPr>
          <a:xfrm>
            <a:off x="678609" y="1749231"/>
            <a:ext cx="10912415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endParaRPr lang="en-US" sz="2800" smtClean="0">
              <a:latin typeface="+mn-lt"/>
              <a:ea typeface="Verdana" panose="020B0604030504040204" pitchFamily="34" charset="0"/>
            </a:endParaRPr>
          </a:p>
          <a:p>
            <a:r>
              <a:rPr lang="en-US" sz="280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3. Alternatives to the current situation.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4. Conclusions.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72859" y="2219938"/>
            <a:ext cx="10912415" cy="5232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0" dirty="0">
                <a:latin typeface="+mn-lt"/>
                <a:ea typeface="Verdana" panose="020B0604030504040204" pitchFamily="34" charset="0"/>
              </a:rPr>
              <a:t>2. Energy supply to </a:t>
            </a:r>
            <a:r>
              <a:rPr lang="en-US" sz="2800" b="0">
                <a:latin typeface="+mn-lt"/>
                <a:ea typeface="Verdana" panose="020B0604030504040204" pitchFamily="34" charset="0"/>
              </a:rPr>
              <a:t>ALBA</a:t>
            </a:r>
            <a:r>
              <a:rPr lang="en-US" sz="2800" b="0" smtClean="0">
                <a:latin typeface="+mn-lt"/>
                <a:ea typeface="Verdana" panose="020B0604030504040204" pitchFamily="34" charset="0"/>
              </a:rPr>
              <a:t>.</a:t>
            </a: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11" name="Oval 4"/>
          <p:cNvSpPr/>
          <p:nvPr/>
        </p:nvSpPr>
        <p:spPr>
          <a:xfrm>
            <a:off x="836758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8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8 0.00509 L 0.01341 -0.335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-1703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2. Energy supply to ALBA.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632" y="888522"/>
            <a:ext cx="2255928" cy="18166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126" y="888521"/>
            <a:ext cx="2189194" cy="18201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262" y="4224713"/>
            <a:ext cx="2260121" cy="183095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4909" y="1217127"/>
            <a:ext cx="1768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Natural Gas</a:t>
            </a:r>
            <a:endParaRPr lang="en-US"/>
          </a:p>
        </p:txBody>
      </p:sp>
      <p:sp>
        <p:nvSpPr>
          <p:cNvPr id="3" name="Right Arrow 2"/>
          <p:cNvSpPr/>
          <p:nvPr/>
        </p:nvSpPr>
        <p:spPr>
          <a:xfrm>
            <a:off x="172547" y="1544126"/>
            <a:ext cx="1233577" cy="29329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715130" y="1049545"/>
            <a:ext cx="4635260" cy="2932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90245" y="791556"/>
            <a:ext cx="1779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Electricity</a:t>
            </a:r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720881" y="1460746"/>
            <a:ext cx="4635260" cy="29329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187371" y="1211383"/>
            <a:ext cx="275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Thermal Energy (hot)</a:t>
            </a:r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3718006" y="1880575"/>
            <a:ext cx="4635260" cy="2932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84499" y="1657090"/>
            <a:ext cx="275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Thermal Energy (cold)</a:t>
            </a: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331362" y="547141"/>
            <a:ext cx="2792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Co-generation plant ST4</a:t>
            </a: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729934" y="518386"/>
            <a:ext cx="2792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ALBA Synchrotron</a:t>
            </a: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267818" y="3672787"/>
            <a:ext cx="2792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mtClean="0">
                <a:ea typeface="Verdana" panose="020B0604030504040204" pitchFamily="34" charset="0"/>
              </a:rPr>
              <a:t>Sub-station ST1</a:t>
            </a:r>
            <a:endParaRPr lang="en-US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6210841" y="872167"/>
            <a:ext cx="124883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(1 </a:t>
            </a:r>
            <a:r>
              <a:rPr lang="es-ES" altLang="en-US" sz="1000" u="none"/>
              <a:t>X </a:t>
            </a:r>
            <a:r>
              <a:rPr lang="es-ES" altLang="en-US" sz="1000" u="none" smtClean="0"/>
              <a:t>25KV)</a:t>
            </a:r>
            <a:endParaRPr lang="en-US" altLang="en-US" sz="1000" u="none"/>
          </a:p>
        </p:txBody>
      </p:sp>
      <p:sp>
        <p:nvSpPr>
          <p:cNvPr id="31" name="Text Box 36"/>
          <p:cNvSpPr txBox="1">
            <a:spLocks noChangeArrowheads="1"/>
          </p:cNvSpPr>
          <p:nvPr/>
        </p:nvSpPr>
        <p:spPr bwMode="auto">
          <a:xfrm>
            <a:off x="5515896" y="2255568"/>
            <a:ext cx="124883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n-US" sz="1000" u="none" smtClean="0"/>
              <a:t>700 m</a:t>
            </a:r>
            <a:endParaRPr lang="en-US" altLang="en-US" sz="1000" u="none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687934" y="2495611"/>
            <a:ext cx="4693566" cy="17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Up-Down Arrow 1"/>
          <p:cNvSpPr/>
          <p:nvPr/>
        </p:nvSpPr>
        <p:spPr>
          <a:xfrm rot="19248218">
            <a:off x="4173135" y="2511005"/>
            <a:ext cx="320410" cy="1926371"/>
          </a:xfrm>
          <a:prstGeom prst="upDownArrow">
            <a:avLst>
              <a:gd name="adj1" fmla="val 30474"/>
              <a:gd name="adj2" fmla="val 4802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18485925">
            <a:off x="6851967" y="3319688"/>
            <a:ext cx="1913885" cy="29329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321190" y="2751828"/>
            <a:ext cx="1587261" cy="19323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7194450" y="2760453"/>
            <a:ext cx="1621766" cy="207033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3029726">
            <a:off x="3879187" y="2812161"/>
            <a:ext cx="1099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Electricity</a:t>
            </a:r>
            <a:endParaRPr lang="en-US"/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 rot="3086601">
            <a:off x="4539619" y="3570405"/>
            <a:ext cx="90074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(2 </a:t>
            </a:r>
            <a:r>
              <a:rPr lang="es-ES" altLang="en-US" sz="1000" u="none"/>
              <a:t>X </a:t>
            </a:r>
            <a:r>
              <a:rPr lang="es-ES" altLang="en-US" sz="1000" u="none" smtClean="0"/>
              <a:t>25KV)</a:t>
            </a:r>
            <a:endParaRPr lang="en-US" altLang="en-US" sz="1000" u="none"/>
          </a:p>
        </p:txBody>
      </p:sp>
      <p:sp>
        <p:nvSpPr>
          <p:cNvPr id="38" name="Rectangle 37"/>
          <p:cNvSpPr/>
          <p:nvPr/>
        </p:nvSpPr>
        <p:spPr>
          <a:xfrm rot="18488582">
            <a:off x="6774785" y="3482144"/>
            <a:ext cx="1099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ea typeface="Verdana" panose="020B0604030504040204" pitchFamily="34" charset="0"/>
              </a:rPr>
              <a:t>Electricity</a:t>
            </a:r>
            <a:endParaRPr lang="en-US"/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 rot="18498117">
            <a:off x="7486979" y="2817031"/>
            <a:ext cx="90074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(2 </a:t>
            </a:r>
            <a:r>
              <a:rPr lang="es-ES" altLang="en-US" sz="1000" u="none"/>
              <a:t>X </a:t>
            </a:r>
            <a:r>
              <a:rPr lang="es-ES" altLang="en-US" sz="1000" u="none" smtClean="0"/>
              <a:t>25KV)</a:t>
            </a:r>
            <a:endParaRPr lang="en-US" altLang="en-US" sz="1000" u="none"/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 rot="3036757">
            <a:off x="3572077" y="3486269"/>
            <a:ext cx="124883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n-US" sz="1000" u="none" smtClean="0"/>
              <a:t>1800 m</a:t>
            </a:r>
            <a:endParaRPr lang="en-US" altLang="en-US" sz="1000" u="none"/>
          </a:p>
        </p:txBody>
      </p:sp>
      <p:sp>
        <p:nvSpPr>
          <p:cNvPr id="41" name="Text Box 36"/>
          <p:cNvSpPr txBox="1">
            <a:spLocks noChangeArrowheads="1"/>
          </p:cNvSpPr>
          <p:nvPr/>
        </p:nvSpPr>
        <p:spPr bwMode="auto">
          <a:xfrm rot="18521438">
            <a:off x="7356198" y="3535152"/>
            <a:ext cx="124883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n-US" sz="1000" u="none" smtClean="0"/>
              <a:t>1800 m</a:t>
            </a:r>
            <a:endParaRPr lang="en-US" altLang="en-US" sz="1000" u="none"/>
          </a:p>
        </p:txBody>
      </p:sp>
      <p:sp>
        <p:nvSpPr>
          <p:cNvPr id="43" name="Text Box 25"/>
          <p:cNvSpPr txBox="1">
            <a:spLocks noChangeArrowheads="1"/>
          </p:cNvSpPr>
          <p:nvPr/>
        </p:nvSpPr>
        <p:spPr bwMode="auto">
          <a:xfrm>
            <a:off x="1351293" y="6062393"/>
            <a:ext cx="124883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(200 KV)</a:t>
            </a:r>
            <a:endParaRPr lang="en-US" altLang="en-US" sz="1000" u="none"/>
          </a:p>
        </p:txBody>
      </p:sp>
      <p:cxnSp>
        <p:nvCxnSpPr>
          <p:cNvPr id="44" name="Straight Connector 43"/>
          <p:cNvCxnSpPr/>
          <p:nvPr/>
        </p:nvCxnSpPr>
        <p:spPr>
          <a:xfrm>
            <a:off x="1406106" y="6323162"/>
            <a:ext cx="9325154" cy="8627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5" idx="2"/>
          </p:cNvCxnSpPr>
          <p:nvPr/>
        </p:nvCxnSpPr>
        <p:spPr>
          <a:xfrm>
            <a:off x="6064323" y="6055670"/>
            <a:ext cx="47" cy="250239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0" name="Text Box 36"/>
          <p:cNvSpPr txBox="1">
            <a:spLocks noChangeArrowheads="1"/>
          </p:cNvSpPr>
          <p:nvPr/>
        </p:nvSpPr>
        <p:spPr bwMode="auto">
          <a:xfrm>
            <a:off x="5081708" y="3969349"/>
            <a:ext cx="196608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n-US" sz="1000" u="none" smtClean="0"/>
              <a:t>(220KV to  25KV / 20 MVA) </a:t>
            </a:r>
            <a:endParaRPr lang="en-US" altLang="en-US" sz="1000" u="none"/>
          </a:p>
        </p:txBody>
      </p:sp>
      <p:pic>
        <p:nvPicPr>
          <p:cNvPr id="51" name="Picture 14" descr="Torre 220kV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23" y="5581291"/>
            <a:ext cx="878190" cy="886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Straight Connector 51"/>
          <p:cNvCxnSpPr/>
          <p:nvPr/>
        </p:nvCxnSpPr>
        <p:spPr>
          <a:xfrm flipV="1">
            <a:off x="10806023" y="6323161"/>
            <a:ext cx="986286" cy="5751"/>
          </a:xfrm>
          <a:prstGeom prst="line">
            <a:avLst/>
          </a:prstGeom>
          <a:ln w="76200">
            <a:solidFill>
              <a:schemeClr val="accent3"/>
            </a:solidFill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4" name="Text Box 36"/>
          <p:cNvSpPr txBox="1">
            <a:spLocks noChangeArrowheads="1"/>
          </p:cNvSpPr>
          <p:nvPr/>
        </p:nvSpPr>
        <p:spPr bwMode="auto">
          <a:xfrm>
            <a:off x="9005977" y="2612126"/>
            <a:ext cx="3631723" cy="1400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altLang="en-US" sz="1000" u="none" smtClean="0"/>
          </a:p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ET1      (25KV to  420V / 2+2+2+1.6+2 MVA; machine)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        (25KV to 420V / 2+1.6+0.8+1 MVA; building)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ET2      (25KV to 420V / 1.25 + 0.8 MVA; offices) 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ET3      (25KV </a:t>
            </a:r>
            <a:r>
              <a:rPr lang="es-ES" altLang="en-US" sz="1000" u="none"/>
              <a:t>to 420V / </a:t>
            </a:r>
            <a:r>
              <a:rPr lang="es-ES" altLang="en-US" sz="1000" u="none" smtClean="0"/>
              <a:t>2 MVA</a:t>
            </a:r>
            <a:r>
              <a:rPr lang="es-ES" altLang="en-US" sz="1000" u="none"/>
              <a:t>; </a:t>
            </a:r>
            <a:r>
              <a:rPr lang="es-ES" altLang="en-US" sz="1000" u="none" smtClean="0"/>
              <a:t>RF Lab) </a:t>
            </a:r>
            <a:endParaRPr lang="es-ES" altLang="en-US" sz="1000" u="none"/>
          </a:p>
          <a:p>
            <a:pPr eaLnBrk="1" hangingPunct="1">
              <a:spcBef>
                <a:spcPct val="50000"/>
              </a:spcBef>
            </a:pPr>
            <a:endParaRPr lang="en-US" altLang="en-US" sz="1000" u="none"/>
          </a:p>
        </p:txBody>
      </p:sp>
    </p:spTree>
    <p:extLst>
      <p:ext uri="{BB962C8B-B14F-4D97-AF65-F5344CB8AC3E}">
        <p14:creationId xmlns:p14="http://schemas.microsoft.com/office/powerpoint/2010/main" val="7579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16" y="600138"/>
            <a:ext cx="9213314" cy="5495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2. Energy supply to ALBA.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6858000" y="627528"/>
            <a:ext cx="923365" cy="215444"/>
          </a:xfrm>
          <a:prstGeom prst="rect">
            <a:avLst/>
          </a:prstGeom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800" u="none" smtClean="0"/>
              <a:t>Electricity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6866964" y="941294"/>
            <a:ext cx="923365" cy="215444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800" u="none" smtClean="0">
                <a:solidFill>
                  <a:schemeClr val="bg1"/>
                </a:solidFill>
              </a:rPr>
              <a:t>Thermal Energy </a:t>
            </a:r>
          </a:p>
        </p:txBody>
      </p:sp>
      <p:sp>
        <p:nvSpPr>
          <p:cNvPr id="16" name="Text Box 36"/>
          <p:cNvSpPr txBox="1">
            <a:spLocks noChangeArrowheads="1"/>
          </p:cNvSpPr>
          <p:nvPr/>
        </p:nvSpPr>
        <p:spPr bwMode="auto">
          <a:xfrm>
            <a:off x="7900951" y="1401031"/>
            <a:ext cx="923365" cy="21544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800" u="none" smtClean="0">
                <a:solidFill>
                  <a:schemeClr val="bg1"/>
                </a:solidFill>
              </a:rPr>
              <a:t>Thermal Energy 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6866964" y="932329"/>
            <a:ext cx="923365" cy="215444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800" u="none" smtClean="0">
                <a:solidFill>
                  <a:schemeClr val="bg1"/>
                </a:solidFill>
              </a:rPr>
              <a:t>Thermal Energy </a:t>
            </a:r>
          </a:p>
        </p:txBody>
      </p:sp>
      <p:sp>
        <p:nvSpPr>
          <p:cNvPr id="18" name="Text Box 36"/>
          <p:cNvSpPr txBox="1">
            <a:spLocks noChangeArrowheads="1"/>
          </p:cNvSpPr>
          <p:nvPr/>
        </p:nvSpPr>
        <p:spPr bwMode="auto">
          <a:xfrm>
            <a:off x="1828800" y="3890681"/>
            <a:ext cx="923365" cy="215444"/>
          </a:xfrm>
          <a:prstGeom prst="rect">
            <a:avLst/>
          </a:prstGeom>
          <a:solidFill>
            <a:srgbClr val="FFFF00"/>
          </a:solidFill>
          <a:ln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800" u="none" smtClean="0">
                <a:solidFill>
                  <a:srgbClr val="03080D"/>
                </a:solidFill>
              </a:rPr>
              <a:t>Natural Gas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1787" y="2321859"/>
            <a:ext cx="167639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                  5 MW     Heater</a:t>
            </a:r>
            <a:endParaRPr lang="en-US" sz="9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012140" y="3074894"/>
            <a:ext cx="1586754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3.3 MW Jenbacher gas engine</a:t>
            </a:r>
            <a:endParaRPr lang="en-US" sz="9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3012139" y="3770785"/>
            <a:ext cx="1586754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3.3 MW Jenbacher gas engine</a:t>
            </a:r>
            <a:endParaRPr lang="en-US" sz="9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3012139" y="4470031"/>
            <a:ext cx="1586754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3.3 MW Jenbacher gas engine</a:t>
            </a:r>
            <a:endParaRPr lang="en-US" sz="9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7144867" y="4078938"/>
            <a:ext cx="1775014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3 MW simple Absorption machine</a:t>
            </a:r>
            <a:endParaRPr lang="en-US" sz="9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7073154" y="4840938"/>
            <a:ext cx="184672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5 MW double  Absorption machine</a:t>
            </a:r>
            <a:endParaRPr lang="en-US" sz="9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7073154" y="5540184"/>
            <a:ext cx="184672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900" smtClean="0"/>
              <a:t>5 MW Chiler</a:t>
            </a:r>
            <a:endParaRPr lang="en-US" sz="9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7996688" y="2320506"/>
            <a:ext cx="1906437" cy="10351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smtClean="0"/>
              <a:t>Thermal Energy storage</a:t>
            </a:r>
            <a:endParaRPr lang="en-US" sz="140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26015" y="2777706"/>
            <a:ext cx="621102" cy="7936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423140" y="2760453"/>
            <a:ext cx="658483" cy="14981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5431767" y="2708694"/>
            <a:ext cx="667108" cy="1696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985247" y="2347188"/>
            <a:ext cx="1049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mtClean="0"/>
              <a:t>Energy</a:t>
            </a:r>
          </a:p>
          <a:p>
            <a:pPr algn="ctr"/>
            <a:r>
              <a:rPr lang="es-ES" smtClean="0"/>
              <a:t> recovery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2. Energy supply to ALBA.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7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7" t="523" b="3189"/>
          <a:stretch/>
        </p:blipFill>
        <p:spPr>
          <a:xfrm>
            <a:off x="1708014" y="457200"/>
            <a:ext cx="8462514" cy="60459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89350" y="1835150"/>
            <a:ext cx="1441450" cy="6223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670301" y="2474702"/>
            <a:ext cx="14859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Machine 7.6 MVA</a:t>
            </a:r>
          </a:p>
        </p:txBody>
      </p:sp>
      <p:sp>
        <p:nvSpPr>
          <p:cNvPr id="7" name="Rectangle 6"/>
          <p:cNvSpPr/>
          <p:nvPr/>
        </p:nvSpPr>
        <p:spPr>
          <a:xfrm>
            <a:off x="5181600" y="1841500"/>
            <a:ext cx="2089150" cy="622300"/>
          </a:xfrm>
          <a:prstGeom prst="rect">
            <a:avLst/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5200651" y="2472426"/>
            <a:ext cx="2063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         Building 3.4 MVA</a:t>
            </a:r>
          </a:p>
          <a:p>
            <a:pPr eaLnBrk="1" hangingPunct="1">
              <a:spcBef>
                <a:spcPct val="50000"/>
              </a:spcBef>
            </a:pPr>
            <a:endParaRPr lang="es-ES" altLang="en-US" sz="1000" u="none" smtClean="0"/>
          </a:p>
        </p:txBody>
      </p:sp>
      <p:sp>
        <p:nvSpPr>
          <p:cNvPr id="10" name="Rectangle 9"/>
          <p:cNvSpPr/>
          <p:nvPr/>
        </p:nvSpPr>
        <p:spPr>
          <a:xfrm>
            <a:off x="8064500" y="2940050"/>
            <a:ext cx="2025650" cy="142875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8566150" y="4440926"/>
            <a:ext cx="14350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Offices  2.05 MVA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05450" y="4984750"/>
            <a:ext cx="1257300" cy="1403350"/>
          </a:xfrm>
          <a:prstGeom prst="rect">
            <a:avLst/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6851650" y="6149076"/>
            <a:ext cx="14350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RF Lab. 2 MVA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09945" y="6161373"/>
            <a:ext cx="1598763" cy="3114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1600" smtClean="0">
                <a:solidFill>
                  <a:srgbClr val="03080D"/>
                </a:solidFill>
              </a:rPr>
              <a:t>design capacity</a:t>
            </a:r>
          </a:p>
          <a:p>
            <a:pPr algn="r"/>
            <a:r>
              <a:rPr lang="es-ES" sz="1600" smtClean="0">
                <a:solidFill>
                  <a:srgbClr val="03080D"/>
                </a:solidFill>
              </a:rPr>
              <a:t>(actual power)</a:t>
            </a:r>
            <a:endParaRPr lang="en-US" sz="1600">
              <a:solidFill>
                <a:srgbClr val="03080D"/>
              </a:solidFill>
            </a:endParaRP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4185006" y="2791004"/>
            <a:ext cx="87006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( 2 MVA )</a:t>
            </a:r>
          </a:p>
        </p:txBody>
      </p:sp>
      <p:sp>
        <p:nvSpPr>
          <p:cNvPr id="18" name="Text Box 36"/>
          <p:cNvSpPr txBox="1">
            <a:spLocks noChangeArrowheads="1"/>
          </p:cNvSpPr>
          <p:nvPr/>
        </p:nvSpPr>
        <p:spPr bwMode="auto">
          <a:xfrm>
            <a:off x="5909090" y="2779503"/>
            <a:ext cx="127382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( 1,2 MVA )</a:t>
            </a:r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8402128" y="4806710"/>
            <a:ext cx="150674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              ( 0,3 MVA )</a:t>
            </a:r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auto">
          <a:xfrm>
            <a:off x="6527318" y="6322083"/>
            <a:ext cx="150674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n-US" sz="1000" u="none" smtClean="0"/>
              <a:t>                  ( 0,1 MVA )</a:t>
            </a:r>
          </a:p>
        </p:txBody>
      </p:sp>
    </p:spTree>
    <p:extLst>
      <p:ext uri="{BB962C8B-B14F-4D97-AF65-F5344CB8AC3E}">
        <p14:creationId xmlns:p14="http://schemas.microsoft.com/office/powerpoint/2010/main" val="21805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8018" y="483079"/>
            <a:ext cx="8462525" cy="5960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2. Energy supply to ALBA.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505" y="908050"/>
            <a:ext cx="6954837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505" y="3630613"/>
            <a:ext cx="3133725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1"/>
          <p:cNvSpPr>
            <a:spLocks noChangeArrowheads="1"/>
          </p:cNvSpPr>
          <p:nvPr/>
        </p:nvSpPr>
        <p:spPr bwMode="auto">
          <a:xfrm>
            <a:off x="2371567" y="728663"/>
            <a:ext cx="1260475" cy="3914775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spcBef>
                <a:spcPct val="20000"/>
              </a:spcBef>
              <a:buClr>
                <a:srgbClr val="009EE0"/>
              </a:buClr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5B82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5B82"/>
              </a:buClr>
              <a:buFont typeface="Wingdings" pitchFamily="2" charset="2"/>
              <a:buChar char="§"/>
              <a:defRPr sz="2200" i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EE0"/>
              </a:buCl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</a:pPr>
            <a:endParaRPr lang="es-ES_tradnl" altLang="es-ES_tradnl" sz="1400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127342" y="1382713"/>
            <a:ext cx="352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6ºC</a:t>
            </a:r>
            <a:endParaRPr lang="es-ES_tradnl" altLang="en-US" sz="800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4432142" y="1382713"/>
            <a:ext cx="411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11ºC</a:t>
            </a:r>
            <a:endParaRPr lang="es-ES_tradnl" altLang="en-US" sz="800"/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4946492" y="1382713"/>
            <a:ext cx="352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6ºC</a:t>
            </a:r>
            <a:endParaRPr lang="es-ES_tradnl" altLang="en-US" sz="8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51292" y="1382713"/>
            <a:ext cx="411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11ºC</a:t>
            </a:r>
            <a:endParaRPr lang="es-ES_tradnl" altLang="en-US" sz="8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756117" y="1382713"/>
            <a:ext cx="354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6ºC</a:t>
            </a:r>
            <a:endParaRPr lang="es-ES_tradnl" altLang="en-US" sz="8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60917" y="1382713"/>
            <a:ext cx="411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11ºC</a:t>
            </a:r>
            <a:endParaRPr lang="es-ES_tradnl" altLang="en-US" sz="8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25755" y="2195513"/>
            <a:ext cx="354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7ºC</a:t>
            </a:r>
            <a:endParaRPr lang="es-ES_tradnl" altLang="en-US" sz="8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432142" y="2195513"/>
            <a:ext cx="409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12ºC</a:t>
            </a:r>
            <a:endParaRPr lang="es-ES_tradnl" altLang="en-US" sz="8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940142" y="2195513"/>
            <a:ext cx="352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7ºC</a:t>
            </a:r>
            <a:endParaRPr lang="es-ES_tradnl" altLang="en-US" sz="8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244942" y="2195513"/>
            <a:ext cx="411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12ºC</a:t>
            </a:r>
            <a:endParaRPr lang="es-ES_tradnl" altLang="en-US" sz="8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754530" y="2195513"/>
            <a:ext cx="352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7ºC</a:t>
            </a:r>
            <a:endParaRPr lang="es-ES_tradnl" altLang="en-US" sz="80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59330" y="2195513"/>
            <a:ext cx="411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12ºC</a:t>
            </a:r>
            <a:endParaRPr lang="es-ES_tradnl" altLang="en-US" sz="80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103905" y="1381125"/>
            <a:ext cx="3524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6ºC</a:t>
            </a:r>
            <a:endParaRPr lang="es-ES_tradnl" altLang="en-US" sz="80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408705" y="1381125"/>
            <a:ext cx="4111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16ºC</a:t>
            </a:r>
            <a:endParaRPr lang="es-ES_tradnl" altLang="en-US" sz="80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923055" y="1381125"/>
            <a:ext cx="3524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6ºC</a:t>
            </a:r>
            <a:endParaRPr lang="es-ES_tradnl" altLang="en-US" sz="80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227855" y="1381125"/>
            <a:ext cx="4111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16ºC</a:t>
            </a:r>
            <a:endParaRPr lang="es-ES_tradnl" altLang="en-US" sz="80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103905" y="2192338"/>
            <a:ext cx="409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22ºC</a:t>
            </a:r>
            <a:endParaRPr lang="es-ES_tradnl" altLang="en-US" sz="80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408705" y="2192338"/>
            <a:ext cx="411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27ºC</a:t>
            </a:r>
            <a:endParaRPr lang="es-ES_tradnl" altLang="en-US" sz="80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916705" y="2192338"/>
            <a:ext cx="411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22ºC</a:t>
            </a:r>
            <a:endParaRPr lang="es-ES_tradnl" altLang="en-US" sz="80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8223092" y="2192338"/>
            <a:ext cx="409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27ºC</a:t>
            </a:r>
            <a:endParaRPr lang="es-ES_tradnl" altLang="en-US" sz="80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097180" y="4117975"/>
            <a:ext cx="411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95ºC</a:t>
            </a:r>
            <a:endParaRPr lang="es-ES_tradnl" altLang="en-US" sz="800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432142" y="4117975"/>
            <a:ext cx="411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80ºC</a:t>
            </a:r>
            <a:endParaRPr lang="es-ES_tradnl" altLang="en-US" sz="800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125755" y="4930775"/>
            <a:ext cx="411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50ºC</a:t>
            </a:r>
            <a:endParaRPr lang="es-ES_tradnl" altLang="en-US" sz="80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432142" y="4930775"/>
            <a:ext cx="409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a-ES" altLang="en-US" sz="800"/>
              <a:t>40ºC</a:t>
            </a:r>
            <a:endParaRPr lang="es-ES_tradnl" altLang="en-US" sz="800"/>
          </a:p>
        </p:txBody>
      </p:sp>
      <p:sp>
        <p:nvSpPr>
          <p:cNvPr id="34" name="Title 4"/>
          <p:cNvSpPr txBox="1">
            <a:spLocks/>
          </p:cNvSpPr>
          <p:nvPr/>
        </p:nvSpPr>
        <p:spPr>
          <a:xfrm>
            <a:off x="6049951" y="4035474"/>
            <a:ext cx="3877820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As a redundant system, we can produce chilled water in-house.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The required increase of power is 1.2MW to produce 3 MW (conversion factor of 2.5).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29979" y="3225520"/>
            <a:ext cx="1016210" cy="3114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smtClean="0">
                <a:solidFill>
                  <a:srgbClr val="03080D"/>
                </a:solidFill>
              </a:rPr>
              <a:t>1000 KW</a:t>
            </a:r>
            <a:endParaRPr lang="en-US" sz="1600">
              <a:solidFill>
                <a:srgbClr val="03080D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1519" y="3237243"/>
            <a:ext cx="1103643" cy="3114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smtClean="0">
                <a:solidFill>
                  <a:srgbClr val="03080D"/>
                </a:solidFill>
              </a:rPr>
              <a:t>2400 KW</a:t>
            </a:r>
            <a:endParaRPr lang="en-US" sz="1600">
              <a:solidFill>
                <a:srgbClr val="03080D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209851" y="3636713"/>
            <a:ext cx="1016210" cy="3114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smtClean="0">
                <a:solidFill>
                  <a:srgbClr val="03080D"/>
                </a:solidFill>
              </a:rPr>
              <a:t>(880 KW)</a:t>
            </a:r>
            <a:endParaRPr lang="en-US" sz="1600">
              <a:solidFill>
                <a:srgbClr val="03080D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186468" y="3642464"/>
            <a:ext cx="1236453" cy="3114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smtClean="0">
                <a:solidFill>
                  <a:srgbClr val="03080D"/>
                </a:solidFill>
              </a:rPr>
              <a:t>(2100 KW)</a:t>
            </a:r>
            <a:endParaRPr lang="en-US" sz="1600">
              <a:solidFill>
                <a:srgbClr val="03080D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63299" y="5842193"/>
            <a:ext cx="1598763" cy="3114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1600" smtClean="0">
                <a:solidFill>
                  <a:srgbClr val="03080D"/>
                </a:solidFill>
              </a:rPr>
              <a:t>design capacity</a:t>
            </a:r>
          </a:p>
          <a:p>
            <a:pPr algn="r"/>
            <a:r>
              <a:rPr lang="es-ES" sz="1600" smtClean="0">
                <a:solidFill>
                  <a:srgbClr val="03080D"/>
                </a:solidFill>
              </a:rPr>
              <a:t>(actual power)</a:t>
            </a:r>
            <a:endParaRPr lang="en-US" sz="1600">
              <a:solidFill>
                <a:srgbClr val="0308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2. Energy supply to ALBA.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6079" y="413888"/>
            <a:ext cx="2429961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2000" b="1"/>
              <a:t>E</a:t>
            </a:r>
            <a:r>
              <a:rPr lang="es-ES" sz="2000" b="1" smtClean="0"/>
              <a:t>nergy consumption.</a:t>
            </a:r>
            <a:endParaRPr lang="en-US" sz="2000" b="1" dirty="0" err="1" smtClean="0"/>
          </a:p>
        </p:txBody>
      </p:sp>
      <p:sp>
        <p:nvSpPr>
          <p:cNvPr id="96" name="Rectangle 95"/>
          <p:cNvSpPr/>
          <p:nvPr/>
        </p:nvSpPr>
        <p:spPr>
          <a:xfrm>
            <a:off x="143339" y="908720"/>
            <a:ext cx="47320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mtClean="0"/>
          </a:p>
        </p:txBody>
      </p:sp>
      <p:graphicFrame>
        <p:nvGraphicFramePr>
          <p:cNvPr id="97" name="Chart 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2084030"/>
              </p:ext>
            </p:extLst>
          </p:nvPr>
        </p:nvGraphicFramePr>
        <p:xfrm>
          <a:off x="431371" y="764704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9" name="Chart 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7446473"/>
              </p:ext>
            </p:extLst>
          </p:nvPr>
        </p:nvGraphicFramePr>
        <p:xfrm>
          <a:off x="432000" y="3429001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2" name="timing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Bookmark 1" time="0"/>
                    <p14:bmk name="Bookmark 2" time="1000"/>
                    <p14:bmk name="Bookmark 3" time="2000"/>
                    <p14:bmk name="Bookmark 4" time="3000"/>
                    <p14:bmk name="Bookmark 5" time="4000"/>
                    <p14:bmk name="Bookmark 6" time="5000"/>
                    <p14:bmk name="Bookmark 7" time="6000"/>
                    <p14:bmk name="Bookmark 8" time="7000"/>
                    <p14:bmk name="Bookmark 9" time="8000"/>
                    <p14:bmk name="Bookmark 10" time="9000"/>
                    <p14:bmk name="Bookmark 11" time="10000"/>
                    <p14:bmk name="Bookmark 12" time="11000"/>
                    <p14:bmk name="Bookmark 13" time="12000"/>
                  </p14:bmkLst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63743" y="1066800"/>
            <a:ext cx="234506" cy="234506"/>
          </a:xfrm>
          <a:prstGeom prst="rect">
            <a:avLst/>
          </a:prstGeom>
        </p:spPr>
      </p:pic>
      <p:graphicFrame>
        <p:nvGraphicFramePr>
          <p:cNvPr id="103" name="Chart 1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193888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4" name="Chart 1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253841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5" name="Char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0310155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06" name="Chart 1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8396126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07" name="Chart 10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253635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08" name="Chart 10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283068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09" name="Chart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6981466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10" name="Chart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037415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11" name="Chart 1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041777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12" name="Chart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548275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13" name="Chart 1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0917298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14" name="Chart 1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838700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15" name="Chart 1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297909"/>
              </p:ext>
            </p:extLst>
          </p:nvPr>
        </p:nvGraphicFramePr>
        <p:xfrm>
          <a:off x="432000" y="3423600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16" name="Chart 1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2792850"/>
              </p:ext>
            </p:extLst>
          </p:nvPr>
        </p:nvGraphicFramePr>
        <p:xfrm>
          <a:off x="437129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17" name="Chart 1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1841858"/>
              </p:ext>
            </p:extLst>
          </p:nvPr>
        </p:nvGraphicFramePr>
        <p:xfrm>
          <a:off x="432000" y="3423600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18" name="Chart 1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608672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119" name="Chart 1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9080368"/>
              </p:ext>
            </p:extLst>
          </p:nvPr>
        </p:nvGraphicFramePr>
        <p:xfrm>
          <a:off x="429132" y="3429358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20" name="Chart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33939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21" name="Chart 1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814159"/>
              </p:ext>
            </p:extLst>
          </p:nvPr>
        </p:nvGraphicFramePr>
        <p:xfrm>
          <a:off x="429132" y="3429358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22" name="Chart 1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2582896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123" name="Chart 1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3094532"/>
              </p:ext>
            </p:extLst>
          </p:nvPr>
        </p:nvGraphicFramePr>
        <p:xfrm>
          <a:off x="429132" y="3429358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124" name="Chart 1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095247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125" name="Chart 1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6349530"/>
              </p:ext>
            </p:extLst>
          </p:nvPr>
        </p:nvGraphicFramePr>
        <p:xfrm>
          <a:off x="428503" y="770462"/>
          <a:ext cx="2865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graphicFrame>
        <p:nvGraphicFramePr>
          <p:cNvPr id="126" name="Chart 1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1229558"/>
              </p:ext>
            </p:extLst>
          </p:nvPr>
        </p:nvGraphicFramePr>
        <p:xfrm>
          <a:off x="429132" y="3434759"/>
          <a:ext cx="2865120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0"/>
          </a:graphicData>
        </a:graphic>
      </p:graphicFrame>
      <p:graphicFrame>
        <p:nvGraphicFramePr>
          <p:cNvPr id="139" name="Chart 1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2368977"/>
              </p:ext>
            </p:extLst>
          </p:nvPr>
        </p:nvGraphicFramePr>
        <p:xfrm>
          <a:off x="3394733" y="916796"/>
          <a:ext cx="7539967" cy="1733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1"/>
          </a:graphicData>
        </a:graphic>
      </p:graphicFrame>
      <p:graphicFrame>
        <p:nvGraphicFramePr>
          <p:cNvPr id="141" name="Chart 1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845766"/>
              </p:ext>
            </p:extLst>
          </p:nvPr>
        </p:nvGraphicFramePr>
        <p:xfrm>
          <a:off x="3407433" y="2768666"/>
          <a:ext cx="7546317" cy="1760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2"/>
          </a:graphicData>
        </a:graphic>
      </p:graphicFrame>
      <p:graphicFrame>
        <p:nvGraphicFramePr>
          <p:cNvPr id="142" name="Chart 1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6762005"/>
              </p:ext>
            </p:extLst>
          </p:nvPr>
        </p:nvGraphicFramePr>
        <p:xfrm>
          <a:off x="3412148" y="4632572"/>
          <a:ext cx="7535252" cy="1696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3"/>
          </a:graphicData>
        </a:graphic>
      </p:graphicFrame>
    </p:spTree>
    <p:extLst>
      <p:ext uri="{BB962C8B-B14F-4D97-AF65-F5344CB8AC3E}">
        <p14:creationId xmlns:p14="http://schemas.microsoft.com/office/powerpoint/2010/main" val="56973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291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7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8" fill="hold">
                          <p:stCondLst>
                            <p:cond delay="0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" presetClass="exit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1" presetClass="exit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2"/>
                      </p:tgtEl>
                    </p:cond>
                  </p:nextCondLst>
                </p:seq>
                <p:seq concurrent="1" nextAc="seek">
                  <p:cTn id="24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3"/>
                      </p:tgtEl>
                    </p:cond>
                  </p:nextCondLst>
                </p:seq>
                <p:seq concurrent="1" nextAc="seek">
                  <p:cTn id="36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7" fill="hold">
                          <p:stCondLst>
                            <p:cond delay="0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4"/>
                      </p:tgtEl>
                    </p:cond>
                  </p:nextCondLst>
                </p:seq>
                <p:seq concurrent="1" nextAc="seek">
                  <p:cTn id="48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9" fill="hold">
                          <p:stCondLst>
                            <p:cond delay="0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5"/>
                      </p:tgtEl>
                    </p:cond>
                  </p:nextCondLst>
                </p:seq>
                <p:seq concurrent="1" nextAc="seek">
                  <p:cTn id="60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6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1" fill="hold">
                          <p:stCondLst>
                            <p:cond delay="0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6"/>
                      </p:tgtEl>
                    </p:cond>
                  </p:nextCondLst>
                </p:seq>
                <p:seq concurrent="1" nextAc="seek">
                  <p:cTn id="72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7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73" fill="hold">
                          <p:stCondLst>
                            <p:cond delay="0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7"/>
                      </p:tgtEl>
                    </p:cond>
                  </p:nextCondLst>
                </p:seq>
                <p:seq concurrent="1" nextAc="seek">
                  <p:cTn id="84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85" fill="hold">
                          <p:stCondLst>
                            <p:cond delay="0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9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8"/>
                      </p:tgtEl>
                    </p:cond>
                  </p:nextCondLst>
                </p:seq>
                <p:seq concurrent="1" nextAc="seek">
                  <p:cTn id="96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7" fill="hold">
                          <p:stCondLst>
                            <p:cond delay="0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4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9"/>
                      </p:tgtEl>
                    </p:cond>
                  </p:nextCondLst>
                </p:seq>
                <p:seq concurrent="1" nextAc="seek">
                  <p:cTn id="108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1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09" fill="hold">
                          <p:stCondLst>
                            <p:cond delay="0"/>
                          </p:stCondLst>
                          <p:childTnLst>
                            <p:par>
                              <p:cTn id="1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1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6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10"/>
                      </p:tgtEl>
                    </p:cond>
                  </p:nextCondLst>
                </p:seq>
                <p:seq concurrent="1" nextAc="seek">
                  <p:cTn id="120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1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21" fill="hold">
                          <p:stCondLst>
                            <p:cond delay="0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0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11"/>
                      </p:tgtEl>
                    </p:cond>
                  </p:nextCondLst>
                </p:seq>
                <p:seq concurrent="1" nextAc="seek">
                  <p:cTn id="132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1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33" fill="hold">
                          <p:stCondLst>
                            <p:cond delay="0"/>
                          </p:stCondLst>
                          <p:childTnLst>
                            <p:par>
                              <p:cTn id="1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5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0" presetID="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12"/>
                      </p:tgtEl>
                    </p:cond>
                  </p:nextCondLst>
                </p:seq>
                <p:seq concurrent="1" nextAc="seek">
                  <p:cTn id="144" restart="whenNotActive" fill="hold" evtFilter="cancelBubble" nodeType="interactiveSeq">
                    <p:stCondLst>
                      <p:cond evt="onMediaBookmark" delay="0">
                        <p:tgtEl>
                          <p14:bmkTgt spid="102" bmkName="Bookmark 1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45" fill="hold">
                          <p:stCondLst>
                            <p:cond delay="0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2" presetID="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4" presetID="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102" bmkName="Bookmark 13"/>
                      </p:tgtEl>
                    </p:cond>
                  </p:nextCondLst>
                </p:seq>
                <p:audio>
                  <p:cMediaNode vol="80000">
                    <p:cTn id="156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  <p:cond evt="onNext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2"/>
                    </p:tgtEl>
                  </p:cMediaNode>
                </p:audio>
              </p:childTnLst>
            </p:cTn>
          </p:par>
        </p:tnLst>
        <p:bldLst>
          <p:bldGraphic spid="97" grpId="0">
            <p:bldAsOne/>
          </p:bldGraphic>
          <p:bldGraphic spid="99" grpId="0">
            <p:bldAsOne/>
          </p:bldGraphic>
          <p:bldGraphic spid="103" grpId="0">
            <p:bldAsOne/>
          </p:bldGraphic>
          <p:bldGraphic spid="103" grpId="1">
            <p:bldAsOne/>
          </p:bldGraphic>
          <p:bldGraphic spid="104" grpId="0">
            <p:bldAsOne/>
          </p:bldGraphic>
          <p:bldGraphic spid="104" grpId="1">
            <p:bldAsOne/>
          </p:bldGraphic>
          <p:bldGraphic spid="105" grpId="0">
            <p:bldAsOne/>
          </p:bldGraphic>
          <p:bldGraphic spid="105" grpId="1">
            <p:bldAsOne/>
          </p:bldGraphic>
          <p:bldGraphic spid="106" grpId="0">
            <p:bldAsOne/>
          </p:bldGraphic>
          <p:bldGraphic spid="106" grpId="1">
            <p:bldAsOne/>
          </p:bldGraphic>
          <p:bldGraphic spid="107" grpId="0">
            <p:bldAsOne/>
          </p:bldGraphic>
          <p:bldGraphic spid="107" grpId="1">
            <p:bldAsOne/>
          </p:bldGraphic>
          <p:bldGraphic spid="108" grpId="0">
            <p:bldAsOne/>
          </p:bldGraphic>
          <p:bldGraphic spid="108" grpId="1">
            <p:bldAsOne/>
          </p:bldGraphic>
          <p:bldGraphic spid="109" grpId="0">
            <p:bldAsOne/>
          </p:bldGraphic>
          <p:bldGraphic spid="109" grpId="1">
            <p:bldAsOne/>
          </p:bldGraphic>
          <p:bldGraphic spid="110" grpId="0">
            <p:bldAsOne/>
          </p:bldGraphic>
          <p:bldGraphic spid="110" grpId="1">
            <p:bldAsOne/>
          </p:bldGraphic>
          <p:bldGraphic spid="111" grpId="0">
            <p:bldAsOne/>
          </p:bldGraphic>
          <p:bldGraphic spid="111" grpId="1">
            <p:bldAsOne/>
          </p:bldGraphic>
          <p:bldGraphic spid="112" grpId="0">
            <p:bldAsOne/>
          </p:bldGraphic>
          <p:bldGraphic spid="112" grpId="1">
            <p:bldAsOne/>
          </p:bldGraphic>
          <p:bldGraphic spid="113" grpId="0">
            <p:bldAsOne/>
          </p:bldGraphic>
          <p:bldGraphic spid="113" grpId="1">
            <p:bldAsOne/>
          </p:bldGraphic>
          <p:bldGraphic spid="114" grpId="0">
            <p:bldAsOne/>
          </p:bldGraphic>
          <p:bldGraphic spid="114" grpId="1">
            <p:bldAsOne/>
          </p:bldGraphic>
          <p:bldGraphic spid="115" grpId="0">
            <p:bldAsOne/>
          </p:bldGraphic>
          <p:bldGraphic spid="115" grpId="1">
            <p:bldAsOne/>
          </p:bldGraphic>
          <p:bldGraphic spid="116" grpId="0">
            <p:bldAsOne/>
          </p:bldGraphic>
          <p:bldGraphic spid="116" grpId="1">
            <p:bldAsOne/>
          </p:bldGraphic>
          <p:bldGraphic spid="117" grpId="0">
            <p:bldAsOne/>
          </p:bldGraphic>
          <p:bldGraphic spid="117" grpId="1">
            <p:bldAsOne/>
          </p:bldGraphic>
          <p:bldGraphic spid="118" grpId="0">
            <p:bldAsOne/>
          </p:bldGraphic>
          <p:bldGraphic spid="118" grpId="1">
            <p:bldAsOne/>
          </p:bldGraphic>
          <p:bldGraphic spid="119" grpId="0">
            <p:bldAsOne/>
          </p:bldGraphic>
          <p:bldGraphic spid="119" grpId="1">
            <p:bldAsOne/>
          </p:bldGraphic>
          <p:bldGraphic spid="120" grpId="0">
            <p:bldAsOne/>
          </p:bldGraphic>
          <p:bldGraphic spid="120" grpId="1">
            <p:bldAsOne/>
          </p:bldGraphic>
          <p:bldGraphic spid="121" grpId="0">
            <p:bldAsOne/>
          </p:bldGraphic>
          <p:bldGraphic spid="121" grpId="1">
            <p:bldAsOne/>
          </p:bldGraphic>
          <p:bldGraphic spid="122" grpId="0">
            <p:bldAsOne/>
          </p:bldGraphic>
          <p:bldGraphic spid="122" grpId="1">
            <p:bldAsOne/>
          </p:bldGraphic>
          <p:bldGraphic spid="123" grpId="0">
            <p:bldAsOne/>
          </p:bldGraphic>
          <p:bldGraphic spid="123" grpId="1">
            <p:bldAsOne/>
          </p:bldGraphic>
          <p:bldGraphic spid="124" grpId="0">
            <p:bldAsOne/>
          </p:bldGraphic>
          <p:bldGraphic spid="124" grpId="1">
            <p:bldAsOne/>
          </p:bldGraphic>
          <p:bldGraphic spid="125" grpId="0">
            <p:bldAsOne/>
          </p:bldGraphic>
          <p:bldGraphic spid="125" grpId="1">
            <p:bldAsOne/>
          </p:bldGraphic>
          <p:bldGraphic spid="126" grpId="0">
            <p:bldAsOne/>
          </p:bldGraphic>
          <p:bldGraphic spid="126" grpId="1">
            <p:bldAsOne/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291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>
                    <p:cTn id="156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  <p:cond evt="onNext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2"/>
                    </p:tgtEl>
                  </p:cMediaNode>
                </p:audio>
              </p:childTnLst>
            </p:cTn>
          </p:par>
        </p:tn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/>
          <p:cNvSpPr txBox="1">
            <a:spLocks/>
          </p:cNvSpPr>
          <p:nvPr/>
        </p:nvSpPr>
        <p:spPr>
          <a:xfrm>
            <a:off x="678609" y="2180118"/>
            <a:ext cx="10912415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endParaRPr lang="en-US" sz="2800" smtClean="0">
              <a:latin typeface="+mn-lt"/>
              <a:ea typeface="Verdana" panose="020B0604030504040204" pitchFamily="34" charset="0"/>
            </a:endParaRPr>
          </a:p>
          <a:p>
            <a:r>
              <a:rPr lang="en-US" sz="280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>4. Conclusions.</a:t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r>
              <a:rPr lang="en-US" sz="2800" b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2800" b="0" smtClean="0">
                <a:latin typeface="+mn-lt"/>
                <a:ea typeface="Verdana" panose="020B0604030504040204" pitchFamily="34" charset="0"/>
              </a:rPr>
            </a:b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72859" y="2694368"/>
            <a:ext cx="10912415" cy="5232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0" dirty="0">
                <a:latin typeface="+mn-lt"/>
                <a:ea typeface="Verdana" panose="020B0604030504040204" pitchFamily="34" charset="0"/>
              </a:rPr>
              <a:t>3. Alternatives to the current situation.</a:t>
            </a:r>
          </a:p>
        </p:txBody>
      </p:sp>
      <p:sp>
        <p:nvSpPr>
          <p:cNvPr id="11" name="Oval 4"/>
          <p:cNvSpPr/>
          <p:nvPr/>
        </p:nvSpPr>
        <p:spPr>
          <a:xfrm>
            <a:off x="836763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2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. Energy supply to ALBA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4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0.00347 L 0.01354 -0.4050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6" y="-2044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 idx="4294967295"/>
          </p:nvPr>
        </p:nvSpPr>
        <p:spPr>
          <a:xfrm>
            <a:off x="2819400" y="494435"/>
            <a:ext cx="6553200" cy="46166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ALBA is a Research Infrastructure</a:t>
            </a:r>
          </a:p>
        </p:txBody>
      </p:sp>
      <p:sp>
        <p:nvSpPr>
          <p:cNvPr id="9" name="Subtitle 1"/>
          <p:cNvSpPr txBox="1">
            <a:spLocks/>
          </p:cNvSpPr>
          <p:nvPr/>
        </p:nvSpPr>
        <p:spPr>
          <a:xfrm>
            <a:off x="1971294" y="1035116"/>
            <a:ext cx="8153400" cy="3347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smtClean="0">
                <a:solidFill>
                  <a:srgbClr val="03080D"/>
                </a:solidFill>
              </a:rPr>
              <a:t>National public institution with 50% national + 50% regional funding (MINCIU and GenCat Ministry of Economy and Universities)</a:t>
            </a:r>
          </a:p>
          <a:p>
            <a:pPr marL="0" indent="0" algn="ctr">
              <a:buFont typeface="Arial" pitchFamily="34" charset="0"/>
              <a:buNone/>
            </a:pPr>
            <a:endParaRPr lang="en-US" sz="1000" smtClean="0">
              <a:solidFill>
                <a:srgbClr val="03080D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2000" smtClean="0">
                <a:solidFill>
                  <a:srgbClr val="03080D"/>
                </a:solidFill>
              </a:rPr>
              <a:t>National and international (21%) staff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000" smtClean="0">
                <a:solidFill>
                  <a:srgbClr val="03080D"/>
                </a:solidFill>
              </a:rPr>
              <a:t>National and international (35%) users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000" smtClean="0">
                <a:solidFill>
                  <a:srgbClr val="03080D"/>
                </a:solidFill>
              </a:rPr>
              <a:t>National and international collaborations</a:t>
            </a:r>
            <a:endParaRPr lang="en-US" sz="2000" dirty="0">
              <a:solidFill>
                <a:srgbClr val="03080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1" b="12055"/>
          <a:stretch/>
        </p:blipFill>
        <p:spPr>
          <a:xfrm>
            <a:off x="2859178" y="3205954"/>
            <a:ext cx="6515100" cy="30776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498316" y="3377896"/>
            <a:ext cx="32285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r>
              <a:rPr lang="en-US" smtClean="0"/>
              <a:t>300 experiments/year 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9513381" y="3705843"/>
            <a:ext cx="223163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+1500 publications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20835" y="4043692"/>
            <a:ext cx="29702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+7500 yearly public visits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66557" y="5072250"/>
            <a:ext cx="29452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mtClean="0"/>
              <a:t>2200 user visits/year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9659491" y="4715872"/>
            <a:ext cx="273666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2500 national users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577847" y="5418390"/>
            <a:ext cx="26141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+150 trained students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639612" y="4367893"/>
            <a:ext cx="26708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2100 international users</a:t>
            </a:r>
          </a:p>
        </p:txBody>
      </p:sp>
    </p:spTree>
    <p:extLst>
      <p:ext uri="{BB962C8B-B14F-4D97-AF65-F5344CB8AC3E}">
        <p14:creationId xmlns:p14="http://schemas.microsoft.com/office/powerpoint/2010/main" val="39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32" y="731745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/>
          <p:cNvSpPr txBox="1">
            <a:spLocks/>
          </p:cNvSpPr>
          <p:nvPr/>
        </p:nvSpPr>
        <p:spPr>
          <a:xfrm>
            <a:off x="6451885" y="727324"/>
            <a:ext cx="5605650" cy="4524315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Energy bill (as it is).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At day 0, there was an overestimation of the required power and the overall energy consumption.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ALBA should be able to re-negotiate the contracted power term, but that would impact ST4’s credit line.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We have a deal: we do not pay penalties for not reaching the minimum power consumption, but we keep the excess of contracted power term. </a:t>
            </a:r>
          </a:p>
          <a:p>
            <a:endParaRPr lang="en-US" sz="1800" b="0" smtClean="0">
              <a:latin typeface="+mn-lt"/>
              <a:ea typeface="Verdana" panose="020B0604030504040204" pitchFamily="34" charset="0"/>
            </a:endParaRPr>
          </a:p>
          <a:p>
            <a:endParaRPr lang="es-ES" sz="1800" b="0" smtClean="0">
              <a:latin typeface="+mn-lt"/>
              <a:ea typeface="Verdana" panose="020B0604030504040204" pitchFamily="34" charset="0"/>
            </a:endParaRPr>
          </a:p>
          <a:p>
            <a:endParaRPr lang="en-US" sz="1800" b="0">
              <a:latin typeface="+mn-lt"/>
              <a:ea typeface="Verdana" panose="020B0604030504040204" pitchFamily="34" charset="0"/>
            </a:endParaRPr>
          </a:p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1800" b="0" smtClean="0">
                <a:latin typeface="+mn-lt"/>
                <a:ea typeface="Verdana" panose="020B0604030504040204" pitchFamily="34" charset="0"/>
              </a:rPr>
            </a:b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 rot="10800000">
            <a:off x="5753819" y="3769743"/>
            <a:ext cx="224287" cy="50033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664" y="4416725"/>
            <a:ext cx="318311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mtClean="0">
                <a:solidFill>
                  <a:srgbClr val="FF0000"/>
                </a:solidFill>
              </a:rPr>
              <a:t>(15 % of ALBA’s running cost !!!)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8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32" y="731745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/>
          <p:cNvSpPr txBox="1">
            <a:spLocks/>
          </p:cNvSpPr>
          <p:nvPr/>
        </p:nvSpPr>
        <p:spPr>
          <a:xfrm>
            <a:off x="6478780" y="571014"/>
            <a:ext cx="5426355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Energy bill (</a:t>
            </a:r>
            <a:r>
              <a:rPr lang="en-US" sz="1800" b="0" u="sng" smtClean="0">
                <a:latin typeface="+mn-lt"/>
                <a:ea typeface="Verdana" panose="020B0604030504040204" pitchFamily="34" charset="0"/>
              </a:rPr>
              <a:t>as it should be</a:t>
            </a:r>
            <a:r>
              <a:rPr lang="en-US" sz="1800" b="0" smtClean="0">
                <a:latin typeface="+mn-lt"/>
                <a:ea typeface="Verdana" panose="020B0604030504040204" pitchFamily="34" charset="0"/>
              </a:rPr>
              <a:t>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Same invoice correcting the effect of the over-estimation at day 0 (and not the best possible contract).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The invoice should be </a:t>
            </a:r>
            <a:r>
              <a:rPr lang="es-ES" sz="1800" b="0" smtClean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-10%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what it is.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endParaRPr lang="en-US" sz="1800" b="0" smtClean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 </a:t>
            </a:r>
          </a:p>
          <a:p>
            <a:endParaRPr lang="en-US" sz="1800" b="0">
              <a:latin typeface="+mn-lt"/>
              <a:ea typeface="Verdana" panose="020B0604030504040204" pitchFamily="34" charset="0"/>
            </a:endParaRPr>
          </a:p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1800" b="0" smtClean="0">
                <a:latin typeface="+mn-lt"/>
                <a:ea typeface="Verdana" panose="020B0604030504040204" pitchFamily="34" charset="0"/>
              </a:rPr>
            </a:b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14" y="736507"/>
            <a:ext cx="37719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22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32" y="731745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/>
          <p:cNvSpPr txBox="1">
            <a:spLocks/>
          </p:cNvSpPr>
          <p:nvPr/>
        </p:nvSpPr>
        <p:spPr>
          <a:xfrm>
            <a:off x="6442921" y="473547"/>
            <a:ext cx="5605650" cy="5909310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Energy bill after full disconnection from ST4 </a:t>
            </a:r>
          </a:p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(We buy electricity only, and the cold/hot water is produced in-house).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The extra energy required would be </a:t>
            </a:r>
            <a:r>
              <a:rPr lang="en-US" sz="1800" b="0" dirty="0">
                <a:latin typeface="+mn-lt"/>
                <a:ea typeface="Verdana" panose="020B0604030504040204" pitchFamily="34" charset="0"/>
              </a:rPr>
              <a:t>8.855.131 </a:t>
            </a:r>
            <a:r>
              <a:rPr lang="en-US" sz="1800" b="0">
                <a:latin typeface="+mn-lt"/>
                <a:ea typeface="Verdana" panose="020B0604030504040204" pitchFamily="34" charset="0"/>
              </a:rPr>
              <a:t>KWh </a:t>
            </a:r>
            <a:endParaRPr lang="en-US" sz="1800" b="0" smtClean="0">
              <a:latin typeface="+mn-lt"/>
              <a:ea typeface="Verdana" panose="020B0604030504040204" pitchFamily="34" charset="0"/>
            </a:endParaRPr>
          </a:p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(</a:t>
            </a:r>
            <a:r>
              <a:rPr lang="en-US" sz="1800" b="0" dirty="0">
                <a:latin typeface="+mn-lt"/>
                <a:ea typeface="Verdana" panose="020B0604030504040204" pitchFamily="34" charset="0"/>
              </a:rPr>
              <a:t>per </a:t>
            </a:r>
            <a:r>
              <a:rPr lang="en-US" sz="1800" b="0">
                <a:latin typeface="+mn-lt"/>
                <a:ea typeface="Verdana" panose="020B0604030504040204" pitchFamily="34" charset="0"/>
              </a:rPr>
              <a:t>year</a:t>
            </a:r>
            <a:r>
              <a:rPr lang="en-US" sz="1800" b="0" smtClean="0">
                <a:latin typeface="+mn-lt"/>
                <a:ea typeface="Verdana" panose="020B0604030504040204" pitchFamily="34" charset="0"/>
              </a:rPr>
              <a:t>), and the extra power 1.2 MW.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This means a Conversion Factor of 2.498 (each KW of electricity produces 2.498 KW of thermal energy)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The cost of the power and the energy has been estimated after a very recent quotation provided by one energy supplier. Figures in the table are the equivalent flat-rate yearly cost that would produce the same equivalent overall cost. This option would provide </a:t>
            </a:r>
            <a:r>
              <a:rPr lang="es-ES" sz="1800" b="0" smtClean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-7%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 savings (with respect to the AISB numbers, </a:t>
            </a:r>
            <a:r>
              <a:rPr lang="es-ES" sz="1800" b="0" smtClean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-17%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with respect to the AII numbers)</a:t>
            </a:r>
            <a:endParaRPr lang="en-US" sz="1800" b="0" dirty="0" smtClean="0">
              <a:latin typeface="+mn-lt"/>
              <a:ea typeface="Verdana" panose="020B0604030504040204" pitchFamily="34" charset="0"/>
            </a:endParaRPr>
          </a:p>
          <a:p>
            <a:endParaRPr lang="es-ES" sz="1800" b="0" dirty="0" smtClean="0">
              <a:latin typeface="+mn-lt"/>
              <a:ea typeface="Verdana" panose="020B0604030504040204" pitchFamily="34" charset="0"/>
            </a:endParaRPr>
          </a:p>
          <a:p>
            <a:endParaRPr lang="en-US" sz="1800" b="0" dirty="0">
              <a:latin typeface="+mn-lt"/>
              <a:ea typeface="Verdana" panose="020B0604030504040204" pitchFamily="34" charset="0"/>
            </a:endParaRPr>
          </a:p>
          <a:p>
            <a:r>
              <a:rPr lang="en-US" sz="1800" b="0" dirty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1800" b="0" dirty="0" smtClean="0">
                <a:latin typeface="+mn-lt"/>
                <a:ea typeface="Verdana" panose="020B0604030504040204" pitchFamily="34" charset="0"/>
              </a:rPr>
            </a:b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31" y="731744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6513" t="28615" r="16187" b="22212"/>
          <a:stretch/>
        </p:blipFill>
        <p:spPr>
          <a:xfrm>
            <a:off x="425702" y="3975394"/>
            <a:ext cx="5885451" cy="2418865"/>
          </a:xfrm>
          <a:prstGeom prst="rect">
            <a:avLst/>
          </a:prstGeom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069" y="5325900"/>
            <a:ext cx="4235543" cy="107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32" y="731745"/>
            <a:ext cx="58769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6442921" y="616935"/>
            <a:ext cx="5605650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Energy bill after partial disconnection from ST4 </a:t>
            </a:r>
          </a:p>
          <a:p>
            <a:r>
              <a:rPr lang="en-US" sz="1800" b="0" smtClean="0">
                <a:latin typeface="+mn-lt"/>
                <a:ea typeface="Verdana" panose="020B0604030504040204" pitchFamily="34" charset="0"/>
              </a:rPr>
              <a:t>(We buy to ST4 the cold/hot water only. We buy the electricity to a “standard” supplier).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This seems a crazy idea, but it is not. ST4 need to sell thermal energy to keep a “co-generation efficiency” over a legal minimum that allows them to sell electricity.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There are not so many thermal energy consumers.</a:t>
            </a:r>
          </a:p>
          <a:p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In this case, savigs would be </a:t>
            </a:r>
            <a:r>
              <a:rPr lang="es-ES" sz="1800" b="0" smtClean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-10%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with respect to AISB.</a:t>
            </a:r>
            <a:endParaRPr lang="es-ES" sz="1800" b="0" dirty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(about </a:t>
            </a:r>
            <a:r>
              <a:rPr lang="es-ES" sz="1800" b="0" smtClean="0">
                <a:solidFill>
                  <a:srgbClr val="FF0000"/>
                </a:solidFill>
                <a:latin typeface="+mn-lt"/>
                <a:ea typeface="Verdana" panose="020B0604030504040204" pitchFamily="34" charset="0"/>
              </a:rPr>
              <a:t>-20%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with respect to AII).</a:t>
            </a:r>
          </a:p>
          <a:p>
            <a:endParaRPr lang="en-US" sz="1800" b="0" dirty="0" smtClean="0">
              <a:latin typeface="+mn-lt"/>
              <a:ea typeface="Verdana" panose="020B0604030504040204" pitchFamily="34" charset="0"/>
            </a:endParaRPr>
          </a:p>
          <a:p>
            <a:endParaRPr lang="es-ES" sz="1800" b="0" dirty="0" smtClean="0">
              <a:latin typeface="+mn-lt"/>
              <a:ea typeface="Verdana" panose="020B0604030504040204" pitchFamily="34" charset="0"/>
            </a:endParaRPr>
          </a:p>
          <a:p>
            <a:endParaRPr lang="en-US" sz="1800" b="0" dirty="0">
              <a:latin typeface="+mn-lt"/>
              <a:ea typeface="Verdana" panose="020B0604030504040204" pitchFamily="34" charset="0"/>
            </a:endParaRPr>
          </a:p>
          <a:p>
            <a:r>
              <a:rPr lang="en-US" sz="1800" b="0" dirty="0" smtClean="0">
                <a:latin typeface="+mn-lt"/>
                <a:ea typeface="Verdana" panose="020B0604030504040204" pitchFamily="34" charset="0"/>
              </a:rPr>
              <a:t/>
            </a:r>
            <a:br>
              <a:rPr lang="en-US" sz="1800" b="0" dirty="0" smtClean="0">
                <a:latin typeface="+mn-lt"/>
                <a:ea typeface="Verdana" panose="020B0604030504040204" pitchFamily="34" charset="0"/>
              </a:rPr>
            </a:b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85" y="734646"/>
            <a:ext cx="37719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721" y="3091327"/>
            <a:ext cx="6139542" cy="333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4"/>
          <p:cNvSpPr txBox="1">
            <a:spLocks/>
          </p:cNvSpPr>
          <p:nvPr/>
        </p:nvSpPr>
        <p:spPr>
          <a:xfrm>
            <a:off x="80388" y="505038"/>
            <a:ext cx="5395963" cy="5355312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indent="-342900">
              <a:buAutoNum type="arabicParenR"/>
            </a:pPr>
            <a:r>
              <a:rPr lang="es-ES" sz="1800" b="0" smtClean="0">
                <a:latin typeface="+mn-lt"/>
                <a:ea typeface="Verdana" panose="020B0604030504040204" pitchFamily="34" charset="0"/>
              </a:rPr>
              <a:t>Keep going as today. The co-generation plant </a:t>
            </a:r>
          </a:p>
          <a:p>
            <a:r>
              <a:rPr lang="es-ES" sz="18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     supplying electricity and thermal energy to ALBA</a:t>
            </a:r>
          </a:p>
          <a:p>
            <a:pPr marL="342900" indent="-342900">
              <a:buAutoNum type="arabicParenR"/>
            </a:pPr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Very good availability of the supply</a:t>
            </a: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We have triple redundancy.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No investments required</a:t>
            </a: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Good price for the thermal energy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Very high price for the electricity</a:t>
            </a:r>
          </a:p>
          <a:p>
            <a:endParaRPr lang="es-ES" sz="1800" b="0" smtClean="0">
              <a:latin typeface="+mn-lt"/>
              <a:ea typeface="Verdana" panose="020B0604030504040204" pitchFamily="34" charset="0"/>
            </a:endParaRPr>
          </a:p>
          <a:p>
            <a:r>
              <a:rPr lang="es-ES" sz="1800" b="0" smtClean="0">
                <a:latin typeface="+mn-lt"/>
                <a:ea typeface="Verdana" panose="020B0604030504040204" pitchFamily="34" charset="0"/>
              </a:rPr>
              <a:t>                   </a:t>
            </a:r>
            <a:endParaRPr lang="en-US" sz="1800" b="0" dirty="0" smtClean="0">
              <a:latin typeface="+mn-lt"/>
              <a:ea typeface="Verdana" panose="020B0604030504040204" pitchFamily="34" charset="0"/>
            </a:endParaRPr>
          </a:p>
          <a:p>
            <a:pPr marL="342900" indent="-342900">
              <a:buAutoNum type="arabicParenR" startAt="2"/>
            </a:pPr>
            <a:r>
              <a:rPr lang="es-ES" sz="1800" b="0" smtClean="0">
                <a:latin typeface="+mn-lt"/>
                <a:ea typeface="Verdana" panose="020B0604030504040204" pitchFamily="34" charset="0"/>
              </a:rPr>
              <a:t>Full disconnection from ST4. Thermal energy </a:t>
            </a:r>
          </a:p>
          <a:p>
            <a:r>
              <a:rPr lang="es-ES" sz="18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      produced in-house.</a:t>
            </a:r>
          </a:p>
          <a:p>
            <a:pPr marL="342900" indent="-342900">
              <a:buAutoNum type="arabicParenR" startAt="2"/>
            </a:pPr>
            <a:endParaRPr lang="es-ES" sz="1800" b="0" dirty="0" smtClean="0">
              <a:latin typeface="+mn-lt"/>
              <a:ea typeface="Verdana" panose="020B0604030504040204" pitchFamily="34" charset="0"/>
            </a:endParaRPr>
          </a:p>
          <a:p>
            <a:r>
              <a:rPr lang="es-ES" sz="1800" b="0">
                <a:ea typeface="Verdana" panose="020B0604030504040204" pitchFamily="34" charset="0"/>
              </a:rPr>
              <a:t> </a:t>
            </a:r>
            <a:r>
              <a:rPr lang="es-ES" sz="1800" b="0" smtClean="0">
                <a:ea typeface="Verdana" panose="020B0604030504040204" pitchFamily="34" charset="0"/>
              </a:rPr>
              <a:t>	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Very </a:t>
            </a:r>
            <a:r>
              <a:rPr lang="es-ES" sz="1600" b="0" err="1">
                <a:latin typeface="+mn-lt"/>
                <a:ea typeface="Verdana" panose="020B0604030504040204" pitchFamily="34" charset="0"/>
              </a:rPr>
              <a:t>good</a:t>
            </a:r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price for the electricity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High cost for the in-house prduced thermal energy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Availability of the supply ?</a:t>
            </a: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Less redundancy</a:t>
            </a:r>
          </a:p>
          <a:p>
            <a:r>
              <a:rPr lang="es-ES" sz="2000" b="0" smtClean="0">
                <a:ea typeface="Verdana" panose="020B0604030504040204" pitchFamily="34" charset="0"/>
              </a:rPr>
              <a:t>             </a:t>
            </a:r>
            <a:r>
              <a:rPr lang="es-ES" sz="1600" b="0" err="1">
                <a:latin typeface="+mn-lt"/>
                <a:ea typeface="Verdana" panose="020B0604030504040204" pitchFamily="34" charset="0"/>
              </a:rPr>
              <a:t>Investment</a:t>
            </a:r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required (thermal storage &amp; control)</a:t>
            </a: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482322" y="1527362"/>
            <a:ext cx="532563" cy="512466"/>
          </a:xfrm>
          <a:prstGeom prst="smileyFace">
            <a:avLst>
              <a:gd name="adj" fmla="val 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iley Face 11"/>
          <p:cNvSpPr/>
          <p:nvPr/>
        </p:nvSpPr>
        <p:spPr>
          <a:xfrm>
            <a:off x="494046" y="2503720"/>
            <a:ext cx="532563" cy="512466"/>
          </a:xfrm>
          <a:prstGeom prst="smileyFace">
            <a:avLst>
              <a:gd name="adj" fmla="val -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473949" y="4161707"/>
            <a:ext cx="532563" cy="512466"/>
          </a:xfrm>
          <a:prstGeom prst="smileyFace">
            <a:avLst>
              <a:gd name="adj" fmla="val 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iley Face 13"/>
          <p:cNvSpPr/>
          <p:nvPr/>
        </p:nvSpPr>
        <p:spPr>
          <a:xfrm>
            <a:off x="465575" y="5027530"/>
            <a:ext cx="532563" cy="512466"/>
          </a:xfrm>
          <a:prstGeom prst="smileyFace">
            <a:avLst>
              <a:gd name="adj" fmla="val -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5678996" y="436714"/>
            <a:ext cx="5225142" cy="2893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indent="-342900">
              <a:buAutoNum type="arabicParenR" startAt="3"/>
            </a:pPr>
            <a:r>
              <a:rPr lang="es-ES" sz="1800" b="0" smtClean="0">
                <a:latin typeface="+mn-lt"/>
                <a:ea typeface="Verdana" panose="020B0604030504040204" pitchFamily="34" charset="0"/>
              </a:rPr>
              <a:t>Thermal energy from the co-generation plant but</a:t>
            </a:r>
          </a:p>
          <a:p>
            <a:r>
              <a:rPr lang="es-ES" sz="18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800" b="0" smtClean="0">
                <a:latin typeface="+mn-lt"/>
                <a:ea typeface="Verdana" panose="020B0604030504040204" pitchFamily="34" charset="0"/>
              </a:rPr>
              <a:t>      electricity from a standard supplier. </a:t>
            </a:r>
          </a:p>
          <a:p>
            <a:pPr marL="342900" indent="-342900">
              <a:buAutoNum type="arabicParenR"/>
            </a:pPr>
            <a:endParaRPr lang="es-ES" sz="1800" b="0">
              <a:latin typeface="+mn-lt"/>
              <a:ea typeface="Verdana" panose="020B0604030504040204" pitchFamily="34" charset="0"/>
            </a:endParaRP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Very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good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price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for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err="1">
                <a:latin typeface="+mn-lt"/>
                <a:ea typeface="Verdana" panose="020B0604030504040204" pitchFamily="34" charset="0"/>
              </a:rPr>
              <a:t>the</a:t>
            </a:r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electricity</a:t>
            </a: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Very good price for the thermal energy</a:t>
            </a:r>
            <a:endParaRPr lang="es-ES" sz="1600" b="0" dirty="0">
              <a:latin typeface="+mn-lt"/>
              <a:ea typeface="Verdana" panose="020B0604030504040204" pitchFamily="34" charset="0"/>
            </a:endParaRPr>
          </a:p>
          <a:p>
            <a:r>
              <a:rPr lang="es-ES" sz="1600" b="0">
                <a:latin typeface="+mn-lt"/>
                <a:ea typeface="Verdana" panose="020B0604030504040204" pitchFamily="34" charset="0"/>
              </a:rPr>
              <a:t>               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    No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investments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required</a:t>
            </a:r>
            <a:endParaRPr lang="es-ES" sz="1600" b="0" dirty="0">
              <a:latin typeface="+mn-lt"/>
              <a:ea typeface="Verdana" panose="020B0604030504040204" pitchFamily="34" charset="0"/>
            </a:endParaRPr>
          </a:p>
          <a:p>
            <a:endParaRPr lang="es-ES" sz="1600" b="0" dirty="0">
              <a:latin typeface="+mn-lt"/>
              <a:ea typeface="Verdana" panose="020B0604030504040204" pitchFamily="34" charset="0"/>
            </a:endParaRPr>
          </a:p>
          <a:p>
            <a:r>
              <a:rPr lang="es-ES" sz="1600" b="0" dirty="0">
                <a:latin typeface="+mn-lt"/>
                <a:ea typeface="Verdana" panose="020B0604030504040204" pitchFamily="34" charset="0"/>
              </a:rPr>
              <a:t>                   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Availability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of </a:t>
            </a:r>
            <a:r>
              <a:rPr lang="es-ES" sz="1600" b="0" dirty="0" err="1">
                <a:latin typeface="+mn-lt"/>
                <a:ea typeface="Verdana" panose="020B0604030504040204" pitchFamily="34" charset="0"/>
              </a:rPr>
              <a:t>the</a:t>
            </a:r>
            <a:r>
              <a:rPr lang="es-ES" sz="1600" b="0" dirty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err="1">
                <a:latin typeface="+mn-lt"/>
                <a:ea typeface="Verdana" panose="020B0604030504040204" pitchFamily="34" charset="0"/>
              </a:rPr>
              <a:t>supply</a:t>
            </a:r>
            <a:r>
              <a:rPr lang="es-ES" sz="1600" b="0">
                <a:latin typeface="+mn-lt"/>
                <a:ea typeface="Verdana" panose="020B0604030504040204" pitchFamily="34" charset="0"/>
              </a:rPr>
              <a:t> </a:t>
            </a:r>
            <a:r>
              <a:rPr lang="es-ES" sz="1600" b="0" smtClean="0">
                <a:latin typeface="+mn-lt"/>
                <a:ea typeface="Verdana" panose="020B0604030504040204" pitchFamily="34" charset="0"/>
              </a:rPr>
              <a:t>?</a:t>
            </a:r>
          </a:p>
          <a:p>
            <a:r>
              <a:rPr lang="es-ES" sz="1600" b="0" smtClean="0">
                <a:latin typeface="+mn-lt"/>
                <a:ea typeface="Verdana" panose="020B0604030504040204" pitchFamily="34" charset="0"/>
              </a:rPr>
              <a:t>                    Less redundancy                   </a:t>
            </a:r>
            <a:endParaRPr lang="es-ES" sz="1600" b="0" dirty="0" smtClean="0">
              <a:latin typeface="+mn-lt"/>
              <a:ea typeface="Verdana" panose="020B0604030504040204" pitchFamily="34" charset="0"/>
            </a:endParaRPr>
          </a:p>
          <a:p>
            <a:r>
              <a:rPr lang="es-ES" sz="1600" b="0" dirty="0" smtClean="0">
                <a:latin typeface="+mn-lt"/>
                <a:ea typeface="Verdana" panose="020B0604030504040204" pitchFamily="34" charset="0"/>
              </a:rPr>
              <a:t>                    </a:t>
            </a:r>
          </a:p>
          <a:p>
            <a:r>
              <a:rPr lang="es-ES" sz="1600" b="0" dirty="0" smtClean="0">
                <a:latin typeface="+mn-lt"/>
                <a:ea typeface="Verdana" panose="020B0604030504040204" pitchFamily="34" charset="0"/>
              </a:rPr>
              <a:t>                    </a:t>
            </a:r>
            <a:endParaRPr lang="en-US" sz="1800" b="0" dirty="0">
              <a:latin typeface="+mn-lt"/>
              <a:ea typeface="Verdana" panose="020B0604030504040204" pitchFamily="34" charset="0"/>
            </a:endParaRPr>
          </a:p>
        </p:txBody>
      </p:sp>
      <p:sp>
        <p:nvSpPr>
          <p:cNvPr id="16" name="Smiley Face 15"/>
          <p:cNvSpPr/>
          <p:nvPr/>
        </p:nvSpPr>
        <p:spPr>
          <a:xfrm>
            <a:off x="6092653" y="1349840"/>
            <a:ext cx="532563" cy="512466"/>
          </a:xfrm>
          <a:prstGeom prst="smileyFace">
            <a:avLst>
              <a:gd name="adj" fmla="val 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/>
          <p:cNvSpPr/>
          <p:nvPr/>
        </p:nvSpPr>
        <p:spPr>
          <a:xfrm>
            <a:off x="6064181" y="2336245"/>
            <a:ext cx="532563" cy="512466"/>
          </a:xfrm>
          <a:prstGeom prst="smileyFace">
            <a:avLst>
              <a:gd name="adj" fmla="val -46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1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3. Alternatives to the current situation.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 idx="4294967295"/>
          </p:nvPr>
        </p:nvSpPr>
        <p:spPr>
          <a:xfrm>
            <a:off x="672859" y="2694368"/>
            <a:ext cx="10912415" cy="5232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0" smtClean="0">
                <a:latin typeface="+mn-lt"/>
                <a:ea typeface="Verdana" panose="020B0604030504040204" pitchFamily="34" charset="0"/>
              </a:rPr>
              <a:t>4. Conclusions.</a:t>
            </a:r>
            <a:endParaRPr lang="en-US" sz="2800" b="0" dirty="0">
              <a:latin typeface="+mn-lt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52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4 0.01204 L 0.01354 -0.402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20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2" y="8626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4. Conclusions.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002" y="567695"/>
            <a:ext cx="1190503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mtClean="0">
                <a:ea typeface="Verdana" panose="020B0604030504040204" pitchFamily="34" charset="0"/>
              </a:rPr>
              <a:t>With a Conversion Factor of 2.498, </a:t>
            </a:r>
            <a:r>
              <a:rPr lang="en-US" smtClean="0">
                <a:solidFill>
                  <a:srgbClr val="FF0000"/>
                </a:solidFill>
                <a:ea typeface="Verdana" panose="020B0604030504040204" pitchFamily="34" charset="0"/>
              </a:rPr>
              <a:t>the in-house produced thermal energy</a:t>
            </a:r>
            <a:r>
              <a:rPr lang="en-US" smtClean="0">
                <a:ea typeface="Verdana" panose="020B0604030504040204" pitchFamily="34" charset="0"/>
              </a:rPr>
              <a:t> at an hypotetic very good cost for the electricity </a:t>
            </a:r>
            <a:r>
              <a:rPr lang="en-US" smtClean="0">
                <a:solidFill>
                  <a:srgbClr val="FF0000"/>
                </a:solidFill>
                <a:ea typeface="Verdana" panose="020B0604030504040204" pitchFamily="34" charset="0"/>
              </a:rPr>
              <a:t>can not beat the cost of the thermal energy form the co-generation </a:t>
            </a:r>
            <a:r>
              <a:rPr lang="en-US" smtClean="0">
                <a:ea typeface="Verdana" panose="020B0604030504040204" pitchFamily="34" charset="0"/>
              </a:rPr>
              <a:t>(even at the high price we pay !). With the present</a:t>
            </a:r>
            <a:r>
              <a:rPr lang="es-ES" smtClean="0">
                <a:ea typeface="Verdana" panose="020B0604030504040204" pitchFamily="34" charset="0"/>
              </a:rPr>
              <a:t> cost of the electricity (from a “normal” supplier) the equilibrium point would be around a Conversion factor of 2.785 . </a:t>
            </a:r>
            <a:endParaRPr lang="en-US" smtClean="0">
              <a:ea typeface="Verdana" panose="020B0604030504040204" pitchFamily="34" charset="0"/>
            </a:endParaRPr>
          </a:p>
          <a:p>
            <a:endParaRPr lang="es-ES">
              <a:ea typeface="Verdana" panose="020B0604030504040204" pitchFamily="34" charset="0"/>
            </a:endParaRPr>
          </a:p>
          <a:p>
            <a:pPr marL="342900" indent="-342900">
              <a:buAutoNum type="arabicParenR" startAt="2"/>
            </a:pPr>
            <a:r>
              <a:rPr lang="es-ES" smtClean="0">
                <a:ea typeface="Verdana" panose="020B0604030504040204" pitchFamily="34" charset="0"/>
              </a:rPr>
              <a:t>When the decision to go for a co-generation plant was taken, the cost of the electricity in Spain was very high ! Now, we 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have an overcost with respect to a regular suplier but who knows in the future....</a:t>
            </a:r>
          </a:p>
          <a:p>
            <a:endParaRPr lang="es-ES">
              <a:ea typeface="Verdana" panose="020B0604030504040204" pitchFamily="34" charset="0"/>
            </a:endParaRPr>
          </a:p>
          <a:p>
            <a:pPr marL="342900" indent="-342900">
              <a:buAutoNum type="arabicParenR" startAt="3"/>
            </a:pPr>
            <a:r>
              <a:rPr lang="es-ES" smtClean="0">
                <a:ea typeface="Verdana" panose="020B0604030504040204" pitchFamily="34" charset="0"/>
              </a:rPr>
              <a:t>We have a very bad contract with the co-generation plant, with no possibility to revise the expected 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consumption, and with no possibility to adapt the contracted power ! This penalizes us  more than the market or any 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technical/technological  aspect.</a:t>
            </a:r>
          </a:p>
          <a:p>
            <a:endParaRPr lang="es-ES">
              <a:ea typeface="Verdana" panose="020B0604030504040204" pitchFamily="34" charset="0"/>
            </a:endParaRPr>
          </a:p>
          <a:p>
            <a:pPr marL="342900" indent="-342900">
              <a:buAutoNum type="arabicParenR" startAt="4"/>
            </a:pPr>
            <a:r>
              <a:rPr lang="es-ES" smtClean="0">
                <a:ea typeface="Verdana" panose="020B0604030504040204" pitchFamily="34" charset="0"/>
              </a:rPr>
              <a:t>The co-generation plant provides a very good availability of the service, and extra redundancy.</a:t>
            </a:r>
          </a:p>
          <a:p>
            <a:pPr marL="342900" indent="-342900">
              <a:buAutoNum type="arabicParenR" startAt="4"/>
            </a:pPr>
            <a:endParaRPr lang="es-ES">
              <a:ea typeface="Verdana" panose="020B0604030504040204" pitchFamily="34" charset="0"/>
            </a:endParaRPr>
          </a:p>
          <a:p>
            <a:pPr marL="342900" indent="-342900">
              <a:buAutoNum type="arabicParenR" startAt="4"/>
            </a:pPr>
            <a:r>
              <a:rPr lang="es-ES" smtClean="0">
                <a:ea typeface="Verdana" panose="020B0604030504040204" pitchFamily="34" charset="0"/>
              </a:rPr>
              <a:t>The co-generation plant is in a bad situation because cost of rights for CO</a:t>
            </a:r>
            <a:r>
              <a:rPr lang="es-ES" baseline="-25000" smtClean="0">
                <a:ea typeface="Verdana" panose="020B0604030504040204" pitchFamily="34" charset="0"/>
              </a:rPr>
              <a:t>2</a:t>
            </a:r>
            <a:r>
              <a:rPr lang="es-ES" smtClean="0">
                <a:ea typeface="Verdana" panose="020B0604030504040204" pitchFamily="34" charset="0"/>
              </a:rPr>
              <a:t> emissions has increased dramatically the last year (from 8€/Ton up to 23€/Ton). This cost is not included in the formula from which our price is updated every year. Bad contract on their side also.</a:t>
            </a:r>
          </a:p>
          <a:p>
            <a:endParaRPr lang="es-ES">
              <a:ea typeface="Verdana" panose="020B0604030504040204" pitchFamily="34" charset="0"/>
            </a:endParaRPr>
          </a:p>
          <a:p>
            <a:pPr marL="342900" indent="-342900">
              <a:buAutoNum type="arabicParenR" startAt="6"/>
            </a:pPr>
            <a:r>
              <a:rPr lang="es-ES" smtClean="0">
                <a:ea typeface="Verdana" panose="020B0604030504040204" pitchFamily="34" charset="0"/>
              </a:rPr>
              <a:t>The </a:t>
            </a:r>
            <a:r>
              <a:rPr lang="es-ES">
                <a:ea typeface="Verdana" panose="020B0604030504040204" pitchFamily="34" charset="0"/>
              </a:rPr>
              <a:t>spanish law allows the cogeneration plant to have x tons of CO</a:t>
            </a:r>
            <a:r>
              <a:rPr lang="es-ES" baseline="-25000">
                <a:ea typeface="Verdana" panose="020B0604030504040204" pitchFamily="34" charset="0"/>
              </a:rPr>
              <a:t>2</a:t>
            </a:r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emissions, being x a function of the thermal energy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 sold, and with a minimum co-generation efficiency (electrical energy over electrical + thermal energy). ALBA is by far the 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 largest thermal energy consummer connecte to the plant. Would it be nice in the future to be able to buy only the  </a:t>
            </a:r>
          </a:p>
          <a:p>
            <a:r>
              <a:rPr lang="es-ES">
                <a:ea typeface="Verdana" panose="020B0604030504040204" pitchFamily="34" charset="0"/>
              </a:rPr>
              <a:t> </a:t>
            </a:r>
            <a:r>
              <a:rPr lang="es-ES" smtClean="0">
                <a:ea typeface="Verdana" panose="020B0604030504040204" pitchFamily="34" charset="0"/>
              </a:rPr>
              <a:t>      thermal energy co-generated with the electricity that others buy...  dreaming is free !</a:t>
            </a:r>
            <a:endParaRPr lang="es-ES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3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4129" b="-1"/>
          <a:stretch/>
        </p:blipFill>
        <p:spPr>
          <a:xfrm>
            <a:off x="0" y="715992"/>
            <a:ext cx="12192000" cy="58309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1894419" y="313429"/>
            <a:ext cx="6883879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smtClean="0"/>
              <a:t>On behalf of ALBA</a:t>
            </a:r>
            <a:r>
              <a:rPr lang="en-US" sz="2400"/>
              <a:t> </a:t>
            </a:r>
            <a:r>
              <a:rPr lang="en-US" sz="2400" smtClean="0"/>
              <a:t>team  </a:t>
            </a:r>
            <a:r>
              <a:rPr lang="en-US" sz="2400" b="1" smtClean="0">
                <a:solidFill>
                  <a:srgbClr val="FF0000"/>
                </a:solidFill>
              </a:rPr>
              <a:t>Thanks </a:t>
            </a:r>
            <a:r>
              <a:rPr lang="en-US" sz="2400" b="1">
                <a:solidFill>
                  <a:srgbClr val="FF0000"/>
                </a:solidFill>
              </a:rPr>
              <a:t>for </a:t>
            </a:r>
            <a:r>
              <a:rPr lang="en-US" sz="2400" b="1" smtClean="0">
                <a:solidFill>
                  <a:srgbClr val="FF0000"/>
                </a:solidFill>
              </a:rPr>
              <a:t>your attention    !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618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695466"/>
              </p:ext>
            </p:extLst>
          </p:nvPr>
        </p:nvGraphicFramePr>
        <p:xfrm>
          <a:off x="361487" y="970766"/>
          <a:ext cx="11637861" cy="5229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884831" y="2002898"/>
            <a:ext cx="2124621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smtClean="0"/>
              <a:t>2019</a:t>
            </a:r>
            <a:endParaRPr lang="en-US" b="1" dirty="0"/>
          </a:p>
          <a:p>
            <a:pPr algn="ctr"/>
            <a:r>
              <a:rPr lang="en-US" dirty="0"/>
              <a:t>8 Operating BLs</a:t>
            </a:r>
          </a:p>
          <a:p>
            <a:pPr algn="ctr"/>
            <a:r>
              <a:rPr lang="en-US" dirty="0"/>
              <a:t>4 BLs </a:t>
            </a:r>
            <a:r>
              <a:rPr lang="en-US"/>
              <a:t>in </a:t>
            </a:r>
            <a:r>
              <a:rPr lang="en-US" smtClean="0"/>
              <a:t>construction</a:t>
            </a:r>
          </a:p>
          <a:p>
            <a:pPr algn="ctr"/>
            <a:r>
              <a:rPr lang="es-ES" smtClean="0"/>
              <a:t>(+1 to start now)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0871" y="1009593"/>
            <a:ext cx="1162748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Prehistory linked to HEP community: a Tau-charm was the first proposal (‘90s) for building a large research infrastructure in Spain, later on evolved into a synchrotron light source, well suited to Spanish scientific community needs </a:t>
            </a:r>
          </a:p>
        </p:txBody>
      </p:sp>
    </p:spTree>
    <p:extLst>
      <p:ext uri="{BB962C8B-B14F-4D97-AF65-F5344CB8AC3E}">
        <p14:creationId xmlns:p14="http://schemas.microsoft.com/office/powerpoint/2010/main" val="146485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7992" y="1693819"/>
            <a:ext cx="1288623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UAB</a:t>
            </a:r>
            <a:endParaRPr lang="es-ES" sz="4800" b="1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2" t="1117" r="900" b="906"/>
          <a:stretch/>
        </p:blipFill>
        <p:spPr>
          <a:xfrm>
            <a:off x="2035768" y="442128"/>
            <a:ext cx="8219552" cy="5988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 rot="21408247">
            <a:off x="4514323" y="4936760"/>
            <a:ext cx="712909" cy="125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5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1391476" y="461846"/>
            <a:ext cx="9830705" cy="578890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Large infrastructure based on e- accelerator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6" name="Picture 7" descr="_U5L9674©PepoSegura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4" y="1960150"/>
            <a:ext cx="7392987" cy="394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829387" y="4393447"/>
            <a:ext cx="1422009" cy="646331"/>
          </a:xfrm>
          <a:prstGeom prst="rect">
            <a:avLst/>
          </a:prstGeom>
          <a:solidFill>
            <a:srgbClr val="F2F2F2">
              <a:alpha val="69804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Booster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0.1 – 3 GeV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79314" y="4159605"/>
            <a:ext cx="1748696" cy="923330"/>
          </a:xfrm>
          <a:prstGeom prst="rect">
            <a:avLst/>
          </a:prstGeom>
          <a:solidFill>
            <a:srgbClr val="D9D9D9">
              <a:alpha val="8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Synchrotron Ring</a:t>
            </a:r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3 GeV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55311" y="2053525"/>
            <a:ext cx="2193135" cy="369332"/>
          </a:xfrm>
          <a:prstGeom prst="rect">
            <a:avLst/>
          </a:prstGeom>
          <a:solidFill>
            <a:srgbClr val="D9D9D9">
              <a:alpha val="74118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In vacuum undulator</a:t>
            </a:r>
            <a:endParaRPr lang="en-US" dirty="0" smtClean="0">
              <a:solidFill>
                <a:srgbClr val="FFFFFF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345762" y="2046851"/>
            <a:ext cx="1422009" cy="369332"/>
          </a:xfrm>
          <a:prstGeom prst="rect">
            <a:avLst/>
          </a:prstGeom>
          <a:solidFill>
            <a:srgbClr val="D9D9D9">
              <a:alpha val="74118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RF cavities</a:t>
            </a:r>
            <a:endParaRPr lang="en-US" dirty="0" smtClean="0">
              <a:solidFill>
                <a:srgbClr val="FFFFFF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3097700" y="2413092"/>
            <a:ext cx="525394" cy="12013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5103462" y="2413092"/>
            <a:ext cx="210409" cy="1261761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439248" y="2043760"/>
            <a:ext cx="1422009" cy="369332"/>
          </a:xfrm>
          <a:prstGeom prst="rect">
            <a:avLst/>
          </a:prstGeom>
          <a:solidFill>
            <a:srgbClr val="D9D9D9">
              <a:alpha val="74118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Bending</a:t>
            </a:r>
            <a:endParaRPr lang="en-US" dirty="0" smtClean="0">
              <a:solidFill>
                <a:srgbClr val="FFFFFF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1373966" y="2413092"/>
            <a:ext cx="851649" cy="968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V="1">
            <a:off x="6245525" y="4285769"/>
            <a:ext cx="605571" cy="42425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 flipV="1">
            <a:off x="2264141" y="4132053"/>
            <a:ext cx="772357" cy="51207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7341" y="1193451"/>
            <a:ext cx="736663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First (and up to now unique) large accelerator infrastructure in Spain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26287" y="1948692"/>
            <a:ext cx="3437773" cy="1323439"/>
          </a:xfrm>
          <a:prstGeom prst="rect">
            <a:avLst/>
          </a:prstGeom>
          <a:solidFill>
            <a:srgbClr val="040508">
              <a:alpha val="7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Synchrotron: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Energy = 3 GeV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 = 270 m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Emittance = 4 </a:t>
            </a:r>
            <a:r>
              <a:rPr lang="en-US" sz="2000" dirty="0" err="1" smtClean="0">
                <a:solidFill>
                  <a:schemeClr val="bg1"/>
                </a:solidFill>
              </a:rPr>
              <a:t>nmrad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08563" y="451279"/>
            <a:ext cx="106675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500" b="1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z="2400" smtClean="0"/>
              <a:t>Photon sources: Insertion Devices and Bending Magnets</a:t>
            </a:r>
            <a:endParaRPr lang="en-US" sz="2400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8047665" y="972166"/>
            <a:ext cx="4144335" cy="533715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Bends (critical energy 8.6 </a:t>
            </a:r>
            <a:r>
              <a:rPr lang="en-US" sz="1800" dirty="0" err="1" smtClean="0"/>
              <a:t>keV</a:t>
            </a:r>
            <a:r>
              <a:rPr lang="en-US" sz="18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1 SCW (2.1 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1 Multipole wiggler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 smtClean="0"/>
              <a:t>Undulators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2 IV </a:t>
            </a:r>
            <a:r>
              <a:rPr lang="en-US" sz="1800" dirty="0" err="1" smtClean="0"/>
              <a:t>undulators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3 EU </a:t>
            </a:r>
            <a:r>
              <a:rPr lang="en-US" sz="1800" dirty="0" err="1" smtClean="0"/>
              <a:t>undulators</a:t>
            </a:r>
            <a:endParaRPr lang="en-US" sz="1800" dirty="0" smtClean="0"/>
          </a:p>
          <a:p>
            <a:endParaRPr lang="en-US" sz="1800" smtClean="0"/>
          </a:p>
          <a:p>
            <a:r>
              <a:rPr lang="en-US" sz="1800" smtClean="0"/>
              <a:t>Covering </a:t>
            </a:r>
            <a:r>
              <a:rPr lang="en-US" sz="1800" dirty="0" smtClean="0"/>
              <a:t>from IR, through </a:t>
            </a:r>
            <a:r>
              <a:rPr lang="en-US" sz="1800" smtClean="0"/>
              <a:t>soft </a:t>
            </a:r>
          </a:p>
          <a:p>
            <a:r>
              <a:rPr lang="en-US" sz="1800" smtClean="0"/>
              <a:t>X-rays </a:t>
            </a:r>
            <a:r>
              <a:rPr lang="en-US" sz="1800" dirty="0" smtClean="0"/>
              <a:t>up to hard X-rays at 60 </a:t>
            </a:r>
            <a:r>
              <a:rPr lang="en-US" sz="1800" dirty="0" err="1" smtClean="0"/>
              <a:t>keV</a:t>
            </a:r>
            <a:endParaRPr lang="en-US" sz="1800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56" y="980791"/>
            <a:ext cx="7834719" cy="5316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0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4" name="Picture 2" descr="Z:\work\bl29-boreas\SAC\SAC26_July2018_BOREAS\IMG_20180625_121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677" y="3721633"/>
            <a:ext cx="4136923" cy="2691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ALBA\ALBA_comision_ejecutiva\2013_strategic_plan\MAGA_work\fotos_BLs\BL04_endstation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" r="6430"/>
          <a:stretch/>
        </p:blipFill>
        <p:spPr bwMode="auto">
          <a:xfrm>
            <a:off x="1409701" y="942160"/>
            <a:ext cx="4241800" cy="25897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3947" y="389969"/>
            <a:ext cx="1067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Four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Beamlines mainly dedicated to Chemistry,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Physics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Condensed Matter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41221" y="2803316"/>
            <a:ext cx="4267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MSPD</a:t>
            </a:r>
            <a:r>
              <a:rPr lang="en-US" b="1" dirty="0">
                <a:solidFill>
                  <a:srgbClr val="FFC000"/>
                </a:solidFill>
              </a:rPr>
              <a:t>: </a:t>
            </a:r>
            <a:r>
              <a:rPr lang="en-US" b="1" dirty="0">
                <a:solidFill>
                  <a:schemeClr val="bg1"/>
                </a:solidFill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aterial </a:t>
            </a:r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cience </a:t>
            </a:r>
            <a:r>
              <a:rPr lang="en-US" b="1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owder </a:t>
            </a:r>
            <a:r>
              <a:rPr lang="en-US" b="1" dirty="0">
                <a:solidFill>
                  <a:schemeClr val="bg1"/>
                </a:solidFill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iffraction</a:t>
            </a:r>
          </a:p>
          <a:p>
            <a:r>
              <a:rPr lang="en-US" dirty="0">
                <a:solidFill>
                  <a:schemeClr val="bg1"/>
                </a:solidFill>
              </a:rPr>
              <a:t>HP &amp; HR stations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9" y="919284"/>
            <a:ext cx="4165601" cy="2665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65691" y="2847908"/>
            <a:ext cx="3892604" cy="646331"/>
          </a:xfrm>
          <a:prstGeom prst="rect">
            <a:avLst/>
          </a:prstGeom>
          <a:solidFill>
            <a:schemeClr val="tx1">
              <a:lumMod val="75000"/>
              <a:lumOff val="25000"/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CLAESS:</a:t>
            </a:r>
          </a:p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s-ES_tradnl" b="1" dirty="0" err="1">
                <a:solidFill>
                  <a:schemeClr val="bg1"/>
                </a:solidFill>
              </a:rPr>
              <a:t>A</a:t>
            </a:r>
            <a:r>
              <a:rPr lang="es-ES_tradnl" dirty="0" err="1">
                <a:solidFill>
                  <a:schemeClr val="bg1"/>
                </a:solidFill>
              </a:rPr>
              <a:t>bsorption</a:t>
            </a:r>
            <a:r>
              <a:rPr lang="es-ES_tradnl" dirty="0">
                <a:solidFill>
                  <a:schemeClr val="bg1"/>
                </a:solidFill>
              </a:rPr>
              <a:t> </a:t>
            </a:r>
            <a:r>
              <a:rPr lang="es-ES_tradnl" dirty="0" smtClean="0">
                <a:solidFill>
                  <a:schemeClr val="bg1"/>
                </a:solidFill>
              </a:rPr>
              <a:t>&amp;  </a:t>
            </a:r>
            <a:r>
              <a:rPr lang="es-ES_tradnl" b="1" dirty="0" err="1">
                <a:solidFill>
                  <a:schemeClr val="bg1"/>
                </a:solidFill>
              </a:rPr>
              <a:t>E</a:t>
            </a:r>
            <a:r>
              <a:rPr lang="es-ES_tradnl" dirty="0" err="1">
                <a:solidFill>
                  <a:schemeClr val="bg1"/>
                </a:solidFill>
              </a:rPr>
              <a:t>mission</a:t>
            </a:r>
            <a:r>
              <a:rPr lang="es-ES_tradnl" dirty="0">
                <a:solidFill>
                  <a:schemeClr val="bg1"/>
                </a:solidFill>
              </a:rPr>
              <a:t> </a:t>
            </a:r>
            <a:r>
              <a:rPr lang="es-ES_tradnl" b="1" dirty="0" err="1">
                <a:solidFill>
                  <a:schemeClr val="bg1"/>
                </a:solidFill>
              </a:rPr>
              <a:t>S</a:t>
            </a:r>
            <a:r>
              <a:rPr lang="es-ES_tradnl" dirty="0" err="1">
                <a:solidFill>
                  <a:schemeClr val="bg1"/>
                </a:solidFill>
              </a:rPr>
              <a:t>pectroscopies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2" descr="C:\ALBA\ALBA_comision_ejecutiva\2013_strategic_plan\MAGA_work\fotos_BLs\BL24_endstation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r="6164"/>
          <a:stretch/>
        </p:blipFill>
        <p:spPr bwMode="auto">
          <a:xfrm>
            <a:off x="1422399" y="3683481"/>
            <a:ext cx="4203701" cy="27069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416703" y="5807533"/>
            <a:ext cx="4158597" cy="584775"/>
          </a:xfrm>
          <a:prstGeom prst="rect">
            <a:avLst/>
          </a:prstGeom>
          <a:solidFill>
            <a:schemeClr val="tx1">
              <a:lumMod val="75000"/>
              <a:lumOff val="25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solidFill>
                  <a:schemeClr val="bg1"/>
                </a:solidFill>
              </a:rPr>
              <a:t>CIRCE: </a:t>
            </a:r>
            <a:r>
              <a:rPr lang="en-US" sz="1600" b="1" dirty="0" err="1">
                <a:solidFill>
                  <a:schemeClr val="bg1"/>
                </a:solidFill>
              </a:rPr>
              <a:t>P</a:t>
            </a:r>
            <a:r>
              <a:rPr lang="en-US" sz="1600" dirty="0" err="1">
                <a:solidFill>
                  <a:schemeClr val="bg1"/>
                </a:solidFill>
              </a:rPr>
              <a:t>hoto</a:t>
            </a:r>
            <a:r>
              <a:rPr lang="en-US" sz="1600" b="1" dirty="0" err="1">
                <a:solidFill>
                  <a:schemeClr val="bg1"/>
                </a:solidFill>
              </a:rPr>
              <a:t>E</a:t>
            </a:r>
            <a:r>
              <a:rPr lang="en-US" sz="1600" dirty="0" err="1">
                <a:solidFill>
                  <a:schemeClr val="bg1"/>
                </a:solidFill>
              </a:rPr>
              <a:t>mission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E</a:t>
            </a:r>
            <a:r>
              <a:rPr lang="en-US" sz="1600" dirty="0">
                <a:solidFill>
                  <a:schemeClr val="bg1"/>
                </a:solidFill>
              </a:rPr>
              <a:t>lectron </a:t>
            </a:r>
            <a:r>
              <a:rPr lang="en-US" sz="1600" b="1" dirty="0">
                <a:solidFill>
                  <a:schemeClr val="bg1"/>
                </a:solidFill>
              </a:rPr>
              <a:t>M</a:t>
            </a:r>
            <a:r>
              <a:rPr lang="en-US" sz="1600" dirty="0">
                <a:solidFill>
                  <a:schemeClr val="bg1"/>
                </a:solidFill>
              </a:rPr>
              <a:t>icroscopy and </a:t>
            </a:r>
            <a:endParaRPr lang="en-US" sz="1600" b="1" dirty="0">
              <a:solidFill>
                <a:schemeClr val="bg1"/>
              </a:solidFill>
            </a:endParaRPr>
          </a:p>
          <a:p>
            <a:pPr marL="0" lvl="1"/>
            <a:r>
              <a:rPr lang="en-US" sz="1600" b="1" dirty="0">
                <a:solidFill>
                  <a:schemeClr val="bg1"/>
                </a:solidFill>
              </a:rPr>
              <a:t>N</a:t>
            </a:r>
            <a:r>
              <a:rPr lang="en-US" sz="1600" dirty="0">
                <a:solidFill>
                  <a:schemeClr val="bg1"/>
                </a:solidFill>
              </a:rPr>
              <a:t>ear </a:t>
            </a:r>
            <a:r>
              <a:rPr lang="en-US" sz="1600" b="1" dirty="0">
                <a:solidFill>
                  <a:schemeClr val="bg1"/>
                </a:solidFill>
              </a:rPr>
              <a:t>A</a:t>
            </a:r>
            <a:r>
              <a:rPr lang="en-US" sz="1600" dirty="0">
                <a:solidFill>
                  <a:schemeClr val="bg1"/>
                </a:solidFill>
              </a:rPr>
              <a:t>mbient </a:t>
            </a:r>
            <a:r>
              <a:rPr lang="en-US" sz="1600" b="1" dirty="0">
                <a:solidFill>
                  <a:schemeClr val="bg1"/>
                </a:solidFill>
              </a:rPr>
              <a:t>P</a:t>
            </a:r>
            <a:r>
              <a:rPr lang="en-US" sz="1600" dirty="0">
                <a:solidFill>
                  <a:schemeClr val="bg1"/>
                </a:solidFill>
              </a:rPr>
              <a:t>ressure </a:t>
            </a:r>
            <a:r>
              <a:rPr lang="en-US" sz="1600" b="1" dirty="0">
                <a:solidFill>
                  <a:schemeClr val="bg1"/>
                </a:solidFill>
              </a:rPr>
              <a:t>P</a:t>
            </a:r>
            <a:r>
              <a:rPr lang="en-US" sz="1600" dirty="0">
                <a:solidFill>
                  <a:schemeClr val="bg1"/>
                </a:solidFill>
              </a:rPr>
              <a:t>hotoemission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3829" y="6035148"/>
            <a:ext cx="3506473" cy="307777"/>
          </a:xfrm>
          <a:prstGeom prst="rect">
            <a:avLst/>
          </a:prstGeom>
          <a:solidFill>
            <a:srgbClr val="333333">
              <a:alpha val="74118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BOREAS </a:t>
            </a:r>
            <a:r>
              <a:rPr lang="en-US" sz="1400" b="1" dirty="0" err="1">
                <a:solidFill>
                  <a:schemeClr val="bg1"/>
                </a:solidFill>
              </a:rPr>
              <a:t>REsonant</a:t>
            </a:r>
            <a:r>
              <a:rPr lang="en-US" sz="1400" b="1" dirty="0">
                <a:solidFill>
                  <a:schemeClr val="bg1"/>
                </a:solidFill>
              </a:rPr>
              <a:t> Absorption and Scattering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488174" y="1772637"/>
            <a:ext cx="260321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Material </a:t>
            </a:r>
            <a:r>
              <a:rPr lang="en-US" dirty="0" smtClean="0"/>
              <a:t>science, Cultural </a:t>
            </a:r>
            <a:r>
              <a:rPr lang="en-US" dirty="0"/>
              <a:t>heritage</a:t>
            </a:r>
            <a:r>
              <a:rPr lang="en-US" dirty="0" smtClean="0"/>
              <a:t>, 8 to </a:t>
            </a:r>
            <a:r>
              <a:rPr lang="en-US" smtClean="0"/>
              <a:t>50 keV</a:t>
            </a: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507910" y="4619341"/>
            <a:ext cx="2617392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Nanomagnetism</a:t>
            </a:r>
            <a:r>
              <a:rPr lang="en-US" dirty="0"/>
              <a:t>, Surface </a:t>
            </a:r>
            <a:r>
              <a:rPr lang="en-US" dirty="0" smtClean="0"/>
              <a:t>and materials science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smtClean="0"/>
              <a:t>Catalysis, 0.1 to 2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9970126" y="1757976"/>
            <a:ext cx="2661282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Material science, </a:t>
            </a:r>
            <a:r>
              <a:rPr lang="en-US" dirty="0" smtClean="0"/>
              <a:t>Catalysis, Cultural </a:t>
            </a:r>
            <a:r>
              <a:rPr lang="en-US" dirty="0"/>
              <a:t>heritage</a:t>
            </a:r>
            <a:r>
              <a:rPr lang="en-US" dirty="0" smtClean="0"/>
              <a:t>, 6 to 64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9975024" y="4568935"/>
            <a:ext cx="2695199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Nanomagnetism</a:t>
            </a:r>
            <a:r>
              <a:rPr lang="en-US" dirty="0"/>
              <a:t>, </a:t>
            </a:r>
            <a:r>
              <a:rPr lang="en-US" dirty="0" smtClean="0"/>
              <a:t>Surface science, 0.08 to </a:t>
            </a:r>
            <a:r>
              <a:rPr lang="en-US" smtClean="0"/>
              <a:t>4 keV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4"/>
          <p:cNvSpPr/>
          <p:nvPr/>
        </p:nvSpPr>
        <p:spPr>
          <a:xfrm>
            <a:off x="836765" y="0"/>
            <a:ext cx="7910421" cy="39681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kern="1200" smtClean="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1. ALBA today, and evolution </a:t>
            </a:r>
            <a:r>
              <a:rPr lang="en-US" sz="2800" smtClean="0">
                <a:solidFill>
                  <a:schemeClr val="tx1"/>
                </a:solidFill>
                <a:ea typeface="Verdana" panose="020B0604030504040204" pitchFamily="34" charset="0"/>
              </a:rPr>
              <a:t>to </a:t>
            </a:r>
            <a:r>
              <a:rPr lang="en-US" sz="2800">
                <a:solidFill>
                  <a:schemeClr val="tx1"/>
                </a:solidFill>
                <a:ea typeface="Verdana" panose="020B0604030504040204" pitchFamily="34" charset="0"/>
              </a:rPr>
              <a:t>ALBA-II.</a:t>
            </a:r>
            <a:endParaRPr lang="en-US" sz="2400" kern="1200" dirty="0">
              <a:solidFill>
                <a:schemeClr val="tx1"/>
              </a:solidFill>
            </a:endParaRPr>
          </a:p>
        </p:txBody>
      </p:sp>
      <p:pic>
        <p:nvPicPr>
          <p:cNvPr id="4" name="Picture 2" descr="\\storage\AllDivisions\Engineering_shared\JGonzalez\NCD  Pictures\Beamline 06062018\IMG_33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161" y="901700"/>
            <a:ext cx="4109548" cy="264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ALBA\ALBA_comision_ejecutiva\2013_strategic_plan\MAGA_work\fotos_BLs\BL13_endsta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" t="-55" r="7050" b="55"/>
          <a:stretch/>
        </p:blipFill>
        <p:spPr bwMode="auto">
          <a:xfrm>
            <a:off x="6340415" y="889000"/>
            <a:ext cx="4317593" cy="27258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91928" y="385797"/>
            <a:ext cx="641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Four beamlines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mainly dedicated to Life Sciences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685" y="2901994"/>
            <a:ext cx="4107471" cy="646331"/>
          </a:xfrm>
          <a:prstGeom prst="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NCD – SWEET, Non crystalline diffraction,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SAXS, WAXS and GISAXS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87838" y="3129343"/>
            <a:ext cx="4033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</a:rPr>
              <a:t>XALOC, Macromolecular Crystallography</a:t>
            </a:r>
          </a:p>
          <a:p>
            <a:pPr algn="r"/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9" name="Picture 8" descr="\\storage\AllDivisions\Photos_alba\Photos_2011\2011 Photos ALBA\Beamlines_Nov_2011_2\L4\baixa resolucio\_U5L9925©PepoSegur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" r="19466"/>
          <a:stretch/>
        </p:blipFill>
        <p:spPr bwMode="auto">
          <a:xfrm>
            <a:off x="1630816" y="3822700"/>
            <a:ext cx="4109584" cy="25770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9" t="1767" r="5265" b="4880"/>
          <a:stretch/>
        </p:blipFill>
        <p:spPr>
          <a:xfrm>
            <a:off x="6331789" y="3797300"/>
            <a:ext cx="4343472" cy="25636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908285" y="5846060"/>
            <a:ext cx="3409331" cy="369332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MISTRAL, </a:t>
            </a:r>
            <a:r>
              <a:rPr lang="en-US" b="1" dirty="0" err="1">
                <a:solidFill>
                  <a:schemeClr val="bg1"/>
                </a:solidFill>
              </a:rPr>
              <a:t>Cryo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nano</a:t>
            </a:r>
            <a:r>
              <a:rPr lang="en-US" b="1" dirty="0">
                <a:solidFill>
                  <a:schemeClr val="bg1"/>
                </a:solidFill>
              </a:rPr>
              <a:t>-tomography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67275" y="5856555"/>
            <a:ext cx="2431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MIRAS, IR spectroscopy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447521" y="4636593"/>
            <a:ext cx="2617392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Bioscience, </a:t>
            </a:r>
            <a:r>
              <a:rPr lang="en-US" dirty="0" err="1" smtClean="0"/>
              <a:t>Nanomagnetism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smtClean="0"/>
              <a:t>0.27 to 1.2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436411" y="1686379"/>
            <a:ext cx="260321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Biosciences, </a:t>
            </a:r>
            <a:r>
              <a:rPr lang="en-US" dirty="0" smtClean="0"/>
              <a:t>Polymers, Materials </a:t>
            </a:r>
            <a:r>
              <a:rPr lang="en-US" dirty="0"/>
              <a:t>science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smtClean="0"/>
              <a:t>6,5 to 13 </a:t>
            </a:r>
            <a:r>
              <a:rPr lang="en-US" dirty="0" err="1" smtClean="0"/>
              <a:t>keV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0129794" y="4583532"/>
            <a:ext cx="2597394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Bioscience, Material Science, Cultural Heritage, IR 10-100 um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0051899" y="1744926"/>
            <a:ext cx="2752118" cy="8925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Biosciences, </a:t>
            </a:r>
            <a:r>
              <a:rPr lang="en-US" dirty="0" smtClean="0"/>
              <a:t>Proteins, drugs, 5 to </a:t>
            </a:r>
            <a:r>
              <a:rPr lang="en-US" smtClean="0"/>
              <a:t>22 keV</a:t>
            </a:r>
          </a:p>
          <a:p>
            <a:pPr algn="ctr"/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5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BA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7633</TotalTime>
  <Words>2257</Words>
  <Application>Microsoft Office PowerPoint</Application>
  <PresentationFormat>Custom</PresentationFormat>
  <Paragraphs>385</Paragraphs>
  <Slides>37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ALBA Powerpoint</vt:lpstr>
      <vt:lpstr>Equation</vt:lpstr>
      <vt:lpstr>PowerPoint Presentation</vt:lpstr>
      <vt:lpstr>1. ALBA today, and evolution to ALBA-II.</vt:lpstr>
      <vt:lpstr>ALBA is a Research Infrastructure</vt:lpstr>
      <vt:lpstr>PowerPoint Presentation</vt:lpstr>
      <vt:lpstr>PowerPoint Presentation</vt:lpstr>
      <vt:lpstr>Large infrastructure based on e- accelerator</vt:lpstr>
      <vt:lpstr>PowerPoint Presentation</vt:lpstr>
      <vt:lpstr>PowerPoint Presentation</vt:lpstr>
      <vt:lpstr>PowerPoint Presentation</vt:lpstr>
      <vt:lpstr>PowerPoint Presentation</vt:lpstr>
      <vt:lpstr>Staff</vt:lpstr>
      <vt:lpstr>Operation – almost 6000h/year </vt:lpstr>
      <vt:lpstr>Availability since the start of the operation</vt:lpstr>
      <vt:lpstr>PowerPoint Presentation</vt:lpstr>
      <vt:lpstr>Academic proposals granted through competitive calls - free access</vt:lpstr>
      <vt:lpstr>International proposals per country</vt:lpstr>
      <vt:lpstr>PowerPoint Presentation</vt:lpstr>
      <vt:lpstr>Productivity</vt:lpstr>
      <vt:lpstr>PowerPoint Presentation</vt:lpstr>
      <vt:lpstr>PowerPoint Presentation</vt:lpstr>
      <vt:lpstr>PowerPoint Presentation</vt:lpstr>
      <vt:lpstr>PowerPoint Presentation</vt:lpstr>
      <vt:lpstr>2. Energy supply to ALBA.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Alternatives to the current situation.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Conclusions.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drugs</dc:title>
  <dc:creator>Caterina Biscari</dc:creator>
  <cp:lastModifiedBy>Joan Casas Bullich</cp:lastModifiedBy>
  <cp:revision>342</cp:revision>
  <cp:lastPrinted>2019-11-22T14:41:43Z</cp:lastPrinted>
  <dcterms:created xsi:type="dcterms:W3CDTF">2018-06-13T22:22:12Z</dcterms:created>
  <dcterms:modified xsi:type="dcterms:W3CDTF">2019-11-28T15:35:02Z</dcterms:modified>
</cp:coreProperties>
</file>