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7"/>
  </p:notesMasterIdLst>
  <p:handoutMasterIdLst>
    <p:handoutMasterId r:id="rId18"/>
  </p:handoutMasterIdLst>
  <p:sldIdLst>
    <p:sldId id="331" r:id="rId2"/>
    <p:sldId id="345" r:id="rId3"/>
    <p:sldId id="338" r:id="rId4"/>
    <p:sldId id="332" r:id="rId5"/>
    <p:sldId id="347" r:id="rId6"/>
    <p:sldId id="342" r:id="rId7"/>
    <p:sldId id="341" r:id="rId8"/>
    <p:sldId id="339" r:id="rId9"/>
    <p:sldId id="350" r:id="rId10"/>
    <p:sldId id="346" r:id="rId11"/>
    <p:sldId id="340" r:id="rId12"/>
    <p:sldId id="330" r:id="rId13"/>
    <p:sldId id="336" r:id="rId14"/>
    <p:sldId id="344" r:id="rId15"/>
    <p:sldId id="349" r:id="rId16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45"/>
            <p14:sldId id="338"/>
            <p14:sldId id="332"/>
            <p14:sldId id="347"/>
            <p14:sldId id="342"/>
            <p14:sldId id="341"/>
            <p14:sldId id="339"/>
            <p14:sldId id="350"/>
            <p14:sldId id="346"/>
            <p14:sldId id="340"/>
            <p14:sldId id="330"/>
            <p14:sldId id="336"/>
            <p14:sldId id="344"/>
            <p14:sldId id="34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A00"/>
    <a:srgbClr val="010000"/>
    <a:srgbClr val="FFFFFF"/>
    <a:srgbClr val="808080"/>
    <a:srgbClr val="0000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1937" autoAdjust="0"/>
  </p:normalViewPr>
  <p:slideViewPr>
    <p:cSldViewPr snapToObjects="1">
      <p:cViewPr>
        <p:scale>
          <a:sx n="100" d="100"/>
          <a:sy n="100" d="100"/>
        </p:scale>
        <p:origin x="-942" y="-138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513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7826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de-DE" dirty="0"/>
              <a:t>ATHOS </a:t>
            </a:r>
            <a:r>
              <a:rPr lang="de-DE" dirty="0" smtClean="0"/>
              <a:t>Front-End Installation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Claude Pradervand  ::  </a:t>
            </a:r>
            <a:r>
              <a:rPr lang="en-GB" dirty="0"/>
              <a:t>Beamline </a:t>
            </a:r>
            <a:r>
              <a:rPr lang="en-GB" dirty="0" smtClean="0"/>
              <a:t>Instrumentation  ::  Paul </a:t>
            </a:r>
            <a:r>
              <a:rPr lang="en-GB" dirty="0" err="1"/>
              <a:t>Scherrer</a:t>
            </a:r>
            <a:r>
              <a:rPr lang="en-GB" dirty="0"/>
              <a:t> </a:t>
            </a:r>
            <a:r>
              <a:rPr lang="en-GB" dirty="0" err="1" smtClean="0"/>
              <a:t>Institut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err="1">
                <a:solidFill>
                  <a:srgbClr val="969696"/>
                </a:solidFill>
                <a:latin typeface="+mn-lt"/>
              </a:rPr>
              <a:t>SwissFEL</a:t>
            </a:r>
            <a:r>
              <a:rPr lang="en-GB" sz="1800" b="1" dirty="0">
                <a:solidFill>
                  <a:srgbClr val="969696"/>
                </a:solidFill>
                <a:latin typeface="+mn-lt"/>
              </a:rPr>
              <a:t> Progress </a:t>
            </a: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Meeting 25. September 2018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37981168"/>
              </p:ext>
            </p:extLst>
          </p:nvPr>
        </p:nvGraphicFramePr>
        <p:xfrm>
          <a:off x="179512" y="3634733"/>
          <a:ext cx="8784972" cy="511446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  <a:gridCol w="313749"/>
              </a:tblGrid>
              <a:tr h="25572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2018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2019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2020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57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95" marR="8295" marT="8295" marB="0" anchor="ctr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ATHOS Front-End Installation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 rot="1800000">
            <a:off x="4713172" y="1457331"/>
            <a:ext cx="1971458" cy="28803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Milestone First Lasing</a:t>
            </a:r>
            <a:endParaRPr lang="de-CH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99592" y="3634734"/>
            <a:ext cx="175024" cy="51144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88144" y="3634735"/>
            <a:ext cx="87512" cy="509152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67744" y="3634735"/>
            <a:ext cx="175024" cy="514345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35896" y="3634735"/>
            <a:ext cx="288032" cy="514345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628650" y="3634736"/>
            <a:ext cx="175024" cy="511444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155025" y="3634736"/>
            <a:ext cx="87512" cy="509149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53160" y="3634736"/>
            <a:ext cx="175024" cy="505513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275856" y="4437112"/>
            <a:ext cx="2232248" cy="151216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 smtClean="0">
                <a:latin typeface="+mn-lt"/>
                <a:cs typeface="Franklin Gothic Book"/>
              </a:rPr>
              <a:t>Phase 1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+mn-lt"/>
                <a:cs typeface="Franklin Gothic Book"/>
              </a:rPr>
              <a:t>Safety Components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+mn-lt"/>
                <a:cs typeface="Franklin Gothic Book"/>
              </a:rPr>
              <a:t>Gas Monitor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+mn-lt"/>
                <a:cs typeface="Franklin Gothic Book"/>
              </a:rPr>
              <a:t>Diode/Screens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+mn-lt"/>
                <a:cs typeface="Franklin Gothic Book"/>
              </a:rPr>
              <a:t>Solid State Attenuator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+mn-lt"/>
                <a:cs typeface="Franklin Gothic Book"/>
              </a:rPr>
              <a:t>Aperture</a:t>
            </a:r>
          </a:p>
        </p:txBody>
      </p:sp>
      <p:sp>
        <p:nvSpPr>
          <p:cNvPr id="18" name="Right Brace 17"/>
          <p:cNvSpPr/>
          <p:nvPr/>
        </p:nvSpPr>
        <p:spPr bwMode="auto">
          <a:xfrm rot="5400000">
            <a:off x="4093048" y="3695418"/>
            <a:ext cx="234026" cy="1148331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ight Brace 18"/>
          <p:cNvSpPr/>
          <p:nvPr/>
        </p:nvSpPr>
        <p:spPr bwMode="auto">
          <a:xfrm rot="5400000">
            <a:off x="1572807" y="3516640"/>
            <a:ext cx="198641" cy="1541278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89616" y="4509120"/>
            <a:ext cx="1553152" cy="35857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Preparation Work</a:t>
            </a:r>
          </a:p>
        </p:txBody>
      </p:sp>
      <p:sp>
        <p:nvSpPr>
          <p:cNvPr id="22" name="TextBox 21"/>
          <p:cNvSpPr txBox="1"/>
          <p:nvPr/>
        </p:nvSpPr>
        <p:spPr>
          <a:xfrm rot="1800000">
            <a:off x="7053080" y="1515269"/>
            <a:ext cx="1971458" cy="28803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de-CH" kern="1000" spc="30" dirty="0" smtClean="0">
                <a:latin typeface="+mn-lt"/>
                <a:cs typeface="Franklin Gothic Book"/>
              </a:rPr>
              <a:t>First Beam in Experiment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430301" y="3645024"/>
            <a:ext cx="238043" cy="514345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429424" y="3645024"/>
            <a:ext cx="175024" cy="511444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724128" y="6381873"/>
            <a:ext cx="238043" cy="257173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044429" y="6331170"/>
            <a:ext cx="1553152" cy="35857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Shutdowns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140672" y="4509120"/>
            <a:ext cx="2232248" cy="151216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 smtClean="0">
                <a:latin typeface="+mn-lt"/>
                <a:cs typeface="Franklin Gothic Book"/>
              </a:rPr>
              <a:t>Phase 2</a:t>
            </a:r>
            <a:endParaRPr lang="en-US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+mn-lt"/>
                <a:cs typeface="Franklin Gothic Book"/>
              </a:rPr>
              <a:t>Gas Attenuator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+mn-lt"/>
                <a:cs typeface="Franklin Gothic Book"/>
              </a:rPr>
              <a:t>Gas Spectrometer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+mn-lt"/>
                <a:cs typeface="Franklin Gothic Book"/>
              </a:rPr>
              <a:t>Beam Diffusor</a:t>
            </a:r>
          </a:p>
        </p:txBody>
      </p:sp>
      <p:sp>
        <p:nvSpPr>
          <p:cNvPr id="28" name="Right Brace 27"/>
          <p:cNvSpPr/>
          <p:nvPr/>
        </p:nvSpPr>
        <p:spPr bwMode="auto">
          <a:xfrm rot="5400000">
            <a:off x="6761140" y="3475905"/>
            <a:ext cx="234026" cy="1580378"/>
          </a:xfrm>
          <a:prstGeom prst="rightBrac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3" y="2276872"/>
            <a:ext cx="9072641" cy="213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lowchart: Sort 5"/>
          <p:cNvSpPr/>
          <p:nvPr/>
        </p:nvSpPr>
        <p:spPr bwMode="auto">
          <a:xfrm>
            <a:off x="6238992" y="2291380"/>
            <a:ext cx="108000" cy="180000"/>
          </a:xfrm>
          <a:prstGeom prst="flowChartSor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Flowchart: Sort 20"/>
          <p:cNvSpPr/>
          <p:nvPr/>
        </p:nvSpPr>
        <p:spPr bwMode="auto">
          <a:xfrm>
            <a:off x="6408216" y="2292130"/>
            <a:ext cx="108000" cy="180000"/>
          </a:xfrm>
          <a:prstGeom prst="flowChartSor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Flowchart: Sort 7"/>
          <p:cNvSpPr/>
          <p:nvPr/>
        </p:nvSpPr>
        <p:spPr bwMode="auto">
          <a:xfrm>
            <a:off x="8728054" y="2292130"/>
            <a:ext cx="108000" cy="180000"/>
          </a:xfrm>
          <a:prstGeom prst="flowChartSor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800000">
            <a:off x="3738797" y="1446029"/>
            <a:ext cx="2680188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Milestone Front-End ready</a:t>
            </a:r>
            <a:endParaRPr lang="de-CH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682571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Installation and Commissioning work only during shutdowns and machine days (8x ~2 days) possible</a:t>
            </a:r>
          </a:p>
          <a:p>
            <a:r>
              <a:rPr lang="en-US" dirty="0"/>
              <a:t>Various Gases Gas </a:t>
            </a:r>
            <a:r>
              <a:rPr lang="en-US" dirty="0" smtClean="0"/>
              <a:t>Spectrometer, </a:t>
            </a:r>
            <a:r>
              <a:rPr lang="en-US" dirty="0"/>
              <a:t>Gas Monitor and Gas Attenuator required </a:t>
            </a:r>
            <a:endParaRPr lang="en-US" dirty="0" smtClean="0"/>
          </a:p>
          <a:p>
            <a:r>
              <a:rPr lang="en-US" dirty="0" smtClean="0"/>
              <a:t>Vacuum system much more complex than at ARAMIS (many gas paths, differential pumping stages)</a:t>
            </a:r>
          </a:p>
          <a:p>
            <a:r>
              <a:rPr lang="en-US" dirty="0" smtClean="0"/>
              <a:t>3 new Components introduced</a:t>
            </a:r>
          </a:p>
          <a:p>
            <a:r>
              <a:rPr lang="en-US" dirty="0" smtClean="0"/>
              <a:t>First Lasing end of 2019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1043608" y="4293096"/>
            <a:ext cx="7742237" cy="18806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Question: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When would you like what device? What are your priorities?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6610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Questions</a:t>
            </a:r>
            <a:r>
              <a:rPr lang="de-CH" b="1" dirty="0" smtClean="0"/>
              <a:t>?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970522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Prioritäten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5051739"/>
              </p:ext>
            </p:extLst>
          </p:nvPr>
        </p:nvGraphicFramePr>
        <p:xfrm>
          <a:off x="755576" y="1484784"/>
          <a:ext cx="8136904" cy="290699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36104"/>
                <a:gridCol w="2016224"/>
                <a:gridCol w="3672408"/>
                <a:gridCol w="432048"/>
                <a:gridCol w="1080120"/>
              </a:tblGrid>
              <a:tr h="248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smtClean="0">
                          <a:effectLst/>
                        </a:rPr>
                        <a:t>Device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989F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Description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989F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smtClean="0">
                          <a:effectLst/>
                        </a:rPr>
                        <a:t>Note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989F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989F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Installation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989FBD"/>
                    </a:solidFill>
                  </a:tcPr>
                </a:tc>
              </a:tr>
              <a:tr h="496055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>
                          <a:effectLst/>
                        </a:rPr>
                        <a:t>SBST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</a:rPr>
                        <a:t>,OPSH, SCOL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>
                          <a:effectLst/>
                        </a:rPr>
                        <a:t>Beam Stopper, Photon Shutter, Collimator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Waiting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for offers (end Aug), ready to order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‘19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</a:tr>
              <a:tr h="248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PSYS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First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draft of </a:t>
                      </a:r>
                      <a:r>
                        <a:rPr lang="en-US" sz="1400" u="none" strike="noStrike" baseline="0" dirty="0" err="1" smtClean="0">
                          <a:effectLst/>
                        </a:rPr>
                        <a:t>Schutzkonzept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‘19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</a:tr>
              <a:tr h="248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PEPG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Gas Monitor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Monitor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Ordered, Work on Support will start in Sept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‘19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</a:tr>
              <a:tr h="248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PSCR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Screens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Need redesign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’19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</a:tr>
              <a:tr h="248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PDIM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Diode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’19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</a:tr>
              <a:tr h="248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OAPU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Aperture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Ordered, Jan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’19 in house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 ’19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</a:tr>
              <a:tr h="248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ODIF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Diffusor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baseline="0" dirty="0" smtClean="0">
                          <a:effectLst/>
                        </a:rPr>
                        <a:t>Offers received, 6 mo. delivery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 ’19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</a:tr>
              <a:tr h="248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OGAT/OATT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Gas Attenuator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Concept near completion, start finalizing design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 ’19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</a:tr>
              <a:tr h="248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PIGS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Gas Spectrometer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E5E5E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07816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Übersicht</a:t>
            </a:r>
            <a:r>
              <a:rPr lang="en-US" dirty="0"/>
              <a:t> ATHOS</a:t>
            </a: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897224" y="3394748"/>
            <a:ext cx="3325067" cy="289103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 lIns="91425" tIns="45713" rIns="91425" bIns="45713">
            <a:spAutoFit/>
          </a:bodyPr>
          <a:lstStyle/>
          <a:p>
            <a:pPr marL="88887" lvl="1">
              <a:lnSpc>
                <a:spcPct val="120000"/>
              </a:lnSpc>
            </a:pPr>
            <a:r>
              <a:rPr lang="en-US" sz="1600" b="1" dirty="0">
                <a:solidFill>
                  <a:srgbClr val="002060"/>
                </a:solidFill>
                <a:latin typeface="Calibri" pitchFamily="34" charset="0"/>
              </a:rPr>
              <a:t>Main parameters</a:t>
            </a:r>
          </a:p>
          <a:p>
            <a:pPr marL="88887" lvl="1">
              <a:lnSpc>
                <a:spcPct val="120000"/>
              </a:lnSpc>
              <a:tabLst>
                <a:tab pos="1790700" algn="l"/>
              </a:tabLst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Wavelength:	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</a:rPr>
              <a:t>Å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 –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5 nm</a:t>
            </a:r>
          </a:p>
          <a:p>
            <a:pPr marL="88887" lvl="1">
              <a:lnSpc>
                <a:spcPct val="120000"/>
              </a:lnSpc>
              <a:tabLst>
                <a:tab pos="1790700" algn="l"/>
              </a:tabLst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Photon energy:	0.24 – 12.4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</a:rPr>
              <a:t>keV</a:t>
            </a:r>
            <a:endParaRPr lang="en-US" sz="1600" dirty="0">
              <a:solidFill>
                <a:srgbClr val="002060"/>
              </a:solidFill>
              <a:latin typeface="Calibri" pitchFamily="34" charset="0"/>
            </a:endParaRPr>
          </a:p>
          <a:p>
            <a:pPr marL="88887" lvl="1">
              <a:lnSpc>
                <a:spcPct val="120000"/>
              </a:lnSpc>
              <a:tabLst>
                <a:tab pos="1790700" algn="l"/>
              </a:tabLst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Pulse duration:	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1 –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20 fs</a:t>
            </a:r>
          </a:p>
          <a:p>
            <a:pPr marL="88887" lvl="1">
              <a:lnSpc>
                <a:spcPct val="120000"/>
              </a:lnSpc>
              <a:tabLst>
                <a:tab pos="1790700" algn="l"/>
              </a:tabLst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e</a:t>
            </a:r>
            <a:r>
              <a:rPr lang="en-US" sz="1600" baseline="30000" dirty="0">
                <a:solidFill>
                  <a:srgbClr val="002060"/>
                </a:solidFill>
                <a:latin typeface="Calibri" pitchFamily="34" charset="0"/>
              </a:rPr>
              <a:t>- 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Energy	5.8 GeV</a:t>
            </a:r>
          </a:p>
          <a:p>
            <a:pPr marL="88887" lvl="1">
              <a:lnSpc>
                <a:spcPct val="120000"/>
              </a:lnSpc>
              <a:tabLst>
                <a:tab pos="1790700" algn="l"/>
              </a:tabLst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e</a:t>
            </a:r>
            <a:r>
              <a:rPr lang="en-US" sz="1600" baseline="30000" dirty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Bunch charge     	10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–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200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</a:rPr>
              <a:t>pC</a:t>
            </a:r>
            <a:endParaRPr lang="en-US" sz="1600" dirty="0">
              <a:solidFill>
                <a:srgbClr val="002060"/>
              </a:solidFill>
              <a:latin typeface="Calibri" pitchFamily="34" charset="0"/>
            </a:endParaRPr>
          </a:p>
          <a:p>
            <a:pPr marL="88887" lvl="1">
              <a:lnSpc>
                <a:spcPct val="120000"/>
              </a:lnSpc>
              <a:tabLst>
                <a:tab pos="1790700" algn="l"/>
              </a:tabLst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Repetition rate        	100 Hz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367491" y="3439889"/>
            <a:ext cx="4586758" cy="320086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1425" tIns="45713" rIns="91425" bIns="45713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ARAMIS</a:t>
            </a:r>
            <a:endParaRPr lang="en-US" b="1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Hard x-ray FEL, </a:t>
            </a:r>
            <a:r>
              <a:rPr lang="el-GR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λ</a:t>
            </a:r>
            <a:r>
              <a:rPr lang="de-CH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 =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1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Å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 (1.8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–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 12.4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keV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)</a:t>
            </a:r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Linear polarization, variable gap </a:t>
            </a:r>
            <a:r>
              <a:rPr lang="en-US" sz="1600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undulators</a:t>
            </a:r>
            <a:endParaRPr lang="en-US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Operation modes: SASE &amp; self-seeded</a:t>
            </a:r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First users 2018</a:t>
            </a:r>
            <a:endParaRPr lang="en-US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en-US" sz="160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en-US" sz="1600" b="1" dirty="0">
                <a:solidFill>
                  <a:srgbClr val="C50006"/>
                </a:solidFill>
                <a:latin typeface="Calibri" pitchFamily="34" charset="0"/>
                <a:cs typeface="Arial" pitchFamily="34" charset="0"/>
              </a:rPr>
              <a:t>ATHOS</a:t>
            </a:r>
            <a:endParaRPr lang="en-US" b="1" dirty="0">
              <a:solidFill>
                <a:srgbClr val="C50006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r>
              <a:rPr lang="en-US" sz="1600" dirty="0">
                <a:solidFill>
                  <a:srgbClr val="C50006"/>
                </a:solidFill>
                <a:latin typeface="Calibri" pitchFamily="34" charset="0"/>
                <a:cs typeface="Arial" pitchFamily="34" charset="0"/>
              </a:rPr>
              <a:t>Soft x-ray FEL, </a:t>
            </a:r>
            <a:r>
              <a:rPr lang="el-GR" sz="1600" dirty="0">
                <a:solidFill>
                  <a:srgbClr val="C50006"/>
                </a:solidFill>
                <a:latin typeface="Calibri" pitchFamily="34" charset="0"/>
                <a:cs typeface="Arial" pitchFamily="34" charset="0"/>
              </a:rPr>
              <a:t>λ</a:t>
            </a:r>
            <a:r>
              <a:rPr lang="de-CH" sz="1600" dirty="0">
                <a:solidFill>
                  <a:srgbClr val="C50006"/>
                </a:solidFill>
                <a:latin typeface="Calibri" pitchFamily="34" charset="0"/>
                <a:cs typeface="Arial" pitchFamily="34" charset="0"/>
              </a:rPr>
              <a:t> = </a:t>
            </a:r>
            <a:r>
              <a:rPr lang="en-US" sz="1600" dirty="0">
                <a:solidFill>
                  <a:srgbClr val="C50006"/>
                </a:solidFill>
                <a:latin typeface="Calibri" pitchFamily="34" charset="0"/>
                <a:cs typeface="Arial" pitchFamily="34" charset="0"/>
              </a:rPr>
              <a:t>0.65 </a:t>
            </a:r>
            <a:r>
              <a:rPr lang="en-US" dirty="0">
                <a:solidFill>
                  <a:srgbClr val="C50006"/>
                </a:solidFill>
                <a:latin typeface="Calibri" pitchFamily="34" charset="0"/>
              </a:rPr>
              <a:t>–</a:t>
            </a:r>
            <a:r>
              <a:rPr lang="en-US" sz="1600" dirty="0">
                <a:solidFill>
                  <a:srgbClr val="C50006"/>
                </a:solidFill>
                <a:latin typeface="Calibri" pitchFamily="34" charset="0"/>
                <a:cs typeface="Arial" pitchFamily="34" charset="0"/>
              </a:rPr>
              <a:t> 5 nm (240 </a:t>
            </a:r>
            <a:r>
              <a:rPr lang="en-US" dirty="0">
                <a:solidFill>
                  <a:srgbClr val="C50006"/>
                </a:solidFill>
                <a:latin typeface="Calibri" pitchFamily="34" charset="0"/>
              </a:rPr>
              <a:t>–</a:t>
            </a:r>
            <a:r>
              <a:rPr lang="en-US" sz="1600" dirty="0">
                <a:solidFill>
                  <a:srgbClr val="C50006"/>
                </a:solidFill>
                <a:latin typeface="Calibri" pitchFamily="34" charset="0"/>
                <a:cs typeface="Arial" pitchFamily="34" charset="0"/>
              </a:rPr>
              <a:t> 1’930 eV)</a:t>
            </a:r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r>
              <a:rPr lang="en-US" sz="1600" dirty="0">
                <a:solidFill>
                  <a:srgbClr val="C50006"/>
                </a:solidFill>
                <a:latin typeface="Calibri" pitchFamily="34" charset="0"/>
                <a:cs typeface="Arial" pitchFamily="34" charset="0"/>
              </a:rPr>
              <a:t>Variable polarization Apple X </a:t>
            </a:r>
            <a:r>
              <a:rPr lang="en-US" sz="1600" dirty="0" err="1">
                <a:solidFill>
                  <a:srgbClr val="C50006"/>
                </a:solidFill>
                <a:latin typeface="Calibri" pitchFamily="34" charset="0"/>
                <a:cs typeface="Arial" pitchFamily="34" charset="0"/>
              </a:rPr>
              <a:t>undulators</a:t>
            </a:r>
            <a:endParaRPr lang="en-US" dirty="0">
              <a:solidFill>
                <a:srgbClr val="C50006"/>
              </a:solidFill>
              <a:latin typeface="Calibri" pitchFamily="34" charset="0"/>
              <a:cs typeface="Arial" pitchFamily="34" charset="0"/>
            </a:endParaRPr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r>
              <a:rPr lang="en-US" dirty="0">
                <a:solidFill>
                  <a:srgbClr val="C50006"/>
                </a:solidFill>
                <a:latin typeface="Calibri" pitchFamily="34" charset="0"/>
                <a:cs typeface="Arial" pitchFamily="34" charset="0"/>
              </a:rPr>
              <a:t>Operation modes: SASE (CHIC) &amp; self-seeded</a:t>
            </a:r>
          </a:p>
          <a:p>
            <a:pPr marL="285750" indent="-285750">
              <a:spcBef>
                <a:spcPts val="0"/>
              </a:spcBef>
              <a:buFont typeface="Arial"/>
              <a:buChar char="•"/>
            </a:pPr>
            <a:r>
              <a:rPr lang="en-US" sz="1600" dirty="0">
                <a:solidFill>
                  <a:srgbClr val="C50006"/>
                </a:solidFill>
                <a:latin typeface="Calibri" pitchFamily="34" charset="0"/>
                <a:cs typeface="Arial" pitchFamily="34" charset="0"/>
              </a:rPr>
              <a:t>First users 2021 </a:t>
            </a:r>
            <a:endParaRPr lang="en-US" dirty="0">
              <a:solidFill>
                <a:srgbClr val="C50006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27584" y="1160748"/>
            <a:ext cx="8172908" cy="1908212"/>
          </a:xfrm>
          <a:prstGeom prst="roundRect">
            <a:avLst/>
          </a:prstGeom>
          <a:solidFill>
            <a:srgbClr val="FFFF99">
              <a:alpha val="50000"/>
            </a:srgb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t" anchorCtr="0"/>
          <a:lstStyle/>
          <a:p>
            <a:pPr>
              <a:spcBef>
                <a:spcPts val="0"/>
              </a:spcBef>
            </a:pPr>
            <a:r>
              <a:rPr lang="de-CH" sz="1600" b="1" dirty="0">
                <a:solidFill>
                  <a:srgbClr val="002060"/>
                </a:solidFill>
                <a:latin typeface="Calibri"/>
                <a:cs typeface="Calibri"/>
              </a:rPr>
              <a:t>1</a:t>
            </a:r>
            <a:r>
              <a:rPr lang="de-CH" sz="1600" b="1" baseline="30000" dirty="0">
                <a:solidFill>
                  <a:srgbClr val="002060"/>
                </a:solidFill>
                <a:latin typeface="Calibri"/>
                <a:cs typeface="Calibri"/>
              </a:rPr>
              <a:t>st</a:t>
            </a:r>
            <a:r>
              <a:rPr lang="de-CH" sz="1600" b="1" dirty="0">
                <a:solidFill>
                  <a:srgbClr val="002060"/>
                </a:solidFill>
                <a:latin typeface="Calibri"/>
                <a:cs typeface="Calibri"/>
              </a:rPr>
              <a:t>  </a:t>
            </a:r>
            <a:r>
              <a:rPr lang="de-CH" sz="1600" b="1" dirty="0" err="1">
                <a:solidFill>
                  <a:srgbClr val="002060"/>
                </a:solidFill>
                <a:latin typeface="Calibri"/>
                <a:cs typeface="Calibri"/>
              </a:rPr>
              <a:t>construction</a:t>
            </a:r>
            <a:r>
              <a:rPr lang="de-CH" sz="1600" b="1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de-CH" sz="1600" b="1" dirty="0" err="1">
                <a:solidFill>
                  <a:srgbClr val="002060"/>
                </a:solidFill>
                <a:latin typeface="Calibri"/>
                <a:cs typeface="Calibri"/>
              </a:rPr>
              <a:t>phase</a:t>
            </a:r>
            <a:endParaRPr lang="de-CH" sz="1600" b="1" dirty="0">
              <a:solidFill>
                <a:srgbClr val="002060"/>
              </a:solidFill>
              <a:latin typeface="Calibri"/>
              <a:cs typeface="Calibri"/>
            </a:endParaRPr>
          </a:p>
          <a:p>
            <a:pPr>
              <a:spcBef>
                <a:spcPts val="0"/>
              </a:spcBef>
            </a:pPr>
            <a:r>
              <a:rPr lang="de-CH" sz="1600" b="1" dirty="0">
                <a:solidFill>
                  <a:srgbClr val="002060"/>
                </a:solidFill>
                <a:latin typeface="Calibri"/>
                <a:cs typeface="Calibri"/>
              </a:rPr>
              <a:t>2013 </a:t>
            </a:r>
            <a:r>
              <a:rPr lang="en-US" b="1" dirty="0">
                <a:solidFill>
                  <a:srgbClr val="002060"/>
                </a:solidFill>
                <a:latin typeface="Calibri" pitchFamily="34" charset="0"/>
              </a:rPr>
              <a:t>–</a:t>
            </a:r>
            <a:r>
              <a:rPr lang="de-CH" sz="1600" b="1" dirty="0">
                <a:solidFill>
                  <a:srgbClr val="002060"/>
                </a:solidFill>
                <a:latin typeface="Calibri"/>
                <a:cs typeface="Calibri"/>
              </a:rPr>
              <a:t> 2016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196767" y="1209452"/>
            <a:ext cx="2988332" cy="1116124"/>
          </a:xfrm>
          <a:prstGeom prst="roundRect">
            <a:avLst/>
          </a:prstGeom>
          <a:solidFill>
            <a:srgbClr val="FFFF37">
              <a:alpha val="49804"/>
            </a:srgb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t" anchorCtr="0"/>
          <a:lstStyle/>
          <a:p>
            <a:pPr>
              <a:spcBef>
                <a:spcPts val="0"/>
              </a:spcBef>
            </a:pPr>
            <a:r>
              <a:rPr lang="de-CH" sz="1600" b="1" dirty="0">
                <a:solidFill>
                  <a:srgbClr val="002060"/>
                </a:solidFill>
                <a:latin typeface="Calibri"/>
                <a:cs typeface="Calibri"/>
              </a:rPr>
              <a:t>2</a:t>
            </a:r>
            <a:r>
              <a:rPr lang="de-CH" sz="1600" b="1" baseline="30000" dirty="0">
                <a:solidFill>
                  <a:srgbClr val="002060"/>
                </a:solidFill>
                <a:latin typeface="Calibri"/>
                <a:cs typeface="Calibri"/>
              </a:rPr>
              <a:t>nd</a:t>
            </a:r>
            <a:r>
              <a:rPr lang="de-CH" sz="1600" b="1" dirty="0">
                <a:solidFill>
                  <a:srgbClr val="002060"/>
                </a:solidFill>
                <a:latin typeface="Calibri"/>
                <a:cs typeface="Calibri"/>
              </a:rPr>
              <a:t>  </a:t>
            </a:r>
            <a:r>
              <a:rPr lang="de-CH" sz="1600" b="1" dirty="0" err="1">
                <a:solidFill>
                  <a:srgbClr val="002060"/>
                </a:solidFill>
                <a:latin typeface="Calibri"/>
                <a:cs typeface="Calibri"/>
              </a:rPr>
              <a:t>construction</a:t>
            </a:r>
            <a:r>
              <a:rPr lang="de-CH" sz="1600" b="1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de-CH" sz="1600" b="1" dirty="0" err="1">
                <a:solidFill>
                  <a:srgbClr val="002060"/>
                </a:solidFill>
                <a:latin typeface="Calibri"/>
                <a:cs typeface="Calibri"/>
              </a:rPr>
              <a:t>phase</a:t>
            </a:r>
            <a:endParaRPr lang="de-CH" sz="1600" b="1" dirty="0">
              <a:solidFill>
                <a:srgbClr val="002060"/>
              </a:solidFill>
              <a:latin typeface="Calibri"/>
              <a:cs typeface="Calibri"/>
            </a:endParaRPr>
          </a:p>
          <a:p>
            <a:pPr>
              <a:spcBef>
                <a:spcPts val="0"/>
              </a:spcBef>
            </a:pPr>
            <a:r>
              <a:rPr lang="de-CH" sz="1600" b="1" dirty="0">
                <a:solidFill>
                  <a:srgbClr val="002060"/>
                </a:solidFill>
                <a:latin typeface="Calibri"/>
                <a:cs typeface="Calibri"/>
              </a:rPr>
              <a:t>2018 </a:t>
            </a:r>
            <a:r>
              <a:rPr lang="en-US" dirty="0">
                <a:solidFill>
                  <a:srgbClr val="002060"/>
                </a:solidFill>
                <a:latin typeface="Calibri"/>
                <a:cs typeface="Calibri"/>
              </a:rPr>
              <a:t>–</a:t>
            </a:r>
            <a:r>
              <a:rPr lang="de-CH" sz="1600" b="1" dirty="0">
                <a:solidFill>
                  <a:srgbClr val="002060"/>
                </a:solidFill>
                <a:latin typeface="Calibri"/>
                <a:cs typeface="Calibri"/>
              </a:rPr>
              <a:t> 2020 </a:t>
            </a:r>
          </a:p>
        </p:txBody>
      </p:sp>
      <p:sp>
        <p:nvSpPr>
          <p:cNvPr id="10" name="Notched Right Arrow 9"/>
          <p:cNvSpPr/>
          <p:nvPr/>
        </p:nvSpPr>
        <p:spPr>
          <a:xfrm>
            <a:off x="7140983" y="2510718"/>
            <a:ext cx="1080000" cy="72000"/>
          </a:xfrm>
          <a:prstGeom prst="notchedRightArrow">
            <a:avLst>
              <a:gd name="adj1" fmla="val 100000"/>
              <a:gd name="adj2" fmla="val 50000"/>
            </a:avLst>
          </a:prstGeom>
          <a:solidFill>
            <a:schemeClr val="accent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600" dirty="0" err="1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1" name="Notched Right Arrow 10"/>
          <p:cNvSpPr/>
          <p:nvPr/>
        </p:nvSpPr>
        <p:spPr>
          <a:xfrm>
            <a:off x="6636927" y="1965536"/>
            <a:ext cx="1080000" cy="72000"/>
          </a:xfrm>
          <a:prstGeom prst="notchedRightArrow">
            <a:avLst>
              <a:gd name="adj1" fmla="val 100000"/>
              <a:gd name="adj2" fmla="val 50000"/>
            </a:avLst>
          </a:prstGeom>
          <a:solidFill>
            <a:srgbClr val="C50006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600" dirty="0" err="1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2" name="Parallelogram 11"/>
          <p:cNvSpPr/>
          <p:nvPr/>
        </p:nvSpPr>
        <p:spPr>
          <a:xfrm flipH="1">
            <a:off x="5124760" y="2438710"/>
            <a:ext cx="108012" cy="216024"/>
          </a:xfrm>
          <a:prstGeom prst="parallelogram">
            <a:avLst>
              <a:gd name="adj" fmla="val 64683"/>
            </a:avLst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160763" y="2546722"/>
            <a:ext cx="216024" cy="12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340783" y="2438710"/>
            <a:ext cx="72000" cy="216000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de-CH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76787" y="2438710"/>
            <a:ext cx="900100" cy="216024"/>
          </a:xfrm>
          <a:prstGeom prst="rect">
            <a:avLst/>
          </a:prstGeom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r>
              <a:rPr lang="de-CH" sz="140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Linac</a:t>
            </a:r>
            <a:r>
              <a:rPr lang="de-CH" sz="1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3</a:t>
            </a:r>
          </a:p>
        </p:txBody>
      </p:sp>
      <p:sp>
        <p:nvSpPr>
          <p:cNvPr id="16" name="Oval 15"/>
          <p:cNvSpPr/>
          <p:nvPr/>
        </p:nvSpPr>
        <p:spPr>
          <a:xfrm>
            <a:off x="5592811" y="1893528"/>
            <a:ext cx="72000" cy="216000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de-CH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628817" y="1893528"/>
            <a:ext cx="144016" cy="216024"/>
          </a:xfrm>
          <a:prstGeom prst="rect">
            <a:avLst/>
          </a:prstGeom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5736827" y="1893528"/>
            <a:ext cx="72000" cy="216000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de-CH" sz="140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772831" y="2001540"/>
            <a:ext cx="792088" cy="0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6240883" y="2438710"/>
            <a:ext cx="72000" cy="216000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de-CH" sz="140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276887" y="2546722"/>
            <a:ext cx="252028" cy="0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384899" y="2474715"/>
            <a:ext cx="720080" cy="144016"/>
          </a:xfrm>
          <a:prstGeom prst="rect">
            <a:avLst/>
          </a:prstGeom>
          <a:solidFill>
            <a:schemeClr val="accent5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Parallelogram 22"/>
          <p:cNvSpPr/>
          <p:nvPr/>
        </p:nvSpPr>
        <p:spPr>
          <a:xfrm flipH="1">
            <a:off x="2532472" y="2438710"/>
            <a:ext cx="108012" cy="216024"/>
          </a:xfrm>
          <a:prstGeom prst="parallelogram">
            <a:avLst>
              <a:gd name="adj" fmla="val 64683"/>
            </a:avLst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568475" y="2546722"/>
            <a:ext cx="216024" cy="12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2676487" y="2438710"/>
            <a:ext cx="72000" cy="216000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de-CH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712491" y="2438710"/>
            <a:ext cx="612068" cy="216024"/>
          </a:xfrm>
          <a:prstGeom prst="rect">
            <a:avLst/>
          </a:prstGeom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r>
              <a:rPr lang="de-CH" sz="140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Linac</a:t>
            </a:r>
            <a:r>
              <a:rPr lang="de-CH" sz="1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1</a:t>
            </a:r>
          </a:p>
        </p:txBody>
      </p:sp>
      <p:sp>
        <p:nvSpPr>
          <p:cNvPr id="27" name="Parallelogram 26"/>
          <p:cNvSpPr/>
          <p:nvPr/>
        </p:nvSpPr>
        <p:spPr>
          <a:xfrm flipH="1" flipV="1">
            <a:off x="2136427" y="2402706"/>
            <a:ext cx="108012" cy="216024"/>
          </a:xfrm>
          <a:prstGeom prst="parallelogram">
            <a:avLst>
              <a:gd name="adj" fmla="val 64683"/>
            </a:avLst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Parallelogram 27"/>
          <p:cNvSpPr/>
          <p:nvPr/>
        </p:nvSpPr>
        <p:spPr>
          <a:xfrm flipH="1" flipV="1">
            <a:off x="2352451" y="2402706"/>
            <a:ext cx="108012" cy="216024"/>
          </a:xfrm>
          <a:prstGeom prst="parallelogram">
            <a:avLst>
              <a:gd name="adj" fmla="val 64683"/>
            </a:avLst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Parallelogram 28"/>
          <p:cNvSpPr/>
          <p:nvPr/>
        </p:nvSpPr>
        <p:spPr>
          <a:xfrm flipH="1">
            <a:off x="1956410" y="2438710"/>
            <a:ext cx="108012" cy="216024"/>
          </a:xfrm>
          <a:prstGeom prst="parallelogram">
            <a:avLst>
              <a:gd name="adj" fmla="val 64683"/>
            </a:avLst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1992416" y="2438710"/>
            <a:ext cx="116227" cy="72008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sosceles Triangle 30"/>
          <p:cNvSpPr/>
          <p:nvPr/>
        </p:nvSpPr>
        <p:spPr>
          <a:xfrm flipV="1">
            <a:off x="2064422" y="2402706"/>
            <a:ext cx="144016" cy="216024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2208435" y="2438710"/>
            <a:ext cx="108000" cy="0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Isosceles Triangle 32"/>
          <p:cNvSpPr/>
          <p:nvPr/>
        </p:nvSpPr>
        <p:spPr>
          <a:xfrm flipV="1">
            <a:off x="2280446" y="2402706"/>
            <a:ext cx="144016" cy="216024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2424460" y="2438710"/>
            <a:ext cx="144016" cy="108012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Isosceles Triangle 34"/>
          <p:cNvSpPr/>
          <p:nvPr/>
        </p:nvSpPr>
        <p:spPr>
          <a:xfrm>
            <a:off x="2460463" y="2438710"/>
            <a:ext cx="144016" cy="216024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1056307" y="2438710"/>
            <a:ext cx="72000" cy="216000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de-CH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092311" y="2438710"/>
            <a:ext cx="648072" cy="216024"/>
          </a:xfrm>
          <a:prstGeom prst="rect">
            <a:avLst/>
          </a:prstGeom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r>
              <a:rPr lang="de-CH" sz="140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Injector</a:t>
            </a:r>
            <a:endParaRPr lang="de-CH" sz="14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1704379" y="2438710"/>
            <a:ext cx="72000" cy="216000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de-CH" sz="140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39" name="Straight Connector 38"/>
          <p:cNvCxnSpPr>
            <a:stCxn id="36" idx="0"/>
          </p:cNvCxnSpPr>
          <p:nvPr/>
        </p:nvCxnSpPr>
        <p:spPr>
          <a:xfrm>
            <a:off x="1092307" y="2438710"/>
            <a:ext cx="648076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36" idx="4"/>
            <a:endCxn id="38" idx="4"/>
          </p:cNvCxnSpPr>
          <p:nvPr/>
        </p:nvCxnSpPr>
        <p:spPr>
          <a:xfrm>
            <a:off x="1092307" y="2654710"/>
            <a:ext cx="648072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740383" y="2546722"/>
            <a:ext cx="216024" cy="12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Isosceles Triangle 41"/>
          <p:cNvSpPr/>
          <p:nvPr/>
        </p:nvSpPr>
        <p:spPr>
          <a:xfrm>
            <a:off x="1884399" y="2438710"/>
            <a:ext cx="144016" cy="216024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43" name="Straight Connector 42"/>
          <p:cNvCxnSpPr>
            <a:endCxn id="16" idx="2"/>
          </p:cNvCxnSpPr>
          <p:nvPr/>
        </p:nvCxnSpPr>
        <p:spPr>
          <a:xfrm flipV="1">
            <a:off x="5160763" y="2001528"/>
            <a:ext cx="432048" cy="468064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46" idx="0"/>
          </p:cNvCxnSpPr>
          <p:nvPr/>
        </p:nvCxnSpPr>
        <p:spPr>
          <a:xfrm>
            <a:off x="2712493" y="2438710"/>
            <a:ext cx="612064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46" idx="4"/>
          </p:cNvCxnSpPr>
          <p:nvPr/>
        </p:nvCxnSpPr>
        <p:spPr>
          <a:xfrm flipV="1">
            <a:off x="2712493" y="2654710"/>
            <a:ext cx="612064" cy="2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3288555" y="2438710"/>
            <a:ext cx="72000" cy="216000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de-CH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7" name="Parallelogram 46"/>
          <p:cNvSpPr/>
          <p:nvPr/>
        </p:nvSpPr>
        <p:spPr>
          <a:xfrm flipH="1">
            <a:off x="4116649" y="2438710"/>
            <a:ext cx="108012" cy="216024"/>
          </a:xfrm>
          <a:prstGeom prst="parallelogram">
            <a:avLst>
              <a:gd name="adj" fmla="val 64683"/>
            </a:avLst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4152651" y="2546722"/>
            <a:ext cx="216024" cy="12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4260663" y="2438710"/>
            <a:ext cx="72000" cy="216000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de-CH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296667" y="2438710"/>
            <a:ext cx="612068" cy="216024"/>
          </a:xfrm>
          <a:prstGeom prst="rect">
            <a:avLst/>
          </a:prstGeom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r>
              <a:rPr lang="de-CH" sz="1400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Linac</a:t>
            </a:r>
            <a:r>
              <a:rPr lang="de-CH" sz="1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2</a:t>
            </a:r>
          </a:p>
        </p:txBody>
      </p:sp>
      <p:sp>
        <p:nvSpPr>
          <p:cNvPr id="51" name="Parallelogram 50"/>
          <p:cNvSpPr/>
          <p:nvPr/>
        </p:nvSpPr>
        <p:spPr>
          <a:xfrm flipH="1" flipV="1">
            <a:off x="3720604" y="2402706"/>
            <a:ext cx="108012" cy="216024"/>
          </a:xfrm>
          <a:prstGeom prst="parallelogram">
            <a:avLst>
              <a:gd name="adj" fmla="val 64683"/>
            </a:avLst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2" name="Parallelogram 51"/>
          <p:cNvSpPr/>
          <p:nvPr/>
        </p:nvSpPr>
        <p:spPr>
          <a:xfrm flipH="1" flipV="1">
            <a:off x="3936628" y="2402706"/>
            <a:ext cx="108012" cy="216024"/>
          </a:xfrm>
          <a:prstGeom prst="parallelogram">
            <a:avLst>
              <a:gd name="adj" fmla="val 64683"/>
            </a:avLst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3" name="Parallelogram 52"/>
          <p:cNvSpPr/>
          <p:nvPr/>
        </p:nvSpPr>
        <p:spPr>
          <a:xfrm flipH="1">
            <a:off x="3540583" y="2438710"/>
            <a:ext cx="108012" cy="216024"/>
          </a:xfrm>
          <a:prstGeom prst="parallelogram">
            <a:avLst>
              <a:gd name="adj" fmla="val 64683"/>
            </a:avLst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3576592" y="2438710"/>
            <a:ext cx="116227" cy="72008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Isosceles Triangle 54"/>
          <p:cNvSpPr/>
          <p:nvPr/>
        </p:nvSpPr>
        <p:spPr>
          <a:xfrm flipV="1">
            <a:off x="3648595" y="2402706"/>
            <a:ext cx="144016" cy="216024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3792611" y="2438710"/>
            <a:ext cx="108000" cy="0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Isosceles Triangle 56"/>
          <p:cNvSpPr/>
          <p:nvPr/>
        </p:nvSpPr>
        <p:spPr>
          <a:xfrm flipV="1">
            <a:off x="3864619" y="2402706"/>
            <a:ext cx="144016" cy="216024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>
            <a:off x="4008637" y="2438710"/>
            <a:ext cx="144016" cy="108012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Isosceles Triangle 58"/>
          <p:cNvSpPr/>
          <p:nvPr/>
        </p:nvSpPr>
        <p:spPr>
          <a:xfrm>
            <a:off x="4044640" y="2438710"/>
            <a:ext cx="144016" cy="216024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3324559" y="2546722"/>
            <a:ext cx="216024" cy="12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Isosceles Triangle 60"/>
          <p:cNvSpPr/>
          <p:nvPr/>
        </p:nvSpPr>
        <p:spPr>
          <a:xfrm>
            <a:off x="3468577" y="2438710"/>
            <a:ext cx="144016" cy="216024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62" name="Straight Connector 61"/>
          <p:cNvCxnSpPr>
            <a:endCxn id="64" idx="0"/>
          </p:cNvCxnSpPr>
          <p:nvPr/>
        </p:nvCxnSpPr>
        <p:spPr>
          <a:xfrm>
            <a:off x="4296668" y="2438710"/>
            <a:ext cx="612064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endCxn id="64" idx="4"/>
          </p:cNvCxnSpPr>
          <p:nvPr/>
        </p:nvCxnSpPr>
        <p:spPr>
          <a:xfrm flipV="1">
            <a:off x="4296668" y="2654710"/>
            <a:ext cx="612064" cy="2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/>
          <p:nvPr/>
        </p:nvSpPr>
        <p:spPr>
          <a:xfrm>
            <a:off x="4872731" y="2438710"/>
            <a:ext cx="72000" cy="216000"/>
          </a:xfrm>
          <a:prstGeom prst="ellips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3" rIns="91425" bIns="45713" rtlCol="0" anchor="ctr"/>
          <a:lstStyle/>
          <a:p>
            <a:pPr algn="ctr"/>
            <a:endParaRPr lang="de-CH" sz="140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65" name="Straight Connector 64"/>
          <p:cNvCxnSpPr/>
          <p:nvPr/>
        </p:nvCxnSpPr>
        <p:spPr>
          <a:xfrm>
            <a:off x="4908735" y="2546722"/>
            <a:ext cx="216024" cy="12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Isosceles Triangle 65"/>
          <p:cNvSpPr/>
          <p:nvPr/>
        </p:nvSpPr>
        <p:spPr>
          <a:xfrm>
            <a:off x="5052751" y="2438710"/>
            <a:ext cx="144016" cy="216024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5880845" y="1929532"/>
            <a:ext cx="720080" cy="144016"/>
          </a:xfrm>
          <a:prstGeom prst="rect">
            <a:avLst/>
          </a:prstGeom>
          <a:solidFill>
            <a:schemeClr val="accent3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8" name="Freeform 67"/>
          <p:cNvSpPr>
            <a:spLocks/>
          </p:cNvSpPr>
          <p:nvPr/>
        </p:nvSpPr>
        <p:spPr>
          <a:xfrm flipV="1">
            <a:off x="5880843" y="1965536"/>
            <a:ext cx="720072" cy="83344"/>
          </a:xfrm>
          <a:custGeom>
            <a:avLst/>
            <a:gdLst>
              <a:gd name="connsiteX0" fmla="*/ 0 w 714375"/>
              <a:gd name="connsiteY0" fmla="*/ 80962 h 166687"/>
              <a:gd name="connsiteX1" fmla="*/ 33338 w 714375"/>
              <a:gd name="connsiteY1" fmla="*/ 154781 h 166687"/>
              <a:gd name="connsiteX2" fmla="*/ 107157 w 714375"/>
              <a:gd name="connsiteY2" fmla="*/ 9524 h 166687"/>
              <a:gd name="connsiteX3" fmla="*/ 178594 w 714375"/>
              <a:gd name="connsiteY3" fmla="*/ 152399 h 166687"/>
              <a:gd name="connsiteX4" fmla="*/ 252413 w 714375"/>
              <a:gd name="connsiteY4" fmla="*/ 11906 h 166687"/>
              <a:gd name="connsiteX5" fmla="*/ 326232 w 714375"/>
              <a:gd name="connsiteY5" fmla="*/ 154781 h 166687"/>
              <a:gd name="connsiteX6" fmla="*/ 395288 w 714375"/>
              <a:gd name="connsiteY6" fmla="*/ 11906 h 166687"/>
              <a:gd name="connsiteX7" fmla="*/ 464344 w 714375"/>
              <a:gd name="connsiteY7" fmla="*/ 154781 h 166687"/>
              <a:gd name="connsiteX8" fmla="*/ 538163 w 714375"/>
              <a:gd name="connsiteY8" fmla="*/ 9524 h 166687"/>
              <a:gd name="connsiteX9" fmla="*/ 609600 w 714375"/>
              <a:gd name="connsiteY9" fmla="*/ 154781 h 166687"/>
              <a:gd name="connsiteX10" fmla="*/ 681038 w 714375"/>
              <a:gd name="connsiteY10" fmla="*/ 11906 h 166687"/>
              <a:gd name="connsiteX11" fmla="*/ 714375 w 714375"/>
              <a:gd name="connsiteY11" fmla="*/ 83343 h 16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14375" h="166687">
                <a:moveTo>
                  <a:pt x="0" y="80962"/>
                </a:moveTo>
                <a:cubicBezTo>
                  <a:pt x="7739" y="123824"/>
                  <a:pt x="15479" y="166687"/>
                  <a:pt x="33338" y="154781"/>
                </a:cubicBezTo>
                <a:cubicBezTo>
                  <a:pt x="51197" y="142875"/>
                  <a:pt x="82948" y="9921"/>
                  <a:pt x="107157" y="9524"/>
                </a:cubicBezTo>
                <a:cubicBezTo>
                  <a:pt x="131366" y="9127"/>
                  <a:pt x="154385" y="152002"/>
                  <a:pt x="178594" y="152399"/>
                </a:cubicBezTo>
                <a:cubicBezTo>
                  <a:pt x="202803" y="152796"/>
                  <a:pt x="227807" y="11509"/>
                  <a:pt x="252413" y="11906"/>
                </a:cubicBezTo>
                <a:cubicBezTo>
                  <a:pt x="277019" y="12303"/>
                  <a:pt x="302420" y="154781"/>
                  <a:pt x="326232" y="154781"/>
                </a:cubicBezTo>
                <a:cubicBezTo>
                  <a:pt x="350044" y="154781"/>
                  <a:pt x="372269" y="11906"/>
                  <a:pt x="395288" y="11906"/>
                </a:cubicBezTo>
                <a:cubicBezTo>
                  <a:pt x="418307" y="11906"/>
                  <a:pt x="440532" y="155178"/>
                  <a:pt x="464344" y="154781"/>
                </a:cubicBezTo>
                <a:cubicBezTo>
                  <a:pt x="488157" y="154384"/>
                  <a:pt x="513954" y="9524"/>
                  <a:pt x="538163" y="9524"/>
                </a:cubicBezTo>
                <a:cubicBezTo>
                  <a:pt x="562372" y="9524"/>
                  <a:pt x="585788" y="154384"/>
                  <a:pt x="609600" y="154781"/>
                </a:cubicBezTo>
                <a:cubicBezTo>
                  <a:pt x="633413" y="155178"/>
                  <a:pt x="663576" y="23812"/>
                  <a:pt x="681038" y="11906"/>
                </a:cubicBezTo>
                <a:cubicBezTo>
                  <a:pt x="698501" y="0"/>
                  <a:pt x="706438" y="41671"/>
                  <a:pt x="714375" y="83343"/>
                </a:cubicBezTo>
              </a:path>
            </a:pathLst>
          </a:custGeom>
          <a:solidFill>
            <a:srgbClr val="FF000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5" tIns="45713" rIns="91425" bIns="45713" rtlCol="0" anchor="ctr"/>
          <a:lstStyle/>
          <a:p>
            <a:pPr algn="ctr"/>
            <a:endParaRPr lang="de-CH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9" name="Freeform 68"/>
          <p:cNvSpPr/>
          <p:nvPr/>
        </p:nvSpPr>
        <p:spPr>
          <a:xfrm>
            <a:off x="5880843" y="1893528"/>
            <a:ext cx="757324" cy="180020"/>
          </a:xfrm>
          <a:custGeom>
            <a:avLst/>
            <a:gdLst>
              <a:gd name="connsiteX0" fmla="*/ 0 w 728662"/>
              <a:gd name="connsiteY0" fmla="*/ 38100 h 38100"/>
              <a:gd name="connsiteX1" fmla="*/ 64294 w 728662"/>
              <a:gd name="connsiteY1" fmla="*/ 0 h 38100"/>
              <a:gd name="connsiteX2" fmla="*/ 728662 w 728662"/>
              <a:gd name="connsiteY2" fmla="*/ 0 h 38100"/>
              <a:gd name="connsiteX3" fmla="*/ 714375 w 728662"/>
              <a:gd name="connsiteY3" fmla="*/ 38100 h 38100"/>
              <a:gd name="connsiteX4" fmla="*/ 0 w 728662"/>
              <a:gd name="connsiteY4" fmla="*/ 38100 h 38100"/>
              <a:gd name="connsiteX0" fmla="*/ 0 w 788367"/>
              <a:gd name="connsiteY0" fmla="*/ 38100 h 38100"/>
              <a:gd name="connsiteX1" fmla="*/ 64294 w 788367"/>
              <a:gd name="connsiteY1" fmla="*/ 0 h 38100"/>
              <a:gd name="connsiteX2" fmla="*/ 788367 w 788367"/>
              <a:gd name="connsiteY2" fmla="*/ 1637 h 38100"/>
              <a:gd name="connsiteX3" fmla="*/ 714375 w 788367"/>
              <a:gd name="connsiteY3" fmla="*/ 38100 h 38100"/>
              <a:gd name="connsiteX4" fmla="*/ 0 w 788367"/>
              <a:gd name="connsiteY4" fmla="*/ 38100 h 38100"/>
              <a:gd name="connsiteX0" fmla="*/ 0 w 788367"/>
              <a:gd name="connsiteY0" fmla="*/ 38100 h 38100"/>
              <a:gd name="connsiteX1" fmla="*/ 64294 w 788367"/>
              <a:gd name="connsiteY1" fmla="*/ 0 h 38100"/>
              <a:gd name="connsiteX2" fmla="*/ 788367 w 788367"/>
              <a:gd name="connsiteY2" fmla="*/ 1637 h 38100"/>
              <a:gd name="connsiteX3" fmla="*/ 716359 w 788367"/>
              <a:gd name="connsiteY3" fmla="*/ 37641 h 38100"/>
              <a:gd name="connsiteX4" fmla="*/ 0 w 788367"/>
              <a:gd name="connsiteY4" fmla="*/ 38100 h 38100"/>
              <a:gd name="connsiteX0" fmla="*/ 0 w 788367"/>
              <a:gd name="connsiteY0" fmla="*/ 38100 h 38100"/>
              <a:gd name="connsiteX1" fmla="*/ 64294 w 788367"/>
              <a:gd name="connsiteY1" fmla="*/ 0 h 38100"/>
              <a:gd name="connsiteX2" fmla="*/ 788367 w 788367"/>
              <a:gd name="connsiteY2" fmla="*/ 1637 h 38100"/>
              <a:gd name="connsiteX3" fmla="*/ 716359 w 788367"/>
              <a:gd name="connsiteY3" fmla="*/ 37641 h 38100"/>
              <a:gd name="connsiteX4" fmla="*/ 711994 w 788367"/>
              <a:gd name="connsiteY4" fmla="*/ 33337 h 38100"/>
              <a:gd name="connsiteX5" fmla="*/ 0 w 788367"/>
              <a:gd name="connsiteY5" fmla="*/ 38100 h 38100"/>
              <a:gd name="connsiteX0" fmla="*/ 0 w 788367"/>
              <a:gd name="connsiteY0" fmla="*/ 38100 h 38100"/>
              <a:gd name="connsiteX1" fmla="*/ 64294 w 788367"/>
              <a:gd name="connsiteY1" fmla="*/ 0 h 38100"/>
              <a:gd name="connsiteX2" fmla="*/ 788367 w 788367"/>
              <a:gd name="connsiteY2" fmla="*/ 1637 h 38100"/>
              <a:gd name="connsiteX3" fmla="*/ 716359 w 788367"/>
              <a:gd name="connsiteY3" fmla="*/ 37641 h 38100"/>
              <a:gd name="connsiteX4" fmla="*/ 716359 w 788367"/>
              <a:gd name="connsiteY4" fmla="*/ 37641 h 38100"/>
              <a:gd name="connsiteX5" fmla="*/ 0 w 788367"/>
              <a:gd name="connsiteY5" fmla="*/ 38100 h 38100"/>
              <a:gd name="connsiteX0" fmla="*/ 0 w 788367"/>
              <a:gd name="connsiteY0" fmla="*/ 38100 h 181657"/>
              <a:gd name="connsiteX1" fmla="*/ 64294 w 788367"/>
              <a:gd name="connsiteY1" fmla="*/ 0 h 181657"/>
              <a:gd name="connsiteX2" fmla="*/ 788367 w 788367"/>
              <a:gd name="connsiteY2" fmla="*/ 1637 h 181657"/>
              <a:gd name="connsiteX3" fmla="*/ 716359 w 788367"/>
              <a:gd name="connsiteY3" fmla="*/ 37641 h 181657"/>
              <a:gd name="connsiteX4" fmla="*/ 716359 w 788367"/>
              <a:gd name="connsiteY4" fmla="*/ 181657 h 181657"/>
              <a:gd name="connsiteX5" fmla="*/ 0 w 788367"/>
              <a:gd name="connsiteY5" fmla="*/ 38100 h 181657"/>
              <a:gd name="connsiteX0" fmla="*/ 0 w 788367"/>
              <a:gd name="connsiteY0" fmla="*/ 38100 h 181657"/>
              <a:gd name="connsiteX1" fmla="*/ 64294 w 788367"/>
              <a:gd name="connsiteY1" fmla="*/ 0 h 181657"/>
              <a:gd name="connsiteX2" fmla="*/ 788367 w 788367"/>
              <a:gd name="connsiteY2" fmla="*/ 1637 h 181657"/>
              <a:gd name="connsiteX3" fmla="*/ 716359 w 788367"/>
              <a:gd name="connsiteY3" fmla="*/ 37641 h 181657"/>
              <a:gd name="connsiteX4" fmla="*/ 716359 w 788367"/>
              <a:gd name="connsiteY4" fmla="*/ 181657 h 181657"/>
              <a:gd name="connsiteX5" fmla="*/ 576262 w 788367"/>
              <a:gd name="connsiteY5" fmla="*/ 152400 h 181657"/>
              <a:gd name="connsiteX6" fmla="*/ 0 w 788367"/>
              <a:gd name="connsiteY6" fmla="*/ 38100 h 181657"/>
              <a:gd name="connsiteX0" fmla="*/ 0 w 788367"/>
              <a:gd name="connsiteY0" fmla="*/ 38100 h 181657"/>
              <a:gd name="connsiteX1" fmla="*/ 64294 w 788367"/>
              <a:gd name="connsiteY1" fmla="*/ 0 h 181657"/>
              <a:gd name="connsiteX2" fmla="*/ 788367 w 788367"/>
              <a:gd name="connsiteY2" fmla="*/ 1637 h 181657"/>
              <a:gd name="connsiteX3" fmla="*/ 716359 w 788367"/>
              <a:gd name="connsiteY3" fmla="*/ 37641 h 181657"/>
              <a:gd name="connsiteX4" fmla="*/ 716359 w 788367"/>
              <a:gd name="connsiteY4" fmla="*/ 181657 h 181657"/>
              <a:gd name="connsiteX5" fmla="*/ 644351 w 788367"/>
              <a:gd name="connsiteY5" fmla="*/ 37641 h 181657"/>
              <a:gd name="connsiteX6" fmla="*/ 0 w 788367"/>
              <a:gd name="connsiteY6" fmla="*/ 38100 h 181657"/>
              <a:gd name="connsiteX0" fmla="*/ 0 w 788367"/>
              <a:gd name="connsiteY0" fmla="*/ 38100 h 181657"/>
              <a:gd name="connsiteX1" fmla="*/ 64294 w 788367"/>
              <a:gd name="connsiteY1" fmla="*/ 0 h 181657"/>
              <a:gd name="connsiteX2" fmla="*/ 788367 w 788367"/>
              <a:gd name="connsiteY2" fmla="*/ 1637 h 181657"/>
              <a:gd name="connsiteX3" fmla="*/ 788367 w 788367"/>
              <a:gd name="connsiteY3" fmla="*/ 109649 h 181657"/>
              <a:gd name="connsiteX4" fmla="*/ 716359 w 788367"/>
              <a:gd name="connsiteY4" fmla="*/ 181657 h 181657"/>
              <a:gd name="connsiteX5" fmla="*/ 644351 w 788367"/>
              <a:gd name="connsiteY5" fmla="*/ 37641 h 181657"/>
              <a:gd name="connsiteX6" fmla="*/ 0 w 788367"/>
              <a:gd name="connsiteY6" fmla="*/ 38100 h 181657"/>
              <a:gd name="connsiteX0" fmla="*/ 0 w 788367"/>
              <a:gd name="connsiteY0" fmla="*/ 38100 h 181657"/>
              <a:gd name="connsiteX1" fmla="*/ 64294 w 788367"/>
              <a:gd name="connsiteY1" fmla="*/ 0 h 181657"/>
              <a:gd name="connsiteX2" fmla="*/ 788367 w 788367"/>
              <a:gd name="connsiteY2" fmla="*/ 1637 h 181657"/>
              <a:gd name="connsiteX3" fmla="*/ 788367 w 788367"/>
              <a:gd name="connsiteY3" fmla="*/ 109649 h 181657"/>
              <a:gd name="connsiteX4" fmla="*/ 716359 w 788367"/>
              <a:gd name="connsiteY4" fmla="*/ 181657 h 181657"/>
              <a:gd name="connsiteX5" fmla="*/ 716359 w 788367"/>
              <a:gd name="connsiteY5" fmla="*/ 37641 h 181657"/>
              <a:gd name="connsiteX6" fmla="*/ 0 w 788367"/>
              <a:gd name="connsiteY6" fmla="*/ 38100 h 181657"/>
              <a:gd name="connsiteX0" fmla="*/ 0 w 788367"/>
              <a:gd name="connsiteY0" fmla="*/ 36463 h 180020"/>
              <a:gd name="connsiteX1" fmla="*/ 104291 w 788367"/>
              <a:gd name="connsiteY1" fmla="*/ 0 h 180020"/>
              <a:gd name="connsiteX2" fmla="*/ 788367 w 788367"/>
              <a:gd name="connsiteY2" fmla="*/ 0 h 180020"/>
              <a:gd name="connsiteX3" fmla="*/ 788367 w 788367"/>
              <a:gd name="connsiteY3" fmla="*/ 108012 h 180020"/>
              <a:gd name="connsiteX4" fmla="*/ 716359 w 788367"/>
              <a:gd name="connsiteY4" fmla="*/ 180020 h 180020"/>
              <a:gd name="connsiteX5" fmla="*/ 716359 w 788367"/>
              <a:gd name="connsiteY5" fmla="*/ 36004 h 180020"/>
              <a:gd name="connsiteX6" fmla="*/ 0 w 788367"/>
              <a:gd name="connsiteY6" fmla="*/ 36463 h 180020"/>
              <a:gd name="connsiteX0" fmla="*/ 0 w 788367"/>
              <a:gd name="connsiteY0" fmla="*/ 36463 h 180020"/>
              <a:gd name="connsiteX1" fmla="*/ 104291 w 788367"/>
              <a:gd name="connsiteY1" fmla="*/ 0 h 180020"/>
              <a:gd name="connsiteX2" fmla="*/ 788367 w 788367"/>
              <a:gd name="connsiteY2" fmla="*/ 0 h 180020"/>
              <a:gd name="connsiteX3" fmla="*/ 788367 w 788367"/>
              <a:gd name="connsiteY3" fmla="*/ 144015 h 180020"/>
              <a:gd name="connsiteX4" fmla="*/ 716359 w 788367"/>
              <a:gd name="connsiteY4" fmla="*/ 180020 h 180020"/>
              <a:gd name="connsiteX5" fmla="*/ 716359 w 788367"/>
              <a:gd name="connsiteY5" fmla="*/ 36004 h 180020"/>
              <a:gd name="connsiteX6" fmla="*/ 0 w 788367"/>
              <a:gd name="connsiteY6" fmla="*/ 36463 h 180020"/>
              <a:gd name="connsiteX0" fmla="*/ 0 w 792088"/>
              <a:gd name="connsiteY0" fmla="*/ 36463 h 180020"/>
              <a:gd name="connsiteX1" fmla="*/ 104291 w 792088"/>
              <a:gd name="connsiteY1" fmla="*/ 0 h 180020"/>
              <a:gd name="connsiteX2" fmla="*/ 788367 w 792088"/>
              <a:gd name="connsiteY2" fmla="*/ 0 h 180020"/>
              <a:gd name="connsiteX3" fmla="*/ 792088 w 792088"/>
              <a:gd name="connsiteY3" fmla="*/ 144016 h 180020"/>
              <a:gd name="connsiteX4" fmla="*/ 716359 w 792088"/>
              <a:gd name="connsiteY4" fmla="*/ 180020 h 180020"/>
              <a:gd name="connsiteX5" fmla="*/ 716359 w 792088"/>
              <a:gd name="connsiteY5" fmla="*/ 36004 h 180020"/>
              <a:gd name="connsiteX6" fmla="*/ 0 w 792088"/>
              <a:gd name="connsiteY6" fmla="*/ 36463 h 180020"/>
              <a:gd name="connsiteX0" fmla="*/ 0 w 789607"/>
              <a:gd name="connsiteY0" fmla="*/ 36463 h 180020"/>
              <a:gd name="connsiteX1" fmla="*/ 104291 w 789607"/>
              <a:gd name="connsiteY1" fmla="*/ 0 h 180020"/>
              <a:gd name="connsiteX2" fmla="*/ 788367 w 789607"/>
              <a:gd name="connsiteY2" fmla="*/ 0 h 180020"/>
              <a:gd name="connsiteX3" fmla="*/ 756083 w 789607"/>
              <a:gd name="connsiteY3" fmla="*/ 144016 h 180020"/>
              <a:gd name="connsiteX4" fmla="*/ 716359 w 789607"/>
              <a:gd name="connsiteY4" fmla="*/ 180020 h 180020"/>
              <a:gd name="connsiteX5" fmla="*/ 716359 w 789607"/>
              <a:gd name="connsiteY5" fmla="*/ 36004 h 180020"/>
              <a:gd name="connsiteX6" fmla="*/ 0 w 789607"/>
              <a:gd name="connsiteY6" fmla="*/ 36463 h 180020"/>
              <a:gd name="connsiteX0" fmla="*/ 0 w 757324"/>
              <a:gd name="connsiteY0" fmla="*/ 36463 h 180020"/>
              <a:gd name="connsiteX1" fmla="*/ 104291 w 757324"/>
              <a:gd name="connsiteY1" fmla="*/ 0 h 180020"/>
              <a:gd name="connsiteX2" fmla="*/ 756084 w 757324"/>
              <a:gd name="connsiteY2" fmla="*/ 0 h 180020"/>
              <a:gd name="connsiteX3" fmla="*/ 756083 w 757324"/>
              <a:gd name="connsiteY3" fmla="*/ 144016 h 180020"/>
              <a:gd name="connsiteX4" fmla="*/ 716359 w 757324"/>
              <a:gd name="connsiteY4" fmla="*/ 180020 h 180020"/>
              <a:gd name="connsiteX5" fmla="*/ 716359 w 757324"/>
              <a:gd name="connsiteY5" fmla="*/ 36004 h 180020"/>
              <a:gd name="connsiteX6" fmla="*/ 0 w 757324"/>
              <a:gd name="connsiteY6" fmla="*/ 36463 h 180020"/>
              <a:gd name="connsiteX0" fmla="*/ 0 w 757324"/>
              <a:gd name="connsiteY0" fmla="*/ 36463 h 180020"/>
              <a:gd name="connsiteX1" fmla="*/ 108012 w 757324"/>
              <a:gd name="connsiteY1" fmla="*/ 0 h 180020"/>
              <a:gd name="connsiteX2" fmla="*/ 756084 w 757324"/>
              <a:gd name="connsiteY2" fmla="*/ 0 h 180020"/>
              <a:gd name="connsiteX3" fmla="*/ 756083 w 757324"/>
              <a:gd name="connsiteY3" fmla="*/ 144016 h 180020"/>
              <a:gd name="connsiteX4" fmla="*/ 716359 w 757324"/>
              <a:gd name="connsiteY4" fmla="*/ 180020 h 180020"/>
              <a:gd name="connsiteX5" fmla="*/ 716359 w 757324"/>
              <a:gd name="connsiteY5" fmla="*/ 36004 h 180020"/>
              <a:gd name="connsiteX6" fmla="*/ 0 w 757324"/>
              <a:gd name="connsiteY6" fmla="*/ 36463 h 180020"/>
              <a:gd name="connsiteX0" fmla="*/ 0 w 757324"/>
              <a:gd name="connsiteY0" fmla="*/ 36463 h 180020"/>
              <a:gd name="connsiteX1" fmla="*/ 108012 w 757324"/>
              <a:gd name="connsiteY1" fmla="*/ 0 h 180020"/>
              <a:gd name="connsiteX2" fmla="*/ 756084 w 757324"/>
              <a:gd name="connsiteY2" fmla="*/ 0 h 180020"/>
              <a:gd name="connsiteX3" fmla="*/ 756083 w 757324"/>
              <a:gd name="connsiteY3" fmla="*/ 144016 h 180020"/>
              <a:gd name="connsiteX4" fmla="*/ 716359 w 757324"/>
              <a:gd name="connsiteY4" fmla="*/ 180020 h 180020"/>
              <a:gd name="connsiteX5" fmla="*/ 716359 w 757324"/>
              <a:gd name="connsiteY5" fmla="*/ 36004 h 180020"/>
              <a:gd name="connsiteX6" fmla="*/ 0 w 757324"/>
              <a:gd name="connsiteY6" fmla="*/ 36463 h 18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7324" h="180020">
                <a:moveTo>
                  <a:pt x="0" y="36463"/>
                </a:moveTo>
                <a:lnTo>
                  <a:pt x="108012" y="0"/>
                </a:lnTo>
                <a:lnTo>
                  <a:pt x="756084" y="0"/>
                </a:lnTo>
                <a:cubicBezTo>
                  <a:pt x="757324" y="48005"/>
                  <a:pt x="754843" y="96011"/>
                  <a:pt x="756083" y="144016"/>
                </a:cubicBezTo>
                <a:lnTo>
                  <a:pt x="716359" y="180020"/>
                </a:lnTo>
                <a:lnTo>
                  <a:pt x="716359" y="36004"/>
                </a:lnTo>
                <a:lnTo>
                  <a:pt x="0" y="36463"/>
                </a:lnTo>
                <a:close/>
              </a:path>
            </a:pathLst>
          </a:custGeom>
          <a:solidFill>
            <a:srgbClr val="FF0000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600" dirty="0" err="1">
              <a:solidFill>
                <a:srgbClr val="002060"/>
              </a:solidFill>
              <a:latin typeface="Arial Narrow" pitchFamily="34" charset="0"/>
            </a:endParaRPr>
          </a:p>
        </p:txBody>
      </p:sp>
      <p:cxnSp>
        <p:nvCxnSpPr>
          <p:cNvPr id="70" name="Straight Connector 69"/>
          <p:cNvCxnSpPr>
            <a:stCxn id="69" idx="5"/>
            <a:endCxn id="69" idx="2"/>
          </p:cNvCxnSpPr>
          <p:nvPr/>
        </p:nvCxnSpPr>
        <p:spPr>
          <a:xfrm flipV="1">
            <a:off x="6597204" y="1893528"/>
            <a:ext cx="39725" cy="3600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Freeform 70"/>
          <p:cNvSpPr/>
          <p:nvPr/>
        </p:nvSpPr>
        <p:spPr>
          <a:xfrm>
            <a:off x="6384900" y="2438710"/>
            <a:ext cx="757324" cy="180020"/>
          </a:xfrm>
          <a:custGeom>
            <a:avLst/>
            <a:gdLst>
              <a:gd name="connsiteX0" fmla="*/ 0 w 728662"/>
              <a:gd name="connsiteY0" fmla="*/ 38100 h 38100"/>
              <a:gd name="connsiteX1" fmla="*/ 64294 w 728662"/>
              <a:gd name="connsiteY1" fmla="*/ 0 h 38100"/>
              <a:gd name="connsiteX2" fmla="*/ 728662 w 728662"/>
              <a:gd name="connsiteY2" fmla="*/ 0 h 38100"/>
              <a:gd name="connsiteX3" fmla="*/ 714375 w 728662"/>
              <a:gd name="connsiteY3" fmla="*/ 38100 h 38100"/>
              <a:gd name="connsiteX4" fmla="*/ 0 w 728662"/>
              <a:gd name="connsiteY4" fmla="*/ 38100 h 38100"/>
              <a:gd name="connsiteX0" fmla="*/ 0 w 788367"/>
              <a:gd name="connsiteY0" fmla="*/ 38100 h 38100"/>
              <a:gd name="connsiteX1" fmla="*/ 64294 w 788367"/>
              <a:gd name="connsiteY1" fmla="*/ 0 h 38100"/>
              <a:gd name="connsiteX2" fmla="*/ 788367 w 788367"/>
              <a:gd name="connsiteY2" fmla="*/ 1637 h 38100"/>
              <a:gd name="connsiteX3" fmla="*/ 714375 w 788367"/>
              <a:gd name="connsiteY3" fmla="*/ 38100 h 38100"/>
              <a:gd name="connsiteX4" fmla="*/ 0 w 788367"/>
              <a:gd name="connsiteY4" fmla="*/ 38100 h 38100"/>
              <a:gd name="connsiteX0" fmla="*/ 0 w 788367"/>
              <a:gd name="connsiteY0" fmla="*/ 38100 h 38100"/>
              <a:gd name="connsiteX1" fmla="*/ 64294 w 788367"/>
              <a:gd name="connsiteY1" fmla="*/ 0 h 38100"/>
              <a:gd name="connsiteX2" fmla="*/ 788367 w 788367"/>
              <a:gd name="connsiteY2" fmla="*/ 1637 h 38100"/>
              <a:gd name="connsiteX3" fmla="*/ 716359 w 788367"/>
              <a:gd name="connsiteY3" fmla="*/ 37641 h 38100"/>
              <a:gd name="connsiteX4" fmla="*/ 0 w 788367"/>
              <a:gd name="connsiteY4" fmla="*/ 38100 h 38100"/>
              <a:gd name="connsiteX0" fmla="*/ 0 w 788367"/>
              <a:gd name="connsiteY0" fmla="*/ 38100 h 38100"/>
              <a:gd name="connsiteX1" fmla="*/ 64294 w 788367"/>
              <a:gd name="connsiteY1" fmla="*/ 0 h 38100"/>
              <a:gd name="connsiteX2" fmla="*/ 788367 w 788367"/>
              <a:gd name="connsiteY2" fmla="*/ 1637 h 38100"/>
              <a:gd name="connsiteX3" fmla="*/ 716359 w 788367"/>
              <a:gd name="connsiteY3" fmla="*/ 37641 h 38100"/>
              <a:gd name="connsiteX4" fmla="*/ 711994 w 788367"/>
              <a:gd name="connsiteY4" fmla="*/ 33337 h 38100"/>
              <a:gd name="connsiteX5" fmla="*/ 0 w 788367"/>
              <a:gd name="connsiteY5" fmla="*/ 38100 h 38100"/>
              <a:gd name="connsiteX0" fmla="*/ 0 w 788367"/>
              <a:gd name="connsiteY0" fmla="*/ 38100 h 38100"/>
              <a:gd name="connsiteX1" fmla="*/ 64294 w 788367"/>
              <a:gd name="connsiteY1" fmla="*/ 0 h 38100"/>
              <a:gd name="connsiteX2" fmla="*/ 788367 w 788367"/>
              <a:gd name="connsiteY2" fmla="*/ 1637 h 38100"/>
              <a:gd name="connsiteX3" fmla="*/ 716359 w 788367"/>
              <a:gd name="connsiteY3" fmla="*/ 37641 h 38100"/>
              <a:gd name="connsiteX4" fmla="*/ 716359 w 788367"/>
              <a:gd name="connsiteY4" fmla="*/ 37641 h 38100"/>
              <a:gd name="connsiteX5" fmla="*/ 0 w 788367"/>
              <a:gd name="connsiteY5" fmla="*/ 38100 h 38100"/>
              <a:gd name="connsiteX0" fmla="*/ 0 w 788367"/>
              <a:gd name="connsiteY0" fmla="*/ 38100 h 181657"/>
              <a:gd name="connsiteX1" fmla="*/ 64294 w 788367"/>
              <a:gd name="connsiteY1" fmla="*/ 0 h 181657"/>
              <a:gd name="connsiteX2" fmla="*/ 788367 w 788367"/>
              <a:gd name="connsiteY2" fmla="*/ 1637 h 181657"/>
              <a:gd name="connsiteX3" fmla="*/ 716359 w 788367"/>
              <a:gd name="connsiteY3" fmla="*/ 37641 h 181657"/>
              <a:gd name="connsiteX4" fmla="*/ 716359 w 788367"/>
              <a:gd name="connsiteY4" fmla="*/ 181657 h 181657"/>
              <a:gd name="connsiteX5" fmla="*/ 0 w 788367"/>
              <a:gd name="connsiteY5" fmla="*/ 38100 h 181657"/>
              <a:gd name="connsiteX0" fmla="*/ 0 w 788367"/>
              <a:gd name="connsiteY0" fmla="*/ 38100 h 181657"/>
              <a:gd name="connsiteX1" fmla="*/ 64294 w 788367"/>
              <a:gd name="connsiteY1" fmla="*/ 0 h 181657"/>
              <a:gd name="connsiteX2" fmla="*/ 788367 w 788367"/>
              <a:gd name="connsiteY2" fmla="*/ 1637 h 181657"/>
              <a:gd name="connsiteX3" fmla="*/ 716359 w 788367"/>
              <a:gd name="connsiteY3" fmla="*/ 37641 h 181657"/>
              <a:gd name="connsiteX4" fmla="*/ 716359 w 788367"/>
              <a:gd name="connsiteY4" fmla="*/ 181657 h 181657"/>
              <a:gd name="connsiteX5" fmla="*/ 576262 w 788367"/>
              <a:gd name="connsiteY5" fmla="*/ 152400 h 181657"/>
              <a:gd name="connsiteX6" fmla="*/ 0 w 788367"/>
              <a:gd name="connsiteY6" fmla="*/ 38100 h 181657"/>
              <a:gd name="connsiteX0" fmla="*/ 0 w 788367"/>
              <a:gd name="connsiteY0" fmla="*/ 38100 h 181657"/>
              <a:gd name="connsiteX1" fmla="*/ 64294 w 788367"/>
              <a:gd name="connsiteY1" fmla="*/ 0 h 181657"/>
              <a:gd name="connsiteX2" fmla="*/ 788367 w 788367"/>
              <a:gd name="connsiteY2" fmla="*/ 1637 h 181657"/>
              <a:gd name="connsiteX3" fmla="*/ 716359 w 788367"/>
              <a:gd name="connsiteY3" fmla="*/ 37641 h 181657"/>
              <a:gd name="connsiteX4" fmla="*/ 716359 w 788367"/>
              <a:gd name="connsiteY4" fmla="*/ 181657 h 181657"/>
              <a:gd name="connsiteX5" fmla="*/ 644351 w 788367"/>
              <a:gd name="connsiteY5" fmla="*/ 37641 h 181657"/>
              <a:gd name="connsiteX6" fmla="*/ 0 w 788367"/>
              <a:gd name="connsiteY6" fmla="*/ 38100 h 181657"/>
              <a:gd name="connsiteX0" fmla="*/ 0 w 788367"/>
              <a:gd name="connsiteY0" fmla="*/ 38100 h 181657"/>
              <a:gd name="connsiteX1" fmla="*/ 64294 w 788367"/>
              <a:gd name="connsiteY1" fmla="*/ 0 h 181657"/>
              <a:gd name="connsiteX2" fmla="*/ 788367 w 788367"/>
              <a:gd name="connsiteY2" fmla="*/ 1637 h 181657"/>
              <a:gd name="connsiteX3" fmla="*/ 788367 w 788367"/>
              <a:gd name="connsiteY3" fmla="*/ 109649 h 181657"/>
              <a:gd name="connsiteX4" fmla="*/ 716359 w 788367"/>
              <a:gd name="connsiteY4" fmla="*/ 181657 h 181657"/>
              <a:gd name="connsiteX5" fmla="*/ 644351 w 788367"/>
              <a:gd name="connsiteY5" fmla="*/ 37641 h 181657"/>
              <a:gd name="connsiteX6" fmla="*/ 0 w 788367"/>
              <a:gd name="connsiteY6" fmla="*/ 38100 h 181657"/>
              <a:gd name="connsiteX0" fmla="*/ 0 w 788367"/>
              <a:gd name="connsiteY0" fmla="*/ 38100 h 181657"/>
              <a:gd name="connsiteX1" fmla="*/ 64294 w 788367"/>
              <a:gd name="connsiteY1" fmla="*/ 0 h 181657"/>
              <a:gd name="connsiteX2" fmla="*/ 788367 w 788367"/>
              <a:gd name="connsiteY2" fmla="*/ 1637 h 181657"/>
              <a:gd name="connsiteX3" fmla="*/ 788367 w 788367"/>
              <a:gd name="connsiteY3" fmla="*/ 109649 h 181657"/>
              <a:gd name="connsiteX4" fmla="*/ 716359 w 788367"/>
              <a:gd name="connsiteY4" fmla="*/ 181657 h 181657"/>
              <a:gd name="connsiteX5" fmla="*/ 716359 w 788367"/>
              <a:gd name="connsiteY5" fmla="*/ 37641 h 181657"/>
              <a:gd name="connsiteX6" fmla="*/ 0 w 788367"/>
              <a:gd name="connsiteY6" fmla="*/ 38100 h 181657"/>
              <a:gd name="connsiteX0" fmla="*/ 0 w 788367"/>
              <a:gd name="connsiteY0" fmla="*/ 36463 h 180020"/>
              <a:gd name="connsiteX1" fmla="*/ 104291 w 788367"/>
              <a:gd name="connsiteY1" fmla="*/ 0 h 180020"/>
              <a:gd name="connsiteX2" fmla="*/ 788367 w 788367"/>
              <a:gd name="connsiteY2" fmla="*/ 0 h 180020"/>
              <a:gd name="connsiteX3" fmla="*/ 788367 w 788367"/>
              <a:gd name="connsiteY3" fmla="*/ 108012 h 180020"/>
              <a:gd name="connsiteX4" fmla="*/ 716359 w 788367"/>
              <a:gd name="connsiteY4" fmla="*/ 180020 h 180020"/>
              <a:gd name="connsiteX5" fmla="*/ 716359 w 788367"/>
              <a:gd name="connsiteY5" fmla="*/ 36004 h 180020"/>
              <a:gd name="connsiteX6" fmla="*/ 0 w 788367"/>
              <a:gd name="connsiteY6" fmla="*/ 36463 h 180020"/>
              <a:gd name="connsiteX0" fmla="*/ 0 w 788367"/>
              <a:gd name="connsiteY0" fmla="*/ 36463 h 180020"/>
              <a:gd name="connsiteX1" fmla="*/ 104291 w 788367"/>
              <a:gd name="connsiteY1" fmla="*/ 0 h 180020"/>
              <a:gd name="connsiteX2" fmla="*/ 788367 w 788367"/>
              <a:gd name="connsiteY2" fmla="*/ 0 h 180020"/>
              <a:gd name="connsiteX3" fmla="*/ 788367 w 788367"/>
              <a:gd name="connsiteY3" fmla="*/ 144015 h 180020"/>
              <a:gd name="connsiteX4" fmla="*/ 716359 w 788367"/>
              <a:gd name="connsiteY4" fmla="*/ 180020 h 180020"/>
              <a:gd name="connsiteX5" fmla="*/ 716359 w 788367"/>
              <a:gd name="connsiteY5" fmla="*/ 36004 h 180020"/>
              <a:gd name="connsiteX6" fmla="*/ 0 w 788367"/>
              <a:gd name="connsiteY6" fmla="*/ 36463 h 180020"/>
              <a:gd name="connsiteX0" fmla="*/ 0 w 792088"/>
              <a:gd name="connsiteY0" fmla="*/ 36463 h 180020"/>
              <a:gd name="connsiteX1" fmla="*/ 104291 w 792088"/>
              <a:gd name="connsiteY1" fmla="*/ 0 h 180020"/>
              <a:gd name="connsiteX2" fmla="*/ 788367 w 792088"/>
              <a:gd name="connsiteY2" fmla="*/ 0 h 180020"/>
              <a:gd name="connsiteX3" fmla="*/ 792088 w 792088"/>
              <a:gd name="connsiteY3" fmla="*/ 144016 h 180020"/>
              <a:gd name="connsiteX4" fmla="*/ 716359 w 792088"/>
              <a:gd name="connsiteY4" fmla="*/ 180020 h 180020"/>
              <a:gd name="connsiteX5" fmla="*/ 716359 w 792088"/>
              <a:gd name="connsiteY5" fmla="*/ 36004 h 180020"/>
              <a:gd name="connsiteX6" fmla="*/ 0 w 792088"/>
              <a:gd name="connsiteY6" fmla="*/ 36463 h 180020"/>
              <a:gd name="connsiteX0" fmla="*/ 0 w 789607"/>
              <a:gd name="connsiteY0" fmla="*/ 36463 h 180020"/>
              <a:gd name="connsiteX1" fmla="*/ 104291 w 789607"/>
              <a:gd name="connsiteY1" fmla="*/ 0 h 180020"/>
              <a:gd name="connsiteX2" fmla="*/ 788367 w 789607"/>
              <a:gd name="connsiteY2" fmla="*/ 0 h 180020"/>
              <a:gd name="connsiteX3" fmla="*/ 756083 w 789607"/>
              <a:gd name="connsiteY3" fmla="*/ 144016 h 180020"/>
              <a:gd name="connsiteX4" fmla="*/ 716359 w 789607"/>
              <a:gd name="connsiteY4" fmla="*/ 180020 h 180020"/>
              <a:gd name="connsiteX5" fmla="*/ 716359 w 789607"/>
              <a:gd name="connsiteY5" fmla="*/ 36004 h 180020"/>
              <a:gd name="connsiteX6" fmla="*/ 0 w 789607"/>
              <a:gd name="connsiteY6" fmla="*/ 36463 h 180020"/>
              <a:gd name="connsiteX0" fmla="*/ 0 w 757324"/>
              <a:gd name="connsiteY0" fmla="*/ 36463 h 180020"/>
              <a:gd name="connsiteX1" fmla="*/ 104291 w 757324"/>
              <a:gd name="connsiteY1" fmla="*/ 0 h 180020"/>
              <a:gd name="connsiteX2" fmla="*/ 756084 w 757324"/>
              <a:gd name="connsiteY2" fmla="*/ 0 h 180020"/>
              <a:gd name="connsiteX3" fmla="*/ 756083 w 757324"/>
              <a:gd name="connsiteY3" fmla="*/ 144016 h 180020"/>
              <a:gd name="connsiteX4" fmla="*/ 716359 w 757324"/>
              <a:gd name="connsiteY4" fmla="*/ 180020 h 180020"/>
              <a:gd name="connsiteX5" fmla="*/ 716359 w 757324"/>
              <a:gd name="connsiteY5" fmla="*/ 36004 h 180020"/>
              <a:gd name="connsiteX6" fmla="*/ 0 w 757324"/>
              <a:gd name="connsiteY6" fmla="*/ 36463 h 180020"/>
              <a:gd name="connsiteX0" fmla="*/ 0 w 757324"/>
              <a:gd name="connsiteY0" fmla="*/ 36463 h 180020"/>
              <a:gd name="connsiteX1" fmla="*/ 108012 w 757324"/>
              <a:gd name="connsiteY1" fmla="*/ 0 h 180020"/>
              <a:gd name="connsiteX2" fmla="*/ 756084 w 757324"/>
              <a:gd name="connsiteY2" fmla="*/ 0 h 180020"/>
              <a:gd name="connsiteX3" fmla="*/ 756083 w 757324"/>
              <a:gd name="connsiteY3" fmla="*/ 144016 h 180020"/>
              <a:gd name="connsiteX4" fmla="*/ 716359 w 757324"/>
              <a:gd name="connsiteY4" fmla="*/ 180020 h 180020"/>
              <a:gd name="connsiteX5" fmla="*/ 716359 w 757324"/>
              <a:gd name="connsiteY5" fmla="*/ 36004 h 180020"/>
              <a:gd name="connsiteX6" fmla="*/ 0 w 757324"/>
              <a:gd name="connsiteY6" fmla="*/ 36463 h 180020"/>
              <a:gd name="connsiteX0" fmla="*/ 0 w 757324"/>
              <a:gd name="connsiteY0" fmla="*/ 36463 h 180020"/>
              <a:gd name="connsiteX1" fmla="*/ 108012 w 757324"/>
              <a:gd name="connsiteY1" fmla="*/ 0 h 180020"/>
              <a:gd name="connsiteX2" fmla="*/ 756084 w 757324"/>
              <a:gd name="connsiteY2" fmla="*/ 0 h 180020"/>
              <a:gd name="connsiteX3" fmla="*/ 756083 w 757324"/>
              <a:gd name="connsiteY3" fmla="*/ 144016 h 180020"/>
              <a:gd name="connsiteX4" fmla="*/ 716359 w 757324"/>
              <a:gd name="connsiteY4" fmla="*/ 180020 h 180020"/>
              <a:gd name="connsiteX5" fmla="*/ 716359 w 757324"/>
              <a:gd name="connsiteY5" fmla="*/ 36004 h 180020"/>
              <a:gd name="connsiteX6" fmla="*/ 0 w 757324"/>
              <a:gd name="connsiteY6" fmla="*/ 36463 h 18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7324" h="180020">
                <a:moveTo>
                  <a:pt x="0" y="36463"/>
                </a:moveTo>
                <a:lnTo>
                  <a:pt x="108012" y="0"/>
                </a:lnTo>
                <a:lnTo>
                  <a:pt x="756084" y="0"/>
                </a:lnTo>
                <a:cubicBezTo>
                  <a:pt x="757324" y="48005"/>
                  <a:pt x="754843" y="96011"/>
                  <a:pt x="756083" y="144016"/>
                </a:cubicBezTo>
                <a:lnTo>
                  <a:pt x="716359" y="180020"/>
                </a:lnTo>
                <a:lnTo>
                  <a:pt x="716359" y="36004"/>
                </a:lnTo>
                <a:lnTo>
                  <a:pt x="0" y="36463"/>
                </a:lnTo>
                <a:close/>
              </a:path>
            </a:pathLst>
          </a:custGeom>
          <a:solidFill>
            <a:srgbClr val="7030A0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600" dirty="0" err="1">
              <a:solidFill>
                <a:srgbClr val="002060"/>
              </a:solidFill>
              <a:latin typeface="Arial Narrow" pitchFamily="34" charset="0"/>
            </a:endParaRPr>
          </a:p>
        </p:txBody>
      </p:sp>
      <p:cxnSp>
        <p:nvCxnSpPr>
          <p:cNvPr id="72" name="Straight Connector 71"/>
          <p:cNvCxnSpPr>
            <a:stCxn id="71" idx="5"/>
            <a:endCxn id="71" idx="2"/>
          </p:cNvCxnSpPr>
          <p:nvPr/>
        </p:nvCxnSpPr>
        <p:spPr>
          <a:xfrm flipV="1">
            <a:off x="7101261" y="2438710"/>
            <a:ext cx="39725" cy="3600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16" idx="0"/>
            <a:endCxn id="18" idx="0"/>
          </p:cNvCxnSpPr>
          <p:nvPr/>
        </p:nvCxnSpPr>
        <p:spPr>
          <a:xfrm>
            <a:off x="5628811" y="1893528"/>
            <a:ext cx="144016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16" idx="4"/>
            <a:endCxn id="18" idx="4"/>
          </p:cNvCxnSpPr>
          <p:nvPr/>
        </p:nvCxnSpPr>
        <p:spPr>
          <a:xfrm>
            <a:off x="5628811" y="2109528"/>
            <a:ext cx="144016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Freeform 74"/>
          <p:cNvSpPr>
            <a:spLocks noChangeAspect="1"/>
          </p:cNvSpPr>
          <p:nvPr/>
        </p:nvSpPr>
        <p:spPr>
          <a:xfrm>
            <a:off x="6744940" y="2510718"/>
            <a:ext cx="360036" cy="83344"/>
          </a:xfrm>
          <a:custGeom>
            <a:avLst/>
            <a:gdLst>
              <a:gd name="connsiteX0" fmla="*/ 0 w 714375"/>
              <a:gd name="connsiteY0" fmla="*/ 80962 h 166687"/>
              <a:gd name="connsiteX1" fmla="*/ 33338 w 714375"/>
              <a:gd name="connsiteY1" fmla="*/ 154781 h 166687"/>
              <a:gd name="connsiteX2" fmla="*/ 107157 w 714375"/>
              <a:gd name="connsiteY2" fmla="*/ 9524 h 166687"/>
              <a:gd name="connsiteX3" fmla="*/ 178594 w 714375"/>
              <a:gd name="connsiteY3" fmla="*/ 152399 h 166687"/>
              <a:gd name="connsiteX4" fmla="*/ 252413 w 714375"/>
              <a:gd name="connsiteY4" fmla="*/ 11906 h 166687"/>
              <a:gd name="connsiteX5" fmla="*/ 326232 w 714375"/>
              <a:gd name="connsiteY5" fmla="*/ 154781 h 166687"/>
              <a:gd name="connsiteX6" fmla="*/ 395288 w 714375"/>
              <a:gd name="connsiteY6" fmla="*/ 11906 h 166687"/>
              <a:gd name="connsiteX7" fmla="*/ 464344 w 714375"/>
              <a:gd name="connsiteY7" fmla="*/ 154781 h 166687"/>
              <a:gd name="connsiteX8" fmla="*/ 538163 w 714375"/>
              <a:gd name="connsiteY8" fmla="*/ 9524 h 166687"/>
              <a:gd name="connsiteX9" fmla="*/ 609600 w 714375"/>
              <a:gd name="connsiteY9" fmla="*/ 154781 h 166687"/>
              <a:gd name="connsiteX10" fmla="*/ 681038 w 714375"/>
              <a:gd name="connsiteY10" fmla="*/ 11906 h 166687"/>
              <a:gd name="connsiteX11" fmla="*/ 714375 w 714375"/>
              <a:gd name="connsiteY11" fmla="*/ 83343 h 16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14375" h="166687">
                <a:moveTo>
                  <a:pt x="0" y="80962"/>
                </a:moveTo>
                <a:cubicBezTo>
                  <a:pt x="7739" y="123824"/>
                  <a:pt x="15479" y="166687"/>
                  <a:pt x="33338" y="154781"/>
                </a:cubicBezTo>
                <a:cubicBezTo>
                  <a:pt x="51197" y="142875"/>
                  <a:pt x="82948" y="9921"/>
                  <a:pt x="107157" y="9524"/>
                </a:cubicBezTo>
                <a:cubicBezTo>
                  <a:pt x="131366" y="9127"/>
                  <a:pt x="154385" y="152002"/>
                  <a:pt x="178594" y="152399"/>
                </a:cubicBezTo>
                <a:cubicBezTo>
                  <a:pt x="202803" y="152796"/>
                  <a:pt x="227807" y="11509"/>
                  <a:pt x="252413" y="11906"/>
                </a:cubicBezTo>
                <a:cubicBezTo>
                  <a:pt x="277019" y="12303"/>
                  <a:pt x="302420" y="154781"/>
                  <a:pt x="326232" y="154781"/>
                </a:cubicBezTo>
                <a:cubicBezTo>
                  <a:pt x="350044" y="154781"/>
                  <a:pt x="372269" y="11906"/>
                  <a:pt x="395288" y="11906"/>
                </a:cubicBezTo>
                <a:cubicBezTo>
                  <a:pt x="418307" y="11906"/>
                  <a:pt x="440532" y="155178"/>
                  <a:pt x="464344" y="154781"/>
                </a:cubicBezTo>
                <a:cubicBezTo>
                  <a:pt x="488157" y="154384"/>
                  <a:pt x="513954" y="9524"/>
                  <a:pt x="538163" y="9524"/>
                </a:cubicBezTo>
                <a:cubicBezTo>
                  <a:pt x="562372" y="9524"/>
                  <a:pt x="585788" y="154384"/>
                  <a:pt x="609600" y="154781"/>
                </a:cubicBezTo>
                <a:cubicBezTo>
                  <a:pt x="633413" y="155178"/>
                  <a:pt x="663576" y="23812"/>
                  <a:pt x="681038" y="11906"/>
                </a:cubicBezTo>
                <a:cubicBezTo>
                  <a:pt x="698501" y="0"/>
                  <a:pt x="706438" y="41671"/>
                  <a:pt x="714375" y="83343"/>
                </a:cubicBezTo>
              </a:path>
            </a:pathLst>
          </a:custGeom>
          <a:solidFill>
            <a:srgbClr val="7030A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5" tIns="45713" rIns="91425" bIns="45713" rtlCol="0" anchor="ctr"/>
          <a:lstStyle/>
          <a:p>
            <a:pPr algn="ctr"/>
            <a:endParaRPr lang="de-CH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6" name="Freeform 75"/>
          <p:cNvSpPr>
            <a:spLocks noChangeAspect="1"/>
          </p:cNvSpPr>
          <p:nvPr/>
        </p:nvSpPr>
        <p:spPr>
          <a:xfrm>
            <a:off x="6384902" y="2510718"/>
            <a:ext cx="360036" cy="83344"/>
          </a:xfrm>
          <a:custGeom>
            <a:avLst/>
            <a:gdLst>
              <a:gd name="connsiteX0" fmla="*/ 0 w 714375"/>
              <a:gd name="connsiteY0" fmla="*/ 80962 h 166687"/>
              <a:gd name="connsiteX1" fmla="*/ 33338 w 714375"/>
              <a:gd name="connsiteY1" fmla="*/ 154781 h 166687"/>
              <a:gd name="connsiteX2" fmla="*/ 107157 w 714375"/>
              <a:gd name="connsiteY2" fmla="*/ 9524 h 166687"/>
              <a:gd name="connsiteX3" fmla="*/ 178594 w 714375"/>
              <a:gd name="connsiteY3" fmla="*/ 152399 h 166687"/>
              <a:gd name="connsiteX4" fmla="*/ 252413 w 714375"/>
              <a:gd name="connsiteY4" fmla="*/ 11906 h 166687"/>
              <a:gd name="connsiteX5" fmla="*/ 326232 w 714375"/>
              <a:gd name="connsiteY5" fmla="*/ 154781 h 166687"/>
              <a:gd name="connsiteX6" fmla="*/ 395288 w 714375"/>
              <a:gd name="connsiteY6" fmla="*/ 11906 h 166687"/>
              <a:gd name="connsiteX7" fmla="*/ 464344 w 714375"/>
              <a:gd name="connsiteY7" fmla="*/ 154781 h 166687"/>
              <a:gd name="connsiteX8" fmla="*/ 538163 w 714375"/>
              <a:gd name="connsiteY8" fmla="*/ 9524 h 166687"/>
              <a:gd name="connsiteX9" fmla="*/ 609600 w 714375"/>
              <a:gd name="connsiteY9" fmla="*/ 154781 h 166687"/>
              <a:gd name="connsiteX10" fmla="*/ 681038 w 714375"/>
              <a:gd name="connsiteY10" fmla="*/ 11906 h 166687"/>
              <a:gd name="connsiteX11" fmla="*/ 714375 w 714375"/>
              <a:gd name="connsiteY11" fmla="*/ 83343 h 16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14375" h="166687">
                <a:moveTo>
                  <a:pt x="0" y="80962"/>
                </a:moveTo>
                <a:cubicBezTo>
                  <a:pt x="7739" y="123824"/>
                  <a:pt x="15479" y="166687"/>
                  <a:pt x="33338" y="154781"/>
                </a:cubicBezTo>
                <a:cubicBezTo>
                  <a:pt x="51197" y="142875"/>
                  <a:pt x="82948" y="9921"/>
                  <a:pt x="107157" y="9524"/>
                </a:cubicBezTo>
                <a:cubicBezTo>
                  <a:pt x="131366" y="9127"/>
                  <a:pt x="154385" y="152002"/>
                  <a:pt x="178594" y="152399"/>
                </a:cubicBezTo>
                <a:cubicBezTo>
                  <a:pt x="202803" y="152796"/>
                  <a:pt x="227807" y="11509"/>
                  <a:pt x="252413" y="11906"/>
                </a:cubicBezTo>
                <a:cubicBezTo>
                  <a:pt x="277019" y="12303"/>
                  <a:pt x="302420" y="154781"/>
                  <a:pt x="326232" y="154781"/>
                </a:cubicBezTo>
                <a:cubicBezTo>
                  <a:pt x="350044" y="154781"/>
                  <a:pt x="372269" y="11906"/>
                  <a:pt x="395288" y="11906"/>
                </a:cubicBezTo>
                <a:cubicBezTo>
                  <a:pt x="418307" y="11906"/>
                  <a:pt x="440532" y="155178"/>
                  <a:pt x="464344" y="154781"/>
                </a:cubicBezTo>
                <a:cubicBezTo>
                  <a:pt x="488157" y="154384"/>
                  <a:pt x="513954" y="9524"/>
                  <a:pt x="538163" y="9524"/>
                </a:cubicBezTo>
                <a:cubicBezTo>
                  <a:pt x="562372" y="9524"/>
                  <a:pt x="585788" y="154384"/>
                  <a:pt x="609600" y="154781"/>
                </a:cubicBezTo>
                <a:cubicBezTo>
                  <a:pt x="633413" y="155178"/>
                  <a:pt x="663576" y="23812"/>
                  <a:pt x="681038" y="11906"/>
                </a:cubicBezTo>
                <a:cubicBezTo>
                  <a:pt x="698501" y="0"/>
                  <a:pt x="706438" y="41671"/>
                  <a:pt x="714375" y="83343"/>
                </a:cubicBezTo>
              </a:path>
            </a:pathLst>
          </a:custGeom>
          <a:solidFill>
            <a:srgbClr val="7030A0"/>
          </a:solidFill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5" tIns="45713" rIns="91425" bIns="45713" rtlCol="0" anchor="ctr"/>
          <a:lstStyle/>
          <a:p>
            <a:pPr algn="ctr"/>
            <a:endParaRPr lang="de-CH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7" name="Parallelogram 76"/>
          <p:cNvSpPr/>
          <p:nvPr/>
        </p:nvSpPr>
        <p:spPr>
          <a:xfrm flipH="1">
            <a:off x="6744940" y="1893528"/>
            <a:ext cx="108012" cy="216024"/>
          </a:xfrm>
          <a:prstGeom prst="parallelogram">
            <a:avLst>
              <a:gd name="adj" fmla="val 64683"/>
            </a:avLst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 flipV="1">
            <a:off x="6780948" y="1893529"/>
            <a:ext cx="116227" cy="72008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6600923" y="2001540"/>
            <a:ext cx="180000" cy="0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Isosceles Triangle 79"/>
          <p:cNvSpPr/>
          <p:nvPr/>
        </p:nvSpPr>
        <p:spPr>
          <a:xfrm>
            <a:off x="6672931" y="1893528"/>
            <a:ext cx="144016" cy="216024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 rot="19929207">
            <a:off x="6849836" y="1821043"/>
            <a:ext cx="180020" cy="112723"/>
          </a:xfrm>
          <a:prstGeom prst="rect">
            <a:avLst/>
          </a:prstGeom>
          <a:solidFill>
            <a:schemeClr val="tx1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600" dirty="0" err="1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82" name="Parallelogram 81"/>
          <p:cNvSpPr/>
          <p:nvPr/>
        </p:nvSpPr>
        <p:spPr>
          <a:xfrm flipH="1">
            <a:off x="7268016" y="2438707"/>
            <a:ext cx="108012" cy="216024"/>
          </a:xfrm>
          <a:prstGeom prst="parallelogram">
            <a:avLst>
              <a:gd name="adj" fmla="val 64683"/>
            </a:avLst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flipV="1">
            <a:off x="7304023" y="2438707"/>
            <a:ext cx="116227" cy="72008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104979" y="2546722"/>
            <a:ext cx="180000" cy="0"/>
          </a:xfrm>
          <a:prstGeom prst="line">
            <a:avLst/>
          </a:prstGeom>
          <a:ln w="12700" cmpd="sng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Isosceles Triangle 84"/>
          <p:cNvSpPr/>
          <p:nvPr/>
        </p:nvSpPr>
        <p:spPr>
          <a:xfrm>
            <a:off x="7196006" y="2438707"/>
            <a:ext cx="144016" cy="216024"/>
          </a:xfrm>
          <a:prstGeom prst="triangle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400" dirty="0" err="1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 rot="19929207">
            <a:off x="7372911" y="2366218"/>
            <a:ext cx="180020" cy="112723"/>
          </a:xfrm>
          <a:prstGeom prst="rect">
            <a:avLst/>
          </a:prstGeom>
          <a:solidFill>
            <a:schemeClr val="tx1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600" dirty="0" err="1">
              <a:solidFill>
                <a:srgbClr val="002060"/>
              </a:solidFill>
              <a:latin typeface="Arial Narrow" pitchFamily="34" charset="0"/>
            </a:endParaRPr>
          </a:p>
        </p:txBody>
      </p:sp>
      <p:cxnSp>
        <p:nvCxnSpPr>
          <p:cNvPr id="87" name="Straight Connector 86"/>
          <p:cNvCxnSpPr>
            <a:endCxn id="20" idx="0"/>
          </p:cNvCxnSpPr>
          <p:nvPr/>
        </p:nvCxnSpPr>
        <p:spPr>
          <a:xfrm>
            <a:off x="5376787" y="2438710"/>
            <a:ext cx="900096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endCxn id="20" idx="4"/>
          </p:cNvCxnSpPr>
          <p:nvPr/>
        </p:nvCxnSpPr>
        <p:spPr>
          <a:xfrm flipV="1">
            <a:off x="5412791" y="2654710"/>
            <a:ext cx="864092" cy="2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Action Button: Movie 88">
            <a:hlinkClick r:id="" action="ppaction://noaction" highlightClick="1"/>
          </p:cNvPr>
          <p:cNvSpPr/>
          <p:nvPr/>
        </p:nvSpPr>
        <p:spPr>
          <a:xfrm flipH="1">
            <a:off x="8221105" y="2366703"/>
            <a:ext cx="360040" cy="360040"/>
          </a:xfrm>
          <a:prstGeom prst="actionButtonMovi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600" dirty="0" err="1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90" name="Action Button: Movie 89">
            <a:hlinkClick r:id="" action="ppaction://noaction" highlightClick="1"/>
          </p:cNvPr>
          <p:cNvSpPr/>
          <p:nvPr/>
        </p:nvSpPr>
        <p:spPr>
          <a:xfrm flipH="1">
            <a:off x="7717047" y="1821520"/>
            <a:ext cx="360040" cy="360040"/>
          </a:xfrm>
          <a:prstGeom prst="actionButtonMovie">
            <a:avLst/>
          </a:prstGeom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endParaRPr lang="de-CH" sz="1600" dirty="0" err="1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516216" y="1525910"/>
            <a:ext cx="1712164" cy="318914"/>
          </a:xfrm>
          <a:prstGeom prst="rect">
            <a:avLst/>
          </a:prstGeom>
          <a:noFill/>
        </p:spPr>
        <p:txBody>
          <a:bodyPr wrap="none" lIns="35995" tIns="35995" rIns="35995" bIns="35995" rtlCol="0" anchor="t" anchorCtr="0">
            <a:spAutoFit/>
          </a:bodyPr>
          <a:lstStyle/>
          <a:p>
            <a:pPr marL="185711" indent="-185711"/>
            <a:r>
              <a:rPr lang="de-CH" sz="1600" b="1" dirty="0">
                <a:solidFill>
                  <a:srgbClr val="C50006"/>
                </a:solidFill>
                <a:latin typeface="Calibri" pitchFamily="34" charset="0"/>
              </a:rPr>
              <a:t>ATHOS 0.65 </a:t>
            </a:r>
            <a:r>
              <a:rPr lang="en-US" b="1" dirty="0">
                <a:solidFill>
                  <a:srgbClr val="C50006"/>
                </a:solidFill>
                <a:latin typeface="Calibri" pitchFamily="34" charset="0"/>
              </a:rPr>
              <a:t>–</a:t>
            </a:r>
            <a:r>
              <a:rPr lang="de-CH" sz="1600" b="1" dirty="0">
                <a:solidFill>
                  <a:srgbClr val="C50006"/>
                </a:solidFill>
                <a:latin typeface="Calibri" pitchFamily="34" charset="0"/>
              </a:rPr>
              <a:t> 5 </a:t>
            </a:r>
            <a:r>
              <a:rPr lang="de-CH" sz="1600" b="1" dirty="0" err="1">
                <a:solidFill>
                  <a:srgbClr val="C50006"/>
                </a:solidFill>
                <a:latin typeface="Calibri" pitchFamily="34" charset="0"/>
              </a:rPr>
              <a:t>nm</a:t>
            </a:r>
            <a:endParaRPr lang="de-CH" sz="1600" b="1" dirty="0">
              <a:solidFill>
                <a:srgbClr val="C50006"/>
              </a:solidFill>
              <a:latin typeface="Calibri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814584" y="2750046"/>
            <a:ext cx="1933880" cy="318914"/>
          </a:xfrm>
          <a:prstGeom prst="rect">
            <a:avLst/>
          </a:prstGeom>
          <a:noFill/>
        </p:spPr>
        <p:txBody>
          <a:bodyPr wrap="none" lIns="35995" tIns="35995" rIns="35995" bIns="35995" rtlCol="0" anchor="t" anchorCtr="0">
            <a:spAutoFit/>
          </a:bodyPr>
          <a:lstStyle/>
          <a:p>
            <a:pPr marL="185711" indent="-185711"/>
            <a:r>
              <a:rPr lang="de-CH" sz="1600" b="1" dirty="0">
                <a:solidFill>
                  <a:schemeClr val="accent5"/>
                </a:solidFill>
                <a:latin typeface="Calibri" pitchFamily="34" charset="0"/>
              </a:rPr>
              <a:t>ARAMIS 0.1 </a:t>
            </a:r>
            <a:r>
              <a:rPr lang="en-US" b="1" dirty="0">
                <a:solidFill>
                  <a:schemeClr val="accent5"/>
                </a:solidFill>
                <a:latin typeface="Calibri" pitchFamily="34" charset="0"/>
              </a:rPr>
              <a:t>–</a:t>
            </a:r>
            <a:r>
              <a:rPr lang="de-CH" sz="1600" b="1" dirty="0">
                <a:solidFill>
                  <a:schemeClr val="accent5"/>
                </a:solidFill>
                <a:latin typeface="Calibri" pitchFamily="34" charset="0"/>
              </a:rPr>
              <a:t> 0.7 nm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812391" y="2690745"/>
            <a:ext cx="737950" cy="288147"/>
          </a:xfrm>
          <a:prstGeom prst="rect">
            <a:avLst/>
          </a:prstGeom>
          <a:noFill/>
        </p:spPr>
        <p:txBody>
          <a:bodyPr wrap="none" lIns="35995" tIns="35995" rIns="35995" bIns="35995" rtlCol="0" anchor="t" anchorCtr="0">
            <a:spAutoFit/>
          </a:bodyPr>
          <a:lstStyle/>
          <a:p>
            <a:pPr marL="185711" indent="-185711"/>
            <a:r>
              <a:rPr lang="de-CH" sz="1400" dirty="0">
                <a:solidFill>
                  <a:srgbClr val="002060"/>
                </a:solidFill>
                <a:latin typeface="Calibri" pitchFamily="34" charset="0"/>
              </a:rPr>
              <a:t>0.35 </a:t>
            </a:r>
            <a:r>
              <a:rPr lang="de-CH" sz="1400" dirty="0" err="1">
                <a:solidFill>
                  <a:srgbClr val="002060"/>
                </a:solidFill>
                <a:latin typeface="Calibri" pitchFamily="34" charset="0"/>
              </a:rPr>
              <a:t>GeV</a:t>
            </a:r>
            <a:endParaRPr lang="de-CH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288555" y="2690745"/>
            <a:ext cx="646578" cy="288147"/>
          </a:xfrm>
          <a:prstGeom prst="rect">
            <a:avLst/>
          </a:prstGeom>
          <a:noFill/>
        </p:spPr>
        <p:txBody>
          <a:bodyPr wrap="none" lIns="35995" tIns="35995" rIns="35995" bIns="35995" rtlCol="0" anchor="t" anchorCtr="0">
            <a:spAutoFit/>
          </a:bodyPr>
          <a:lstStyle/>
          <a:p>
            <a:pPr marL="185711" indent="-185711"/>
            <a:r>
              <a:rPr lang="de-CH" sz="1400" dirty="0">
                <a:solidFill>
                  <a:srgbClr val="002060"/>
                </a:solidFill>
                <a:latin typeface="Calibri" pitchFamily="34" charset="0"/>
              </a:rPr>
              <a:t>2.0 </a:t>
            </a:r>
            <a:r>
              <a:rPr lang="de-CH" sz="1400" dirty="0" err="1">
                <a:solidFill>
                  <a:srgbClr val="002060"/>
                </a:solidFill>
                <a:latin typeface="Calibri" pitchFamily="34" charset="0"/>
              </a:rPr>
              <a:t>GeV</a:t>
            </a:r>
            <a:endParaRPr lang="de-CH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728715" y="2690745"/>
            <a:ext cx="646578" cy="288147"/>
          </a:xfrm>
          <a:prstGeom prst="rect">
            <a:avLst/>
          </a:prstGeom>
          <a:noFill/>
        </p:spPr>
        <p:txBody>
          <a:bodyPr wrap="none" lIns="35995" tIns="35995" rIns="35995" bIns="35995" rtlCol="0" anchor="t" anchorCtr="0">
            <a:spAutoFit/>
          </a:bodyPr>
          <a:lstStyle/>
          <a:p>
            <a:pPr marL="185711" indent="-185711"/>
            <a:r>
              <a:rPr lang="de-CH" sz="1400" dirty="0">
                <a:solidFill>
                  <a:srgbClr val="002060"/>
                </a:solidFill>
                <a:latin typeface="Calibri" pitchFamily="34" charset="0"/>
              </a:rPr>
              <a:t>3.0 </a:t>
            </a:r>
            <a:r>
              <a:rPr lang="de-CH" sz="1400" dirty="0" err="1">
                <a:solidFill>
                  <a:srgbClr val="002060"/>
                </a:solidFill>
                <a:latin typeface="Calibri" pitchFamily="34" charset="0"/>
              </a:rPr>
              <a:t>GeV</a:t>
            </a:r>
            <a:endParaRPr lang="de-CH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772833" y="2654741"/>
            <a:ext cx="1047319" cy="288137"/>
          </a:xfrm>
          <a:prstGeom prst="rect">
            <a:avLst/>
          </a:prstGeom>
          <a:noFill/>
        </p:spPr>
        <p:txBody>
          <a:bodyPr wrap="none" lIns="35995" tIns="35995" rIns="35995" bIns="35995" rtlCol="0" anchor="t" anchorCtr="0">
            <a:spAutoFit/>
          </a:bodyPr>
          <a:lstStyle/>
          <a:p>
            <a:pPr marL="185711" indent="-185711"/>
            <a:r>
              <a:rPr lang="de-CH" sz="1400" dirty="0">
                <a:solidFill>
                  <a:srgbClr val="002060"/>
                </a:solidFill>
                <a:latin typeface="Calibri" pitchFamily="34" charset="0"/>
              </a:rPr>
              <a:t>2.1 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–</a:t>
            </a:r>
            <a:r>
              <a:rPr lang="de-CH" sz="1400" dirty="0">
                <a:solidFill>
                  <a:srgbClr val="002060"/>
                </a:solidFill>
                <a:latin typeface="Calibri" pitchFamily="34" charset="0"/>
              </a:rPr>
              <a:t> 5.8 </a:t>
            </a:r>
            <a:r>
              <a:rPr lang="de-CH" sz="1400" dirty="0" err="1">
                <a:solidFill>
                  <a:srgbClr val="002060"/>
                </a:solidFill>
                <a:latin typeface="Calibri" pitchFamily="34" charset="0"/>
              </a:rPr>
              <a:t>GeV</a:t>
            </a:r>
            <a:endParaRPr lang="de-CH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221105" y="1713508"/>
            <a:ext cx="733144" cy="570434"/>
          </a:xfrm>
          <a:prstGeom prst="rect">
            <a:avLst/>
          </a:prstGeom>
          <a:noFill/>
        </p:spPr>
        <p:txBody>
          <a:bodyPr wrap="none" lIns="35995" tIns="35995" rIns="35995" bIns="35995" rtlCol="0" anchor="t" anchorCtr="0">
            <a:spAutoFit/>
          </a:bodyPr>
          <a:lstStyle/>
          <a:p>
            <a:pPr marL="185711" indent="-185711">
              <a:spcBef>
                <a:spcPts val="0"/>
              </a:spcBef>
            </a:pPr>
            <a:r>
              <a:rPr lang="de-CH" sz="1600" dirty="0" err="1">
                <a:solidFill>
                  <a:srgbClr val="002060"/>
                </a:solidFill>
                <a:latin typeface="Calibri" pitchFamily="34" charset="0"/>
              </a:rPr>
              <a:t>user</a:t>
            </a:r>
            <a:r>
              <a:rPr lang="de-CH" sz="1600" dirty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marL="185711" indent="-185711">
              <a:spcBef>
                <a:spcPts val="0"/>
              </a:spcBef>
            </a:pPr>
            <a:r>
              <a:rPr lang="de-CH" sz="1600" dirty="0" err="1">
                <a:solidFill>
                  <a:srgbClr val="002060"/>
                </a:solidFill>
                <a:latin typeface="Calibri" pitchFamily="34" charset="0"/>
              </a:rPr>
              <a:t>stations</a:t>
            </a:r>
            <a:endParaRPr lang="de-CH" sz="16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592814" y="2073554"/>
            <a:ext cx="1047319" cy="288137"/>
          </a:xfrm>
          <a:prstGeom prst="rect">
            <a:avLst/>
          </a:prstGeom>
          <a:noFill/>
        </p:spPr>
        <p:txBody>
          <a:bodyPr wrap="none" lIns="35995" tIns="35995" rIns="35995" bIns="35995" rtlCol="0" anchor="t" anchorCtr="0">
            <a:spAutoFit/>
          </a:bodyPr>
          <a:lstStyle/>
          <a:p>
            <a:pPr marL="185711" indent="-185711"/>
            <a:r>
              <a:rPr lang="de-CH" sz="1400" dirty="0">
                <a:solidFill>
                  <a:srgbClr val="002060"/>
                </a:solidFill>
                <a:latin typeface="Calibri" pitchFamily="34" charset="0"/>
              </a:rPr>
              <a:t>2.6 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–</a:t>
            </a:r>
            <a:r>
              <a:rPr lang="de-CH" sz="1400" dirty="0">
                <a:solidFill>
                  <a:srgbClr val="002060"/>
                </a:solidFill>
                <a:latin typeface="Calibri" pitchFamily="34" charset="0"/>
              </a:rPr>
              <a:t> 3.4 </a:t>
            </a:r>
            <a:r>
              <a:rPr lang="de-CH" sz="1400" dirty="0" err="1">
                <a:solidFill>
                  <a:srgbClr val="002060"/>
                </a:solidFill>
                <a:latin typeface="Calibri" pitchFamily="34" charset="0"/>
              </a:rPr>
              <a:t>GeV</a:t>
            </a:r>
            <a:endParaRPr lang="de-CH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1956408" y="2145556"/>
            <a:ext cx="612068" cy="2160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r>
              <a:rPr lang="de-CH" sz="1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BC1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3540583" y="2145556"/>
            <a:ext cx="612068" cy="2160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5995" tIns="35995" rIns="35995" bIns="35995" rtlCol="0" anchor="ctr"/>
          <a:lstStyle/>
          <a:p>
            <a:pPr algn="ctr"/>
            <a:r>
              <a:rPr lang="de-CH" sz="1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BC2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75102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89" y="1341438"/>
            <a:ext cx="5041180" cy="1439489"/>
          </a:xfrm>
        </p:spPr>
        <p:txBody>
          <a:bodyPr/>
          <a:lstStyle/>
          <a:p>
            <a:r>
              <a:rPr lang="en-US" dirty="0" smtClean="0"/>
              <a:t>ARAMIS Design</a:t>
            </a:r>
          </a:p>
          <a:p>
            <a:r>
              <a:rPr lang="en-US" dirty="0" smtClean="0"/>
              <a:t>6 actuators</a:t>
            </a:r>
          </a:p>
          <a:p>
            <a:r>
              <a:rPr lang="en-US" dirty="0" smtClean="0"/>
              <a:t>4 foils per actuator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Solid State Attenuator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1026" name="Picture 107" descr="Atenuat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06588"/>
            <a:ext cx="5545236" cy="398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484784"/>
            <a:ext cx="3011367" cy="3948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60928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403648" y="4203362"/>
            <a:ext cx="5893683" cy="2682022"/>
            <a:chOff x="1824599" y="4067757"/>
            <a:chExt cx="5893683" cy="2682022"/>
          </a:xfrm>
        </p:grpSpPr>
        <p:pic>
          <p:nvPicPr>
            <p:cNvPr id="8" name="Picture 7" descr="Iso view photonics.jp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628904" y="4067757"/>
              <a:ext cx="4890042" cy="2320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8"/>
            <p:cNvGrpSpPr/>
            <p:nvPr/>
          </p:nvGrpSpPr>
          <p:grpSpPr>
            <a:xfrm>
              <a:off x="5643140" y="5608099"/>
              <a:ext cx="646692" cy="372651"/>
              <a:chOff x="5664994" y="4276725"/>
              <a:chExt cx="1035844" cy="804862"/>
            </a:xfrm>
          </p:grpSpPr>
          <p:sp>
            <p:nvSpPr>
              <p:cNvPr id="23" name="Freeform 22"/>
              <p:cNvSpPr/>
              <p:nvPr/>
            </p:nvSpPr>
            <p:spPr bwMode="auto">
              <a:xfrm>
                <a:off x="5669756" y="4321969"/>
                <a:ext cx="990600" cy="754856"/>
              </a:xfrm>
              <a:custGeom>
                <a:avLst/>
                <a:gdLst>
                  <a:gd name="connsiteX0" fmla="*/ 78581 w 990600"/>
                  <a:gd name="connsiteY0" fmla="*/ 0 h 754856"/>
                  <a:gd name="connsiteX1" fmla="*/ 990600 w 990600"/>
                  <a:gd name="connsiteY1" fmla="*/ 166687 h 754856"/>
                  <a:gd name="connsiteX2" fmla="*/ 909637 w 990600"/>
                  <a:gd name="connsiteY2" fmla="*/ 754856 h 754856"/>
                  <a:gd name="connsiteX3" fmla="*/ 0 w 990600"/>
                  <a:gd name="connsiteY3" fmla="*/ 602456 h 754856"/>
                  <a:gd name="connsiteX4" fmla="*/ 78581 w 990600"/>
                  <a:gd name="connsiteY4" fmla="*/ 0 h 754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600" h="754856">
                    <a:moveTo>
                      <a:pt x="78581" y="0"/>
                    </a:moveTo>
                    <a:lnTo>
                      <a:pt x="990600" y="166687"/>
                    </a:lnTo>
                    <a:lnTo>
                      <a:pt x="909637" y="754856"/>
                    </a:lnTo>
                    <a:lnTo>
                      <a:pt x="0" y="602456"/>
                    </a:lnTo>
                    <a:lnTo>
                      <a:pt x="78581" y="0"/>
                    </a:lnTo>
                    <a:close/>
                  </a:path>
                </a:pathLst>
              </a:custGeom>
              <a:solidFill>
                <a:srgbClr val="00FF00">
                  <a:alpha val="30196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24" name="Freeform 23"/>
              <p:cNvSpPr/>
              <p:nvPr/>
            </p:nvSpPr>
            <p:spPr bwMode="auto">
              <a:xfrm>
                <a:off x="5743575" y="4276725"/>
                <a:ext cx="957263" cy="211931"/>
              </a:xfrm>
              <a:custGeom>
                <a:avLst/>
                <a:gdLst>
                  <a:gd name="connsiteX0" fmla="*/ 0 w 957263"/>
                  <a:gd name="connsiteY0" fmla="*/ 47625 h 211931"/>
                  <a:gd name="connsiteX1" fmla="*/ 23813 w 957263"/>
                  <a:gd name="connsiteY1" fmla="*/ 0 h 211931"/>
                  <a:gd name="connsiteX2" fmla="*/ 957263 w 957263"/>
                  <a:gd name="connsiteY2" fmla="*/ 171450 h 211931"/>
                  <a:gd name="connsiteX3" fmla="*/ 909638 w 957263"/>
                  <a:gd name="connsiteY3" fmla="*/ 211931 h 211931"/>
                  <a:gd name="connsiteX4" fmla="*/ 0 w 957263"/>
                  <a:gd name="connsiteY4" fmla="*/ 47625 h 211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7263" h="211931">
                    <a:moveTo>
                      <a:pt x="0" y="47625"/>
                    </a:moveTo>
                    <a:lnTo>
                      <a:pt x="23813" y="0"/>
                    </a:lnTo>
                    <a:lnTo>
                      <a:pt x="957263" y="171450"/>
                    </a:lnTo>
                    <a:lnTo>
                      <a:pt x="909638" y="211931"/>
                    </a:lnTo>
                    <a:lnTo>
                      <a:pt x="0" y="47625"/>
                    </a:lnTo>
                    <a:close/>
                  </a:path>
                </a:pathLst>
              </a:custGeom>
              <a:solidFill>
                <a:srgbClr val="00FF00">
                  <a:alpha val="50196"/>
                </a:srgbClr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 bwMode="auto">
              <a:xfrm>
                <a:off x="6577012" y="4448175"/>
                <a:ext cx="119063" cy="633412"/>
              </a:xfrm>
              <a:custGeom>
                <a:avLst/>
                <a:gdLst>
                  <a:gd name="connsiteX0" fmla="*/ 126206 w 126206"/>
                  <a:gd name="connsiteY0" fmla="*/ 0 h 647700"/>
                  <a:gd name="connsiteX1" fmla="*/ 45244 w 126206"/>
                  <a:gd name="connsiteY1" fmla="*/ 614363 h 647700"/>
                  <a:gd name="connsiteX2" fmla="*/ 0 w 126206"/>
                  <a:gd name="connsiteY2" fmla="*/ 647700 h 647700"/>
                  <a:gd name="connsiteX3" fmla="*/ 85725 w 126206"/>
                  <a:gd name="connsiteY3" fmla="*/ 33338 h 647700"/>
                  <a:gd name="connsiteX4" fmla="*/ 126206 w 126206"/>
                  <a:gd name="connsiteY4" fmla="*/ 0 h 647700"/>
                  <a:gd name="connsiteX0" fmla="*/ 126206 w 126206"/>
                  <a:gd name="connsiteY0" fmla="*/ 0 h 647700"/>
                  <a:gd name="connsiteX1" fmla="*/ 45244 w 126206"/>
                  <a:gd name="connsiteY1" fmla="*/ 614363 h 647700"/>
                  <a:gd name="connsiteX2" fmla="*/ 0 w 126206"/>
                  <a:gd name="connsiteY2" fmla="*/ 647700 h 647700"/>
                  <a:gd name="connsiteX3" fmla="*/ 88106 w 126206"/>
                  <a:gd name="connsiteY3" fmla="*/ 40481 h 647700"/>
                  <a:gd name="connsiteX4" fmla="*/ 126206 w 126206"/>
                  <a:gd name="connsiteY4" fmla="*/ 0 h 647700"/>
                  <a:gd name="connsiteX0" fmla="*/ 126206 w 126206"/>
                  <a:gd name="connsiteY0" fmla="*/ 0 h 647700"/>
                  <a:gd name="connsiteX1" fmla="*/ 47625 w 126206"/>
                  <a:gd name="connsiteY1" fmla="*/ 604838 h 647700"/>
                  <a:gd name="connsiteX2" fmla="*/ 0 w 126206"/>
                  <a:gd name="connsiteY2" fmla="*/ 647700 h 647700"/>
                  <a:gd name="connsiteX3" fmla="*/ 88106 w 126206"/>
                  <a:gd name="connsiteY3" fmla="*/ 40481 h 647700"/>
                  <a:gd name="connsiteX4" fmla="*/ 126206 w 126206"/>
                  <a:gd name="connsiteY4" fmla="*/ 0 h 647700"/>
                  <a:gd name="connsiteX0" fmla="*/ 119063 w 119063"/>
                  <a:gd name="connsiteY0" fmla="*/ 0 h 633412"/>
                  <a:gd name="connsiteX1" fmla="*/ 40482 w 119063"/>
                  <a:gd name="connsiteY1" fmla="*/ 604838 h 633412"/>
                  <a:gd name="connsiteX2" fmla="*/ 0 w 119063"/>
                  <a:gd name="connsiteY2" fmla="*/ 633412 h 633412"/>
                  <a:gd name="connsiteX3" fmla="*/ 80963 w 119063"/>
                  <a:gd name="connsiteY3" fmla="*/ 40481 h 633412"/>
                  <a:gd name="connsiteX4" fmla="*/ 119063 w 119063"/>
                  <a:gd name="connsiteY4" fmla="*/ 0 h 63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063" h="633412">
                    <a:moveTo>
                      <a:pt x="119063" y="0"/>
                    </a:moveTo>
                    <a:lnTo>
                      <a:pt x="40482" y="604838"/>
                    </a:lnTo>
                    <a:lnTo>
                      <a:pt x="0" y="633412"/>
                    </a:lnTo>
                    <a:lnTo>
                      <a:pt x="80963" y="40481"/>
                    </a:lnTo>
                    <a:lnTo>
                      <a:pt x="119063" y="0"/>
                    </a:lnTo>
                    <a:close/>
                  </a:path>
                </a:pathLst>
              </a:custGeom>
              <a:solidFill>
                <a:srgbClr val="00FF00">
                  <a:alpha val="50196"/>
                </a:srgbClr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 bwMode="auto">
              <a:xfrm>
                <a:off x="5664994" y="4869656"/>
                <a:ext cx="957263" cy="211931"/>
              </a:xfrm>
              <a:custGeom>
                <a:avLst/>
                <a:gdLst>
                  <a:gd name="connsiteX0" fmla="*/ 0 w 957263"/>
                  <a:gd name="connsiteY0" fmla="*/ 47625 h 211931"/>
                  <a:gd name="connsiteX1" fmla="*/ 23813 w 957263"/>
                  <a:gd name="connsiteY1" fmla="*/ 0 h 211931"/>
                  <a:gd name="connsiteX2" fmla="*/ 957263 w 957263"/>
                  <a:gd name="connsiteY2" fmla="*/ 171450 h 211931"/>
                  <a:gd name="connsiteX3" fmla="*/ 909638 w 957263"/>
                  <a:gd name="connsiteY3" fmla="*/ 211931 h 211931"/>
                  <a:gd name="connsiteX4" fmla="*/ 0 w 957263"/>
                  <a:gd name="connsiteY4" fmla="*/ 47625 h 211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7263" h="211931">
                    <a:moveTo>
                      <a:pt x="0" y="47625"/>
                    </a:moveTo>
                    <a:lnTo>
                      <a:pt x="23813" y="0"/>
                    </a:lnTo>
                    <a:lnTo>
                      <a:pt x="957263" y="171450"/>
                    </a:lnTo>
                    <a:lnTo>
                      <a:pt x="909638" y="211931"/>
                    </a:lnTo>
                    <a:lnTo>
                      <a:pt x="0" y="47625"/>
                    </a:lnTo>
                    <a:close/>
                  </a:path>
                </a:pathLst>
              </a:custGeom>
              <a:solidFill>
                <a:srgbClr val="00FF00">
                  <a:alpha val="50196"/>
                </a:srgbClr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 bwMode="auto">
              <a:xfrm>
                <a:off x="5664994" y="4279107"/>
                <a:ext cx="104776" cy="638174"/>
              </a:xfrm>
              <a:custGeom>
                <a:avLst/>
                <a:gdLst>
                  <a:gd name="connsiteX0" fmla="*/ 126206 w 126206"/>
                  <a:gd name="connsiteY0" fmla="*/ 0 h 647700"/>
                  <a:gd name="connsiteX1" fmla="*/ 45244 w 126206"/>
                  <a:gd name="connsiteY1" fmla="*/ 614363 h 647700"/>
                  <a:gd name="connsiteX2" fmla="*/ 0 w 126206"/>
                  <a:gd name="connsiteY2" fmla="*/ 647700 h 647700"/>
                  <a:gd name="connsiteX3" fmla="*/ 85725 w 126206"/>
                  <a:gd name="connsiteY3" fmla="*/ 33338 h 647700"/>
                  <a:gd name="connsiteX4" fmla="*/ 126206 w 126206"/>
                  <a:gd name="connsiteY4" fmla="*/ 0 h 647700"/>
                  <a:gd name="connsiteX0" fmla="*/ 126206 w 126206"/>
                  <a:gd name="connsiteY0" fmla="*/ 0 h 647700"/>
                  <a:gd name="connsiteX1" fmla="*/ 45244 w 126206"/>
                  <a:gd name="connsiteY1" fmla="*/ 614363 h 647700"/>
                  <a:gd name="connsiteX2" fmla="*/ 0 w 126206"/>
                  <a:gd name="connsiteY2" fmla="*/ 647700 h 647700"/>
                  <a:gd name="connsiteX3" fmla="*/ 88106 w 126206"/>
                  <a:gd name="connsiteY3" fmla="*/ 40481 h 647700"/>
                  <a:gd name="connsiteX4" fmla="*/ 126206 w 126206"/>
                  <a:gd name="connsiteY4" fmla="*/ 0 h 647700"/>
                  <a:gd name="connsiteX0" fmla="*/ 126206 w 126206"/>
                  <a:gd name="connsiteY0" fmla="*/ 0 h 647700"/>
                  <a:gd name="connsiteX1" fmla="*/ 47625 w 126206"/>
                  <a:gd name="connsiteY1" fmla="*/ 604838 h 647700"/>
                  <a:gd name="connsiteX2" fmla="*/ 0 w 126206"/>
                  <a:gd name="connsiteY2" fmla="*/ 647700 h 647700"/>
                  <a:gd name="connsiteX3" fmla="*/ 88106 w 126206"/>
                  <a:gd name="connsiteY3" fmla="*/ 40481 h 647700"/>
                  <a:gd name="connsiteX4" fmla="*/ 126206 w 126206"/>
                  <a:gd name="connsiteY4" fmla="*/ 0 h 647700"/>
                  <a:gd name="connsiteX0" fmla="*/ 119063 w 119063"/>
                  <a:gd name="connsiteY0" fmla="*/ 0 h 633412"/>
                  <a:gd name="connsiteX1" fmla="*/ 40482 w 119063"/>
                  <a:gd name="connsiteY1" fmla="*/ 604838 h 633412"/>
                  <a:gd name="connsiteX2" fmla="*/ 0 w 119063"/>
                  <a:gd name="connsiteY2" fmla="*/ 633412 h 633412"/>
                  <a:gd name="connsiteX3" fmla="*/ 80963 w 119063"/>
                  <a:gd name="connsiteY3" fmla="*/ 40481 h 633412"/>
                  <a:gd name="connsiteX4" fmla="*/ 119063 w 119063"/>
                  <a:gd name="connsiteY4" fmla="*/ 0 h 633412"/>
                  <a:gd name="connsiteX0" fmla="*/ 104776 w 104776"/>
                  <a:gd name="connsiteY0" fmla="*/ 0 h 638174"/>
                  <a:gd name="connsiteX1" fmla="*/ 40482 w 104776"/>
                  <a:gd name="connsiteY1" fmla="*/ 609600 h 638174"/>
                  <a:gd name="connsiteX2" fmla="*/ 0 w 104776"/>
                  <a:gd name="connsiteY2" fmla="*/ 638174 h 638174"/>
                  <a:gd name="connsiteX3" fmla="*/ 80963 w 104776"/>
                  <a:gd name="connsiteY3" fmla="*/ 45243 h 638174"/>
                  <a:gd name="connsiteX4" fmla="*/ 104776 w 104776"/>
                  <a:gd name="connsiteY4" fmla="*/ 0 h 638174"/>
                  <a:gd name="connsiteX0" fmla="*/ 104776 w 104776"/>
                  <a:gd name="connsiteY0" fmla="*/ 0 h 638174"/>
                  <a:gd name="connsiteX1" fmla="*/ 35719 w 104776"/>
                  <a:gd name="connsiteY1" fmla="*/ 578643 h 638174"/>
                  <a:gd name="connsiteX2" fmla="*/ 0 w 104776"/>
                  <a:gd name="connsiteY2" fmla="*/ 638174 h 638174"/>
                  <a:gd name="connsiteX3" fmla="*/ 80963 w 104776"/>
                  <a:gd name="connsiteY3" fmla="*/ 45243 h 638174"/>
                  <a:gd name="connsiteX4" fmla="*/ 104776 w 104776"/>
                  <a:gd name="connsiteY4" fmla="*/ 0 h 638174"/>
                  <a:gd name="connsiteX0" fmla="*/ 104776 w 104776"/>
                  <a:gd name="connsiteY0" fmla="*/ 0 h 638174"/>
                  <a:gd name="connsiteX1" fmla="*/ 30956 w 104776"/>
                  <a:gd name="connsiteY1" fmla="*/ 590549 h 638174"/>
                  <a:gd name="connsiteX2" fmla="*/ 0 w 104776"/>
                  <a:gd name="connsiteY2" fmla="*/ 638174 h 638174"/>
                  <a:gd name="connsiteX3" fmla="*/ 80963 w 104776"/>
                  <a:gd name="connsiteY3" fmla="*/ 45243 h 638174"/>
                  <a:gd name="connsiteX4" fmla="*/ 104776 w 104776"/>
                  <a:gd name="connsiteY4" fmla="*/ 0 h 638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776" h="638174">
                    <a:moveTo>
                      <a:pt x="104776" y="0"/>
                    </a:moveTo>
                    <a:lnTo>
                      <a:pt x="30956" y="590549"/>
                    </a:lnTo>
                    <a:lnTo>
                      <a:pt x="0" y="638174"/>
                    </a:lnTo>
                    <a:lnTo>
                      <a:pt x="80963" y="45243"/>
                    </a:lnTo>
                    <a:lnTo>
                      <a:pt x="104776" y="0"/>
                    </a:lnTo>
                    <a:close/>
                  </a:path>
                </a:pathLst>
              </a:custGeom>
              <a:solidFill>
                <a:srgbClr val="00FF00">
                  <a:alpha val="50196"/>
                </a:srgbClr>
              </a:solidFill>
              <a:ln w="317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10" name="Freeform 9"/>
            <p:cNvSpPr/>
            <p:nvPr/>
          </p:nvSpPr>
          <p:spPr bwMode="auto">
            <a:xfrm>
              <a:off x="2910359" y="4785700"/>
              <a:ext cx="1918036" cy="759618"/>
            </a:xfrm>
            <a:custGeom>
              <a:avLst/>
              <a:gdLst>
                <a:gd name="connsiteX0" fmla="*/ 0 w 3586579"/>
                <a:gd name="connsiteY0" fmla="*/ 816746 h 1420427"/>
                <a:gd name="connsiteX1" fmla="*/ 239697 w 3586579"/>
                <a:gd name="connsiteY1" fmla="*/ 0 h 1420427"/>
                <a:gd name="connsiteX2" fmla="*/ 3586579 w 3586579"/>
                <a:gd name="connsiteY2" fmla="*/ 577049 h 1420427"/>
                <a:gd name="connsiteX3" fmla="*/ 3435658 w 3586579"/>
                <a:gd name="connsiteY3" fmla="*/ 1420427 h 1420427"/>
                <a:gd name="connsiteX4" fmla="*/ 0 w 3586579"/>
                <a:gd name="connsiteY4" fmla="*/ 816746 h 1420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6579" h="1420427">
                  <a:moveTo>
                    <a:pt x="0" y="816746"/>
                  </a:moveTo>
                  <a:lnTo>
                    <a:pt x="239697" y="0"/>
                  </a:lnTo>
                  <a:lnTo>
                    <a:pt x="3586579" y="577049"/>
                  </a:lnTo>
                  <a:lnTo>
                    <a:pt x="3435658" y="1420427"/>
                  </a:lnTo>
                  <a:lnTo>
                    <a:pt x="0" y="816746"/>
                  </a:lnTo>
                  <a:close/>
                </a:path>
              </a:pathLst>
            </a:custGeom>
            <a:noFill/>
            <a:ln w="38100" cap="flat" cmpd="sng" algn="ctr">
              <a:solidFill>
                <a:srgbClr val="C5000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5649732" y="5608099"/>
              <a:ext cx="1766112" cy="650423"/>
            </a:xfrm>
            <a:custGeom>
              <a:avLst/>
              <a:gdLst>
                <a:gd name="connsiteX0" fmla="*/ 115409 w 3302493"/>
                <a:gd name="connsiteY0" fmla="*/ 0 h 1216241"/>
                <a:gd name="connsiteX1" fmla="*/ 2618912 w 3302493"/>
                <a:gd name="connsiteY1" fmla="*/ 435006 h 1216241"/>
                <a:gd name="connsiteX2" fmla="*/ 2636668 w 3302493"/>
                <a:gd name="connsiteY2" fmla="*/ 168676 h 1216241"/>
                <a:gd name="connsiteX3" fmla="*/ 3302493 w 3302493"/>
                <a:gd name="connsiteY3" fmla="*/ 292963 h 1216241"/>
                <a:gd name="connsiteX4" fmla="*/ 3195961 w 3302493"/>
                <a:gd name="connsiteY4" fmla="*/ 1216241 h 1216241"/>
                <a:gd name="connsiteX5" fmla="*/ 0 w 3302493"/>
                <a:gd name="connsiteY5" fmla="*/ 665825 h 1216241"/>
                <a:gd name="connsiteX6" fmla="*/ 115409 w 3302493"/>
                <a:gd name="connsiteY6" fmla="*/ 0 h 1216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02493" h="1216241">
                  <a:moveTo>
                    <a:pt x="115409" y="0"/>
                  </a:moveTo>
                  <a:lnTo>
                    <a:pt x="2618912" y="435006"/>
                  </a:lnTo>
                  <a:lnTo>
                    <a:pt x="2636668" y="168676"/>
                  </a:lnTo>
                  <a:lnTo>
                    <a:pt x="3302493" y="292963"/>
                  </a:lnTo>
                  <a:lnTo>
                    <a:pt x="3195961" y="1216241"/>
                  </a:lnTo>
                  <a:lnTo>
                    <a:pt x="0" y="665825"/>
                  </a:lnTo>
                  <a:lnTo>
                    <a:pt x="115409" y="0"/>
                  </a:lnTo>
                  <a:close/>
                </a:path>
              </a:pathLst>
            </a:custGeom>
            <a:noFill/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24599" y="4539333"/>
              <a:ext cx="1037656" cy="4985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200" dirty="0">
                  <a:solidFill>
                    <a:schemeClr val="accent6"/>
                  </a:solidFill>
                  <a:latin typeface="Calibri"/>
                  <a:cs typeface="Calibri"/>
                </a:rPr>
                <a:t>Pump laser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200" dirty="0">
                  <a:solidFill>
                    <a:schemeClr val="accent6"/>
                  </a:solidFill>
                  <a:latin typeface="Calibri"/>
                  <a:cs typeface="Calibri"/>
                </a:rPr>
                <a:t>infrastructure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>
              <a:off x="2761282" y="4785701"/>
              <a:ext cx="307530" cy="10999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4" name="Rectangle 13"/>
            <p:cNvSpPr/>
            <p:nvPr/>
          </p:nvSpPr>
          <p:spPr>
            <a:xfrm>
              <a:off x="4387343" y="6003807"/>
              <a:ext cx="1037656" cy="7017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200" dirty="0">
                  <a:solidFill>
                    <a:schemeClr val="accent6"/>
                  </a:solidFill>
                  <a:latin typeface="Calibri"/>
                  <a:cs typeface="Calibri"/>
                </a:rPr>
                <a:t>Pump laser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200" dirty="0">
                  <a:solidFill>
                    <a:schemeClr val="accent6"/>
                  </a:solidFill>
                  <a:latin typeface="Calibri"/>
                  <a:cs typeface="Calibri"/>
                </a:rPr>
                <a:t>infrastructure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200" dirty="0">
                  <a:solidFill>
                    <a:schemeClr val="accent6"/>
                  </a:solidFill>
                  <a:latin typeface="Calibri"/>
                  <a:cs typeface="Calibri"/>
                </a:rPr>
                <a:t>(1</a:t>
              </a:r>
              <a:r>
                <a:rPr lang="en-US" sz="1200" baseline="30000" dirty="0">
                  <a:solidFill>
                    <a:schemeClr val="accent6"/>
                  </a:solidFill>
                  <a:latin typeface="Calibri"/>
                  <a:cs typeface="Calibri"/>
                </a:rPr>
                <a:t>st</a:t>
              </a:r>
              <a:r>
                <a:rPr lang="en-US" sz="1200" dirty="0">
                  <a:solidFill>
                    <a:schemeClr val="accent6"/>
                  </a:solidFill>
                  <a:latin typeface="Calibri"/>
                  <a:cs typeface="Calibri"/>
                </a:rPr>
                <a:t> floor)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V="1">
              <a:off x="5315817" y="5819897"/>
              <a:ext cx="509142" cy="43862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6" name="Rectangle 15"/>
            <p:cNvSpPr/>
            <p:nvPr/>
          </p:nvSpPr>
          <p:spPr>
            <a:xfrm>
              <a:off x="6129665" y="4744352"/>
              <a:ext cx="1377173" cy="4985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200" b="1" dirty="0">
                  <a:solidFill>
                    <a:schemeClr val="accent5"/>
                  </a:solidFill>
                  <a:latin typeface="Calibri"/>
                  <a:cs typeface="Calibri"/>
                </a:rPr>
                <a:t>Phase 1</a:t>
              </a:r>
              <a:r>
                <a:rPr lang="en-US" sz="1200" dirty="0">
                  <a:solidFill>
                    <a:schemeClr val="accent5"/>
                  </a:solidFill>
                  <a:latin typeface="Calibri"/>
                  <a:cs typeface="Calibri"/>
                </a:rPr>
                <a:t>: hard x-ray</a:t>
              </a:r>
              <a:br>
                <a:rPr lang="en-US" sz="1200" dirty="0">
                  <a:solidFill>
                    <a:schemeClr val="accent5"/>
                  </a:solidFill>
                  <a:latin typeface="Calibri"/>
                  <a:cs typeface="Calibri"/>
                </a:rPr>
              </a:br>
              <a:r>
                <a:rPr lang="en-US" sz="1200" dirty="0" err="1">
                  <a:solidFill>
                    <a:schemeClr val="accent5"/>
                  </a:solidFill>
                  <a:latin typeface="Calibri"/>
                  <a:cs typeface="Calibri"/>
                </a:rPr>
                <a:t>beamline</a:t>
              </a:r>
              <a:r>
                <a:rPr lang="en-US" sz="1200" dirty="0">
                  <a:solidFill>
                    <a:schemeClr val="accent5"/>
                  </a:solidFill>
                  <a:latin typeface="Calibri"/>
                  <a:cs typeface="Calibri"/>
                </a:rPr>
                <a:t> ARAMIS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 flipH="1">
              <a:off x="6382026" y="5183730"/>
              <a:ext cx="365049" cy="636167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8" name="Rectangle 17"/>
            <p:cNvSpPr/>
            <p:nvPr/>
          </p:nvSpPr>
          <p:spPr>
            <a:xfrm>
              <a:off x="2752808" y="5952553"/>
              <a:ext cx="1332801" cy="4985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200" b="1" dirty="0">
                  <a:solidFill>
                    <a:schemeClr val="accent3"/>
                  </a:solidFill>
                  <a:latin typeface="Calibri"/>
                  <a:cs typeface="Calibri"/>
                </a:rPr>
                <a:t>Phase 2:</a:t>
              </a:r>
              <a:r>
                <a:rPr lang="en-US" sz="1200" dirty="0">
                  <a:solidFill>
                    <a:schemeClr val="accent3"/>
                  </a:solidFill>
                  <a:latin typeface="Calibri"/>
                  <a:cs typeface="Calibri"/>
                </a:rPr>
                <a:t> soft x-ray</a:t>
              </a:r>
              <a:br>
                <a:rPr lang="en-US" sz="1200" dirty="0">
                  <a:solidFill>
                    <a:schemeClr val="accent3"/>
                  </a:solidFill>
                  <a:latin typeface="Calibri"/>
                  <a:cs typeface="Calibri"/>
                </a:rPr>
              </a:br>
              <a:r>
                <a:rPr lang="en-US" sz="1200" dirty="0">
                  <a:solidFill>
                    <a:schemeClr val="accent3"/>
                  </a:solidFill>
                  <a:latin typeface="Calibri"/>
                  <a:cs typeface="Calibri"/>
                </a:rPr>
                <a:t>beamline ATHOS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flipV="1">
              <a:off x="3523511" y="5411581"/>
              <a:ext cx="204082" cy="54097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0" name="Rectangle 19"/>
            <p:cNvSpPr/>
            <p:nvPr/>
          </p:nvSpPr>
          <p:spPr>
            <a:xfrm>
              <a:off x="5479327" y="6058638"/>
              <a:ext cx="849721" cy="4985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200" dirty="0">
                  <a:solidFill>
                    <a:schemeClr val="accent5"/>
                  </a:solidFill>
                  <a:latin typeface="Calibri"/>
                  <a:cs typeface="Calibri"/>
                </a:rPr>
                <a:t>Endstation</a:t>
              </a:r>
              <a:br>
                <a:rPr lang="en-US" sz="1200" dirty="0">
                  <a:solidFill>
                    <a:schemeClr val="accent5"/>
                  </a:solidFill>
                  <a:latin typeface="Calibri"/>
                  <a:cs typeface="Calibri"/>
                </a:rPr>
              </a:br>
              <a:r>
                <a:rPr lang="en-US" sz="1200" dirty="0" err="1">
                  <a:solidFill>
                    <a:schemeClr val="accent5"/>
                  </a:solidFill>
                  <a:latin typeface="Calibri"/>
                  <a:cs typeface="Calibri"/>
                </a:rPr>
                <a:t>Alvra</a:t>
              </a:r>
              <a:endParaRPr lang="en-US" sz="1200" dirty="0">
                <a:solidFill>
                  <a:schemeClr val="accent5"/>
                </a:solidFill>
                <a:latin typeface="Calibri"/>
                <a:cs typeface="Calibri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150993" y="6208827"/>
              <a:ext cx="849721" cy="4985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200" dirty="0">
                  <a:solidFill>
                    <a:schemeClr val="accent5"/>
                  </a:solidFill>
                  <a:latin typeface="Calibri"/>
                  <a:cs typeface="Calibri"/>
                </a:rPr>
                <a:t>Endstation</a:t>
              </a:r>
              <a:br>
                <a:rPr lang="en-US" sz="1200" dirty="0">
                  <a:solidFill>
                    <a:schemeClr val="accent5"/>
                  </a:solidFill>
                  <a:latin typeface="Calibri"/>
                  <a:cs typeface="Calibri"/>
                </a:rPr>
              </a:br>
              <a:r>
                <a:rPr lang="en-US" sz="1200" dirty="0">
                  <a:solidFill>
                    <a:schemeClr val="accent5"/>
                  </a:solidFill>
                  <a:latin typeface="Calibri"/>
                  <a:cs typeface="Calibri"/>
                </a:rPr>
                <a:t>Bernina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868561" y="6251181"/>
              <a:ext cx="849721" cy="4985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200" dirty="0">
                  <a:solidFill>
                    <a:schemeClr val="accent5"/>
                  </a:solidFill>
                  <a:latin typeface="Calibri"/>
                  <a:cs typeface="Calibri"/>
                </a:rPr>
                <a:t>Endstation</a:t>
              </a:r>
              <a:br>
                <a:rPr lang="en-US" sz="1200" dirty="0">
                  <a:solidFill>
                    <a:schemeClr val="accent5"/>
                  </a:solidFill>
                  <a:latin typeface="Calibri"/>
                  <a:cs typeface="Calibri"/>
                </a:rPr>
              </a:br>
              <a:r>
                <a:rPr lang="en-US" sz="1200" dirty="0" err="1">
                  <a:solidFill>
                    <a:schemeClr val="accent5"/>
                  </a:solidFill>
                  <a:latin typeface="Calibri"/>
                  <a:cs typeface="Calibri"/>
                </a:rPr>
                <a:t>Cristallina</a:t>
              </a:r>
              <a:endParaRPr lang="en-US" sz="1200" dirty="0">
                <a:solidFill>
                  <a:schemeClr val="accent5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ATHOS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1052736"/>
            <a:ext cx="7344816" cy="349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899592" y="2679272"/>
            <a:ext cx="1435134" cy="173664"/>
          </a:xfrm>
          <a:prstGeom prst="rect">
            <a:avLst/>
          </a:prstGeom>
          <a:solidFill>
            <a:srgbClr val="FDCA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3505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2827"/>
            <a:ext cx="9144000" cy="5058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ATHOS Front-End Layout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5" name="Line Callout 1 4"/>
          <p:cNvSpPr/>
          <p:nvPr/>
        </p:nvSpPr>
        <p:spPr bwMode="auto">
          <a:xfrm>
            <a:off x="1851327" y="5515372"/>
            <a:ext cx="1296144" cy="269740"/>
          </a:xfrm>
          <a:prstGeom prst="borderCallout1">
            <a:avLst>
              <a:gd name="adj1" fmla="val 18750"/>
              <a:gd name="adj2" fmla="val -8333"/>
              <a:gd name="adj3" fmla="val -402439"/>
              <a:gd name="adj4" fmla="val -71105"/>
            </a:avLst>
          </a:prstGeom>
          <a:ln w="952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Photon Shutter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Line Callout 1 6"/>
          <p:cNvSpPr/>
          <p:nvPr/>
        </p:nvSpPr>
        <p:spPr bwMode="auto">
          <a:xfrm>
            <a:off x="2336716" y="5166338"/>
            <a:ext cx="1296144" cy="269740"/>
          </a:xfrm>
          <a:prstGeom prst="borderCallout1">
            <a:avLst>
              <a:gd name="adj1" fmla="val 18750"/>
              <a:gd name="adj2" fmla="val -8333"/>
              <a:gd name="adj3" fmla="val -304722"/>
              <a:gd name="adj4" fmla="val -96186"/>
            </a:avLst>
          </a:prstGeom>
          <a:ln w="952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Aperture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" name="Line Callout 1 7"/>
          <p:cNvSpPr/>
          <p:nvPr/>
        </p:nvSpPr>
        <p:spPr bwMode="auto">
          <a:xfrm>
            <a:off x="2699792" y="4806298"/>
            <a:ext cx="2808312" cy="269740"/>
          </a:xfrm>
          <a:prstGeom prst="borderCallout1">
            <a:avLst>
              <a:gd name="adj1" fmla="val 32310"/>
              <a:gd name="adj2" fmla="val -3644"/>
              <a:gd name="adj3" fmla="val -214654"/>
              <a:gd name="adj4" fmla="val -23267"/>
            </a:avLst>
          </a:prstGeom>
          <a:ln w="952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</a:rPr>
              <a:t>Photon </a:t>
            </a:r>
            <a:r>
              <a:rPr lang="en-US" sz="1400" dirty="0" err="1">
                <a:solidFill>
                  <a:schemeClr val="tx1"/>
                </a:solidFill>
              </a:rPr>
              <a:t>Ionisation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Gas </a:t>
            </a:r>
            <a:r>
              <a:rPr lang="en-US" sz="1400" dirty="0">
                <a:solidFill>
                  <a:schemeClr val="tx1"/>
                </a:solidFill>
              </a:rPr>
              <a:t>Spectrometer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Line Callout 1 9"/>
          <p:cNvSpPr/>
          <p:nvPr/>
        </p:nvSpPr>
        <p:spPr bwMode="auto">
          <a:xfrm>
            <a:off x="4521995" y="4498279"/>
            <a:ext cx="1296144" cy="269740"/>
          </a:xfrm>
          <a:prstGeom prst="borderCallout1">
            <a:avLst>
              <a:gd name="adj1" fmla="val 18750"/>
              <a:gd name="adj2" fmla="val -8333"/>
              <a:gd name="adj3" fmla="val -141608"/>
              <a:gd name="adj4" fmla="val -93222"/>
            </a:avLst>
          </a:prstGeom>
          <a:ln w="952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</a:rPr>
              <a:t>Gas Monitor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" name="Line Callout 1 10"/>
          <p:cNvSpPr/>
          <p:nvPr/>
        </p:nvSpPr>
        <p:spPr bwMode="auto">
          <a:xfrm>
            <a:off x="5962290" y="4228539"/>
            <a:ext cx="1296144" cy="269740"/>
          </a:xfrm>
          <a:prstGeom prst="borderCallout1">
            <a:avLst>
              <a:gd name="adj1" fmla="val 18750"/>
              <a:gd name="adj2" fmla="val -8333"/>
              <a:gd name="adj3" fmla="val -167669"/>
              <a:gd name="adj4" fmla="val -86477"/>
            </a:avLst>
          </a:prstGeom>
          <a:ln w="952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</a:rPr>
              <a:t>Gas Attenuator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2" name="Line Callout 1 11"/>
          <p:cNvSpPr/>
          <p:nvPr/>
        </p:nvSpPr>
        <p:spPr bwMode="auto">
          <a:xfrm>
            <a:off x="6444208" y="3789040"/>
            <a:ext cx="1296144" cy="269740"/>
          </a:xfrm>
          <a:prstGeom prst="borderCallout1">
            <a:avLst>
              <a:gd name="adj1" fmla="val 18750"/>
              <a:gd name="adj2" fmla="val -8333"/>
              <a:gd name="adj3" fmla="val -49071"/>
              <a:gd name="adj4" fmla="val -39464"/>
            </a:avLst>
          </a:prstGeom>
          <a:ln w="952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</a:rPr>
              <a:t>Diffusor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" name="Line Callout 1 12"/>
          <p:cNvSpPr/>
          <p:nvPr/>
        </p:nvSpPr>
        <p:spPr bwMode="auto">
          <a:xfrm>
            <a:off x="8316416" y="3842756"/>
            <a:ext cx="686606" cy="269740"/>
          </a:xfrm>
          <a:prstGeom prst="borderCallout1">
            <a:avLst>
              <a:gd name="adj1" fmla="val -32733"/>
              <a:gd name="adj2" fmla="val 46540"/>
              <a:gd name="adj3" fmla="val -187225"/>
              <a:gd name="adj4" fmla="val 67183"/>
            </a:avLst>
          </a:prstGeom>
          <a:ln w="952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</a:rPr>
              <a:t>Screen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Line Callout 1 13"/>
          <p:cNvSpPr/>
          <p:nvPr/>
        </p:nvSpPr>
        <p:spPr bwMode="auto">
          <a:xfrm>
            <a:off x="7490854" y="1794294"/>
            <a:ext cx="1296144" cy="432048"/>
          </a:xfrm>
          <a:prstGeom prst="borderCallout1">
            <a:avLst>
              <a:gd name="adj1" fmla="val 116952"/>
              <a:gd name="adj2" fmla="val 76888"/>
              <a:gd name="adj3" fmla="val 268967"/>
              <a:gd name="adj4" fmla="val 81828"/>
            </a:avLst>
          </a:prstGeom>
          <a:ln w="952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</a:rPr>
              <a:t>Beam Stopper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</a:rPr>
              <a:t>Collimator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Line Callout 1 14"/>
          <p:cNvSpPr/>
          <p:nvPr/>
        </p:nvSpPr>
        <p:spPr bwMode="auto">
          <a:xfrm>
            <a:off x="6156176" y="2420888"/>
            <a:ext cx="1440160" cy="360040"/>
          </a:xfrm>
          <a:prstGeom prst="borderCallout1">
            <a:avLst>
              <a:gd name="adj1" fmla="val 174134"/>
              <a:gd name="adj2" fmla="val 123873"/>
              <a:gd name="adj3" fmla="val 115743"/>
              <a:gd name="adj4" fmla="val 55290"/>
            </a:avLst>
          </a:prstGeom>
          <a:ln w="952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z="1400" dirty="0" smtClean="0">
                <a:solidFill>
                  <a:schemeClr val="tx1"/>
                </a:solidFill>
              </a:rPr>
              <a:t>Screen &amp;  </a:t>
            </a:r>
            <a:r>
              <a:rPr lang="en-US" sz="1400" dirty="0">
                <a:solidFill>
                  <a:schemeClr val="tx1"/>
                </a:solidFill>
              </a:rPr>
              <a:t>Diode</a:t>
            </a:r>
          </a:p>
        </p:txBody>
      </p:sp>
      <p:sp>
        <p:nvSpPr>
          <p:cNvPr id="17" name="Line Callout 1 16"/>
          <p:cNvSpPr/>
          <p:nvPr/>
        </p:nvSpPr>
        <p:spPr bwMode="auto">
          <a:xfrm>
            <a:off x="1339299" y="5884252"/>
            <a:ext cx="1008112" cy="266554"/>
          </a:xfrm>
          <a:prstGeom prst="borderCallout1">
            <a:avLst>
              <a:gd name="adj1" fmla="val 39522"/>
              <a:gd name="adj2" fmla="val -6852"/>
              <a:gd name="adj3" fmla="val -538791"/>
              <a:gd name="adj4" fmla="val -56891"/>
            </a:avLst>
          </a:prstGeom>
          <a:ln w="952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tx1"/>
                </a:solidFill>
              </a:rPr>
              <a:t>Collimator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5900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55149662"/>
              </p:ext>
            </p:extLst>
          </p:nvPr>
        </p:nvGraphicFramePr>
        <p:xfrm>
          <a:off x="827585" y="1052736"/>
          <a:ext cx="8208910" cy="5137016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3240359"/>
                <a:gridCol w="720080"/>
                <a:gridCol w="1512168"/>
                <a:gridCol w="1584176"/>
                <a:gridCol w="1152127"/>
              </a:tblGrid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 smtClean="0">
                          <a:effectLst/>
                          <a:latin typeface="+mn-lt"/>
                        </a:rPr>
                        <a:t>Device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989F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Short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989FB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 smtClean="0">
                          <a:effectLst/>
                          <a:latin typeface="+mn-lt"/>
                        </a:rPr>
                        <a:t>Meter</a:t>
                      </a:r>
                      <a:r>
                        <a:rPr lang="en-US" sz="1600" b="1" u="none" strike="noStrike" baseline="0" dirty="0" smtClean="0">
                          <a:effectLst/>
                          <a:latin typeface="+mn-lt"/>
                        </a:rPr>
                        <a:t> from electron source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989FB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u="none" strike="noStrike" dirty="0" smtClean="0">
                          <a:effectLst/>
                          <a:latin typeface="+mn-lt"/>
                        </a:rPr>
                        <a:t>Meter</a:t>
                      </a:r>
                      <a:r>
                        <a:rPr lang="en-US" sz="1600" b="1" u="none" strike="noStrike" baseline="0" dirty="0" smtClean="0">
                          <a:effectLst/>
                          <a:latin typeface="+mn-lt"/>
                        </a:rPr>
                        <a:t> from photon source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989FB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989FBD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Photon</a:t>
                      </a:r>
                      <a:r>
                        <a:rPr lang="en-US" sz="160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Source Point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485m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0m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Fast Valve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504m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19m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ARAMIS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Collimator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SCOL</a:t>
                      </a: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505m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20m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ARAMIS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Photon Shutter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OPHS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505.5m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20.5m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ARAMIS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Aperture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OAPU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506m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21m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ARAMIS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Photon </a:t>
                      </a:r>
                      <a:r>
                        <a:rPr lang="en-US" sz="16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Ionisation</a:t>
                      </a:r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Gas </a:t>
                      </a:r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Spectrometer</a:t>
                      </a:r>
                    </a:p>
                  </a:txBody>
                  <a:tcPr marL="72000" marR="72000" marT="0" marB="0" anchor="ctr">
                    <a:solidFill>
                      <a:srgbClr val="F6C0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PIGS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0" marB="0" anchor="ctr">
                    <a:solidFill>
                      <a:srgbClr val="F6C0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509.3m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0" marB="0" anchor="ctr">
                    <a:solidFill>
                      <a:srgbClr val="F6C0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24.3m</a:t>
                      </a:r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0" marB="0" anchor="ctr">
                    <a:solidFill>
                      <a:srgbClr val="F6C0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</a:t>
                      </a:r>
                      <a:endParaRPr lang="en-US" sz="16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0" marB="0" anchor="ctr">
                    <a:solidFill>
                      <a:srgbClr val="F6C096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Gas monitor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CBCF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PEPG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CBC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514.5m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CBC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29.5m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CBC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fast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ARAMIS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CBCFDF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Gas Attenuator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F6C0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OGAT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F6C0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520m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F6C0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35m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F6C0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</a:t>
                      </a:r>
                      <a:endParaRPr lang="en-US" sz="16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0" marB="0" anchor="ctr">
                    <a:solidFill>
                      <a:srgbClr val="F6C096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Diffusor (for Beam Stopper)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F6C0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ODIF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F6C0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524.5m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F6C0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39.5m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F6C09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6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</a:t>
                      </a:r>
                      <a:endParaRPr lang="en-US" sz="16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0" marB="0" anchor="ctr">
                    <a:solidFill>
                      <a:srgbClr val="F6C096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Door</a:t>
                      </a: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u="none" strike="noStrike" dirty="0" smtClean="0"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525.5 - 530.5m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40.5 - 45.5m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Diode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PDIM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533m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48m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ARAMIS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Screen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CBCF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PSCR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CBC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533.4m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CBC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49.8m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CBCF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fast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ARAMIS</a:t>
                      </a:r>
                    </a:p>
                  </a:txBody>
                  <a:tcPr marL="72000" marR="72000" marT="0" marB="0" anchor="ctr">
                    <a:solidFill>
                      <a:srgbClr val="CBCFDF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Beam Stopper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SBST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534.8m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49.8m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ARAMIS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+mn-lt"/>
                        </a:rPr>
                        <a:t>Collimator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SCOL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535.5m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50.5m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ARAMIS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Screen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CBCF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PSCR</a:t>
                      </a:r>
                    </a:p>
                  </a:txBody>
                  <a:tcPr marL="72000" marR="72000" marT="0" marB="0" anchor="ctr">
                    <a:solidFill>
                      <a:srgbClr val="CBC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536m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CBC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51m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CBCF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fast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ARAMIS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CBCFDF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Tunnel Wall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536.4m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  <a:latin typeface="+mn-lt"/>
                        </a:rPr>
                        <a:t>51.4m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ARAMIS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2000" marT="0" marB="0" anchor="ctr">
                    <a:solidFill>
                      <a:srgbClr val="E5E5E5"/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ATHOS Front-End Layout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5148064" y="6301780"/>
            <a:ext cx="2304876" cy="3593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CH" b="1" dirty="0" smtClean="0">
                <a:solidFill>
                  <a:srgbClr val="FF0000"/>
                </a:solidFill>
              </a:rPr>
              <a:t>Nutzbare Länge ~28m</a:t>
            </a:r>
            <a:endParaRPr lang="de-CH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8159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084168" y="2868429"/>
            <a:ext cx="1296764" cy="35937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Collimator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5" name="Picture 4" descr="Collimator front page.png"/>
          <p:cNvPicPr/>
          <p:nvPr/>
        </p:nvPicPr>
        <p:blipFill>
          <a:blip r:embed="rId2"/>
          <a:srcRect l="2168"/>
          <a:stretch>
            <a:fillRect/>
          </a:stretch>
        </p:blipFill>
        <p:spPr>
          <a:xfrm>
            <a:off x="4245836" y="980728"/>
            <a:ext cx="4451893" cy="1873513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424208"/>
            <a:ext cx="4700712" cy="2191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97284"/>
            <a:ext cx="2890635" cy="4487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1"/>
          <p:cNvSpPr txBox="1">
            <a:spLocks/>
          </p:cNvSpPr>
          <p:nvPr/>
        </p:nvSpPr>
        <p:spPr>
          <a:xfrm>
            <a:off x="749156" y="5589240"/>
            <a:ext cx="1878627" cy="3593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Beam Stopper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82798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Diffusor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7"/>
            <a:ext cx="2531423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 bwMode="auto">
          <a:xfrm flipH="1">
            <a:off x="3671900" y="3429000"/>
            <a:ext cx="2376264" cy="0"/>
          </a:xfrm>
          <a:prstGeom prst="line">
            <a:avLst/>
          </a:prstGeom>
          <a:ln w="76200"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" name="Can 3"/>
          <p:cNvSpPr/>
          <p:nvPr/>
        </p:nvSpPr>
        <p:spPr bwMode="auto">
          <a:xfrm rot="5159032">
            <a:off x="5678717" y="2470144"/>
            <a:ext cx="162830" cy="2081940"/>
          </a:xfrm>
          <a:prstGeom prst="can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30000"/>
                </a:schemeClr>
              </a:gs>
              <a:gs pos="52000">
                <a:schemeClr val="bg1">
                  <a:lumMod val="9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0"/>
          </a:gradFill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Freeform 17"/>
          <p:cNvSpPr/>
          <p:nvPr/>
        </p:nvSpPr>
        <p:spPr bwMode="auto">
          <a:xfrm>
            <a:off x="7970808" y="2562045"/>
            <a:ext cx="785003" cy="336430"/>
          </a:xfrm>
          <a:custGeom>
            <a:avLst/>
            <a:gdLst>
              <a:gd name="connsiteX0" fmla="*/ 431320 w 785003"/>
              <a:gd name="connsiteY0" fmla="*/ 0 h 336430"/>
              <a:gd name="connsiteX1" fmla="*/ 569343 w 785003"/>
              <a:gd name="connsiteY1" fmla="*/ 0 h 336430"/>
              <a:gd name="connsiteX2" fmla="*/ 733245 w 785003"/>
              <a:gd name="connsiteY2" fmla="*/ 94891 h 336430"/>
              <a:gd name="connsiteX3" fmla="*/ 785003 w 785003"/>
              <a:gd name="connsiteY3" fmla="*/ 172529 h 336430"/>
              <a:gd name="connsiteX4" fmla="*/ 0 w 785003"/>
              <a:gd name="connsiteY4" fmla="*/ 336430 h 336430"/>
              <a:gd name="connsiteX5" fmla="*/ 146649 w 785003"/>
              <a:gd name="connsiteY5" fmla="*/ 112144 h 336430"/>
              <a:gd name="connsiteX6" fmla="*/ 379562 w 785003"/>
              <a:gd name="connsiteY6" fmla="*/ 17253 h 336430"/>
              <a:gd name="connsiteX7" fmla="*/ 431320 w 785003"/>
              <a:gd name="connsiteY7" fmla="*/ 0 h 336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5003" h="336430">
                <a:moveTo>
                  <a:pt x="431320" y="0"/>
                </a:moveTo>
                <a:lnTo>
                  <a:pt x="569343" y="0"/>
                </a:lnTo>
                <a:lnTo>
                  <a:pt x="733245" y="94891"/>
                </a:lnTo>
                <a:lnTo>
                  <a:pt x="785003" y="172529"/>
                </a:lnTo>
                <a:lnTo>
                  <a:pt x="0" y="336430"/>
                </a:lnTo>
                <a:lnTo>
                  <a:pt x="146649" y="112144"/>
                </a:lnTo>
                <a:lnTo>
                  <a:pt x="379562" y="17253"/>
                </a:lnTo>
                <a:lnTo>
                  <a:pt x="431320" y="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5149970" y="2562045"/>
            <a:ext cx="3286664" cy="879895"/>
          </a:xfrm>
          <a:custGeom>
            <a:avLst/>
            <a:gdLst>
              <a:gd name="connsiteX0" fmla="*/ 914400 w 3286664"/>
              <a:gd name="connsiteY0" fmla="*/ 862642 h 879895"/>
              <a:gd name="connsiteX1" fmla="*/ 2786332 w 3286664"/>
              <a:gd name="connsiteY1" fmla="*/ 526212 h 879895"/>
              <a:gd name="connsiteX2" fmla="*/ 2803585 w 3286664"/>
              <a:gd name="connsiteY2" fmla="*/ 405442 h 879895"/>
              <a:gd name="connsiteX3" fmla="*/ 2872596 w 3286664"/>
              <a:gd name="connsiteY3" fmla="*/ 189781 h 879895"/>
              <a:gd name="connsiteX4" fmla="*/ 3010619 w 3286664"/>
              <a:gd name="connsiteY4" fmla="*/ 60385 h 879895"/>
              <a:gd name="connsiteX5" fmla="*/ 3226279 w 3286664"/>
              <a:gd name="connsiteY5" fmla="*/ 0 h 879895"/>
              <a:gd name="connsiteX6" fmla="*/ 3286664 w 3286664"/>
              <a:gd name="connsiteY6" fmla="*/ 0 h 879895"/>
              <a:gd name="connsiteX7" fmla="*/ 0 w 3286664"/>
              <a:gd name="connsiteY7" fmla="*/ 879895 h 879895"/>
              <a:gd name="connsiteX8" fmla="*/ 914400 w 3286664"/>
              <a:gd name="connsiteY8" fmla="*/ 862642 h 879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86664" h="879895">
                <a:moveTo>
                  <a:pt x="914400" y="862642"/>
                </a:moveTo>
                <a:lnTo>
                  <a:pt x="2786332" y="526212"/>
                </a:lnTo>
                <a:lnTo>
                  <a:pt x="2803585" y="405442"/>
                </a:lnTo>
                <a:lnTo>
                  <a:pt x="2872596" y="189781"/>
                </a:lnTo>
                <a:lnTo>
                  <a:pt x="3010619" y="60385"/>
                </a:lnTo>
                <a:lnTo>
                  <a:pt x="3226279" y="0"/>
                </a:lnTo>
                <a:lnTo>
                  <a:pt x="3286664" y="0"/>
                </a:lnTo>
                <a:lnTo>
                  <a:pt x="0" y="879895"/>
                </a:lnTo>
                <a:lnTo>
                  <a:pt x="914400" y="862642"/>
                </a:lnTo>
                <a:close/>
              </a:path>
            </a:pathLst>
          </a:custGeom>
          <a:gradFill>
            <a:gsLst>
              <a:gs pos="48000">
                <a:schemeClr val="accent4">
                  <a:tint val="100000"/>
                  <a:shade val="100000"/>
                  <a:satMod val="130000"/>
                </a:schemeClr>
              </a:gs>
              <a:gs pos="65000">
                <a:srgbClr val="B45E85"/>
              </a:gs>
              <a:gs pos="59000">
                <a:schemeClr val="accent4">
                  <a:tint val="50000"/>
                  <a:shade val="100000"/>
                  <a:satMod val="350000"/>
                </a:schemeClr>
              </a:gs>
            </a:gsLst>
            <a:lin ang="4500000" scaled="0"/>
          </a:gradFill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3347864" y="3933056"/>
            <a:ext cx="5616624" cy="791418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CH" smtClean="0"/>
              <a:t>Fächert den Strahl auf, damit er gestoppt werden kann</a:t>
            </a:r>
          </a:p>
          <a:p>
            <a:r>
              <a:rPr lang="de-CH" smtClean="0"/>
              <a:t>Dient als Schutz für den Beam Stopper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733821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</a:t>
            </a:r>
            <a:r>
              <a:rPr lang="en-US" dirty="0" smtClean="0"/>
              <a:t>Spectrometer (PIGS)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1026" name="Picture 2" descr="C:\Users\pradervand\AppData\Local\Microsoft\Windows\Temporary Internet Files\Content.IE5\HPXF70XY\question-mar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52736"/>
            <a:ext cx="5022411" cy="535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6120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Gas </a:t>
            </a:r>
            <a:r>
              <a:rPr lang="de-DE" dirty="0" err="1" smtClean="0"/>
              <a:t>Attenuator</a:t>
            </a:r>
            <a:r>
              <a:rPr lang="de-DE" dirty="0" smtClean="0"/>
              <a:t> (OGAT)</a:t>
            </a:r>
            <a:br>
              <a:rPr lang="de-DE" dirty="0" smtClean="0"/>
            </a:br>
            <a:endParaRPr lang="de-DE" sz="120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>
          <a:xfrm>
            <a:off x="8388424" y="6669360"/>
            <a:ext cx="393630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 smtClean="0"/>
          </a:p>
          <a:p>
            <a:pPr algn="r">
              <a:defRPr/>
            </a:pPr>
            <a:endParaRPr lang="de-DE" dirty="0" smtClean="0"/>
          </a:p>
          <a:p>
            <a:pPr algn="r">
              <a:defRPr/>
            </a:pPr>
            <a:endParaRPr lang="de-DE" dirty="0"/>
          </a:p>
        </p:txBody>
      </p:sp>
      <p:graphicFrame>
        <p:nvGraphicFramePr>
          <p:cNvPr id="1033" name="Tabelle 10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919878"/>
              </p:ext>
            </p:extLst>
          </p:nvPr>
        </p:nvGraphicFramePr>
        <p:xfrm>
          <a:off x="838560" y="937496"/>
          <a:ext cx="7742237" cy="14264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5260"/>
                <a:gridCol w="796871"/>
                <a:gridCol w="492103"/>
                <a:gridCol w="592761"/>
                <a:gridCol w="595557"/>
                <a:gridCol w="536840"/>
                <a:gridCol w="603945"/>
                <a:gridCol w="528451"/>
                <a:gridCol w="536840"/>
                <a:gridCol w="536840"/>
                <a:gridCol w="626313"/>
                <a:gridCol w="645885"/>
                <a:gridCol w="444571"/>
              </a:tblGrid>
              <a:tr h="713248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u="none" strike="noStrike" dirty="0">
                          <a:effectLst/>
                        </a:rPr>
                        <a:t>Blenden-Durchmesser [mm]</a:t>
                      </a:r>
                      <a:endParaRPr lang="de-CH" sz="9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u="none" strike="noStrike" dirty="0">
                          <a:effectLst/>
                        </a:rPr>
                        <a:t>Blendenlänge [mm]</a:t>
                      </a:r>
                      <a:endParaRPr lang="de-CH" sz="9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u="none" strike="noStrike">
                          <a:effectLst/>
                        </a:rPr>
                        <a:t>P1 [mbar]</a:t>
                      </a:r>
                      <a:endParaRPr lang="de-CH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u="none" strike="noStrike">
                          <a:effectLst/>
                        </a:rPr>
                        <a:t>P2 [mbar]</a:t>
                      </a:r>
                      <a:endParaRPr lang="de-CH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freie Weglänge f. Stickstoff (P1) [m]</a:t>
                      </a:r>
                      <a:endParaRPr lang="de-DE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u="none" strike="noStrike">
                          <a:effectLst/>
                        </a:rPr>
                        <a:t>Knudsen-zahl Kn</a:t>
                      </a:r>
                      <a:endParaRPr lang="de-CH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u="none" strike="noStrike">
                          <a:effectLst/>
                        </a:rPr>
                        <a:t>Strömungs-typ</a:t>
                      </a:r>
                      <a:endParaRPr lang="de-CH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u="none" strike="noStrike">
                          <a:effectLst/>
                        </a:rPr>
                        <a:t>Knudsen Faktor Z</a:t>
                      </a:r>
                      <a:endParaRPr lang="de-CH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u="none" strike="noStrike">
                          <a:effectLst/>
                        </a:rPr>
                        <a:t>Leitwert Funktion f</a:t>
                      </a:r>
                      <a:endParaRPr lang="de-CH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C für langes Rohr [l/s]</a:t>
                      </a:r>
                      <a:endParaRPr lang="de-DE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u="none" strike="noStrike" dirty="0">
                          <a:effectLst/>
                        </a:rPr>
                        <a:t>Gasstrom </a:t>
                      </a:r>
                      <a:r>
                        <a:rPr lang="de-CH" sz="900" u="none" strike="noStrike" dirty="0" err="1" smtClean="0">
                          <a:effectLst/>
                        </a:rPr>
                        <a:t>qpV</a:t>
                      </a:r>
                      <a:endParaRPr lang="de-CH" sz="9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de-CH" sz="900" u="none" strike="noStrike" dirty="0" smtClean="0">
                          <a:effectLst/>
                        </a:rPr>
                        <a:t>[mbar </a:t>
                      </a:r>
                      <a:r>
                        <a:rPr lang="de-CH" sz="900" u="none" strike="noStrike" dirty="0">
                          <a:effectLst/>
                        </a:rPr>
                        <a:t>l/s]</a:t>
                      </a:r>
                      <a:endParaRPr lang="de-CH" sz="9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CH" sz="900" u="none" strike="noStrike" dirty="0" err="1">
                          <a:effectLst/>
                        </a:rPr>
                        <a:t>erf</a:t>
                      </a:r>
                      <a:r>
                        <a:rPr lang="de-CH" sz="900" u="none" strike="noStrike" dirty="0">
                          <a:effectLst/>
                        </a:rPr>
                        <a:t>. Saugvermögen</a:t>
                      </a:r>
                      <a:br>
                        <a:rPr lang="de-CH" sz="900" u="none" strike="noStrike" dirty="0">
                          <a:effectLst/>
                        </a:rPr>
                      </a:br>
                      <a:r>
                        <a:rPr lang="de-CH" sz="900" u="none" strike="noStrike" dirty="0">
                          <a:effectLst/>
                        </a:rPr>
                        <a:t>   [l/s]              [m^3/h]</a:t>
                      </a:r>
                      <a:endParaRPr lang="de-CH" sz="9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</a:tr>
              <a:tr h="14265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u="none" strike="noStrike">
                          <a:effectLst/>
                        </a:rPr>
                        <a:t>6</a:t>
                      </a:r>
                      <a:endParaRPr lang="de-CH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u="none" strike="noStrike">
                          <a:effectLst/>
                        </a:rPr>
                        <a:t>250</a:t>
                      </a:r>
                      <a:endParaRPr lang="de-CH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7.1E-08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6.4E-11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8.3E+02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1.38E+05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molekular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1.000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1.00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0.0891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6.35E-09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100.0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360.1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265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u="none" strike="noStrike">
                          <a:effectLst/>
                        </a:rPr>
                        <a:t>6</a:t>
                      </a:r>
                      <a:endParaRPr lang="de-CH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u="none" strike="noStrike">
                          <a:effectLst/>
                        </a:rPr>
                        <a:t>250</a:t>
                      </a:r>
                      <a:endParaRPr lang="de-CH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9.6E-05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7.1E-08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6.1E-01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1.02E+02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molekular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0.997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1.00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0.0889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8.56E-06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120.0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431.9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5299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u="none" strike="noStrike">
                          <a:effectLst/>
                        </a:rPr>
                        <a:t>6</a:t>
                      </a:r>
                      <a:endParaRPr lang="de-CH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u="none" strike="noStrike">
                          <a:effectLst/>
                        </a:rPr>
                        <a:t>300</a:t>
                      </a:r>
                      <a:endParaRPr lang="de-CH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1.8E-01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9.6E-05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3.3E-04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5.46E-02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Knudsen-Strömung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0.816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2.16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0.1607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2.89E-02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300.0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1080.1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2650">
                <a:tc>
                  <a:txBody>
                    <a:bodyPr/>
                    <a:lstStyle/>
                    <a:p>
                      <a:pPr algn="ctr" fontAlgn="b"/>
                      <a:r>
                        <a:rPr lang="de-CH" sz="900" u="none" strike="noStrike">
                          <a:effectLst/>
                        </a:rPr>
                        <a:t>6</a:t>
                      </a:r>
                      <a:endParaRPr lang="de-CH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900" u="none" strike="noStrike">
                          <a:effectLst/>
                        </a:rPr>
                        <a:t>400</a:t>
                      </a:r>
                      <a:endParaRPr lang="de-CH" sz="9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1.8E-01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3.0E-05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4.92E-03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viskos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0.811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15.79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0.8791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900" b="0" i="0" u="none" strike="noStrike" dirty="0">
                          <a:effectLst/>
                          <a:latin typeface="Arial"/>
                        </a:rPr>
                        <a:t>1.6000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900" b="0" i="0" u="none" strike="noStrike">
                          <a:effectLst/>
                          <a:latin typeface="Arial"/>
                        </a:rPr>
                        <a:t>8.9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900" b="0" i="0" u="none" strike="noStrike" dirty="0">
                          <a:effectLst/>
                          <a:latin typeface="Arial"/>
                        </a:rPr>
                        <a:t>32.0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27" name="Picture 3" descr="K:\Mitarbeiter\Rosenberg\SwissFEL - Athos - Gas Attenuator\RC84-10188-3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480" y="4721620"/>
            <a:ext cx="3600000" cy="173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Textfeld 1033"/>
          <p:cNvSpPr txBox="1"/>
          <p:nvPr/>
        </p:nvSpPr>
        <p:spPr>
          <a:xfrm>
            <a:off x="1042988" y="4869160"/>
            <a:ext cx="6769372" cy="1440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Blendendurchmesser: 6mm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Gaseinlass: 2mbar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Gesamtlänge: 6.922m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Enddruck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: 6.4 x 10</a:t>
            </a:r>
            <a:r>
              <a:rPr lang="de-CH" sz="1200" baseline="30000" dirty="0" smtClean="0">
                <a:solidFill>
                  <a:srgbClr val="000000"/>
                </a:solidFill>
                <a:latin typeface="Calibri"/>
              </a:rPr>
              <a:t>-11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mbar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Enddruck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bei ACP40G: 1.8 x 10</a:t>
            </a:r>
            <a:r>
              <a:rPr lang="de-CH" sz="1200" baseline="30000" dirty="0" smtClean="0">
                <a:solidFill>
                  <a:srgbClr val="000000"/>
                </a:solidFill>
                <a:latin typeface="Calibri"/>
              </a:rPr>
              <a:t>-1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mbar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Saugvermögen/Gasstrom: tief angesetzt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Pumpenkonfiguration: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     1. Stufe 2x ACP40G, 2. Stufe 2x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HiPace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300P,</a:t>
            </a:r>
            <a:r>
              <a:rPr lang="de-CH" sz="1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3. </a:t>
            </a:r>
            <a:r>
              <a:rPr lang="de-CH" sz="1200" dirty="0">
                <a:solidFill>
                  <a:srgbClr val="000000"/>
                </a:solidFill>
                <a:latin typeface="Calibri"/>
              </a:rPr>
              <a:t>Stufe 1x </a:t>
            </a:r>
            <a:r>
              <a:rPr lang="de-CH" sz="1200" dirty="0" err="1">
                <a:solidFill>
                  <a:srgbClr val="000000"/>
                </a:solidFill>
                <a:latin typeface="Calibri"/>
              </a:rPr>
              <a:t>HiPace</a:t>
            </a:r>
            <a:r>
              <a:rPr lang="de-CH" sz="1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300P, 4. </a:t>
            </a:r>
            <a:r>
              <a:rPr lang="de-CH" sz="1200" dirty="0">
                <a:solidFill>
                  <a:srgbClr val="000000"/>
                </a:solidFill>
                <a:latin typeface="Calibri"/>
              </a:rPr>
              <a:t>Stufe 1x </a:t>
            </a:r>
            <a:r>
              <a:rPr lang="de-CH" sz="1200" dirty="0" err="1">
                <a:solidFill>
                  <a:srgbClr val="000000"/>
                </a:solidFill>
                <a:latin typeface="Calibri"/>
              </a:rPr>
              <a:t>HiPace</a:t>
            </a:r>
            <a:r>
              <a:rPr lang="de-CH" sz="1200" dirty="0">
                <a:solidFill>
                  <a:srgbClr val="000000"/>
                </a:solidFill>
                <a:latin typeface="Calibri"/>
              </a:rPr>
              <a:t> 300P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pic>
        <p:nvPicPr>
          <p:cNvPr id="1026" name="Picture 2" descr="K:\Mitarbeiter\Rosenberg\SwissFEL - Athos - Gas Attenuator\RC84-1018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80" y="2605072"/>
            <a:ext cx="8280000" cy="2063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82143" y="6507996"/>
            <a:ext cx="3011595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Courtesy</a:t>
            </a:r>
            <a:r>
              <a:rPr lang="en-US" sz="1800" kern="1000" spc="30" dirty="0" smtClean="0">
                <a:latin typeface="+mn-lt"/>
                <a:cs typeface="Franklin Gothic Book"/>
              </a:rPr>
              <a:t>: </a:t>
            </a:r>
            <a:r>
              <a:rPr lang="en-US" sz="1800" kern="1000" spc="30" dirty="0">
                <a:cs typeface="Franklin Gothic Book"/>
              </a:rPr>
              <a:t>Colette </a:t>
            </a:r>
            <a:r>
              <a:rPr lang="en-US" sz="1800" kern="1000" spc="30" dirty="0" smtClean="0">
                <a:latin typeface="+mn-lt"/>
                <a:cs typeface="Franklin Gothic Book"/>
              </a:rPr>
              <a:t>Rosenberg</a:t>
            </a:r>
          </a:p>
        </p:txBody>
      </p:sp>
    </p:spTree>
    <p:extLst>
      <p:ext uri="{BB962C8B-B14F-4D97-AF65-F5344CB8AC3E}">
        <p14:creationId xmlns:p14="http://schemas.microsoft.com/office/powerpoint/2010/main" val="14701548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3074" name="Picture 2" descr="K:\200_SwissFEL\204_FrontEnd_Beamlines\PBIG_PBPG_Gas-based_detectors\2015-01-12_PBIG_und_DPEs_iso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340767"/>
            <a:ext cx="6120681" cy="353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1"/>
          <p:cNvSpPr txBox="1">
            <a:spLocks/>
          </p:cNvSpPr>
          <p:nvPr/>
        </p:nvSpPr>
        <p:spPr>
          <a:xfrm>
            <a:off x="1475656" y="5013176"/>
            <a:ext cx="3745036" cy="647402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dirty="0" smtClean="0"/>
              <a:t>Gas Monitor</a:t>
            </a:r>
          </a:p>
          <a:p>
            <a:r>
              <a:rPr lang="en-US" dirty="0" smtClean="0"/>
              <a:t>Gas Monitor from DESY (XFEL)</a:t>
            </a:r>
          </a:p>
          <a:p>
            <a:r>
              <a:rPr lang="en-US" dirty="0" smtClean="0"/>
              <a:t>Frame with movers by PSI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856131"/>
      </p:ext>
    </p:extLst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"/>
</p:tagLst>
</file>

<file path=ppt/theme/theme1.xml><?xml version="1.0" encoding="utf-8"?>
<a:theme xmlns:a="http://schemas.openxmlformats.org/drawingml/2006/main" name="PSI PowerPoint Master english 4_3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 4_3</Template>
  <TotalTime>0</TotalTime>
  <Words>817</Words>
  <Application>Microsoft Office PowerPoint</Application>
  <PresentationFormat>On-screen Show (4:3)</PresentationFormat>
  <Paragraphs>355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PSI PowerPoint Master english 4_3</vt:lpstr>
      <vt:lpstr>ATHOS Front-End Installation</vt:lpstr>
      <vt:lpstr>Overview ATHOS</vt:lpstr>
      <vt:lpstr>ATHOS Front-End Layout</vt:lpstr>
      <vt:lpstr>ATHOS Front-End Layout</vt:lpstr>
      <vt:lpstr>Safety Components</vt:lpstr>
      <vt:lpstr>Beam Diffusor</vt:lpstr>
      <vt:lpstr>Gas Spectrometer (PIGS) </vt:lpstr>
      <vt:lpstr>Gas Attenuator (OGAT) </vt:lpstr>
      <vt:lpstr>Diagnostics</vt:lpstr>
      <vt:lpstr>ATHOS Front-End Installation</vt:lpstr>
      <vt:lpstr>Challenges</vt:lpstr>
      <vt:lpstr>Wir schaffen Wissen – heute für morgen</vt:lpstr>
      <vt:lpstr>Prioritäten</vt:lpstr>
      <vt:lpstr>Übersicht ATHOS</vt:lpstr>
      <vt:lpstr>Solid State Attenuator</vt:lpstr>
    </vt:vector>
  </TitlesOfParts>
  <Company>PSI - Paul Scherrer Institut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ATHOS Front-End Installation und Zeitplan</dc:title>
  <dc:creator>Pradervand Claude Pascal</dc:creator>
  <cp:lastModifiedBy>Pradervand Claude Pascal</cp:lastModifiedBy>
  <cp:revision>41</cp:revision>
  <cp:lastPrinted>2015-07-23T13:50:07Z</cp:lastPrinted>
  <dcterms:created xsi:type="dcterms:W3CDTF">2018-09-04T14:59:00Z</dcterms:created>
  <dcterms:modified xsi:type="dcterms:W3CDTF">2018-09-25T08:03:47Z</dcterms:modified>
</cp:coreProperties>
</file>