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7"/>
  </p:notesMasterIdLst>
  <p:handoutMasterIdLst>
    <p:handoutMasterId r:id="rId8"/>
  </p:handoutMasterIdLst>
  <p:sldIdLst>
    <p:sldId id="331" r:id="rId2"/>
    <p:sldId id="332" r:id="rId3"/>
    <p:sldId id="333" r:id="rId4"/>
    <p:sldId id="334" r:id="rId5"/>
    <p:sldId id="290" r:id="rId6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333"/>
            <p14:sldId id="334"/>
            <p14:sldId id="29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1937" autoAdjust="0"/>
  </p:normalViewPr>
  <p:slideViewPr>
    <p:cSldViewPr snapToObjects="1">
      <p:cViewPr varScale="1">
        <p:scale>
          <a:sx n="130" d="100"/>
          <a:sy n="130" d="100"/>
        </p:scale>
        <p:origin x="-315" y="-45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de-CH" dirty="0" err="1"/>
              <a:t>Comparison</a:t>
            </a:r>
            <a:r>
              <a:rPr lang="de-CH" dirty="0"/>
              <a:t> </a:t>
            </a:r>
            <a:r>
              <a:rPr lang="de-CH" dirty="0" err="1"/>
              <a:t>measurements</a:t>
            </a:r>
            <a:r>
              <a:rPr lang="de-CH" dirty="0"/>
              <a:t> </a:t>
            </a:r>
            <a:r>
              <a:rPr lang="de-CH" dirty="0" err="1"/>
              <a:t>wire</a:t>
            </a:r>
            <a:r>
              <a:rPr lang="de-CH" dirty="0"/>
              <a:t> </a:t>
            </a:r>
            <a:r>
              <a:rPr lang="de-CH" dirty="0" err="1"/>
              <a:t>scanner</a:t>
            </a:r>
            <a:r>
              <a:rPr lang="de-CH" dirty="0"/>
              <a:t> vs. </a:t>
            </a:r>
            <a:r>
              <a:rPr lang="de-CH" dirty="0" err="1" smtClean="0"/>
              <a:t>screen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/>
              <a:t>R. Ischebeck, G. L. Orlandi, C. </a:t>
            </a:r>
            <a:r>
              <a:rPr lang="de-CH" dirty="0" smtClean="0"/>
              <a:t>Lombosi  </a:t>
            </a:r>
            <a:r>
              <a:rPr lang="en-GB" dirty="0" smtClean="0"/>
              <a:t>::  </a:t>
            </a:r>
            <a:r>
              <a:rPr lang="en-GB" dirty="0"/>
              <a:t>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 smtClean="0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Morning shift 27.09.2018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8" y="2996852"/>
            <a:ext cx="3781425" cy="1728292"/>
          </a:xfrm>
        </p:spPr>
        <p:txBody>
          <a:bodyPr/>
          <a:lstStyle/>
          <a:p>
            <a:pPr marL="177800" lvl="1">
              <a:buFont typeface="Arial" panose="020B0604020202020204" pitchFamily="34" charset="0"/>
              <a:buChar char="•"/>
            </a:pPr>
            <a:r>
              <a:rPr lang="de-CH" dirty="0" smtClean="0"/>
              <a:t>  </a:t>
            </a:r>
            <a:r>
              <a:rPr lang="de-CH" dirty="0" err="1" smtClean="0"/>
              <a:t>Recorded</a:t>
            </a:r>
            <a:r>
              <a:rPr lang="de-CH" dirty="0" smtClean="0"/>
              <a:t> </a:t>
            </a:r>
            <a:r>
              <a:rPr lang="de-CH" dirty="0" err="1" smtClean="0"/>
              <a:t>screen</a:t>
            </a:r>
            <a:r>
              <a:rPr lang="de-CH" dirty="0" smtClean="0"/>
              <a:t>:</a:t>
            </a:r>
          </a:p>
          <a:p>
            <a:pPr marL="0" lvl="1" indent="0">
              <a:buSzTx/>
              <a:buNone/>
            </a:pPr>
            <a:r>
              <a:rPr lang="de-CH" b="1" dirty="0" smtClean="0"/>
              <a:t>SARCL01-DSCR170 </a:t>
            </a:r>
            <a:r>
              <a:rPr lang="de-CH" b="1" dirty="0"/>
              <a:t>(z=452.55m</a:t>
            </a:r>
            <a:r>
              <a:rPr lang="de-CH" b="1" dirty="0" smtClean="0"/>
              <a:t>)</a:t>
            </a:r>
          </a:p>
          <a:p>
            <a:pPr marL="285750" lvl="1" indent="-285750">
              <a:buSzTx/>
              <a:buFont typeface="Arial" panose="020B0604020202020204" pitchFamily="34" charset="0"/>
              <a:buChar char="•"/>
            </a:pPr>
            <a:r>
              <a:rPr lang="en-US" dirty="0" smtClean="0"/>
              <a:t>Stack of 10 images</a:t>
            </a:r>
            <a:endParaRPr lang="de-CH" dirty="0"/>
          </a:p>
          <a:p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setup</a:t>
            </a:r>
            <a:endParaRPr lang="de-CH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5003800" y="2996851"/>
            <a:ext cx="3781425" cy="1724723"/>
          </a:xfrm>
        </p:spPr>
        <p:txBody>
          <a:bodyPr/>
          <a:lstStyle/>
          <a:p>
            <a:r>
              <a:rPr lang="en-US" dirty="0" smtClean="0"/>
              <a:t>  Scanned wire:</a:t>
            </a:r>
          </a:p>
          <a:p>
            <a:pPr marL="0" indent="0">
              <a:buNone/>
            </a:pPr>
            <a:r>
              <a:rPr lang="en-US" b="1" dirty="0"/>
              <a:t>SARCL01-DWSC160 (z=452.31m)</a:t>
            </a:r>
            <a:endParaRPr lang="en-US" b="1" dirty="0" smtClean="0"/>
          </a:p>
          <a:p>
            <a:r>
              <a:rPr lang="en-US" dirty="0" smtClean="0"/>
              <a:t>  Scan of </a:t>
            </a:r>
            <a:r>
              <a:rPr lang="en-US" dirty="0" smtClean="0"/>
              <a:t>4 cycles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1042988" y="1268760"/>
            <a:ext cx="7344816" cy="12961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Beam optics setup with</a:t>
            </a:r>
            <a:br>
              <a:rPr lang="en-US" sz="1800" kern="1000" spc="30" dirty="0" smtClean="0">
                <a:latin typeface="+mn-lt"/>
                <a:cs typeface="Franklin Gothic Book"/>
              </a:rPr>
            </a:br>
            <a:r>
              <a:rPr lang="en-US" sz="1800" kern="1000" spc="30" dirty="0" smtClean="0">
                <a:latin typeface="+mn-lt"/>
                <a:cs typeface="Franklin Gothic Book"/>
              </a:rPr>
              <a:t>S10BC01-MQUA100 and S10CB01-MQUA040, </a:t>
            </a:r>
            <a:r>
              <a:rPr lang="en-US" sz="1800" i="1" kern="1000" spc="30" dirty="0">
                <a:latin typeface="+mn-lt"/>
                <a:cs typeface="Franklin Gothic Book"/>
              </a:rPr>
              <a:t>E. Prat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Tight beam focus and scan around beam waist by</a:t>
            </a:r>
            <a:br>
              <a:rPr lang="en-US" sz="1800" kern="1000" spc="30" dirty="0" smtClean="0">
                <a:latin typeface="+mn-lt"/>
                <a:cs typeface="Franklin Gothic Book"/>
              </a:rPr>
            </a:br>
            <a:r>
              <a:rPr lang="de-CH" sz="1800" b="1" kern="1000" spc="30" dirty="0" smtClean="0">
                <a:latin typeface="+mn-lt"/>
                <a:cs typeface="Franklin Gothic Book"/>
              </a:rPr>
              <a:t>S30CB15-MQUA430 (z=431.49m)</a:t>
            </a:r>
            <a:endParaRPr lang="en-US" sz="1800" b="1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2988" y="4149080"/>
            <a:ext cx="7417444" cy="18722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Focusing quad is 20 m upstream to observation point, no correction</a:t>
            </a:r>
            <a:br>
              <a:rPr lang="en-US" sz="1800" kern="1000" spc="30" dirty="0" smtClean="0">
                <a:latin typeface="+mn-lt"/>
                <a:cs typeface="Franklin Gothic Book"/>
              </a:rPr>
            </a:br>
            <a:r>
              <a:rPr lang="en-US" sz="1800" kern="1000" spc="30" dirty="0" smtClean="0">
                <a:latin typeface="+mn-lt"/>
                <a:cs typeface="Franklin Gothic Book"/>
              </a:rPr>
              <a:t>for beta function is necessary to compare the two measurements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CH" sz="1800" kern="1000" spc="30" dirty="0">
                <a:latin typeface="+mn-lt"/>
                <a:cs typeface="Franklin Gothic Book"/>
              </a:rPr>
              <a:t>Charge 10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pC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Bunch energy 5.2 GeV at the screen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Common Gaussian fit results and standard deviation are shown on the plots</a:t>
            </a:r>
            <a:endParaRPr lang="de-CH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52497848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780425"/>
            <a:ext cx="5845056" cy="578812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702119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764704"/>
            <a:ext cx="5845056" cy="5788124"/>
          </a:xfrm>
        </p:spPr>
      </p:pic>
    </p:spTree>
    <p:extLst>
      <p:ext uri="{BB962C8B-B14F-4D97-AF65-F5344CB8AC3E}">
        <p14:creationId xmlns:p14="http://schemas.microsoft.com/office/powerpoint/2010/main" val="201599873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9"/>
            <a:ext cx="7742237" cy="1943546"/>
          </a:xfrm>
        </p:spPr>
        <p:txBody>
          <a:bodyPr/>
          <a:lstStyle/>
          <a:p>
            <a:r>
              <a:rPr lang="de-CH" dirty="0" err="1" smtClean="0"/>
              <a:t>Comparing</a:t>
            </a:r>
            <a:r>
              <a:rPr lang="de-CH" dirty="0" smtClean="0"/>
              <a:t> YAG </a:t>
            </a:r>
            <a:r>
              <a:rPr lang="de-CH" dirty="0" err="1" smtClean="0"/>
              <a:t>and</a:t>
            </a:r>
            <a:r>
              <a:rPr lang="de-CH" dirty="0" smtClean="0"/>
              <a:t> LYSO </a:t>
            </a:r>
            <a:r>
              <a:rPr lang="de-CH" dirty="0" err="1" smtClean="0"/>
              <a:t>crystals</a:t>
            </a:r>
            <a:r>
              <a:rPr lang="de-CH" dirty="0" smtClean="0"/>
              <a:t> </a:t>
            </a:r>
            <a:r>
              <a:rPr lang="de-CH" dirty="0" err="1" smtClean="0"/>
              <a:t>shows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smaller</a:t>
            </a:r>
            <a:r>
              <a:rPr lang="de-CH" dirty="0" smtClean="0"/>
              <a:t> transversal beam </a:t>
            </a:r>
            <a:r>
              <a:rPr lang="de-CH" dirty="0" err="1" smtClean="0"/>
              <a:t>size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measured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YAG </a:t>
            </a:r>
            <a:r>
              <a:rPr lang="de-CH" dirty="0" err="1" smtClean="0"/>
              <a:t>crystal</a:t>
            </a:r>
            <a:endParaRPr lang="de-CH" dirty="0"/>
          </a:p>
          <a:p>
            <a:r>
              <a:rPr lang="en-US" dirty="0" smtClean="0"/>
              <a:t>Statistics was different for YAG (stack of 10), WSC </a:t>
            </a:r>
            <a:r>
              <a:rPr lang="en-US" dirty="0" smtClean="0"/>
              <a:t>(4 cycles), </a:t>
            </a:r>
            <a:r>
              <a:rPr lang="en-US" dirty="0" smtClean="0"/>
              <a:t>thus SNR not yet comparable </a:t>
            </a:r>
          </a:p>
          <a:p>
            <a:r>
              <a:rPr lang="en-US" dirty="0" smtClean="0"/>
              <a:t>Calibration of PMT for WSC measurements was done at the first point (smallest beam), increased SNR is expected for larger beams</a:t>
            </a:r>
            <a:endParaRPr lang="de-CH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60213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2144" y="5564189"/>
            <a:ext cx="532859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Ischebeck, Orlandi, Voulot, </a:t>
            </a:r>
            <a:r>
              <a:rPr lang="de-CH" sz="1800" kern="1000" spc="30" dirty="0" err="1">
                <a:latin typeface="+mn-lt"/>
                <a:cs typeface="Franklin Gothic Book"/>
              </a:rPr>
              <a:t>Gobbo</a:t>
            </a:r>
            <a:r>
              <a:rPr lang="de-CH" sz="1800" kern="1000" spc="30" dirty="0">
                <a:latin typeface="+mn-lt"/>
                <a:cs typeface="Franklin Gothic Book"/>
              </a:rPr>
              <a:t>, Prat, Hermann, Lombosi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smtClean="0">
                <a:latin typeface="+mn-lt"/>
                <a:cs typeface="Franklin Gothic Book"/>
              </a:rPr>
              <a:t>https</a:t>
            </a:r>
            <a:r>
              <a:rPr lang="de-CH" sz="1800" kern="1000" spc="30" dirty="0">
                <a:latin typeface="+mn-lt"/>
                <a:cs typeface="Franklin Gothic Book"/>
              </a:rPr>
              <a:t>://elog-gfa.psi.ch/SwissFEL+commissioning/7962</a:t>
            </a:r>
            <a:endParaRPr lang="de-CH" sz="1800" kern="1000" spc="30" dirty="0" smtClean="0">
              <a:latin typeface="+mn-lt"/>
              <a:cs typeface="Franklin Gothic Boo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 4_3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="" xmlns:thm15="http://schemas.microsoft.com/office/thememl/2012/main" name="PSI PowerPoint Master english 4_3.pptx [Read-Only]" id="{7451C6E5-7F0B-428A-8AC2-2A5E7C44507E}" vid="{8D2215F8-7FAB-4345-A0B9-2243A7EBAD1D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 4_3</Template>
  <TotalTime>0</TotalTime>
  <Words>156</Words>
  <Application>Microsoft Office PowerPoint</Application>
  <PresentationFormat>On-screen Show (4:3)</PresentationFormat>
  <Paragraphs>27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PSI PowerPoint Master english 4_3</vt:lpstr>
      <vt:lpstr>Comparison measurements wire scanner vs. screen</vt:lpstr>
      <vt:lpstr>Measurement setup</vt:lpstr>
      <vt:lpstr>PowerPoint Presentation</vt:lpstr>
      <vt:lpstr>PowerPoint Presentation</vt:lpstr>
      <vt:lpstr>Conclusion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Lombosi Csaba Mario</dc:creator>
  <cp:lastModifiedBy>Lombosi Csaba Mario</cp:lastModifiedBy>
  <cp:revision>10</cp:revision>
  <cp:lastPrinted>2015-07-23T13:50:07Z</cp:lastPrinted>
  <dcterms:created xsi:type="dcterms:W3CDTF">2018-10-08T12:46:58Z</dcterms:created>
  <dcterms:modified xsi:type="dcterms:W3CDTF">2018-10-08T14:07:47Z</dcterms:modified>
</cp:coreProperties>
</file>