
<file path=[Content_Types].xml><?xml version="1.0" encoding="utf-8"?>
<Types xmlns="http://schemas.openxmlformats.org/package/2006/content-types">
  <Default Extension="tmp" ContentType="image/png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9"/>
  </p:notesMasterIdLst>
  <p:handoutMasterIdLst>
    <p:handoutMasterId r:id="rId10"/>
  </p:handoutMasterIdLst>
  <p:sldIdLst>
    <p:sldId id="342" r:id="rId2"/>
    <p:sldId id="324" r:id="rId3"/>
    <p:sldId id="323" r:id="rId4"/>
    <p:sldId id="325" r:id="rId5"/>
    <p:sldId id="343" r:id="rId6"/>
    <p:sldId id="344" r:id="rId7"/>
    <p:sldId id="345" r:id="rId8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42"/>
            <p14:sldId id="324"/>
            <p14:sldId id="323"/>
            <p14:sldId id="325"/>
            <p14:sldId id="343"/>
            <p14:sldId id="344"/>
            <p14:sldId id="34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1937" autoAdjust="0"/>
  </p:normalViewPr>
  <p:slideViewPr>
    <p:cSldViewPr snapToObjects="1">
      <p:cViewPr varScale="1">
        <p:scale>
          <a:sx n="161" d="100"/>
          <a:sy n="161" d="100"/>
        </p:scale>
        <p:origin x="1772" y="10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9712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388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Master-Untertitelformat bearbeiten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/>
              <a:t>Mastertitelformat 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https://elog-gfa.psi.ch/SwissFEL+commissioning/712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m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elog-gfa.psi.ch/SwissFEL+commissioning/790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dirty="0"/>
              <a:t>ACHIP Wakefield Experiments </a:t>
            </a:r>
            <a:br>
              <a:rPr lang="en-GB" dirty="0"/>
            </a:br>
            <a:r>
              <a:rPr lang="en-GB" dirty="0"/>
              <a:t>July 22 and Sept 24 2018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/>
              <a:t>S. Bettoni, B. Hermann, R. Ischebeck, C. Lombosi, E. Prat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969696"/>
                </a:solidFill>
                <a:latin typeface="+mn-lt"/>
              </a:rPr>
              <a:t>SPM :: Oct 8, 2018</a:t>
            </a:r>
            <a:endParaRPr lang="en-GB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DCF26508-F38D-4D97-B263-49D1A19CE3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24" t="16045" r="2022" b="3399"/>
          <a:stretch/>
        </p:blipFill>
        <p:spPr>
          <a:xfrm>
            <a:off x="6228184" y="5117401"/>
            <a:ext cx="2699792" cy="1535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1161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340768"/>
            <a:ext cx="3678354" cy="275561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A3E3BED-8A99-4DA9-AE32-E0BCE8DB1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4053079"/>
            <a:ext cx="3816424" cy="277258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60B5ECC7-6DD4-4474-8882-FCDA3FAE3FE5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1042988" y="1052736"/>
                <a:ext cx="7993508" cy="4968653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b="1" dirty="0"/>
                  <a:t>ELOG </a:t>
                </a:r>
              </a:p>
              <a:p>
                <a:pPr marL="0" indent="0">
                  <a:buNone/>
                </a:pPr>
                <a:r>
                  <a:rPr lang="en-US" sz="1400" dirty="0">
                    <a:hlinkClick r:id="rId4"/>
                  </a:rPr>
                  <a:t>https://elog-gfa.psi.ch/SwissFEL+commissioning/7121</a:t>
                </a:r>
                <a:endParaRPr lang="en-US" sz="14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/>
                  <a:t>Beam size @ IP</a:t>
                </a:r>
              </a:p>
              <a:p>
                <a:r>
                  <a:rPr lang="en-US" dirty="0"/>
                  <a:t>Measured emittance:</a:t>
                </a:r>
              </a:p>
              <a:p>
                <a:pPr marL="0" indent="0">
                  <a:buNone/>
                </a:pPr>
                <a:r>
                  <a:rPr lang="en-US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=200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nm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=190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nm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Focus: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43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31</m:t>
                    </m:r>
                    <m:r>
                      <a:rPr lang="de-CH" b="0" i="1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μm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de-CH" dirty="0"/>
              </a:p>
              <a:p>
                <a:r>
                  <a:rPr lang="de-CH" dirty="0"/>
                  <a:t>12 % </a:t>
                </a:r>
                <a:r>
                  <a:rPr lang="de-CH" dirty="0" err="1"/>
                  <a:t>of</a:t>
                </a:r>
                <a:r>
                  <a:rPr lang="de-CH" dirty="0"/>
                  <a:t> </a:t>
                </a:r>
                <a:r>
                  <a:rPr lang="de-CH" dirty="0" err="1"/>
                  <a:t>charge</a:t>
                </a:r>
                <a:r>
                  <a:rPr lang="de-CH" dirty="0"/>
                  <a:t> outside </a:t>
                </a:r>
                <a:r>
                  <a:rPr lang="de-CH" dirty="0" err="1"/>
                  <a:t>of</a:t>
                </a:r>
                <a:r>
                  <a:rPr lang="de-CH" dirty="0"/>
                  <a:t> </a:t>
                </a:r>
                <a:r>
                  <a:rPr lang="de-CH" dirty="0" err="1"/>
                  <a:t>aperture</a:t>
                </a:r>
                <a:r>
                  <a:rPr lang="de-CH" dirty="0"/>
                  <a:t> </a:t>
                </a:r>
              </a:p>
              <a:p>
                <a:pPr marL="0" indent="0">
                  <a:buNone/>
                </a:pPr>
                <a:r>
                  <a:rPr lang="de-CH" dirty="0"/>
                  <a:t>   (</a:t>
                </a:r>
                <a14:m>
                  <m:oMath xmlns:m="http://schemas.openxmlformats.org/officeDocument/2006/math">
                    <m:r>
                      <a:rPr lang="de-CH" b="0" i="0" smtClean="0">
                        <a:latin typeface="Cambria Math"/>
                      </a:rPr>
                      <m:t>93.75 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μ</m:t>
                    </m:r>
                    <m:r>
                      <m:rPr>
                        <m:sty m:val="p"/>
                      </m:rPr>
                      <a:rPr lang="de-CH" b="0" i="0" smtClean="0">
                        <a:latin typeface="Cambria Math"/>
                      </a:rPr>
                      <m:t>m</m:t>
                    </m:r>
                  </m:oMath>
                </a14:m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r>
                  <a:rPr lang="en-US" b="1" dirty="0"/>
                  <a:t>Compression</a:t>
                </a:r>
              </a:p>
              <a:p>
                <a:r>
                  <a:rPr lang="en-US" kern="1000" spc="30" dirty="0">
                    <a:cs typeface="Franklin Gothic Book"/>
                  </a:rPr>
                  <a:t>X-band cavity off, non-linear compression</a:t>
                </a:r>
              </a:p>
              <a:p>
                <a:r>
                  <a:rPr lang="en-US" kern="1000" spc="30" dirty="0">
                    <a:cs typeface="Franklin Gothic Book"/>
                  </a:rPr>
                  <a:t>210 fs (FWHM) peak followed by </a:t>
                </a:r>
                <a:r>
                  <a:rPr lang="en-US" kern="1000" spc="30" dirty="0" err="1">
                    <a:cs typeface="Franklin Gothic Book"/>
                  </a:rPr>
                  <a:t>ps</a:t>
                </a:r>
                <a:r>
                  <a:rPr lang="en-US" kern="1000" spc="30" dirty="0">
                    <a:cs typeface="Franklin Gothic Book"/>
                  </a:rPr>
                  <a:t>-tail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60B5ECC7-6DD4-4474-8882-FCDA3FAE3F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xfrm>
                <a:off x="1042988" y="1052736"/>
                <a:ext cx="7993508" cy="4968653"/>
              </a:xfrm>
              <a:blipFill>
                <a:blip r:embed="rId5"/>
                <a:stretch>
                  <a:fillRect l="-1754" t="-13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0B6E4843-6663-42D2-B261-320ED5EEAC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July</a:t>
            </a:r>
            <a:r>
              <a:rPr lang="de-CH" dirty="0"/>
              <a:t> 22 Experiment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BF0168-7AFE-4DBE-A4F8-7EC96761AD5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255043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July</a:t>
            </a:r>
            <a:r>
              <a:rPr lang="de-CH" dirty="0"/>
              <a:t> 22 Experiment	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B2B9566-B007-4457-9255-B8D0B5D18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3480" y="2924944"/>
            <a:ext cx="4680520" cy="3493674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90FDE11A-8380-45A2-84AE-BFB7DD4C9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87" y="2924944"/>
            <a:ext cx="4678664" cy="3493675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CED5653E-0CB0-48D2-8E0E-76B4F57DCD47}"/>
              </a:ext>
            </a:extLst>
          </p:cNvPr>
          <p:cNvSpPr txBox="1"/>
          <p:nvPr/>
        </p:nvSpPr>
        <p:spPr>
          <a:xfrm>
            <a:off x="2843808" y="4077072"/>
            <a:ext cx="414231" cy="38815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tail</a:t>
            </a:r>
            <a:endParaRPr lang="en-US" sz="1800" kern="1000" spc="3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5A8A5FCD-92A5-46DF-B0C5-EEBCE3943DE7}"/>
              </a:ext>
            </a:extLst>
          </p:cNvPr>
          <p:cNvSpPr txBox="1"/>
          <p:nvPr/>
        </p:nvSpPr>
        <p:spPr>
          <a:xfrm>
            <a:off x="1391673" y="5085184"/>
            <a:ext cx="556537" cy="36147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head</a:t>
            </a:r>
            <a:endParaRPr lang="en-US" sz="1800" kern="1000" spc="30" dirty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623253F8-289C-4628-8B88-9867817EB7D9}"/>
              </a:ext>
            </a:extLst>
          </p:cNvPr>
          <p:cNvSpPr/>
          <p:nvPr/>
        </p:nvSpPr>
        <p:spPr>
          <a:xfrm>
            <a:off x="947398" y="1283072"/>
            <a:ext cx="801708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b="1" dirty="0"/>
              <a:t>Spectrometer setup</a:t>
            </a:r>
          </a:p>
          <a:p>
            <a:r>
              <a:rPr lang="en-US" dirty="0"/>
              <a:t>Injector spectrometer</a:t>
            </a:r>
          </a:p>
          <a:p>
            <a:r>
              <a:rPr lang="en-US" dirty="0"/>
              <a:t>TDC located before ACHIP chamber, not useable (streaked beam would be to large)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Create streaking field by orbit-offset (2 mm) in two C-Bands</a:t>
            </a:r>
          </a:p>
        </p:txBody>
      </p:sp>
    </p:spTree>
    <p:extLst>
      <p:ext uri="{BB962C8B-B14F-4D97-AF65-F5344CB8AC3E}">
        <p14:creationId xmlns:p14="http://schemas.microsoft.com/office/powerpoint/2010/main" val="379011749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4CE49481-CDD9-4418-93BC-374E0BF0F01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Difference between Energy (COM) vs “Time” (wakepotential):</a:t>
            </a: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B481991-E67D-4DE6-82F2-875AAF7555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22 Preliminary Analysis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AF654C0-4EFF-4AC8-B40E-995ADC39CDF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70ADC24-D8F0-4F2F-963C-8380E511371E}"/>
              </a:ext>
            </a:extLst>
          </p:cNvPr>
          <p:cNvSpPr txBox="1"/>
          <p:nvPr/>
        </p:nvSpPr>
        <p:spPr>
          <a:xfrm>
            <a:off x="1042988" y="4932958"/>
            <a:ext cx="6841380" cy="172819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+mn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</a:rPr>
              <a:t>Tim axis uncalibrated…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>
                <a:latin typeface="+mn-lt"/>
              </a:rPr>
              <a:t>time/pixel unknown (non-linearity)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>
                <a:latin typeface="+mn-lt"/>
              </a:rPr>
              <a:t>t0, offset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/>
              <a:t>Simulation of C-band streak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+mn-lt"/>
              <a:cs typeface="Franklin Gothic Book"/>
            </a:endParaRPr>
          </a:p>
        </p:txBody>
      </p:sp>
      <p:pic>
        <p:nvPicPr>
          <p:cNvPr id="11" name="Grafik 10" descr="Bildschirmausschnit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897" y="2125501"/>
            <a:ext cx="3768607" cy="2480795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5724128" y="4581128"/>
            <a:ext cx="720080" cy="32666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200 </a:t>
            </a:r>
            <a:r>
              <a:rPr lang="en-US" sz="1800" kern="1000" spc="30" dirty="0" err="1">
                <a:latin typeface="+mn-lt"/>
                <a:cs typeface="Franklin Gothic Book"/>
              </a:rPr>
              <a:t>pC</a:t>
            </a:r>
            <a:endParaRPr lang="en-US" sz="1800" kern="1000" spc="30" dirty="0">
              <a:latin typeface="+mn-lt"/>
              <a:cs typeface="Franklin Gothic Book"/>
            </a:endParaRPr>
          </a:p>
        </p:txBody>
      </p:sp>
      <p:pic>
        <p:nvPicPr>
          <p:cNvPr id="5" name="Grafik 4" descr="Bildschirmausschnit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733204"/>
            <a:ext cx="4608512" cy="333760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0" y="2386551"/>
            <a:ext cx="1763688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>
                <a:solidFill>
                  <a:srgbClr val="00B050"/>
                </a:solidFill>
                <a:latin typeface="+mn-lt"/>
                <a:cs typeface="Franklin Gothic Book"/>
              </a:rPr>
              <a:t>250 </a:t>
            </a:r>
            <a:r>
              <a:rPr lang="en-US" sz="1400" b="1" kern="1000" spc="30" dirty="0" err="1">
                <a:solidFill>
                  <a:srgbClr val="00B050"/>
                </a:solidFill>
                <a:latin typeface="+mn-lt"/>
                <a:cs typeface="Franklin Gothic Book"/>
              </a:rPr>
              <a:t>keV</a:t>
            </a:r>
            <a:r>
              <a:rPr lang="en-US" sz="1400" b="1" kern="1000" spc="30" dirty="0">
                <a:solidFill>
                  <a:srgbClr val="00B050"/>
                </a:solidFill>
                <a:latin typeface="+mn-lt"/>
                <a:cs typeface="Franklin Gothic Book"/>
              </a:rPr>
              <a:t> energy gain!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b="1" kern="1000" spc="30" dirty="0">
                <a:solidFill>
                  <a:srgbClr val="00B050"/>
                </a:solidFill>
                <a:latin typeface="+mn-lt"/>
                <a:cs typeface="Franklin Gothic Book"/>
              </a:rPr>
              <a:t>(in 3 mm)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575986" y="1844824"/>
            <a:ext cx="1444285" cy="28067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CST Simulation</a:t>
            </a:r>
            <a:endParaRPr lang="en-US" sz="1800" kern="1000" spc="30" dirty="0">
              <a:latin typeface="+mn-lt"/>
              <a:cs typeface="Franklin Gothic Book"/>
            </a:endParaRP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4EB04555-B1C8-4BDF-B7F8-989479FEB526}"/>
              </a:ext>
            </a:extLst>
          </p:cNvPr>
          <p:cNvSpPr/>
          <p:nvPr/>
        </p:nvSpPr>
        <p:spPr bwMode="auto">
          <a:xfrm>
            <a:off x="2771800" y="4907790"/>
            <a:ext cx="914400" cy="210772"/>
          </a:xfrm>
          <a:prstGeom prst="ellipse">
            <a:avLst/>
          </a:prstGeom>
          <a:noFill/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8636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3B32A45F-4805-419B-8FC0-8152EAC372CD}"/>
                  </a:ext>
                </a:extLst>
              </p:cNvPr>
              <p:cNvSpPr>
                <a:spLocks noGrp="1"/>
              </p:cNvSpPr>
              <p:nvPr>
                <p:ph sz="quarter" idx="13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1" dirty="0"/>
                  <a:t>ELOG</a:t>
                </a:r>
              </a:p>
              <a:p>
                <a:pPr marL="0" indent="0">
                  <a:buNone/>
                </a:pPr>
                <a:r>
                  <a:rPr lang="en-US" dirty="0">
                    <a:hlinkClick r:id="rId2"/>
                  </a:rPr>
                  <a:t>https://elog-gfa.psi.ch/SwissFEL+commissioning/7901</a:t>
                </a:r>
                <a:r>
                  <a:rPr lang="en-US" dirty="0"/>
                  <a:t>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/>
                  <a:t>Beam setup </a:t>
                </a:r>
              </a:p>
              <a:p>
                <a:r>
                  <a:rPr lang="en-US" dirty="0"/>
                  <a:t>Bunch length: 440 fs (x band on)</a:t>
                </a:r>
              </a:p>
              <a:p>
                <a:r>
                  <a:rPr lang="en-US" dirty="0"/>
                  <a:t>Measured emittance: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𝑋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296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nm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𝑌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286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nm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50%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larger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than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July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22!)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r>
                  <a:rPr lang="en-US" b="1" dirty="0"/>
                  <a:t>Problems</a:t>
                </a:r>
              </a:p>
              <a:p>
                <a:r>
                  <a:rPr lang="en-US" dirty="0"/>
                  <a:t>Beam too large to be transported through structure</a:t>
                </a:r>
              </a:p>
              <a:p>
                <a:r>
                  <a:rPr lang="en-US" dirty="0"/>
                  <a:t>Tilted beam</a:t>
                </a:r>
              </a:p>
              <a:p>
                <a:r>
                  <a:rPr lang="en-US" dirty="0"/>
                  <a:t>Misalignment of Laser on cathode</a:t>
                </a:r>
              </a:p>
              <a:p>
                <a:pPr marL="0" indent="0">
                  <a:buNone/>
                </a:pPr>
                <a:endParaRPr lang="en-US" b="1" dirty="0"/>
              </a:p>
              <a:p>
                <a:pPr marL="0" indent="0">
                  <a:buNone/>
                </a:pPr>
                <a:r>
                  <a:rPr lang="en-US" b="1" dirty="0"/>
                  <a:t>2 Bunch mode with </a:t>
                </a:r>
                <a:r>
                  <a:rPr lang="en-US" b="1" dirty="0" err="1"/>
                  <a:t>Alcor</a:t>
                </a:r>
                <a:r>
                  <a:rPr lang="en-US" b="1" dirty="0"/>
                  <a:t> + Jaguar</a:t>
                </a:r>
              </a:p>
              <a:p>
                <a:r>
                  <a:rPr lang="en-US" dirty="0"/>
                  <a:t>Drive (high charge) – Witness (low charge)</a:t>
                </a:r>
              </a:p>
              <a:p>
                <a:r>
                  <a:rPr lang="en-US"/>
                  <a:t>Control delay</a:t>
                </a:r>
                <a:endParaRPr lang="en-US" dirty="0"/>
              </a:p>
            </p:txBody>
          </p:sp>
        </mc:Choice>
        <mc:Fallback>
          <p:sp>
            <p:nvSpPr>
              <p:cNvPr id="2" name="Inhaltsplatzhalter 1">
                <a:extLst>
                  <a:ext uri="{FF2B5EF4-FFF2-40B4-BE49-F238E27FC236}">
                    <a16:creationId xmlns:a16="http://schemas.microsoft.com/office/drawing/2014/main" id="{3B32A45F-4805-419B-8FC0-8152EAC372C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3"/>
              </p:nvPr>
            </p:nvSpPr>
            <p:spPr>
              <a:blipFill>
                <a:blip r:embed="rId3"/>
                <a:stretch>
                  <a:fillRect l="-1811" t="-14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el 2">
            <a:extLst>
              <a:ext uri="{FF2B5EF4-FFF2-40B4-BE49-F238E27FC236}">
                <a16:creationId xmlns:a16="http://schemas.microsoft.com/office/drawing/2014/main" id="{A941815D-8B16-4822-A516-A10FF4EE7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 24 Experiment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56B39F6-0A25-4CFA-82A0-5C044B9BC89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5034203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941815D-8B16-4822-A516-A10FF4EE7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 24 Experiment, 2 Bunch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56B39F6-0A25-4CFA-82A0-5C044B9BC89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1026" name="Picture 2" descr="https://elog-gfa.psi.ch/SwissFEL+commissioning+data/180925_012832/20180925_012812_SINDI02-DLAC055_camera_snapshot.h5.png">
            <a:extLst>
              <a:ext uri="{FF2B5EF4-FFF2-40B4-BE49-F238E27FC236}">
                <a16:creationId xmlns:a16="http://schemas.microsoft.com/office/drawing/2014/main" id="{D63B8303-A7E5-4C9E-80FC-235DB3C89A18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6264696" cy="5900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553295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941815D-8B16-4822-A516-A10FF4EE7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Sept 24 Experiment, 2 Bunch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56B39F6-0A25-4CFA-82A0-5C044B9BC89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2050" name="Picture 2" descr="20180925_014631_SINDI02-DLAC055_camera_snapshot.h5.png">
            <a:extLst>
              <a:ext uri="{FF2B5EF4-FFF2-40B4-BE49-F238E27FC236}">
                <a16:creationId xmlns:a16="http://schemas.microsoft.com/office/drawing/2014/main" id="{41FA70DF-53EA-480B-A0D3-CF596C49AA71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24744"/>
            <a:ext cx="2736304" cy="257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20180925_014730_SINDI02-DLAC055_camera_snapshot.h5.png">
            <a:extLst>
              <a:ext uri="{FF2B5EF4-FFF2-40B4-BE49-F238E27FC236}">
                <a16:creationId xmlns:a16="http://schemas.microsoft.com/office/drawing/2014/main" id="{B3C8CDAC-F0CF-4865-8456-B568D6ECD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6048" y="1124744"/>
            <a:ext cx="2736304" cy="257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20180925_014818_SINDI02-DLAC055_camera_snapshot.h5.png">
            <a:extLst>
              <a:ext uri="{FF2B5EF4-FFF2-40B4-BE49-F238E27FC236}">
                <a16:creationId xmlns:a16="http://schemas.microsoft.com/office/drawing/2014/main" id="{8C41BFD5-A558-46EF-888C-C28A1CAEE3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520" y="1124744"/>
            <a:ext cx="2736304" cy="257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C1325E94-EE34-425B-8239-A14505DDA8CE}"/>
              </a:ext>
            </a:extLst>
          </p:cNvPr>
          <p:cNvSpPr txBox="1"/>
          <p:nvPr/>
        </p:nvSpPr>
        <p:spPr>
          <a:xfrm>
            <a:off x="1115616" y="38639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err="1">
                <a:latin typeface="+mn-lt"/>
                <a:cs typeface="Franklin Gothic Book"/>
              </a:rPr>
              <a:t>Alcor</a:t>
            </a:r>
            <a:r>
              <a:rPr lang="en-US" sz="1800" kern="1000" spc="30" dirty="0">
                <a:latin typeface="+mn-lt"/>
                <a:cs typeface="Franklin Gothic Book"/>
              </a:rPr>
              <a:t> 150 </a:t>
            </a:r>
            <a:r>
              <a:rPr lang="en-US" sz="1800" kern="1000" spc="30" dirty="0" err="1">
                <a:latin typeface="+mn-lt"/>
                <a:cs typeface="Franklin Gothic Book"/>
              </a:rPr>
              <a:t>pC</a:t>
            </a:r>
            <a:endParaRPr lang="en-US" sz="1800" kern="1000" spc="30" dirty="0">
              <a:latin typeface="+mn-lt"/>
              <a:cs typeface="Franklin Gothic Book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4AAFEB8-EFF2-40C9-A36E-4F6096698CDB}"/>
              </a:ext>
            </a:extLst>
          </p:cNvPr>
          <p:cNvSpPr txBox="1"/>
          <p:nvPr/>
        </p:nvSpPr>
        <p:spPr>
          <a:xfrm>
            <a:off x="3962036" y="38639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Jaguar 20 </a:t>
            </a:r>
            <a:r>
              <a:rPr lang="en-US" sz="1800" kern="1000" spc="30" dirty="0" err="1">
                <a:latin typeface="+mn-lt"/>
                <a:cs typeface="Franklin Gothic Book"/>
              </a:rPr>
              <a:t>pC</a:t>
            </a:r>
            <a:endParaRPr lang="en-US" sz="1800" kern="1000" spc="30" dirty="0">
              <a:latin typeface="+mn-lt"/>
              <a:cs typeface="Franklin Gothic Book"/>
            </a:endParaRP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E2EE7931-A40C-4208-BFC7-768C9068774C}"/>
              </a:ext>
            </a:extLst>
          </p:cNvPr>
          <p:cNvSpPr txBox="1"/>
          <p:nvPr/>
        </p:nvSpPr>
        <p:spPr>
          <a:xfrm>
            <a:off x="6770272" y="386391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Both (170 </a:t>
            </a:r>
            <a:r>
              <a:rPr lang="en-US" sz="1800" kern="1000" spc="30" dirty="0" err="1">
                <a:latin typeface="+mn-lt"/>
                <a:cs typeface="Franklin Gothic Book"/>
              </a:rPr>
              <a:t>pC</a:t>
            </a:r>
            <a:r>
              <a:rPr lang="en-US" sz="1800" kern="1000" spc="30" dirty="0">
                <a:latin typeface="+mn-lt"/>
                <a:cs typeface="Franklin Gothic Book"/>
              </a:rPr>
              <a:t>)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0896356C-73CF-4E98-A533-7647D0A8D44E}"/>
              </a:ext>
            </a:extLst>
          </p:cNvPr>
          <p:cNvSpPr txBox="1"/>
          <p:nvPr/>
        </p:nvSpPr>
        <p:spPr>
          <a:xfrm>
            <a:off x="755576" y="4581128"/>
            <a:ext cx="8208912" cy="165618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>
                <a:latin typeface="+mn-lt"/>
                <a:cs typeface="Franklin Gothic Book"/>
              </a:rPr>
              <a:t>Orbit and focus not identical for both bunches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de-CH" sz="1800" kern="1000" spc="30" dirty="0" err="1">
                <a:latin typeface="+mn-lt"/>
                <a:cs typeface="Franklin Gothic Book"/>
              </a:rPr>
              <a:t>Chromaticity</a:t>
            </a:r>
            <a:r>
              <a:rPr lang="de-CH" sz="1800" kern="1000" spc="30" dirty="0">
                <a:latin typeface="+mn-lt"/>
                <a:cs typeface="Franklin Gothic Book"/>
              </a:rPr>
              <a:t> due </a:t>
            </a:r>
            <a:r>
              <a:rPr lang="de-CH" sz="1800" kern="1000" spc="30" dirty="0" err="1">
                <a:latin typeface="+mn-lt"/>
                <a:cs typeface="Franklin Gothic Book"/>
              </a:rPr>
              <a:t>to</a:t>
            </a:r>
            <a:r>
              <a:rPr lang="de-CH" sz="1800" kern="1000" spc="30" dirty="0">
                <a:latin typeface="+mn-lt"/>
                <a:cs typeface="Franklin Gothic Book"/>
              </a:rPr>
              <a:t> time/</a:t>
            </a:r>
            <a:r>
              <a:rPr lang="de-CH" sz="1800" kern="1000" spc="30" dirty="0" err="1">
                <a:latin typeface="+mn-lt"/>
                <a:cs typeface="Franklin Gothic Book"/>
              </a:rPr>
              <a:t>phase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difference</a:t>
            </a:r>
            <a:endParaRPr lang="de-CH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de-CH" sz="1800" kern="1000" spc="30" dirty="0">
                <a:latin typeface="+mn-lt"/>
                <a:cs typeface="Franklin Gothic Book"/>
              </a:rPr>
              <a:t>Space </a:t>
            </a:r>
            <a:r>
              <a:rPr lang="de-CH" sz="1800" kern="1000" spc="30" dirty="0" err="1">
                <a:latin typeface="+mn-lt"/>
                <a:cs typeface="Franklin Gothic Book"/>
              </a:rPr>
              <a:t>charge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effects</a:t>
            </a:r>
            <a:r>
              <a:rPr lang="de-CH" sz="1800" kern="1000" spc="30" dirty="0">
                <a:latin typeface="+mn-lt"/>
                <a:cs typeface="Franklin Gothic Book"/>
              </a:rPr>
              <a:t> different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</a:pPr>
            <a:endParaRPr lang="de-CH" sz="1800" kern="1000" spc="30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>
                <a:latin typeface="+mn-lt"/>
                <a:cs typeface="Franklin Gothic Book"/>
              </a:rPr>
              <a:t>More time and </a:t>
            </a:r>
            <a:r>
              <a:rPr lang="de-CH" sz="1800" kern="1000" spc="30" dirty="0" err="1">
                <a:latin typeface="+mn-lt"/>
                <a:cs typeface="Franklin Gothic Book"/>
              </a:rPr>
              <a:t>laser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group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needed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to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properly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set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up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both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lasers</a:t>
            </a:r>
            <a:r>
              <a:rPr lang="de-CH" sz="1800" kern="1000" spc="30" dirty="0">
                <a:latin typeface="+mn-lt"/>
                <a:cs typeface="Franklin Gothic Book"/>
              </a:rPr>
              <a:t>.</a:t>
            </a:r>
            <a:endParaRPr lang="en-US" sz="1800" kern="1000" spc="30" dirty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3991457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 4_3</Template>
  <TotalTime>0</TotalTime>
  <Words>343</Words>
  <Application>Microsoft Office PowerPoint</Application>
  <PresentationFormat>Bildschirmpräsentation (4:3)</PresentationFormat>
  <Paragraphs>71</Paragraphs>
  <Slides>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20" baseType="lpstr">
      <vt:lpstr>ＭＳ Ｐゴシック</vt:lpstr>
      <vt:lpstr>Arial</vt:lpstr>
      <vt:lpstr>Arial Narrow</vt:lpstr>
      <vt:lpstr>Calibri</vt:lpstr>
      <vt:lpstr>Cambria Math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ACHIP Wakefield Experiments  July 22 and Sept 24 2018</vt:lpstr>
      <vt:lpstr>July 22 Experiment</vt:lpstr>
      <vt:lpstr>July 22 Experiment </vt:lpstr>
      <vt:lpstr>July 22 Preliminary Analysis</vt:lpstr>
      <vt:lpstr>Sept 24 Experiment</vt:lpstr>
      <vt:lpstr>Sept 24 Experiment, 2 Bunch</vt:lpstr>
      <vt:lpstr>Sept 24 Experiment, 2 Bunch</vt:lpstr>
    </vt:vector>
  </TitlesOfParts>
  <Company>Paul Scherrer Institut [PSI.CH]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Wakefield Measurements in ACHIP Double Pillar Structure (07/22)</dc:title>
  <dc:creator>Hermann Benedikt</dc:creator>
  <cp:lastModifiedBy>Hermann Benedikt</cp:lastModifiedBy>
  <cp:revision>98</cp:revision>
  <cp:lastPrinted>2015-07-23T13:50:07Z</cp:lastPrinted>
  <dcterms:created xsi:type="dcterms:W3CDTF">2018-07-23T13:59:09Z</dcterms:created>
  <dcterms:modified xsi:type="dcterms:W3CDTF">2018-10-09T07:15:23Z</dcterms:modified>
</cp:coreProperties>
</file>