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42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211FB-6BBE-468C-84CE-FFD20FB56ECC}" type="datetimeFigureOut">
              <a:rPr lang="en-US" smtClean="0"/>
              <a:t>09-Oct-18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7CE88-82FF-4DD2-A199-9064A58A3D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6446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211FB-6BBE-468C-84CE-FFD20FB56ECC}" type="datetimeFigureOut">
              <a:rPr lang="en-US" smtClean="0"/>
              <a:t>09-Oct-18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7CE88-82FF-4DD2-A199-9064A58A3D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545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211FB-6BBE-468C-84CE-FFD20FB56ECC}" type="datetimeFigureOut">
              <a:rPr lang="en-US" smtClean="0"/>
              <a:t>09-Oct-18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7CE88-82FF-4DD2-A199-9064A58A3D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262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211FB-6BBE-468C-84CE-FFD20FB56ECC}" type="datetimeFigureOut">
              <a:rPr lang="en-US" smtClean="0"/>
              <a:t>09-Oct-18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7CE88-82FF-4DD2-A199-9064A58A3D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597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211FB-6BBE-468C-84CE-FFD20FB56ECC}" type="datetimeFigureOut">
              <a:rPr lang="en-US" smtClean="0"/>
              <a:t>09-Oct-18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7CE88-82FF-4DD2-A199-9064A58A3D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846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211FB-6BBE-468C-84CE-FFD20FB56ECC}" type="datetimeFigureOut">
              <a:rPr lang="en-US" smtClean="0"/>
              <a:t>09-Oct-18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7CE88-82FF-4DD2-A199-9064A58A3D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6156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211FB-6BBE-468C-84CE-FFD20FB56ECC}" type="datetimeFigureOut">
              <a:rPr lang="en-US" smtClean="0"/>
              <a:t>09-Oct-18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7CE88-82FF-4DD2-A199-9064A58A3D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653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211FB-6BBE-468C-84CE-FFD20FB56ECC}" type="datetimeFigureOut">
              <a:rPr lang="en-US" smtClean="0"/>
              <a:t>09-Oct-18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7CE88-82FF-4DD2-A199-9064A58A3D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1901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211FB-6BBE-468C-84CE-FFD20FB56ECC}" type="datetimeFigureOut">
              <a:rPr lang="en-US" smtClean="0"/>
              <a:t>09-Oct-18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7CE88-82FF-4DD2-A199-9064A58A3D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987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211FB-6BBE-468C-84CE-FFD20FB56ECC}" type="datetimeFigureOut">
              <a:rPr lang="en-US" smtClean="0"/>
              <a:t>09-Oct-18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7CE88-82FF-4DD2-A199-9064A58A3D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224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211FB-6BBE-468C-84CE-FFD20FB56ECC}" type="datetimeFigureOut">
              <a:rPr lang="en-US" smtClean="0"/>
              <a:t>09-Oct-18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7CE88-82FF-4DD2-A199-9064A58A3D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661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F211FB-6BBE-468C-84CE-FFD20FB56ECC}" type="datetimeFigureOut">
              <a:rPr lang="en-US" smtClean="0"/>
              <a:t>09-Oct-18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17CE88-82FF-4DD2-A199-9064A58A3D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53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603" y="19405"/>
            <a:ext cx="5073559" cy="32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967" y="3429000"/>
            <a:ext cx="5070113" cy="32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5462344" y="872716"/>
            <a:ext cx="3528392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u="sng" dirty="0" smtClean="0"/>
              <a:t>Operation overview of the last two weeks:</a:t>
            </a:r>
          </a:p>
          <a:p>
            <a:r>
              <a:rPr lang="en-US" sz="1600" dirty="0" smtClean="0"/>
              <a:t>Week 39: machine development: Beam Dynamics, Beam diagnostics, Photonics tools for operation</a:t>
            </a:r>
          </a:p>
          <a:p>
            <a:r>
              <a:rPr lang="en-US" sz="1600" dirty="0" smtClean="0"/>
              <a:t>Week 40: photonics,  3 MD shifts, service day</a:t>
            </a:r>
          </a:p>
          <a:p>
            <a:r>
              <a:rPr lang="en-US" sz="1600" dirty="0" smtClean="0"/>
              <a:t>Actually a lot of time was devoted to machine set-up: 2 MD shifts cancelled on Tuesday to set-up the machine</a:t>
            </a:r>
          </a:p>
          <a:p>
            <a:pPr marL="0" indent="0">
              <a:buNone/>
            </a:pPr>
            <a:endParaRPr lang="en-US" sz="1200" dirty="0" smtClean="0"/>
          </a:p>
        </p:txBody>
      </p:sp>
    </p:spTree>
    <p:extLst>
      <p:ext uri="{BB962C8B-B14F-4D97-AF65-F5344CB8AC3E}">
        <p14:creationId xmlns:p14="http://schemas.microsoft.com/office/powerpoint/2010/main" val="25956399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7" y="548680"/>
            <a:ext cx="8208912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u="sng" dirty="0" smtClean="0"/>
              <a:t>Lessons learnt:</a:t>
            </a:r>
          </a:p>
          <a:p>
            <a:endParaRPr lang="en-US" sz="2000" u="sng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planning should reserve enough time for setting-up: the set-up should not take place during the MDs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Time is also needed for machine housekeeping and debugging problems: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 err="1" smtClean="0"/>
              <a:t>Linac</a:t>
            </a:r>
            <a:r>
              <a:rPr lang="en-US" dirty="0" smtClean="0"/>
              <a:t> phasing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 smtClean="0"/>
              <a:t>Laser checks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 smtClean="0"/>
              <a:t>Orbit feedback investigation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 smtClean="0"/>
              <a:t>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Difficult to have ambitious MD </a:t>
            </a:r>
            <a:r>
              <a:rPr lang="en-US" dirty="0" err="1" smtClean="0"/>
              <a:t>programme</a:t>
            </a:r>
            <a:r>
              <a:rPr lang="en-US" dirty="0" smtClean="0"/>
              <a:t> when the RC has to take part in MD shifts (need more RC or time to train the operators)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05646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5537" y="548680"/>
            <a:ext cx="8208912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u="sng" dirty="0" smtClean="0"/>
              <a:t>FEL scaling is getting more reliable:</a:t>
            </a:r>
          </a:p>
          <a:p>
            <a:endParaRPr lang="en-US" sz="2000" u="sng" dirty="0" smtClean="0"/>
          </a:p>
          <a:p>
            <a:r>
              <a:rPr lang="en-US" dirty="0" smtClean="0"/>
              <a:t>Monday 8.10, within 3h: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/>
              <a:t>F</a:t>
            </a:r>
            <a:r>
              <a:rPr lang="en-US" dirty="0" smtClean="0"/>
              <a:t>rom a running machine at 8.2 </a:t>
            </a:r>
            <a:r>
              <a:rPr lang="en-US" dirty="0" err="1" smtClean="0"/>
              <a:t>keV</a:t>
            </a:r>
            <a:r>
              <a:rPr lang="en-US" dirty="0" smtClean="0"/>
              <a:t>, 230 </a:t>
            </a:r>
            <a:r>
              <a:rPr lang="en-US" dirty="0" err="1" smtClean="0"/>
              <a:t>uJ</a:t>
            </a:r>
            <a:endParaRPr lang="en-US" dirty="0" smtClean="0"/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dirty="0" smtClean="0"/>
              <a:t>Scale undulator K: 8.7 </a:t>
            </a:r>
            <a:r>
              <a:rPr lang="en-US" dirty="0" err="1" smtClean="0"/>
              <a:t>keV</a:t>
            </a:r>
            <a:r>
              <a:rPr lang="en-US" dirty="0"/>
              <a:t> </a:t>
            </a:r>
            <a:r>
              <a:rPr lang="en-US" dirty="0" smtClean="0"/>
              <a:t>-&gt; 195uJ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dirty="0" smtClean="0"/>
              <a:t>Change energy and scale optics: 5.8 </a:t>
            </a:r>
            <a:r>
              <a:rPr lang="en-US" dirty="0" err="1" smtClean="0"/>
              <a:t>keV</a:t>
            </a:r>
            <a:r>
              <a:rPr lang="en-US" dirty="0"/>
              <a:t> </a:t>
            </a:r>
            <a:r>
              <a:rPr lang="en-US" dirty="0" smtClean="0"/>
              <a:t>-&gt; 210uJ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dirty="0" smtClean="0"/>
              <a:t>Restore 8.2 </a:t>
            </a:r>
            <a:r>
              <a:rPr lang="en-US" dirty="0" err="1" smtClean="0"/>
              <a:t>keV</a:t>
            </a:r>
            <a:r>
              <a:rPr lang="en-US" dirty="0" smtClean="0"/>
              <a:t> settings -&gt; 195 </a:t>
            </a:r>
            <a:r>
              <a:rPr lang="en-US" dirty="0" err="1" smtClean="0"/>
              <a:t>uJ</a:t>
            </a:r>
            <a:r>
              <a:rPr lang="en-US" dirty="0"/>
              <a:t> </a:t>
            </a:r>
            <a:r>
              <a:rPr lang="en-US" dirty="0" smtClean="0"/>
              <a:t>(without </a:t>
            </a:r>
            <a:r>
              <a:rPr lang="en-US" dirty="0" err="1" smtClean="0"/>
              <a:t>optimising</a:t>
            </a:r>
            <a:r>
              <a:rPr lang="en-US" dirty="0" smtClean="0"/>
              <a:t>)</a:t>
            </a:r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212976"/>
            <a:ext cx="7946226" cy="2598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080626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5537" y="548680"/>
            <a:ext cx="8208912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u="sng" dirty="0" smtClean="0"/>
              <a:t>Orbit feedback problem:</a:t>
            </a:r>
            <a:endParaRPr lang="en-US" sz="2000" u="sng" dirty="0" smtClean="0"/>
          </a:p>
          <a:p>
            <a:endParaRPr lang="en-US" sz="2000" u="sng" dirty="0" smtClean="0"/>
          </a:p>
          <a:p>
            <a:r>
              <a:rPr lang="en-US" dirty="0" smtClean="0"/>
              <a:t>Orbit feedback does not converge in injector</a:t>
            </a:r>
          </a:p>
          <a:p>
            <a:r>
              <a:rPr lang="en-US" dirty="0" smtClean="0"/>
              <a:t>Seems to be a configuration problem, BPMs seems to be ok</a:t>
            </a:r>
          </a:p>
          <a:p>
            <a:r>
              <a:rPr lang="en-US" dirty="0" smtClean="0"/>
              <a:t>Could revert to </a:t>
            </a:r>
            <a:r>
              <a:rPr lang="en-US" dirty="0" err="1" smtClean="0"/>
              <a:t>Masamitsu’s</a:t>
            </a:r>
            <a:r>
              <a:rPr lang="en-US" dirty="0" smtClean="0"/>
              <a:t> tool in some case</a:t>
            </a:r>
          </a:p>
          <a:p>
            <a:r>
              <a:rPr lang="en-US" dirty="0" smtClean="0"/>
              <a:t>Need to be consolidated and documented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sz="2000" u="sng" dirty="0" smtClean="0"/>
              <a:t>Photon diagnostics commissioning:</a:t>
            </a:r>
            <a:endParaRPr lang="en-US" sz="2000" u="sng" dirty="0"/>
          </a:p>
          <a:p>
            <a:endParaRPr lang="en-US" sz="2000" u="sng" dirty="0"/>
          </a:p>
          <a:p>
            <a:r>
              <a:rPr lang="en-US" dirty="0" smtClean="0"/>
              <a:t>First measurement with the spectrometer PSSS</a:t>
            </a:r>
          </a:p>
          <a:p>
            <a:r>
              <a:rPr lang="en-US" dirty="0" smtClean="0"/>
              <a:t>Improvement of the gas detector HAMP signal</a:t>
            </a:r>
            <a:endParaRPr lang="en-US" dirty="0"/>
          </a:p>
          <a:p>
            <a:endParaRPr lang="en-US" dirty="0"/>
          </a:p>
        </p:txBody>
      </p:sp>
      <p:pic>
        <p:nvPicPr>
          <p:cNvPr id="1026" name="Picture 2" descr="https://elog-gfa.psi.ch/SwissFEL+commissioning/181008_163118/1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284984"/>
            <a:ext cx="2523121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94025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229</Words>
  <Application>Microsoft Office PowerPoint</Application>
  <PresentationFormat>On-screen Show (4:3)</PresentationFormat>
  <Paragraphs>32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PSI - Paul Scherrer Institut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Voulot Didier</dc:creator>
  <cp:lastModifiedBy>Voulot Didier</cp:lastModifiedBy>
  <cp:revision>11</cp:revision>
  <dcterms:created xsi:type="dcterms:W3CDTF">2018-10-08T15:28:25Z</dcterms:created>
  <dcterms:modified xsi:type="dcterms:W3CDTF">2018-10-09T06:30:29Z</dcterms:modified>
</cp:coreProperties>
</file>