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58" r:id="rId4"/>
    <p:sldId id="259" r:id="rId5"/>
    <p:sldId id="260" r:id="rId6"/>
    <p:sldId id="257" r:id="rId7"/>
    <p:sldId id="262" r:id="rId8"/>
  </p:sldIdLst>
  <p:sldSz cx="9144000" cy="6858000" type="screen4x3"/>
  <p:notesSz cx="7315200" cy="96012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B6049D7B-5368-46FA-BA82-E1CE3A60F768}" type="datetimeFigureOut">
              <a:rPr lang="de-CH" smtClean="0"/>
              <a:t>09.10.2018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499FD21-15CB-49CC-853B-4BD3E896CA0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80313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17BB6-ACCF-4864-8540-AD93D0A7724A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53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548D2-4170-411C-8000-8CFD62D742FC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662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9F859-F90F-445A-BD21-E3FD02F8B96A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529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AA1C4-1FC1-48B2-87B4-090B603E926B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209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DCD8-F91B-44A4-95F7-8401D5784B38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553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63C5-8D5C-4794-8DE9-5FACED5803F7}" type="datetime1">
              <a:rPr lang="de-CH" smtClean="0"/>
              <a:t>09.10.2018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5070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F68D1-5EF5-4BCB-A0FD-FF079375BD7E}" type="datetime1">
              <a:rPr lang="de-CH" smtClean="0"/>
              <a:t>09.10.2018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540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899C-C8E5-43E1-B0F1-2E49D1CC9244}" type="datetime1">
              <a:rPr lang="de-CH" smtClean="0"/>
              <a:t>09.10.2018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844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7F2A-2178-4C36-8062-9456AB48A417}" type="datetime1">
              <a:rPr lang="de-CH" smtClean="0"/>
              <a:t>09.10.2018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508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5D9A1-C72D-46E3-B843-8C04FA9AD4A8}" type="datetime1">
              <a:rPr lang="de-CH" smtClean="0"/>
              <a:t>09.10.2018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139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9C453-0960-42D6-BF96-F4C115BD3FF2}" type="datetime1">
              <a:rPr lang="de-CH" smtClean="0"/>
              <a:t>09.10.2018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474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CCBA6-A709-497C-932C-FB8ABEDC4F91}" type="datetime1">
              <a:rPr lang="de-CH" smtClean="0"/>
              <a:t>09.10.2018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B21E4-7E7E-42B1-ABDA-35D0BE04E4D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36209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88640"/>
            <a:ext cx="784887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SwissFEL</a:t>
            </a:r>
            <a:r>
              <a:rPr lang="en-US" sz="2400" b="1" dirty="0" smtClean="0"/>
              <a:t> Wire-Scanners (WSC):</a:t>
            </a:r>
          </a:p>
          <a:p>
            <a:pPr algn="ctr"/>
            <a:endParaRPr lang="en-US" b="1" dirty="0" smtClean="0"/>
          </a:p>
          <a:p>
            <a:pPr algn="ctr"/>
            <a:r>
              <a:rPr lang="en-US" sz="2400" b="1" dirty="0"/>
              <a:t>S</a:t>
            </a:r>
            <a:r>
              <a:rPr lang="en-US" sz="2400" b="1" dirty="0" smtClean="0"/>
              <a:t>tatus WSC-High-Level Application (WSC-HL-App)</a:t>
            </a:r>
            <a:r>
              <a:rPr lang="en-US" sz="2400" dirty="0" smtClean="0"/>
              <a:t>  </a:t>
            </a:r>
          </a:p>
          <a:p>
            <a:pPr algn="r"/>
            <a:endParaRPr lang="en-US" sz="1100" dirty="0" smtClean="0"/>
          </a:p>
          <a:p>
            <a:pPr algn="r"/>
            <a:r>
              <a:rPr lang="en-US" dirty="0" smtClean="0"/>
              <a:t>G.L. Orlandi, A. Gobbo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822" y="1719890"/>
            <a:ext cx="900267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WSC-HL-App</a:t>
            </a:r>
            <a:r>
              <a:rPr lang="en-US" dirty="0"/>
              <a:t>,</a:t>
            </a:r>
            <a:r>
              <a:rPr lang="en-US" dirty="0" smtClean="0"/>
              <a:t> p-shell code manages:</a:t>
            </a:r>
          </a:p>
          <a:p>
            <a:endParaRPr lang="en-US" dirty="0" smtClean="0"/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 smtClean="0"/>
              <a:t>WSC measurement settings: wire selection, BLM and BPM, number of cycles and sampling points, scanning interval and speed (also depending on the machine </a:t>
            </a:r>
            <a:r>
              <a:rPr lang="en-US" dirty="0" err="1" smtClean="0"/>
              <a:t>rep.rate</a:t>
            </a:r>
            <a:r>
              <a:rPr lang="en-US" dirty="0" smtClean="0"/>
              <a:t>)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 smtClean="0"/>
              <a:t>BS-READ acquisition of motor-encoder and BLM readouts;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 smtClean="0"/>
              <a:t>Interface with MPS to exclude readout of selected BLM from the MPS </a:t>
            </a:r>
            <a:r>
              <a:rPr lang="en-US" dirty="0" smtClean="0"/>
              <a:t>beam-losses </a:t>
            </a:r>
            <a:r>
              <a:rPr lang="en-US" dirty="0" smtClean="0"/>
              <a:t>budget (thanks to D. Llorente);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 smtClean="0"/>
              <a:t>optimization </a:t>
            </a:r>
            <a:r>
              <a:rPr lang="en-US" dirty="0"/>
              <a:t>of </a:t>
            </a:r>
            <a:r>
              <a:rPr lang="en-US" dirty="0" smtClean="0"/>
              <a:t>PMT-gain, scanning interval and speed (automatized procedure, see “Calibration” button on the WSC-HL-App main panel);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 smtClean="0"/>
              <a:t>on-line display of the beam profile acquired during the scan;</a:t>
            </a:r>
          </a:p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dirty="0"/>
              <a:t>b</a:t>
            </a:r>
            <a:r>
              <a:rPr lang="en-US" dirty="0" smtClean="0"/>
              <a:t>eam profile analysis (Gauss-fit and RMS);</a:t>
            </a:r>
          </a:p>
          <a:p>
            <a:pPr marL="342900" indent="-342900">
              <a:lnSpc>
                <a:spcPct val="150000"/>
              </a:lnSpc>
              <a:buFontTx/>
              <a:buAutoNum type="arabicParenR"/>
            </a:pPr>
            <a:r>
              <a:rPr lang="en-US" dirty="0"/>
              <a:t>r</a:t>
            </a:r>
            <a:r>
              <a:rPr lang="en-US" dirty="0" smtClean="0"/>
              <a:t>aw data and analysis</a:t>
            </a:r>
            <a:r>
              <a:rPr lang="de-CH" dirty="0" smtClean="0"/>
              <a:t> </a:t>
            </a:r>
            <a:r>
              <a:rPr lang="en-US" dirty="0" smtClean="0"/>
              <a:t>results saved in the ELOG (</a:t>
            </a:r>
            <a:r>
              <a:rPr lang="en-US" dirty="0" err="1" smtClean="0"/>
              <a:t>SwissFEL</a:t>
            </a:r>
            <a:r>
              <a:rPr lang="en-US" dirty="0" smtClean="0"/>
              <a:t> commissioning data).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52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2</a:t>
            </a:fld>
            <a:endParaRPr lang="de-CH"/>
          </a:p>
        </p:txBody>
      </p:sp>
      <p:sp>
        <p:nvSpPr>
          <p:cNvPr id="6" name="TextBox 5"/>
          <p:cNvSpPr txBox="1"/>
          <p:nvPr/>
        </p:nvSpPr>
        <p:spPr>
          <a:xfrm>
            <a:off x="484923" y="404664"/>
            <a:ext cx="81369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How to proceed with a WSC measurement?</a:t>
            </a:r>
          </a:p>
          <a:p>
            <a:endParaRPr lang="en-US" dirty="0" smtClean="0"/>
          </a:p>
          <a:p>
            <a:r>
              <a:rPr lang="en-US" dirty="0" smtClean="0"/>
              <a:t>1) </a:t>
            </a:r>
            <a:r>
              <a:rPr lang="en-US" b="1" u="sng" dirty="0" smtClean="0"/>
              <a:t>Open “WSC-HL-App main panel” (Panel </a:t>
            </a:r>
            <a:r>
              <a:rPr lang="en-US" b="1" u="sng" dirty="0" err="1" smtClean="0"/>
              <a:t>WireScan</a:t>
            </a:r>
            <a:r>
              <a:rPr lang="en-US" b="1" u="sng" dirty="0" smtClean="0"/>
              <a:t>)</a:t>
            </a:r>
            <a:r>
              <a:rPr lang="en-US" dirty="0" smtClean="0"/>
              <a:t>.</a:t>
            </a:r>
          </a:p>
          <a:p>
            <a:r>
              <a:rPr lang="en-US" dirty="0" smtClean="0"/>
              <a:t>From the Launcher, </a:t>
            </a:r>
            <a:r>
              <a:rPr lang="en-US" dirty="0" err="1" smtClean="0"/>
              <a:t>Diagnostics</a:t>
            </a:r>
            <a:r>
              <a:rPr lang="en-US" dirty="0" err="1" smtClean="0">
                <a:sym typeface="Wingdings" panose="05000000000000000000" pitchFamily="2" charset="2"/>
              </a:rPr>
              <a:t>Wire-Scanner</a:t>
            </a:r>
            <a:r>
              <a:rPr lang="en-US" dirty="0" smtClean="0">
                <a:sym typeface="Wingdings" panose="05000000000000000000" pitchFamily="2" charset="2"/>
              </a:rPr>
              <a:t> select a WSC from a list;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To open the panel for “optimization of the scanning parameters” (calibration), click on button </a:t>
            </a:r>
            <a:r>
              <a:rPr lang="en-US" dirty="0">
                <a:sym typeface="Wingdings" panose="05000000000000000000" pitchFamily="2" charset="2"/>
              </a:rPr>
              <a:t>“Calibration</a:t>
            </a:r>
            <a:r>
              <a:rPr lang="en-US" dirty="0" smtClean="0">
                <a:sym typeface="Wingdings" panose="05000000000000000000" pitchFamily="2" charset="2"/>
              </a:rPr>
              <a:t>” panel “</a:t>
            </a:r>
            <a:r>
              <a:rPr lang="en-US" dirty="0" err="1" smtClean="0">
                <a:sym typeface="Wingdings" panose="05000000000000000000" pitchFamily="2" charset="2"/>
              </a:rPr>
              <a:t>WireScanCalibration</a:t>
            </a:r>
            <a:r>
              <a:rPr lang="en-US" dirty="0" smtClean="0">
                <a:sym typeface="Wingdings" panose="05000000000000000000" pitchFamily="2" charset="2"/>
              </a:rPr>
              <a:t>” pops up.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2) </a:t>
            </a:r>
            <a:r>
              <a:rPr lang="en-US" b="1" u="sng" dirty="0" smtClean="0">
                <a:sym typeface="Wingdings" panose="05000000000000000000" pitchFamily="2" charset="2"/>
              </a:rPr>
              <a:t>Panel </a:t>
            </a:r>
            <a:r>
              <a:rPr lang="en-US" b="1" u="sng" dirty="0" err="1" smtClean="0">
                <a:sym typeface="Wingdings" panose="05000000000000000000" pitchFamily="2" charset="2"/>
              </a:rPr>
              <a:t>WireScanCalibration</a:t>
            </a:r>
            <a:r>
              <a:rPr lang="en-US" dirty="0" smtClean="0">
                <a:sym typeface="Wingdings" panose="05000000000000000000" pitchFamily="2" charset="2"/>
              </a:rPr>
              <a:t>. </a:t>
            </a:r>
            <a:r>
              <a:rPr lang="en-US" b="1" u="sng" dirty="0" smtClean="0">
                <a:sym typeface="Wingdings" panose="05000000000000000000" pitchFamily="2" charset="2"/>
              </a:rPr>
              <a:t>Start optimization of the scanning parameters: PMT-Gain, scanning range and speed are automatically evaluated.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Select wire (X1,Y1,X2,Y2) or set of wires (Set1, Set2), optional modify default values (initial scanning range, number of points, initial PMT-Gain, range-factor) click on button “Start”.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Once “Calibration” procedure is completed  optimized scanning parameters are directly acquired by the </a:t>
            </a:r>
            <a:r>
              <a:rPr lang="en-US" dirty="0"/>
              <a:t>“WSC-HL-App main panel”</a:t>
            </a:r>
            <a:r>
              <a:rPr lang="en-US" dirty="0">
                <a:sym typeface="Wingdings" panose="05000000000000000000" pitchFamily="2" charset="2"/>
              </a:rPr>
              <a:t> (Panel </a:t>
            </a:r>
            <a:r>
              <a:rPr lang="en-US" dirty="0" err="1">
                <a:sym typeface="Wingdings" panose="05000000000000000000" pitchFamily="2" charset="2"/>
              </a:rPr>
              <a:t>WireScan</a:t>
            </a:r>
            <a:r>
              <a:rPr lang="en-US" dirty="0" smtClean="0">
                <a:sym typeface="Wingdings" panose="05000000000000000000" pitchFamily="2" charset="2"/>
              </a:rPr>
              <a:t>).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3) </a:t>
            </a:r>
            <a:r>
              <a:rPr lang="en-US" b="1" u="sng" dirty="0" smtClean="0">
                <a:sym typeface="Wingdings" panose="05000000000000000000" pitchFamily="2" charset="2"/>
              </a:rPr>
              <a:t>Back </a:t>
            </a:r>
            <a:r>
              <a:rPr lang="en-US" b="1" u="sng" dirty="0">
                <a:sym typeface="Wingdings" panose="05000000000000000000" pitchFamily="2" charset="2"/>
              </a:rPr>
              <a:t>to </a:t>
            </a:r>
            <a:r>
              <a:rPr lang="en-US" b="1" u="sng" dirty="0"/>
              <a:t>Panel </a:t>
            </a:r>
            <a:r>
              <a:rPr lang="en-US" b="1" u="sng" dirty="0" err="1"/>
              <a:t>WireScan</a:t>
            </a:r>
            <a:r>
              <a:rPr lang="en-US" b="1" u="sng" dirty="0" smtClean="0">
                <a:sym typeface="Wingdings" panose="05000000000000000000" pitchFamily="2" charset="2"/>
              </a:rPr>
              <a:t> to start the measurement</a:t>
            </a:r>
            <a:r>
              <a:rPr lang="en-US" dirty="0" smtClean="0">
                <a:sym typeface="Wingdings" panose="05000000000000000000" pitchFamily="2" charset="2"/>
              </a:rPr>
              <a:t>. Select wire or set of wires, define number of points and number of cycles click on button “Scan”.</a:t>
            </a:r>
          </a:p>
        </p:txBody>
      </p:sp>
    </p:spTree>
    <p:extLst>
      <p:ext uri="{BB962C8B-B14F-4D97-AF65-F5344CB8AC3E}">
        <p14:creationId xmlns:p14="http://schemas.microsoft.com/office/powerpoint/2010/main" val="16594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3</a:t>
            </a:fld>
            <a:endParaRPr lang="de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5368060" cy="48245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06682" y="260648"/>
            <a:ext cx="32403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/>
              <a:t>Open “WSC-HL-App main panel”</a:t>
            </a:r>
            <a:r>
              <a:rPr lang="en-US" sz="1600" dirty="0"/>
              <a:t>.</a:t>
            </a:r>
          </a:p>
          <a:p>
            <a:r>
              <a:rPr lang="en-US" sz="1600" dirty="0"/>
              <a:t>From the Launcher, </a:t>
            </a:r>
            <a:r>
              <a:rPr lang="en-US" sz="1600" dirty="0" err="1"/>
              <a:t>Diagnostics</a:t>
            </a:r>
            <a:r>
              <a:rPr lang="en-US" sz="1600" dirty="0" err="1">
                <a:sym typeface="Wingdings" panose="05000000000000000000" pitchFamily="2" charset="2"/>
              </a:rPr>
              <a:t>Wire-Scanner</a:t>
            </a:r>
            <a:r>
              <a:rPr lang="en-US" sz="1600" dirty="0">
                <a:sym typeface="Wingdings" panose="05000000000000000000" pitchFamily="2" charset="2"/>
              </a:rPr>
              <a:t> select a WSC from a list</a:t>
            </a:r>
            <a:r>
              <a:rPr lang="en-US" sz="1600" dirty="0" smtClean="0">
                <a:sym typeface="Wingdings" panose="05000000000000000000" pitchFamily="2" charset="2"/>
              </a:rPr>
              <a:t>;</a:t>
            </a:r>
          </a:p>
          <a:p>
            <a:endParaRPr lang="en-US" sz="1400" dirty="0">
              <a:sym typeface="Wingdings" panose="05000000000000000000" pitchFamily="2" charset="2"/>
            </a:endParaRPr>
          </a:p>
          <a:p>
            <a:endParaRPr lang="en-US" sz="1400" dirty="0">
              <a:sym typeface="Wingdings" panose="05000000000000000000" pitchFamily="2" charset="2"/>
            </a:endParaRPr>
          </a:p>
          <a:p>
            <a:r>
              <a:rPr lang="de-CH" sz="1600" b="1" u="sng" dirty="0" err="1"/>
              <a:t>click</a:t>
            </a:r>
            <a:r>
              <a:rPr lang="de-CH" sz="1600" b="1" u="sng" dirty="0"/>
              <a:t> on </a:t>
            </a:r>
            <a:r>
              <a:rPr lang="de-CH" sz="1600" b="1" u="sng" dirty="0" err="1"/>
              <a:t>button</a:t>
            </a:r>
            <a:r>
              <a:rPr lang="de-CH" sz="1600" b="1" u="sng" dirty="0"/>
              <a:t> “</a:t>
            </a:r>
            <a:r>
              <a:rPr lang="de-CH" sz="1600" b="1" u="sng" dirty="0" err="1"/>
              <a:t>Calibration</a:t>
            </a:r>
            <a:r>
              <a:rPr lang="de-CH" sz="1600" b="1" u="sng" dirty="0" smtClean="0"/>
              <a:t>”</a:t>
            </a:r>
            <a:r>
              <a:rPr lang="de-CH" sz="1600" dirty="0" smtClean="0"/>
              <a:t> : </a:t>
            </a:r>
            <a:r>
              <a:rPr lang="de-CH" sz="1600" dirty="0" err="1" smtClean="0"/>
              <a:t>panel</a:t>
            </a:r>
            <a:r>
              <a:rPr lang="de-CH" sz="1600" dirty="0" smtClean="0"/>
              <a:t> </a:t>
            </a:r>
            <a:r>
              <a:rPr lang="de-CH" sz="1600" dirty="0" err="1" smtClean="0"/>
              <a:t>to</a:t>
            </a:r>
            <a:r>
              <a:rPr lang="de-CH" sz="1600" dirty="0" smtClean="0"/>
              <a:t> </a:t>
            </a:r>
            <a:r>
              <a:rPr lang="de-CH" sz="1600" dirty="0" err="1" smtClean="0"/>
              <a:t>optimize</a:t>
            </a:r>
            <a:r>
              <a:rPr lang="de-CH" sz="1600" dirty="0" smtClean="0"/>
              <a:t> PMT-</a:t>
            </a:r>
            <a:r>
              <a:rPr lang="de-CH" sz="1600" dirty="0" err="1" smtClean="0"/>
              <a:t>gain</a:t>
            </a:r>
            <a:r>
              <a:rPr lang="de-CH" sz="1600" dirty="0" smtClean="0"/>
              <a:t>, </a:t>
            </a:r>
            <a:r>
              <a:rPr lang="de-CH" sz="1600" dirty="0" err="1" smtClean="0"/>
              <a:t>scanning</a:t>
            </a:r>
            <a:r>
              <a:rPr lang="de-CH" sz="1600" dirty="0" smtClean="0"/>
              <a:t> </a:t>
            </a:r>
            <a:r>
              <a:rPr lang="de-CH" sz="1600" dirty="0" err="1" smtClean="0"/>
              <a:t>range</a:t>
            </a:r>
            <a:r>
              <a:rPr lang="de-CH" sz="1600" dirty="0" smtClean="0"/>
              <a:t> </a:t>
            </a:r>
            <a:r>
              <a:rPr lang="de-CH" sz="1600" dirty="0" err="1" smtClean="0"/>
              <a:t>and</a:t>
            </a:r>
            <a:r>
              <a:rPr lang="de-CH" sz="1600" dirty="0" smtClean="0"/>
              <a:t> </a:t>
            </a:r>
            <a:r>
              <a:rPr lang="de-CH" sz="1600" dirty="0" err="1" smtClean="0"/>
              <a:t>speed</a:t>
            </a:r>
            <a:r>
              <a:rPr lang="de-CH" sz="1600" dirty="0" smtClean="0"/>
              <a:t> </a:t>
            </a:r>
            <a:r>
              <a:rPr lang="de-CH" sz="1600" dirty="0" err="1" smtClean="0"/>
              <a:t>pops</a:t>
            </a:r>
            <a:r>
              <a:rPr lang="de-CH" sz="1600" dirty="0" smtClean="0"/>
              <a:t> </a:t>
            </a:r>
            <a:r>
              <a:rPr lang="de-CH" sz="1600" dirty="0" err="1" smtClean="0"/>
              <a:t>up</a:t>
            </a:r>
            <a:endParaRPr lang="de-CH" sz="1600" b="1" u="sng" dirty="0"/>
          </a:p>
        </p:txBody>
      </p:sp>
    </p:spTree>
    <p:extLst>
      <p:ext uri="{BB962C8B-B14F-4D97-AF65-F5344CB8AC3E}">
        <p14:creationId xmlns:p14="http://schemas.microsoft.com/office/powerpoint/2010/main" val="26657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4</a:t>
            </a:fld>
            <a:endParaRPr lang="de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32658"/>
            <a:ext cx="5472608" cy="46462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724128" y="476672"/>
            <a:ext cx="33843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b="1" u="sng" dirty="0"/>
              <a:t>Panel </a:t>
            </a:r>
            <a:r>
              <a:rPr lang="de-CH" sz="1400" b="1" u="sng" dirty="0" err="1" smtClean="0"/>
              <a:t>WireScanCalibration</a:t>
            </a:r>
            <a:r>
              <a:rPr lang="de-CH" sz="1400" dirty="0" smtClean="0"/>
              <a:t>:</a:t>
            </a:r>
          </a:p>
          <a:p>
            <a:r>
              <a:rPr lang="en-US" sz="1400" dirty="0" smtClean="0"/>
              <a:t>Click on button “Start”</a:t>
            </a:r>
            <a:r>
              <a:rPr lang="en-US" sz="1400" dirty="0" smtClean="0">
                <a:sym typeface="Wingdings" panose="05000000000000000000" pitchFamily="2" charset="2"/>
              </a:rPr>
              <a:t></a:t>
            </a:r>
          </a:p>
          <a:p>
            <a:r>
              <a:rPr lang="en-US" sz="1400" dirty="0" smtClean="0">
                <a:sym typeface="Wingdings" panose="05000000000000000000" pitchFamily="2" charset="2"/>
              </a:rPr>
              <a:t>Automatized optimization procedure starts: </a:t>
            </a:r>
          </a:p>
          <a:p>
            <a:pPr marL="342900" indent="-342900">
              <a:buAutoNum type="arabicParenR"/>
            </a:pPr>
            <a:r>
              <a:rPr lang="en-US" sz="1400" dirty="0" smtClean="0">
                <a:sym typeface="Wingdings" panose="05000000000000000000" pitchFamily="2" charset="2"/>
              </a:rPr>
              <a:t>Make a first scan and Gauss-fit of the acquired profile to find centroid of the beam profile;</a:t>
            </a:r>
          </a:p>
          <a:p>
            <a:pPr marL="342900" indent="-342900">
              <a:buAutoNum type="arabicParenR"/>
            </a:pPr>
            <a:r>
              <a:rPr lang="en-US" sz="1400" dirty="0" smtClean="0">
                <a:sym typeface="Wingdings" panose="05000000000000000000" pitchFamily="2" charset="2"/>
              </a:rPr>
              <a:t>Code automatically set wire at the centroid position and optimize PMT-gain up to 90% of saturation level;</a:t>
            </a:r>
          </a:p>
          <a:p>
            <a:pPr marL="342900" indent="-342900">
              <a:buAutoNum type="arabicParenR"/>
            </a:pPr>
            <a:r>
              <a:rPr lang="en-US" sz="1400" dirty="0" smtClean="0">
                <a:sym typeface="Wingdings" panose="05000000000000000000" pitchFamily="2" charset="2"/>
              </a:rPr>
              <a:t>New scan is automatically performed with optimized PMT-Gain;</a:t>
            </a:r>
          </a:p>
          <a:p>
            <a:pPr marL="342900" indent="-342900">
              <a:buAutoNum type="arabicParenR"/>
            </a:pPr>
            <a:r>
              <a:rPr lang="en-US" sz="1400" dirty="0" smtClean="0">
                <a:sym typeface="Wingdings" panose="05000000000000000000" pitchFamily="2" charset="2"/>
              </a:rPr>
              <a:t>Obtained beam profile is Gauss-fitted  optimum scanning range </a:t>
            </a:r>
          </a:p>
          <a:p>
            <a:r>
              <a:rPr lang="en-US" sz="1400" dirty="0"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ym typeface="Wingdings" panose="05000000000000000000" pitchFamily="2" charset="2"/>
              </a:rPr>
              <a:t>        (-6xsigma_Gauss, + 6xsigma_Gauss) 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3695813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5</a:t>
            </a:fld>
            <a:endParaRPr lang="de-CH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5362892" cy="417646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5151" y="260648"/>
            <a:ext cx="63353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WSC-HL-App interfaces </a:t>
            </a:r>
            <a:r>
              <a:rPr lang="en-US" sz="1600" dirty="0"/>
              <a:t>with MPS to exclude readout of selected BLM from the MPS </a:t>
            </a:r>
            <a:r>
              <a:rPr lang="en-US" sz="1600" dirty="0" smtClean="0"/>
              <a:t>beam-losses </a:t>
            </a:r>
            <a:r>
              <a:rPr lang="en-US" sz="1600" dirty="0" smtClean="0"/>
              <a:t>budget </a:t>
            </a:r>
            <a:r>
              <a:rPr lang="en-US" sz="1600" dirty="0"/>
              <a:t>(thanks to D. Llorente</a:t>
            </a:r>
            <a:r>
              <a:rPr lang="en-US" sz="1600" dirty="0" smtClean="0"/>
              <a:t>).</a:t>
            </a:r>
          </a:p>
          <a:p>
            <a:r>
              <a:rPr lang="en-US" sz="1600" u="sng" dirty="0" smtClean="0"/>
              <a:t>By default, a WSC measurement is allowed to run only for 6 min. over 1 hour (see “Duty Factor”)</a:t>
            </a:r>
            <a:endParaRPr lang="en-US" sz="16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1988840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Mismatch between default value of the “Duty-factor” and the effective time of a scan makes a scan session to fail! </a:t>
            </a:r>
            <a:endParaRPr lang="de-CH" b="1" u="sng" dirty="0"/>
          </a:p>
        </p:txBody>
      </p:sp>
    </p:spTree>
    <p:extLst>
      <p:ext uri="{BB962C8B-B14F-4D97-AF65-F5344CB8AC3E}">
        <p14:creationId xmlns:p14="http://schemas.microsoft.com/office/powerpoint/2010/main" val="1034330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962207"/>
              </p:ext>
            </p:extLst>
          </p:nvPr>
        </p:nvGraphicFramePr>
        <p:xfrm>
          <a:off x="339032" y="678298"/>
          <a:ext cx="8442938" cy="5229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8256"/>
                <a:gridCol w="1224136"/>
                <a:gridCol w="360040"/>
                <a:gridCol w="452700"/>
                <a:gridCol w="648072"/>
                <a:gridCol w="987460"/>
                <a:gridCol w="792088"/>
                <a:gridCol w="3110186"/>
              </a:tblGrid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PREFIX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NAME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V-C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s(m)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RACK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INSTALLATION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MOTOR SN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STATUS</a:t>
                      </a:r>
                      <a:endParaRPr lang="de-CH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u="sng" dirty="0" smtClean="0">
                          <a:solidFill>
                            <a:schemeClr val="tx1"/>
                          </a:solidFill>
                          <a:effectLst/>
                        </a:rPr>
                        <a:t>SINDI01 (*)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SINDI01-DWSC090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</a:rPr>
                        <a:t>84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1.Z084.68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19.05.2016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BS-READ=OK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 </a:t>
                      </a:r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EMITTANCE MEASUREMENTS READY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                           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u="sng" dirty="0">
                          <a:solidFill>
                            <a:schemeClr val="tx1"/>
                          </a:solidFill>
                          <a:effectLst/>
                        </a:rPr>
                        <a:t>S10DI01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S10DI01-DWSC010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110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1.Z099.72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19.05.2016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>
                          <a:solidFill>
                            <a:schemeClr val="tx1"/>
                          </a:solidFill>
                          <a:effectLst/>
                        </a:rPr>
                        <a:t>S10CB03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S10CB03-DWSC440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125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1.Z099.72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19.07.2016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13098-022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</a:t>
                      </a:r>
                      <a:endParaRPr lang="de-CH" sz="1100" b="1" dirty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>
                          <a:solidFill>
                            <a:schemeClr val="tx1"/>
                          </a:solidFill>
                          <a:effectLst/>
                        </a:rPr>
                        <a:t>S10CB05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S10CB05-DWSC440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144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1.Z153.70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19.07.2016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13098-008</a:t>
                      </a: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S10CB07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S10CB07-DWSC440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164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1.Z153.70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04.08.2016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 smtClean="0">
                          <a:solidFill>
                            <a:schemeClr val="tx1"/>
                          </a:solidFill>
                          <a:effectLst/>
                        </a:rPr>
                        <a:t>S10BC01(*)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S10BC01-DWSC030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184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1.Z216.70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04.08.2016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13098-012</a:t>
                      </a: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NO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BS-RECORD OF ENCODER READ-OUT (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EVR=OK)             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>
                          <a:solidFill>
                            <a:schemeClr val="tx1"/>
                          </a:solidFill>
                          <a:effectLst/>
                        </a:rPr>
                        <a:t>S20CB01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S20CB01-DWSC440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229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1.Z216.70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24.05.2016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NO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BS-RECORD OF ENCODER READ-OUT (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EVR=OK)                         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S20SY01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S20SY01-DWSC070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263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1.Z255.70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11.08.2016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NO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BS-RECORD OF ENCODER READ-OUT (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EVR=OK)                      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>
                          <a:solidFill>
                            <a:schemeClr val="tx1"/>
                          </a:solidFill>
                          <a:effectLst/>
                        </a:rPr>
                        <a:t>S20SY02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S20SY02-DWSC160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C38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273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1.Z255.70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10.01.2017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13098-018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NO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BS-RECORD OF ENCODER READ-OUT (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EVR=OK)             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 smtClean="0">
                          <a:solidFill>
                            <a:schemeClr val="tx1"/>
                          </a:solidFill>
                          <a:effectLst/>
                        </a:rPr>
                        <a:t>S20SY03(*)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S20SY03-DWSC090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294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1.Z310.65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11.08.2016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13098-003</a:t>
                      </a: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</a:t>
                      </a:r>
                      <a:r>
                        <a:rPr lang="en-US" sz="1100" b="1" u="sng" baseline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ATHOS OPTICS MATCHING READY</a:t>
                      </a:r>
                      <a:endParaRPr lang="de-CH" sz="1100" b="1" u="sng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S30CB01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S30CB01-DWSC440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304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1.Z310.65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23.08.2016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endParaRPr lang="de-CH" sz="11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solidFill>
                            <a:schemeClr val="tx1"/>
                          </a:solidFill>
                          <a:effectLst/>
                        </a:rPr>
                        <a:t>S30CB05(*)</a:t>
                      </a:r>
                      <a:endParaRPr lang="de-CH" sz="1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S30CB05-DWSC440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340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1.Z310.65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08.01.2018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13098-024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FOIL=GARAGE</a:t>
                      </a:r>
                      <a:endParaRPr lang="de-CH" sz="11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u="sng" dirty="0">
                          <a:solidFill>
                            <a:schemeClr val="tx1"/>
                          </a:solidFill>
                          <a:effectLst/>
                        </a:rPr>
                        <a:t>S30CB09</a:t>
                      </a:r>
                      <a:endParaRPr lang="de-CH" sz="1000" b="1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S30CB09-DWSC440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377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1.Z400.63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08.09.2016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13098-011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S30CB13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S30CB13-DWSC440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413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1.Z400.63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22.06.2017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13098-013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 smtClean="0">
                          <a:solidFill>
                            <a:schemeClr val="tx1"/>
                          </a:solidFill>
                          <a:effectLst/>
                        </a:rPr>
                        <a:t>SARCL01(*)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SARCL01-DWSC160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452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0.Z469.59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10.01.2017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13098-016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</a:t>
                      </a:r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EMITTANCE MEASUREMENTS READY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SARCL02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SARCL02-DWSC270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462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0.Z469.59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23.08.2016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13098-021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SARMA02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SARMA02-DWSC060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492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0.Z469.59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08.09.2016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BS-READ=OK</a:t>
                      </a:r>
                      <a:r>
                        <a:rPr lang="en-US" sz="1100" b="1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                                       </a:t>
                      </a:r>
                      <a:endParaRPr lang="de-CH" sz="1100" b="1" dirty="0" smtClean="0">
                        <a:solidFill>
                          <a:srgbClr val="00B05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SARUN08(^)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SARUN08-DWSC010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C8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530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0.Z539.58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installation postponed</a:t>
                      </a:r>
                      <a:endParaRPr lang="de-CH" sz="11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SARUN20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SARUN20-DWSC010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C8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587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0.Z563.60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22.06.2017</a:t>
                      </a:r>
                      <a:endParaRPr lang="de-CH" sz="8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13098-015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BS-READ=KO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EVR=?;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    NO FIBER=?</a:t>
                      </a:r>
                      <a:r>
                        <a:rPr lang="en-US" sz="1100" b="1" baseline="0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     </a:t>
                      </a:r>
                      <a:endParaRPr lang="de-CH" sz="1100" b="1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SATSY03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SATSY03-DWSC110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C16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326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1.Z339.67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03.08.2017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13098-025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TO BE CALIBRATED &amp; TIMING-NETWORK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u="sng" dirty="0">
                          <a:solidFill>
                            <a:schemeClr val="tx1"/>
                          </a:solidFill>
                          <a:effectLst/>
                        </a:rPr>
                        <a:t>SATDI01</a:t>
                      </a:r>
                      <a:endParaRPr lang="de-CH" sz="1000" u="sng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 smtClean="0">
                          <a:effectLst/>
                        </a:rPr>
                        <a:t>SATDI01-DWSC065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C16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342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b="1" dirty="0">
                          <a:effectLst/>
                        </a:rPr>
                        <a:t>1.Z339.67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03.08.2017</a:t>
                      </a:r>
                      <a:endParaRPr lang="de-CH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13098-019</a:t>
                      </a: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1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SimSun"/>
                          <a:cs typeface="Times New Roman"/>
                        </a:rPr>
                        <a:t>TO BE CALIBRATED &amp; TIMING-NETWORK</a:t>
                      </a:r>
                      <a:endParaRPr lang="de-CH" sz="11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smtClean="0">
                          <a:effectLst/>
                        </a:rPr>
                        <a:t>SATDI01 (^^)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SATDI01-DWSC290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C16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356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>
                          <a:effectLst/>
                        </a:rPr>
                        <a:t>1.Z339.67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10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baseline="0" dirty="0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removed to install the </a:t>
                      </a:r>
                      <a:r>
                        <a:rPr lang="en-US" sz="1100" b="1" baseline="0" dirty="0" err="1" smtClean="0">
                          <a:effectLst/>
                          <a:latin typeface="Calibri"/>
                          <a:ea typeface="SimSun"/>
                          <a:cs typeface="Times New Roman"/>
                        </a:rPr>
                        <a:t>dechirper</a:t>
                      </a:r>
                      <a:endParaRPr lang="de-CH" sz="1100" b="1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</a:tr>
              <a:tr h="217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smtClean="0">
                          <a:effectLst/>
                        </a:rPr>
                        <a:t>SATBD01 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SATBD01-DWSC110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C16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493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000" dirty="0" smtClean="0">
                          <a:effectLst/>
                        </a:rPr>
                        <a:t>0.Z489.57</a:t>
                      </a:r>
                      <a:endParaRPr lang="de-CH" sz="10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 smtClean="0">
                        <a:effectLst/>
                        <a:latin typeface="+mn-lt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CH" sz="1000" b="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3342" marR="53342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effectLst/>
                          <a:latin typeface="+mn-lt"/>
                          <a:ea typeface="SimSun"/>
                          <a:cs typeface="Times New Roman"/>
                        </a:rPr>
                        <a:t>former SATMA01-DWSC060 z=381m</a:t>
                      </a:r>
                    </a:p>
                  </a:txBody>
                  <a:tcPr marL="53342" marR="53342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9632" y="152496"/>
            <a:ext cx="609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WSC Aramis phase-1</a:t>
            </a:r>
            <a:r>
              <a:rPr lang="en-US" dirty="0" smtClean="0"/>
              <a:t>: 22 WSC units. 20 WSCs installed to date.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5976276"/>
            <a:ext cx="5564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(*) with calibration foil; (^) installation postponed; (^^) removed </a:t>
            </a:r>
            <a:endParaRPr lang="de-CH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88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G.L. Orlandi, SwissFEL Progress Meeting, PSI 09.10.2018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21E4-7E7E-42B1-ABDA-35D0BE04E4DB}" type="slidenum">
              <a:rPr lang="de-CH" smtClean="0"/>
              <a:t>7</a:t>
            </a:fld>
            <a:endParaRPr lang="de-CH"/>
          </a:p>
        </p:txBody>
      </p:sp>
      <p:sp>
        <p:nvSpPr>
          <p:cNvPr id="6" name="TextBox 5"/>
          <p:cNvSpPr txBox="1"/>
          <p:nvPr/>
        </p:nvSpPr>
        <p:spPr>
          <a:xfrm>
            <a:off x="323528" y="620688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Conclusion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Optimized </a:t>
            </a:r>
            <a:r>
              <a:rPr lang="en-US" dirty="0" smtClean="0"/>
              <a:t>and automatized version (1.0) of the WSC-HL-App is ready to be tested and operated by users….</a:t>
            </a:r>
          </a:p>
          <a:p>
            <a:endParaRPr lang="en-US" dirty="0"/>
          </a:p>
          <a:p>
            <a:r>
              <a:rPr lang="en-US" dirty="0" smtClean="0"/>
              <a:t>….feed-back and suggestions from the users will help to improve the application…</a:t>
            </a:r>
          </a:p>
          <a:p>
            <a:endParaRPr lang="en-US" dirty="0"/>
          </a:p>
          <a:p>
            <a:r>
              <a:rPr lang="en-US" dirty="0" smtClean="0"/>
              <a:t>….wire-scanners (see table) needed for emittance measurements and Athos optics matching are operational….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…have fun !!!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3180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919</Words>
  <Application>Microsoft Office PowerPoint</Application>
  <PresentationFormat>On-screen Show (4:3)</PresentationFormat>
  <Paragraphs>256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38</cp:revision>
  <cp:lastPrinted>2018-10-09T07:42:21Z</cp:lastPrinted>
  <dcterms:created xsi:type="dcterms:W3CDTF">2018-10-05T07:41:40Z</dcterms:created>
  <dcterms:modified xsi:type="dcterms:W3CDTF">2018-10-09T07:46:32Z</dcterms:modified>
</cp:coreProperties>
</file>