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9144000"/>
  <p:notesSz cx="6858000" cy="9144000"/>
  <p:embeddedFontLst>
    <p:embeddedFont>
      <p:font typeface="Proxima Nova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D321E1A5-95E8-49D3-86BC-948CDCF06B2F}">
  <a:tblStyle styleId="{D321E1A5-95E8-49D3-86BC-948CDCF06B2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ProximaNova-bold.fntdata"/><Relationship Id="rId23" Type="http://schemas.openxmlformats.org/officeDocument/2006/relationships/font" Target="fonts/ProximaNova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roximaNova-boldItalic.fntdata"/><Relationship Id="rId25" Type="http://schemas.openxmlformats.org/officeDocument/2006/relationships/font" Target="fonts/ProximaNova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4523a1250f_0_2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4523a1250f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45391ac053_1_2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45391ac053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440bcf5b51_0_26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440bcf5b51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Why is this not an "out-of-the-box" approach (yet)? Hyperparameter, Not easy to use in high dimensions ( &gt; 5), Success stories, SLAC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440bb4fab0_4_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440bb4fab0_4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40bb4fab0_4_1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440bb4fab0_4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45391ac053_1_7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45391ac053_1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45391ac053_1_58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45391ac053_1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45391ac053_1_7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45391ac053_1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440bb4fab0_0_30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440bb4fab0_0_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440bb4fab0_0_314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440bb4fab0_0_3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use for efficient optimization e.g. discard regions based on a statistical suboptimality certificate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40bb4fab0_4_70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440bb4fab0_4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440bb4fab0_4_137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440bb4fab0_4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440bb4fab0_0_319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440bb4fab0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40bb4fab0_4_1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40bb4fab0_4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5391ac053_1_46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45391ac053_1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45391ac053_1_10:notes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45391ac053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397333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76200"/>
            <a:ext cx="8123100" cy="21180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2642883"/>
            <a:ext cx="8123100" cy="840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6727600"/>
            <a:ext cx="9144000" cy="130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321967"/>
            <a:ext cx="8520600" cy="2557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095067"/>
            <a:ext cx="8520600" cy="1202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3997533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743200"/>
            <a:ext cx="8123100" cy="1038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6727600"/>
            <a:ext cx="9144000" cy="130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701800"/>
            <a:ext cx="57975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100"/>
            <a:ext cx="457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607767"/>
            <a:ext cx="4045200" cy="2012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3692001"/>
            <a:ext cx="4045200" cy="179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5649100"/>
            <a:ext cx="5998800" cy="7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5.png"/><Relationship Id="rId5" Type="http://schemas.openxmlformats.org/officeDocument/2006/relationships/image" Target="../media/image9.png"/><Relationship Id="rId6" Type="http://schemas.openxmlformats.org/officeDocument/2006/relationships/hyperlink" Target="https://icons8.com/license/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76200"/>
            <a:ext cx="8123100" cy="2118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3000"/>
              <a:t>Fast &amp; Automated Parameter Tuning</a:t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3000"/>
              <a:t>using Bayesian Optimization</a:t>
            </a:r>
            <a:endParaRPr sz="3000"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4154700" y="5578675"/>
            <a:ext cx="4478700" cy="8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SwissFEL Progress Meeting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23.10.2018</a:t>
            </a:r>
            <a:endParaRPr/>
          </a:p>
        </p:txBody>
      </p:sp>
      <p:sp>
        <p:nvSpPr>
          <p:cNvPr id="61" name="Google Shape;61;p13"/>
          <p:cNvSpPr txBox="1"/>
          <p:nvPr>
            <p:ph idx="1" type="subTitle"/>
          </p:nvPr>
        </p:nvSpPr>
        <p:spPr>
          <a:xfrm>
            <a:off x="510450" y="4316375"/>
            <a:ext cx="3552000" cy="211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de" sz="1800"/>
              <a:t>Nicole Hiller</a:t>
            </a:r>
            <a:endParaRPr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de" sz="1800"/>
              <a:t>Franziska Frei</a:t>
            </a:r>
            <a:endParaRPr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de" sz="1800"/>
              <a:t>Johannes Kirschner</a:t>
            </a:r>
            <a:endParaRPr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de" sz="1800"/>
              <a:t>Mojmir Mutny</a:t>
            </a:r>
            <a:endParaRPr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de" sz="1800"/>
              <a:t>Manuel Nonnenmacher</a:t>
            </a:r>
            <a:endParaRPr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de" sz="1800"/>
              <a:t>Rasmus Ischebeck</a:t>
            </a:r>
            <a:endParaRPr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de" sz="1800"/>
              <a:t>Andreas Krause</a:t>
            </a:r>
            <a:endParaRPr i="1"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5188" y="1273700"/>
            <a:ext cx="5864387" cy="5513799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2"/>
          <p:cNvSpPr txBox="1"/>
          <p:nvPr>
            <p:ph type="title"/>
          </p:nvPr>
        </p:nvSpPr>
        <p:spPr>
          <a:xfrm>
            <a:off x="260400" y="126500"/>
            <a:ext cx="7959000" cy="71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Results - Shift on Sun 23-Sep’18</a:t>
            </a:r>
            <a:endParaRPr/>
          </a:p>
        </p:txBody>
      </p:sp>
      <p:sp>
        <p:nvSpPr>
          <p:cNvPr id="129" name="Google Shape;129;p22"/>
          <p:cNvSpPr txBox="1"/>
          <p:nvPr>
            <p:ph idx="1" type="body"/>
          </p:nvPr>
        </p:nvSpPr>
        <p:spPr>
          <a:xfrm>
            <a:off x="311700" y="676675"/>
            <a:ext cx="7856400" cy="499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Bayesian Line Optimisation</a:t>
            </a:r>
            <a:endParaRPr/>
          </a:p>
        </p:txBody>
      </p:sp>
      <p:sp>
        <p:nvSpPr>
          <p:cNvPr id="130" name="Google Shape;130;p22"/>
          <p:cNvSpPr/>
          <p:nvPr/>
        </p:nvSpPr>
        <p:spPr>
          <a:xfrm>
            <a:off x="6747775" y="126500"/>
            <a:ext cx="2265600" cy="1147200"/>
          </a:xfrm>
          <a:prstGeom prst="wedgeRectCallout">
            <a:avLst>
              <a:gd fmla="val 3513" name="adj1"/>
              <a:gd fmla="val 22293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Progress plot: Current measured, best predicted, best measured</a:t>
            </a:r>
            <a:endParaRPr/>
          </a:p>
        </p:txBody>
      </p:sp>
      <p:sp>
        <p:nvSpPr>
          <p:cNvPr id="131" name="Google Shape;131;p22"/>
          <p:cNvSpPr/>
          <p:nvPr/>
        </p:nvSpPr>
        <p:spPr>
          <a:xfrm>
            <a:off x="186100" y="3928350"/>
            <a:ext cx="2079600" cy="1147200"/>
          </a:xfrm>
          <a:prstGeom prst="wedgeRectCallout">
            <a:avLst>
              <a:gd fmla="val 81653" name="adj1"/>
              <a:gd fmla="val -76447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5 Knobs: horizontal orbit for SARUN06-10</a:t>
            </a:r>
            <a:endParaRPr/>
          </a:p>
        </p:txBody>
      </p:sp>
      <p:sp>
        <p:nvSpPr>
          <p:cNvPr id="132" name="Google Shape;132;p22"/>
          <p:cNvSpPr/>
          <p:nvPr/>
        </p:nvSpPr>
        <p:spPr>
          <a:xfrm>
            <a:off x="110600" y="1273700"/>
            <a:ext cx="1689600" cy="1420500"/>
          </a:xfrm>
          <a:prstGeom prst="wedgeRectCallout">
            <a:avLst>
              <a:gd fmla="val 67682" name="adj1"/>
              <a:gd fmla="val -15521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Status of optimiser</a:t>
            </a:r>
            <a:endParaRPr/>
          </a:p>
        </p:txBody>
      </p:sp>
      <p:sp>
        <p:nvSpPr>
          <p:cNvPr id="133" name="Google Shape;133;p22"/>
          <p:cNvSpPr/>
          <p:nvPr/>
        </p:nvSpPr>
        <p:spPr>
          <a:xfrm>
            <a:off x="7343700" y="5131250"/>
            <a:ext cx="1800300" cy="1091400"/>
          </a:xfrm>
          <a:prstGeom prst="wedgeRectCallout">
            <a:avLst>
              <a:gd fmla="val -82132" name="adj1"/>
              <a:gd fmla="val 23899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Step counter</a:t>
            </a:r>
            <a:endParaRPr/>
          </a:p>
        </p:txBody>
      </p:sp>
      <p:sp>
        <p:nvSpPr>
          <p:cNvPr id="134" name="Google Shape;134;p22"/>
          <p:cNvSpPr txBox="1"/>
          <p:nvPr/>
        </p:nvSpPr>
        <p:spPr>
          <a:xfrm>
            <a:off x="5562275" y="4873275"/>
            <a:ext cx="1084200" cy="57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350 steps ~ 7 min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 txBox="1"/>
          <p:nvPr>
            <p:ph type="title"/>
          </p:nvPr>
        </p:nvSpPr>
        <p:spPr>
          <a:xfrm>
            <a:off x="260400" y="126500"/>
            <a:ext cx="7959000" cy="71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Results - Shift on Sun 23-Sep’18</a:t>
            </a:r>
            <a:endParaRPr/>
          </a:p>
        </p:txBody>
      </p:sp>
      <p:sp>
        <p:nvSpPr>
          <p:cNvPr id="140" name="Google Shape;140;p23"/>
          <p:cNvSpPr txBox="1"/>
          <p:nvPr>
            <p:ph idx="1" type="body"/>
          </p:nvPr>
        </p:nvSpPr>
        <p:spPr>
          <a:xfrm>
            <a:off x="311700" y="5775723"/>
            <a:ext cx="8538900" cy="9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Optimisation recovers FEL signal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At first glance, greedy maximization does not seem to improve much</a:t>
            </a:r>
            <a:endParaRPr/>
          </a:p>
        </p:txBody>
      </p:sp>
      <p:pic>
        <p:nvPicPr>
          <p:cNvPr id="141" name="Google Shape;14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88200" y="79950"/>
            <a:ext cx="2643525" cy="93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3"/>
          <p:cNvPicPr preferRelativeResize="0"/>
          <p:nvPr/>
        </p:nvPicPr>
        <p:blipFill rotWithShape="1">
          <a:blip r:embed="rId4">
            <a:alphaModFix/>
          </a:blip>
          <a:srcRect b="0" l="0" r="0" t="48883"/>
          <a:stretch/>
        </p:blipFill>
        <p:spPr>
          <a:xfrm>
            <a:off x="547325" y="3380849"/>
            <a:ext cx="7764100" cy="248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2125" y="961075"/>
            <a:ext cx="7764100" cy="2444233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3"/>
          <p:cNvSpPr txBox="1"/>
          <p:nvPr/>
        </p:nvSpPr>
        <p:spPr>
          <a:xfrm rot="-5400000">
            <a:off x="-418650" y="1956925"/>
            <a:ext cx="16086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SARUN06 X-Pos</a:t>
            </a:r>
            <a:endParaRPr/>
          </a:p>
        </p:txBody>
      </p:sp>
      <p:sp>
        <p:nvSpPr>
          <p:cNvPr id="145" name="Google Shape;145;p23"/>
          <p:cNvSpPr txBox="1"/>
          <p:nvPr/>
        </p:nvSpPr>
        <p:spPr>
          <a:xfrm rot="-5400000">
            <a:off x="-418650" y="4279825"/>
            <a:ext cx="1608600" cy="25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SARUN10 X-Pos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>
            <a:off x="311700" y="3647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SwissFEL </a:t>
            </a:r>
            <a:r>
              <a:rPr lang="de" sz="3000"/>
              <a:t>Parameter Tuning</a:t>
            </a:r>
            <a:endParaRPr sz="3000"/>
          </a:p>
        </p:txBody>
      </p:sp>
      <p:graphicFrame>
        <p:nvGraphicFramePr>
          <p:cNvPr id="151" name="Google Shape;151;p24"/>
          <p:cNvGraphicFramePr/>
          <p:nvPr/>
        </p:nvGraphicFramePr>
        <p:xfrm>
          <a:off x="311700" y="120540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{D321E1A5-95E8-49D3-86BC-948CDCF06B2F}</a:tableStyleId>
              </a:tblPr>
              <a:tblGrid>
                <a:gridCol w="1704125"/>
                <a:gridCol w="1704125"/>
                <a:gridCol w="1704125"/>
                <a:gridCol w="1704125"/>
                <a:gridCol w="1704125"/>
              </a:tblGrid>
              <a:tr h="8852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de" sz="1800"/>
                        <a:t>Operators</a:t>
                      </a:r>
                      <a:endParaRPr b="1" sz="1800"/>
                    </a:p>
                  </a:txBody>
                  <a:tcPr marT="121900" marB="121900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de" sz="1800"/>
                        <a:t>Random </a:t>
                      </a:r>
                      <a:endParaRPr b="1"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de" sz="1800"/>
                        <a:t>Walk</a:t>
                      </a:r>
                      <a:endParaRPr b="1" sz="1800"/>
                    </a:p>
                  </a:txBody>
                  <a:tcPr marT="121900" marB="121900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de" sz="1800"/>
                        <a:t>Nelder-</a:t>
                      </a:r>
                      <a:endParaRPr b="1"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de" sz="1800"/>
                        <a:t>Mead</a:t>
                      </a:r>
                      <a:endParaRPr b="1" sz="1800"/>
                    </a:p>
                  </a:txBody>
                  <a:tcPr marT="121900" marB="121900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de" sz="1800"/>
                        <a:t>Bayesian</a:t>
                      </a:r>
                      <a:endParaRPr b="1" sz="18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de" sz="1800"/>
                        <a:t>Optimization</a:t>
                      </a:r>
                      <a:endParaRPr b="1" sz="1800"/>
                    </a:p>
                  </a:txBody>
                  <a:tcPr marT="121900" marB="121900" marR="91425" marL="914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73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de" sz="1800"/>
                        <a:t>Fast</a:t>
                      </a:r>
                      <a:endParaRPr b="1" sz="1800"/>
                    </a:p>
                  </a:txBody>
                  <a:tcPr marT="121900" marB="121900" marR="91425" marL="91425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73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de" sz="1800"/>
                        <a:t>Noise</a:t>
                      </a:r>
                      <a:endParaRPr b="1" sz="1800"/>
                    </a:p>
                  </a:txBody>
                  <a:tcPr marT="121900" marB="121900" marR="91425" marL="91425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73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de" sz="1800"/>
                        <a:t>Safe</a:t>
                      </a:r>
                      <a:endParaRPr b="1" sz="1800"/>
                    </a:p>
                  </a:txBody>
                  <a:tcPr marT="121900" marB="121900" marR="91425" marL="91425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73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de" sz="1800"/>
                        <a:t>Uses Data</a:t>
                      </a:r>
                      <a:endParaRPr b="1" sz="1800"/>
                    </a:p>
                  </a:txBody>
                  <a:tcPr marT="121900" marB="121900" marR="91425" marL="91425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73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de" sz="1800"/>
                        <a:t>Global</a:t>
                      </a:r>
                      <a:endParaRPr b="1" sz="1800"/>
                    </a:p>
                  </a:txBody>
                  <a:tcPr marT="121900" marB="121900" marR="91425" marL="91425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432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de" sz="1800"/>
                        <a:t>Many Parameters</a:t>
                      </a:r>
                      <a:endParaRPr b="1" sz="1800"/>
                    </a:p>
                  </a:txBody>
                  <a:tcPr marT="121900" marB="121900" marR="91425" marL="91425" anchor="ctr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/>
                    </a:p>
                  </a:txBody>
                  <a:tcPr marT="121900" marB="121900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pSp>
        <p:nvGrpSpPr>
          <p:cNvPr id="152" name="Google Shape;152;p24"/>
          <p:cNvGrpSpPr/>
          <p:nvPr/>
        </p:nvGrpSpPr>
        <p:grpSpPr>
          <a:xfrm>
            <a:off x="2606125" y="2156292"/>
            <a:ext cx="572700" cy="3730192"/>
            <a:chOff x="2606125" y="2156292"/>
            <a:chExt cx="572700" cy="3730192"/>
          </a:xfrm>
        </p:grpSpPr>
        <p:pic>
          <p:nvPicPr>
            <p:cNvPr id="153" name="Google Shape;153;p2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606125" y="5313783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" name="Google Shape;154;p2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606125" y="2787797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" name="Google Shape;155;p2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606125" y="4050790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" name="Google Shape;156;p2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606125" y="3419293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" name="Google Shape;157;p2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606125" y="2156292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" name="Google Shape;158;p2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606125" y="4682287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9" name="Google Shape;159;p24"/>
          <p:cNvGrpSpPr/>
          <p:nvPr/>
        </p:nvGrpSpPr>
        <p:grpSpPr>
          <a:xfrm>
            <a:off x="7717213" y="2156312"/>
            <a:ext cx="572700" cy="3730172"/>
            <a:chOff x="7717213" y="2156312"/>
            <a:chExt cx="572700" cy="3730172"/>
          </a:xfrm>
        </p:grpSpPr>
        <p:pic>
          <p:nvPicPr>
            <p:cNvPr id="160" name="Google Shape;160;p2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717213" y="2787797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" name="Google Shape;161;p2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717213" y="5313783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" name="Google Shape;162;p2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717213" y="4050790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" name="Google Shape;163;p2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717213" y="3419293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" name="Google Shape;164;p2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717213" y="2156312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" name="Google Shape;165;p2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717213" y="4682279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6" name="Google Shape;166;p24"/>
          <p:cNvSpPr txBox="1"/>
          <p:nvPr/>
        </p:nvSpPr>
        <p:spPr>
          <a:xfrm>
            <a:off x="6500100" y="6350250"/>
            <a:ext cx="2476200" cy="29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Icons from </a:t>
            </a:r>
            <a:r>
              <a:rPr lang="de" sz="1000" u="sng">
                <a:solidFill>
                  <a:srgbClr val="1C4587"/>
                </a:solidFill>
                <a:hlinkClick r:id="rId6"/>
              </a:rPr>
              <a:t>icons8</a:t>
            </a:r>
            <a:endParaRPr sz="1000">
              <a:solidFill>
                <a:srgbClr val="1C4587"/>
              </a:solidFill>
            </a:endParaRPr>
          </a:p>
        </p:txBody>
      </p:sp>
      <p:grpSp>
        <p:nvGrpSpPr>
          <p:cNvPr id="167" name="Google Shape;167;p24"/>
          <p:cNvGrpSpPr/>
          <p:nvPr/>
        </p:nvGrpSpPr>
        <p:grpSpPr>
          <a:xfrm>
            <a:off x="4305006" y="2156292"/>
            <a:ext cx="572700" cy="3730192"/>
            <a:chOff x="4305006" y="2156292"/>
            <a:chExt cx="572700" cy="3730192"/>
          </a:xfrm>
        </p:grpSpPr>
        <p:pic>
          <p:nvPicPr>
            <p:cNvPr id="168" name="Google Shape;168;p2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305006" y="2156292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" name="Google Shape;169;p2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305006" y="3419293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2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305006" y="4050790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" name="Google Shape;171;p2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305006" y="4682287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" name="Google Shape;172;p2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305006" y="5313783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3" name="Google Shape;173;p2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305006" y="2787793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4" name="Google Shape;174;p24"/>
          <p:cNvGrpSpPr/>
          <p:nvPr/>
        </p:nvGrpSpPr>
        <p:grpSpPr>
          <a:xfrm>
            <a:off x="6003825" y="2156292"/>
            <a:ext cx="587256" cy="3730192"/>
            <a:chOff x="6003825" y="2156292"/>
            <a:chExt cx="587256" cy="3730192"/>
          </a:xfrm>
        </p:grpSpPr>
        <p:pic>
          <p:nvPicPr>
            <p:cNvPr id="175" name="Google Shape;175;p2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003825" y="4682287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" name="Google Shape;176;p2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003825" y="2156292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" name="Google Shape;177;p2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003825" y="3419293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" name="Google Shape;178;p2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003825" y="4050790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" name="Google Shape;179;p2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003825" y="5313783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" name="Google Shape;180;p2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018381" y="2787793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Outlook</a:t>
            </a:r>
            <a:endParaRPr/>
          </a:p>
        </p:txBody>
      </p:sp>
      <p:sp>
        <p:nvSpPr>
          <p:cNvPr id="186" name="Google Shape;186;p25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Char char="●"/>
            </a:pPr>
            <a:r>
              <a:rPr lang="de" sz="2400">
                <a:solidFill>
                  <a:srgbClr val="434343"/>
                </a:solidFill>
              </a:rPr>
              <a:t>Improve algorithms</a:t>
            </a:r>
            <a:endParaRPr sz="2400">
              <a:solidFill>
                <a:srgbClr val="434343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○"/>
            </a:pPr>
            <a:r>
              <a:rPr lang="de" sz="2000">
                <a:solidFill>
                  <a:srgbClr val="434343"/>
                </a:solidFill>
              </a:rPr>
              <a:t>Reduce Number of Evaluations</a:t>
            </a:r>
            <a:endParaRPr sz="2000">
              <a:solidFill>
                <a:srgbClr val="434343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○"/>
            </a:pPr>
            <a:r>
              <a:rPr lang="de" sz="2000">
                <a:solidFill>
                  <a:srgbClr val="434343"/>
                </a:solidFill>
              </a:rPr>
              <a:t>Selecting Hyperparameters</a:t>
            </a:r>
            <a:endParaRPr sz="2000">
              <a:solidFill>
                <a:srgbClr val="434343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○"/>
            </a:pPr>
            <a:r>
              <a:rPr lang="de" sz="2000">
                <a:solidFill>
                  <a:srgbClr val="434343"/>
                </a:solidFill>
              </a:rPr>
              <a:t>Heteroscedastic Noise</a:t>
            </a:r>
            <a:endParaRPr sz="2000">
              <a:solidFill>
                <a:srgbClr val="43434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Char char="●"/>
            </a:pPr>
            <a:r>
              <a:rPr lang="de" sz="2400">
                <a:solidFill>
                  <a:srgbClr val="434343"/>
                </a:solidFill>
              </a:rPr>
              <a:t>Faster convergence</a:t>
            </a:r>
            <a:endParaRPr sz="2400">
              <a:solidFill>
                <a:srgbClr val="434343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○"/>
            </a:pPr>
            <a:r>
              <a:rPr lang="de" sz="2000">
                <a:solidFill>
                  <a:srgbClr val="434343"/>
                </a:solidFill>
              </a:rPr>
              <a:t>Combine Nelder-Mead and Bayesian Optimization</a:t>
            </a:r>
            <a:endParaRPr sz="2000">
              <a:solidFill>
                <a:srgbClr val="434343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Char char="○"/>
            </a:pPr>
            <a:r>
              <a:rPr lang="de" sz="2000">
                <a:solidFill>
                  <a:srgbClr val="434343"/>
                </a:solidFill>
              </a:rPr>
              <a:t>Subspace Detection</a:t>
            </a:r>
            <a:endParaRPr sz="2000">
              <a:solidFill>
                <a:srgbClr val="43434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Char char="●"/>
            </a:pPr>
            <a:r>
              <a:rPr lang="de" sz="2400">
                <a:solidFill>
                  <a:srgbClr val="434343"/>
                </a:solidFill>
              </a:rPr>
              <a:t>Systematic </a:t>
            </a:r>
            <a:r>
              <a:rPr lang="de" sz="2400">
                <a:solidFill>
                  <a:srgbClr val="434343"/>
                </a:solidFill>
              </a:rPr>
              <a:t>Benchmarking</a:t>
            </a:r>
            <a:endParaRPr sz="2400">
              <a:solidFill>
                <a:srgbClr val="43434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Char char="●"/>
            </a:pPr>
            <a:r>
              <a:rPr lang="de" sz="2400">
                <a:solidFill>
                  <a:srgbClr val="434343"/>
                </a:solidFill>
              </a:rPr>
              <a:t>Create an easy to use tool for control room</a:t>
            </a:r>
            <a:endParaRPr sz="2400">
              <a:solidFill>
                <a:srgbClr val="43434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Char char="●"/>
            </a:pPr>
            <a:r>
              <a:rPr i="1" lang="de" sz="2400">
                <a:solidFill>
                  <a:srgbClr val="434343"/>
                </a:solidFill>
              </a:rPr>
              <a:t>ETH: </a:t>
            </a:r>
            <a:r>
              <a:rPr i="1" lang="de" sz="2400">
                <a:solidFill>
                  <a:srgbClr val="434343"/>
                </a:solidFill>
              </a:rPr>
              <a:t>Work on theory behind optimization</a:t>
            </a:r>
            <a:endParaRPr i="1" sz="24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6"/>
          <p:cNvSpPr txBox="1"/>
          <p:nvPr>
            <p:ph type="title"/>
          </p:nvPr>
        </p:nvSpPr>
        <p:spPr>
          <a:xfrm>
            <a:off x="311700" y="3647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How can we progress?</a:t>
            </a:r>
            <a:endParaRPr/>
          </a:p>
        </p:txBody>
      </p:sp>
      <p:sp>
        <p:nvSpPr>
          <p:cNvPr id="192" name="Google Shape;192;p26"/>
          <p:cNvSpPr txBox="1"/>
          <p:nvPr>
            <p:ph idx="1" type="body"/>
          </p:nvPr>
        </p:nvSpPr>
        <p:spPr>
          <a:xfrm>
            <a:off x="522425" y="1231825"/>
            <a:ext cx="8310000" cy="167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AutoNum type="arabicPeriod"/>
            </a:pPr>
            <a:r>
              <a:rPr lang="de" sz="2800">
                <a:solidFill>
                  <a:srgbClr val="434343"/>
                </a:solidFill>
              </a:rPr>
              <a:t>Offline Algorithm Development and Testing</a:t>
            </a:r>
            <a:endParaRPr sz="2800">
              <a:solidFill>
                <a:srgbClr val="434343"/>
              </a:solidFill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AutoNum type="arabicPeriod"/>
            </a:pPr>
            <a:r>
              <a:rPr lang="de" sz="2800">
                <a:solidFill>
                  <a:srgbClr val="434343"/>
                </a:solidFill>
              </a:rPr>
              <a:t>Dedicated Shifts for Benchmarking</a:t>
            </a:r>
            <a:endParaRPr sz="2800">
              <a:solidFill>
                <a:srgbClr val="434343"/>
              </a:solidFill>
            </a:endParaRPr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AutoNum type="arabicPeriod"/>
            </a:pPr>
            <a:r>
              <a:rPr lang="de" sz="2800">
                <a:solidFill>
                  <a:srgbClr val="434343"/>
                </a:solidFill>
              </a:rPr>
              <a:t>Live Tuning during Machine Setup</a:t>
            </a:r>
            <a:endParaRPr sz="2800">
              <a:solidFill>
                <a:srgbClr val="434343"/>
              </a:solidFill>
            </a:endParaRPr>
          </a:p>
        </p:txBody>
      </p:sp>
      <p:pic>
        <p:nvPicPr>
          <p:cNvPr id="193" name="Google Shape;193;p26"/>
          <p:cNvPicPr preferRelativeResize="0"/>
          <p:nvPr/>
        </p:nvPicPr>
        <p:blipFill rotWithShape="1">
          <a:blip r:embed="rId3">
            <a:alphaModFix/>
          </a:blip>
          <a:srcRect b="8222" l="6179" r="27304" t="16960"/>
          <a:stretch/>
        </p:blipFill>
        <p:spPr>
          <a:xfrm>
            <a:off x="132000" y="3534621"/>
            <a:ext cx="8700427" cy="255721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4" name="Google Shape;194;p26"/>
          <p:cNvCxnSpPr/>
          <p:nvPr/>
        </p:nvCxnSpPr>
        <p:spPr>
          <a:xfrm>
            <a:off x="3000050" y="4315150"/>
            <a:ext cx="112800" cy="369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5" name="Google Shape;195;p26"/>
          <p:cNvSpPr txBox="1"/>
          <p:nvPr/>
        </p:nvSpPr>
        <p:spPr>
          <a:xfrm>
            <a:off x="2424500" y="3940700"/>
            <a:ext cx="1017300" cy="2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RF failure</a:t>
            </a:r>
            <a:endParaRPr/>
          </a:p>
        </p:txBody>
      </p:sp>
      <p:sp>
        <p:nvSpPr>
          <p:cNvPr id="196" name="Google Shape;196;p26"/>
          <p:cNvSpPr/>
          <p:nvPr/>
        </p:nvSpPr>
        <p:spPr>
          <a:xfrm>
            <a:off x="450450" y="2988650"/>
            <a:ext cx="8210700" cy="616500"/>
          </a:xfrm>
          <a:prstGeom prst="wedgeRoundRectCallout">
            <a:avLst>
              <a:gd fmla="val -22801" name="adj1"/>
              <a:gd fmla="val 50517" name="adj2"/>
              <a:gd fmla="val 0" name="adj3"/>
            </a:avLst>
          </a:prstGeom>
          <a:solidFill>
            <a:srgbClr val="D9EAD3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Tuned 12 BPM target positions from almost no signal.</a:t>
            </a:r>
            <a:endParaRPr sz="2400"/>
          </a:p>
        </p:txBody>
      </p:sp>
      <p:sp>
        <p:nvSpPr>
          <p:cNvPr id="197" name="Google Shape;197;p26"/>
          <p:cNvSpPr txBox="1"/>
          <p:nvPr/>
        </p:nvSpPr>
        <p:spPr>
          <a:xfrm>
            <a:off x="6739850" y="6091825"/>
            <a:ext cx="2184600" cy="61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E69138"/>
                </a:solidFill>
              </a:rPr>
              <a:t>Slow gas detector signal</a:t>
            </a:r>
            <a:endParaRPr>
              <a:solidFill>
                <a:srgbClr val="E69138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3D85C6"/>
                </a:solidFill>
              </a:rPr>
              <a:t>Fast gas detector signal</a:t>
            </a:r>
            <a:endParaRPr>
              <a:solidFill>
                <a:srgbClr val="3D85C6"/>
              </a:solidFill>
            </a:endParaRPr>
          </a:p>
        </p:txBody>
      </p:sp>
      <p:sp>
        <p:nvSpPr>
          <p:cNvPr id="198" name="Google Shape;198;p26"/>
          <p:cNvSpPr txBox="1"/>
          <p:nvPr/>
        </p:nvSpPr>
        <p:spPr>
          <a:xfrm>
            <a:off x="8743300" y="4458975"/>
            <a:ext cx="4011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E69138"/>
                </a:solidFill>
              </a:rPr>
              <a:t>µJ</a:t>
            </a:r>
            <a:endParaRPr>
              <a:solidFill>
                <a:srgbClr val="E69138"/>
              </a:solidFill>
            </a:endParaRPr>
          </a:p>
        </p:txBody>
      </p:sp>
      <p:cxnSp>
        <p:nvCxnSpPr>
          <p:cNvPr id="199" name="Google Shape;199;p26"/>
          <p:cNvCxnSpPr/>
          <p:nvPr/>
        </p:nvCxnSpPr>
        <p:spPr>
          <a:xfrm flipH="1">
            <a:off x="450450" y="4589863"/>
            <a:ext cx="279000" cy="446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0" name="Google Shape;200;p26"/>
          <p:cNvSpPr txBox="1"/>
          <p:nvPr/>
        </p:nvSpPr>
        <p:spPr>
          <a:xfrm>
            <a:off x="311700" y="3687350"/>
            <a:ext cx="11730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Start of coordinate scans</a:t>
            </a:r>
            <a:endParaRPr/>
          </a:p>
        </p:txBody>
      </p:sp>
      <p:cxnSp>
        <p:nvCxnSpPr>
          <p:cNvPr id="201" name="Google Shape;201;p26"/>
          <p:cNvCxnSpPr/>
          <p:nvPr/>
        </p:nvCxnSpPr>
        <p:spPr>
          <a:xfrm>
            <a:off x="1541125" y="4685025"/>
            <a:ext cx="164400" cy="493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2" name="Google Shape;202;p26"/>
          <p:cNvSpPr txBox="1"/>
          <p:nvPr/>
        </p:nvSpPr>
        <p:spPr>
          <a:xfrm>
            <a:off x="1330463" y="4135300"/>
            <a:ext cx="10428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Start of opt.</a:t>
            </a:r>
            <a:endParaRPr/>
          </a:p>
        </p:txBody>
      </p:sp>
      <p:cxnSp>
        <p:nvCxnSpPr>
          <p:cNvPr id="203" name="Google Shape;203;p26"/>
          <p:cNvCxnSpPr/>
          <p:nvPr/>
        </p:nvCxnSpPr>
        <p:spPr>
          <a:xfrm flipH="1" rot="10800000">
            <a:off x="6349425" y="5875000"/>
            <a:ext cx="265200" cy="289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4" name="Google Shape;204;p26"/>
          <p:cNvSpPr txBox="1"/>
          <p:nvPr/>
        </p:nvSpPr>
        <p:spPr>
          <a:xfrm>
            <a:off x="4119925" y="6091825"/>
            <a:ext cx="2279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Stopping after 1300 steps</a:t>
            </a:r>
            <a:endParaRPr/>
          </a:p>
        </p:txBody>
      </p:sp>
      <p:cxnSp>
        <p:nvCxnSpPr>
          <p:cNvPr id="205" name="Google Shape;205;p26"/>
          <p:cNvCxnSpPr/>
          <p:nvPr/>
        </p:nvCxnSpPr>
        <p:spPr>
          <a:xfrm>
            <a:off x="6614625" y="3940700"/>
            <a:ext cx="688500" cy="20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6" name="Google Shape;206;p26"/>
          <p:cNvSpPr txBox="1"/>
          <p:nvPr/>
        </p:nvSpPr>
        <p:spPr>
          <a:xfrm>
            <a:off x="4233050" y="3687375"/>
            <a:ext cx="2506800" cy="2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Greedy opt for fine-tweaking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7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Backup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8"/>
          <p:cNvSpPr txBox="1"/>
          <p:nvPr>
            <p:ph type="title"/>
          </p:nvPr>
        </p:nvSpPr>
        <p:spPr>
          <a:xfrm>
            <a:off x="260400" y="126500"/>
            <a:ext cx="7959000" cy="71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Results - Shift on Sun 23-Sep’18</a:t>
            </a:r>
            <a:endParaRPr/>
          </a:p>
        </p:txBody>
      </p:sp>
      <p:pic>
        <p:nvPicPr>
          <p:cNvPr id="217" name="Google Shape;21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88200" y="79950"/>
            <a:ext cx="2643525" cy="93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5450" y="610125"/>
            <a:ext cx="3903426" cy="606775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8"/>
          <p:cNvSpPr txBox="1"/>
          <p:nvPr>
            <p:ph idx="1" type="body"/>
          </p:nvPr>
        </p:nvSpPr>
        <p:spPr>
          <a:xfrm>
            <a:off x="4334400" y="1444810"/>
            <a:ext cx="4516200" cy="5158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Plots for all 5 Parameters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We do not come back to exactly the same settings prior to detuning, but we do recover the FEL signal and even gain some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9"/>
          <p:cNvSpPr txBox="1"/>
          <p:nvPr>
            <p:ph type="title"/>
          </p:nvPr>
        </p:nvSpPr>
        <p:spPr>
          <a:xfrm>
            <a:off x="260400" y="126500"/>
            <a:ext cx="7959000" cy="71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Results - Shift on Sun 23-Sep’18</a:t>
            </a:r>
            <a:endParaRPr/>
          </a:p>
        </p:txBody>
      </p:sp>
      <p:sp>
        <p:nvSpPr>
          <p:cNvPr id="225" name="Google Shape;225;p29"/>
          <p:cNvSpPr txBox="1"/>
          <p:nvPr>
            <p:ph idx="1" type="body"/>
          </p:nvPr>
        </p:nvSpPr>
        <p:spPr>
          <a:xfrm>
            <a:off x="614750" y="849609"/>
            <a:ext cx="7418400" cy="79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For 12 parameter optimisation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Step to start a new random direction takes longest</a:t>
            </a:r>
            <a:endParaRPr/>
          </a:p>
        </p:txBody>
      </p:sp>
      <p:pic>
        <p:nvPicPr>
          <p:cNvPr id="226" name="Google Shape;22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4750" y="1775200"/>
            <a:ext cx="6401200" cy="469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Constraint Black-Box Optimization</a:t>
            </a:r>
            <a:endParaRPr/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311700" y="5110525"/>
            <a:ext cx="8520600" cy="113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2800">
                <a:solidFill>
                  <a:srgbClr val="000000"/>
                </a:solidFill>
              </a:rPr>
              <a:t>Evaluations are </a:t>
            </a:r>
            <a:r>
              <a:rPr i="1" lang="de" sz="2800">
                <a:solidFill>
                  <a:srgbClr val="000000"/>
                </a:solidFill>
              </a:rPr>
              <a:t>noisy and expensive.</a:t>
            </a:r>
            <a:br>
              <a:rPr i="1" lang="de" sz="2800">
                <a:solidFill>
                  <a:srgbClr val="000000"/>
                </a:solidFill>
              </a:rPr>
            </a:br>
            <a:r>
              <a:rPr lang="de" sz="2800">
                <a:solidFill>
                  <a:srgbClr val="000000"/>
                </a:solidFill>
              </a:rPr>
              <a:t>I</a:t>
            </a:r>
            <a:r>
              <a:rPr lang="de" sz="2800">
                <a:solidFill>
                  <a:srgbClr val="000000"/>
                </a:solidFill>
              </a:rPr>
              <a:t>nvest computation to decide which points to pick.</a:t>
            </a:r>
            <a:endParaRPr sz="28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/>
          <p:nvPr/>
        </p:nvSpPr>
        <p:spPr>
          <a:xfrm>
            <a:off x="3275600" y="1498775"/>
            <a:ext cx="2698800" cy="590400"/>
          </a:xfrm>
          <a:prstGeom prst="wedgeRoundRectCallout">
            <a:avLst>
              <a:gd fmla="val -34466" name="adj1"/>
              <a:gd fmla="val 92212" name="adj2"/>
              <a:gd fmla="val 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/>
              <a:t>Photon Pulse Energy (fast HAMP signal)</a:t>
            </a:r>
            <a:endParaRPr sz="1800"/>
          </a:p>
        </p:txBody>
      </p:sp>
      <p:sp>
        <p:nvSpPr>
          <p:cNvPr id="69" name="Google Shape;69;p14"/>
          <p:cNvSpPr/>
          <p:nvPr/>
        </p:nvSpPr>
        <p:spPr>
          <a:xfrm>
            <a:off x="5778475" y="3540200"/>
            <a:ext cx="1992600" cy="435300"/>
          </a:xfrm>
          <a:prstGeom prst="wedgeRoundRectCallout">
            <a:avLst>
              <a:gd fmla="val -42113" name="adj1"/>
              <a:gd fmla="val -93901" name="adj2"/>
              <a:gd fmla="val 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/>
              <a:t>Electron Losses</a:t>
            </a:r>
            <a:endParaRPr sz="1800"/>
          </a:p>
        </p:txBody>
      </p:sp>
      <p:sp>
        <p:nvSpPr>
          <p:cNvPr id="70" name="Google Shape;70;p14"/>
          <p:cNvSpPr/>
          <p:nvPr/>
        </p:nvSpPr>
        <p:spPr>
          <a:xfrm>
            <a:off x="1206800" y="3899300"/>
            <a:ext cx="2698800" cy="683100"/>
          </a:xfrm>
          <a:prstGeom prst="wedgeRoundRectCallout">
            <a:avLst>
              <a:gd fmla="val -9141" name="adj1"/>
              <a:gd fmla="val -85954" name="adj2"/>
              <a:gd fmla="val 0" name="adj3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/>
              <a:t>SwissFEL Parameters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/>
              <a:t>e.g. BPM Offsets</a:t>
            </a:r>
            <a:endParaRPr sz="1800"/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2900" y="2530638"/>
            <a:ext cx="6012649" cy="92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6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311700" y="4409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Bayesian Optimization</a:t>
            </a:r>
            <a:endParaRPr/>
          </a:p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>
            <a:off x="466238" y="5071825"/>
            <a:ext cx="8520600" cy="113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2800">
                <a:solidFill>
                  <a:srgbClr val="000000"/>
                </a:solidFill>
              </a:rPr>
              <a:t>Use </a:t>
            </a:r>
            <a:r>
              <a:rPr i="1" lang="de" sz="2800">
                <a:solidFill>
                  <a:srgbClr val="000000"/>
                </a:solidFill>
              </a:rPr>
              <a:t>uncertainty estimates</a:t>
            </a:r>
            <a:r>
              <a:rPr lang="de" sz="2800">
                <a:solidFill>
                  <a:srgbClr val="000000"/>
                </a:solidFill>
              </a:rPr>
              <a:t> (confidence intervals) to trade off </a:t>
            </a:r>
            <a:r>
              <a:rPr i="1" lang="de" sz="2800">
                <a:solidFill>
                  <a:srgbClr val="000000"/>
                </a:solidFill>
              </a:rPr>
              <a:t>exploration and local optimization</a:t>
            </a:r>
            <a:r>
              <a:rPr lang="de" sz="2800">
                <a:solidFill>
                  <a:srgbClr val="000000"/>
                </a:solidFill>
              </a:rPr>
              <a:t>.</a:t>
            </a:r>
            <a:endParaRPr sz="28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466238" y="1356875"/>
            <a:ext cx="8520600" cy="113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2800">
                <a:solidFill>
                  <a:srgbClr val="000000"/>
                </a:solidFill>
              </a:rPr>
              <a:t>Estimate     using </a:t>
            </a:r>
            <a:r>
              <a:rPr i="1" lang="de" sz="2800">
                <a:solidFill>
                  <a:srgbClr val="000000"/>
                </a:solidFill>
              </a:rPr>
              <a:t>kernel regression</a:t>
            </a:r>
            <a:r>
              <a:rPr lang="de" sz="2800">
                <a:solidFill>
                  <a:srgbClr val="000000"/>
                </a:solidFill>
              </a:rPr>
              <a:t>:</a:t>
            </a:r>
            <a:endParaRPr sz="28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9" name="Google Shape;7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79149" y="2461426"/>
            <a:ext cx="4981101" cy="1942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5"/>
          <p:cNvPicPr preferRelativeResize="0"/>
          <p:nvPr/>
        </p:nvPicPr>
        <p:blipFill rotWithShape="1">
          <a:blip r:embed="rId4">
            <a:alphaModFix/>
          </a:blip>
          <a:srcRect b="36398" l="28307" r="65257" t="0"/>
          <a:stretch/>
        </p:blipFill>
        <p:spPr>
          <a:xfrm>
            <a:off x="1979150" y="1484800"/>
            <a:ext cx="315679" cy="48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311700" y="3647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Bayesian Optimization at SwissFEL</a:t>
            </a:r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3">
            <a:alphaModFix/>
          </a:blip>
          <a:srcRect b="5966" l="6700" r="2257" t="7190"/>
          <a:stretch/>
        </p:blipFill>
        <p:spPr>
          <a:xfrm>
            <a:off x="357975" y="1069750"/>
            <a:ext cx="8396298" cy="5339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Line Bayesian Optimization</a:t>
            </a:r>
            <a:endParaRPr/>
          </a:p>
        </p:txBody>
      </p:sp>
      <p:pic>
        <p:nvPicPr>
          <p:cNvPr id="92" name="Google Shape;9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900" y="1792375"/>
            <a:ext cx="4373701" cy="328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 rotWithShape="1">
          <a:blip r:embed="rId4">
            <a:alphaModFix/>
          </a:blip>
          <a:srcRect b="0" l="2363" r="7064" t="27567"/>
          <a:stretch/>
        </p:blipFill>
        <p:spPr>
          <a:xfrm>
            <a:off x="4523100" y="2197825"/>
            <a:ext cx="4468576" cy="268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>
            <p:ph type="title"/>
          </p:nvPr>
        </p:nvSpPr>
        <p:spPr>
          <a:xfrm>
            <a:off x="311700" y="3647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Progress so far</a:t>
            </a:r>
            <a:endParaRPr/>
          </a:p>
        </p:txBody>
      </p:sp>
      <p:sp>
        <p:nvSpPr>
          <p:cNvPr id="99" name="Google Shape;99;p18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Char char="●"/>
            </a:pPr>
            <a:r>
              <a:rPr lang="de" sz="2400">
                <a:solidFill>
                  <a:srgbClr val="434343"/>
                </a:solidFill>
              </a:rPr>
              <a:t>Setup Optimization-Framework in Python</a:t>
            </a:r>
            <a:endParaRPr sz="2400">
              <a:solidFill>
                <a:srgbClr val="434343"/>
              </a:solidFill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Char char="○"/>
            </a:pPr>
            <a:r>
              <a:rPr lang="de" sz="2200">
                <a:solidFill>
                  <a:srgbClr val="434343"/>
                </a:solidFill>
              </a:rPr>
              <a:t>Safety Constraints on Losses</a:t>
            </a:r>
            <a:endParaRPr sz="2200">
              <a:solidFill>
                <a:srgbClr val="43434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Char char="●"/>
            </a:pPr>
            <a:r>
              <a:rPr lang="de" sz="2400">
                <a:solidFill>
                  <a:srgbClr val="434343"/>
                </a:solidFill>
              </a:rPr>
              <a:t>Promising initial results with 2-5 Parameters </a:t>
            </a:r>
            <a:endParaRPr sz="2400">
              <a:solidFill>
                <a:srgbClr val="434343"/>
              </a:solidFill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Char char="○"/>
            </a:pPr>
            <a:r>
              <a:rPr lang="de" sz="2200">
                <a:solidFill>
                  <a:srgbClr val="434343"/>
                </a:solidFill>
              </a:rPr>
              <a:t>Matching &amp; Gun Quadrupoles</a:t>
            </a:r>
            <a:endParaRPr sz="2200">
              <a:solidFill>
                <a:srgbClr val="43434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Char char="●"/>
            </a:pPr>
            <a:r>
              <a:rPr lang="de" sz="2400">
                <a:solidFill>
                  <a:srgbClr val="434343"/>
                </a:solidFill>
              </a:rPr>
              <a:t>Some initial </a:t>
            </a:r>
            <a:r>
              <a:rPr lang="de" sz="2400">
                <a:solidFill>
                  <a:srgbClr val="434343"/>
                </a:solidFill>
              </a:rPr>
              <a:t>challenges</a:t>
            </a:r>
            <a:r>
              <a:rPr lang="de" sz="2400">
                <a:solidFill>
                  <a:srgbClr val="434343"/>
                </a:solidFill>
              </a:rPr>
              <a:t> we addressed:</a:t>
            </a:r>
            <a:endParaRPr sz="2400">
              <a:solidFill>
                <a:srgbClr val="434343"/>
              </a:solidFill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Char char="○"/>
            </a:pPr>
            <a:r>
              <a:rPr lang="de" sz="2200">
                <a:solidFill>
                  <a:srgbClr val="434343"/>
                </a:solidFill>
              </a:rPr>
              <a:t>Beam failures, Slow Signals, Feedback</a:t>
            </a:r>
            <a:endParaRPr sz="2200">
              <a:solidFill>
                <a:srgbClr val="43434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Char char="●"/>
            </a:pPr>
            <a:r>
              <a:rPr lang="de" sz="2400">
                <a:solidFill>
                  <a:srgbClr val="434343"/>
                </a:solidFill>
              </a:rPr>
              <a:t>With Master student (Manuel):</a:t>
            </a:r>
            <a:endParaRPr sz="2400">
              <a:solidFill>
                <a:srgbClr val="434343"/>
              </a:solidFill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Char char="○"/>
            </a:pPr>
            <a:r>
              <a:rPr lang="de" sz="2200">
                <a:solidFill>
                  <a:srgbClr val="434343"/>
                </a:solidFill>
              </a:rPr>
              <a:t>Extend to more parameters: Line Bayesian Optimization</a:t>
            </a:r>
            <a:endParaRPr sz="2200">
              <a:solidFill>
                <a:srgbClr val="434343"/>
              </a:solidFill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200"/>
              <a:buChar char="○"/>
            </a:pPr>
            <a:r>
              <a:rPr lang="de" sz="2200">
                <a:solidFill>
                  <a:srgbClr val="434343"/>
                </a:solidFill>
              </a:rPr>
              <a:t>Select hyperparameters automatically</a:t>
            </a:r>
            <a:endParaRPr sz="22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311700" y="475828"/>
            <a:ext cx="4311600" cy="106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Results - Shift on Sun 23-Sep’18</a:t>
            </a:r>
            <a:endParaRPr/>
          </a:p>
        </p:txBody>
      </p:sp>
      <p:sp>
        <p:nvSpPr>
          <p:cNvPr id="105" name="Google Shape;105;p19"/>
          <p:cNvSpPr txBox="1"/>
          <p:nvPr>
            <p:ph idx="1" type="body"/>
          </p:nvPr>
        </p:nvSpPr>
        <p:spPr>
          <a:xfrm>
            <a:off x="311700" y="1536625"/>
            <a:ext cx="4510500" cy="21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Shift dedicated to undulator orbit optimization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5 Parameters: BPM target positions in SARUN06-10 horizontal	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12 Parameters: BPM targets positions in SARUN 06-10, 12 in horizontal and vertical</a:t>
            </a:r>
            <a:endParaRPr/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22263" y="273650"/>
            <a:ext cx="4143375" cy="310515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9"/>
          <p:cNvSpPr txBox="1"/>
          <p:nvPr/>
        </p:nvSpPr>
        <p:spPr>
          <a:xfrm>
            <a:off x="4890500" y="2804850"/>
            <a:ext cx="3441900" cy="52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FFFFFF"/>
                </a:solidFill>
              </a:rPr>
              <a:t>Mojmir Mutny, Johannes Kirschner, Nicole Hiller &amp; Manuel Nonnenmacher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8" name="Google Shape;108;p19"/>
          <p:cNvSpPr txBox="1"/>
          <p:nvPr>
            <p:ph idx="1" type="body"/>
          </p:nvPr>
        </p:nvSpPr>
        <p:spPr>
          <a:xfrm>
            <a:off x="311700" y="4011125"/>
            <a:ext cx="7856400" cy="217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Test of different algorithms for 5 parameters </a:t>
            </a:r>
            <a:r>
              <a:rPr lang="de" sz="1200"/>
              <a:t>(detuned signal from 60 µJ to 20 µJ)</a:t>
            </a:r>
            <a:endParaRPr sz="12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2x: </a:t>
            </a:r>
            <a:r>
              <a:rPr lang="de"/>
              <a:t>Line Bayesian Optimisation followed by Greedy Maximization)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2x: </a:t>
            </a:r>
            <a:r>
              <a:rPr lang="de"/>
              <a:t>Nelder mead (simplex optimisation)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1x: Greedy line search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de"/>
              <a:t>1x Manual tuning (Nicole on the knobbox)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One run with 12 parameters of Line Bayesian Optimisation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Test of GUI for live-visualization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/>
          <p:nvPr>
            <p:ph type="title"/>
          </p:nvPr>
        </p:nvSpPr>
        <p:spPr>
          <a:xfrm>
            <a:off x="260400" y="126500"/>
            <a:ext cx="7959000" cy="71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Results - Shift on Sun 23-Sep’18</a:t>
            </a:r>
            <a:endParaRPr/>
          </a:p>
        </p:txBody>
      </p:sp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225" y="1040475"/>
            <a:ext cx="8944977" cy="406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0"/>
          <p:cNvSpPr txBox="1"/>
          <p:nvPr>
            <p:ph idx="1" type="body"/>
          </p:nvPr>
        </p:nvSpPr>
        <p:spPr>
          <a:xfrm>
            <a:off x="311700" y="5623323"/>
            <a:ext cx="8538900" cy="9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Nelder mead starts very fast and then gets stuck in local optimum!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Bayesian Line Optimisation reaches optimum reliably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 txBox="1"/>
          <p:nvPr>
            <p:ph type="title"/>
          </p:nvPr>
        </p:nvSpPr>
        <p:spPr>
          <a:xfrm>
            <a:off x="260400" y="126500"/>
            <a:ext cx="7959000" cy="71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Results - Shift on Sun 23-Sep’18</a:t>
            </a:r>
            <a:endParaRPr/>
          </a:p>
        </p:txBody>
      </p:sp>
      <p:pic>
        <p:nvPicPr>
          <p:cNvPr id="121" name="Google Shape;121;p21"/>
          <p:cNvPicPr preferRelativeResize="0"/>
          <p:nvPr/>
        </p:nvPicPr>
        <p:blipFill rotWithShape="1">
          <a:blip r:embed="rId3">
            <a:alphaModFix/>
          </a:blip>
          <a:srcRect b="3042" l="0" r="0" t="3051"/>
          <a:stretch/>
        </p:blipFill>
        <p:spPr>
          <a:xfrm>
            <a:off x="360825" y="1889300"/>
            <a:ext cx="8269950" cy="4853576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1"/>
          <p:cNvSpPr txBox="1"/>
          <p:nvPr>
            <p:ph idx="1" type="body"/>
          </p:nvPr>
        </p:nvSpPr>
        <p:spPr>
          <a:xfrm>
            <a:off x="311700" y="633275"/>
            <a:ext cx="7856400" cy="14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de" sz="1700"/>
              <a:t>Bayesian Line Optimisation (5D, run 2)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de" sz="1700"/>
              <a:t>Target function: fast gas detector signal (HAMP)</a:t>
            </a:r>
            <a:br>
              <a:rPr lang="de" sz="1700"/>
            </a:br>
            <a:r>
              <a:rPr lang="de" sz="1700"/>
              <a:t>10-shot mean + STD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de" sz="1700"/>
              <a:t>FEL signal is recovered fully and even improved slightly</a:t>
            </a:r>
            <a:endParaRPr sz="1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