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538" r:id="rId4"/>
    <p:sldId id="351" r:id="rId5"/>
    <p:sldId id="519" r:id="rId6"/>
    <p:sldId id="352" r:id="rId7"/>
    <p:sldId id="556" r:id="rId8"/>
    <p:sldId id="529" r:id="rId9"/>
    <p:sldId id="356" r:id="rId10"/>
    <p:sldId id="359" r:id="rId11"/>
    <p:sldId id="358" r:id="rId12"/>
    <p:sldId id="539" r:id="rId13"/>
    <p:sldId id="403" r:id="rId14"/>
    <p:sldId id="360" r:id="rId15"/>
    <p:sldId id="364" r:id="rId16"/>
    <p:sldId id="388" r:id="rId17"/>
    <p:sldId id="389" r:id="rId18"/>
    <p:sldId id="392" r:id="rId19"/>
    <p:sldId id="425" r:id="rId20"/>
    <p:sldId id="399" r:id="rId21"/>
    <p:sldId id="400" r:id="rId22"/>
    <p:sldId id="401" r:id="rId23"/>
    <p:sldId id="540" r:id="rId24"/>
    <p:sldId id="419" r:id="rId25"/>
    <p:sldId id="406" r:id="rId26"/>
    <p:sldId id="418" r:id="rId27"/>
    <p:sldId id="435" r:id="rId28"/>
    <p:sldId id="438" r:id="rId29"/>
    <p:sldId id="407" r:id="rId30"/>
    <p:sldId id="421" r:id="rId31"/>
    <p:sldId id="541" r:id="rId32"/>
    <p:sldId id="486" r:id="rId33"/>
    <p:sldId id="487" r:id="rId34"/>
    <p:sldId id="488" r:id="rId35"/>
    <p:sldId id="517" r:id="rId36"/>
    <p:sldId id="497" r:id="rId37"/>
    <p:sldId id="535" r:id="rId38"/>
    <p:sldId id="499" r:id="rId39"/>
    <p:sldId id="500" r:id="rId40"/>
    <p:sldId id="501" r:id="rId41"/>
    <p:sldId id="502" r:id="rId42"/>
    <p:sldId id="505" r:id="rId43"/>
    <p:sldId id="536" r:id="rId44"/>
    <p:sldId id="507" r:id="rId45"/>
    <p:sldId id="549" r:id="rId46"/>
    <p:sldId id="511" r:id="rId47"/>
    <p:sldId id="510" r:id="rId48"/>
    <p:sldId id="513" r:id="rId49"/>
    <p:sldId id="554" r:id="rId50"/>
    <p:sldId id="553" r:id="rId51"/>
    <p:sldId id="544" r:id="rId52"/>
    <p:sldId id="547" r:id="rId53"/>
    <p:sldId id="550" r:id="rId54"/>
    <p:sldId id="551" r:id="rId55"/>
    <p:sldId id="545" r:id="rId56"/>
    <p:sldId id="546" r:id="rId57"/>
    <p:sldId id="555" r:id="rId58"/>
    <p:sldId id="475" r:id="rId59"/>
    <p:sldId id="465" r:id="rId60"/>
    <p:sldId id="478" r:id="rId61"/>
    <p:sldId id="479" r:id="rId62"/>
    <p:sldId id="467" r:id="rId63"/>
    <p:sldId id="466" r:id="rId64"/>
    <p:sldId id="471" r:id="rId65"/>
    <p:sldId id="453" r:id="rId66"/>
    <p:sldId id="454" r:id="rId67"/>
    <p:sldId id="455" r:id="rId68"/>
    <p:sldId id="432" r:id="rId69"/>
    <p:sldId id="528" r:id="rId70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6658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wmf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video" Target="../media/media5.avi"/><Relationship Id="rId13" Type="http://schemas.openxmlformats.org/officeDocument/2006/relationships/image" Target="../media/image53.png"/><Relationship Id="rId3" Type="http://schemas.microsoft.com/office/2007/relationships/media" Target="../media/media3.avi"/><Relationship Id="rId7" Type="http://schemas.microsoft.com/office/2007/relationships/media" Target="../media/media5.avi"/><Relationship Id="rId12" Type="http://schemas.openxmlformats.org/officeDocument/2006/relationships/image" Target="../media/image52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video" Target="../media/media4.avi"/><Relationship Id="rId11" Type="http://schemas.openxmlformats.org/officeDocument/2006/relationships/image" Target="../media/image51.png"/><Relationship Id="rId5" Type="http://schemas.microsoft.com/office/2007/relationships/media" Target="../media/media4.avi"/><Relationship Id="rId10" Type="http://schemas.openxmlformats.org/officeDocument/2006/relationships/image" Target="../media/image50.png"/><Relationship Id="rId4" Type="http://schemas.openxmlformats.org/officeDocument/2006/relationships/video" Target="../media/media3.avi"/><Relationship Id="rId9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media" Target="../media/media7.avi"/><Relationship Id="rId7" Type="http://schemas.openxmlformats.org/officeDocument/2006/relationships/image" Target="../media/image68.png"/><Relationship Id="rId2" Type="http://schemas.openxmlformats.org/officeDocument/2006/relationships/video" Target="../media/media6.avi"/><Relationship Id="rId1" Type="http://schemas.microsoft.com/office/2007/relationships/media" Target="../media/media6.avi"/><Relationship Id="rId6" Type="http://schemas.openxmlformats.org/officeDocument/2006/relationships/image" Target="../media/image6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7.avi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avi"/><Relationship Id="rId1" Type="http://schemas.microsoft.com/office/2007/relationships/media" Target="../media/media8.avi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+data/7982" TargetMode="External"/><Relationship Id="rId2" Type="http://schemas.openxmlformats.org/officeDocument/2006/relationships/hyperlink" Target="https://elog-gfa.psi.ch/SwissFEL+commissioning+data/798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emf"/><Relationship Id="rId5" Type="http://schemas.openxmlformats.org/officeDocument/2006/relationships/image" Target="../media/image102.jpeg"/><Relationship Id="rId4" Type="http://schemas.openxmlformats.org/officeDocument/2006/relationships/image" Target="../media/image10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emf"/><Relationship Id="rId4" Type="http://schemas.openxmlformats.org/officeDocument/2006/relationships/image" Target="../media/image10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emf"/><Relationship Id="rId4" Type="http://schemas.openxmlformats.org/officeDocument/2006/relationships/image" Target="../media/image114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emf"/><Relationship Id="rId2" Type="http://schemas.openxmlformats.org/officeDocument/2006/relationships/image" Target="../media/image1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emf"/><Relationship Id="rId5" Type="http://schemas.openxmlformats.org/officeDocument/2006/relationships/image" Target="../media/image123.emf"/><Relationship Id="rId4" Type="http://schemas.openxmlformats.org/officeDocument/2006/relationships/image" Target="../media/image122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7.jpeg"/><Relationship Id="rId4" Type="http://schemas.openxmlformats.org/officeDocument/2006/relationships/image" Target="../media/image13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10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2" Type="http://schemas.openxmlformats.org/officeDocument/2006/relationships/image" Target="../media/image144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emf"/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7" Type="http://schemas.openxmlformats.org/officeDocument/2006/relationships/image" Target="../media/image162.gif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1.emf"/><Relationship Id="rId5" Type="http://schemas.openxmlformats.org/officeDocument/2006/relationships/image" Target="../media/image160.wmf"/><Relationship Id="rId4" Type="http://schemas.openxmlformats.org/officeDocument/2006/relationships/image" Target="../media/image15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emf"/><Relationship Id="rId2" Type="http://schemas.openxmlformats.org/officeDocument/2006/relationships/image" Target="../media/image16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4.emf"/><Relationship Id="rId4" Type="http://schemas.openxmlformats.org/officeDocument/2006/relationships/image" Target="../media/image17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5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Laser heater at </a:t>
            </a:r>
            <a:r>
              <a:rPr lang="en-US" dirty="0" err="1" smtClean="0"/>
              <a:t>SwissFEL</a:t>
            </a:r>
            <a:endParaRPr lang="de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81600"/>
            <a:ext cx="7010400" cy="53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S. Bettoni</a:t>
            </a:r>
          </a:p>
          <a:p>
            <a:r>
              <a:rPr lang="en-US" dirty="0" err="1" smtClean="0"/>
              <a:t>A.Dax</a:t>
            </a:r>
            <a:r>
              <a:rPr lang="en-US" dirty="0" smtClean="0"/>
              <a:t>, </a:t>
            </a:r>
            <a:r>
              <a:rPr lang="en-US" dirty="0" err="1" smtClean="0"/>
              <a:t>M.Huppert</a:t>
            </a:r>
            <a:r>
              <a:rPr lang="en-US" dirty="0" smtClean="0"/>
              <a:t>, C. Vicario</a:t>
            </a:r>
          </a:p>
        </p:txBody>
      </p:sp>
    </p:spTree>
    <p:extLst>
      <p:ext uri="{BB962C8B-B14F-4D97-AF65-F5344CB8AC3E}">
        <p14:creationId xmlns:p14="http://schemas.microsoft.com/office/powerpoint/2010/main" val="26122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Heating along the bunch (LH-Jaguar)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More precise analysis:</a:t>
            </a:r>
          </a:p>
          <a:p>
            <a:pPr lvl="1"/>
            <a:r>
              <a:rPr lang="en-US" sz="1400" dirty="0" smtClean="0"/>
              <a:t>I cut in y</a:t>
            </a:r>
          </a:p>
          <a:p>
            <a:pPr lvl="1"/>
            <a:r>
              <a:rPr lang="en-US" sz="1400" dirty="0" smtClean="0"/>
              <a:t>I compute the profile in x at each selected y</a:t>
            </a:r>
          </a:p>
          <a:p>
            <a:pPr lvl="1"/>
            <a:r>
              <a:rPr lang="en-US" sz="1400" dirty="0" smtClean="0"/>
              <a:t>I plot the </a:t>
            </a:r>
            <a:r>
              <a:rPr lang="en-US" sz="1400" dirty="0" err="1" smtClean="0"/>
              <a:t>sigma_x</a:t>
            </a:r>
            <a:r>
              <a:rPr lang="en-US" sz="1400" dirty="0" smtClean="0"/>
              <a:t> (proportional to energy spread via dispersion)</a:t>
            </a:r>
            <a:endParaRPr lang="de-CH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2450503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off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2438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on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28165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 descr="https://elog-gfa.psi.ch/SwissFEL+commissioning+data/180514_154818/20180514_154816_camera_snapshot.h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18"/>
          <a:stretch/>
        </p:blipFill>
        <p:spPr bwMode="auto">
          <a:xfrm>
            <a:off x="902262" y="2973169"/>
            <a:ext cx="1089266" cy="290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6" descr="https://elog-gfa.psi.ch/SwissFEL+commissioning+data/180514_154811/20180514_154808_camera_snapshot.h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53"/>
          <a:stretch/>
        </p:blipFill>
        <p:spPr bwMode="auto">
          <a:xfrm>
            <a:off x="2570794" y="2973169"/>
            <a:ext cx="1086806" cy="290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29200" y="1219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LH laser: Jaguar</a:t>
            </a:r>
          </a:p>
          <a:p>
            <a:pPr algn="r"/>
            <a:r>
              <a:rPr lang="en-US" dirty="0" smtClean="0"/>
              <a:t>Injector laser: </a:t>
            </a:r>
            <a:r>
              <a:rPr lang="en-US" dirty="0" err="1" smtClean="0"/>
              <a:t>Alcor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2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Heating along the bunch (</a:t>
            </a:r>
            <a:r>
              <a:rPr lang="en-US" dirty="0" smtClean="0"/>
              <a:t>LH-</a:t>
            </a:r>
            <a:r>
              <a:rPr lang="en-US" dirty="0" err="1" smtClean="0"/>
              <a:t>Alcor</a:t>
            </a:r>
            <a:r>
              <a:rPr lang="en-US" dirty="0" smtClean="0"/>
              <a:t>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 cut in y</a:t>
            </a:r>
          </a:p>
          <a:p>
            <a:r>
              <a:rPr lang="en-US" sz="1800" dirty="0" smtClean="0"/>
              <a:t>I compute the profile in x at each selected y</a:t>
            </a:r>
          </a:p>
          <a:p>
            <a:r>
              <a:rPr lang="en-US" sz="1800" dirty="0" smtClean="0"/>
              <a:t>I do Gauss fit</a:t>
            </a:r>
            <a:endParaRPr lang="de-CH" sz="1800" dirty="0"/>
          </a:p>
        </p:txBody>
      </p:sp>
      <p:pic>
        <p:nvPicPr>
          <p:cNvPr id="19458" name="Picture 2" descr="https://elog-gfa.psi.ch/SwissFEL+commissioning+data/180713_170515/20180713_170506_camera_snapshot.h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003"/>
          <a:stretch/>
        </p:blipFill>
        <p:spPr bwMode="auto">
          <a:xfrm>
            <a:off x="627743" y="2462213"/>
            <a:ext cx="1801812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elog-gfa.psi.ch/SwissFEL+commissioning+data/180713_170548/20180713_170530_camera_snapshot.h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89"/>
          <a:stretch/>
        </p:blipFill>
        <p:spPr bwMode="auto">
          <a:xfrm>
            <a:off x="2514600" y="2462212"/>
            <a:ext cx="1762465" cy="37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2793403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off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8310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on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902" y="1199048"/>
            <a:ext cx="2206589" cy="165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46038" y="5943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Uniform heating along the bunch</a:t>
            </a:r>
            <a:endParaRPr lang="de-CH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178" y="3038594"/>
            <a:ext cx="3873124" cy="289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29200" y="1219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LH laser: </a:t>
            </a:r>
            <a:r>
              <a:rPr lang="en-US" dirty="0" err="1" smtClean="0"/>
              <a:t>Alcor</a:t>
            </a:r>
            <a:endParaRPr lang="en-US" dirty="0" smtClean="0"/>
          </a:p>
          <a:p>
            <a:pPr algn="r"/>
            <a:r>
              <a:rPr lang="en-US" dirty="0" smtClean="0"/>
              <a:t>Injector laser: </a:t>
            </a:r>
            <a:r>
              <a:rPr lang="en-US" dirty="0" err="1" smtClean="0"/>
              <a:t>Alcor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8351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80785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Longitudinal and transverse overlap laser- e- beam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Induced energy spread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/>
              <a:t>Microbunching 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Effect of the laser heater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the injector)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Some considerations about the 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Bunch generated using the stretched </a:t>
            </a:r>
            <a:r>
              <a:rPr lang="en-US" sz="2900" dirty="0" err="1">
                <a:solidFill>
                  <a:schemeClr val="bg1">
                    <a:lumMod val="85000"/>
                  </a:schemeClr>
                </a:solidFill>
              </a:rPr>
              <a:t>Alcor</a:t>
            </a: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Effect of the microbunching on the monitors in the compression feed-backs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Slice energy spread as a function of the compression factor and slice energy spread at the injector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Microbunching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machine(feed-backs 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SARCL)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 smtClean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947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vs compression</a:t>
            </a:r>
            <a:endParaRPr lang="de-CH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30680"/>
            <a:ext cx="2743200" cy="205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76200" y="1219200"/>
            <a:ext cx="902970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Change the compression factor at BC1 and I measure at the injector spectrometer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63" y="3686853"/>
            <a:ext cx="2593873" cy="194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5729142"/>
            <a:ext cx="895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 change the compression factor (fixed R56), so I modify the equivalent time step on the </a:t>
            </a:r>
            <a:r>
              <a:rPr lang="en-US" sz="1600" dirty="0" err="1" smtClean="0"/>
              <a:t>spectro</a:t>
            </a:r>
            <a:r>
              <a:rPr lang="en-US" sz="1600" dirty="0" smtClean="0"/>
              <a:t> screen </a:t>
            </a:r>
          </a:p>
          <a:p>
            <a:pPr algn="ctr"/>
            <a:r>
              <a:rPr lang="en-US" sz="1600" dirty="0">
                <a:sym typeface="Symbol"/>
              </a:rPr>
              <a:t>	</a:t>
            </a:r>
            <a:r>
              <a:rPr lang="en-US" sz="1600" dirty="0" smtClean="0">
                <a:sym typeface="Symbol"/>
              </a:rPr>
              <a:t> </a:t>
            </a:r>
            <a:r>
              <a:rPr lang="en-US" sz="1600" dirty="0" smtClean="0"/>
              <a:t>same “read” frequency  </a:t>
            </a:r>
            <a:r>
              <a:rPr lang="en-US" sz="1600" dirty="0" smtClean="0">
                <a:sym typeface="Symbol"/>
              </a:rPr>
              <a:t>  </a:t>
            </a:r>
            <a:r>
              <a:rPr lang="en-US" sz="1600" dirty="0" smtClean="0"/>
              <a:t>the f of the structure scales exactly with the compression factor</a:t>
            </a:r>
            <a:endParaRPr lang="de-CH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645920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2522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phase space injector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70916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Peak current ~160 A from 14 A: CF = 11.5</a:t>
            </a:r>
          </a:p>
          <a:p>
            <a:r>
              <a:rPr lang="en-US" sz="1400" dirty="0" smtClean="0"/>
              <a:t>Q = 200 </a:t>
            </a:r>
            <a:r>
              <a:rPr lang="en-US" sz="1400" dirty="0" err="1" smtClean="0"/>
              <a:t>pC</a:t>
            </a:r>
            <a:r>
              <a:rPr lang="en-US" sz="1400" dirty="0" smtClean="0"/>
              <a:t>, E = 300 MeV</a:t>
            </a:r>
          </a:p>
          <a:p>
            <a:r>
              <a:rPr lang="en-US" sz="1400" dirty="0" smtClean="0"/>
              <a:t>S10BD01-MQUA010: 14.428 A</a:t>
            </a:r>
            <a:endParaRPr lang="de-CH" sz="1400" dirty="0"/>
          </a:p>
        </p:txBody>
      </p:sp>
      <p:pic>
        <p:nvPicPr>
          <p:cNvPr id="3074" name="Picture 2" descr="https://elog-gfa.psi.ch/SwissFEL+commissioning+data/180713_145131/20180713_145118_camera_snapshot.h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26" y="2438400"/>
            <a:ext cx="4002474" cy="338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log-gfa.psi.ch/SwissFEL+commissioning+data/180713_145601/20180713_145559_camera_snapshot.h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4002474" cy="338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595526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 observe some structures with the Jaguar, but only in energy, not in time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506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737" y="2750336"/>
            <a:ext cx="3083791" cy="231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228600" y="2461163"/>
            <a:ext cx="5602515" cy="378723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A way to retrieve the time (and frequency) information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2.5 </a:t>
            </a:r>
            <a:r>
              <a:rPr lang="en-US" sz="1600" dirty="0" err="1" smtClean="0"/>
              <a:t>ps</a:t>
            </a:r>
            <a:r>
              <a:rPr lang="en-US" sz="1600" dirty="0" smtClean="0"/>
              <a:t> (p2p) </a:t>
            </a:r>
            <a:r>
              <a:rPr lang="en-US" sz="1600" dirty="0"/>
              <a:t>corresponds to 240 </a:t>
            </a:r>
            <a:r>
              <a:rPr lang="en-US" sz="1600" dirty="0" smtClean="0"/>
              <a:t>pixel at the TDC screen</a:t>
            </a:r>
          </a:p>
          <a:p>
            <a:r>
              <a:rPr lang="en-US" sz="1600" dirty="0" smtClean="0"/>
              <a:t>The bunch length does not change between the TDC screen and the spectrometer screen</a:t>
            </a:r>
          </a:p>
          <a:p>
            <a:r>
              <a:rPr lang="en-US" sz="1600" dirty="0" smtClean="0"/>
              <a:t>At the spectrometer screen 2000 pixels correspond to 2.5 </a:t>
            </a:r>
            <a:r>
              <a:rPr lang="en-US" sz="1600" dirty="0" err="1" smtClean="0"/>
              <a:t>ps</a:t>
            </a:r>
            <a:endParaRPr lang="en-US" sz="1600" dirty="0"/>
          </a:p>
          <a:p>
            <a:endParaRPr lang="de-CH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vs time correspondence</a:t>
            </a:r>
            <a:endParaRPr lang="de-CH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6" b="54823"/>
          <a:stretch/>
        </p:blipFill>
        <p:spPr bwMode="auto">
          <a:xfrm>
            <a:off x="-47625" y="1219200"/>
            <a:ext cx="4819650" cy="134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4772024" y="1447800"/>
            <a:ext cx="4067176" cy="533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600" dirty="0" smtClean="0"/>
              <a:t>The structures are tilted to be perpendicular to the x (energy) axis</a:t>
            </a:r>
            <a:endParaRPr lang="de-CH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126858" y="5200650"/>
            <a:ext cx="2971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One pixel corresponds to 1.25 fs at the spectrometer screen</a:t>
            </a:r>
          </a:p>
          <a:p>
            <a:r>
              <a:rPr lang="en-US" sz="1600" dirty="0" smtClean="0"/>
              <a:t>I use this info to compute the frequency of the modulation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60" y="2768479"/>
            <a:ext cx="3083791" cy="231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ight Arrow 17"/>
          <p:cNvSpPr/>
          <p:nvPr/>
        </p:nvSpPr>
        <p:spPr>
          <a:xfrm>
            <a:off x="5811652" y="5507756"/>
            <a:ext cx="228600" cy="439184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90" y="2992060"/>
            <a:ext cx="2438810" cy="1828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91400" y="41148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7.4% amplitude modulation</a:t>
            </a:r>
            <a:endParaRPr lang="de-CH" sz="1100" dirty="0"/>
          </a:p>
        </p:txBody>
      </p:sp>
    </p:spTree>
    <p:extLst>
      <p:ext uri="{BB962C8B-B14F-4D97-AF65-F5344CB8AC3E}">
        <p14:creationId xmlns:p14="http://schemas.microsoft.com/office/powerpoint/2010/main" val="42537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model</a:t>
            </a:r>
            <a:endParaRPr lang="de-CH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640304" y="1178685"/>
            <a:ext cx="6065296" cy="1081914"/>
          </a:xfrm>
        </p:spPr>
        <p:txBody>
          <a:bodyPr>
            <a:noAutofit/>
          </a:bodyPr>
          <a:lstStyle/>
          <a:p>
            <a:r>
              <a:rPr lang="en-US" sz="1100" dirty="0" smtClean="0"/>
              <a:t>I normalize the profile to have integral 200 </a:t>
            </a:r>
            <a:r>
              <a:rPr lang="en-US" sz="1100" dirty="0" err="1" smtClean="0"/>
              <a:t>pC</a:t>
            </a:r>
            <a:endParaRPr lang="en-US" sz="1100" dirty="0" smtClean="0"/>
          </a:p>
          <a:p>
            <a:r>
              <a:rPr lang="en-US" sz="1100" dirty="0" smtClean="0"/>
              <a:t>I remove the smoothed profile</a:t>
            </a:r>
          </a:p>
          <a:p>
            <a:r>
              <a:rPr lang="en-US" sz="1100" dirty="0" smtClean="0"/>
              <a:t>I compute the equivalent current modulation and </a:t>
            </a:r>
            <a:r>
              <a:rPr lang="en-US" sz="1100" dirty="0" err="1" smtClean="0"/>
              <a:t>fft</a:t>
            </a:r>
            <a:endParaRPr lang="en-US" sz="1100" dirty="0" smtClean="0"/>
          </a:p>
          <a:p>
            <a:r>
              <a:rPr lang="en-US" sz="1100" dirty="0" smtClean="0"/>
              <a:t>I select the window of integration</a:t>
            </a:r>
          </a:p>
          <a:p>
            <a:r>
              <a:rPr lang="en-US" sz="1100" dirty="0" smtClean="0"/>
              <a:t>I multiply the wavelength by the compression factor at BC1 to compute that at the cathode</a:t>
            </a:r>
            <a:endParaRPr lang="de-CH" sz="11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71793" y="1614237"/>
            <a:ext cx="1060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ANALYSIS</a:t>
            </a:r>
            <a:endParaRPr lang="de-CH" sz="11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16" y="2710361"/>
            <a:ext cx="3025515" cy="26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5813425"/>
            <a:ext cx="9144000" cy="533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Cs2Te </a:t>
            </a:r>
            <a:r>
              <a:rPr lang="en-US" sz="1100" dirty="0"/>
              <a:t>has a response time ~1 </a:t>
            </a:r>
            <a:r>
              <a:rPr lang="en-US" sz="1100" dirty="0" err="1"/>
              <a:t>ps</a:t>
            </a:r>
            <a:r>
              <a:rPr lang="en-US" sz="1100" dirty="0"/>
              <a:t> (1 THz-300 um), so all the components with periodicity&lt;300 um are expected to be </a:t>
            </a:r>
            <a:r>
              <a:rPr lang="en-US" sz="1100" dirty="0" smtClean="0"/>
              <a:t>damped more than with copper</a:t>
            </a:r>
            <a:endParaRPr lang="en-US" sz="1100" dirty="0"/>
          </a:p>
          <a:p>
            <a:r>
              <a:rPr lang="en-US" sz="1100" dirty="0"/>
              <a:t>With Cu </a:t>
            </a:r>
            <a:r>
              <a:rPr lang="en-US" sz="1100" dirty="0" smtClean="0"/>
              <a:t>different dynamics expected </a:t>
            </a:r>
            <a:r>
              <a:rPr lang="en-US" sz="1100" dirty="0"/>
              <a:t>(response time ~few hundreds fs</a:t>
            </a:r>
            <a:r>
              <a:rPr lang="en-US" sz="1100" dirty="0" smtClean="0"/>
              <a:t>): more structures at wavelength&lt;300 um expected</a:t>
            </a:r>
            <a:endParaRPr lang="de-CH" sz="11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593094" y="3852544"/>
            <a:ext cx="2057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MEASURMENTS RESULTS</a:t>
            </a:r>
            <a:endParaRPr lang="de-CH" sz="11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909311" y="3852544"/>
            <a:ext cx="1600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SIMULATIONS</a:t>
            </a:r>
            <a:endParaRPr lang="de-CH" sz="11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95" y="2362200"/>
            <a:ext cx="457472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05600" y="1371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Assumed compression factor = 10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68096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22" y="1343722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 off vs LH 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5387529"/>
            <a:ext cx="8991599" cy="99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/>
              <a:t>The laser heater efficiently damps the modulations (we do not know the distribution of the noise on the initial distribution)</a:t>
            </a:r>
          </a:p>
          <a:p>
            <a:pPr marL="0" indent="0" algn="ctr">
              <a:buNone/>
            </a:pPr>
            <a:r>
              <a:rPr lang="en-US" sz="1200" dirty="0" smtClean="0"/>
              <a:t>Comment about the resolution: 1.25 fs </a:t>
            </a:r>
            <a:r>
              <a:rPr lang="en-US" sz="1200" dirty="0" smtClean="0">
                <a:sym typeface="Symbol"/>
              </a:rPr>
              <a:t></a:t>
            </a:r>
            <a:r>
              <a:rPr lang="en-US" sz="1200" dirty="0" smtClean="0"/>
              <a:t> 0.37 um. If I want 5 points to define the modulation </a:t>
            </a:r>
            <a:r>
              <a:rPr lang="en-US" sz="1200" dirty="0" smtClean="0">
                <a:sym typeface="Symbol"/>
              </a:rPr>
              <a:t> 1.85 um visible  18.5 um at the cathode</a:t>
            </a:r>
            <a:endParaRPr lang="de-CH" sz="1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934" y="2271822"/>
            <a:ext cx="2848066" cy="213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626105" y="3091519"/>
            <a:ext cx="2057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MEASURMENTS RESULTS</a:t>
            </a:r>
            <a:endParaRPr lang="de-CH" sz="11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5290311" y="3208405"/>
            <a:ext cx="1600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SIMULATIONS</a:t>
            </a:r>
            <a:endParaRPr lang="de-CH" sz="11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131" y="1158114"/>
            <a:ext cx="2429473" cy="18210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</p:pic>
      <p:sp>
        <p:nvSpPr>
          <p:cNvPr id="9" name="TextBox 8"/>
          <p:cNvSpPr txBox="1"/>
          <p:nvPr/>
        </p:nvSpPr>
        <p:spPr>
          <a:xfrm>
            <a:off x="6705600" y="1203024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Assumed compression factor = 10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332552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plane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896927"/>
            <a:ext cx="4800600" cy="3514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It seems to be “only” some noise in time</a:t>
            </a:r>
            <a:endParaRPr lang="de-CH" sz="1800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09" y="1828800"/>
            <a:ext cx="38122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1200150"/>
            <a:ext cx="3352799" cy="2513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3776284"/>
            <a:ext cx="3352799" cy="2513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2412029"/>
            <a:ext cx="2257332" cy="169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85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heater impact: more in detail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Zoom (change of the ROI) on the bunch at the injector spectrometer</a:t>
            </a:r>
          </a:p>
          <a:p>
            <a:r>
              <a:rPr lang="en-US" sz="1400" dirty="0" smtClean="0"/>
              <a:t>Scan of the LH laser energy for different filters (large step size) and changing the wave plate (fine tuning)</a:t>
            </a:r>
            <a:endParaRPr lang="de-CH" sz="1400" dirty="0"/>
          </a:p>
        </p:txBody>
      </p:sp>
      <p:pic>
        <p:nvPicPr>
          <p:cNvPr id="4098" name="Picture 2" descr="https://elog-gfa.psi.ch/SwissFEL+commissioning+data/180713_172956/20180713_172949_camera_snapshot.h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34"/>
          <a:stretch/>
        </p:blipFill>
        <p:spPr bwMode="auto">
          <a:xfrm>
            <a:off x="816925" y="1991195"/>
            <a:ext cx="2265363" cy="200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log-gfa.psi.ch/SwissFEL+commissioning+data/180713_173018/20180713_173013_camera_snapshot.h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31"/>
          <a:stretch/>
        </p:blipFill>
        <p:spPr bwMode="auto">
          <a:xfrm>
            <a:off x="838200" y="4183824"/>
            <a:ext cx="2257330" cy="200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9738" y="2117449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off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9738" y="42407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on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89415"/>
            <a:ext cx="4953000" cy="37125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395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80785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/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Longitudinal and transverse overlap laser- e- beam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Induced energy spread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/>
              <a:t>Microbunching 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Effect of the laser heater</a:t>
            </a:r>
          </a:p>
          <a:p>
            <a:pPr>
              <a:buBlip>
                <a:blip r:embed="rId2"/>
              </a:buBlip>
            </a:pPr>
            <a:r>
              <a:rPr lang="en-US" sz="2900" dirty="0"/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Heating along the bunch (at the injector)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Some considerations about the 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/>
              <a:t>Bunch generated using the stretched </a:t>
            </a:r>
            <a:r>
              <a:rPr lang="en-US" sz="2900" dirty="0" err="1"/>
              <a:t>Alcor</a:t>
            </a:r>
            <a:r>
              <a:rPr lang="en-US" sz="2900" dirty="0"/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Effect of the microbunching on the monitors in the compression feed-backs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Slice energy spread as a function of the compression factor and slice energy spread at the injector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Microbunching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Impact of the laser heater at the end of the machine(feed-backs 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/>
              <a:t>Heating along the bunch (at SARCL)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/>
              <a:t>FEL intensity as a function of the LH intensity 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 smtClean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349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Modulations vs LH </a:t>
            </a:r>
            <a:r>
              <a:rPr lang="en-US" dirty="0" smtClean="0"/>
              <a:t>intensity-energy </a:t>
            </a:r>
            <a:r>
              <a:rPr lang="en-US" dirty="0"/>
              <a:t>plane</a:t>
            </a:r>
            <a:endParaRPr lang="de-CH" dirty="0"/>
          </a:p>
        </p:txBody>
      </p:sp>
      <p:pic>
        <p:nvPicPr>
          <p:cNvPr id="5" name="Scan_Energy_filter_0_injector_zoom.ma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257800" y="1828800"/>
            <a:ext cx="1905000" cy="190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57800" y="144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ND = 0</a:t>
            </a:r>
            <a:endParaRPr lang="de-CH" dirty="0"/>
          </a:p>
        </p:txBody>
      </p:sp>
      <p:pic>
        <p:nvPicPr>
          <p:cNvPr id="6" name="Scan_Energy_filter_2_injector_zoom.mat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257800" y="4061578"/>
            <a:ext cx="19050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0" y="3733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ND = 2</a:t>
            </a:r>
            <a:endParaRPr lang="de-CH" dirty="0"/>
          </a:p>
        </p:txBody>
      </p:sp>
      <p:pic>
        <p:nvPicPr>
          <p:cNvPr id="8" name="Scan_Energy_filter_4_injector_zoom.mat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200900" y="2886391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39000" y="25643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ND = 4</a:t>
            </a:r>
            <a:endParaRPr lang="de-CH" dirty="0"/>
          </a:p>
        </p:txBody>
      </p:sp>
      <p:sp>
        <p:nvSpPr>
          <p:cNvPr id="10" name="TextBox 9"/>
          <p:cNvSpPr txBox="1"/>
          <p:nvPr/>
        </p:nvSpPr>
        <p:spPr>
          <a:xfrm>
            <a:off x="1523999" y="1143000"/>
            <a:ext cx="206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ND = 0.5</a:t>
            </a:r>
            <a:endParaRPr lang="de-CH" b="1" dirty="0"/>
          </a:p>
        </p:txBody>
      </p:sp>
      <p:pic>
        <p:nvPicPr>
          <p:cNvPr id="13" name="Scan_Energy_filter_05_injector_zoom.mat_x.avi">
            <a:hlinkClick r:id="" action="ppaction://media"/>
          </p:cNvPr>
          <p:cNvPicPr>
            <a:picLocks noGrp="1" noChangeAspect="1"/>
          </p:cNvPicPr>
          <p:nvPr>
            <p:ph sz="quarter" idx="1"/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91897" y="1447800"/>
            <a:ext cx="4724400" cy="4724400"/>
          </a:xfrm>
        </p:spPr>
      </p:pic>
    </p:spTree>
    <p:extLst>
      <p:ext uri="{BB962C8B-B14F-4D97-AF65-F5344CB8AC3E}">
        <p14:creationId xmlns:p14="http://schemas.microsoft.com/office/powerpoint/2010/main" val="19759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Modulations vs LH intensity-energy plane</a:t>
            </a:r>
            <a:endParaRPr lang="de-CH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29" y="1143000"/>
            <a:ext cx="3546818" cy="265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94847" y="3124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0.5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143000"/>
            <a:ext cx="3546818" cy="265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6533" y="32120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Filter ND = 0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514" y="3657600"/>
            <a:ext cx="3546818" cy="265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0295" y="5638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2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915" y="3657600"/>
            <a:ext cx="3546818" cy="265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03276" y="5638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4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62376" y="4161472"/>
            <a:ext cx="23268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Symbol" panose="05050102010706020507" pitchFamily="18" charset="2"/>
              <a:buChar char="-"/>
            </a:pPr>
            <a:r>
              <a:rPr lang="en-US" dirty="0" smtClean="0"/>
              <a:t>Dependency on the intensity of the laser heater</a:t>
            </a:r>
          </a:p>
          <a:p>
            <a:pPr marL="285750" indent="-285750" algn="ctr">
              <a:buFont typeface="Symbol" panose="05050102010706020507" pitchFamily="18" charset="2"/>
              <a:buChar char="-"/>
            </a:pPr>
            <a:r>
              <a:rPr lang="en-US" dirty="0" smtClean="0"/>
              <a:t>Overlap among the different cases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476" y="1431967"/>
            <a:ext cx="2897524" cy="217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166429" y="2093417"/>
            <a:ext cx="1622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Filter ND = 0.5</a:t>
            </a:r>
            <a:endParaRPr lang="de-CH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1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Modulations vs LH </a:t>
            </a:r>
            <a:r>
              <a:rPr lang="en-US" dirty="0" smtClean="0"/>
              <a:t>intensity-time plane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556116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Some noise observed: not related to the LH on or off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555965" y="1143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0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08" y="1453458"/>
            <a:ext cx="2839057" cy="212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1" y="4047576"/>
            <a:ext cx="2839057" cy="212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18438" y="3728047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4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2" y="1453458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97500" y="252441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4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48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80785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Longitudinal and transverse overlap laser- e- beam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Induced energy spread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Microbunching 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Effect of the laser heater</a:t>
            </a:r>
          </a:p>
          <a:p>
            <a:pPr>
              <a:buBlip>
                <a:blip r:embed="rId2"/>
              </a:buBlip>
            </a:pPr>
            <a:r>
              <a:rPr lang="en-US" sz="2900" dirty="0"/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Heating along the bunch (at the injector)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Some considerations about the 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Bunch generated using the stretched </a:t>
            </a:r>
            <a:r>
              <a:rPr lang="en-US" sz="2900" dirty="0" err="1">
                <a:solidFill>
                  <a:schemeClr val="bg1">
                    <a:lumMod val="85000"/>
                  </a:schemeClr>
                </a:solidFill>
              </a:rPr>
              <a:t>Alcor</a:t>
            </a: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Effect of the microbunching on the monitors in the compression feed-backs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Slice energy spread as a function of the compression factor and slice energy spread at the injector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Microbunching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machine(feed-backs 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SARCL)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 smtClean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802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 and lasing</a:t>
            </a:r>
            <a:endParaRPr lang="de-CH" dirty="0"/>
          </a:p>
        </p:txBody>
      </p:sp>
      <p:pic>
        <p:nvPicPr>
          <p:cNvPr id="4" name="Picture 4" descr="https://elog-gfa.psi.ch/SwissFEL+commissioning/180514_183609/scan_lasing_L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4460012" cy="339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5099344"/>
            <a:ext cx="291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both cases not positive effect of the LH on the lasing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910" y="2601386"/>
            <a:ext cx="4919090" cy="368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97078" y="2698543"/>
            <a:ext cx="2915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53887" y="4998554"/>
            <a:ext cx="145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July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721" y="1496790"/>
            <a:ext cx="2322512" cy="17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23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Heating at the end of the machine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850" y="1219200"/>
            <a:ext cx="836295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Measurement of the slice energy spread at SARCL02:</a:t>
            </a:r>
          </a:p>
          <a:p>
            <a:pPr lvl="1"/>
            <a:r>
              <a:rPr lang="en-US" sz="1800" dirty="0" smtClean="0"/>
              <a:t>Scan over the energy of the LH laser intensity</a:t>
            </a:r>
          </a:p>
          <a:p>
            <a:pPr lvl="1"/>
            <a:r>
              <a:rPr lang="en-US" sz="1800" dirty="0" smtClean="0"/>
              <a:t>Scan over the filters</a:t>
            </a:r>
            <a:endParaRPr lang="de-CH" sz="1800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291299"/>
            <a:ext cx="4721572" cy="2423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850" y="2787134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Index increasing</a:t>
            </a:r>
            <a:endParaRPr lang="de-CH" b="1" dirty="0"/>
          </a:p>
        </p:txBody>
      </p:sp>
      <p:sp>
        <p:nvSpPr>
          <p:cNvPr id="4" name="Striped Right Arrow 3"/>
          <p:cNvSpPr/>
          <p:nvPr/>
        </p:nvSpPr>
        <p:spPr>
          <a:xfrm>
            <a:off x="2362200" y="2879467"/>
            <a:ext cx="685800" cy="184666"/>
          </a:xfrm>
          <a:prstGeom prst="striped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Striped Right Arrow 9"/>
          <p:cNvSpPr/>
          <p:nvPr/>
        </p:nvSpPr>
        <p:spPr>
          <a:xfrm rot="5400000">
            <a:off x="-212467" y="4183386"/>
            <a:ext cx="685800" cy="184666"/>
          </a:xfrm>
          <a:prstGeom prst="striped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Box 10"/>
          <p:cNvSpPr txBox="1"/>
          <p:nvPr/>
        </p:nvSpPr>
        <p:spPr>
          <a:xfrm>
            <a:off x="7543800" y="121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 kA beam</a:t>
            </a:r>
            <a:endParaRPr lang="de-CH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775" y="2879467"/>
            <a:ext cx="4261336" cy="319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65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Heating-end of the machine-E plane</a:t>
            </a:r>
            <a:endParaRPr lang="de-CH" dirty="0"/>
          </a:p>
        </p:txBody>
      </p:sp>
      <p:pic>
        <p:nvPicPr>
          <p:cNvPr id="3" name="SARCL02_filter_0p5.mat_x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48200" y="1676400"/>
            <a:ext cx="4267200" cy="426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0200" y="13070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0.5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4" name="SARCL02_filter_1p0.mat_x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61257" y="1676400"/>
            <a:ext cx="4267200" cy="426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257" y="13070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1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3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Heating-end of the machine-t plane</a:t>
            </a:r>
            <a:endParaRPr lang="de-CH" dirty="0"/>
          </a:p>
        </p:txBody>
      </p:sp>
      <p:pic>
        <p:nvPicPr>
          <p:cNvPr id="5" name="SARCL02_filter_1p0.mat_y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1709057"/>
            <a:ext cx="4495800" cy="449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3500" y="13070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1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07068"/>
            <a:ext cx="3282043" cy="246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0"/>
            <a:ext cx="3282043" cy="246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00800" y="2057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1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3843" y="48122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0.3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Heating along the bunch-end of the machine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99406" y="1326634"/>
            <a:ext cx="2743200" cy="1659288"/>
          </a:xfrm>
        </p:spPr>
        <p:txBody>
          <a:bodyPr>
            <a:normAutofit/>
          </a:bodyPr>
          <a:lstStyle/>
          <a:p>
            <a:r>
              <a:rPr lang="en-US" sz="1200" dirty="0"/>
              <a:t>I cut in </a:t>
            </a:r>
            <a:r>
              <a:rPr lang="en-US" sz="1200" dirty="0" smtClean="0"/>
              <a:t>y (time) direction</a:t>
            </a:r>
            <a:endParaRPr lang="en-US" sz="1200" dirty="0"/>
          </a:p>
          <a:p>
            <a:r>
              <a:rPr lang="en-US" sz="1200" dirty="0"/>
              <a:t>I compute the profile in </a:t>
            </a:r>
            <a:r>
              <a:rPr lang="en-US" sz="1200" dirty="0" smtClean="0"/>
              <a:t>x (energy) </a:t>
            </a:r>
            <a:r>
              <a:rPr lang="en-US" sz="1200" dirty="0"/>
              <a:t>at each selected y</a:t>
            </a:r>
          </a:p>
          <a:p>
            <a:r>
              <a:rPr lang="en-US" sz="1200" dirty="0"/>
              <a:t>I compute a Gaussian fit </a:t>
            </a:r>
          </a:p>
          <a:p>
            <a:r>
              <a:rPr lang="en-US" sz="1200" dirty="0"/>
              <a:t>I plot the sigma of the </a:t>
            </a:r>
            <a:r>
              <a:rPr lang="en-US" sz="1200" dirty="0" smtClean="0"/>
              <a:t>fit</a:t>
            </a:r>
          </a:p>
          <a:p>
            <a:r>
              <a:rPr lang="en-US" sz="1200" dirty="0" smtClean="0"/>
              <a:t>I artificially shifted the plots</a:t>
            </a:r>
            <a:endParaRPr lang="de-CH" sz="1200" dirty="0"/>
          </a:p>
          <a:p>
            <a:endParaRPr lang="de-CH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7023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dirty="0" smtClean="0"/>
              <a:t>Kind of uniform heating along the bunch length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dirty="0" smtClean="0"/>
              <a:t>Increase of the energy spread at the head of the bunch increasing the laser intensity</a:t>
            </a:r>
            <a:endParaRPr lang="de-CH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895599"/>
            <a:ext cx="3276600" cy="245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1456373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5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10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Large intensity of the LH laser</a:t>
            </a:r>
            <a:endParaRPr lang="de-CH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19200"/>
            <a:ext cx="569299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447800"/>
            <a:ext cx="2336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2800"/>
            <a:ext cx="2336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0175" y="156687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Index = 1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825" y="3429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Index = 26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7912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Observed a kind of explosion of the beam at the head increasing the intensity of the laser heater </a:t>
            </a:r>
          </a:p>
        </p:txBody>
      </p:sp>
    </p:spTree>
    <p:extLst>
      <p:ext uri="{BB962C8B-B14F-4D97-AF65-F5344CB8AC3E}">
        <p14:creationId xmlns:p14="http://schemas.microsoft.com/office/powerpoint/2010/main" val="50570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80785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/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Longitudinal and transverse overlap laser- e- beam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Induced energy spread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Microbunching 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Effect of the laser heater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the injector)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Some considerations about the 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Bunch generated using the stretched </a:t>
            </a:r>
            <a:r>
              <a:rPr lang="en-US" sz="2900" dirty="0" err="1">
                <a:solidFill>
                  <a:schemeClr val="bg1">
                    <a:lumMod val="85000"/>
                  </a:schemeClr>
                </a:solidFill>
              </a:rPr>
              <a:t>Alcor</a:t>
            </a: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Effect of the microbunching on the monitors in the compression feed-backs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Slice energy spread as a function of the compression factor and slice energy spread at the injector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Microbunching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machine(feed-backs 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SARCL)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 smtClean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78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length change during the scans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384619" cy="493776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The LH damps the structures along the bunch</a:t>
            </a:r>
          </a:p>
          <a:p>
            <a:r>
              <a:rPr lang="en-US" sz="1400" dirty="0" smtClean="0"/>
              <a:t>The reading of the compression monitor is reduced (not readable from Archiver-to be checked)</a:t>
            </a:r>
          </a:p>
          <a:p>
            <a:r>
              <a:rPr lang="en-US" sz="1400" dirty="0" smtClean="0"/>
              <a:t>The compression feed-back (only BC1 in May and both in July) compress more the bunch</a:t>
            </a:r>
          </a:p>
          <a:p>
            <a:r>
              <a:rPr lang="en-US" sz="1400" dirty="0" smtClean="0"/>
              <a:t>We move away from the optimum point for lasing (tapering, CSR kick, wakefield, …)</a:t>
            </a:r>
            <a:endParaRPr lang="de-CH" sz="1400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03238"/>
            <a:ext cx="4419600" cy="331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1117561"/>
            <a:ext cx="3343275" cy="2505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3810000"/>
            <a:ext cx="3343275" cy="2505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6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80785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Longitudinal and transverse overlap laser- e- beam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Induced energy spread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Microbunching 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Effect of the laser heater</a:t>
            </a:r>
          </a:p>
          <a:p>
            <a:pPr>
              <a:buBlip>
                <a:blip r:embed="rId2"/>
              </a:buBlip>
            </a:pPr>
            <a:r>
              <a:rPr lang="en-US" sz="29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the injector)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Some considerations about the 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/>
              <a:t>Bunch generated using the stretched </a:t>
            </a:r>
            <a:r>
              <a:rPr lang="en-US" sz="2900" dirty="0" err="1"/>
              <a:t>Alcor</a:t>
            </a:r>
            <a:r>
              <a:rPr lang="en-US" sz="2900" dirty="0"/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Effect of the microbunching on the monitors in the compression feed-backs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Slice energy spread as a function of the compression factor and slice energy spread at the injector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Microbunching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Impact of the laser heater at the end of the machine(feed-backs 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Heating along the bunch (at SARCL)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FEL intensity as a function of the LH intensity </a:t>
            </a:r>
          </a:p>
          <a:p>
            <a:pPr>
              <a:buBlip>
                <a:blip r:embed="rId2"/>
              </a:buBlip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802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 and laser at BC1 (uncompressed)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Q = 200 </a:t>
            </a:r>
            <a:r>
              <a:rPr lang="en-US" sz="1800" dirty="0" err="1" smtClean="0"/>
              <a:t>pC</a:t>
            </a:r>
            <a:r>
              <a:rPr lang="en-US" sz="1800" dirty="0" smtClean="0"/>
              <a:t>, BC1 </a:t>
            </a:r>
            <a:r>
              <a:rPr lang="en-US" sz="1800" dirty="0"/>
              <a:t>straight, 90 </a:t>
            </a:r>
            <a:r>
              <a:rPr lang="en-US" sz="1800" dirty="0" err="1"/>
              <a:t>degs</a:t>
            </a:r>
            <a:r>
              <a:rPr lang="en-US" sz="1800" dirty="0"/>
              <a:t> in SINSB03/04, no </a:t>
            </a:r>
            <a:r>
              <a:rPr lang="en-US" sz="1800" dirty="0" smtClean="0"/>
              <a:t>SINXB, E = 300 MeV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Similar length as the cross-co measurement (different with Jaguar)</a:t>
            </a:r>
            <a:endParaRPr lang="de-CH" sz="1800" dirty="0"/>
          </a:p>
        </p:txBody>
      </p:sp>
      <p:pic>
        <p:nvPicPr>
          <p:cNvPr id="1026" name="Picture 2" descr="https://elog-gfa.psi.ch/SwissFEL+commissioning+data/180919_145711/Bunch_length_meas_2018-09-19_14-57-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380191" cy="405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log-gfa.psi.ch/SwissFEL+commissioning/180918_085156/UV_stretched__pul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1524001"/>
            <a:ext cx="2612005" cy="199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81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length for several charges</a:t>
            </a:r>
            <a:endParaRPr lang="de-CH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37089050"/>
              </p:ext>
            </p:extLst>
          </p:nvPr>
        </p:nvGraphicFramePr>
        <p:xfrm>
          <a:off x="4957762" y="1295400"/>
          <a:ext cx="2895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</a:tblGrid>
              <a:tr h="1828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 (</a:t>
                      </a:r>
                      <a:r>
                        <a:rPr lang="en-US" sz="1200" dirty="0" err="1" smtClean="0"/>
                        <a:t>pC</a:t>
                      </a:r>
                      <a:r>
                        <a:rPr lang="en-US" sz="1200" dirty="0" smtClean="0"/>
                        <a:t>)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Sigma_t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dirty="0" err="1" smtClean="0"/>
                        <a:t>ps</a:t>
                      </a:r>
                      <a:r>
                        <a:rPr lang="en-US" sz="1200" dirty="0" smtClean="0"/>
                        <a:t>)</a:t>
                      </a:r>
                      <a:endParaRPr lang="de-CH" sz="12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3.34</a:t>
                      </a:r>
                      <a:endParaRPr lang="de-CH" sz="12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2.91</a:t>
                      </a:r>
                      <a:endParaRPr lang="de-CH" sz="12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2.61</a:t>
                      </a:r>
                      <a:endParaRPr lang="de-CH" sz="12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Cross co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3.23</a:t>
                      </a:r>
                      <a:endParaRPr lang="de-CH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https://elog-gfa.psi.ch/SwissFEL+commissioning+data/180919_150229/Bunch_length_meas_2018-09-19_15-02-2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52"/>
          <a:stretch/>
        </p:blipFill>
        <p:spPr bwMode="auto">
          <a:xfrm>
            <a:off x="153750" y="1361162"/>
            <a:ext cx="2816700" cy="227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log-gfa.psi.ch/SwissFEL+commissioning+data/180919_150726/Bunch_length_meas_2018-09-19_15-07-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87"/>
          <a:stretch/>
        </p:blipFill>
        <p:spPr bwMode="auto">
          <a:xfrm>
            <a:off x="152400" y="4044639"/>
            <a:ext cx="2819400" cy="227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11546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 = 100 </a:t>
            </a:r>
            <a:r>
              <a:rPr lang="en-US" b="1" dirty="0" err="1" smtClean="0">
                <a:solidFill>
                  <a:srgbClr val="FF0000"/>
                </a:solidFill>
              </a:rPr>
              <a:t>pC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733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 = 50 </a:t>
            </a:r>
            <a:r>
              <a:rPr lang="en-US" b="1" dirty="0" err="1" smtClean="0">
                <a:solidFill>
                  <a:srgbClr val="FF0000"/>
                </a:solidFill>
              </a:rPr>
              <a:t>pC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4867275" cy="364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37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halo?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Observed some halo or screen effect?</a:t>
            </a:r>
          </a:p>
          <a:p>
            <a:r>
              <a:rPr lang="en-US" dirty="0" smtClean="0"/>
              <a:t>Uncompressed bunches, BC1 straight, beam on crest</a:t>
            </a:r>
            <a:endParaRPr lang="de-CH" dirty="0"/>
          </a:p>
        </p:txBody>
      </p:sp>
      <p:pic>
        <p:nvPicPr>
          <p:cNvPr id="7" name="Picture 2" descr="https://elog-gfa.psi.ch/SwissFEL+commissioning+data/180919_145711/Bunch_length_meas_2018-09-19_14-57-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52730" r="32243"/>
          <a:stretch/>
        </p:blipFill>
        <p:spPr bwMode="auto">
          <a:xfrm>
            <a:off x="43550" y="3389445"/>
            <a:ext cx="2931140" cy="224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log-gfa.psi.ch/SwissFEL+commissioning+data/180919_150229/Bunch_length_meas_2018-09-19_15-02-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4" t="53744" r="32052"/>
          <a:stretch/>
        </p:blipFill>
        <p:spPr bwMode="auto">
          <a:xfrm>
            <a:off x="2955640" y="3379920"/>
            <a:ext cx="3016534" cy="225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elog-gfa.psi.ch/SwissFEL+commissioning+data/180919_150726/Bunch_length_meas_2018-09-19_15-07-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7" t="53170" r="31987"/>
          <a:stretch/>
        </p:blipFill>
        <p:spPr bwMode="auto">
          <a:xfrm>
            <a:off x="5972174" y="3351873"/>
            <a:ext cx="3019426" cy="228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19107" y="291427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 = 100 </a:t>
            </a:r>
            <a:r>
              <a:rPr lang="en-US" b="1" dirty="0" err="1" smtClean="0">
                <a:solidFill>
                  <a:srgbClr val="FF0000"/>
                </a:solidFill>
              </a:rPr>
              <a:t>pC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57987" y="291427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 = 50 </a:t>
            </a:r>
            <a:r>
              <a:rPr lang="en-US" b="1" dirty="0" err="1" smtClean="0">
                <a:solidFill>
                  <a:srgbClr val="FF0000"/>
                </a:solidFill>
              </a:rPr>
              <a:t>pC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298682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 = 200 </a:t>
            </a:r>
            <a:r>
              <a:rPr lang="en-US" b="1" dirty="0" err="1" smtClean="0">
                <a:solidFill>
                  <a:srgbClr val="FF0000"/>
                </a:solidFill>
              </a:rPr>
              <a:t>pC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Several bunch lengths, profiles</a:t>
            </a:r>
            <a:endParaRPr lang="de-CH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42" y="1600200"/>
            <a:ext cx="3254964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42" y="3886200"/>
            <a:ext cx="3254964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36" y="1592161"/>
            <a:ext cx="3254964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36" y="3874532"/>
            <a:ext cx="3254964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88860" y="3356429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Sigma_t</a:t>
            </a:r>
            <a:r>
              <a:rPr lang="en-US" dirty="0"/>
              <a:t> = 170 fs</a:t>
            </a:r>
            <a:endParaRPr lang="de-CH" dirty="0"/>
          </a:p>
        </p:txBody>
      </p:sp>
      <p:sp>
        <p:nvSpPr>
          <p:cNvPr id="10" name="Rectangle 9"/>
          <p:cNvSpPr/>
          <p:nvPr/>
        </p:nvSpPr>
        <p:spPr>
          <a:xfrm>
            <a:off x="1788860" y="4206297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Sigma_t</a:t>
            </a:r>
            <a:r>
              <a:rPr lang="en-US" dirty="0"/>
              <a:t> = </a:t>
            </a:r>
            <a:r>
              <a:rPr lang="en-US" dirty="0" smtClean="0"/>
              <a:t>250 </a:t>
            </a:r>
            <a:r>
              <a:rPr lang="en-US" dirty="0"/>
              <a:t>fs</a:t>
            </a:r>
            <a:endParaRPr lang="de-CH" dirty="0"/>
          </a:p>
        </p:txBody>
      </p:sp>
      <p:sp>
        <p:nvSpPr>
          <p:cNvPr id="11" name="Rectangle 10"/>
          <p:cNvSpPr/>
          <p:nvPr/>
        </p:nvSpPr>
        <p:spPr>
          <a:xfrm>
            <a:off x="5562538" y="3352800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Sigma_t</a:t>
            </a:r>
            <a:r>
              <a:rPr lang="en-US" dirty="0"/>
              <a:t> = </a:t>
            </a:r>
            <a:r>
              <a:rPr lang="en-US" dirty="0" smtClean="0"/>
              <a:t>620 </a:t>
            </a:r>
            <a:r>
              <a:rPr lang="en-US" dirty="0"/>
              <a:t>fs</a:t>
            </a:r>
            <a:endParaRPr lang="de-CH" dirty="0"/>
          </a:p>
        </p:txBody>
      </p:sp>
      <p:sp>
        <p:nvSpPr>
          <p:cNvPr id="12" name="Rectangle 11"/>
          <p:cNvSpPr/>
          <p:nvPr/>
        </p:nvSpPr>
        <p:spPr>
          <a:xfrm>
            <a:off x="5508036" y="4244255"/>
            <a:ext cx="1846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Sigma_t</a:t>
            </a:r>
            <a:r>
              <a:rPr lang="en-US" dirty="0"/>
              <a:t> = </a:t>
            </a:r>
            <a:r>
              <a:rPr lang="en-US" dirty="0" smtClean="0"/>
              <a:t>1.37 </a:t>
            </a:r>
            <a:r>
              <a:rPr lang="en-US" dirty="0" err="1" smtClean="0"/>
              <a:t>ps</a:t>
            </a:r>
            <a:endParaRPr lang="de-CH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 scan the compression factor and I measure the longitudinal current profile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7475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 off/LH 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1208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 do the </a:t>
            </a:r>
            <a:r>
              <a:rPr lang="en-US" sz="1800" dirty="0" err="1" smtClean="0"/>
              <a:t>fft</a:t>
            </a:r>
            <a:r>
              <a:rPr lang="en-US" sz="1800" dirty="0" smtClean="0"/>
              <a:t> of the longitudinal profile removed the smoothed </a:t>
            </a:r>
            <a:r>
              <a:rPr lang="en-US" sz="1800" dirty="0" smtClean="0"/>
              <a:t>part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200" dirty="0" smtClean="0"/>
          </a:p>
          <a:p>
            <a:r>
              <a:rPr lang="en-US" sz="1800" dirty="0" smtClean="0"/>
              <a:t>Less pronounced the structures compared to the Jaguar laser at similar compression factor </a:t>
            </a:r>
            <a:endParaRPr lang="de-CH" sz="18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55370"/>
            <a:ext cx="4269747" cy="32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599"/>
            <a:ext cx="4269747" cy="32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1676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LH off</a:t>
            </a:r>
            <a:endParaRPr lang="de-CH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40073" y="1676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LH on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26284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158745"/>
            <a:ext cx="8161114" cy="5362968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Longitudinal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and transverse overlap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laser- e-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beam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Induced energy spread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Microbunching </a:t>
            </a:r>
            <a:r>
              <a:rPr lang="en-US" sz="2900" dirty="0">
                <a:solidFill>
                  <a:schemeClr val="bg1">
                    <a:lumMod val="75000"/>
                  </a:schemeClr>
                </a:solidFill>
              </a:rPr>
              <a:t>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Effect of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laser heater</a:t>
            </a:r>
          </a:p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Heating along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bunch (at the injector)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Some considerations about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Bunch generated using the stretched </a:t>
            </a:r>
            <a:r>
              <a:rPr lang="en-US" sz="2900" dirty="0" err="1" smtClean="0">
                <a:solidFill>
                  <a:schemeClr val="bg1">
                    <a:lumMod val="75000"/>
                  </a:schemeClr>
                </a:solidFill>
              </a:rPr>
              <a:t>Alcor</a:t>
            </a: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Structures along the pulse for several compression factors</a:t>
            </a:r>
          </a:p>
          <a:p>
            <a:pPr>
              <a:buBlip>
                <a:blip r:embed="rId2"/>
              </a:buBlip>
            </a:pPr>
            <a:r>
              <a:rPr lang="en-US" sz="2800" dirty="0" smtClean="0"/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tx1"/>
                </a:solidFill>
              </a:rPr>
              <a:t>Effect of the microbunching on the monitors in the compression </a:t>
            </a:r>
            <a:r>
              <a:rPr lang="en-US" dirty="0" smtClean="0">
                <a:solidFill>
                  <a:schemeClr val="tx1"/>
                </a:solidFill>
              </a:rPr>
              <a:t>feed-backs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 smtClean="0"/>
              <a:t>Heating along the bunch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 smtClean="0"/>
              <a:t>Slice energy spread as a function of the current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of the laser heater at the end of the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machine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(feed-backs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Heating along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bunch (at SARCL)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FEL intensity as a function of the LH intensity 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4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 SARCL02</a:t>
            </a:r>
            <a:endParaRPr lang="de-CH" dirty="0"/>
          </a:p>
        </p:txBody>
      </p:sp>
      <p:pic>
        <p:nvPicPr>
          <p:cNvPr id="307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2321"/>
            <a:ext cx="6248400" cy="458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57200" y="5996034"/>
            <a:ext cx="106680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>
            <a:off x="76200" y="5628724"/>
            <a:ext cx="106680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8600" y="5105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de-CH" dirty="0"/>
          </a:p>
        </p:txBody>
      </p:sp>
      <p:sp>
        <p:nvSpPr>
          <p:cNvPr id="10" name="TextBox 9"/>
          <p:cNvSpPr txBox="1"/>
          <p:nvPr/>
        </p:nvSpPr>
        <p:spPr>
          <a:xfrm>
            <a:off x="1217940" y="59960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de-CH" dirty="0"/>
          </a:p>
        </p:txBody>
      </p:sp>
      <p:pic>
        <p:nvPicPr>
          <p:cNvPr id="9" name="Picture 2" descr="https://elog-gfa.psi.ch/SwissFEL+commissioning+data/180919_213348/Bunch_length_meas_2018-09-19_21-33-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66" r="32318"/>
          <a:stretch/>
        </p:blipFill>
        <p:spPr bwMode="auto">
          <a:xfrm>
            <a:off x="3657600" y="1524000"/>
            <a:ext cx="4782312" cy="189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583" y="3868742"/>
            <a:ext cx="3082056" cy="229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43195" y="426719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Elegant simulations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86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monitors: BC1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 </a:t>
            </a:r>
            <a:r>
              <a:rPr lang="en-US" sz="2000" dirty="0" err="1"/>
              <a:t>sigma_t</a:t>
            </a:r>
            <a:r>
              <a:rPr lang="en-US" sz="2000" dirty="0"/>
              <a:t> = 0.17 </a:t>
            </a:r>
            <a:r>
              <a:rPr lang="en-US" sz="2000" dirty="0" err="1"/>
              <a:t>ps</a:t>
            </a:r>
            <a:r>
              <a:rPr lang="en-US" sz="2000" dirty="0"/>
              <a:t> and 1.37 </a:t>
            </a:r>
            <a:r>
              <a:rPr lang="en-US" sz="2000" dirty="0" err="1"/>
              <a:t>ps</a:t>
            </a:r>
            <a:r>
              <a:rPr lang="en-US" sz="2000" dirty="0"/>
              <a:t> I scan the compression monitor reading in BC1 vs the laser heater energy:</a:t>
            </a:r>
            <a:r>
              <a:rPr lang="en-US" sz="2000" dirty="0">
                <a:hlinkClick r:id="rId2"/>
              </a:rPr>
              <a:t>7981  </a:t>
            </a:r>
            <a:r>
              <a:rPr lang="en-US" sz="2000" dirty="0"/>
              <a:t> and </a:t>
            </a:r>
            <a:r>
              <a:rPr lang="en-US" sz="2000" dirty="0" smtClean="0">
                <a:hlinkClick r:id="rId3"/>
              </a:rPr>
              <a:t>7982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b="1" dirty="0" smtClean="0"/>
              <a:t>No appreciable effect</a:t>
            </a:r>
            <a:endParaRPr lang="en-US" sz="2000" b="1" dirty="0"/>
          </a:p>
          <a:p>
            <a:endParaRPr lang="de-CH" sz="2000" dirty="0"/>
          </a:p>
        </p:txBody>
      </p:sp>
      <p:pic>
        <p:nvPicPr>
          <p:cNvPr id="3074" name="Picture 2" descr="https://elog-gfa.psi.ch/SwissFEL+commissioning+data/180919_202810/preview20180919T20280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" t="39621" r="36102"/>
          <a:stretch/>
        </p:blipFill>
        <p:spPr bwMode="auto">
          <a:xfrm>
            <a:off x="403364" y="2202875"/>
            <a:ext cx="4060964" cy="306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log-gfa.psi.ch/SwissFEL+commissioning+data/180919_203012/preview20180919T20301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9894" r="37116"/>
          <a:stretch/>
        </p:blipFill>
        <p:spPr bwMode="auto">
          <a:xfrm>
            <a:off x="4670564" y="2209800"/>
            <a:ext cx="3911379" cy="305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94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laser vs e- alignment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Enabled the feed-back for e- and laser (?)</a:t>
            </a:r>
          </a:p>
          <a:p>
            <a:r>
              <a:rPr lang="en-US" sz="2000" dirty="0" smtClean="0"/>
              <a:t>Both beams observed on the </a:t>
            </a:r>
            <a:r>
              <a:rPr lang="en-US" sz="2000" dirty="0" err="1" smtClean="0"/>
              <a:t>Chromox</a:t>
            </a:r>
            <a:r>
              <a:rPr lang="en-US" sz="2000" dirty="0" smtClean="0"/>
              <a:t> screen</a:t>
            </a:r>
            <a:endParaRPr lang="de-CH" sz="2000" dirty="0"/>
          </a:p>
        </p:txBody>
      </p:sp>
      <p:pic>
        <p:nvPicPr>
          <p:cNvPr id="1028" name="Picture 4" descr="https://elog-gfa.psi.ch/SwissFEL+commissioning+data/180713_143918/20180713_143911_camera_snapshot.h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47"/>
          <a:stretch/>
        </p:blipFill>
        <p:spPr bwMode="auto">
          <a:xfrm>
            <a:off x="6838147" y="4492107"/>
            <a:ext cx="1563706" cy="213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log-gfa.psi.ch/SwissFEL+commissioning+data/180713_143904/20180713_143858_camera_snapshot.h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47"/>
          <a:stretch/>
        </p:blipFill>
        <p:spPr bwMode="auto">
          <a:xfrm>
            <a:off x="867128" y="4442577"/>
            <a:ext cx="1563706" cy="213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log-gfa.psi.ch/SwissFEL+commissioning+data/180713_143959/20180713_143952_camera_snapshot.h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24"/>
          <a:stretch/>
        </p:blipFill>
        <p:spPr bwMode="auto">
          <a:xfrm>
            <a:off x="533400" y="2320052"/>
            <a:ext cx="2231162" cy="21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log-gfa.psi.ch/SwissFEL+commissioning+data/180713_144018/20180713_144011_camera_snapshot.h5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24"/>
          <a:stretch/>
        </p:blipFill>
        <p:spPr bwMode="auto">
          <a:xfrm>
            <a:off x="6504419" y="2350532"/>
            <a:ext cx="2231162" cy="21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195072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Only e-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1981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Only laser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24200" y="3810000"/>
            <a:ext cx="609600" cy="384927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ounded Rectangle 11"/>
          <p:cNvSpPr/>
          <p:nvPr/>
        </p:nvSpPr>
        <p:spPr>
          <a:xfrm>
            <a:off x="3733800" y="3276600"/>
            <a:ext cx="609600" cy="384927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ounded Rectangle 12"/>
          <p:cNvSpPr/>
          <p:nvPr/>
        </p:nvSpPr>
        <p:spPr>
          <a:xfrm>
            <a:off x="4724400" y="3276600"/>
            <a:ext cx="609600" cy="384927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ounded Rectangle 13"/>
          <p:cNvSpPr/>
          <p:nvPr/>
        </p:nvSpPr>
        <p:spPr>
          <a:xfrm>
            <a:off x="5506199" y="3790833"/>
            <a:ext cx="609600" cy="384927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tangle 5"/>
          <p:cNvSpPr/>
          <p:nvPr/>
        </p:nvSpPr>
        <p:spPr>
          <a:xfrm>
            <a:off x="4343400" y="3101340"/>
            <a:ext cx="76200" cy="762000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tangle 15"/>
          <p:cNvSpPr/>
          <p:nvPr/>
        </p:nvSpPr>
        <p:spPr>
          <a:xfrm>
            <a:off x="4648200" y="3101340"/>
            <a:ext cx="76200" cy="762000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Straight Connector 7"/>
          <p:cNvCxnSpPr>
            <a:stCxn id="5" idx="0"/>
            <a:endCxn id="12" idx="1"/>
          </p:cNvCxnSpPr>
          <p:nvPr/>
        </p:nvCxnSpPr>
        <p:spPr>
          <a:xfrm flipV="1">
            <a:off x="3429000" y="3469064"/>
            <a:ext cx="304800" cy="34093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V="1">
            <a:off x="5353799" y="3469064"/>
            <a:ext cx="304800" cy="34093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419600" y="3482340"/>
            <a:ext cx="228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05200" y="286631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DSCR220</a:t>
            </a:r>
            <a:endParaRPr lang="de-CH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4891807" y="2855119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DSCR250</a:t>
            </a:r>
            <a:endParaRPr lang="de-CH" sz="10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842168"/>
              </p:ext>
            </p:extLst>
          </p:nvPr>
        </p:nvGraphicFramePr>
        <p:xfrm>
          <a:off x="2985509" y="5334000"/>
          <a:ext cx="3276600" cy="77724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092200"/>
                <a:gridCol w="1092200"/>
                <a:gridCol w="1092200"/>
              </a:tblGrid>
              <a:tr h="151784">
                <a:tc>
                  <a:txBody>
                    <a:bodyPr/>
                    <a:lstStyle/>
                    <a:p>
                      <a:pPr algn="ctr"/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DSCR220</a:t>
                      </a:r>
                      <a:endParaRPr lang="de-CH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DSCR250</a:t>
                      </a:r>
                      <a:endParaRPr lang="de-CH" sz="1100" dirty="0"/>
                    </a:p>
                  </a:txBody>
                  <a:tcPr/>
                </a:tc>
              </a:tr>
              <a:tr h="151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X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38%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20%</a:t>
                      </a:r>
                      <a:endParaRPr lang="de-CH" sz="1100" dirty="0"/>
                    </a:p>
                  </a:txBody>
                  <a:tcPr/>
                </a:tc>
              </a:tr>
              <a:tr h="151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45%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18%</a:t>
                      </a:r>
                      <a:endParaRPr lang="de-CH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667000" y="4808220"/>
            <a:ext cx="3913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sizes difference (photons vs e-):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35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monitors: BC2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Set-up the 3 kA beam and scan of the energy of the laser LH intensity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Sensitive at BC2</a:t>
            </a:r>
            <a:endParaRPr lang="en-US" sz="2000" b="1" dirty="0"/>
          </a:p>
          <a:p>
            <a:endParaRPr lang="de-CH" sz="2000" dirty="0"/>
          </a:p>
        </p:txBody>
      </p:sp>
      <p:pic>
        <p:nvPicPr>
          <p:cNvPr id="4098" name="Picture 2" descr="https://elog-gfa.psi.ch/SwissFEL+commissioning+data/180919_213348/Bunch_length_meas_2018-09-19_21-33-4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56" r="32609"/>
          <a:stretch/>
        </p:blipFill>
        <p:spPr bwMode="auto">
          <a:xfrm>
            <a:off x="14514" y="1682638"/>
            <a:ext cx="6252028" cy="244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log-gfa.psi.ch/SwissFEL+commissioning+data/180919_221405/preview20180919T22140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" t="39621" r="36671"/>
          <a:stretch/>
        </p:blipFill>
        <p:spPr bwMode="auto">
          <a:xfrm>
            <a:off x="5105400" y="2991729"/>
            <a:ext cx="4056742" cy="311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3292901"/>
            <a:ext cx="182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Filter automatically inserted during the scan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64887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kAs</a:t>
            </a:r>
            <a:r>
              <a:rPr lang="en-US" dirty="0" smtClean="0"/>
              <a:t> beam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sz="1400" dirty="0" smtClean="0"/>
              <a:t>I </a:t>
            </a:r>
            <a:r>
              <a:rPr lang="de-CH" sz="1400" dirty="0" err="1" smtClean="0"/>
              <a:t>change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compression</a:t>
            </a:r>
            <a:r>
              <a:rPr lang="de-CH" sz="1400" dirty="0" smtClean="0"/>
              <a:t> </a:t>
            </a:r>
            <a:r>
              <a:rPr lang="de-CH" sz="1400" dirty="0" err="1" smtClean="0"/>
              <a:t>factor</a:t>
            </a:r>
            <a:r>
              <a:rPr lang="de-CH" sz="1400" dirty="0" smtClean="0"/>
              <a:t> (nominal </a:t>
            </a:r>
            <a:r>
              <a:rPr lang="de-CH" sz="1400" dirty="0" err="1" smtClean="0"/>
              <a:t>peak</a:t>
            </a:r>
            <a:r>
              <a:rPr lang="de-CH" sz="1400" dirty="0" smtClean="0"/>
              <a:t> </a:t>
            </a:r>
            <a:r>
              <a:rPr lang="de-CH" sz="1400" dirty="0" err="1" smtClean="0"/>
              <a:t>current</a:t>
            </a:r>
            <a:r>
              <a:rPr lang="de-CH" sz="1400" dirty="0" smtClean="0"/>
              <a:t> </a:t>
            </a:r>
            <a:r>
              <a:rPr lang="de-CH" sz="1400" dirty="0" err="1" smtClean="0"/>
              <a:t>and</a:t>
            </a:r>
            <a:r>
              <a:rPr lang="de-CH" sz="1400" dirty="0" smtClean="0"/>
              <a:t> </a:t>
            </a:r>
            <a:r>
              <a:rPr lang="de-CH" sz="1400" dirty="0" err="1" smtClean="0"/>
              <a:t>more</a:t>
            </a:r>
            <a:r>
              <a:rPr lang="de-CH" sz="1400" dirty="0" smtClean="0"/>
              <a:t>)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try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enhance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microbunching </a:t>
            </a:r>
            <a:r>
              <a:rPr lang="de-CH" sz="1400" dirty="0" err="1" smtClean="0"/>
              <a:t>structures</a:t>
            </a:r>
            <a:endParaRPr lang="de-CH" sz="1400" dirty="0"/>
          </a:p>
        </p:txBody>
      </p:sp>
      <p:pic>
        <p:nvPicPr>
          <p:cNvPr id="1026" name="Picture 2" descr="https://elog-gfa.psi.ch/SwissFEL+commissioning+data/180919_213348/Bunch_length_meas_2018-09-19_21-33-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92"/>
          <a:stretch/>
        </p:blipFill>
        <p:spPr bwMode="auto">
          <a:xfrm>
            <a:off x="164290" y="2198522"/>
            <a:ext cx="1995476" cy="161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545" y="2300366"/>
            <a:ext cx="2270354" cy="17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432" y="4114799"/>
            <a:ext cx="2353290" cy="176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2028" y="1752600"/>
            <a:ext cx="279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= 3.2 kA, FWHM ~92 fs</a:t>
            </a:r>
            <a:endParaRPr lang="de-CH" b="1" dirty="0"/>
          </a:p>
        </p:txBody>
      </p:sp>
      <p:pic>
        <p:nvPicPr>
          <p:cNvPr id="9" name="Picture 2" descr="https://elog-gfa.psi.ch/SwissFEL+commissioning+data/180919_214531/Bunch_length_meas_2018-09-19_21-45-2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09"/>
          <a:stretch/>
        </p:blipFill>
        <p:spPr bwMode="auto">
          <a:xfrm>
            <a:off x="4891374" y="2353091"/>
            <a:ext cx="1928660" cy="15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034" y="2374413"/>
            <a:ext cx="2171566" cy="162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662" y="4120677"/>
            <a:ext cx="2345447" cy="175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15000" y="1756229"/>
            <a:ext cx="279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= 5.5 kA, FWHM ~33 fs</a:t>
            </a:r>
            <a:endParaRPr lang="de-CH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5982015"/>
            <a:ext cx="8229600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/>
              <a:t>Not appreciable enhancement observed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184210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Heating along the bunch-SARCL02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Verify that we are still heating uniformly the beam along its length</a:t>
            </a:r>
            <a:endParaRPr lang="de-CH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15748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691572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1: minimum LH intensity</a:t>
            </a:r>
            <a:endParaRPr lang="de-CH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957" y="5143500"/>
            <a:ext cx="15748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7957" y="47868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23: high LH intensity</a:t>
            </a:r>
            <a:endParaRPr lang="de-CH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38854"/>
            <a:ext cx="15748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2300" y="320973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12: intermediate</a:t>
            </a:r>
            <a:endParaRPr lang="de-CH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128" y="2060904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43800" y="3651908"/>
            <a:ext cx="1432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 do not do the fit if the intensity is below a threshold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92699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80785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Laser heater characterization and calibration: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Longitudinal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and transverse overlap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laser- e-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beam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Induced energy spread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Heating of the bunch: shaping and uniformity along the bunch (at the injector)</a:t>
            </a:r>
          </a:p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Microbunching </a:t>
            </a:r>
            <a:r>
              <a:rPr lang="en-US" sz="2900" dirty="0">
                <a:solidFill>
                  <a:schemeClr val="bg1">
                    <a:lumMod val="75000"/>
                  </a:schemeClr>
                </a:solidFill>
              </a:rPr>
              <a:t>at the injector: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Effect of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laser heater</a:t>
            </a:r>
          </a:p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Impact of the laser heater at the end of the machine (feed-backs closed):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Heating along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bunch (at the injector)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FEL intensity as a function of the LH intensity 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Some considerations about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measurements setup</a:t>
            </a:r>
          </a:p>
          <a:p>
            <a:pPr>
              <a:buBlip>
                <a:blip r:embed="rId2"/>
              </a:buBlip>
            </a:pP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Bunch generated using the stretched </a:t>
            </a:r>
            <a:r>
              <a:rPr lang="en-US" sz="2900" dirty="0" err="1" smtClean="0">
                <a:solidFill>
                  <a:schemeClr val="bg1">
                    <a:lumMod val="75000"/>
                  </a:schemeClr>
                </a:solidFill>
              </a:rPr>
              <a:t>Alcor</a:t>
            </a:r>
            <a:r>
              <a:rPr lang="en-US" sz="2900" dirty="0" smtClean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Scan of the pulse length vs charge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Structures along the pulse for several compression factors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Effect of the microbunching on the monitors in the compression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feed-backs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KAs beams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Slice energy spread as a function of the compression factor and slice energy spread at the injector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Mi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crobunching</a:t>
            </a:r>
          </a:p>
          <a:p>
            <a:pPr>
              <a:buBlip>
                <a:blip r:embed="rId2"/>
              </a:buBlip>
            </a:pPr>
            <a:r>
              <a:rPr lang="en-US" sz="2800" dirty="0" smtClean="0"/>
              <a:t>Impact </a:t>
            </a:r>
            <a:r>
              <a:rPr lang="en-US" sz="2800" dirty="0"/>
              <a:t>of the laser heater at the end of the </a:t>
            </a:r>
            <a:r>
              <a:rPr lang="en-US" sz="2800" dirty="0" smtClean="0"/>
              <a:t>machine</a:t>
            </a:r>
            <a:r>
              <a:rPr lang="en-US" sz="2800" dirty="0"/>
              <a:t>(feed-backs </a:t>
            </a:r>
            <a:r>
              <a:rPr lang="en-US" sz="2800" dirty="0" smtClean="0"/>
              <a:t>open):</a:t>
            </a:r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/>
              <a:t>Heating along the </a:t>
            </a:r>
            <a:r>
              <a:rPr lang="en-US" dirty="0" smtClean="0"/>
              <a:t>bunch (at SARCL)</a:t>
            </a:r>
            <a:endParaRPr lang="en-US" dirty="0"/>
          </a:p>
          <a:p>
            <a:pPr lvl="1">
              <a:buFont typeface="Wingdings 3" panose="05040102010807070707" pitchFamily="18" charset="2"/>
              <a:buChar char="w"/>
            </a:pPr>
            <a:r>
              <a:rPr lang="en-US" dirty="0"/>
              <a:t>FEL intensity as a function of the LH intensity </a:t>
            </a: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9100" y="2253734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Jaguar</a:t>
            </a:r>
            <a:endParaRPr lang="de-CH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4553634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Stretched </a:t>
            </a:r>
            <a:r>
              <a:rPr lang="en-US" sz="1600" i="1" dirty="0" err="1" smtClean="0"/>
              <a:t>Alcor</a:t>
            </a:r>
            <a:r>
              <a:rPr lang="en-US" sz="1600" i="1" dirty="0"/>
              <a:t> (Gaussian)</a:t>
            </a:r>
            <a:endParaRPr lang="de-CH" sz="1600" i="1" dirty="0"/>
          </a:p>
        </p:txBody>
      </p:sp>
      <p:sp>
        <p:nvSpPr>
          <p:cNvPr id="6" name="Right Brace 5"/>
          <p:cNvSpPr/>
          <p:nvPr/>
        </p:nvSpPr>
        <p:spPr>
          <a:xfrm>
            <a:off x="7620000" y="1219200"/>
            <a:ext cx="304800" cy="2438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Brace 6"/>
          <p:cNvSpPr/>
          <p:nvPr/>
        </p:nvSpPr>
        <p:spPr>
          <a:xfrm>
            <a:off x="7620000" y="3733800"/>
            <a:ext cx="304800" cy="22860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4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 descr="https://elog-gfa.psi.ch/SwissFEL+commissioning+data/181001_190417/Bunch_length_meas_2018-10-01_19-04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316359"/>
            <a:ext cx="4229100" cy="232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settings-SARCL02</a:t>
            </a:r>
            <a:endParaRPr lang="de-CH" dirty="0"/>
          </a:p>
        </p:txBody>
      </p:sp>
      <p:pic>
        <p:nvPicPr>
          <p:cNvPr id="5122" name="Picture 2" descr="https://elog-gfa.psi.ch/SwissFEL+commissioning+data/181001_190417/Bunch_length_meas_2018-10-01_19-04-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964" y="1211345"/>
            <a:ext cx="4420036" cy="243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log-gfa.psi.ch/SwissFEL+commissioning+data/181001_191326/Bunch_length_meas_2018-10-01_19-13-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4" y="3832861"/>
            <a:ext cx="4420036" cy="243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elog-gfa.psi.ch/SwissFEL+commissioning+data/181001_191551/Bunch_length_meas_2018-10-01_19-15-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964" y="3810449"/>
            <a:ext cx="4420036" cy="243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0972" y="1653539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Feed-back = 2000</a:t>
            </a:r>
            <a:endParaRPr lang="de-CH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300" y="416858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Feed-back = 2550</a:t>
            </a:r>
            <a:endParaRPr lang="de-CH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23608" y="416858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Feed-back = 3500</a:t>
            </a:r>
            <a:endParaRPr lang="de-CH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80208" y="1653539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Feed-back = 1519 (lasing)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42449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energy spread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For the different compression factors measured the slice energy spread at SARCL02</a:t>
            </a:r>
          </a:p>
          <a:p>
            <a:endParaRPr lang="de-CH" sz="1600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" y="1546361"/>
            <a:ext cx="5083031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509736"/>
            <a:ext cx="52554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en-US" sz="1400" dirty="0" smtClean="0"/>
              <a:t>Resolution </a:t>
            </a:r>
            <a:r>
              <a:rPr lang="en-US" sz="1400" dirty="0"/>
              <a:t>limit ~ 1 </a:t>
            </a:r>
            <a:r>
              <a:rPr lang="en-US" sz="1400" dirty="0" smtClean="0"/>
              <a:t>MeV </a:t>
            </a:r>
            <a:endParaRPr lang="en-US" sz="1400" dirty="0"/>
          </a:p>
          <a:p>
            <a:pPr marL="285750" indent="-285750">
              <a:buBlip>
                <a:blip r:embed="rId3"/>
              </a:buBlip>
            </a:pPr>
            <a:r>
              <a:rPr lang="en-US" sz="1400" dirty="0" smtClean="0"/>
              <a:t>Assumed </a:t>
            </a:r>
            <a:r>
              <a:rPr lang="en-US" sz="1400" dirty="0"/>
              <a:t>dispersion = </a:t>
            </a:r>
            <a:r>
              <a:rPr lang="en-US" sz="1400" dirty="0" smtClean="0"/>
              <a:t>0.1 m (corrected from previous slide plots)</a:t>
            </a:r>
          </a:p>
          <a:p>
            <a:pPr marL="285750" indent="-285750">
              <a:buBlip>
                <a:blip r:embed="rId3"/>
              </a:buBlip>
            </a:pPr>
            <a:r>
              <a:rPr lang="en-US" sz="1400" dirty="0" smtClean="0"/>
              <a:t>New optics with D = 0.4 m to improve the resolution </a:t>
            </a:r>
            <a:endParaRPr 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418" y="1581464"/>
            <a:ext cx="3198458" cy="239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418" y="3880164"/>
            <a:ext cx="3198458" cy="239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79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FEL scans-lasing beam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I measure the FEL intensity (fast signal) as a function of the laser intensity of the LH</a:t>
            </a:r>
          </a:p>
          <a:p>
            <a:r>
              <a:rPr lang="en-US" sz="1600" dirty="0"/>
              <a:t>Scan repeated for several filters</a:t>
            </a:r>
            <a:endParaRPr lang="de-CH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5599889" cy="419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https://elog-gfa.psi.ch/SwissFEL+commissioning+data/181001_190417/Bunch_length_meas_2018-10-01_19-04-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8" t="52286" r="33124"/>
          <a:stretch/>
        </p:blipFill>
        <p:spPr bwMode="auto">
          <a:xfrm>
            <a:off x="6303614" y="2165866"/>
            <a:ext cx="2459386" cy="193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657007" y="1828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~ 1 kA</a:t>
            </a:r>
            <a:endParaRPr lang="de-CH" b="1" dirty="0"/>
          </a:p>
        </p:txBody>
      </p:sp>
      <p:pic>
        <p:nvPicPr>
          <p:cNvPr id="12" name="Picture 4" descr="https://elog-gfa.psi.ch/SwissFEL+commissioning+data/181001_190417/Bunch_length_meas_2018-10-01_19-04-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6" r="66562"/>
          <a:stretch/>
        </p:blipFill>
        <p:spPr bwMode="auto">
          <a:xfrm>
            <a:off x="6303614" y="4096039"/>
            <a:ext cx="2459386" cy="193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0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scans at feed-back 3500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I measure the FEL intensity (fast signal) as a function of the laser intensity of the LH</a:t>
            </a:r>
          </a:p>
          <a:p>
            <a:r>
              <a:rPr lang="en-US" sz="1600" dirty="0" smtClean="0"/>
              <a:t>Scan repeated for several filters</a:t>
            </a:r>
            <a:endParaRPr lang="de-CH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81329"/>
            <a:ext cx="5324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52" y="2590800"/>
            <a:ext cx="3880047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02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de-CH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4191000"/>
          </a:xfrm>
        </p:spPr>
        <p:txBody>
          <a:bodyPr>
            <a:noAutofit/>
          </a:bodyPr>
          <a:lstStyle/>
          <a:p>
            <a:pPr lvl="1"/>
            <a:r>
              <a:rPr lang="en-US" sz="1400" dirty="0" smtClean="0"/>
              <a:t>Microbunching instability seems to be </a:t>
            </a:r>
            <a:r>
              <a:rPr lang="en-US" sz="1400" b="1" dirty="0" smtClean="0">
                <a:solidFill>
                  <a:srgbClr val="0070C0"/>
                </a:solidFill>
              </a:rPr>
              <a:t>smaller than expected</a:t>
            </a:r>
            <a:r>
              <a:rPr lang="en-US" sz="1400" dirty="0"/>
              <a:t> </a:t>
            </a:r>
            <a:r>
              <a:rPr lang="en-US" sz="1400" dirty="0" smtClean="0"/>
              <a:t>assuming </a:t>
            </a:r>
            <a:r>
              <a:rPr lang="en-US" sz="1400" dirty="0"/>
              <a:t>instantaneous </a:t>
            </a:r>
            <a:r>
              <a:rPr lang="en-US" sz="1400" dirty="0" smtClean="0"/>
              <a:t>photoemission: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Spectral analysis shows qualitative agreement with the model response of the machine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Analysis at SARCL02 did not show evidence of structures neither in energy nor in time (resolution limited</a:t>
            </a:r>
            <a:r>
              <a:rPr lang="en-US" sz="1200" dirty="0" smtClean="0"/>
              <a:t>?)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Some structures visible using SRM and they are damped using the LH</a:t>
            </a:r>
            <a:endParaRPr lang="en-US" sz="1200" dirty="0" smtClean="0"/>
          </a:p>
          <a:p>
            <a:pPr lvl="1"/>
            <a:r>
              <a:rPr lang="en-US" sz="1400" dirty="0"/>
              <a:t>Laser heater </a:t>
            </a:r>
            <a:r>
              <a:rPr lang="en-US" sz="1400" b="1" dirty="0">
                <a:solidFill>
                  <a:srgbClr val="0070C0"/>
                </a:solidFill>
              </a:rPr>
              <a:t>commissioning</a:t>
            </a:r>
            <a:r>
              <a:rPr lang="en-US" sz="1400" dirty="0"/>
              <a:t>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/>
              <a:t>Setup</a:t>
            </a:r>
            <a:r>
              <a:rPr lang="en-US" sz="1200" dirty="0" smtClean="0"/>
              <a:t> </a:t>
            </a:r>
            <a:r>
              <a:rPr lang="en-US" sz="1200" b="1" dirty="0" smtClean="0">
                <a:solidFill>
                  <a:srgbClr val="0070C0"/>
                </a:solidFill>
              </a:rPr>
              <a:t>completed</a:t>
            </a:r>
            <a:r>
              <a:rPr lang="en-US" sz="1200" dirty="0" smtClean="0"/>
              <a:t>:</a:t>
            </a:r>
          </a:p>
          <a:p>
            <a:pPr lvl="3"/>
            <a:r>
              <a:rPr lang="en-US" sz="1100" dirty="0" smtClean="0"/>
              <a:t>Longitudinal and transverse alignments done</a:t>
            </a:r>
          </a:p>
          <a:p>
            <a:pPr lvl="3"/>
            <a:r>
              <a:rPr lang="en-US" sz="1100" dirty="0" smtClean="0"/>
              <a:t>Induced energy spread as a function of the laser energy measured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The system produces </a:t>
            </a:r>
            <a:r>
              <a:rPr lang="en-US" sz="1200" b="1" dirty="0" smtClean="0">
                <a:solidFill>
                  <a:srgbClr val="0070C0"/>
                </a:solidFill>
              </a:rPr>
              <a:t>uniform heating along the bunch</a:t>
            </a:r>
            <a:r>
              <a:rPr lang="en-US" sz="1200" dirty="0"/>
              <a:t> </a:t>
            </a:r>
            <a:r>
              <a:rPr lang="en-US" sz="1200" dirty="0" smtClean="0"/>
              <a:t>: measurements at injector spectrometer and at SARCL02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The </a:t>
            </a:r>
            <a:r>
              <a:rPr lang="en-US" sz="1200" b="1" dirty="0" smtClean="0">
                <a:solidFill>
                  <a:srgbClr val="0070C0"/>
                </a:solidFill>
              </a:rPr>
              <a:t>system</a:t>
            </a:r>
            <a:r>
              <a:rPr lang="en-US" sz="1200" dirty="0" smtClean="0">
                <a:solidFill>
                  <a:srgbClr val="0070C0"/>
                </a:solidFill>
              </a:rPr>
              <a:t> </a:t>
            </a:r>
            <a:r>
              <a:rPr lang="en-US" sz="1200" dirty="0" smtClean="0"/>
              <a:t>is </a:t>
            </a:r>
            <a:r>
              <a:rPr lang="en-US" sz="1200" b="1" dirty="0" smtClean="0">
                <a:solidFill>
                  <a:srgbClr val="0070C0"/>
                </a:solidFill>
              </a:rPr>
              <a:t>powerful enough</a:t>
            </a:r>
            <a:r>
              <a:rPr lang="en-US" sz="1200" dirty="0" smtClean="0"/>
              <a:t> to dump the energy structures (step size also good-less than 0.5 </a:t>
            </a:r>
            <a:r>
              <a:rPr lang="en-US" sz="1200" dirty="0" err="1" smtClean="0"/>
              <a:t>keV</a:t>
            </a:r>
            <a:r>
              <a:rPr lang="en-US" sz="1200" dirty="0" smtClean="0"/>
              <a:t>)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Repeated the measurements using the stretched </a:t>
            </a:r>
            <a:r>
              <a:rPr lang="en-US" sz="1200" dirty="0" err="1" smtClean="0"/>
              <a:t>Alcor</a:t>
            </a:r>
            <a:r>
              <a:rPr lang="en-US" sz="1200" dirty="0" smtClean="0"/>
              <a:t> instead of the Jaguar: similar conclusions, but for Jaguar less pronounced structures (to be checked again for confirmation)</a:t>
            </a:r>
          </a:p>
          <a:p>
            <a:pPr lvl="1"/>
            <a:r>
              <a:rPr lang="en-US" sz="1400" dirty="0" smtClean="0"/>
              <a:t>Effect of the laser heater on the microbunching instability: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FEL intensity is not increased by the laser heater: scans repeated for several peak currents and lasers</a:t>
            </a:r>
            <a:endParaRPr lang="en-US" sz="1200" dirty="0"/>
          </a:p>
          <a:p>
            <a:pPr lvl="1"/>
            <a:r>
              <a:rPr lang="en-US" sz="1400" dirty="0" smtClean="0"/>
              <a:t>More</a:t>
            </a:r>
            <a:r>
              <a:rPr lang="en-US" sz="1600" dirty="0" smtClean="0"/>
              <a:t> </a:t>
            </a:r>
            <a:r>
              <a:rPr lang="en-US" sz="1400" b="1" dirty="0">
                <a:solidFill>
                  <a:srgbClr val="0070C0"/>
                </a:solidFill>
              </a:rPr>
              <a:t>measurements</a:t>
            </a:r>
            <a:r>
              <a:rPr lang="en-US" sz="1400" dirty="0" smtClean="0"/>
              <a:t>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More “straight forward” measurements: </a:t>
            </a:r>
          </a:p>
          <a:p>
            <a:pPr lvl="3"/>
            <a:r>
              <a:rPr lang="en-US" sz="1100" dirty="0"/>
              <a:t>Measurements at SARCL02 using new optics x4 dispersion to improve the resolution, useful also for compression </a:t>
            </a:r>
            <a:r>
              <a:rPr lang="en-US" sz="1100" dirty="0" smtClean="0"/>
              <a:t>scans</a:t>
            </a:r>
            <a:endParaRPr lang="en-US" sz="1100" dirty="0"/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More  demanding but “answering” measurements:</a:t>
            </a:r>
          </a:p>
          <a:p>
            <a:pPr lvl="3"/>
            <a:r>
              <a:rPr lang="en-US" sz="1100" dirty="0" smtClean="0"/>
              <a:t>Spectral content and </a:t>
            </a:r>
            <a:r>
              <a:rPr lang="en-US" sz="1100" dirty="0"/>
              <a:t>FEL </a:t>
            </a:r>
            <a:r>
              <a:rPr lang="en-US" sz="1100" dirty="0" smtClean="0"/>
              <a:t>scan using a </a:t>
            </a:r>
            <a:r>
              <a:rPr lang="en-US" sz="1100" b="1" dirty="0" smtClean="0">
                <a:solidFill>
                  <a:srgbClr val="0070C0"/>
                </a:solidFill>
              </a:rPr>
              <a:t>copper cathode</a:t>
            </a:r>
          </a:p>
        </p:txBody>
      </p:sp>
      <p:sp>
        <p:nvSpPr>
          <p:cNvPr id="6" name="Rectangle 5"/>
          <p:cNvSpPr/>
          <p:nvPr/>
        </p:nvSpPr>
        <p:spPr>
          <a:xfrm>
            <a:off x="-630" y="579316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Microbunching instability is less detrimental than expected from simulations, where </a:t>
            </a:r>
            <a:r>
              <a:rPr lang="en-US" sz="1600" dirty="0" smtClean="0"/>
              <a:t>0 response time cathode </a:t>
            </a:r>
            <a:r>
              <a:rPr lang="en-US" sz="1600" dirty="0"/>
              <a:t>were </a:t>
            </a:r>
            <a:r>
              <a:rPr lang="en-US" sz="1600" dirty="0" smtClean="0"/>
              <a:t>assumed</a:t>
            </a:r>
          </a:p>
        </p:txBody>
      </p:sp>
    </p:spTree>
    <p:extLst>
      <p:ext uri="{BB962C8B-B14F-4D97-AF65-F5344CB8AC3E}">
        <p14:creationId xmlns:p14="http://schemas.microsoft.com/office/powerpoint/2010/main" val="61130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de-CH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4191000"/>
          </a:xfrm>
        </p:spPr>
        <p:txBody>
          <a:bodyPr>
            <a:noAutofit/>
          </a:bodyPr>
          <a:lstStyle/>
          <a:p>
            <a:pPr lvl="1"/>
            <a:r>
              <a:rPr lang="en-US" sz="1400" dirty="0" smtClean="0"/>
              <a:t>Microbunching instability seems to be </a:t>
            </a:r>
            <a:r>
              <a:rPr lang="en-US" sz="1400" b="1" dirty="0" smtClean="0">
                <a:solidFill>
                  <a:srgbClr val="0070C0"/>
                </a:solidFill>
              </a:rPr>
              <a:t>smaller than expected</a:t>
            </a:r>
            <a:r>
              <a:rPr lang="en-US" sz="1400" dirty="0"/>
              <a:t> </a:t>
            </a:r>
            <a:r>
              <a:rPr lang="en-US" sz="1400" dirty="0" smtClean="0"/>
              <a:t>assuming </a:t>
            </a:r>
            <a:r>
              <a:rPr lang="en-US" sz="1400" dirty="0"/>
              <a:t>instantaneous photoemission :</a:t>
            </a:r>
            <a:endParaRPr lang="en-US" sz="1400" dirty="0" smtClean="0"/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Spectral analysis shows qualitative agreement with the model response of the machine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Analysis at SARCL02 did not show evidence of structures neither in energy nor in time (resolution limited</a:t>
            </a:r>
            <a:r>
              <a:rPr lang="en-US" sz="1200" dirty="0" smtClean="0"/>
              <a:t>?)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/>
              <a:t>Some structures visible using SRM and they are damped using the </a:t>
            </a:r>
            <a:r>
              <a:rPr lang="en-US" sz="1200" dirty="0" smtClean="0"/>
              <a:t>LH</a:t>
            </a:r>
            <a:endParaRPr lang="en-US" sz="1200" dirty="0" smtClean="0"/>
          </a:p>
          <a:p>
            <a:pPr lvl="1"/>
            <a:r>
              <a:rPr lang="en-US" sz="1400" dirty="0"/>
              <a:t>Laser heater </a:t>
            </a:r>
            <a:r>
              <a:rPr lang="en-US" sz="1400" b="1" dirty="0">
                <a:solidFill>
                  <a:srgbClr val="0070C0"/>
                </a:solidFill>
              </a:rPr>
              <a:t>commissioning</a:t>
            </a:r>
            <a:r>
              <a:rPr lang="en-US" sz="1400" dirty="0"/>
              <a:t>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/>
              <a:t>Setup</a:t>
            </a:r>
            <a:r>
              <a:rPr lang="en-US" sz="1200" dirty="0" smtClean="0"/>
              <a:t> </a:t>
            </a:r>
            <a:r>
              <a:rPr lang="en-US" sz="1200" b="1" dirty="0" smtClean="0">
                <a:solidFill>
                  <a:srgbClr val="0070C0"/>
                </a:solidFill>
              </a:rPr>
              <a:t>completed</a:t>
            </a:r>
            <a:r>
              <a:rPr lang="en-US" sz="1200" dirty="0" smtClean="0"/>
              <a:t>:</a:t>
            </a:r>
          </a:p>
          <a:p>
            <a:pPr lvl="3"/>
            <a:r>
              <a:rPr lang="en-US" sz="1100" dirty="0" smtClean="0"/>
              <a:t>Longitudinal and transverse alignments done</a:t>
            </a:r>
          </a:p>
          <a:p>
            <a:pPr lvl="3"/>
            <a:r>
              <a:rPr lang="en-US" sz="1100" dirty="0" smtClean="0"/>
              <a:t>Induced energy spread as a function of the laser energy measured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The system produces </a:t>
            </a:r>
            <a:r>
              <a:rPr lang="en-US" sz="1200" b="1" dirty="0" smtClean="0">
                <a:solidFill>
                  <a:srgbClr val="0070C0"/>
                </a:solidFill>
              </a:rPr>
              <a:t>uniform heating along the bunch</a:t>
            </a:r>
            <a:r>
              <a:rPr lang="en-US" sz="1200" dirty="0"/>
              <a:t> </a:t>
            </a:r>
            <a:r>
              <a:rPr lang="en-US" sz="1200" dirty="0" smtClean="0"/>
              <a:t>: measurements at injector spectrometer and at SARCL02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The </a:t>
            </a:r>
            <a:r>
              <a:rPr lang="en-US" sz="1200" b="1" dirty="0" smtClean="0">
                <a:solidFill>
                  <a:srgbClr val="0070C0"/>
                </a:solidFill>
              </a:rPr>
              <a:t>system</a:t>
            </a:r>
            <a:r>
              <a:rPr lang="en-US" sz="1200" dirty="0" smtClean="0">
                <a:solidFill>
                  <a:srgbClr val="0070C0"/>
                </a:solidFill>
              </a:rPr>
              <a:t> </a:t>
            </a:r>
            <a:r>
              <a:rPr lang="en-US" sz="1200" dirty="0" smtClean="0"/>
              <a:t>is </a:t>
            </a:r>
            <a:r>
              <a:rPr lang="en-US" sz="1200" b="1" dirty="0" smtClean="0">
                <a:solidFill>
                  <a:srgbClr val="0070C0"/>
                </a:solidFill>
              </a:rPr>
              <a:t>powerful enough</a:t>
            </a:r>
            <a:r>
              <a:rPr lang="en-US" sz="1200" dirty="0" smtClean="0"/>
              <a:t> to dump the energy structures (step size also good-less than 0.5 </a:t>
            </a:r>
            <a:r>
              <a:rPr lang="en-US" sz="1200" dirty="0" err="1" smtClean="0"/>
              <a:t>keV</a:t>
            </a:r>
            <a:r>
              <a:rPr lang="en-US" sz="1200" dirty="0" smtClean="0"/>
              <a:t>)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Repeated the measurements using the stretched </a:t>
            </a:r>
            <a:r>
              <a:rPr lang="en-US" sz="1200" dirty="0" err="1" smtClean="0"/>
              <a:t>Alcor</a:t>
            </a:r>
            <a:r>
              <a:rPr lang="en-US" sz="1200" dirty="0" smtClean="0"/>
              <a:t> instead of the Jaguar: similar conclusions, but for Jaguar less pronounced structures (to be checked again for confirmation)</a:t>
            </a:r>
          </a:p>
          <a:p>
            <a:pPr lvl="1"/>
            <a:r>
              <a:rPr lang="en-US" sz="1400" dirty="0" smtClean="0"/>
              <a:t>Effect of the laser heater on the microbunching instability: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FEL intensity is not increased by the laser heater: scans repeated for several peak currents and lasers</a:t>
            </a:r>
            <a:endParaRPr lang="en-US" sz="1200" dirty="0"/>
          </a:p>
          <a:p>
            <a:pPr lvl="1"/>
            <a:r>
              <a:rPr lang="en-US" sz="1400" dirty="0" smtClean="0"/>
              <a:t>More</a:t>
            </a:r>
            <a:r>
              <a:rPr lang="en-US" sz="1600" dirty="0" smtClean="0"/>
              <a:t> </a:t>
            </a:r>
            <a:r>
              <a:rPr lang="en-US" sz="1400" b="1" dirty="0">
                <a:solidFill>
                  <a:srgbClr val="0070C0"/>
                </a:solidFill>
              </a:rPr>
              <a:t>measurements</a:t>
            </a:r>
            <a:r>
              <a:rPr lang="en-US" sz="1400" dirty="0" smtClean="0"/>
              <a:t>:</a:t>
            </a:r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More “straight forward” measurements: </a:t>
            </a:r>
          </a:p>
          <a:p>
            <a:pPr lvl="3"/>
            <a:r>
              <a:rPr lang="en-US" sz="1100" dirty="0"/>
              <a:t>Measurements at SARCL02 using new optics x4 dispersion to improve the resolution, useful also for compression </a:t>
            </a:r>
            <a:r>
              <a:rPr lang="en-US" sz="1100" dirty="0" smtClean="0"/>
              <a:t>scans</a:t>
            </a:r>
            <a:endParaRPr lang="en-US" sz="1100" dirty="0"/>
          </a:p>
          <a:p>
            <a:pPr lvl="2">
              <a:buFont typeface="Wingdings 3" panose="05040102010807070707" pitchFamily="18" charset="2"/>
              <a:buChar char=""/>
            </a:pPr>
            <a:r>
              <a:rPr lang="en-US" sz="1200" dirty="0" smtClean="0"/>
              <a:t>More  demanding but “answering” measurements:</a:t>
            </a:r>
          </a:p>
          <a:p>
            <a:pPr lvl="3"/>
            <a:r>
              <a:rPr lang="en-US" sz="1100" dirty="0" smtClean="0"/>
              <a:t>Spectral content and </a:t>
            </a:r>
            <a:r>
              <a:rPr lang="en-US" sz="1100" dirty="0"/>
              <a:t>FEL </a:t>
            </a:r>
            <a:r>
              <a:rPr lang="en-US" sz="1100" dirty="0" smtClean="0"/>
              <a:t>scan using a </a:t>
            </a:r>
            <a:r>
              <a:rPr lang="en-US" sz="1100" b="1" dirty="0" smtClean="0">
                <a:solidFill>
                  <a:srgbClr val="0070C0"/>
                </a:solidFill>
              </a:rPr>
              <a:t>copper cathode</a:t>
            </a:r>
          </a:p>
        </p:txBody>
      </p:sp>
      <p:sp>
        <p:nvSpPr>
          <p:cNvPr id="6" name="Rectangle 5"/>
          <p:cNvSpPr/>
          <p:nvPr/>
        </p:nvSpPr>
        <p:spPr>
          <a:xfrm>
            <a:off x="-630" y="57912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Microbunching instability is less detrimental than expected from simulations, where </a:t>
            </a:r>
            <a:r>
              <a:rPr lang="en-US" sz="1600" dirty="0" smtClean="0"/>
              <a:t>0 response time cathode </a:t>
            </a:r>
            <a:r>
              <a:rPr lang="en-US" sz="1600" dirty="0"/>
              <a:t>were </a:t>
            </a:r>
            <a:r>
              <a:rPr lang="en-US" sz="1600" dirty="0" smtClean="0"/>
              <a:t>assumed</a:t>
            </a:r>
          </a:p>
        </p:txBody>
      </p:sp>
    </p:spTree>
    <p:extLst>
      <p:ext uri="{BB962C8B-B14F-4D97-AF65-F5344CB8AC3E}">
        <p14:creationId xmlns:p14="http://schemas.microsoft.com/office/powerpoint/2010/main" val="514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optimization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906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Scan of the K of the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looking at the induced energy spread</a:t>
            </a:r>
          </a:p>
          <a:p>
            <a:r>
              <a:rPr lang="en-US" sz="2000" dirty="0" smtClean="0"/>
              <a:t>Scan performed using the </a:t>
            </a:r>
            <a:r>
              <a:rPr lang="en-US" sz="2000" dirty="0" err="1" smtClean="0"/>
              <a:t>Alcor</a:t>
            </a:r>
            <a:r>
              <a:rPr lang="en-US" sz="2000" dirty="0" smtClean="0"/>
              <a:t> laser to heat the beam</a:t>
            </a:r>
          </a:p>
          <a:p>
            <a:r>
              <a:rPr lang="en-US" sz="2000" dirty="0" err="1" smtClean="0"/>
              <a:t>sinc</a:t>
            </a:r>
            <a:r>
              <a:rPr lang="en-US" sz="2000" dirty="0" smtClean="0"/>
              <a:t>(K) expected</a:t>
            </a:r>
          </a:p>
        </p:txBody>
      </p:sp>
      <p:pic>
        <p:nvPicPr>
          <p:cNvPr id="8194" name="Picture 2" descr="https://elog-gfa.psi.ch/SwissFEL+commissioning+data/180919_170641/preview20180919T1706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77722"/>
            <a:ext cx="5334000" cy="397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86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at SITF (with stacking)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86800" cy="4937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Comparison Cu vs Cs2Te for different compression factors with the stacking</a:t>
            </a:r>
            <a:endParaRPr lang="de-CH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199" y="2438400"/>
            <a:ext cx="4228901" cy="316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48500" y="4304562"/>
            <a:ext cx="152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Cs2Te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3561" y="2722867"/>
            <a:ext cx="152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Cu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205" y="4694682"/>
            <a:ext cx="2459995" cy="1648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1097267" y="5363977"/>
            <a:ext cx="1600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SIMULATIONS</a:t>
            </a:r>
            <a:endParaRPr lang="de-CH" sz="1100" b="1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205" y="1894863"/>
            <a:ext cx="3183523" cy="129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205" y="3257550"/>
            <a:ext cx="3183523" cy="129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05" y="3348239"/>
            <a:ext cx="1522226" cy="1140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05" y="1951210"/>
            <a:ext cx="1522226" cy="1140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 rot="16200000">
            <a:off x="-497845" y="3032107"/>
            <a:ext cx="1600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MEASUREMENTS</a:t>
            </a:r>
            <a:endParaRPr lang="de-CH" sz="1100" b="1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131306" y="3629530"/>
            <a:ext cx="1600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MEASUREMENTS</a:t>
            </a:r>
            <a:endParaRPr lang="de-CH" sz="1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362812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16 stacks</a:t>
            </a:r>
            <a:endParaRPr lang="de-CH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838200" y="3914001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8 stacks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3643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possible with Cu cathode</a:t>
            </a:r>
            <a:endParaRPr lang="de-CH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94935"/>
            <a:ext cx="3276600" cy="245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6600" y="4343988"/>
            <a:ext cx="3352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400" b="1" dirty="0" smtClean="0"/>
              <a:t>Best scenario</a:t>
            </a:r>
            <a:r>
              <a:rPr lang="en-US" sz="1400" dirty="0" smtClean="0"/>
              <a:t>: Cs2Te damps the </a:t>
            </a:r>
            <a:r>
              <a:rPr lang="en-US" sz="1400" dirty="0" err="1" smtClean="0"/>
              <a:t>microbuching</a:t>
            </a:r>
            <a:r>
              <a:rPr lang="en-US" sz="1400" dirty="0" smtClean="0"/>
              <a:t> in the range of frequency of high gain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en-US" sz="1400" dirty="0" smtClean="0"/>
          </a:p>
          <a:p>
            <a:pPr marL="285750" indent="-285750">
              <a:buFont typeface="Symbol" panose="05050102010706020507" pitchFamily="18" charset="2"/>
              <a:buChar char="-"/>
            </a:pPr>
            <a:endParaRPr lang="en-US" sz="1400" dirty="0" smtClean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400" b="1" dirty="0" smtClean="0"/>
              <a:t>Worst scenario</a:t>
            </a:r>
            <a:r>
              <a:rPr lang="en-US" sz="1400" dirty="0" smtClean="0"/>
              <a:t>: Cs2Te increases the slice energy spread</a:t>
            </a:r>
            <a:endParaRPr lang="de-CH" sz="1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29301"/>
            <a:ext cx="3195637" cy="239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6629400" y="4536827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Box 8"/>
          <p:cNvSpPr txBox="1"/>
          <p:nvPr/>
        </p:nvSpPr>
        <p:spPr>
          <a:xfrm>
            <a:off x="7010400" y="4366736"/>
            <a:ext cx="2095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Instability is damped (at the e- emission), and we do not need LH to heat it</a:t>
            </a:r>
            <a:endParaRPr lang="de-CH" sz="1400" dirty="0"/>
          </a:p>
        </p:txBody>
      </p:sp>
      <p:sp>
        <p:nvSpPr>
          <p:cNvPr id="10" name="Right Arrow 9"/>
          <p:cNvSpPr/>
          <p:nvPr/>
        </p:nvSpPr>
        <p:spPr>
          <a:xfrm>
            <a:off x="6629400" y="5463064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Box 10"/>
          <p:cNvSpPr txBox="1"/>
          <p:nvPr/>
        </p:nvSpPr>
        <p:spPr>
          <a:xfrm>
            <a:off x="7048500" y="5334000"/>
            <a:ext cx="2095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 have already high energy spread from the beginning</a:t>
            </a:r>
            <a:endParaRPr lang="de-CH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529590"/>
            <a:ext cx="1352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EXAMPLE PLOT</a:t>
            </a:r>
            <a:endParaRPr lang="de-CH" sz="11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419600" y="1837727"/>
            <a:ext cx="4076700" cy="60067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More intense microbunching instability at lambda~50 um or smaller wavelengths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52400" y="3581400"/>
            <a:ext cx="3733800" cy="44065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Positive effect of the LH on FEL or not?</a:t>
            </a:r>
          </a:p>
        </p:txBody>
      </p:sp>
    </p:spTree>
    <p:extLst>
      <p:ext uri="{BB962C8B-B14F-4D97-AF65-F5344CB8AC3E}">
        <p14:creationId xmlns:p14="http://schemas.microsoft.com/office/powerpoint/2010/main" val="146137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 more or less intense</a:t>
            </a:r>
            <a:endParaRPr lang="de-CH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47799"/>
            <a:ext cx="6629400" cy="476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144780" y="230124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Less laser intensity</a:t>
            </a:r>
            <a:endParaRPr lang="de-CH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152400" y="4800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More laser intensity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10979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“Equivalent” current profile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About 10 A over 135: 7.4%</a:t>
            </a:r>
            <a:endParaRPr lang="de-C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" y="1968500"/>
            <a:ext cx="4574729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728" y="1968500"/>
            <a:ext cx="4574729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81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comments about </a:t>
            </a:r>
            <a:r>
              <a:rPr lang="en-US" dirty="0" err="1" smtClean="0"/>
              <a:t>Alcor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59218" y="1261949"/>
            <a:ext cx="6732382" cy="112559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Uncompressed bunch very well optimized (optimizer by Martin)</a:t>
            </a:r>
          </a:p>
          <a:p>
            <a:r>
              <a:rPr lang="en-US" sz="1600" dirty="0"/>
              <a:t>If the optimization has to be done looking at the compressed bunch some modifications to the code are necessary (stabilization of the bunch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pic>
        <p:nvPicPr>
          <p:cNvPr id="11266" name="Picture 2" descr="https://elog-gfa.psi.ch/SwissFEL+commissioning+data/180506_151655/20180506_151653_camera_snapshot.h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72"/>
          <a:stretch/>
        </p:blipFill>
        <p:spPr bwMode="auto">
          <a:xfrm>
            <a:off x="2283581" y="2602608"/>
            <a:ext cx="688219" cy="189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elog-gfa.psi.ch/SwissFEL+commissioning+data/180625_173139/20180625_173134_camera_snapshot.h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81" r="46818"/>
          <a:stretch/>
        </p:blipFill>
        <p:spPr bwMode="auto">
          <a:xfrm>
            <a:off x="829433" y="2594988"/>
            <a:ext cx="1294423" cy="189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https://elog-gfa.psi.ch/SwissFEL+commissioning+data/180625_185635/Bunch_length_meas_2018-06-25_18-56-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75" r="66400"/>
          <a:stretch/>
        </p:blipFill>
        <p:spPr bwMode="auto">
          <a:xfrm>
            <a:off x="3048000" y="2540036"/>
            <a:ext cx="1219200" cy="94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 bwMode="auto">
          <a:xfrm>
            <a:off x="687180" y="4222858"/>
            <a:ext cx="5884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745756" y="3809416"/>
            <a:ext cx="0" cy="5059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45840" y="4222858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Energy</a:t>
            </a:r>
            <a:endParaRPr lang="de-CH" sz="14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3964" y="3733800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Time</a:t>
            </a:r>
            <a:endParaRPr lang="de-CH" sz="14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pic>
        <p:nvPicPr>
          <p:cNvPr id="15" name="Picture 8" descr="https://elog-gfa.psi.ch/SwissFEL+commissioning+data/180205_183643/20180205_183623_camera_snapshot.h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0" y="1262751"/>
            <a:ext cx="1138708" cy="114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 bwMode="auto">
          <a:xfrm flipV="1">
            <a:off x="1676400" y="1856274"/>
            <a:ext cx="0" cy="5059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768855" y="1970973"/>
            <a:ext cx="322787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t</a:t>
            </a:r>
            <a:endParaRPr lang="de-CH" sz="18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202934" y="2899979"/>
            <a:ext cx="4788666" cy="1143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In this condition along </a:t>
            </a:r>
            <a:r>
              <a:rPr lang="en-US" sz="1600" dirty="0"/>
              <a:t>the machine longitudinal phase space strongly deformed, like observed at SITF (</a:t>
            </a:r>
            <a:r>
              <a:rPr lang="en-US" sz="1600" dirty="0" err="1"/>
              <a:t>LSC+compression</a:t>
            </a:r>
            <a:r>
              <a:rPr lang="en-US" sz="1600" dirty="0" smtClean="0"/>
              <a:t>). Possible to see the energy structures generated by the stacking.</a:t>
            </a:r>
            <a:endParaRPr lang="en-US" sz="1600" dirty="0"/>
          </a:p>
        </p:txBody>
      </p:sp>
      <p:pic>
        <p:nvPicPr>
          <p:cNvPr id="22" name="Picture 10" descr="https://elog-gfa.psi.ch/SwissFEL+commissioning+data/180507_184902/20180507_184857_camera_snapshot.h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29"/>
          <a:stretch>
            <a:fillRect/>
          </a:stretch>
        </p:blipFill>
        <p:spPr bwMode="auto">
          <a:xfrm rot="16200000">
            <a:off x="6000877" y="4935569"/>
            <a:ext cx="1662513" cy="1045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 descr="https://elog-gfa.psi.ch/SwissFEL+commissioning+data/180507_185458/20180507_185455_camera_snapshot.h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86"/>
          <a:stretch>
            <a:fillRect/>
          </a:stretch>
        </p:blipFill>
        <p:spPr bwMode="auto">
          <a:xfrm rot="16200000">
            <a:off x="7436311" y="4910392"/>
            <a:ext cx="1663577" cy="104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694251" y="5927847"/>
            <a:ext cx="2275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off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31817" y="5851647"/>
            <a:ext cx="231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on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26" name="Picture 12" descr="https://elog-gfa.psi.ch/SwissFEL+commissioning+data/180625_185635/Bunch_length_meas_2018-06-25_18-56-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0" t="52475" r="32800"/>
          <a:stretch/>
        </p:blipFill>
        <p:spPr bwMode="auto">
          <a:xfrm>
            <a:off x="3048000" y="3568748"/>
            <a:ext cx="1219200" cy="94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172064" y="4862117"/>
            <a:ext cx="3733800" cy="12338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Wavelength of the modulations:</a:t>
            </a:r>
          </a:p>
          <a:p>
            <a:pPr lvl="1"/>
            <a:r>
              <a:rPr lang="en-US" sz="1300" dirty="0" smtClean="0"/>
              <a:t>16 stacks </a:t>
            </a:r>
            <a:r>
              <a:rPr lang="en-US" sz="1300" dirty="0" smtClean="0">
                <a:sym typeface="Symbol"/>
              </a:rPr>
              <a:t></a:t>
            </a:r>
            <a:r>
              <a:rPr lang="en-US" sz="1300" dirty="0" smtClean="0"/>
              <a:t> 187.5 um</a:t>
            </a:r>
          </a:p>
          <a:p>
            <a:pPr lvl="1"/>
            <a:r>
              <a:rPr lang="en-US" sz="1300" dirty="0" smtClean="0"/>
              <a:t>8 stacks </a:t>
            </a:r>
            <a:r>
              <a:rPr lang="en-US" sz="1300" dirty="0">
                <a:sym typeface="Symbol"/>
              </a:rPr>
              <a:t></a:t>
            </a:r>
            <a:r>
              <a:rPr lang="en-US" sz="1300" dirty="0" smtClean="0"/>
              <a:t> 375 um</a:t>
            </a:r>
          </a:p>
          <a:p>
            <a:pPr lvl="1"/>
            <a:r>
              <a:rPr lang="en-US" sz="1300" dirty="0" smtClean="0"/>
              <a:t>32 stacks </a:t>
            </a:r>
            <a:r>
              <a:rPr lang="en-US" sz="1300" dirty="0">
                <a:sym typeface="Symbol"/>
              </a:rPr>
              <a:t></a:t>
            </a:r>
            <a:r>
              <a:rPr lang="en-US" sz="1300" dirty="0" smtClean="0"/>
              <a:t> 93.8 um</a:t>
            </a:r>
            <a:endParaRPr lang="en-US" sz="1300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rot="5400000">
            <a:off x="7196343" y="4802648"/>
            <a:ext cx="5884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583021" y="4599871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Energy</a:t>
            </a:r>
            <a:endParaRPr lang="de-CH" sz="16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328" y="4493490"/>
            <a:ext cx="2442936" cy="183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07361" y="207382"/>
            <a:ext cx="8022240" cy="761840"/>
          </a:xfrm>
        </p:spPr>
        <p:txBody>
          <a:bodyPr lIns="82945" tIns="41473" rIns="82945" bIns="41473"/>
          <a:lstStyle/>
          <a:p>
            <a:r>
              <a:rPr lang="en-US" altLang="de-DE" dirty="0" smtClean="0"/>
              <a:t>Comparison </a:t>
            </a:r>
            <a:r>
              <a:rPr lang="en-US" altLang="de-DE" dirty="0" err="1" smtClean="0"/>
              <a:t>Alcor</a:t>
            </a:r>
            <a:r>
              <a:rPr lang="en-US" altLang="de-DE" dirty="0" smtClean="0"/>
              <a:t> vs Jaguar</a:t>
            </a:r>
            <a:endParaRPr lang="de-CH" altLang="de-DE" dirty="0" smtClean="0"/>
          </a:p>
        </p:txBody>
      </p:sp>
      <p:pic>
        <p:nvPicPr>
          <p:cNvPr id="16387" name="Picture 2" descr="https://elog-gfa.psi.ch/SwissFEL+commissioning+data/180625_185206/20180625_185204_camera_snapshot.h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25"/>
          <a:stretch>
            <a:fillRect/>
          </a:stretch>
        </p:blipFill>
        <p:spPr bwMode="auto">
          <a:xfrm>
            <a:off x="5230450" y="4434001"/>
            <a:ext cx="3348000" cy="174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https://elog-gfa.psi.ch/SwissFEL+commissioning+data/180625_185051/Bunch_length_meas_2018-06-25_18-50-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81" y="1860676"/>
            <a:ext cx="4393440" cy="2418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https://elog-gfa.psi.ch/SwissFEL+commissioning+data/180625_185436/20180625_185423_camera_snapshot.h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78"/>
          <a:stretch>
            <a:fillRect/>
          </a:stretch>
        </p:blipFill>
        <p:spPr bwMode="auto">
          <a:xfrm>
            <a:off x="275040" y="4419600"/>
            <a:ext cx="3127680" cy="177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8" descr="https://elog-gfa.psi.ch/SwissFEL+commissioning+data/180625_185742/Bunch_length_meas_2018-06-25_18-57-3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0" y="1882278"/>
            <a:ext cx="4394881" cy="24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3"/>
          <p:cNvSpPr>
            <a:spLocks noChangeArrowheads="1"/>
          </p:cNvSpPr>
          <p:nvPr/>
        </p:nvSpPr>
        <p:spPr bwMode="auto">
          <a:xfrm>
            <a:off x="457200" y="1337899"/>
            <a:ext cx="767033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en-US" altLang="de-DE" b="1" dirty="0" err="1">
                <a:solidFill>
                  <a:srgbClr val="000080"/>
                </a:solidFill>
              </a:rPr>
              <a:t>Alcor</a:t>
            </a:r>
            <a:endParaRPr lang="de-CH" altLang="de-DE" dirty="0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729920" y="1337900"/>
            <a:ext cx="848530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en-US" altLang="de-DE" b="1" dirty="0">
                <a:solidFill>
                  <a:srgbClr val="000080"/>
                </a:solidFill>
              </a:rPr>
              <a:t>Jaguar</a:t>
            </a:r>
            <a:endParaRPr lang="de-CH" alt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2373600" y="1220558"/>
            <a:ext cx="440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Energy spread to be multiplied by 9 (assumed dispersion = 0.9 m but it is 0.1 m)</a:t>
            </a:r>
            <a:endParaRPr lang="de-CH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6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settings-SARCL01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 check if the bunch length/peak current are correct at SARCL01</a:t>
            </a:r>
            <a:endParaRPr lang="de-CH" sz="2000" dirty="0"/>
          </a:p>
        </p:txBody>
      </p:sp>
      <p:pic>
        <p:nvPicPr>
          <p:cNvPr id="6146" name="Picture 2" descr="https://elog-gfa.psi.ch/SwissFEL+commissioning+data/181001_191854/Bunch_length_meas_2018-10-01_19-18-5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50" r="30761"/>
          <a:stretch/>
        </p:blipFill>
        <p:spPr bwMode="auto">
          <a:xfrm>
            <a:off x="5620187" y="2503508"/>
            <a:ext cx="3353164" cy="130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elog-gfa.psi.ch/SwissFEL+commissioning+data/181001_191551/Bunch_length_meas_2018-10-01_19-15-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42" r="33196"/>
          <a:stretch/>
        </p:blipFill>
        <p:spPr bwMode="auto">
          <a:xfrm>
            <a:off x="2293406" y="2509054"/>
            <a:ext cx="323364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1600200"/>
            <a:ext cx="266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SARCL02</a:t>
            </a:r>
            <a:endParaRPr lang="de-CH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20187" y="1600200"/>
            <a:ext cx="266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SARCL01</a:t>
            </a:r>
            <a:endParaRPr lang="de-CH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" y="2972088"/>
            <a:ext cx="266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Feed-back at 3500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38100" y="5398747"/>
            <a:ext cx="266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Feed-back at 2550</a:t>
            </a:r>
            <a:endParaRPr lang="de-CH" dirty="0"/>
          </a:p>
        </p:txBody>
      </p:sp>
      <p:pic>
        <p:nvPicPr>
          <p:cNvPr id="6148" name="Picture 4" descr="https://elog-gfa.psi.ch/SwissFEL+commissioning+data/181001_192103/Bunch_length_meas_2018-10-01_19-21-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72" r="31107"/>
          <a:stretch/>
        </p:blipFill>
        <p:spPr bwMode="auto">
          <a:xfrm>
            <a:off x="5943600" y="5041509"/>
            <a:ext cx="2930384" cy="108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elog-gfa.psi.ch/SwissFEL+commissioning+data/181001_191326/Bunch_length_meas_2018-10-01_19-13-2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85" r="32656"/>
          <a:stretch/>
        </p:blipFill>
        <p:spPr bwMode="auto">
          <a:xfrm>
            <a:off x="2293406" y="4967123"/>
            <a:ext cx="3230680" cy="123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1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Stacking wavelengths</a:t>
            </a:r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45406787"/>
              </p:ext>
            </p:extLst>
          </p:nvPr>
        </p:nvGraphicFramePr>
        <p:xfrm>
          <a:off x="292002" y="2202645"/>
          <a:ext cx="4591960" cy="283371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00973"/>
                <a:gridCol w="1890987"/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stacked pulses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Wavelength (um)</a:t>
                      </a:r>
                      <a:endParaRPr lang="de-CH" sz="1600" dirty="0"/>
                    </a:p>
                  </a:txBody>
                  <a:tcPr/>
                </a:tc>
              </a:tr>
              <a:tr h="4722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128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23.4</a:t>
                      </a:r>
                      <a:endParaRPr lang="de-CH" sz="1600" dirty="0"/>
                    </a:p>
                  </a:txBody>
                  <a:tcPr/>
                </a:tc>
              </a:tr>
              <a:tr h="4722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46.9</a:t>
                      </a:r>
                      <a:endParaRPr lang="de-CH" sz="1600" dirty="0"/>
                    </a:p>
                  </a:txBody>
                  <a:tcPr/>
                </a:tc>
              </a:tr>
              <a:tr h="4722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93.8</a:t>
                      </a:r>
                      <a:endParaRPr lang="de-CH" sz="1600" dirty="0"/>
                    </a:p>
                  </a:txBody>
                  <a:tcPr/>
                </a:tc>
              </a:tr>
              <a:tr h="4722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de-CH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187.5</a:t>
                      </a:r>
                      <a:endParaRPr lang="de-CH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722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375.0</a:t>
                      </a:r>
                      <a:endParaRPr lang="de-CH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3276600" cy="245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657600"/>
            <a:ext cx="33548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19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profile and response time</a:t>
            </a:r>
            <a:endParaRPr lang="de-CH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4"/>
          <a:stretch/>
        </p:blipFill>
        <p:spPr bwMode="auto">
          <a:xfrm>
            <a:off x="2133600" y="1600200"/>
            <a:ext cx="4724400" cy="4363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9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heating</a:t>
            </a:r>
            <a:endParaRPr lang="de-CH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97" y="1339956"/>
            <a:ext cx="3522439" cy="227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70" y="3554294"/>
            <a:ext cx="3468092" cy="275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1576000"/>
            <a:ext cx="189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FERMI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3995772"/>
            <a:ext cx="189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LCLS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3806504"/>
            <a:ext cx="189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SwissFEL</a:t>
            </a:r>
            <a:endParaRPr lang="en-GB" b="1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8"/>
          <a:stretch/>
        </p:blipFill>
        <p:spPr bwMode="auto">
          <a:xfrm>
            <a:off x="3995936" y="1600200"/>
            <a:ext cx="4957564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00192" y="3835306"/>
            <a:ext cx="200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Core beam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Projected beam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2134095"/>
            <a:ext cx="189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SWISSFEL 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570693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 laser: Jaguar</a:t>
            </a:r>
          </a:p>
          <a:p>
            <a:r>
              <a:rPr lang="en-US" dirty="0" smtClean="0"/>
              <a:t>Injector laser: </a:t>
            </a:r>
            <a:r>
              <a:rPr lang="en-US" dirty="0" err="1" smtClean="0"/>
              <a:t>Alcor</a:t>
            </a:r>
            <a:endParaRPr lang="de-CH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4683202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Baseline energy reader</a:t>
            </a:r>
            <a:endParaRPr lang="en-GB" sz="1200" dirty="0"/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 flipH="1" flipV="1">
            <a:off x="4893568" y="4683202"/>
            <a:ext cx="288032" cy="1385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343400" y="1220595"/>
                <a:ext cx="4724400" cy="532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400" b="0" i="1" smtClean="0">
                          <a:latin typeface="Cambria Math"/>
                        </a:rPr>
                        <m:t>𝐸</m:t>
                      </m:r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 ∙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        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𝑤h𝑒𝑟𝑒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       </m:t>
                      </m:r>
                      <m:sSub>
                        <m:sSubPr>
                          <m:ctrlPr>
                            <a:rPr lang="en-US" sz="14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𝐿𝐻</m:t>
                                  </m:r>
                                  <m:r>
                                    <a:rPr lang="en-US" sz="1400" b="0" i="1" smtClean="0"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en-US" sz="1400" b="0" i="1" smtClean="0">
                                      <a:latin typeface="Cambria Math"/>
                                      <a:ea typeface="Cambria Math"/>
                                    </a:rPr>
                                    <m:t>𝑂𝑁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𝐿𝐻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𝑂𝐹𝐹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1220595"/>
                <a:ext cx="4724400" cy="53200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45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Slice energy spread vs peak current (July)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change the compression factor and I measure the slice energy spread along the bunch</a:t>
            </a:r>
            <a:endParaRPr lang="de-CH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9" y="2438400"/>
            <a:ext cx="4490011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989" y="2438400"/>
            <a:ext cx="4490011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83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energy spread @ injector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6078985" y="1219200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the compression factor I compute the expected slice energy spread at the injector</a:t>
            </a:r>
            <a:endParaRPr lang="de-CH" sz="1400" dirty="0"/>
          </a:p>
        </p:txBody>
      </p:sp>
      <p:sp>
        <p:nvSpPr>
          <p:cNvPr id="5" name="Rectangle 4"/>
          <p:cNvSpPr/>
          <p:nvPr/>
        </p:nvSpPr>
        <p:spPr>
          <a:xfrm>
            <a:off x="6019800" y="5562600"/>
            <a:ext cx="2055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/>
              <a:t>Blue</a:t>
            </a:r>
            <a:r>
              <a:rPr lang="de-CH" dirty="0"/>
              <a:t>: </a:t>
            </a:r>
            <a:r>
              <a:rPr lang="de-CH" dirty="0" smtClean="0"/>
              <a:t>3.9 </a:t>
            </a:r>
            <a:r>
              <a:rPr lang="de-CH" dirty="0"/>
              <a:t>± </a:t>
            </a:r>
            <a:r>
              <a:rPr lang="de-CH" dirty="0" smtClean="0"/>
              <a:t>0.4 </a:t>
            </a:r>
            <a:r>
              <a:rPr lang="de-CH" dirty="0" err="1" smtClean="0"/>
              <a:t>keV</a:t>
            </a:r>
            <a:endParaRPr lang="de-CH" dirty="0" smtClean="0"/>
          </a:p>
          <a:p>
            <a:r>
              <a:rPr lang="de-CH" dirty="0" err="1" smtClean="0"/>
              <a:t>Red</a:t>
            </a:r>
            <a:r>
              <a:rPr lang="de-CH" dirty="0"/>
              <a:t>: </a:t>
            </a:r>
            <a:r>
              <a:rPr lang="de-CH" dirty="0" smtClean="0"/>
              <a:t>4.20 </a:t>
            </a:r>
            <a:r>
              <a:rPr lang="de-CH" dirty="0"/>
              <a:t>±</a:t>
            </a:r>
            <a:r>
              <a:rPr lang="de-CH" dirty="0" smtClean="0"/>
              <a:t>0.07 </a:t>
            </a:r>
            <a:r>
              <a:rPr lang="de-CH" dirty="0" err="1" smtClean="0"/>
              <a:t>keV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192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 average over </a:t>
            </a:r>
            <a:r>
              <a:rPr lang="de-CH" sz="1600" dirty="0" smtClean="0"/>
              <a:t>±</a:t>
            </a:r>
            <a:r>
              <a:rPr lang="en-US" sz="1600" dirty="0" smtClean="0"/>
              <a:t>5 slices around the central slice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 remove the contribution of the intercept</a:t>
            </a:r>
            <a:endParaRPr lang="de-CH" sz="1600" dirty="0"/>
          </a:p>
        </p:txBody>
      </p:sp>
      <p:sp>
        <p:nvSpPr>
          <p:cNvPr id="7" name="Right Arrow 6"/>
          <p:cNvSpPr/>
          <p:nvPr/>
        </p:nvSpPr>
        <p:spPr>
          <a:xfrm>
            <a:off x="5607855" y="1389965"/>
            <a:ext cx="381000" cy="304800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4765"/>
            <a:ext cx="3609592" cy="462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913" y="2209800"/>
            <a:ext cx="4338637" cy="325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71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compression (Jaguar)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Semi-analytical approach implemented in the machine (</a:t>
            </a:r>
            <a:r>
              <a:rPr lang="en-US" sz="1800" dirty="0" err="1" smtClean="0"/>
              <a:t>Dohlus</a:t>
            </a:r>
            <a:r>
              <a:rPr lang="en-US" sz="1800" dirty="0" smtClean="0"/>
              <a:t> et al., PRST-AB):</a:t>
            </a:r>
          </a:p>
          <a:p>
            <a:pPr lvl="1"/>
            <a:r>
              <a:rPr lang="en-US" sz="1600" dirty="0" smtClean="0"/>
              <a:t>Set-up of the desired compression factor</a:t>
            </a:r>
          </a:p>
          <a:p>
            <a:pPr lvl="1"/>
            <a:r>
              <a:rPr lang="en-US" sz="1600" dirty="0" smtClean="0"/>
              <a:t>Tuning of the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order demonstrated</a:t>
            </a:r>
          </a:p>
          <a:p>
            <a:endParaRPr lang="de-CH" sz="1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815" y="2509239"/>
            <a:ext cx="4778049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209800"/>
            <a:ext cx="1724710" cy="190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05450" y="5935261"/>
            <a:ext cx="2743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Target peak current (A)</a:t>
            </a:r>
            <a:endParaRPr lang="de-CH" sz="1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3001864" y="4146050"/>
            <a:ext cx="2743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Measured peak current (A)</a:t>
            </a:r>
            <a:endParaRPr lang="de-CH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62" r="61637"/>
          <a:stretch/>
        </p:blipFill>
        <p:spPr bwMode="auto">
          <a:xfrm>
            <a:off x="762000" y="2219326"/>
            <a:ext cx="131541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elog-gfa.psi.ch/SwissFEL+commissioning/171120_191430/compression_scan_a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1400"/>
            <a:ext cx="2642846" cy="267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265" y="1622527"/>
            <a:ext cx="1883569" cy="1563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19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 of the DE_0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 fit the induced energy spread as a function of the laser energy, and I compute the expected energy spread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0" y="355973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result indicates ~6 </a:t>
            </a:r>
            <a:r>
              <a:rPr lang="en-US" dirty="0" err="1" smtClean="0"/>
              <a:t>keV</a:t>
            </a:r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5627339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114800" y="2971800"/>
                <a:ext cx="20529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𝑠𝑞𝑟𝑡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𝐿𝑎𝑠𝑒𝑟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1800"/>
                <a:ext cx="2052933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39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heating optimized (May)</a:t>
            </a:r>
            <a:endParaRPr lang="en-GB" dirty="0"/>
          </a:p>
        </p:txBody>
      </p:sp>
      <p:pic>
        <p:nvPicPr>
          <p:cNvPr id="5122" name="Picture 2" descr="20171011_113354_snapshot.h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2542"/>
            <a:ext cx="2592288" cy="239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20171011_113700_snapshot.h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97326"/>
            <a:ext cx="2592288" cy="239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20171011_114402_snapshot.h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64" y="3933056"/>
            <a:ext cx="2592288" cy="239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20171011_114337_snapshot.h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080" y="3962400"/>
            <a:ext cx="2592288" cy="239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09072" y="1115452"/>
            <a:ext cx="109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7132" y="1115452"/>
            <a:ext cx="109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LH off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5" y="5058122"/>
            <a:ext cx="1514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TDC 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5" y="2588608"/>
            <a:ext cx="163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TDC off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255990" y="4199737"/>
            <a:ext cx="0" cy="42454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39951" y="4508243"/>
            <a:ext cx="476079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77990" y="4568721"/>
            <a:ext cx="268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19" y="413891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390038" y="4200614"/>
            <a:ext cx="0" cy="42454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273999" y="4509120"/>
            <a:ext cx="476079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12038" y="4569598"/>
            <a:ext cx="268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85967" y="41397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424343" y="1868382"/>
            <a:ext cx="0" cy="42454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308304" y="2176888"/>
            <a:ext cx="476079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46343" y="2237366"/>
            <a:ext cx="268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20272" y="1807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017951" y="1752342"/>
            <a:ext cx="0" cy="42454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901912" y="2060848"/>
            <a:ext cx="476079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39951" y="2121326"/>
            <a:ext cx="268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13880" y="16915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8766-4A6B-49CC-817D-38E00DE33533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5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Multi-stage bunch compression</a:t>
            </a:r>
            <a:endParaRPr lang="de-CH" dirty="0"/>
          </a:p>
        </p:txBody>
      </p:sp>
      <p:sp>
        <p:nvSpPr>
          <p:cNvPr id="18" name="TextBox 17"/>
          <p:cNvSpPr txBox="1"/>
          <p:nvPr/>
        </p:nvSpPr>
        <p:spPr>
          <a:xfrm>
            <a:off x="251520" y="2414276"/>
            <a:ext cx="8208912" cy="6268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Computation of the RF settings to compress the beam and shape the current profile known the current profile beam correlations (</a:t>
            </a:r>
            <a:r>
              <a:rPr lang="en-US" sz="1400" kern="1000" spc="30" dirty="0" smtClean="0">
                <a:latin typeface="Symbol" panose="05050102010706020507" pitchFamily="18" charset="2"/>
                <a:cs typeface="Franklin Gothic Book"/>
              </a:rPr>
              <a:t>d*</a:t>
            </a:r>
            <a:r>
              <a:rPr lang="en-US" sz="1400" kern="1000" spc="30" dirty="0" smtClean="0">
                <a:latin typeface="+mn-lt"/>
                <a:cs typeface="Franklin Gothic Book"/>
              </a:rPr>
              <a:t>) and the machine energy profile (E*)</a:t>
            </a:r>
            <a:endParaRPr lang="de-CH" sz="14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701" y="1295400"/>
            <a:ext cx="5217547" cy="104686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846324"/>
            <a:ext cx="2632422" cy="71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5508" y="3672947"/>
            <a:ext cx="2490948" cy="48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122815" y="3045880"/>
            <a:ext cx="1823070" cy="3503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RF settings (unknowns)</a:t>
            </a:r>
            <a:endParaRPr lang="de-CH" sz="1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69136" y="3785807"/>
            <a:ext cx="2159048" cy="3503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Machine-beam parameters</a:t>
            </a:r>
            <a:endParaRPr lang="de-CH" sz="14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3" r="2520"/>
          <a:stretch/>
        </p:blipFill>
        <p:spPr bwMode="auto">
          <a:xfrm>
            <a:off x="395536" y="3096883"/>
            <a:ext cx="3457576" cy="7302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00548"/>
            <a:ext cx="3259732" cy="244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760540" y="4508806"/>
            <a:ext cx="5400600" cy="17281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Method which allows shaping the current profile: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Blip>
                <a:blip r:embed="rId7"/>
              </a:buBlip>
            </a:pPr>
            <a:r>
              <a:rPr lang="en-US" kern="1000" spc="30" dirty="0" smtClean="0">
                <a:latin typeface="+mn-lt"/>
                <a:cs typeface="Franklin Gothic Book"/>
              </a:rPr>
              <a:t>Knob 1: controls the compression factor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Blip>
                <a:blip r:embed="rId7"/>
              </a:buBlip>
            </a:pPr>
            <a:r>
              <a:rPr lang="en-US" kern="1000" spc="30" dirty="0" smtClean="0">
                <a:latin typeface="+mn-lt"/>
                <a:cs typeface="Franklin Gothic Book"/>
              </a:rPr>
              <a:t>Knob 2: controls the location of the peak current along the bunch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Blip>
                <a:blip r:embed="rId7"/>
              </a:buBlip>
            </a:pPr>
            <a:r>
              <a:rPr lang="en-US" kern="1000" spc="30" dirty="0" smtClean="0">
                <a:latin typeface="+mn-lt"/>
                <a:cs typeface="Franklin Gothic Book"/>
              </a:rPr>
              <a:t>Knob 3</a:t>
            </a:r>
            <a:r>
              <a:rPr lang="en-US" kern="1000" spc="30" dirty="0">
                <a:latin typeface="+mn-lt"/>
                <a:cs typeface="Franklin Gothic Book"/>
              </a:rPr>
              <a:t>: controls the concavity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955337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067944" y="1143000"/>
            <a:ext cx="5040560" cy="2556892"/>
          </a:xfrm>
        </p:spPr>
        <p:txBody>
          <a:bodyPr>
            <a:normAutofit lnSpcReduction="10000"/>
          </a:bodyPr>
          <a:lstStyle/>
          <a:p>
            <a:pPr lvl="1">
              <a:buBlip>
                <a:blip r:embed="rId2"/>
              </a:buBlip>
            </a:pPr>
            <a:r>
              <a:rPr lang="en-US" sz="1400" dirty="0" smtClean="0"/>
              <a:t>Computed the RF settings given the machine and beam settings to have a given compression factor</a:t>
            </a:r>
          </a:p>
          <a:p>
            <a:pPr lvl="1">
              <a:buBlip>
                <a:blip r:embed="rId2"/>
              </a:buBlip>
            </a:pPr>
            <a:r>
              <a:rPr lang="en-US" sz="1400" dirty="0" smtClean="0"/>
              <a:t>Discrepancy &lt; 4% at compression factor of 12 (slightly better than the nominal 10) between set and obtained compression factor (if phases in the injector are properly set: error &lt;0.1 </a:t>
            </a:r>
            <a:r>
              <a:rPr lang="en-US" sz="1400" dirty="0" err="1" smtClean="0"/>
              <a:t>deg</a:t>
            </a:r>
            <a:r>
              <a:rPr lang="en-US" sz="1400" dirty="0" smtClean="0"/>
              <a:t>)</a:t>
            </a:r>
          </a:p>
          <a:p>
            <a:pPr lvl="1">
              <a:buBlip>
                <a:blip r:embed="rId2"/>
              </a:buBlip>
            </a:pPr>
            <a:r>
              <a:rPr lang="en-US" sz="1400" dirty="0" smtClean="0"/>
              <a:t>Energy at the compressors and downstream kept constant</a:t>
            </a:r>
          </a:p>
          <a:p>
            <a:pPr lvl="1">
              <a:buBlip>
                <a:blip r:embed="rId2"/>
              </a:buBlip>
            </a:pPr>
            <a:r>
              <a:rPr lang="en-US" sz="1400" dirty="0" smtClean="0"/>
              <a:t>Quadrupoles scaled between SINSB04 and BC1 scaled: optics </a:t>
            </a:r>
            <a:r>
              <a:rPr lang="en-US" sz="1400" dirty="0"/>
              <a:t>invariant</a:t>
            </a:r>
            <a:endParaRPr lang="en-US" sz="1400" dirty="0" smtClean="0"/>
          </a:p>
          <a:p>
            <a:pPr lvl="1">
              <a:buBlip>
                <a:blip r:embed="rId2"/>
              </a:buBlip>
            </a:pPr>
            <a:r>
              <a:rPr lang="en-US" sz="1400" dirty="0" smtClean="0"/>
              <a:t>Quadrupoles scaled between BC2 and S10CB08 (energy feed-back): optics invariant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factor control</a:t>
            </a:r>
            <a:endParaRPr lang="de-CH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74" y="1287825"/>
            <a:ext cx="3871052" cy="178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elog-gfa.psi.ch/SwissFEL+commissioning/170718_172339/screenshot_27515_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t="36841" r="20949" b="8021"/>
          <a:stretch/>
        </p:blipFill>
        <p:spPr bwMode="auto">
          <a:xfrm>
            <a:off x="141674" y="3634027"/>
            <a:ext cx="3871052" cy="302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elog-gfa.psi.ch/SwissFEL+commissioning/171117_182117/compression_sc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33613"/>
            <a:ext cx="3514328" cy="263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91000" y="3657600"/>
            <a:ext cx="4953000" cy="2945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kern="1000" spc="30" dirty="0" smtClean="0">
                <a:latin typeface="+mn-lt"/>
                <a:cs typeface="Franklin Gothic Book"/>
              </a:rPr>
              <a:t>Possible scans during the FEL optimization (starting setup)</a:t>
            </a:r>
            <a:endParaRPr lang="de-CH" sz="1600" kern="1000" spc="30" dirty="0" err="1" smtClean="0">
              <a:latin typeface="+mn-lt"/>
              <a:cs typeface="Franklin Gothic Book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247236" y="4208984"/>
            <a:ext cx="5884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1305812" y="3795542"/>
            <a:ext cx="0" cy="5059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405896" y="4208984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Energy</a:t>
            </a:r>
            <a:endParaRPr lang="de-CH" sz="18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7476" y="3795542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Time</a:t>
            </a:r>
            <a:endParaRPr lang="de-CH" sz="18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356071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order current control</a:t>
            </a:r>
            <a:endParaRPr lang="de-CH" dirty="0"/>
          </a:p>
        </p:txBody>
      </p:sp>
      <p:pic>
        <p:nvPicPr>
          <p:cNvPr id="15362" name="Picture 2" descr="https://elog-gfa.psi.ch/SwissFEL+commissioning/171120_191430/compression_scan_a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299" y="1988941"/>
            <a:ext cx="398970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elog-gfa.psi.ch/SwissFEL+commissioning+data/170718_185451/20170718_185420_snapshot.h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26"/>
          <a:stretch/>
        </p:blipFill>
        <p:spPr bwMode="auto">
          <a:xfrm>
            <a:off x="390377" y="2097984"/>
            <a:ext cx="2093391" cy="253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elog-gfa.psi.ch/SwissFEL+commissioning+data/170718_191131/20170718_191112_snapshot.h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19"/>
          <a:stretch/>
        </p:blipFill>
        <p:spPr bwMode="auto">
          <a:xfrm>
            <a:off x="2855639" y="1162050"/>
            <a:ext cx="2085100" cy="25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elog-gfa.psi.ch/SwissFEL+commissioning+data/170718_190705/20170718_190649_snapshot.h5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26"/>
          <a:stretch/>
        </p:blipFill>
        <p:spPr bwMode="auto">
          <a:xfrm>
            <a:off x="2843808" y="3754238"/>
            <a:ext cx="2093391" cy="253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 bwMode="auto">
          <a:xfrm>
            <a:off x="948752" y="5904656"/>
            <a:ext cx="5884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007328" y="5491214"/>
            <a:ext cx="0" cy="5059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107412" y="5904656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Energy</a:t>
            </a:r>
            <a:endParaRPr lang="de-CH" sz="18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5491214"/>
            <a:ext cx="144016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Time</a:t>
            </a:r>
            <a:endParaRPr lang="de-CH" sz="18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1036" y="2498166"/>
            <a:ext cx="1035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knob2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3848" y="1535542"/>
            <a:ext cx="1564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Knob2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+D</a:t>
            </a:r>
            <a:endParaRPr lang="en-GB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6548" y="4221324"/>
            <a:ext cx="1564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Knob2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-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endParaRPr lang="en-GB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3032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Modulations vs LH </a:t>
            </a:r>
            <a:r>
              <a:rPr lang="en-US" dirty="0" smtClean="0"/>
              <a:t>intensity-time plane</a:t>
            </a:r>
            <a:endParaRPr lang="de-CH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40" y="1937980"/>
            <a:ext cx="2649819" cy="198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2451159" cy="183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>
            <a:off x="1387026" y="3982898"/>
            <a:ext cx="388713" cy="307995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1953083" y="3952339"/>
            <a:ext cx="742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Zoom</a:t>
            </a:r>
            <a:endParaRPr lang="de-CH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113711" y="1713062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0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79" y="2023520"/>
            <a:ext cx="3675937" cy="275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457" y="2045291"/>
            <a:ext cx="3675937" cy="275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37825" y="1713062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Filter ND = 4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5327796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Same height and spread of the “modulations”: noise or not enough resolution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36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7" y="1981200"/>
            <a:ext cx="6543303" cy="432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LH on and off-heating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445840" y="114300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Lasers:</a:t>
            </a:r>
          </a:p>
          <a:p>
            <a:pPr marL="628650" lvl="1" indent="-171450">
              <a:buFont typeface="Symbol" panose="05050102010706020507" pitchFamily="18" charset="2"/>
              <a:buChar char="-"/>
            </a:pPr>
            <a:r>
              <a:rPr lang="en-GB" sz="1200" dirty="0" err="1" smtClean="0"/>
              <a:t>Photoinjector</a:t>
            </a:r>
            <a:r>
              <a:rPr lang="en-GB" sz="1200" dirty="0" smtClean="0"/>
              <a:t>: </a:t>
            </a:r>
            <a:r>
              <a:rPr lang="en-GB" sz="1200" dirty="0" err="1" smtClean="0"/>
              <a:t>Alcor</a:t>
            </a:r>
            <a:endParaRPr lang="en-GB" sz="1200" dirty="0" smtClean="0"/>
          </a:p>
          <a:p>
            <a:pPr marL="628650" lvl="1" indent="-171450">
              <a:buFont typeface="Symbol" panose="05050102010706020507" pitchFamily="18" charset="2"/>
              <a:buChar char="-"/>
            </a:pPr>
            <a:r>
              <a:rPr lang="en-GB" sz="1200" dirty="0" smtClean="0"/>
              <a:t>Laser heater: Jaguar</a:t>
            </a:r>
          </a:p>
          <a:p>
            <a:pPr lvl="1"/>
            <a:r>
              <a:rPr lang="en-GB" sz="1200" dirty="0" err="1" smtClean="0"/>
              <a:t>index_y_start</a:t>
            </a:r>
            <a:r>
              <a:rPr lang="en-GB" sz="1200" dirty="0" smtClean="0"/>
              <a:t> </a:t>
            </a:r>
            <a:r>
              <a:rPr lang="en-GB" sz="1200" dirty="0"/>
              <a:t>= </a:t>
            </a:r>
            <a:r>
              <a:rPr lang="en-GB" sz="1200" dirty="0" smtClean="0"/>
              <a:t>700; </a:t>
            </a:r>
            <a:r>
              <a:rPr lang="en-GB" sz="1200" dirty="0" err="1" smtClean="0"/>
              <a:t>index_y_end</a:t>
            </a:r>
            <a:r>
              <a:rPr lang="en-GB" sz="1200" dirty="0" smtClean="0"/>
              <a:t> </a:t>
            </a:r>
            <a:r>
              <a:rPr lang="en-GB" sz="1200" dirty="0"/>
              <a:t>= </a:t>
            </a:r>
            <a:r>
              <a:rPr lang="en-GB" sz="1200" dirty="0" smtClean="0"/>
              <a:t>1000; </a:t>
            </a:r>
            <a:r>
              <a:rPr lang="en-GB" sz="1200" dirty="0" err="1" smtClean="0"/>
              <a:t>index_y_step</a:t>
            </a:r>
            <a:r>
              <a:rPr lang="en-GB" sz="1200" dirty="0" smtClean="0"/>
              <a:t> = 25;</a:t>
            </a:r>
            <a:endParaRPr lang="en-GB" sz="12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59"/>
          <a:stretch/>
        </p:blipFill>
        <p:spPr bwMode="auto">
          <a:xfrm>
            <a:off x="7010400" y="1245458"/>
            <a:ext cx="1926217" cy="218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44152" y="2436729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700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-44152" y="381130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800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-44152" y="5311418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900</a:t>
            </a:r>
            <a:endParaRPr lang="en-GB" sz="1400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051" y="1419626"/>
            <a:ext cx="835088" cy="1835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10318"/>
            <a:ext cx="2367991" cy="177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-44152" y="198250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Pixel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162800" y="5540200"/>
            <a:ext cx="1708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Reconstructed the intensity variation of the Jaguar profile</a:t>
            </a:r>
          </a:p>
        </p:txBody>
      </p:sp>
    </p:spTree>
    <p:extLst>
      <p:ext uri="{BB962C8B-B14F-4D97-AF65-F5344CB8AC3E}">
        <p14:creationId xmlns:p14="http://schemas.microsoft.com/office/powerpoint/2010/main" val="27613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energy spread at the injector</a:t>
            </a:r>
            <a:endParaRPr lang="de-CH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5113"/>
            <a:ext cx="3646169" cy="273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triped Right Arrow 5"/>
          <p:cNvSpPr/>
          <p:nvPr/>
        </p:nvSpPr>
        <p:spPr>
          <a:xfrm rot="5400000">
            <a:off x="15538" y="2397321"/>
            <a:ext cx="790519" cy="206040"/>
          </a:xfrm>
          <a:prstGeom prst="strip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116868" y="2358899"/>
            <a:ext cx="2541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Increasing laser energy</a:t>
            </a:r>
            <a:endParaRPr lang="de-CH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289678" y="3395990"/>
            <a:ext cx="46794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Granularity of the induced energy spread: step size&lt;0.5 </a:t>
            </a:r>
            <a:r>
              <a:rPr lang="en-US" sz="1100" dirty="0" err="1" smtClean="0"/>
              <a:t>keV</a:t>
            </a:r>
            <a:endParaRPr lang="de-CH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56867" y="4495800"/>
                <a:ext cx="20529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𝑠𝑞𝑟𝑡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𝐿𝑎𝑠𝑒𝑟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67" y="4495800"/>
                <a:ext cx="2052933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71600"/>
            <a:ext cx="2514600" cy="188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371600"/>
            <a:ext cx="2514600" cy="188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828" y="3983563"/>
            <a:ext cx="3094497" cy="232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661" y="4131945"/>
            <a:ext cx="2624137" cy="209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6867" y="5309545"/>
            <a:ext cx="2015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 ~ 6.4 </a:t>
            </a:r>
            <a:r>
              <a:rPr lang="en-US" dirty="0" err="1" smtClean="0"/>
              <a:t>keV</a:t>
            </a:r>
            <a:r>
              <a:rPr lang="en-US" dirty="0" smtClean="0"/>
              <a:t> for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Laser</a:t>
            </a:r>
            <a:r>
              <a:rPr lang="en-US" dirty="0" smtClean="0"/>
              <a:t> = 0 </a:t>
            </a:r>
            <a:r>
              <a:rPr lang="en-US" dirty="0" err="1" smtClean="0"/>
              <a:t>uJ</a:t>
            </a:r>
            <a:endParaRPr lang="de-CH" dirty="0"/>
          </a:p>
        </p:txBody>
      </p:sp>
      <p:pic>
        <p:nvPicPr>
          <p:cNvPr id="24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9" b="47113"/>
          <a:stretch/>
        </p:blipFill>
        <p:spPr bwMode="auto">
          <a:xfrm>
            <a:off x="5759192" y="5203600"/>
            <a:ext cx="3343275" cy="225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own Arrow 9"/>
          <p:cNvSpPr/>
          <p:nvPr/>
        </p:nvSpPr>
        <p:spPr>
          <a:xfrm>
            <a:off x="1020292" y="4994361"/>
            <a:ext cx="326083" cy="187239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34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297087" y="1699260"/>
            <a:ext cx="4680429" cy="403860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tangle 10"/>
          <p:cNvSpPr/>
          <p:nvPr/>
        </p:nvSpPr>
        <p:spPr>
          <a:xfrm>
            <a:off x="121919" y="1676400"/>
            <a:ext cx="4000501" cy="407588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heating along the bunch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5"/>
          <a:stretch/>
        </p:blipFill>
        <p:spPr bwMode="auto">
          <a:xfrm>
            <a:off x="179513" y="1733608"/>
            <a:ext cx="3816424" cy="6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/>
          <a:stretch/>
        </p:blipFill>
        <p:spPr bwMode="auto">
          <a:xfrm>
            <a:off x="270675" y="2399479"/>
            <a:ext cx="3702987" cy="325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20171011_115408_snapshot.h5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27"/>
          <a:stretch/>
        </p:blipFill>
        <p:spPr bwMode="auto">
          <a:xfrm>
            <a:off x="4352503" y="2420887"/>
            <a:ext cx="1591097" cy="222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8800" y="176103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SwissFEL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824240"/>
            <a:ext cx="7546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It seems that we have already a good “heating shape”</a:t>
            </a:r>
          </a:p>
          <a:p>
            <a:pPr algn="ctr"/>
            <a:r>
              <a:rPr lang="en-US" sz="1400" dirty="0" smtClean="0"/>
              <a:t>Another day tried with other 2 beam sizes, and the best heating with the first one</a:t>
            </a:r>
            <a:endParaRPr lang="en-GB" sz="14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920" y="2003589"/>
            <a:ext cx="2796480" cy="345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841776" y="3573016"/>
            <a:ext cx="666328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41776" y="3212976"/>
            <a:ext cx="666328" cy="0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41776" y="2780928"/>
            <a:ext cx="666328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841776" y="3933056"/>
            <a:ext cx="666328" cy="0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41776" y="4345868"/>
            <a:ext cx="666328" cy="0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8766-4A6B-49CC-817D-38E00DE33533}" type="slidenum">
              <a:rPr lang="en-GB" smtClean="0"/>
              <a:t>8</a:t>
            </a:fld>
            <a:endParaRPr lang="en-GB"/>
          </a:p>
        </p:txBody>
      </p:sp>
      <p:sp>
        <p:nvSpPr>
          <p:cNvPr id="2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8943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Check if the laser and the e- beam spot size are at the correct values (transverse)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28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 AND injector laser: analysis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962400" cy="16764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To determine the heating along the bunch:</a:t>
            </a:r>
          </a:p>
          <a:p>
            <a:pPr lvl="1"/>
            <a:r>
              <a:rPr lang="en-US" sz="1400" dirty="0" smtClean="0"/>
              <a:t>I cut in y</a:t>
            </a:r>
          </a:p>
          <a:p>
            <a:pPr lvl="1"/>
            <a:r>
              <a:rPr lang="en-US" sz="1400" dirty="0" smtClean="0"/>
              <a:t>I compute the profile in x at each selected y</a:t>
            </a:r>
          </a:p>
          <a:p>
            <a:pPr lvl="1"/>
            <a:r>
              <a:rPr lang="en-US" sz="1400" dirty="0" smtClean="0"/>
              <a:t>I determine </a:t>
            </a:r>
            <a:r>
              <a:rPr lang="en-US" sz="1400" dirty="0" err="1" smtClean="0"/>
              <a:t>sigma_x</a:t>
            </a:r>
            <a:r>
              <a:rPr lang="en-US" sz="1400" dirty="0" smtClean="0"/>
              <a:t> (proportional to energy spread via dispersion)</a:t>
            </a:r>
            <a:endParaRPr lang="de-CH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38862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20180514_154816_camera_snapshot.h5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48200" y="1676400"/>
            <a:ext cx="4343400" cy="434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0" y="1292423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 slices = 100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59074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3982</Words>
  <Application>Microsoft Office PowerPoint</Application>
  <PresentationFormat>On-screen Show (4:3)</PresentationFormat>
  <Paragraphs>636</Paragraphs>
  <Slides>69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Origin</vt:lpstr>
      <vt:lpstr>Laser heater at SwissFEL</vt:lpstr>
      <vt:lpstr>Outlook</vt:lpstr>
      <vt:lpstr>Outlook</vt:lpstr>
      <vt:lpstr>Transverse laser vs e- alignment</vt:lpstr>
      <vt:lpstr>K optimization</vt:lpstr>
      <vt:lpstr>Beam heating</vt:lpstr>
      <vt:lpstr>Slice energy spread at the injector</vt:lpstr>
      <vt:lpstr>Beam heating along the bunch</vt:lpstr>
      <vt:lpstr>LH AND injector laser: analysis</vt:lpstr>
      <vt:lpstr>Heating along the bunch (LH-Jaguar)</vt:lpstr>
      <vt:lpstr>Heating along the bunch (LH-Alcor)</vt:lpstr>
      <vt:lpstr>Outlook</vt:lpstr>
      <vt:lpstr>Structures vs compression</vt:lpstr>
      <vt:lpstr>Longitudinal phase space injector</vt:lpstr>
      <vt:lpstr>Energy vs time correspondence</vt:lpstr>
      <vt:lpstr>Comparison to model</vt:lpstr>
      <vt:lpstr>LH off vs LH on</vt:lpstr>
      <vt:lpstr>Time plane</vt:lpstr>
      <vt:lpstr>Laser heater impact: more in detail</vt:lpstr>
      <vt:lpstr>Modulations vs LH intensity-energy plane</vt:lpstr>
      <vt:lpstr>Modulations vs LH intensity-energy plane</vt:lpstr>
      <vt:lpstr>Modulations vs LH intensity-time plane</vt:lpstr>
      <vt:lpstr>Outlook</vt:lpstr>
      <vt:lpstr>LH and lasing</vt:lpstr>
      <vt:lpstr>Heating at the end of the machine</vt:lpstr>
      <vt:lpstr>Heating-end of the machine-E plane</vt:lpstr>
      <vt:lpstr>Heating-end of the machine-t plane</vt:lpstr>
      <vt:lpstr>Heating along the bunch-end of the machine</vt:lpstr>
      <vt:lpstr>Large intensity of the LH laser</vt:lpstr>
      <vt:lpstr>Bunch length change during the scans</vt:lpstr>
      <vt:lpstr>Outlook</vt:lpstr>
      <vt:lpstr>Bunch and laser at BC1 (uncompressed)</vt:lpstr>
      <vt:lpstr>Pulse length for several charges</vt:lpstr>
      <vt:lpstr>Some halo?</vt:lpstr>
      <vt:lpstr>Several bunch lengths, profiles</vt:lpstr>
      <vt:lpstr>LH off/LH on</vt:lpstr>
      <vt:lpstr>Outlook</vt:lpstr>
      <vt:lpstr>Beam in SARCL02</vt:lpstr>
      <vt:lpstr>Compression monitors: BC1</vt:lpstr>
      <vt:lpstr>Compression monitors: BC2</vt:lpstr>
      <vt:lpstr>kAs beam</vt:lpstr>
      <vt:lpstr>Heating along the bunch-SARCL02</vt:lpstr>
      <vt:lpstr>Outlook</vt:lpstr>
      <vt:lpstr>Compression settings-SARCL02</vt:lpstr>
      <vt:lpstr>Slice energy spread</vt:lpstr>
      <vt:lpstr>FEL scans-lasing beam</vt:lpstr>
      <vt:lpstr>FEL scans at feed-back 3500</vt:lpstr>
      <vt:lpstr>Conclusions</vt:lpstr>
      <vt:lpstr>Conclusions</vt:lpstr>
      <vt:lpstr>PowerPoint Presentation</vt:lpstr>
      <vt:lpstr>Measurements at SITF (with stacking)</vt:lpstr>
      <vt:lpstr>Answers possible with Cu cathode</vt:lpstr>
      <vt:lpstr>LH more or less intense</vt:lpstr>
      <vt:lpstr>“Equivalent” current profile</vt:lpstr>
      <vt:lpstr>Some comments about Alcor</vt:lpstr>
      <vt:lpstr>Comparison Alcor vs Jaguar</vt:lpstr>
      <vt:lpstr>Compression settings-SARCL01</vt:lpstr>
      <vt:lpstr>Stacking wavelengths</vt:lpstr>
      <vt:lpstr>Pulse profile and response time</vt:lpstr>
      <vt:lpstr>Slice energy spread vs peak current (July)</vt:lpstr>
      <vt:lpstr>Slice energy spread @ injector</vt:lpstr>
      <vt:lpstr>Bunch compression (Jaguar)</vt:lpstr>
      <vt:lpstr>Estimation of the DE_0</vt:lpstr>
      <vt:lpstr>Beam heating optimized (May)</vt:lpstr>
      <vt:lpstr>Multi-stage bunch compression</vt:lpstr>
      <vt:lpstr>Compression factor control</vt:lpstr>
      <vt:lpstr>Second order current control</vt:lpstr>
      <vt:lpstr>Modulations vs LH intensity-time plane</vt:lpstr>
      <vt:lpstr>LH on and off-heating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Bettoni Simona</dc:creator>
  <cp:lastModifiedBy>Bettoni Simona</cp:lastModifiedBy>
  <cp:revision>669</cp:revision>
  <cp:lastPrinted>2018-10-19T09:55:25Z</cp:lastPrinted>
  <dcterms:created xsi:type="dcterms:W3CDTF">2006-08-16T00:00:00Z</dcterms:created>
  <dcterms:modified xsi:type="dcterms:W3CDTF">2018-10-23T07:59:12Z</dcterms:modified>
</cp:coreProperties>
</file>