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ppt/notesSlides/_rels/notesSlide6.xml.rels" ContentType="application/vnd.openxmlformats-package.relationships+xml"/>
  <Override PartName="/ppt/notesSlides/_rels/notesSlide5.xml.rels" ContentType="application/vnd.openxmlformats-package.relationships+xml"/>
  <Override PartName="/ppt/notesSlides/_rels/notesSlide4.xml.rels" ContentType="application/vnd.openxmlformats-package.relationships+xml"/>
  <Override PartName="/ppt/notesSlides/_rels/notesSlide2.xml.rels" ContentType="application/vnd.openxmlformats-package.relationships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6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slideMasters/slideMaster3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media/image14.png" ContentType="image/png"/>
  <Override PartName="/ppt/media/image13.png" ContentType="image/png"/>
  <Override PartName="/ppt/media/image11.png" ContentType="image/png"/>
  <Override PartName="/ppt/media/image4.wmf" ContentType="image/x-wmf"/>
  <Override PartName="/ppt/media/image3.wmf" ContentType="image/x-wmf"/>
  <Override PartName="/ppt/media/image2.jpeg" ContentType="image/jpeg"/>
  <Override PartName="/ppt/media/image1.wmf" ContentType="image/x-wmf"/>
  <Override PartName="/ppt/media/image5.wmf" ContentType="image/x-wmf"/>
  <Override PartName="/ppt/media/image12.png" ContentType="image/png"/>
  <Override PartName="/ppt/media/image6.jpeg" ContentType="image/jpeg"/>
  <Override PartName="/ppt/media/image7.wmf" ContentType="image/x-wmf"/>
  <Override PartName="/ppt/media/image8.png" ContentType="image/png"/>
  <Override PartName="/ppt/media/image9.png" ContentType="image/png"/>
  <Override PartName="/ppt/media/image10.png" ContentType="image/png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x="9144000" cy="6858000"/>
  <p:notesSz cx="6794500" cy="9931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32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33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34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35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5F08DCE3-A53E-41A9-9543-772FDD34C7DA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PlaceHolder 1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79880" cy="44665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62" name="CustomShape 2"/>
          <p:cNvSpPr/>
          <p:nvPr/>
        </p:nvSpPr>
        <p:spPr>
          <a:xfrm>
            <a:off x="3849840" y="9434520"/>
            <a:ext cx="2943360" cy="4957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5400" rIns="95400" tIns="47880" bIns="47880" anchor="b">
            <a:noAutofit/>
          </a:bodyPr>
          <a:p>
            <a:pPr algn="r">
              <a:lnSpc>
                <a:spcPct val="100000"/>
              </a:lnSpc>
            </a:pPr>
            <a:fld id="{CF21AD80-DDA1-4B3D-B54C-A4E575F43AC2}" type="slidenum">
              <a:rPr b="0" lang="en-US" sz="1000" spc="-1" strike="noStrike">
                <a:solidFill>
                  <a:srgbClr val="000000"/>
                </a:solidFill>
                <a:latin typeface="+mn-lt"/>
                <a:ea typeface="ヒラギノ角ゴ Pro W3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79880" cy="44665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64" name="CustomShape 2"/>
          <p:cNvSpPr/>
          <p:nvPr/>
        </p:nvSpPr>
        <p:spPr>
          <a:xfrm>
            <a:off x="3849840" y="9434520"/>
            <a:ext cx="2943360" cy="4957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5400" rIns="95400" tIns="47880" bIns="47880" anchor="b">
            <a:noAutofit/>
          </a:bodyPr>
          <a:p>
            <a:pPr algn="r">
              <a:lnSpc>
                <a:spcPct val="100000"/>
              </a:lnSpc>
            </a:pPr>
            <a:fld id="{D47CB3CC-3B7F-46FF-8627-697A43A5EFF1}" type="slidenum">
              <a:rPr b="0" lang="en-US" sz="1000" spc="-1" strike="noStrike">
                <a:solidFill>
                  <a:srgbClr val="000000"/>
                </a:solidFill>
                <a:latin typeface="+mn-lt"/>
                <a:ea typeface="ヒラギノ角ゴ Pro W3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79880" cy="44665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66" name="CustomShape 2"/>
          <p:cNvSpPr/>
          <p:nvPr/>
        </p:nvSpPr>
        <p:spPr>
          <a:xfrm>
            <a:off x="3849840" y="9434520"/>
            <a:ext cx="2943360" cy="4957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5400" rIns="95400" tIns="47880" bIns="47880" anchor="b">
            <a:noAutofit/>
          </a:bodyPr>
          <a:p>
            <a:pPr algn="r">
              <a:lnSpc>
                <a:spcPct val="100000"/>
              </a:lnSpc>
            </a:pPr>
            <a:fld id="{4CB36BEF-78A2-417B-AE5B-418565B5F824}" type="slidenum">
              <a:rPr b="0" lang="en-US" sz="1000" spc="-1" strike="noStrike">
                <a:solidFill>
                  <a:srgbClr val="000000"/>
                </a:solidFill>
                <a:latin typeface="+mn-lt"/>
                <a:ea typeface="ヒラギノ角ゴ Pro W3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body"/>
          </p:nvPr>
        </p:nvSpPr>
        <p:spPr>
          <a:xfrm>
            <a:off x="906480" y="4718160"/>
            <a:ext cx="4979880" cy="44665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168" name="CustomShape 2"/>
          <p:cNvSpPr/>
          <p:nvPr/>
        </p:nvSpPr>
        <p:spPr>
          <a:xfrm>
            <a:off x="3849840" y="9434520"/>
            <a:ext cx="2943360" cy="4957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5400" rIns="95400" tIns="47880" bIns="47880" anchor="b">
            <a:noAutofit/>
          </a:bodyPr>
          <a:p>
            <a:pPr algn="r">
              <a:lnSpc>
                <a:spcPct val="100000"/>
              </a:lnSpc>
            </a:pPr>
            <a:fld id="{3D6E3106-0BA4-4D48-AB1B-602CF567710E}" type="slidenum">
              <a:rPr b="0" lang="en-US" sz="1000" spc="-1" strike="noStrike">
                <a:solidFill>
                  <a:srgbClr val="000000"/>
                </a:solidFill>
                <a:latin typeface="+mn-lt"/>
                <a:ea typeface="ヒラギノ角ゴ Pro W3"/>
              </a:rPr>
              <a:t>&lt;number&gt;</a:t>
            </a:fld>
            <a:endParaRPr b="0" lang="en-US" sz="1000" spc="-1" strike="noStrike">
              <a:latin typeface="Arial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2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3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5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6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1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8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9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4" Type="http://schemas.openxmlformats.org/officeDocument/2006/relationships/image" Target="../media/image3.wmf"/><Relationship Id="rId5" Type="http://schemas.openxmlformats.org/officeDocument/2006/relationships/slideLayout" Target="../slideLayouts/slideLayout1.xml"/><Relationship Id="rId6" Type="http://schemas.openxmlformats.org/officeDocument/2006/relationships/slideLayout" Target="../slideLayouts/slideLayout2.xml"/><Relationship Id="rId7" Type="http://schemas.openxmlformats.org/officeDocument/2006/relationships/slideLayout" Target="../slideLayouts/slideLayout3.xml"/><Relationship Id="rId8" Type="http://schemas.openxmlformats.org/officeDocument/2006/relationships/slideLayout" Target="../slideLayouts/slideLayout4.xml"/><Relationship Id="rId9" Type="http://schemas.openxmlformats.org/officeDocument/2006/relationships/slideLayout" Target="../slideLayouts/slideLayout5.xml"/><Relationship Id="rId10" Type="http://schemas.openxmlformats.org/officeDocument/2006/relationships/slideLayout" Target="../slideLayouts/slideLayout6.xml"/><Relationship Id="rId11" Type="http://schemas.openxmlformats.org/officeDocument/2006/relationships/slideLayout" Target="../slideLayouts/slideLayout7.xml"/><Relationship Id="rId12" Type="http://schemas.openxmlformats.org/officeDocument/2006/relationships/slideLayout" Target="../slideLayouts/slideLayout8.xml"/><Relationship Id="rId13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11.xml"/><Relationship Id="rId16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wmf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5.wmf"/><Relationship Id="rId3" Type="http://schemas.openxmlformats.org/officeDocument/2006/relationships/image" Target="../media/image6.jpeg"/><Relationship Id="rId4" Type="http://schemas.openxmlformats.org/officeDocument/2006/relationships/image" Target="../media/image7.wmf"/><Relationship Id="rId5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6.xml"/><Relationship Id="rId7" Type="http://schemas.openxmlformats.org/officeDocument/2006/relationships/slideLayout" Target="../slideLayouts/slideLayout27.xml"/><Relationship Id="rId8" Type="http://schemas.openxmlformats.org/officeDocument/2006/relationships/slideLayout" Target="../slideLayouts/slideLayout28.xml"/><Relationship Id="rId9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 hidden="1"/>
          <p:cNvSpPr/>
          <p:nvPr/>
        </p:nvSpPr>
        <p:spPr>
          <a:xfrm>
            <a:off x="0" y="1413000"/>
            <a:ext cx="719280" cy="72648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" name="Bild 14" descr=""/>
          <p:cNvPicPr/>
          <p:nvPr/>
        </p:nvPicPr>
        <p:blipFill>
          <a:blip r:embed="rId2"/>
          <a:stretch/>
        </p:blipFill>
        <p:spPr>
          <a:xfrm>
            <a:off x="812880" y="285840"/>
            <a:ext cx="1014480" cy="360360"/>
          </a:xfrm>
          <a:prstGeom prst="rect">
            <a:avLst/>
          </a:prstGeom>
          <a:ln>
            <a:noFill/>
          </a:ln>
        </p:spPr>
      </p:pic>
      <p:pic>
        <p:nvPicPr>
          <p:cNvPr id="2" name="Picture 2" descr=""/>
          <p:cNvPicPr/>
          <p:nvPr/>
        </p:nvPicPr>
        <p:blipFill>
          <a:blip r:embed="rId3"/>
          <a:srcRect l="0" t="3436" r="0" b="7667"/>
          <a:stretch/>
        </p:blipFill>
        <p:spPr>
          <a:xfrm>
            <a:off x="2642400" y="282600"/>
            <a:ext cx="5672520" cy="3360600"/>
          </a:xfrm>
          <a:prstGeom prst="rect">
            <a:avLst/>
          </a:prstGeom>
          <a:ln>
            <a:noFill/>
          </a:ln>
        </p:spPr>
      </p:pic>
      <p:sp>
        <p:nvSpPr>
          <p:cNvPr id="3" name="CustomShape 2"/>
          <p:cNvSpPr/>
          <p:nvPr/>
        </p:nvSpPr>
        <p:spPr>
          <a:xfrm>
            <a:off x="0" y="282600"/>
            <a:ext cx="2532960" cy="336096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" name="Bild 24" descr=""/>
          <p:cNvPicPr/>
          <p:nvPr/>
        </p:nvPicPr>
        <p:blipFill>
          <a:blip r:embed="rId4"/>
          <a:stretch/>
        </p:blipFill>
        <p:spPr>
          <a:xfrm>
            <a:off x="830160" y="548640"/>
            <a:ext cx="1217880" cy="433440"/>
          </a:xfrm>
          <a:prstGeom prst="rect">
            <a:avLst/>
          </a:prstGeom>
          <a:ln>
            <a:noFill/>
          </a:ln>
        </p:spPr>
      </p:pic>
      <p:sp>
        <p:nvSpPr>
          <p:cNvPr id="5" name="CustomShape 3"/>
          <p:cNvSpPr/>
          <p:nvPr/>
        </p:nvSpPr>
        <p:spPr>
          <a:xfrm>
            <a:off x="5292000" y="3412800"/>
            <a:ext cx="3022920" cy="231120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100" spc="21" strike="noStrike">
                <a:solidFill>
                  <a:srgbClr val="505150"/>
                </a:solidFill>
                <a:latin typeface="Calibri"/>
                <a:ea typeface="ヒラギノ角ゴ Pro W3"/>
              </a:rPr>
              <a:t>WIR SCHAFFEN WISSEN – HEUTE FÜR MORGEN</a:t>
            </a:r>
            <a:endParaRPr b="0" lang="en-US" sz="1100" spc="-1" strike="noStrike">
              <a:latin typeface="Arial"/>
            </a:endParaRPr>
          </a:p>
        </p:txBody>
      </p:sp>
      <p:sp>
        <p:nvSpPr>
          <p:cNvPr id="6" name="CustomShape 4"/>
          <p:cNvSpPr/>
          <p:nvPr/>
        </p:nvSpPr>
        <p:spPr>
          <a:xfrm>
            <a:off x="8424000" y="282600"/>
            <a:ext cx="718560" cy="336096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" name="CustomShape 5"/>
          <p:cNvSpPr/>
          <p:nvPr/>
        </p:nvSpPr>
        <p:spPr>
          <a:xfrm>
            <a:off x="828000" y="6138720"/>
            <a:ext cx="719280" cy="71784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9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5"/>
    <p:sldLayoutId id="2147483650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  <p:sldLayoutId id="2147483660" r:id="rId16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0" y="1413000"/>
            <a:ext cx="719280" cy="72648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7" name="Bild 14" descr=""/>
          <p:cNvPicPr/>
          <p:nvPr/>
        </p:nvPicPr>
        <p:blipFill>
          <a:blip r:embed="rId2"/>
          <a:stretch/>
        </p:blipFill>
        <p:spPr>
          <a:xfrm>
            <a:off x="812880" y="285840"/>
            <a:ext cx="1014480" cy="360360"/>
          </a:xfrm>
          <a:prstGeom prst="rect">
            <a:avLst/>
          </a:prstGeom>
          <a:ln>
            <a:noFill/>
          </a:ln>
        </p:spPr>
      </p:pic>
      <p:sp>
        <p:nvSpPr>
          <p:cNvPr id="48" name="CustomShape 2"/>
          <p:cNvSpPr/>
          <p:nvPr/>
        </p:nvSpPr>
        <p:spPr>
          <a:xfrm>
            <a:off x="826920" y="1413000"/>
            <a:ext cx="8064720" cy="5183280"/>
          </a:xfrm>
          <a:prstGeom prst="rect">
            <a:avLst/>
          </a:prstGeom>
          <a:solidFill>
            <a:srgbClr val="e5e5e5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 hidden="1"/>
          <p:cNvSpPr/>
          <p:nvPr/>
        </p:nvSpPr>
        <p:spPr>
          <a:xfrm>
            <a:off x="0" y="1413000"/>
            <a:ext cx="719280" cy="72648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8" name="Bild 14" descr=""/>
          <p:cNvPicPr/>
          <p:nvPr/>
        </p:nvPicPr>
        <p:blipFill>
          <a:blip r:embed="rId2"/>
          <a:stretch/>
        </p:blipFill>
        <p:spPr>
          <a:xfrm>
            <a:off x="812880" y="285840"/>
            <a:ext cx="1014480" cy="360360"/>
          </a:xfrm>
          <a:prstGeom prst="rect">
            <a:avLst/>
          </a:prstGeom>
          <a:ln>
            <a:noFill/>
          </a:ln>
        </p:spPr>
      </p:pic>
      <p:pic>
        <p:nvPicPr>
          <p:cNvPr id="89" name="Picture 2" descr=""/>
          <p:cNvPicPr/>
          <p:nvPr/>
        </p:nvPicPr>
        <p:blipFill>
          <a:blip r:embed="rId3"/>
          <a:stretch/>
        </p:blipFill>
        <p:spPr>
          <a:xfrm>
            <a:off x="826920" y="1019880"/>
            <a:ext cx="8369280" cy="5577840"/>
          </a:xfrm>
          <a:prstGeom prst="rect">
            <a:avLst/>
          </a:prstGeom>
          <a:ln>
            <a:noFill/>
          </a:ln>
        </p:spPr>
      </p:pic>
      <p:pic>
        <p:nvPicPr>
          <p:cNvPr id="90" name="Bild 14" descr=""/>
          <p:cNvPicPr/>
          <p:nvPr/>
        </p:nvPicPr>
        <p:blipFill>
          <a:blip r:embed="rId4"/>
          <a:stretch/>
        </p:blipFill>
        <p:spPr>
          <a:xfrm>
            <a:off x="812880" y="285840"/>
            <a:ext cx="1014480" cy="360360"/>
          </a:xfrm>
          <a:prstGeom prst="rect">
            <a:avLst/>
          </a:prstGeom>
          <a:ln>
            <a:noFill/>
          </a:ln>
        </p:spPr>
      </p:pic>
      <p:sp>
        <p:nvSpPr>
          <p:cNvPr id="91" name="CustomShape 2"/>
          <p:cNvSpPr/>
          <p:nvPr/>
        </p:nvSpPr>
        <p:spPr>
          <a:xfrm>
            <a:off x="0" y="1019880"/>
            <a:ext cx="719280" cy="72648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2" name="PlaceHolder 3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  <p:sldLayoutId id="2147483684" r:id="rId14"/>
    <p:sldLayoutId id="2147483685" r:id="rId15"/>
    <p:sldLayoutId id="2147483686" r:id="rId16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25.xml"/><Relationship Id="rId3" Type="http://schemas.openxmlformats.org/officeDocument/2006/relationships/notesSlide" Target="../notesSlides/notesSlide6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ustomShape 1"/>
          <p:cNvSpPr/>
          <p:nvPr/>
        </p:nvSpPr>
        <p:spPr>
          <a:xfrm>
            <a:off x="814320" y="4572000"/>
            <a:ext cx="7967880" cy="1089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en-US" sz="30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Introduction</a:t>
            </a:r>
            <a:endParaRPr b="0" lang="en-US" sz="3000" spc="-1" strike="noStrike">
              <a:latin typeface="Arial"/>
            </a:endParaRPr>
          </a:p>
        </p:txBody>
      </p:sp>
      <p:sp>
        <p:nvSpPr>
          <p:cNvPr id="137" name="CustomShape 2"/>
          <p:cNvSpPr/>
          <p:nvPr/>
        </p:nvSpPr>
        <p:spPr>
          <a:xfrm>
            <a:off x="814320" y="4140000"/>
            <a:ext cx="7967880" cy="36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1" lang="en-US" sz="18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Michael Böge, Accelerator Physicist,  Paul Scherrer Institut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138" name="CustomShape 3"/>
          <p:cNvSpPr/>
          <p:nvPr/>
        </p:nvSpPr>
        <p:spPr>
          <a:xfrm>
            <a:off x="814320" y="5662800"/>
            <a:ext cx="6852600" cy="502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10000"/>
              </a:lnSpc>
            </a:pPr>
            <a:r>
              <a:rPr b="1" lang="en-US" sz="1800" spc="-1" strike="noStrike">
                <a:solidFill>
                  <a:srgbClr val="969696"/>
                </a:solidFill>
                <a:latin typeface="Calibri"/>
                <a:ea typeface="ヒラギノ角ゴ Pro W3"/>
              </a:rPr>
              <a:t>2nd RULe Topical WS on Injection and Injection Systems, 04/01/19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39" name="" descr=""/>
          <p:cNvPicPr/>
          <p:nvPr/>
        </p:nvPicPr>
        <p:blipFill>
          <a:blip r:embed="rId1"/>
          <a:stretch/>
        </p:blipFill>
        <p:spPr>
          <a:xfrm>
            <a:off x="-144000" y="1204200"/>
            <a:ext cx="2277360" cy="16030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CustomShape 1"/>
          <p:cNvSpPr/>
          <p:nvPr/>
        </p:nvSpPr>
        <p:spPr>
          <a:xfrm>
            <a:off x="2077200" y="291600"/>
            <a:ext cx="6706440" cy="50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en-US" sz="25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     </a:t>
            </a:r>
            <a:r>
              <a:rPr b="0" lang="en-US" sz="25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https://indico.psi.ch/event/6972</a:t>
            </a:r>
            <a:endParaRPr b="0" lang="en-US" sz="2500" spc="-1" strike="noStrike">
              <a:latin typeface="Arial"/>
            </a:endParaRPr>
          </a:p>
        </p:txBody>
      </p:sp>
      <p:sp>
        <p:nvSpPr>
          <p:cNvPr id="141" name="CustomShape 2"/>
          <p:cNvSpPr/>
          <p:nvPr/>
        </p:nvSpPr>
        <p:spPr>
          <a:xfrm>
            <a:off x="8206200" y="6661080"/>
            <a:ext cx="574200" cy="19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r>
              <a:rPr b="0" lang="en-US" sz="9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C8A1DC29-C7F2-4FB1-8A88-9B1F1A9CF7CC}" type="slidenum">
              <a:rPr b="0" lang="en-US" sz="9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pic>
        <p:nvPicPr>
          <p:cNvPr id="142" name="" descr=""/>
          <p:cNvPicPr/>
          <p:nvPr/>
        </p:nvPicPr>
        <p:blipFill>
          <a:blip r:embed="rId1"/>
          <a:stretch/>
        </p:blipFill>
        <p:spPr>
          <a:xfrm>
            <a:off x="1656000" y="765000"/>
            <a:ext cx="6335280" cy="5786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8206200" y="6661080"/>
            <a:ext cx="574200" cy="19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r>
              <a:rPr b="0" lang="en-US" sz="9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8E484107-91D9-4EC6-ACEB-C9C74D8862FF}" type="slidenum">
              <a:rPr b="0" lang="en-US" sz="9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144" name="CustomShape 2"/>
          <p:cNvSpPr/>
          <p:nvPr/>
        </p:nvSpPr>
        <p:spPr>
          <a:xfrm>
            <a:off x="2077200" y="291600"/>
            <a:ext cx="6706440" cy="50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5" name="" descr=""/>
          <p:cNvPicPr/>
          <p:nvPr/>
        </p:nvPicPr>
        <p:blipFill>
          <a:blip r:embed="rId1"/>
          <a:stretch/>
        </p:blipFill>
        <p:spPr>
          <a:xfrm>
            <a:off x="9720" y="864000"/>
            <a:ext cx="3157560" cy="5759280"/>
          </a:xfrm>
          <a:prstGeom prst="rect">
            <a:avLst/>
          </a:prstGeom>
          <a:ln>
            <a:noFill/>
          </a:ln>
        </p:spPr>
      </p:pic>
      <p:sp>
        <p:nvSpPr>
          <p:cNvPr id="146" name="CustomShape 3"/>
          <p:cNvSpPr/>
          <p:nvPr/>
        </p:nvSpPr>
        <p:spPr>
          <a:xfrm>
            <a:off x="2072160" y="291600"/>
            <a:ext cx="6706440" cy="50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en-US" sz="25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Outline of the Workshop </a:t>
            </a:r>
            <a:endParaRPr b="0" lang="en-US" sz="2500" spc="-1" strike="noStrike">
              <a:latin typeface="Arial"/>
            </a:endParaRPr>
          </a:p>
        </p:txBody>
      </p:sp>
      <p:pic>
        <p:nvPicPr>
          <p:cNvPr id="147" name="" descr=""/>
          <p:cNvPicPr/>
          <p:nvPr/>
        </p:nvPicPr>
        <p:blipFill>
          <a:blip r:embed="rId2"/>
          <a:stretch/>
        </p:blipFill>
        <p:spPr>
          <a:xfrm>
            <a:off x="3168000" y="845640"/>
            <a:ext cx="3023280" cy="5846400"/>
          </a:xfrm>
          <a:prstGeom prst="rect">
            <a:avLst/>
          </a:prstGeom>
          <a:ln>
            <a:noFill/>
          </a:ln>
        </p:spPr>
      </p:pic>
      <p:pic>
        <p:nvPicPr>
          <p:cNvPr id="148" name="" descr=""/>
          <p:cNvPicPr/>
          <p:nvPr/>
        </p:nvPicPr>
        <p:blipFill>
          <a:blip r:embed="rId3"/>
          <a:stretch/>
        </p:blipFill>
        <p:spPr>
          <a:xfrm>
            <a:off x="6181560" y="845640"/>
            <a:ext cx="2817720" cy="3599280"/>
          </a:xfrm>
          <a:prstGeom prst="rect">
            <a:avLst/>
          </a:prstGeom>
          <a:ln>
            <a:noFill/>
          </a:ln>
        </p:spPr>
      </p:pic>
      <p:sp>
        <p:nvSpPr>
          <p:cNvPr id="149" name="CustomShape 4"/>
          <p:cNvSpPr/>
          <p:nvPr/>
        </p:nvSpPr>
        <p:spPr>
          <a:xfrm>
            <a:off x="6264000" y="4604400"/>
            <a:ext cx="2591280" cy="2007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Monday: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- Present Machines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- Future Machines #1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Tuesday: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- Future Machines #2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- Kicker&amp;Pulser Design #1-#2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Wednesday: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- Kicker&amp;Pulser Design #3</a:t>
            </a:r>
            <a:endParaRPr b="0" lang="en-US" sz="14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Arial"/>
                <a:ea typeface="DejaVu Sans"/>
              </a:rPr>
              <a:t>- Summaries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CustomShape 1"/>
          <p:cNvSpPr/>
          <p:nvPr/>
        </p:nvSpPr>
        <p:spPr>
          <a:xfrm>
            <a:off x="1035000" y="1440360"/>
            <a:ext cx="7740720" cy="4678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Responsibilities of chairmen: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Sessions start on time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Book keeping of session time (all talks have 25+5 min)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Talk uploads before sessions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Summarizing the sessions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Taking notes of the corresponding discussion sessions (→ two chairmen)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Presentations on Wednesday (prolonged coffee break for final preparation)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Responsibilities of speakers: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Stay well in the time of 25 min 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Upload your presentation before the session or provide the talk on a memory stick so that we can upload the talk (or use your own notebook which is highly depreciated).</a:t>
            </a:r>
            <a:endParaRPr b="0" lang="en-US" sz="18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Talks need to be online for participants and for the chairmen for summary preparation.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sp>
        <p:nvSpPr>
          <p:cNvPr id="151" name="CustomShape 2"/>
          <p:cNvSpPr/>
          <p:nvPr/>
        </p:nvSpPr>
        <p:spPr>
          <a:xfrm>
            <a:off x="2077200" y="291600"/>
            <a:ext cx="6706440" cy="50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en-US" sz="25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Responsibilities</a:t>
            </a:r>
            <a:endParaRPr b="0" lang="en-US" sz="2500" spc="-1" strike="noStrike">
              <a:latin typeface="Arial"/>
            </a:endParaRPr>
          </a:p>
        </p:txBody>
      </p:sp>
      <p:sp>
        <p:nvSpPr>
          <p:cNvPr id="152" name="CustomShape 3"/>
          <p:cNvSpPr/>
          <p:nvPr/>
        </p:nvSpPr>
        <p:spPr>
          <a:xfrm>
            <a:off x="8206200" y="6661080"/>
            <a:ext cx="574200" cy="19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r>
              <a:rPr b="0" lang="en-US" sz="9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8A240B22-2745-4611-868E-5E3C5C854F14}" type="slidenum">
              <a:rPr b="0" lang="en-US" sz="9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ustomShape 1"/>
          <p:cNvSpPr/>
          <p:nvPr/>
        </p:nvSpPr>
        <p:spPr>
          <a:xfrm>
            <a:off x="2077200" y="291600"/>
            <a:ext cx="6706440" cy="50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en-US" sz="25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Organisational Matters</a:t>
            </a:r>
            <a:endParaRPr b="0" lang="en-US" sz="2500" spc="-1" strike="noStrike">
              <a:latin typeface="Arial"/>
            </a:endParaRPr>
          </a:p>
        </p:txBody>
      </p:sp>
      <p:sp>
        <p:nvSpPr>
          <p:cNvPr id="154" name="CustomShape 2"/>
          <p:cNvSpPr/>
          <p:nvPr/>
        </p:nvSpPr>
        <p:spPr>
          <a:xfrm>
            <a:off x="8206200" y="6661080"/>
            <a:ext cx="574200" cy="19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r>
              <a:rPr b="0" lang="en-US" sz="9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57ACA060-C257-49FA-B0E6-666BECAB2EA4}" type="slidenum">
              <a:rPr b="0" lang="en-US" sz="9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155" name="CustomShape 3"/>
          <p:cNvSpPr/>
          <p:nvPr/>
        </p:nvSpPr>
        <p:spPr>
          <a:xfrm>
            <a:off x="875160" y="1461600"/>
            <a:ext cx="7812360" cy="518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Coffee &amp; Food:</a:t>
            </a:r>
            <a:endParaRPr b="0" lang="en-US" sz="1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Coffee is served before the first session in the morning to wake you up :-) </a:t>
            </a:r>
            <a:endParaRPr b="0" lang="en-US" sz="1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One coffee break in the morning and one in the afternoon (Tuesday morning group photo during coffee break) </a:t>
            </a:r>
            <a:endParaRPr b="0" lang="en-US" sz="1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Buffet lunch is served in the foyer of the auditorium</a:t>
            </a:r>
            <a:endParaRPr b="0" lang="en-US" sz="1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Dinner takes place at the OASE restaurant at PSI on Tuesday 6:30pm-8pm:</a:t>
            </a:r>
            <a:endParaRPr b="0" lang="en-US" sz="1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OASE open 5pm – 8pm 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56" name="" descr=""/>
          <p:cNvPicPr/>
          <p:nvPr/>
        </p:nvPicPr>
        <p:blipFill>
          <a:blip r:embed="rId1"/>
          <a:stretch/>
        </p:blipFill>
        <p:spPr>
          <a:xfrm>
            <a:off x="3600000" y="3312000"/>
            <a:ext cx="4535280" cy="32346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CustomShape 1"/>
          <p:cNvSpPr/>
          <p:nvPr/>
        </p:nvSpPr>
        <p:spPr>
          <a:xfrm>
            <a:off x="8206200" y="6661080"/>
            <a:ext cx="574200" cy="195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algn="r">
              <a:lnSpc>
                <a:spcPct val="100000"/>
              </a:lnSpc>
            </a:pPr>
            <a:r>
              <a:rPr b="0" lang="en-US" sz="9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Page </a:t>
            </a:r>
            <a:fld id="{86C79B88-A8BA-49D3-ABF1-FC4E1656BBCF}" type="slidenum">
              <a:rPr b="0" lang="en-US" sz="900" spc="-1" strike="noStrike">
                <a:solidFill>
                  <a:srgbClr val="000000"/>
                </a:solidFill>
                <a:latin typeface="Calibri"/>
                <a:ea typeface="ヒラギノ角ゴ Pro W3"/>
              </a:rPr>
              <a:t>&lt;number&gt;</a:t>
            </a:fld>
            <a:endParaRPr b="0" lang="en-US" sz="900" spc="-1" strike="noStrike">
              <a:latin typeface="Arial"/>
            </a:endParaRPr>
          </a:p>
        </p:txBody>
      </p:sp>
      <p:sp>
        <p:nvSpPr>
          <p:cNvPr id="158" name="CustomShape 2"/>
          <p:cNvSpPr/>
          <p:nvPr/>
        </p:nvSpPr>
        <p:spPr>
          <a:xfrm>
            <a:off x="2077200" y="291600"/>
            <a:ext cx="6706440" cy="507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>
              <a:lnSpc>
                <a:spcPct val="100000"/>
              </a:lnSpc>
            </a:pPr>
            <a:r>
              <a:rPr b="0" lang="en-US" sz="2500" spc="-1" strike="noStrike">
                <a:solidFill>
                  <a:srgbClr val="686868"/>
                </a:solidFill>
                <a:latin typeface="Georgia"/>
                <a:ea typeface="ヒラギノ角ゴ Pro W3"/>
              </a:rPr>
              <a:t>Wir schaffen Wissen – heute für morgen</a:t>
            </a:r>
            <a:endParaRPr b="0" lang="en-US" sz="2500" spc="-1" strike="noStrike">
              <a:latin typeface="Arial"/>
            </a:endParaRPr>
          </a:p>
        </p:txBody>
      </p:sp>
      <p:sp>
        <p:nvSpPr>
          <p:cNvPr id="159" name="CustomShape 3"/>
          <p:cNvSpPr/>
          <p:nvPr/>
        </p:nvSpPr>
        <p:spPr>
          <a:xfrm>
            <a:off x="806760" y="1008000"/>
            <a:ext cx="2288160" cy="5614920"/>
          </a:xfrm>
          <a:prstGeom prst="rect">
            <a:avLst/>
          </a:prstGeom>
          <a:solidFill>
            <a:srgbClr val="ffffff">
              <a:alpha val="75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72000" rIns="36000" tIns="180000" bIns="36000">
            <a:noAutofit/>
          </a:bodyPr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1800" spc="-1" strike="noStrike">
              <a:latin typeface="Arial"/>
            </a:endParaRPr>
          </a:p>
          <a:p>
            <a:pPr marL="432000" indent="-322920">
              <a:lnSpc>
                <a:spcPct val="10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AND NOW ENJOY THE WORKSHOP !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1417"/>
              </a:spcBef>
            </a:pPr>
            <a:endParaRPr b="0" lang="en-US" sz="1800" spc="-1" strike="noStrike">
              <a:latin typeface="Arial"/>
            </a:endParaRPr>
          </a:p>
        </p:txBody>
      </p:sp>
      <p:pic>
        <p:nvPicPr>
          <p:cNvPr id="160" name="" descr=""/>
          <p:cNvPicPr/>
          <p:nvPr/>
        </p:nvPicPr>
        <p:blipFill>
          <a:blip r:embed="rId1"/>
          <a:stretch/>
        </p:blipFill>
        <p:spPr>
          <a:xfrm>
            <a:off x="900360" y="2664000"/>
            <a:ext cx="3383280" cy="33832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</TotalTime>
  <Application>LibreOffice/6.2.0.3$Linux_X86_64 LibreOffice_project/98c6a8a1c6c7b144ce3cc729e34964b47ce25d62</Application>
  <Words>768</Words>
  <Paragraphs>70</Paragraphs>
  <Company>Paul Scherrer Institut [PSI.CH]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2018-11-09T11:21:37Z</dcterms:created>
  <dc:creator>Michael Boege</dc:creator>
  <dc:description/>
  <dc:language>de-CH</dc:language>
  <cp:lastModifiedBy/>
  <cp:lastPrinted>2015-07-23T13:50:07Z</cp:lastPrinted>
  <dcterms:modified xsi:type="dcterms:W3CDTF">2019-03-31T19:29:45Z</dcterms:modified>
  <cp:revision>265</cp:revision>
  <dc:subject/>
  <dc:title>Aktueller Power Point Vortrag  «Das PSI in Kürze»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Paul Scherrer Institut [PSI.CH]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7</vt:i4>
  </property>
  <property fmtid="{D5CDD505-2E9C-101B-9397-08002B2CF9AE}" pid="9" name="PresentationFormat">
    <vt:lpwstr>Bildschirmpräsentation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9</vt:i4>
  </property>
</Properties>
</file>