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4B06E-BA58-443B-A3D7-28A27634A9F0}" type="datetimeFigureOut">
              <a:rPr lang="de-CH" smtClean="0"/>
              <a:t>19.02.2019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9065B-B59A-4DA7-8864-0441277B110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6672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E6E0E-755C-40D9-B7D5-CA6B5B43DB2C}" type="datetime1">
              <a:rPr lang="de-CH" smtClean="0"/>
              <a:t>19.02.2019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26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85CF-7D90-4E39-83C8-4C4A5BF5B53F}" type="datetime1">
              <a:rPr lang="de-CH" smtClean="0"/>
              <a:t>19.02.2019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6979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7C44E-0BB7-4BC8-8291-994D1AF1D54F}" type="datetime1">
              <a:rPr lang="de-CH" smtClean="0"/>
              <a:t>19.02.2019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67783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599F6-F53B-447F-977F-2315241DC527}" type="datetime1">
              <a:rPr lang="de-CH" smtClean="0"/>
              <a:t>19.02.2019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6630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B399-3C32-4834-93F5-90A81DB01DCB}" type="datetime1">
              <a:rPr lang="de-CH" smtClean="0"/>
              <a:t>19.02.2019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3263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A7A5F-7967-4117-B4D4-064BF88DDF32}" type="datetime1">
              <a:rPr lang="de-CH" smtClean="0"/>
              <a:t>19.02.2019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7966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402C-75BC-4B5D-B3EC-421A0A9F49BD}" type="datetime1">
              <a:rPr lang="de-CH" smtClean="0"/>
              <a:t>19.02.2019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1613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4354-50D8-4381-8814-4D97597D2462}" type="datetime1">
              <a:rPr lang="de-CH" smtClean="0"/>
              <a:t>19.02.2019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1388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1AA5E-2B1C-41C8-B767-1D8AF4233627}" type="datetime1">
              <a:rPr lang="de-CH" smtClean="0"/>
              <a:t>19.02.2019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5634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5EFBD-1D44-4721-A307-E3F75013F663}" type="datetime1">
              <a:rPr lang="de-CH" smtClean="0"/>
              <a:t>19.02.2019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572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C4800-FFA2-497E-924A-1BC11B41A9D9}" type="datetime1">
              <a:rPr lang="de-CH" smtClean="0"/>
              <a:t>19.02.2019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747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699F8-77B1-45FF-87F1-867DF83E0772}" type="datetime1">
              <a:rPr lang="de-CH" smtClean="0"/>
              <a:t>19.02.2019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425BE-AED6-4D62-98CF-CD72462F8E1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1382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6339" y="325421"/>
            <a:ext cx="11149856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PSI-FERMI sub-um WSC test at </a:t>
            </a:r>
            <a:r>
              <a:rPr lang="en-US" sz="2800" b="1" dirty="0" err="1" smtClean="0"/>
              <a:t>SwissFEL</a:t>
            </a:r>
            <a:endParaRPr lang="en-US" sz="2800" b="1" dirty="0" smtClean="0"/>
          </a:p>
          <a:p>
            <a:pPr algn="ctr"/>
            <a:endParaRPr lang="en-US" dirty="0" smtClean="0"/>
          </a:p>
          <a:p>
            <a:pPr algn="ctr"/>
            <a:r>
              <a:rPr lang="en-US" sz="2000" dirty="0" smtClean="0"/>
              <a:t>G.L. </a:t>
            </a:r>
            <a:r>
              <a:rPr lang="en-US" sz="2000" dirty="0" smtClean="0"/>
              <a:t>Orlandi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Machine </a:t>
            </a:r>
            <a:r>
              <a:rPr lang="en-US" dirty="0" smtClean="0"/>
              <a:t>shift: 04.12.2018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Shift participants: Bettoni, </a:t>
            </a:r>
            <a:r>
              <a:rPr lang="en-US" dirty="0" err="1" smtClean="0"/>
              <a:t>Ferianis</a:t>
            </a:r>
            <a:r>
              <a:rPr lang="en-US" dirty="0" smtClean="0"/>
              <a:t> (ELETTRA), Ferrari, Hermann, </a:t>
            </a:r>
            <a:r>
              <a:rPr lang="en-US" dirty="0" err="1" smtClean="0"/>
              <a:t>Huerzeler</a:t>
            </a:r>
            <a:r>
              <a:rPr lang="en-US" dirty="0" smtClean="0"/>
              <a:t>, Ischebeck, </a:t>
            </a:r>
            <a:r>
              <a:rPr lang="de-CH" dirty="0" smtClean="0"/>
              <a:t>Lombosi, </a:t>
            </a:r>
            <a:r>
              <a:rPr lang="en-US" dirty="0" smtClean="0"/>
              <a:t>Orlandi, Ozkan-Loch</a:t>
            </a:r>
            <a:r>
              <a:rPr lang="de-CH" dirty="0" smtClean="0"/>
              <a:t>, </a:t>
            </a:r>
            <a:r>
              <a:rPr lang="en-US" dirty="0" smtClean="0"/>
              <a:t>Prat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PSI WSC </a:t>
            </a:r>
            <a:r>
              <a:rPr lang="en-US" dirty="0" err="1" smtClean="0"/>
              <a:t>nano</a:t>
            </a:r>
            <a:r>
              <a:rPr lang="en-US" dirty="0" smtClean="0"/>
              <a:t>-fabrication : V. Guzenko, C. </a:t>
            </a:r>
            <a:r>
              <a:rPr lang="en-US" dirty="0"/>
              <a:t>David, LMN, </a:t>
            </a:r>
            <a:r>
              <a:rPr lang="en-US" dirty="0" smtClean="0"/>
              <a:t>PSI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FERMI Team: M. Veronese, G. </a:t>
            </a:r>
            <a:r>
              <a:rPr lang="en-US" dirty="0" err="1" smtClean="0"/>
              <a:t>Penco</a:t>
            </a:r>
            <a:r>
              <a:rPr lang="en-US" dirty="0" smtClean="0"/>
              <a:t>, M. </a:t>
            </a:r>
            <a:r>
              <a:rPr lang="en-US" dirty="0" err="1" smtClean="0"/>
              <a:t>Ferianis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FERMI WSC </a:t>
            </a:r>
            <a:r>
              <a:rPr lang="en-US" dirty="0" err="1" smtClean="0"/>
              <a:t>nano</a:t>
            </a:r>
            <a:r>
              <a:rPr lang="en-US" dirty="0" smtClean="0"/>
              <a:t>-fabrication: </a:t>
            </a:r>
            <a:r>
              <a:rPr lang="en-US" dirty="0" err="1" smtClean="0"/>
              <a:t>Lazzarino</a:t>
            </a:r>
            <a:r>
              <a:rPr lang="en-US" dirty="0" smtClean="0"/>
              <a:t>, S. </a:t>
            </a:r>
            <a:r>
              <a:rPr lang="en-US" smtClean="0"/>
              <a:t>Dal </a:t>
            </a:r>
            <a:r>
              <a:rPr lang="en-US" dirty="0" smtClean="0"/>
              <a:t>Zilio, N. </a:t>
            </a:r>
            <a:r>
              <a:rPr lang="en-US" dirty="0" err="1" smtClean="0"/>
              <a:t>Cefarin</a:t>
            </a:r>
            <a:r>
              <a:rPr lang="en-US" dirty="0" smtClean="0"/>
              <a:t>, IOM-CNR Trieste, Italy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u="sng" dirty="0" smtClean="0"/>
              <a:t>Shift goal</a:t>
            </a:r>
            <a:r>
              <a:rPr lang="en-US" sz="2000" dirty="0" smtClean="0"/>
              <a:t>: </a:t>
            </a:r>
            <a:r>
              <a:rPr lang="en-US" sz="2000" b="1" u="sng" dirty="0" smtClean="0"/>
              <a:t>beam test of free-standing wire-scanners with sub-micrometer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Machine setting:</a:t>
            </a:r>
          </a:p>
          <a:p>
            <a:pPr marL="2114550" lvl="4" indent="-285750">
              <a:buFont typeface="Wingdings" panose="05000000000000000000" pitchFamily="2" charset="2"/>
              <a:buChar char="Ø"/>
            </a:pPr>
            <a:r>
              <a:rPr lang="en-US" dirty="0" smtClean="0"/>
              <a:t>0.4 mm diameter of the laser mask; </a:t>
            </a:r>
          </a:p>
          <a:p>
            <a:pPr marL="2114550" lvl="4" indent="-285750">
              <a:buFont typeface="Wingdings" panose="05000000000000000000" pitchFamily="2" charset="2"/>
              <a:buChar char="Ø"/>
            </a:pPr>
            <a:r>
              <a:rPr lang="en-US" dirty="0" smtClean="0"/>
              <a:t>beam charge </a:t>
            </a:r>
            <a:r>
              <a:rPr lang="en-US" dirty="0"/>
              <a:t>~</a:t>
            </a:r>
            <a:r>
              <a:rPr lang="en-US" dirty="0" smtClean="0"/>
              <a:t>1 </a:t>
            </a:r>
            <a:r>
              <a:rPr lang="en-US" dirty="0" err="1" smtClean="0"/>
              <a:t>pC</a:t>
            </a:r>
            <a:r>
              <a:rPr lang="en-US" dirty="0" smtClean="0"/>
              <a:t>; </a:t>
            </a:r>
          </a:p>
          <a:p>
            <a:pPr marL="2114550" lvl="4" indent="-285750">
              <a:buFont typeface="Wingdings" panose="05000000000000000000" pitchFamily="2" charset="2"/>
              <a:buChar char="Ø"/>
            </a:pPr>
            <a:r>
              <a:rPr lang="en-US" dirty="0" smtClean="0"/>
              <a:t>beam </a:t>
            </a:r>
            <a:r>
              <a:rPr lang="en-US" dirty="0"/>
              <a:t>energy ~</a:t>
            </a:r>
            <a:r>
              <a:rPr lang="en-US" dirty="0" smtClean="0"/>
              <a:t>300MeV; </a:t>
            </a:r>
          </a:p>
          <a:p>
            <a:pPr marL="2114550" lvl="4" indent="-285750">
              <a:buFont typeface="Wingdings" panose="05000000000000000000" pitchFamily="2" charset="2"/>
              <a:buChar char="Ø"/>
            </a:pPr>
            <a:r>
              <a:rPr lang="en-US" dirty="0" err="1" smtClean="0"/>
              <a:t>Emit_Y</a:t>
            </a:r>
            <a:r>
              <a:rPr lang="en-US" dirty="0" smtClean="0"/>
              <a:t>=~60 nm; 1Hz </a:t>
            </a:r>
            <a:r>
              <a:rPr lang="en-US" dirty="0" err="1" smtClean="0"/>
              <a:t>rep.rate</a:t>
            </a:r>
            <a:r>
              <a:rPr lang="en-US" dirty="0" smtClean="0"/>
              <a:t>.</a:t>
            </a:r>
          </a:p>
          <a:p>
            <a:pPr marL="2114550" lvl="4" indent="-285750">
              <a:buFont typeface="Wingdings" panose="05000000000000000000" pitchFamily="2" charset="2"/>
              <a:buChar char="Ø"/>
            </a:pPr>
            <a:r>
              <a:rPr lang="en-US" dirty="0" smtClean="0"/>
              <a:t>Set of sub-um WSCs </a:t>
            </a:r>
            <a:r>
              <a:rPr lang="en-US" dirty="0"/>
              <a:t>installed in </a:t>
            </a:r>
            <a:r>
              <a:rPr lang="en-US" dirty="0" smtClean="0"/>
              <a:t>SINDI02-DLAC055 (z=89m)   </a:t>
            </a:r>
            <a:endParaRPr lang="de-CH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615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466" y="1712992"/>
            <a:ext cx="5889901" cy="3781621"/>
          </a:xfrm>
          <a:prstGeom prst="rect">
            <a:avLst/>
          </a:prstGeom>
        </p:spPr>
      </p:pic>
      <p:sp>
        <p:nvSpPr>
          <p:cNvPr id="63" name="Rectangle 62"/>
          <p:cNvSpPr/>
          <p:nvPr/>
        </p:nvSpPr>
        <p:spPr>
          <a:xfrm>
            <a:off x="731304" y="1780077"/>
            <a:ext cx="4106402" cy="3760833"/>
          </a:xfrm>
          <a:prstGeom prst="rect">
            <a:avLst/>
          </a:prstGeom>
          <a:solidFill>
            <a:srgbClr val="1552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2099801" y="3033409"/>
            <a:ext cx="1368801" cy="1253611"/>
          </a:xfrm>
          <a:prstGeom prst="rect">
            <a:avLst/>
          </a:prstGeom>
          <a:solidFill>
            <a:srgbClr val="B7D8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720375" y="5649159"/>
            <a:ext cx="414108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270920" y="5661032"/>
            <a:ext cx="1514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chip size </a:t>
            </a:r>
            <a:r>
              <a:rPr lang="en-US" dirty="0" smtClean="0"/>
              <a:t>6mm</a:t>
            </a:r>
            <a:endParaRPr lang="en-US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099801" y="4506566"/>
            <a:ext cx="1334729" cy="0"/>
          </a:xfrm>
          <a:prstGeom prst="straightConnector1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894458" y="4506566"/>
            <a:ext cx="2262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Beam clearance 2mm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860439" y="3879694"/>
            <a:ext cx="1847881" cy="313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860234" y="3409535"/>
            <a:ext cx="1847881" cy="9402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3776768" y="3315503"/>
            <a:ext cx="10214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C000"/>
                </a:solidFill>
              </a:rPr>
              <a:t>wire width w</a:t>
            </a:r>
            <a:r>
              <a:rPr lang="en-US" sz="1200" baseline="-25000" dirty="0">
                <a:solidFill>
                  <a:srgbClr val="FFC000"/>
                </a:solidFill>
              </a:rPr>
              <a:t>1</a:t>
            </a:r>
          </a:p>
        </p:txBody>
      </p:sp>
      <p:sp>
        <p:nvSpPr>
          <p:cNvPr id="72" name="Rectangle 71"/>
          <p:cNvSpPr/>
          <p:nvPr/>
        </p:nvSpPr>
        <p:spPr>
          <a:xfrm>
            <a:off x="3776768" y="3754316"/>
            <a:ext cx="10214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C000"/>
                </a:solidFill>
              </a:rPr>
              <a:t>wire width w</a:t>
            </a:r>
            <a:r>
              <a:rPr lang="en-US" sz="1200" baseline="-25000" dirty="0">
                <a:solidFill>
                  <a:srgbClr val="FFC000"/>
                </a:solidFill>
              </a:rPr>
              <a:t>2</a:t>
            </a: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1654891" y="3425257"/>
            <a:ext cx="0" cy="454434"/>
          </a:xfrm>
          <a:prstGeom prst="straightConnector1">
            <a:avLst/>
          </a:prstGeom>
          <a:ln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882766" y="3371138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0.67mm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192305" y="365304"/>
            <a:ext cx="4199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Sub-um free-standing WSC chip</a:t>
            </a:r>
            <a:endParaRPr lang="de-CH" sz="24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756000" y="1046239"/>
            <a:ext cx="4043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PSI chip: stripe width </a:t>
            </a:r>
            <a:r>
              <a:rPr lang="en-US" b="1" dirty="0" smtClean="0">
                <a:sym typeface="Wingdings" panose="05000000000000000000" pitchFamily="2" charset="2"/>
              </a:rPr>
              <a:t>800nm and 500nm</a:t>
            </a:r>
            <a:endParaRPr lang="de-CH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8306054" y="112524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FERMI chip </a:t>
            </a:r>
            <a:endParaRPr lang="de-CH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0132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236" y="867449"/>
            <a:ext cx="3413760" cy="256032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3241469" y="1604963"/>
            <a:ext cx="4763" cy="347662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905129" y="1934504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9</a:t>
            </a:r>
            <a:r>
              <a:rPr lang="en-US" sz="1200" b="1" dirty="0" smtClean="0">
                <a:solidFill>
                  <a:srgbClr val="FF0000"/>
                </a:solidFill>
              </a:rPr>
              <a:t>00nm</a:t>
            </a:r>
            <a:endParaRPr lang="de-CH" sz="12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0021" y="3487551"/>
            <a:ext cx="3413760" cy="256032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174169" y="5301287"/>
            <a:ext cx="1943473" cy="11299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52973" y="4974032"/>
            <a:ext cx="622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2mm</a:t>
            </a:r>
            <a:endParaRPr lang="de-CH" sz="1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49729" y="237393"/>
            <a:ext cx="4146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Nano-fabricated WSC structure</a:t>
            </a:r>
            <a:endParaRPr lang="de-CH" sz="2400" b="1" dirty="0"/>
          </a:p>
        </p:txBody>
      </p:sp>
      <p:sp>
        <p:nvSpPr>
          <p:cNvPr id="11" name="Rectangle 10"/>
          <p:cNvSpPr/>
          <p:nvPr/>
        </p:nvSpPr>
        <p:spPr>
          <a:xfrm>
            <a:off x="-615495" y="605116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WSC </a:t>
            </a:r>
            <a:r>
              <a:rPr lang="en-US" b="1" dirty="0" err="1"/>
              <a:t>nano</a:t>
            </a:r>
            <a:r>
              <a:rPr lang="en-US" b="1" dirty="0"/>
              <a:t>-fabrication by LMN, PSI,</a:t>
            </a:r>
          </a:p>
          <a:p>
            <a:pPr algn="ctr"/>
            <a:r>
              <a:rPr lang="en-US" b="1" dirty="0"/>
              <a:t>Laboratory for Micro- and Nano-technology</a:t>
            </a:r>
            <a:endParaRPr lang="de-CH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175" y="3515509"/>
            <a:ext cx="3541111" cy="26558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102" y="804372"/>
            <a:ext cx="3553059" cy="2664794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7302730" y="4724400"/>
            <a:ext cx="2431820" cy="4279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748587" y="1952625"/>
            <a:ext cx="1" cy="184144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366582" y="2136285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7</a:t>
            </a:r>
            <a:r>
              <a:rPr lang="en-US" sz="1200" b="1" dirty="0" smtClean="0">
                <a:solidFill>
                  <a:srgbClr val="FF0000"/>
                </a:solidFill>
              </a:rPr>
              <a:t>00nm</a:t>
            </a:r>
            <a:endParaRPr lang="de-CH" sz="12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04291" y="4468796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800um</a:t>
            </a:r>
            <a:endParaRPr lang="de-CH" sz="1200" b="1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260812" y="622708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 smtClean="0"/>
              <a:t>FERMI WSC </a:t>
            </a:r>
            <a:r>
              <a:rPr lang="en-US" b="1" dirty="0" err="1" smtClean="0"/>
              <a:t>nano</a:t>
            </a:r>
            <a:r>
              <a:rPr lang="en-US" b="1" dirty="0" smtClean="0"/>
              <a:t>-fabrication</a:t>
            </a:r>
            <a:endParaRPr lang="de-CH" b="1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1396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63782" y="439388"/>
            <a:ext cx="9596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Sub-um WSC experimental set-up at </a:t>
            </a:r>
            <a:r>
              <a:rPr lang="en-US" sz="2400" b="1" dirty="0" err="1" smtClean="0"/>
              <a:t>SwissFEL</a:t>
            </a:r>
            <a:r>
              <a:rPr lang="en-US" sz="2400" b="1" dirty="0" smtClean="0"/>
              <a:t> (SINDI02-DLAC055, z=89m) </a:t>
            </a:r>
            <a:r>
              <a:rPr lang="en-US" dirty="0" smtClean="0"/>
              <a:t> </a:t>
            </a:r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18348" y="2258624"/>
            <a:ext cx="5415148" cy="304602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204554" y="4887509"/>
            <a:ext cx="218506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46360" y="4702843"/>
            <a:ext cx="84830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FERMI</a:t>
            </a:r>
            <a:r>
              <a:rPr lang="en-US" dirty="0" smtClean="0"/>
              <a:t> </a:t>
            </a:r>
            <a:endParaRPr lang="de-CH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27256" y="3911753"/>
            <a:ext cx="218506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93947" y="3757884"/>
            <a:ext cx="112723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PSI &lt;1um</a:t>
            </a:r>
            <a:r>
              <a:rPr lang="en-US" dirty="0" smtClean="0"/>
              <a:t> </a:t>
            </a:r>
            <a:endParaRPr lang="de-CH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39131" y="2888496"/>
            <a:ext cx="218506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84020" y="2578450"/>
            <a:ext cx="1350691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5um W wire</a:t>
            </a:r>
          </a:p>
          <a:p>
            <a:r>
              <a:rPr lang="en-US" b="1" dirty="0" smtClean="0"/>
              <a:t>(reference)</a:t>
            </a:r>
            <a:r>
              <a:rPr lang="en-US" dirty="0" smtClean="0"/>
              <a:t> </a:t>
            </a:r>
            <a:endParaRPr lang="de-CH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215381" y="1663359"/>
            <a:ext cx="2185060" cy="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74024" y="1488361"/>
            <a:ext cx="112723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PSI &gt;1um</a:t>
            </a:r>
            <a:r>
              <a:rPr lang="en-US" dirty="0" smtClean="0"/>
              <a:t> </a:t>
            </a:r>
            <a:endParaRPr lang="de-CH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014" y="1333010"/>
            <a:ext cx="3502541" cy="467005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5772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90937"/>
              </p:ext>
            </p:extLst>
          </p:nvPr>
        </p:nvGraphicFramePr>
        <p:xfrm>
          <a:off x="3466172" y="1213761"/>
          <a:ext cx="5048437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7820">
                  <a:extLst>
                    <a:ext uri="{9D8B030D-6E8A-4147-A177-3AD203B41FA5}">
                      <a16:colId xmlns:a16="http://schemas.microsoft.com/office/drawing/2014/main" val="997757451"/>
                    </a:ext>
                  </a:extLst>
                </a:gridCol>
                <a:gridCol w="884082">
                  <a:extLst>
                    <a:ext uri="{9D8B030D-6E8A-4147-A177-3AD203B41FA5}">
                      <a16:colId xmlns:a16="http://schemas.microsoft.com/office/drawing/2014/main" val="1777968175"/>
                    </a:ext>
                  </a:extLst>
                </a:gridCol>
                <a:gridCol w="1275763">
                  <a:extLst>
                    <a:ext uri="{9D8B030D-6E8A-4147-A177-3AD203B41FA5}">
                      <a16:colId xmlns:a16="http://schemas.microsoft.com/office/drawing/2014/main" val="2636448844"/>
                    </a:ext>
                  </a:extLst>
                </a:gridCol>
                <a:gridCol w="1510772">
                  <a:extLst>
                    <a:ext uri="{9D8B030D-6E8A-4147-A177-3AD203B41FA5}">
                      <a16:colId xmlns:a16="http://schemas.microsoft.com/office/drawing/2014/main" val="18338926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WIRE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FIT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SIGMA (nm)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BEAM-LOSS-DETECTOR</a:t>
                      </a:r>
                      <a:endParaRPr lang="de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826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PSI 800nm</a:t>
                      </a:r>
                      <a:endParaRPr lang="de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ERF fit</a:t>
                      </a:r>
                      <a:endParaRPr lang="de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600" b="1" dirty="0" smtClean="0"/>
                        <a:t>488+/-20</a:t>
                      </a:r>
                      <a:endParaRPr lang="de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PMT</a:t>
                      </a:r>
                      <a:endParaRPr lang="de-CH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7524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FERMI 900nm</a:t>
                      </a:r>
                      <a:endParaRPr lang="de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ERF fit</a:t>
                      </a:r>
                      <a:endParaRPr lang="de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600" b="1" dirty="0" smtClean="0"/>
                        <a:t>477+/-70</a:t>
                      </a:r>
                      <a:endParaRPr lang="de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PMT</a:t>
                      </a:r>
                      <a:endParaRPr lang="de-CH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219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PSI 800nm</a:t>
                      </a:r>
                      <a:endParaRPr lang="de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ERF fit</a:t>
                      </a:r>
                      <a:endParaRPr lang="de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600" b="1" dirty="0" smtClean="0"/>
                        <a:t>498+/-134</a:t>
                      </a:r>
                      <a:endParaRPr lang="de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Photodiode</a:t>
                      </a:r>
                      <a:endParaRPr lang="de-CH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835853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88" y="1003087"/>
            <a:ext cx="3554251" cy="26649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55491" y="194213"/>
            <a:ext cx="8084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PSI-FERMI sub-um WSC test at </a:t>
            </a:r>
            <a:r>
              <a:rPr lang="en-US" sz="2400" b="1" dirty="0" err="1" smtClean="0"/>
              <a:t>SwissFEL</a:t>
            </a:r>
            <a:r>
              <a:rPr lang="en-US" sz="2400" b="1" dirty="0" smtClean="0"/>
              <a:t>: experimental results </a:t>
            </a:r>
            <a:endParaRPr lang="de-CH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889413" y="1736919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/>
              <a:t>PSI 800nm Au,</a:t>
            </a:r>
          </a:p>
          <a:p>
            <a:r>
              <a:rPr lang="en-US" sz="1400" b="1" dirty="0" smtClean="0"/>
              <a:t>PMT signal</a:t>
            </a:r>
            <a:endParaRPr lang="de-CH" sz="1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1088" y="3770253"/>
            <a:ext cx="3554251" cy="26649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71076" y="4406318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/>
              <a:t>FERMI 900nm Au</a:t>
            </a:r>
          </a:p>
          <a:p>
            <a:r>
              <a:rPr lang="en-US" sz="1400" b="1" dirty="0" smtClean="0"/>
              <a:t>PMT signal</a:t>
            </a:r>
            <a:endParaRPr lang="de-CH" sz="14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164" y="3770254"/>
            <a:ext cx="3554251" cy="26649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98071" y="440631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/>
              <a:t>PSI 800nm Au,</a:t>
            </a:r>
          </a:p>
          <a:p>
            <a:r>
              <a:rPr lang="en-US" sz="1400" b="1" dirty="0" smtClean="0"/>
              <a:t>Photodiode</a:t>
            </a:r>
            <a:endParaRPr lang="de-CH" sz="1400" b="1" dirty="0"/>
          </a:p>
        </p:txBody>
      </p:sp>
      <p:sp>
        <p:nvSpPr>
          <p:cNvPr id="3" name="Rectangle 2"/>
          <p:cNvSpPr/>
          <p:nvPr/>
        </p:nvSpPr>
        <p:spPr>
          <a:xfrm>
            <a:off x="3530166" y="3227825"/>
            <a:ext cx="4920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b="1" dirty="0" smtClean="0"/>
              <a:t>[S/</a:t>
            </a:r>
            <a:r>
              <a:rPr lang="de-CH" b="1" dirty="0" err="1" smtClean="0"/>
              <a:t>N_Ratio</a:t>
            </a:r>
            <a:r>
              <a:rPr lang="de-CH" b="1" dirty="0" smtClean="0"/>
              <a:t>(PMT)]/[S/</a:t>
            </a:r>
            <a:r>
              <a:rPr lang="de-CH" b="1" dirty="0" err="1" smtClean="0"/>
              <a:t>N_Ratio</a:t>
            </a:r>
            <a:r>
              <a:rPr lang="de-CH" b="1" dirty="0" smtClean="0"/>
              <a:t>(PHOTODIODE)]~10</a:t>
            </a:r>
            <a:endParaRPr lang="de-CH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4610" y="872769"/>
            <a:ext cx="3554251" cy="266490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0439" y="3817610"/>
            <a:ext cx="3554251" cy="266490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G.L. Orlandi, SPM, 19.02.2019,PSI</a:t>
            </a:r>
            <a:endParaRPr lang="de-CH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425BE-AED6-4D62-98CF-CD72462F8E1F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5413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</Words>
  <Application>Microsoft Office PowerPoint</Application>
  <PresentationFormat>Widescreen</PresentationFormat>
  <Paragraphs>75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 Gian Luca</cp:lastModifiedBy>
  <cp:revision>38</cp:revision>
  <dcterms:created xsi:type="dcterms:W3CDTF">2019-02-11T09:58:28Z</dcterms:created>
  <dcterms:modified xsi:type="dcterms:W3CDTF">2019-02-19T13:15:34Z</dcterms:modified>
</cp:coreProperties>
</file>