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9"/>
  </p:notesMasterIdLst>
  <p:handoutMasterIdLst>
    <p:handoutMasterId r:id="rId30"/>
  </p:handoutMasterIdLst>
  <p:sldIdLst>
    <p:sldId id="331" r:id="rId2"/>
    <p:sldId id="354" r:id="rId3"/>
    <p:sldId id="358" r:id="rId4"/>
    <p:sldId id="360" r:id="rId5"/>
    <p:sldId id="359" r:id="rId6"/>
    <p:sldId id="356" r:id="rId7"/>
    <p:sldId id="333" r:id="rId8"/>
    <p:sldId id="334" r:id="rId9"/>
    <p:sldId id="361" r:id="rId10"/>
    <p:sldId id="362" r:id="rId11"/>
    <p:sldId id="343" r:id="rId12"/>
    <p:sldId id="336" r:id="rId13"/>
    <p:sldId id="337" r:id="rId14"/>
    <p:sldId id="338" r:id="rId15"/>
    <p:sldId id="339" r:id="rId16"/>
    <p:sldId id="340" r:id="rId17"/>
    <p:sldId id="341" r:id="rId18"/>
    <p:sldId id="344" r:id="rId19"/>
    <p:sldId id="345" r:id="rId20"/>
    <p:sldId id="346" r:id="rId21"/>
    <p:sldId id="347" r:id="rId22"/>
    <p:sldId id="348" r:id="rId23"/>
    <p:sldId id="350" r:id="rId24"/>
    <p:sldId id="351" r:id="rId25"/>
    <p:sldId id="352" r:id="rId26"/>
    <p:sldId id="363" r:id="rId27"/>
    <p:sldId id="353" r:id="rId28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54"/>
            <p14:sldId id="358"/>
            <p14:sldId id="360"/>
            <p14:sldId id="359"/>
            <p14:sldId id="356"/>
            <p14:sldId id="333"/>
            <p14:sldId id="334"/>
            <p14:sldId id="361"/>
            <p14:sldId id="362"/>
            <p14:sldId id="343"/>
            <p14:sldId id="336"/>
            <p14:sldId id="337"/>
            <p14:sldId id="338"/>
            <p14:sldId id="339"/>
            <p14:sldId id="340"/>
            <p14:sldId id="341"/>
            <p14:sldId id="344"/>
            <p14:sldId id="345"/>
            <p14:sldId id="346"/>
            <p14:sldId id="347"/>
            <p14:sldId id="348"/>
            <p14:sldId id="350"/>
            <p14:sldId id="351"/>
            <p14:sldId id="352"/>
            <p14:sldId id="363"/>
            <p14:sldId id="35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5"/>
    <p:restoredTop sz="92038" autoAdjust="0"/>
  </p:normalViewPr>
  <p:slideViewPr>
    <p:cSldViewPr snapToObjects="1">
      <p:cViewPr>
        <p:scale>
          <a:sx n="81" d="100"/>
          <a:sy n="81" d="100"/>
        </p:scale>
        <p:origin x="1952" y="576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41363"/>
            <a:ext cx="4930775" cy="3698875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>
              <a:latin typeface="Times" pitchFamily="18" charset="0"/>
              <a:ea typeface="ヒラギノ角ゴ Pro W3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9600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41363"/>
            <a:ext cx="4930775" cy="3698875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Times" pitchFamily="18" charset="0"/>
              <a:ea typeface="ヒラギノ角ゴ Pro W3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2893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0189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41363"/>
            <a:ext cx="4930775" cy="3698875"/>
          </a:xfrm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 smtClean="0">
                <a:latin typeface="Times" pitchFamily="18" charset="0"/>
                <a:ea typeface="ヒラギノ角ゴ Pro W3" pitchFamily="1" charset="-128"/>
              </a:rPr>
              <a:t>Profiles are eroded with a precision</a:t>
            </a:r>
            <a:r>
              <a:rPr lang="en-US" baseline="0" dirty="0" smtClean="0">
                <a:latin typeface="Times" pitchFamily="18" charset="0"/>
                <a:ea typeface="ヒラギノ角ゴ Pro W3" pitchFamily="1" charset="-128"/>
              </a:rPr>
              <a:t> of 1-2 mum. Turning machine …</a:t>
            </a:r>
            <a:endParaRPr lang="en-US" dirty="0" smtClean="0">
              <a:latin typeface="Times" pitchFamily="18" charset="0"/>
              <a:ea typeface="ヒラギノ角ゴ Pro W3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640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1700" y="741363"/>
            <a:ext cx="4930775" cy="3698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557CB-E37A-4A14-BF8D-98D1A384522F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9406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1700" y="741363"/>
            <a:ext cx="4930775" cy="3698875"/>
          </a:xfrm>
          <a:ln/>
        </p:spPr>
      </p:sp>
      <p:sp>
        <p:nvSpPr>
          <p:cNvPr id="18435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mtClean="0">
              <a:latin typeface="Times" pitchFamily="18" charset="0"/>
              <a:ea typeface="ヒラギノ角ゴ Pro W3" charset="-128"/>
            </a:endParaRPr>
          </a:p>
        </p:txBody>
      </p:sp>
      <p:sp>
        <p:nvSpPr>
          <p:cNvPr id="1843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7738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41432163" indent="-40932100" defTabSz="947738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47371000" indent="-45872400" defTabSz="947738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47869475" indent="-45872400" defTabSz="947738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8326675" indent="-458724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48783875" indent="-458724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49241075" indent="-458724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49698275" indent="-458724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fld id="{C8B1FAEC-E374-4364-984B-8038881D6B00}" type="slidenum">
              <a:rPr lang="de-DE" sz="1200"/>
              <a:pPr/>
              <a:t>27</a:t>
            </a:fld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val="918708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3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pic>
        <p:nvPicPr>
          <p:cNvPr id="4" name="Bild 13" descr="Schlussbil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9"/>
          <a:stretch>
            <a:fillRect/>
          </a:stretch>
        </p:blipFill>
        <p:spPr bwMode="auto">
          <a:xfrm>
            <a:off x="0" y="685800"/>
            <a:ext cx="91440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pic>
        <p:nvPicPr>
          <p:cNvPr id="6" name="Bild 18" descr="PSI-Logo_narrow_30k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6213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484188" y="6661150"/>
            <a:ext cx="9144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8F09DB1-495B-493F-97ED-266BF815F2DA}" type="datetime1">
              <a:rPr lang="de-DE"/>
              <a:pPr/>
              <a:t>03.09.19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6200" y="6661150"/>
            <a:ext cx="3810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PSI,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29BC210-6599-406E-8CBD-4F863618D70A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40417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pic>
        <p:nvPicPr>
          <p:cNvPr id="6" name="Bild 16" descr="PSI-Logo_narrow_30k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6213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1620000" y="144000"/>
            <a:ext cx="8534400" cy="533400"/>
          </a:xfrm>
        </p:spPr>
        <p:txBody>
          <a:bodyPr/>
          <a:lstStyle>
            <a:lvl1pPr>
              <a:defRPr>
                <a:solidFill>
                  <a:srgbClr val="606060"/>
                </a:solidFill>
              </a:defRPr>
            </a:lvl1pPr>
          </a:lstStyle>
          <a:p>
            <a:r>
              <a:rPr lang="de-CH" dirty="0" smtClean="0"/>
              <a:t>Mastertitelformat bearbeiten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484188" y="6661150"/>
            <a:ext cx="9144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80B383F-EE1E-4FD5-9ED3-22B601988A1B}" type="datetime1">
              <a:rPr lang="de-DE"/>
              <a:pPr/>
              <a:t>03.09.19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6200" y="6661150"/>
            <a:ext cx="3810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PSI,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BB02643-5466-486D-9147-44BBFE58F5E4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04658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81" r:id="rId9"/>
    <p:sldLayoutId id="2147483982" r:id="rId10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Relationship Id="rId3" Type="http://schemas.openxmlformats.org/officeDocument/2006/relationships/image" Target="../media/image2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0.pn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jpeg"/><Relationship Id="rId3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tiff"/><Relationship Id="rId5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jpg"/><Relationship Id="rId3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572001"/>
            <a:ext cx="7969249" cy="1090800"/>
          </a:xfrm>
        </p:spPr>
        <p:txBody>
          <a:bodyPr/>
          <a:lstStyle/>
          <a:p>
            <a:r>
              <a:rPr lang="en-US" b="1" dirty="0"/>
              <a:t>Neutron Optics </a:t>
            </a:r>
            <a:r>
              <a:rPr lang="en-US" b="1" dirty="0" smtClean="0"/>
              <a:t>enhanced </a:t>
            </a:r>
            <a:r>
              <a:rPr lang="en-US" b="1" dirty="0"/>
              <a:t>S</a:t>
            </a:r>
            <a:r>
              <a:rPr lang="en-US" b="1" dirty="0" smtClean="0"/>
              <a:t>ample Environment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 smtClean="0"/>
              <a:t>Marek Bartkowiak ::  Sample Environment Group LIN  </a:t>
            </a:r>
            <a:r>
              <a:rPr lang="en-GB" dirty="0"/>
              <a:t>::  Paul </a:t>
            </a:r>
            <a:r>
              <a:rPr lang="en-GB" dirty="0" err="1"/>
              <a:t>Scherrer</a:t>
            </a:r>
            <a:r>
              <a:rPr lang="en-GB" dirty="0"/>
              <a:t> </a:t>
            </a:r>
            <a:r>
              <a:rPr lang="en-GB" dirty="0" err="1" smtClean="0"/>
              <a:t>Institut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2800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 smtClean="0">
                <a:solidFill>
                  <a:srgbClr val="969696"/>
                </a:solidFill>
                <a:latin typeface="+mn-lt"/>
              </a:rPr>
              <a:t>1</a:t>
            </a:r>
            <a:r>
              <a:rPr lang="en-GB" sz="1800" b="1" baseline="30000" dirty="0" smtClean="0">
                <a:solidFill>
                  <a:srgbClr val="969696"/>
                </a:solidFill>
                <a:latin typeface="+mn-lt"/>
              </a:rPr>
              <a:t>st</a:t>
            </a:r>
            <a:r>
              <a:rPr lang="en-GB" sz="1800" b="1" dirty="0" smtClean="0">
                <a:solidFill>
                  <a:srgbClr val="969696"/>
                </a:solidFill>
                <a:latin typeface="+mn-lt"/>
              </a:rPr>
              <a:t> Workshop on Efficient Neutron Sources, 2.-5. Sept. 2019 PSI</a:t>
            </a:r>
            <a:endParaRPr lang="en-GB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PE-press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grpSp>
        <p:nvGrpSpPr>
          <p:cNvPr id="7" name="Group 6"/>
          <p:cNvGrpSpPr/>
          <p:nvPr/>
        </p:nvGrpSpPr>
        <p:grpSpPr>
          <a:xfrm>
            <a:off x="640350" y="1428185"/>
            <a:ext cx="2204539" cy="4882953"/>
            <a:chOff x="5654653" y="13793"/>
            <a:chExt cx="2850078" cy="6858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4653" y="13793"/>
              <a:ext cx="2850078" cy="6858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0152" y="4041874"/>
              <a:ext cx="2030380" cy="2555478"/>
            </a:xfrm>
            <a:prstGeom prst="rect">
              <a:avLst/>
            </a:prstGeom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115" y="3212976"/>
            <a:ext cx="2461554" cy="309816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672683" y="800100"/>
            <a:ext cx="45720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sample volume sphere diam. 5mm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pressure </a:t>
            </a:r>
            <a:r>
              <a:rPr lang="en-US" dirty="0"/>
              <a:t>cell (vert. opening </a:t>
            </a:r>
            <a:r>
              <a:rPr lang="en-US" dirty="0" smtClean="0"/>
              <a:t>2-1.2mm at gasket)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anvil vertical angle  +-7 </a:t>
            </a:r>
            <a:r>
              <a:rPr lang="en-US" dirty="0" err="1" smtClean="0"/>
              <a:t>deg</a:t>
            </a:r>
            <a:r>
              <a:rPr lang="en-US" dirty="0" smtClean="0"/>
              <a:t>  </a:t>
            </a:r>
            <a:endParaRPr lang="en-US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/>
              <a:t>pressure cell 100kbar operated at &lt;5K - </a:t>
            </a:r>
            <a:r>
              <a:rPr lang="en-US" dirty="0" smtClean="0"/>
              <a:t>300K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in He exchange gas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669" y="3579886"/>
            <a:ext cx="3433218" cy="2964538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 bwMode="auto">
          <a:xfrm>
            <a:off x="5220072" y="6115734"/>
            <a:ext cx="0" cy="5454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3203848" y="6544424"/>
            <a:ext cx="201622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3203848" y="6115734"/>
            <a:ext cx="0" cy="5454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3726435" y="6214159"/>
            <a:ext cx="2232248" cy="5454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err="1" smtClean="0">
                <a:latin typeface="+mn-lt"/>
                <a:cs typeface="Franklin Gothic Book"/>
              </a:rPr>
              <a:t>diam</a:t>
            </a:r>
            <a:r>
              <a:rPr lang="en-GB" sz="1800" kern="1000" spc="30" dirty="0" smtClean="0">
                <a:latin typeface="+mn-lt"/>
                <a:cs typeface="Franklin Gothic Book"/>
              </a:rPr>
              <a:t> 227</a:t>
            </a:r>
          </a:p>
        </p:txBody>
      </p:sp>
    </p:spTree>
    <p:extLst>
      <p:ext uri="{BB962C8B-B14F-4D97-AF65-F5344CB8AC3E}">
        <p14:creationId xmlns:p14="http://schemas.microsoft.com/office/powerpoint/2010/main" val="136978556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DMC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BB02643-5466-486D-9147-44BBFE58F5E4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6" name="TextBox 5"/>
          <p:cNvSpPr txBox="1"/>
          <p:nvPr/>
        </p:nvSpPr>
        <p:spPr>
          <a:xfrm>
            <a:off x="683568" y="4365104"/>
            <a:ext cx="7776864" cy="28007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dirty="0" err="1" smtClean="0">
                <a:latin typeface="Arial Narrow"/>
                <a:cs typeface="Arial Narrow"/>
              </a:rPr>
              <a:t>monochromator</a:t>
            </a:r>
            <a:r>
              <a:rPr lang="en-US" sz="2000" dirty="0" smtClean="0">
                <a:latin typeface="Arial Narrow"/>
                <a:cs typeface="Arial Narrow"/>
              </a:rPr>
              <a:t>: </a:t>
            </a:r>
            <a:r>
              <a:rPr lang="en-US" sz="2000" dirty="0" err="1" smtClean="0">
                <a:latin typeface="Arial Narrow"/>
                <a:cs typeface="Arial Narrow"/>
              </a:rPr>
              <a:t>pyrolytic</a:t>
            </a:r>
            <a:r>
              <a:rPr lang="en-US" sz="2000" dirty="0" smtClean="0">
                <a:latin typeface="Arial Narrow"/>
                <a:cs typeface="Arial Narrow"/>
              </a:rPr>
              <a:t> graphite, vertical focusing, 5 crystals of height 25mm</a:t>
            </a:r>
          </a:p>
          <a:p>
            <a:pPr>
              <a:lnSpc>
                <a:spcPct val="11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wavelength (selected for the experiment): 2.45Å  and 4.5Å</a:t>
            </a:r>
          </a:p>
          <a:p>
            <a:pPr>
              <a:lnSpc>
                <a:spcPct val="11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oscillating radial collimator in front of the detector</a:t>
            </a:r>
          </a:p>
          <a:p>
            <a:pPr>
              <a:lnSpc>
                <a:spcPct val="11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“Banana” type </a:t>
            </a:r>
            <a:r>
              <a:rPr lang="en-US" sz="2000" dirty="0" err="1" smtClean="0">
                <a:latin typeface="Arial Narrow"/>
                <a:cs typeface="Arial Narrow"/>
              </a:rPr>
              <a:t>multidetector</a:t>
            </a:r>
            <a:r>
              <a:rPr lang="en-US" sz="2000" dirty="0" smtClean="0">
                <a:latin typeface="Arial Narrow"/>
                <a:cs typeface="Arial Narrow"/>
              </a:rPr>
              <a:t> 0.2º angular separation</a:t>
            </a:r>
          </a:p>
          <a:p>
            <a:pPr>
              <a:lnSpc>
                <a:spcPct val="11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radial coverage 79.8º, </a:t>
            </a:r>
            <a:r>
              <a:rPr lang="en-US" sz="2000" dirty="0" smtClean="0">
                <a:solidFill>
                  <a:srgbClr val="FF0000"/>
                </a:solidFill>
                <a:latin typeface="Arial Narrow"/>
                <a:cs typeface="Arial Narrow"/>
              </a:rPr>
              <a:t>vertical acceptance 1.7º</a:t>
            </a:r>
          </a:p>
          <a:p>
            <a:pPr>
              <a:lnSpc>
                <a:spcPct val="110000"/>
              </a:lnSpc>
            </a:pPr>
            <a:endParaRPr lang="en-US" sz="2000" dirty="0">
              <a:latin typeface="Arial Narrow"/>
              <a:cs typeface="Arial Narrow"/>
            </a:endParaRPr>
          </a:p>
        </p:txBody>
      </p:sp>
      <p:pic>
        <p:nvPicPr>
          <p:cNvPr id="9" name="Picture 8" descr="Screen Shot 2015-08-28 at 09.29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836712"/>
            <a:ext cx="4052816" cy="3320192"/>
          </a:xfrm>
          <a:prstGeom prst="rect">
            <a:avLst/>
          </a:prstGeom>
        </p:spPr>
      </p:pic>
      <p:pic>
        <p:nvPicPr>
          <p:cNvPr id="10" name="Picture 9" descr="Screen Shot 2015-08-28 at 09.28.5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052736"/>
            <a:ext cx="2461946" cy="285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3138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issues to be addressed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mtClean="0"/>
              <a:t>Seite </a:t>
            </a:r>
            <a:fld id="{FBB02643-5466-486D-9147-44BBFE58F5E4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996545" y="1916832"/>
            <a:ext cx="8532812" cy="4041775"/>
          </a:xfrm>
          <a:prstGeom prst="rect">
            <a:avLst/>
          </a:prstGeom>
        </p:spPr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a room temperature </a:t>
            </a:r>
            <a:r>
              <a:rPr lang="en-US" sz="2400" b="1" dirty="0" smtClean="0"/>
              <a:t>pre-focusing optics </a:t>
            </a:r>
            <a:r>
              <a:rPr lang="en-US" sz="2400" dirty="0" smtClean="0"/>
              <a:t>needs to be made, optimized as part of the full setup </a:t>
            </a:r>
          </a:p>
          <a:p>
            <a:pPr marL="0" indent="0">
              <a:buNone/>
            </a:pPr>
            <a:r>
              <a:rPr lang="en-US" sz="2400" dirty="0" smtClean="0">
                <a:sym typeface="Wingdings"/>
              </a:rPr>
              <a:t> many different focusing types should be available (quasi adapt)</a:t>
            </a:r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a </a:t>
            </a:r>
            <a:r>
              <a:rPr lang="en-US" sz="2400" b="1" dirty="0" smtClean="0"/>
              <a:t>miniature</a:t>
            </a:r>
            <a:r>
              <a:rPr lang="en-US" sz="2400" dirty="0" smtClean="0"/>
              <a:t> focusing </a:t>
            </a:r>
            <a:r>
              <a:rPr lang="en-US" sz="2400" b="1" dirty="0" smtClean="0"/>
              <a:t>neutron lens</a:t>
            </a:r>
            <a:r>
              <a:rPr lang="en-US" sz="2400" dirty="0" smtClean="0"/>
              <a:t> suitable for cryogenic temperatures has to be devised</a:t>
            </a:r>
          </a:p>
          <a:p>
            <a:pPr marL="0" indent="0">
              <a:buNone/>
            </a:pPr>
            <a:r>
              <a:rPr lang="en-US" sz="2400" dirty="0" smtClean="0">
                <a:sym typeface="Wingdings"/>
              </a:rPr>
              <a:t> a project by itself</a:t>
            </a:r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 both elements need to be aligned with respect to the sample</a:t>
            </a:r>
          </a:p>
          <a:p>
            <a:pPr marL="0" indent="0">
              <a:buNone/>
            </a:pPr>
            <a:r>
              <a:rPr lang="en-US" sz="2400" dirty="0" smtClean="0">
                <a:sym typeface="Wingdings"/>
              </a:rPr>
              <a:t>needs precision mechanics</a:t>
            </a:r>
          </a:p>
          <a:p>
            <a:pPr marL="0" indent="0">
              <a:buNone/>
            </a:pPr>
            <a:r>
              <a:rPr lang="en-US" sz="2400" dirty="0" smtClean="0">
                <a:sym typeface="Wingdings"/>
              </a:rPr>
              <a:t> needs an alignment procedure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431448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ea typeface="ヒラギノ角ゴ Pro W3" pitchFamily="1" charset="-128"/>
                <a:cs typeface="Arial Narrow" pitchFamily="34" charset="0"/>
              </a:rPr>
              <a:t>Q</a:t>
            </a:r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ea typeface="ヒラギノ角ゴ Pro W3" pitchFamily="1" charset="-128"/>
                <a:cs typeface="Arial Narrow" pitchFamily="34" charset="0"/>
              </a:rPr>
              <a:t>uasi-adaptive lens system</a:t>
            </a:r>
          </a:p>
        </p:txBody>
      </p:sp>
      <p:sp>
        <p:nvSpPr>
          <p:cNvPr id="19462" name="Text Box 43"/>
          <p:cNvSpPr txBox="1">
            <a:spLocks noChangeArrowheads="1"/>
          </p:cNvSpPr>
          <p:nvPr/>
        </p:nvSpPr>
        <p:spPr bwMode="auto">
          <a:xfrm>
            <a:off x="395288" y="765175"/>
            <a:ext cx="22653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9pPr>
          </a:lstStyle>
          <a:p>
            <a:r>
              <a:rPr lang="en-US" sz="1600"/>
              <a:t>design without any motor</a:t>
            </a:r>
          </a:p>
        </p:txBody>
      </p:sp>
      <p:sp>
        <p:nvSpPr>
          <p:cNvPr id="19465" name="Text Box 44"/>
          <p:cNvSpPr txBox="1">
            <a:spLocks noChangeArrowheads="1"/>
          </p:cNvSpPr>
          <p:nvPr/>
        </p:nvSpPr>
        <p:spPr bwMode="auto">
          <a:xfrm>
            <a:off x="5931060" y="3496733"/>
            <a:ext cx="2454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9pPr>
          </a:lstStyle>
          <a:p>
            <a:r>
              <a:rPr lang="en-US" sz="1600" dirty="0"/>
              <a:t>experimental set up at BOA</a:t>
            </a:r>
          </a:p>
        </p:txBody>
      </p:sp>
      <p:pic>
        <p:nvPicPr>
          <p:cNvPr id="19466" name="Picture 47" descr="set_u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758" y="3905249"/>
            <a:ext cx="3529013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125538"/>
            <a:ext cx="2592388" cy="212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>
                    <a:alpha val="70195"/>
                  </a:schemeClr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957269"/>
            <a:ext cx="2709862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>
                    <a:alpha val="70195"/>
                  </a:schemeClr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25379" y="980728"/>
            <a:ext cx="2730797" cy="23806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b="1" dirty="0" smtClean="0">
                <a:latin typeface="Arial Narrow"/>
                <a:cs typeface="Arial Narrow"/>
              </a:rPr>
              <a:t>1</a:t>
            </a:r>
            <a:r>
              <a:rPr lang="en-US" sz="1700" dirty="0" smtClean="0">
                <a:latin typeface="Arial Narrow"/>
                <a:cs typeface="Arial Narrow"/>
              </a:rPr>
              <a:t>- base plate</a:t>
            </a:r>
          </a:p>
          <a:p>
            <a:pPr>
              <a:lnSpc>
                <a:spcPct val="110000"/>
              </a:lnSpc>
            </a:pPr>
            <a:r>
              <a:rPr lang="en-US" sz="1700" b="1" dirty="0" smtClean="0">
                <a:latin typeface="Arial Narrow"/>
                <a:cs typeface="Arial Narrow"/>
              </a:rPr>
              <a:t>2</a:t>
            </a:r>
            <a:r>
              <a:rPr lang="en-US" sz="1700" dirty="0" smtClean="0">
                <a:latin typeface="Arial Narrow"/>
                <a:cs typeface="Arial Narrow"/>
              </a:rPr>
              <a:t> - adjustment box</a:t>
            </a:r>
          </a:p>
          <a:p>
            <a:pPr>
              <a:lnSpc>
                <a:spcPct val="110000"/>
              </a:lnSpc>
            </a:pPr>
            <a:r>
              <a:rPr lang="en-US" sz="1700" b="1" dirty="0" smtClean="0">
                <a:latin typeface="Arial Narrow"/>
                <a:cs typeface="Arial Narrow"/>
              </a:rPr>
              <a:t>3</a:t>
            </a:r>
            <a:r>
              <a:rPr lang="en-US" sz="1700" dirty="0" smtClean="0">
                <a:latin typeface="Arial Narrow"/>
                <a:cs typeface="Arial Narrow"/>
              </a:rPr>
              <a:t> - aluminum frame </a:t>
            </a:r>
          </a:p>
          <a:p>
            <a:pPr>
              <a:lnSpc>
                <a:spcPct val="110000"/>
              </a:lnSpc>
            </a:pPr>
            <a:r>
              <a:rPr lang="en-US" sz="1700" b="1" dirty="0" smtClean="0">
                <a:latin typeface="Arial Narrow"/>
                <a:cs typeface="Arial Narrow"/>
              </a:rPr>
              <a:t>4</a:t>
            </a:r>
            <a:r>
              <a:rPr lang="en-US" sz="1700" dirty="0" smtClean="0">
                <a:latin typeface="Arial Narrow"/>
                <a:cs typeface="Arial Narrow"/>
              </a:rPr>
              <a:t> - adjustment carrier</a:t>
            </a:r>
          </a:p>
          <a:p>
            <a:pPr>
              <a:lnSpc>
                <a:spcPct val="110000"/>
              </a:lnSpc>
            </a:pPr>
            <a:r>
              <a:rPr lang="en-US" sz="1700" b="1" dirty="0" smtClean="0">
                <a:latin typeface="Arial Narrow"/>
                <a:cs typeface="Arial Narrow"/>
              </a:rPr>
              <a:t>5</a:t>
            </a:r>
            <a:r>
              <a:rPr lang="en-US" sz="1700" dirty="0" smtClean="0">
                <a:latin typeface="Arial Narrow"/>
                <a:cs typeface="Arial Narrow"/>
              </a:rPr>
              <a:t> - super mirror coated substrate</a:t>
            </a:r>
          </a:p>
          <a:p>
            <a:pPr>
              <a:lnSpc>
                <a:spcPct val="110000"/>
              </a:lnSpc>
            </a:pPr>
            <a:r>
              <a:rPr lang="en-US" sz="1700" b="1" dirty="0" smtClean="0">
                <a:latin typeface="Arial Narrow"/>
                <a:cs typeface="Arial Narrow"/>
              </a:rPr>
              <a:t>6</a:t>
            </a:r>
            <a:r>
              <a:rPr lang="en-US" sz="1700" dirty="0" smtClean="0">
                <a:latin typeface="Arial Narrow"/>
                <a:cs typeface="Arial Narrow"/>
              </a:rPr>
              <a:t> - beam stop pair</a:t>
            </a:r>
            <a:endParaRPr lang="de-CH" sz="1700" dirty="0" err="1">
              <a:latin typeface="Arial Narrow"/>
              <a:cs typeface="Arial Narrow"/>
            </a:endParaRPr>
          </a:p>
        </p:txBody>
      </p:sp>
      <p:pic>
        <p:nvPicPr>
          <p:cNvPr id="3" name="Picture 2" descr="Bildschirmfoto 2013-11-15 um 13.50.4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1" y="3824582"/>
            <a:ext cx="2547219" cy="1879601"/>
          </a:xfrm>
          <a:prstGeom prst="rect">
            <a:avLst/>
          </a:prstGeom>
        </p:spPr>
      </p:pic>
      <p:pic>
        <p:nvPicPr>
          <p:cNvPr id="6" name="Picture 5" descr="Bildschirmfoto 2013-11-15 um 13.55.0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66" y="3588258"/>
            <a:ext cx="1819062" cy="14578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27784" y="5517232"/>
            <a:ext cx="41764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</a:t>
            </a:r>
            <a:r>
              <a:rPr lang="en-US" sz="1600" dirty="0" smtClean="0"/>
              <a:t>ain factor &gt; 12 </a:t>
            </a:r>
          </a:p>
          <a:p>
            <a:r>
              <a:rPr lang="en-US" sz="1600" dirty="0"/>
              <a:t>p</a:t>
            </a:r>
            <a:r>
              <a:rPr lang="en-US" sz="1600" dirty="0" smtClean="0"/>
              <a:t>eak size (FWHM) &lt; 0.17 mm</a:t>
            </a:r>
            <a:endParaRPr lang="en-US" sz="1600" dirty="0"/>
          </a:p>
        </p:txBody>
      </p:sp>
      <p:pic>
        <p:nvPicPr>
          <p:cNvPr id="4" name="Picture 3" descr="Bildschirmfoto 2014-01-20 um 11.57.31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101031"/>
            <a:ext cx="1866157" cy="14042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41153" y="3323531"/>
            <a:ext cx="3744416" cy="5711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Simple and adaptable system for non-linear guide profiles</a:t>
            </a:r>
            <a:endParaRPr lang="en-US" sz="17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9497140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Cryogenic Lens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mtClean="0"/>
              <a:t>Seite </a:t>
            </a:r>
            <a:fld id="{E087F574-617E-4806-BA9F-54B3AC4947C6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7" name="Picture 6" descr="cryo-lens-typ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84" y="4280425"/>
            <a:ext cx="7308304" cy="19252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63888" y="929381"/>
            <a:ext cx="4248472" cy="19620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Investigation of Si, glass optic assemblies</a:t>
            </a:r>
          </a:p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critical points: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sz="1700" dirty="0" smtClean="0">
                <a:latin typeface="Arial Narrow"/>
                <a:cs typeface="Arial Narrow"/>
              </a:rPr>
              <a:t>assembling of curved super mirrors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sz="1700" dirty="0" smtClean="0">
                <a:latin typeface="Arial Narrow"/>
                <a:cs typeface="Arial Narrow"/>
              </a:rPr>
              <a:t>choice of glue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sz="1700" dirty="0" smtClean="0">
                <a:latin typeface="Arial Narrow"/>
                <a:cs typeface="Arial Narrow"/>
              </a:rPr>
              <a:t>precision of the gluing process</a:t>
            </a:r>
            <a:endParaRPr lang="en-US" sz="1700" dirty="0">
              <a:latin typeface="Arial Narrow"/>
              <a:cs typeface="Arial Narrow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572000" y="4221088"/>
            <a:ext cx="3888432" cy="22322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63007"/>
            <a:ext cx="4027437" cy="6697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013" y="4221089"/>
            <a:ext cx="4544505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8554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Cryogenic Lens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smtClean="0"/>
              <a:t>Seite </a:t>
            </a:r>
            <a:fld id="{E087F574-617E-4806-BA9F-54B3AC4947C6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10" name="TextBox 9"/>
          <p:cNvSpPr txBox="1"/>
          <p:nvPr/>
        </p:nvSpPr>
        <p:spPr>
          <a:xfrm>
            <a:off x="826076" y="1052272"/>
            <a:ext cx="3879865" cy="4044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800" dirty="0">
                <a:ea typeface="Arial" charset="0"/>
                <a:cs typeface="Arial" charset="0"/>
              </a:rPr>
              <a:t>precision requirements on the lens holder: </a:t>
            </a:r>
            <a:endParaRPr lang="en-US" sz="1800" dirty="0" smtClean="0">
              <a:ea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 smtClean="0">
                <a:ea typeface="Arial" charset="0"/>
                <a:cs typeface="Arial" charset="0"/>
              </a:rPr>
              <a:t>0.1mm vertical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 smtClean="0">
                <a:ea typeface="Arial" charset="0"/>
                <a:cs typeface="Arial" charset="0"/>
              </a:rPr>
              <a:t>tilting </a:t>
            </a:r>
            <a:r>
              <a:rPr lang="en-US" sz="1800" dirty="0">
                <a:ea typeface="Arial" charset="0"/>
                <a:cs typeface="Arial" charset="0"/>
              </a:rPr>
              <a:t>&lt; </a:t>
            </a:r>
            <a:r>
              <a:rPr lang="en-US" sz="1800" dirty="0" smtClean="0">
                <a:ea typeface="Arial" charset="0"/>
                <a:cs typeface="Arial" charset="0"/>
              </a:rPr>
              <a:t>0.03deg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ea typeface="Arial" charset="0"/>
                <a:cs typeface="Arial" charset="0"/>
              </a:rPr>
              <a:t>vertical height and tilt adjustable after installation even at </a:t>
            </a:r>
            <a:r>
              <a:rPr lang="en-US" sz="1800" dirty="0" smtClean="0">
                <a:ea typeface="Arial" charset="0"/>
                <a:cs typeface="Arial" charset="0"/>
              </a:rPr>
              <a:t>4K</a:t>
            </a:r>
          </a:p>
          <a:p>
            <a:pPr>
              <a:lnSpc>
                <a:spcPct val="110000"/>
              </a:lnSpc>
            </a:pPr>
            <a:r>
              <a:rPr lang="en-US" sz="1800" dirty="0" smtClean="0">
                <a:ea typeface="Arial" charset="0"/>
                <a:cs typeface="Arial" charset="0"/>
              </a:rPr>
              <a:t> </a:t>
            </a:r>
            <a:r>
              <a:rPr lang="en-US" sz="1800" dirty="0">
                <a:ea typeface="Arial" charset="0"/>
                <a:cs typeface="Arial" charset="0"/>
              </a:rPr>
              <a:t>piezo-drives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ea typeface="Arial" charset="0"/>
                <a:cs typeface="Arial" charset="0"/>
              </a:rPr>
              <a:t>tilt around the focal point &lt;1mº precision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ea typeface="Arial" charset="0"/>
                <a:cs typeface="Arial" charset="0"/>
              </a:rPr>
              <a:t>vertical height with &lt; 0.1um precision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800" dirty="0">
              <a:ea typeface="Arial" charset="0"/>
              <a:cs typeface="Arial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1418180"/>
            <a:ext cx="4201646" cy="2804280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 bwMode="auto">
          <a:xfrm>
            <a:off x="6577910" y="2930348"/>
            <a:ext cx="0" cy="648072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6361886" y="2858340"/>
            <a:ext cx="504056" cy="21602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6361886" y="3506412"/>
            <a:ext cx="504056" cy="21602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Right Triangle 19"/>
          <p:cNvSpPr/>
          <p:nvPr/>
        </p:nvSpPr>
        <p:spPr bwMode="auto">
          <a:xfrm rot="1040064">
            <a:off x="5694921" y="2516735"/>
            <a:ext cx="2934212" cy="251223"/>
          </a:xfrm>
          <a:prstGeom prst="rtTriangle">
            <a:avLst/>
          </a:prstGeom>
          <a:solidFill>
            <a:srgbClr val="FF0000">
              <a:alpha val="52000"/>
            </a:srgbClr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572000" y="4221088"/>
            <a:ext cx="3888432" cy="22322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60032" y="980728"/>
            <a:ext cx="4104456" cy="2880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solidFill>
                  <a:schemeClr val="accent2"/>
                </a:solidFill>
                <a:latin typeface="Arial Narrow"/>
                <a:cs typeface="Arial Narrow"/>
              </a:rPr>
              <a:t>Lens holder – precision under extreme conditions</a:t>
            </a:r>
            <a:endParaRPr lang="en-US" sz="1700" dirty="0">
              <a:solidFill>
                <a:schemeClr val="accent2"/>
              </a:solidFill>
              <a:latin typeface="Arial Narrow"/>
              <a:cs typeface="Arial Narrow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512" y="4237544"/>
            <a:ext cx="4355976" cy="2306105"/>
          </a:xfrm>
          <a:prstGeom prst="rect">
            <a:avLst/>
          </a:prstGeom>
        </p:spPr>
      </p:pic>
      <p:sp>
        <p:nvSpPr>
          <p:cNvPr id="8" name="Circular Arrow 7"/>
          <p:cNvSpPr/>
          <p:nvPr/>
        </p:nvSpPr>
        <p:spPr bwMode="auto">
          <a:xfrm rot="3591009">
            <a:off x="8512858" y="3096180"/>
            <a:ext cx="307096" cy="327553"/>
          </a:xfrm>
          <a:prstGeom prst="circular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flipH="1">
            <a:off x="8514011" y="2943212"/>
            <a:ext cx="758176" cy="36537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574375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profile – phase space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BB02643-5466-486D-9147-44BBFE58F5E4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7" name="Picture 6" descr="cryolense_PE_profile_46mm_pos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406" y="908720"/>
            <a:ext cx="3112090" cy="2400756"/>
          </a:xfrm>
          <a:prstGeom prst="rect">
            <a:avLst/>
          </a:prstGeom>
        </p:spPr>
      </p:pic>
      <p:pic>
        <p:nvPicPr>
          <p:cNvPr id="10" name="Picture 9" descr="QAO_cryolens_PE_setu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833848"/>
            <a:ext cx="3084792" cy="24511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85953" y="908720"/>
            <a:ext cx="2376264" cy="31611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alignment procedure relies on in-situ characterization of the transmitted beam:</a:t>
            </a:r>
          </a:p>
          <a:p>
            <a:pPr>
              <a:lnSpc>
                <a:spcPct val="110000"/>
              </a:lnSpc>
            </a:pPr>
            <a:endParaRPr lang="en-US" sz="1700" dirty="0">
              <a:latin typeface="Arial Narrow"/>
              <a:cs typeface="Arial Narrow"/>
            </a:endParaRPr>
          </a:p>
          <a:p>
            <a:pPr>
              <a:lnSpc>
                <a:spcPct val="110000"/>
              </a:lnSpc>
            </a:pPr>
            <a:endParaRPr lang="en-US" sz="1700" dirty="0" smtClean="0">
              <a:latin typeface="Arial Narrow"/>
              <a:cs typeface="Arial Narrow"/>
            </a:endParaRP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US" sz="1700" dirty="0" smtClean="0">
                <a:latin typeface="Arial Narrow"/>
                <a:cs typeface="Arial Narrow"/>
              </a:rPr>
              <a:t>align quasi adaptive lens with respect to sample</a:t>
            </a: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US" sz="1700" dirty="0" smtClean="0">
                <a:latin typeface="Arial Narrow"/>
                <a:cs typeface="Arial Narrow"/>
              </a:rPr>
              <a:t>remove </a:t>
            </a:r>
            <a:r>
              <a:rPr lang="en-US" sz="1700" dirty="0" err="1" smtClean="0">
                <a:latin typeface="Arial Narrow"/>
                <a:cs typeface="Arial Narrow"/>
              </a:rPr>
              <a:t>qao</a:t>
            </a:r>
            <a:endParaRPr lang="en-US" sz="1700" dirty="0" smtClean="0">
              <a:latin typeface="Arial Narrow"/>
              <a:cs typeface="Arial Narrow"/>
            </a:endParaRP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US" sz="1700" dirty="0" smtClean="0">
                <a:latin typeface="Arial Narrow"/>
                <a:cs typeface="Arial Narrow"/>
              </a:rPr>
              <a:t>align </a:t>
            </a:r>
            <a:r>
              <a:rPr lang="en-US" sz="1700" dirty="0" err="1" smtClean="0">
                <a:latin typeface="Arial Narrow"/>
                <a:cs typeface="Arial Narrow"/>
              </a:rPr>
              <a:t>cryolens</a:t>
            </a:r>
            <a:endParaRPr lang="en-US" sz="1700" dirty="0" smtClean="0">
              <a:latin typeface="Arial Narrow"/>
              <a:cs typeface="Arial Narrow"/>
            </a:endParaRP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US" sz="1700" dirty="0" smtClean="0">
                <a:latin typeface="Arial Narrow"/>
                <a:cs typeface="Arial Narrow"/>
              </a:rPr>
              <a:t>install </a:t>
            </a:r>
            <a:r>
              <a:rPr lang="en-US" sz="1700" dirty="0" err="1" smtClean="0">
                <a:latin typeface="Arial Narrow"/>
                <a:cs typeface="Arial Narrow"/>
              </a:rPr>
              <a:t>qao</a:t>
            </a:r>
            <a:endParaRPr lang="en-US" sz="1700" dirty="0" smtClean="0">
              <a:latin typeface="Arial Narrow"/>
              <a:cs typeface="Arial Narrow"/>
            </a:endParaRP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US" sz="1700" dirty="0" smtClean="0">
                <a:latin typeface="Arial Narrow"/>
                <a:cs typeface="Arial Narrow"/>
              </a:rPr>
              <a:t>fine-adjust full setup</a:t>
            </a:r>
            <a:endParaRPr lang="en-US" sz="1700" dirty="0">
              <a:latin typeface="Arial Narrow"/>
              <a:cs typeface="Arial Narrow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110" y="3249887"/>
            <a:ext cx="3776425" cy="342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9413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profile – phase space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BB02643-5466-486D-9147-44BBFE58F5E4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7" name="Picture 6" descr="cryolense_PE_profile_46mm_pos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826" y="980727"/>
            <a:ext cx="3112090" cy="2400756"/>
          </a:xfrm>
          <a:prstGeom prst="rect">
            <a:avLst/>
          </a:prstGeom>
        </p:spPr>
      </p:pic>
      <p:pic>
        <p:nvPicPr>
          <p:cNvPr id="9" name="Picture 8" descr="QAO_CRYO13PE_sca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428999"/>
            <a:ext cx="3080845" cy="2448272"/>
          </a:xfrm>
          <a:prstGeom prst="rect">
            <a:avLst/>
          </a:prstGeom>
        </p:spPr>
      </p:pic>
      <p:pic>
        <p:nvPicPr>
          <p:cNvPr id="10" name="Picture 9" descr="QAO_cryolens_PE_setu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376" y="908720"/>
            <a:ext cx="3084792" cy="2451136"/>
          </a:xfrm>
          <a:prstGeom prst="rect">
            <a:avLst/>
          </a:prstGeom>
        </p:spPr>
      </p:pic>
      <p:pic>
        <p:nvPicPr>
          <p:cNvPr id="8" name="Picture 7" descr="QAO_CRY13PE_meas_si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428999"/>
            <a:ext cx="2858543" cy="25662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5572" y="918365"/>
            <a:ext cx="2376264" cy="31611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alignment procedure relies on in-situ characterization of the transmitted beam:</a:t>
            </a:r>
          </a:p>
          <a:p>
            <a:pPr>
              <a:lnSpc>
                <a:spcPct val="110000"/>
              </a:lnSpc>
            </a:pPr>
            <a:endParaRPr lang="en-US" sz="1700" dirty="0">
              <a:latin typeface="Arial Narrow"/>
              <a:cs typeface="Arial Narrow"/>
            </a:endParaRPr>
          </a:p>
          <a:p>
            <a:pPr>
              <a:lnSpc>
                <a:spcPct val="110000"/>
              </a:lnSpc>
            </a:pPr>
            <a:endParaRPr lang="en-US" sz="1700" dirty="0" smtClean="0">
              <a:latin typeface="Arial Narrow"/>
              <a:cs typeface="Arial Narrow"/>
            </a:endParaRP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US" sz="1700" dirty="0" smtClean="0">
                <a:latin typeface="Arial Narrow"/>
                <a:cs typeface="Arial Narrow"/>
              </a:rPr>
              <a:t>align quasi adaptive lens with respect to sample</a:t>
            </a: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US" sz="1700" dirty="0" smtClean="0">
                <a:latin typeface="Arial Narrow"/>
                <a:cs typeface="Arial Narrow"/>
              </a:rPr>
              <a:t>remove </a:t>
            </a:r>
            <a:r>
              <a:rPr lang="en-US" sz="1700" dirty="0" err="1" smtClean="0">
                <a:latin typeface="Arial Narrow"/>
                <a:cs typeface="Arial Narrow"/>
              </a:rPr>
              <a:t>qao</a:t>
            </a:r>
            <a:endParaRPr lang="en-US" sz="1700" dirty="0" smtClean="0">
              <a:latin typeface="Arial Narrow"/>
              <a:cs typeface="Arial Narrow"/>
            </a:endParaRP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US" sz="1700" dirty="0" smtClean="0">
                <a:latin typeface="Arial Narrow"/>
                <a:cs typeface="Arial Narrow"/>
              </a:rPr>
              <a:t>align </a:t>
            </a:r>
            <a:r>
              <a:rPr lang="en-US" sz="1700" dirty="0" err="1" smtClean="0">
                <a:latin typeface="Arial Narrow"/>
                <a:cs typeface="Arial Narrow"/>
              </a:rPr>
              <a:t>cryolens</a:t>
            </a:r>
            <a:endParaRPr lang="en-US" sz="1700" dirty="0" smtClean="0">
              <a:latin typeface="Arial Narrow"/>
              <a:cs typeface="Arial Narrow"/>
            </a:endParaRP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US" sz="1700" dirty="0" smtClean="0">
                <a:latin typeface="Arial Narrow"/>
                <a:cs typeface="Arial Narrow"/>
              </a:rPr>
              <a:t>install </a:t>
            </a:r>
            <a:r>
              <a:rPr lang="en-US" sz="1700" dirty="0" err="1" smtClean="0">
                <a:latin typeface="Arial Narrow"/>
                <a:cs typeface="Arial Narrow"/>
              </a:rPr>
              <a:t>qao</a:t>
            </a:r>
            <a:endParaRPr lang="en-US" sz="1700" dirty="0" smtClean="0">
              <a:latin typeface="Arial Narrow"/>
              <a:cs typeface="Arial Narrow"/>
            </a:endParaRP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US" sz="1700" dirty="0" smtClean="0">
                <a:latin typeface="Arial Narrow"/>
                <a:cs typeface="Arial Narrow"/>
              </a:rPr>
              <a:t>fine-adjust full setup</a:t>
            </a:r>
            <a:endParaRPr lang="en-US" sz="17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656327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Arial Narrow" pitchFamily="34" charset="0"/>
                <a:ea typeface="ヒラギノ角ゴ Pro W3" charset="-128"/>
              </a:rPr>
              <a:t>full</a:t>
            </a:r>
            <a:r>
              <a:rPr lang="de-DE" dirty="0" smtClean="0">
                <a:latin typeface="Arial Narrow" pitchFamily="34" charset="0"/>
                <a:ea typeface="ヒラギノ角ゴ Pro W3" charset="-128"/>
              </a:rPr>
              <a:t> </a:t>
            </a:r>
            <a:r>
              <a:rPr lang="de-DE" dirty="0" err="1" smtClean="0">
                <a:latin typeface="Arial Narrow" pitchFamily="34" charset="0"/>
                <a:ea typeface="ヒラギノ角ゴ Pro W3" charset="-128"/>
              </a:rPr>
              <a:t>setup</a:t>
            </a:r>
            <a:r>
              <a:rPr lang="de-DE" dirty="0" smtClean="0">
                <a:latin typeface="Arial Narrow" pitchFamily="34" charset="0"/>
                <a:ea typeface="ヒラギノ角ゴ Pro W3" charset="-128"/>
              </a:rPr>
              <a:t> on DMC</a:t>
            </a:r>
          </a:p>
        </p:txBody>
      </p:sp>
      <p:sp>
        <p:nvSpPr>
          <p:cNvPr id="16391" name="Foliennummernplatzhalt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r>
              <a:rPr lang="de-DE" sz="800">
                <a:latin typeface="Arial Narrow" pitchFamily="34" charset="0"/>
              </a:rPr>
              <a:t>Seite </a:t>
            </a:r>
            <a:fld id="{71002750-A54D-425F-A801-CBDFEA311F03}" type="slidenum">
              <a:rPr lang="de-DE" sz="800">
                <a:latin typeface="Arial Narrow" pitchFamily="34" charset="0"/>
              </a:rPr>
              <a:pPr/>
              <a:t>18</a:t>
            </a:fld>
            <a:endParaRPr lang="de-DE" sz="800">
              <a:latin typeface="Arial Narrow" pitchFamily="34" charset="0"/>
            </a:endParaRPr>
          </a:p>
        </p:txBody>
      </p:sp>
      <p:pic>
        <p:nvPicPr>
          <p:cNvPr id="10" name="Picture 9" descr="2013-09-16 08.55.4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7557487" cy="567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 flipH="1">
            <a:off x="6804248" y="3356992"/>
            <a:ext cx="864096" cy="0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H="1">
            <a:off x="1835696" y="1484784"/>
            <a:ext cx="504056" cy="115212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flipH="1">
            <a:off x="827584" y="1484784"/>
            <a:ext cx="504056" cy="115212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flipH="1">
            <a:off x="2771800" y="1916832"/>
            <a:ext cx="504056" cy="115212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flipH="1">
            <a:off x="5364088" y="1916832"/>
            <a:ext cx="504056" cy="115212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flipH="1">
            <a:off x="7308304" y="2276872"/>
            <a:ext cx="504056" cy="115212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5508104" y="1700808"/>
            <a:ext cx="1800200" cy="2880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quasi adaptive optics</a:t>
            </a:r>
            <a:endParaRPr lang="en-US" sz="1700" dirty="0">
              <a:latin typeface="Arial Narrow"/>
              <a:cs typeface="Arial Narrow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88224" y="2348880"/>
            <a:ext cx="1800200" cy="2880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neutron beam</a:t>
            </a:r>
            <a:endParaRPr lang="en-US" sz="1700" dirty="0">
              <a:latin typeface="Arial Narrow"/>
              <a:cs typeface="Arial Narrow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31839" y="1700808"/>
            <a:ext cx="2019577" cy="28777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smtClean="0">
                <a:latin typeface="Arial Narrow"/>
                <a:cs typeface="Arial Narrow"/>
              </a:rPr>
              <a:t>cold optics assembly</a:t>
            </a:r>
            <a:endParaRPr lang="en-US" sz="1700" dirty="0">
              <a:latin typeface="Arial Narrow"/>
              <a:cs typeface="Arial Narrow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39752" y="1196752"/>
            <a:ext cx="936104" cy="2834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PE-press</a:t>
            </a:r>
            <a:endParaRPr lang="en-US" sz="1700" dirty="0">
              <a:latin typeface="Arial Narrow"/>
              <a:cs typeface="Arial Narrow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520" y="1196752"/>
            <a:ext cx="1800200" cy="2880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DMC radial detector</a:t>
            </a:r>
            <a:endParaRPr lang="en-US" sz="17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527525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Arial Narrow" pitchFamily="34" charset="0"/>
                <a:ea typeface="ヒラギノ角ゴ Pro W3" charset="-128"/>
              </a:rPr>
              <a:t>full</a:t>
            </a:r>
            <a:r>
              <a:rPr lang="de-DE" dirty="0" smtClean="0">
                <a:latin typeface="Arial Narrow" pitchFamily="34" charset="0"/>
                <a:ea typeface="ヒラギノ角ゴ Pro W3" charset="-128"/>
              </a:rPr>
              <a:t> </a:t>
            </a:r>
            <a:r>
              <a:rPr lang="de-DE" dirty="0" err="1" smtClean="0">
                <a:latin typeface="Arial Narrow" pitchFamily="34" charset="0"/>
                <a:ea typeface="ヒラギノ角ゴ Pro W3" charset="-128"/>
              </a:rPr>
              <a:t>setup</a:t>
            </a:r>
            <a:r>
              <a:rPr lang="de-DE" dirty="0" smtClean="0">
                <a:latin typeface="Arial Narrow" pitchFamily="34" charset="0"/>
                <a:ea typeface="ヒラギノ角ゴ Pro W3" charset="-128"/>
              </a:rPr>
              <a:t> on DMC</a:t>
            </a:r>
          </a:p>
        </p:txBody>
      </p:sp>
      <p:sp>
        <p:nvSpPr>
          <p:cNvPr id="16391" name="Foliennummernplatzhalt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r>
              <a:rPr lang="de-DE" sz="800">
                <a:latin typeface="Arial Narrow" pitchFamily="34" charset="0"/>
              </a:rPr>
              <a:t>Seite </a:t>
            </a:r>
            <a:fld id="{71002750-A54D-425F-A801-CBDFEA311F03}" type="slidenum">
              <a:rPr lang="de-DE" sz="800">
                <a:latin typeface="Arial Narrow" pitchFamily="34" charset="0"/>
              </a:rPr>
              <a:pPr/>
              <a:t>19</a:t>
            </a:fld>
            <a:endParaRPr lang="de-DE" sz="800">
              <a:latin typeface="Arial Narrow" pitchFamily="34" charset="0"/>
            </a:endParaRPr>
          </a:p>
        </p:txBody>
      </p:sp>
      <p:pic>
        <p:nvPicPr>
          <p:cNvPr id="10" name="Picture 9" descr="2013-09-16 08.55.4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7557487" cy="567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5148064" y="4077072"/>
            <a:ext cx="3672408" cy="237626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256057" y="4153048"/>
            <a:ext cx="3276383" cy="3220979"/>
            <a:chOff x="5003800" y="4292600"/>
            <a:chExt cx="3276383" cy="3220979"/>
          </a:xfrm>
        </p:grpSpPr>
        <p:pic>
          <p:nvPicPr>
            <p:cNvPr id="13" name="Picture 1" descr="PECL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3800" y="4292600"/>
              <a:ext cx="3276383" cy="2235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2"/>
            <p:cNvSpPr txBox="1">
              <a:spLocks noChangeArrowheads="1"/>
            </p:cNvSpPr>
            <p:nvPr/>
          </p:nvSpPr>
          <p:spPr bwMode="auto">
            <a:xfrm>
              <a:off x="5003800" y="4295775"/>
              <a:ext cx="2665413" cy="3217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>
                <a:lnSpc>
                  <a:spcPct val="110000"/>
                </a:lnSpc>
                <a:defRPr/>
              </a:pPr>
              <a:r>
                <a:rPr lang="en-US" sz="1700" b="1" dirty="0" smtClean="0">
                  <a:solidFill>
                    <a:schemeClr val="bg1"/>
                  </a:solidFill>
                  <a:latin typeface="Arial Narrow" charset="0"/>
                  <a:cs typeface="Arial Narrow" charset="0"/>
                </a:rPr>
                <a:t>10GPa Paris-Edinburgh press</a:t>
              </a:r>
            </a:p>
            <a:p>
              <a:pPr>
                <a:lnSpc>
                  <a:spcPct val="110000"/>
                </a:lnSpc>
                <a:defRPr/>
              </a:pPr>
              <a:endParaRPr lang="en-US" sz="1700" b="1" dirty="0" smtClean="0">
                <a:solidFill>
                  <a:schemeClr val="bg1"/>
                </a:solidFill>
                <a:latin typeface="Arial Narrow" charset="0"/>
                <a:cs typeface="Arial Narrow" charset="0"/>
              </a:endParaRPr>
            </a:p>
            <a:p>
              <a:pPr>
                <a:lnSpc>
                  <a:spcPct val="110000"/>
                </a:lnSpc>
                <a:defRPr/>
              </a:pPr>
              <a:r>
                <a:rPr lang="en-US" sz="1700" b="1" dirty="0" smtClean="0">
                  <a:solidFill>
                    <a:schemeClr val="tx2">
                      <a:lumMod val="50000"/>
                      <a:lumOff val="50000"/>
                    </a:schemeClr>
                  </a:solidFill>
                  <a:latin typeface="Arial Narrow" charset="0"/>
                  <a:cs typeface="Arial Narrow" charset="0"/>
                </a:rPr>
                <a:t> </a:t>
              </a:r>
              <a:r>
                <a:rPr lang="en-US" sz="1700" b="1" dirty="0" smtClean="0">
                  <a:solidFill>
                    <a:schemeClr val="tx2"/>
                  </a:solidFill>
                  <a:latin typeface="Arial Narrow" charset="0"/>
                  <a:cs typeface="Arial Narrow" charset="0"/>
                </a:rPr>
                <a:t>Anvil</a:t>
              </a:r>
            </a:p>
            <a:p>
              <a:pPr>
                <a:lnSpc>
                  <a:spcPct val="110000"/>
                </a:lnSpc>
                <a:defRPr/>
              </a:pPr>
              <a:endParaRPr lang="en-US" sz="1700" b="1" dirty="0" smtClean="0">
                <a:solidFill>
                  <a:schemeClr val="bg1"/>
                </a:solidFill>
                <a:latin typeface="Arial Narrow" charset="0"/>
                <a:cs typeface="Arial Narrow" charset="0"/>
              </a:endParaRPr>
            </a:p>
            <a:p>
              <a:pPr>
                <a:lnSpc>
                  <a:spcPct val="110000"/>
                </a:lnSpc>
                <a:defRPr/>
              </a:pPr>
              <a:r>
                <a:rPr lang="en-US" sz="1700" b="1" dirty="0" smtClean="0">
                  <a:solidFill>
                    <a:schemeClr val="bg1"/>
                  </a:solidFill>
                  <a:latin typeface="Arial Narrow" charset="0"/>
                  <a:cs typeface="Arial Narrow" charset="0"/>
                </a:rPr>
                <a:t>Gasket</a:t>
              </a:r>
            </a:p>
            <a:p>
              <a:pPr>
                <a:lnSpc>
                  <a:spcPct val="110000"/>
                </a:lnSpc>
                <a:defRPr/>
              </a:pPr>
              <a:endParaRPr lang="en-US" sz="1700" b="1" dirty="0" smtClean="0">
                <a:solidFill>
                  <a:srgbClr val="FFFF00"/>
                </a:solidFill>
                <a:latin typeface="Arial Narrow" charset="0"/>
                <a:cs typeface="Arial Narrow" charset="0"/>
              </a:endParaRPr>
            </a:p>
            <a:p>
              <a:pPr>
                <a:lnSpc>
                  <a:spcPct val="110000"/>
                </a:lnSpc>
                <a:defRPr/>
              </a:pPr>
              <a:r>
                <a:rPr lang="en-US" sz="1700" b="1" dirty="0" smtClean="0">
                  <a:solidFill>
                    <a:srgbClr val="000000"/>
                  </a:solidFill>
                  <a:latin typeface="Arial Narrow" charset="0"/>
                  <a:cs typeface="Arial Narrow" charset="0"/>
                </a:rPr>
                <a:t>cryogenic Neutron lens</a:t>
              </a:r>
            </a:p>
            <a:p>
              <a:pPr>
                <a:lnSpc>
                  <a:spcPct val="110000"/>
                </a:lnSpc>
                <a:defRPr/>
              </a:pPr>
              <a:endParaRPr lang="en-US" sz="1700" b="1" dirty="0" smtClean="0">
                <a:solidFill>
                  <a:srgbClr val="FFFF00"/>
                </a:solidFill>
                <a:latin typeface="Arial Narrow" charset="0"/>
                <a:cs typeface="Arial Narrow" charset="0"/>
              </a:endParaRPr>
            </a:p>
          </p:txBody>
        </p:sp>
      </p:grpSp>
      <p:cxnSp>
        <p:nvCxnSpPr>
          <p:cNvPr id="7" name="Straight Arrow Connector 6"/>
          <p:cNvCxnSpPr/>
          <p:nvPr/>
        </p:nvCxnSpPr>
        <p:spPr bwMode="auto">
          <a:xfrm flipH="1">
            <a:off x="6804248" y="3356992"/>
            <a:ext cx="864096" cy="0"/>
          </a:xfrm>
          <a:prstGeom prst="straightConnector1">
            <a:avLst/>
          </a:prstGeom>
          <a:solidFill>
            <a:schemeClr val="accent1"/>
          </a:solidFill>
          <a:ln w="5397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H="1">
            <a:off x="1835696" y="1484784"/>
            <a:ext cx="504056" cy="115212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flipH="1">
            <a:off x="827584" y="1484784"/>
            <a:ext cx="504056" cy="115212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flipH="1">
            <a:off x="5364088" y="1916832"/>
            <a:ext cx="504056" cy="115212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flipH="1">
            <a:off x="7308304" y="2276872"/>
            <a:ext cx="504056" cy="1152128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5508104" y="1700808"/>
            <a:ext cx="1800200" cy="2880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quasi adaptive optics</a:t>
            </a:r>
            <a:endParaRPr lang="en-US" sz="1700" dirty="0">
              <a:latin typeface="Arial Narrow"/>
              <a:cs typeface="Arial Narrow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88224" y="2348880"/>
            <a:ext cx="1800200" cy="2880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neutron beam</a:t>
            </a:r>
            <a:endParaRPr lang="en-US" sz="1700" dirty="0">
              <a:latin typeface="Arial Narrow"/>
              <a:cs typeface="Arial Narrow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39752" y="1196752"/>
            <a:ext cx="936104" cy="2834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PE-press</a:t>
            </a:r>
            <a:endParaRPr lang="en-US" sz="1700" dirty="0">
              <a:latin typeface="Arial Narrow"/>
              <a:cs typeface="Arial Narrow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520" y="1196752"/>
            <a:ext cx="1800200" cy="2880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DMC radial detector</a:t>
            </a:r>
            <a:endParaRPr lang="en-US" sz="1700" dirty="0">
              <a:latin typeface="Arial Narrow"/>
              <a:cs typeface="Arial Narrow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1691680" y="2852936"/>
            <a:ext cx="1080120" cy="720080"/>
          </a:xfrm>
          <a:prstGeom prst="rect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2771800" y="3573016"/>
            <a:ext cx="2376264" cy="50405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1691680" y="3573016"/>
            <a:ext cx="3456384" cy="288032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8597836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2989" y="1341439"/>
            <a:ext cx="3601020" cy="2807642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/>
              <a:t>Christine </a:t>
            </a:r>
            <a:r>
              <a:rPr lang="en-GB" sz="2800" dirty="0" err="1" smtClean="0"/>
              <a:t>Klauser</a:t>
            </a:r>
            <a:endParaRPr lang="en-GB" sz="2800" dirty="0" smtClean="0"/>
          </a:p>
          <a:p>
            <a:pPr marL="0" indent="0">
              <a:buNone/>
            </a:pPr>
            <a:endParaRPr lang="en-GB" sz="2800" dirty="0" smtClean="0"/>
          </a:p>
          <a:p>
            <a:pPr marL="0" indent="0">
              <a:buNone/>
            </a:pPr>
            <a:endParaRPr lang="en-GB" sz="2800" dirty="0" smtClean="0"/>
          </a:p>
          <a:p>
            <a:pPr marL="0" indent="0">
              <a:buNone/>
            </a:pPr>
            <a:r>
              <a:rPr lang="en-GB" sz="2800" dirty="0" err="1" smtClean="0"/>
              <a:t>Emmanouela</a:t>
            </a:r>
            <a:r>
              <a:rPr lang="en-GB" sz="2800" dirty="0" smtClean="0"/>
              <a:t> </a:t>
            </a:r>
            <a:r>
              <a:rPr lang="en-GB" sz="2800" dirty="0" err="1" smtClean="0"/>
              <a:t>Rantsiou</a:t>
            </a:r>
            <a:endParaRPr lang="en-GB" sz="2800" dirty="0" smtClean="0"/>
          </a:p>
          <a:p>
            <a:pPr marL="0" indent="0">
              <a:buNone/>
            </a:pPr>
            <a:r>
              <a:rPr lang="en-GB" sz="2800" dirty="0" smtClean="0"/>
              <a:t>Tobias </a:t>
            </a:r>
            <a:r>
              <a:rPr lang="en-GB" sz="2800" dirty="0" err="1" smtClean="0"/>
              <a:t>Panzner</a:t>
            </a:r>
            <a:endParaRPr lang="en-GB" sz="2800" dirty="0" smtClean="0"/>
          </a:p>
          <a:p>
            <a:pPr marL="0" indent="0">
              <a:buNone/>
            </a:pPr>
            <a:r>
              <a:rPr lang="en-GB" sz="2800" dirty="0" err="1" smtClean="0"/>
              <a:t>Matti</a:t>
            </a:r>
            <a:r>
              <a:rPr lang="en-GB" sz="2800" dirty="0" smtClean="0"/>
              <a:t> Forster</a:t>
            </a:r>
          </a:p>
          <a:p>
            <a:pPr marL="0" indent="0">
              <a:buNone/>
            </a:pPr>
            <a:r>
              <a:rPr lang="en-GB" sz="2800" dirty="0" smtClean="0"/>
              <a:t>Uwe </a:t>
            </a:r>
            <a:r>
              <a:rPr lang="en-GB" sz="2800" dirty="0" err="1" smtClean="0"/>
              <a:t>Filges</a:t>
            </a:r>
            <a:endParaRPr lang="en-GB" sz="2800" dirty="0" smtClean="0"/>
          </a:p>
          <a:p>
            <a:pPr marL="0" indent="0">
              <a:buNone/>
            </a:pPr>
            <a:endParaRPr lang="en-GB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Arial Narrow" charset="0"/>
                <a:ea typeface="Arial Narrow" charset="0"/>
                <a:cs typeface="Arial Narrow" charset="0"/>
              </a:rPr>
              <a:t>Project Team</a:t>
            </a:r>
            <a:endParaRPr lang="en-GB" b="1" dirty="0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0272" y="5054786"/>
            <a:ext cx="1277112" cy="1587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60232" y="3272584"/>
            <a:ext cx="2952328" cy="6480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800" kern="1000" spc="30" dirty="0" smtClean="0">
                <a:latin typeface="+mn-lt"/>
                <a:cs typeface="Franklin Gothic Book"/>
              </a:rPr>
              <a:t>Peter </a:t>
            </a:r>
            <a:r>
              <a:rPr lang="en-GB" sz="2800" kern="1000" spc="30" dirty="0" err="1" smtClean="0">
                <a:latin typeface="+mn-lt"/>
                <a:cs typeface="Franklin Gothic Book"/>
              </a:rPr>
              <a:t>Böni</a:t>
            </a:r>
            <a:endParaRPr lang="en-GB" sz="2800" kern="1000" spc="30" dirty="0" smtClean="0">
              <a:latin typeface="+mn-lt"/>
              <a:cs typeface="Franklin Gothic Book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89" y="4797152"/>
            <a:ext cx="1651592" cy="6055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4592" y="3816478"/>
            <a:ext cx="2051720" cy="66520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9" y="877717"/>
            <a:ext cx="1776824" cy="2087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022019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in comparison with simulation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BB02643-5466-486D-9147-44BBFE58F5E4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14" name="Group 13"/>
          <p:cNvGrpSpPr/>
          <p:nvPr/>
        </p:nvGrpSpPr>
        <p:grpSpPr>
          <a:xfrm>
            <a:off x="4509016" y="836712"/>
            <a:ext cx="4610637" cy="5624074"/>
            <a:chOff x="4355976" y="738130"/>
            <a:chExt cx="4610637" cy="5624074"/>
          </a:xfrm>
        </p:grpSpPr>
        <p:pic>
          <p:nvPicPr>
            <p:cNvPr id="10" name="Picture 9" descr="PE_I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5976" y="2564904"/>
              <a:ext cx="4572000" cy="37973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258219" y="1754117"/>
              <a:ext cx="3352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latin typeface="+mn-lt"/>
                </a:rPr>
                <a:t>A gain factor (signal/</a:t>
              </a:r>
              <a:r>
                <a:rPr lang="en-US" sz="1800" dirty="0" err="1" smtClean="0">
                  <a:latin typeface="+mn-lt"/>
                </a:rPr>
                <a:t>noice</a:t>
              </a:r>
              <a:r>
                <a:rPr lang="en-US" sz="1800" dirty="0" smtClean="0">
                  <a:latin typeface="+mn-lt"/>
                </a:rPr>
                <a:t>) of 2.5 was measured without a loss in resolution. </a:t>
              </a:r>
              <a:endParaRPr lang="en-US" sz="1800" dirty="0">
                <a:latin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92080" y="1127592"/>
              <a:ext cx="36745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latin typeface="+mn-lt"/>
                </a:rPr>
                <a:t>Measurement was done up to a pressure of 60 </a:t>
              </a:r>
              <a:r>
                <a:rPr lang="en-US" sz="1800" dirty="0" err="1" smtClean="0">
                  <a:latin typeface="+mn-lt"/>
                </a:rPr>
                <a:t>kbar</a:t>
              </a:r>
              <a:r>
                <a:rPr lang="en-US" sz="1800" dirty="0" smtClean="0">
                  <a:latin typeface="+mn-lt"/>
                </a:rPr>
                <a:t>. </a:t>
              </a:r>
              <a:endParaRPr lang="en-US" sz="1800" dirty="0">
                <a:latin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292080" y="738130"/>
              <a:ext cx="28577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+mn-lt"/>
                </a:rPr>
                <a:t>Sample: Mn</a:t>
              </a:r>
              <a:r>
                <a:rPr lang="en-US" sz="1800" baseline="-25000" dirty="0" smtClean="0">
                  <a:latin typeface="+mn-lt"/>
                </a:rPr>
                <a:t>33.3</a:t>
              </a:r>
              <a:r>
                <a:rPr lang="en-US" sz="1800" dirty="0" smtClean="0">
                  <a:latin typeface="+mn-lt"/>
                </a:rPr>
                <a:t>Ni</a:t>
              </a:r>
              <a:r>
                <a:rPr lang="en-US" sz="1800" baseline="-25000" dirty="0" smtClean="0">
                  <a:latin typeface="+mn-lt"/>
                </a:rPr>
                <a:t>41.7</a:t>
              </a:r>
              <a:r>
                <a:rPr lang="en-US" sz="1800" dirty="0" smtClean="0">
                  <a:latin typeface="+mn-lt"/>
                </a:rPr>
                <a:t>Si</a:t>
              </a:r>
              <a:r>
                <a:rPr lang="en-US" sz="1800" baseline="-25000" dirty="0" smtClean="0">
                  <a:latin typeface="+mn-lt"/>
                </a:rPr>
                <a:t>25</a:t>
              </a:r>
              <a:r>
                <a:rPr lang="en-US" sz="1800" dirty="0" smtClean="0">
                  <a:latin typeface="+mn-lt"/>
                </a:rPr>
                <a:t> at 4.5 A</a:t>
              </a:r>
              <a:endParaRPr lang="en-US" sz="1800" dirty="0">
                <a:latin typeface="+mn-lt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899592" y="908720"/>
            <a:ext cx="3888432" cy="2985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dirty="0" err="1" smtClean="0">
                <a:latin typeface="Arial Narrow"/>
                <a:cs typeface="Arial Narrow"/>
              </a:rPr>
              <a:t>McStas</a:t>
            </a:r>
            <a:r>
              <a:rPr lang="en-US" sz="2000" dirty="0" smtClean="0">
                <a:latin typeface="Arial Narrow"/>
                <a:cs typeface="Arial Narrow"/>
              </a:rPr>
              <a:t> simulation were performed </a:t>
            </a:r>
          </a:p>
          <a:p>
            <a:pPr>
              <a:lnSpc>
                <a:spcPct val="11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optimal design for the lens setup was found</a:t>
            </a:r>
          </a:p>
          <a:p>
            <a:pPr>
              <a:lnSpc>
                <a:spcPct val="11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max length </a:t>
            </a:r>
            <a:r>
              <a:rPr lang="en-US" sz="2000" dirty="0" err="1" smtClean="0">
                <a:latin typeface="Arial Narrow"/>
                <a:cs typeface="Arial Narrow"/>
              </a:rPr>
              <a:t>cryolens</a:t>
            </a:r>
            <a:r>
              <a:rPr lang="en-US" sz="2000" dirty="0" smtClean="0">
                <a:latin typeface="Arial Narrow"/>
                <a:cs typeface="Arial Narrow"/>
              </a:rPr>
              <a:t>: 97mm</a:t>
            </a:r>
          </a:p>
          <a:p>
            <a:pPr>
              <a:lnSpc>
                <a:spcPct val="11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min gap between both lenses: 70mm</a:t>
            </a:r>
          </a:p>
          <a:p>
            <a:pPr>
              <a:lnSpc>
                <a:spcPct val="11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elliptic lens: more defined focal point and higher gain (3.5)</a:t>
            </a:r>
          </a:p>
        </p:txBody>
      </p:sp>
      <p:pic>
        <p:nvPicPr>
          <p:cNvPr id="16" name="Picture 15" descr="Screen Shot 2015-08-28 at 13.42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002773"/>
            <a:ext cx="1800200" cy="1281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6070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in comparison with simulation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BB02643-5466-486D-9147-44BBFE58F5E4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14" name="Group 13"/>
          <p:cNvGrpSpPr/>
          <p:nvPr/>
        </p:nvGrpSpPr>
        <p:grpSpPr>
          <a:xfrm>
            <a:off x="4497867" y="836712"/>
            <a:ext cx="4610637" cy="5616624"/>
            <a:chOff x="4355976" y="745580"/>
            <a:chExt cx="4610637" cy="5616624"/>
          </a:xfrm>
        </p:grpSpPr>
        <p:pic>
          <p:nvPicPr>
            <p:cNvPr id="10" name="Picture 9" descr="PE_I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5976" y="2564904"/>
              <a:ext cx="4572000" cy="37973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258219" y="1761567"/>
              <a:ext cx="3352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latin typeface="+mn-lt"/>
                </a:rPr>
                <a:t>A gain factor (signal/</a:t>
              </a:r>
              <a:r>
                <a:rPr lang="en-US" sz="1800" dirty="0" err="1" smtClean="0">
                  <a:latin typeface="+mn-lt"/>
                </a:rPr>
                <a:t>noice</a:t>
              </a:r>
              <a:r>
                <a:rPr lang="en-US" sz="1800" dirty="0" smtClean="0">
                  <a:latin typeface="+mn-lt"/>
                </a:rPr>
                <a:t>) of 2.5 was measured without a loss in resolution. </a:t>
              </a:r>
              <a:endParaRPr lang="en-US" sz="1800" dirty="0">
                <a:latin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92080" y="1135042"/>
              <a:ext cx="36745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latin typeface="+mn-lt"/>
                </a:rPr>
                <a:t>Measurement was done up to a pressure of 60 </a:t>
              </a:r>
              <a:r>
                <a:rPr lang="en-US" sz="1800" dirty="0" err="1" smtClean="0">
                  <a:latin typeface="+mn-lt"/>
                </a:rPr>
                <a:t>kbar</a:t>
              </a:r>
              <a:r>
                <a:rPr lang="en-US" sz="1800" dirty="0" smtClean="0">
                  <a:latin typeface="+mn-lt"/>
                </a:rPr>
                <a:t>. </a:t>
              </a:r>
              <a:endParaRPr lang="en-US" sz="1800" dirty="0">
                <a:latin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292080" y="745580"/>
              <a:ext cx="28577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+mn-lt"/>
                </a:rPr>
                <a:t>Sample: Mn</a:t>
              </a:r>
              <a:r>
                <a:rPr lang="en-US" sz="1800" baseline="-25000" dirty="0" smtClean="0">
                  <a:latin typeface="+mn-lt"/>
                </a:rPr>
                <a:t>33.3</a:t>
              </a:r>
              <a:r>
                <a:rPr lang="en-US" sz="1800" dirty="0" smtClean="0">
                  <a:latin typeface="+mn-lt"/>
                </a:rPr>
                <a:t>Ni</a:t>
              </a:r>
              <a:r>
                <a:rPr lang="en-US" sz="1800" baseline="-25000" dirty="0" smtClean="0">
                  <a:latin typeface="+mn-lt"/>
                </a:rPr>
                <a:t>41.7</a:t>
              </a:r>
              <a:r>
                <a:rPr lang="en-US" sz="1800" dirty="0" smtClean="0">
                  <a:latin typeface="+mn-lt"/>
                </a:rPr>
                <a:t>Si</a:t>
              </a:r>
              <a:r>
                <a:rPr lang="en-US" sz="1800" baseline="-25000" dirty="0" smtClean="0">
                  <a:latin typeface="+mn-lt"/>
                </a:rPr>
                <a:t>25</a:t>
              </a:r>
              <a:r>
                <a:rPr lang="en-US" sz="1800" dirty="0" smtClean="0">
                  <a:latin typeface="+mn-lt"/>
                </a:rPr>
                <a:t> at 4.5 A</a:t>
              </a:r>
              <a:endParaRPr lang="en-US" sz="1800" dirty="0">
                <a:latin typeface="+mn-lt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11560" y="2812243"/>
            <a:ext cx="4104456" cy="10105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The distance between the focusing </a:t>
            </a:r>
            <a:r>
              <a:rPr lang="en-US" sz="2000" dirty="0" err="1" smtClean="0">
                <a:latin typeface="Arial Narrow"/>
                <a:cs typeface="Arial Narrow"/>
              </a:rPr>
              <a:t>monochromator</a:t>
            </a:r>
            <a:r>
              <a:rPr lang="en-US" sz="2000" dirty="0" smtClean="0">
                <a:latin typeface="Arial Narrow"/>
                <a:cs typeface="Arial Narrow"/>
              </a:rPr>
              <a:t> and the first optical element was maximized to reach this gain.</a:t>
            </a:r>
            <a:endParaRPr lang="en-US" sz="2000" dirty="0">
              <a:latin typeface="Arial Narrow"/>
              <a:cs typeface="Arial Narrow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6348" y="4824386"/>
            <a:ext cx="4176464" cy="10105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dirty="0" smtClean="0">
                <a:latin typeface="Arial Narrow"/>
                <a:cs typeface="Arial Narrow"/>
              </a:rPr>
              <a:t>but</a:t>
            </a:r>
            <a:r>
              <a:rPr lang="en-US" sz="2000" dirty="0" smtClean="0">
                <a:latin typeface="Arial Narrow"/>
                <a:cs typeface="Arial Narrow"/>
              </a:rPr>
              <a:t> usually a 77cm shorter distance is used due to the horizontal beam divergence (~1/3 of total dist.)</a:t>
            </a:r>
            <a:endParaRPr lang="en-US" sz="2000" dirty="0">
              <a:latin typeface="Arial Narrow"/>
              <a:cs typeface="Arial Narrow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412776"/>
            <a:ext cx="4032448" cy="9361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3600" kern="1000" spc="30" dirty="0" smtClean="0">
                <a:latin typeface="+mn-lt"/>
                <a:cs typeface="Franklin Gothic Book"/>
              </a:rPr>
              <a:t>However</a:t>
            </a:r>
            <a:r>
              <a:rPr lang="mr-IN" sz="3600" kern="1000" spc="30" dirty="0" smtClean="0">
                <a:latin typeface="+mn-lt"/>
                <a:cs typeface="Franklin Gothic Book"/>
              </a:rPr>
              <a:t>…</a:t>
            </a:r>
            <a:endParaRPr lang="en-GB" sz="36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964409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short distance</a:t>
            </a:r>
            <a:endParaRPr lang="en-US" dirty="0"/>
          </a:p>
        </p:txBody>
      </p:sp>
      <p:pic>
        <p:nvPicPr>
          <p:cNvPr id="7" name="Picture 6" descr="FigA_SD_4p5A_CLGain_1.5_nic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49967"/>
            <a:ext cx="3396496" cy="35730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71800" y="5450367"/>
            <a:ext cx="93610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2θ in </a:t>
            </a:r>
            <a:r>
              <a:rPr lang="en-US" sz="2000" dirty="0" err="1" smtClean="0">
                <a:latin typeface="Arial Narrow"/>
                <a:cs typeface="Arial Narrow"/>
              </a:rPr>
              <a:t>deg</a:t>
            </a:r>
            <a:endParaRPr lang="en-US" sz="2000" dirty="0">
              <a:latin typeface="Arial Narrow"/>
              <a:cs typeface="Arial Narrow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778273" y="3195423"/>
            <a:ext cx="864096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Intensity</a:t>
            </a:r>
            <a:endParaRPr lang="en-US" sz="2000" dirty="0">
              <a:latin typeface="Arial Narrow"/>
              <a:cs typeface="Arial Narrow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23728" y="2137999"/>
            <a:ext cx="864096" cy="4667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dirty="0" smtClean="0">
                <a:latin typeface="Arial Narrow"/>
                <a:cs typeface="Arial Narrow"/>
              </a:rPr>
              <a:t>4.5Å</a:t>
            </a:r>
            <a:endParaRPr lang="en-US" sz="2800" dirty="0">
              <a:latin typeface="Arial Narrow"/>
              <a:cs typeface="Arial Narrow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4048" y="2137999"/>
            <a:ext cx="1296144" cy="5711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without optics</a:t>
            </a:r>
          </a:p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with optics</a:t>
            </a:r>
            <a:endParaRPr lang="en-US" sz="1700" dirty="0">
              <a:latin typeface="Arial Narrow"/>
              <a:cs typeface="Arial Narrow"/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4644008" y="2282015"/>
            <a:ext cx="2880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4644008" y="2570047"/>
            <a:ext cx="2880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148064" y="2965698"/>
            <a:ext cx="2880320" cy="14619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900" dirty="0" smtClean="0">
                <a:ea typeface="Arial" charset="0"/>
                <a:cs typeface="Arial" charset="0"/>
              </a:rPr>
              <a:t>use cold optics only</a:t>
            </a:r>
          </a:p>
          <a:p>
            <a:pPr marL="285750" indent="-285750">
              <a:buFont typeface="Arial"/>
              <a:buChar char="•"/>
            </a:pPr>
            <a:r>
              <a:rPr lang="en-US" sz="1900" dirty="0" smtClean="0">
                <a:ea typeface="Arial" charset="0"/>
                <a:cs typeface="Arial" charset="0"/>
              </a:rPr>
              <a:t>quasi </a:t>
            </a:r>
            <a:r>
              <a:rPr lang="en-US" sz="1900" dirty="0" err="1" smtClean="0">
                <a:ea typeface="Arial" charset="0"/>
                <a:cs typeface="Arial" charset="0"/>
              </a:rPr>
              <a:t>adaptic</a:t>
            </a:r>
            <a:r>
              <a:rPr lang="en-US" sz="1900" dirty="0" smtClean="0">
                <a:ea typeface="Arial" charset="0"/>
                <a:cs typeface="Arial" charset="0"/>
              </a:rPr>
              <a:t> optics has no effect</a:t>
            </a:r>
          </a:p>
          <a:p>
            <a:pPr marL="285750" indent="-285750">
              <a:buFont typeface="Arial"/>
              <a:buChar char="•"/>
            </a:pPr>
            <a:r>
              <a:rPr lang="en-US" sz="1900" dirty="0" smtClean="0">
                <a:ea typeface="Arial" charset="0"/>
                <a:cs typeface="Arial" charset="0"/>
              </a:rPr>
              <a:t>Gain 1.5</a:t>
            </a:r>
            <a:endParaRPr lang="en-US" sz="1900" dirty="0">
              <a:ea typeface="Arial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51436" y="4702903"/>
            <a:ext cx="3600400" cy="14401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ea typeface="Arial" charset="0"/>
                <a:cs typeface="Arial" charset="0"/>
              </a:rPr>
              <a:t>this is in agreement with simulation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sz="1800" kern="1000" spc="30" dirty="0" smtClean="0">
                <a:ea typeface="Arial" charset="0"/>
                <a:cs typeface="Arial" charset="0"/>
              </a:rPr>
              <a:t>intensity gain at sample: 2.5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sz="1800" kern="1000" spc="30" dirty="0" smtClean="0">
                <a:ea typeface="Arial" charset="0"/>
                <a:cs typeface="Arial" charset="0"/>
              </a:rPr>
              <a:t>reduction in detector du to anvils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ea typeface="Arial" charset="0"/>
                <a:cs typeface="Arial" charset="0"/>
              </a:rPr>
              <a:t>(they act as beam restriction)</a:t>
            </a:r>
          </a:p>
        </p:txBody>
      </p:sp>
    </p:spTree>
    <p:extLst>
      <p:ext uri="{BB962C8B-B14F-4D97-AF65-F5344CB8AC3E}">
        <p14:creationId xmlns:p14="http://schemas.microsoft.com/office/powerpoint/2010/main" val="12966624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Defocus – a concept for optimization of DMC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BB02643-5466-486D-9147-44BBFE58F5E4}" type="slidenum">
              <a:rPr lang="de-DE" smtClean="0"/>
              <a:pPr/>
              <a:t>23</a:t>
            </a:fld>
            <a:endParaRPr lang="de-DE"/>
          </a:p>
        </p:txBody>
      </p:sp>
      <p:pic>
        <p:nvPicPr>
          <p:cNvPr id="6" name="Picture 5" descr="2014-11-15 13.36.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24744"/>
            <a:ext cx="3888432" cy="2916324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1403648" y="2996952"/>
            <a:ext cx="2016224" cy="864096"/>
            <a:chOff x="755576" y="2996952"/>
            <a:chExt cx="2016224" cy="864096"/>
          </a:xfrm>
        </p:grpSpPr>
        <p:cxnSp>
          <p:nvCxnSpPr>
            <p:cNvPr id="24" name="Straight Connector 23"/>
            <p:cNvCxnSpPr/>
            <p:nvPr/>
          </p:nvCxnSpPr>
          <p:spPr bwMode="auto">
            <a:xfrm flipV="1">
              <a:off x="1763688" y="2996952"/>
              <a:ext cx="1008112" cy="64807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755576" y="3573016"/>
              <a:ext cx="1080120" cy="2880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700" dirty="0" smtClean="0">
                  <a:latin typeface="Arial Narrow"/>
                  <a:cs typeface="Arial Narrow"/>
                </a:rPr>
                <a:t>focusing lens</a:t>
              </a:r>
              <a:endParaRPr lang="en-US" sz="1700" dirty="0">
                <a:latin typeface="Arial Narrow"/>
                <a:cs typeface="Arial Narrow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971600" y="2708920"/>
            <a:ext cx="2016224" cy="864096"/>
            <a:chOff x="755576" y="2996952"/>
            <a:chExt cx="2016224" cy="864096"/>
          </a:xfrm>
        </p:grpSpPr>
        <p:cxnSp>
          <p:nvCxnSpPr>
            <p:cNvPr id="28" name="Straight Connector 27"/>
            <p:cNvCxnSpPr/>
            <p:nvPr/>
          </p:nvCxnSpPr>
          <p:spPr bwMode="auto">
            <a:xfrm flipV="1">
              <a:off x="1763688" y="2996952"/>
              <a:ext cx="1008112" cy="64807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9" name="TextBox 28"/>
            <p:cNvSpPr txBox="1"/>
            <p:nvPr/>
          </p:nvSpPr>
          <p:spPr>
            <a:xfrm>
              <a:off x="755576" y="3573016"/>
              <a:ext cx="1080120" cy="2880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700" dirty="0" smtClean="0">
                  <a:latin typeface="Arial Narrow"/>
                  <a:cs typeface="Arial Narrow"/>
                </a:rPr>
                <a:t>sample</a:t>
              </a:r>
              <a:endParaRPr lang="en-US" sz="1700" dirty="0">
                <a:latin typeface="Arial Narrow"/>
                <a:cs typeface="Arial Narrow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48072" y="2060848"/>
            <a:ext cx="2267744" cy="859475"/>
            <a:chOff x="504056" y="2996952"/>
            <a:chExt cx="2267744" cy="859475"/>
          </a:xfrm>
        </p:grpSpPr>
        <p:cxnSp>
          <p:nvCxnSpPr>
            <p:cNvPr id="31" name="Straight Connector 30"/>
            <p:cNvCxnSpPr/>
            <p:nvPr/>
          </p:nvCxnSpPr>
          <p:spPr bwMode="auto">
            <a:xfrm flipV="1">
              <a:off x="1763688" y="2996952"/>
              <a:ext cx="1008112" cy="64807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TextBox 31"/>
            <p:cNvSpPr txBox="1"/>
            <p:nvPr/>
          </p:nvSpPr>
          <p:spPr>
            <a:xfrm>
              <a:off x="504056" y="3573016"/>
              <a:ext cx="1331640" cy="2834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700" dirty="0" smtClean="0">
                  <a:latin typeface="Arial Narrow"/>
                  <a:cs typeface="Arial Narrow"/>
                </a:rPr>
                <a:t>defocusing lens</a:t>
              </a:r>
              <a:endParaRPr lang="en-US" sz="1700" dirty="0">
                <a:latin typeface="Arial Narrow"/>
                <a:cs typeface="Arial Narrow"/>
              </a:endParaRPr>
            </a:p>
          </p:txBody>
        </p:sp>
      </p:grpSp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97152"/>
            <a:ext cx="3312368" cy="1340768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4067944" y="6093296"/>
            <a:ext cx="1008112" cy="2880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pressure cell</a:t>
            </a:r>
            <a:endParaRPr lang="en-US" sz="1700" dirty="0">
              <a:latin typeface="Arial Narrow"/>
              <a:cs typeface="Arial Narrow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11760" y="6237312"/>
            <a:ext cx="1296144" cy="2834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scattered beam</a:t>
            </a:r>
            <a:endParaRPr lang="en-US" sz="1700" dirty="0">
              <a:latin typeface="Arial Narrow"/>
              <a:cs typeface="Arial Narrow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43608" y="6237312"/>
            <a:ext cx="1008112" cy="2880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detector</a:t>
            </a:r>
            <a:endParaRPr lang="en-US" sz="1700" dirty="0">
              <a:latin typeface="Arial Narrow"/>
              <a:cs typeface="Arial Narrow"/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>
            <a:off x="971600" y="5805264"/>
            <a:ext cx="360040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2411760" y="5805264"/>
            <a:ext cx="360040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3995936" y="5661248"/>
            <a:ext cx="360040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899592" y="4509120"/>
            <a:ext cx="3528392" cy="2834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side view:</a:t>
            </a:r>
            <a:endParaRPr lang="en-US" sz="1700" dirty="0">
              <a:latin typeface="Arial Narrow"/>
              <a:cs typeface="Arial Narro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4088" y="2708920"/>
            <a:ext cx="3096344" cy="20836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+mn-lt"/>
                <a:cs typeface="Franklin Gothic Book"/>
              </a:rPr>
              <a:t>vertical opening of detector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+mn-lt"/>
                <a:cs typeface="Franklin Gothic Book"/>
              </a:rPr>
              <a:t>+- 1.7 </a:t>
            </a:r>
            <a:r>
              <a:rPr lang="en-GB" sz="1800" kern="1000" spc="30" dirty="0" err="1" smtClean="0">
                <a:latin typeface="+mn-lt"/>
                <a:cs typeface="Franklin Gothic Book"/>
              </a:rPr>
              <a:t>deg</a:t>
            </a:r>
            <a:endParaRPr lang="en-GB" sz="1800" kern="1000" spc="30" dirty="0" smtClean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800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+mn-lt"/>
                <a:cs typeface="Franklin Gothic Book"/>
              </a:rPr>
              <a:t>vert beam divergence of optics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+mn-lt"/>
                <a:cs typeface="Franklin Gothic Book"/>
              </a:rPr>
              <a:t>+- 3.5 </a:t>
            </a:r>
            <a:r>
              <a:rPr lang="en-GB" sz="1800" kern="1000" spc="30" dirty="0" err="1" smtClean="0">
                <a:latin typeface="+mn-lt"/>
                <a:cs typeface="Franklin Gothic Book"/>
              </a:rPr>
              <a:t>deg</a:t>
            </a:r>
            <a:r>
              <a:rPr lang="en-GB" sz="1800" kern="1000" spc="30" dirty="0" smtClean="0">
                <a:latin typeface="+mn-lt"/>
                <a:cs typeface="Franklin Gothic Book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824633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Defocus – a concept for optimization of DMC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28048" y="6661150"/>
            <a:ext cx="575742" cy="196850"/>
          </a:xfrm>
        </p:spPr>
        <p:txBody>
          <a:bodyPr/>
          <a:lstStyle/>
          <a:p>
            <a:r>
              <a:rPr lang="de-DE" smtClean="0"/>
              <a:t>Seite </a:t>
            </a:r>
            <a:fld id="{FBB02643-5466-486D-9147-44BBFE58F5E4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6" name="Picture 5" descr="2014-11-15 13.36.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24744"/>
            <a:ext cx="3888432" cy="291632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949529" y="4611423"/>
            <a:ext cx="1835696" cy="14957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3600" dirty="0">
                <a:solidFill>
                  <a:srgbClr val="3366FF"/>
                </a:solidFill>
                <a:latin typeface="Arial Narrow"/>
                <a:cs typeface="Arial Narrow"/>
              </a:rPr>
              <a:t>Gain </a:t>
            </a:r>
            <a:r>
              <a:rPr lang="en-US" sz="3600" dirty="0" smtClean="0">
                <a:solidFill>
                  <a:srgbClr val="3366FF"/>
                </a:solidFill>
                <a:latin typeface="Arial Narrow"/>
                <a:cs typeface="Arial Narrow"/>
              </a:rPr>
              <a:t>4.0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solidFill>
                  <a:srgbClr val="3366FF"/>
                </a:solidFill>
                <a:latin typeface="Arial Narrow"/>
                <a:cs typeface="Arial Narrow"/>
              </a:rPr>
              <a:t>@ 4.5Å</a:t>
            </a:r>
            <a:endParaRPr lang="en-US" sz="3600" dirty="0">
              <a:solidFill>
                <a:srgbClr val="3366FF"/>
              </a:solidFill>
              <a:latin typeface="Arial Narrow"/>
              <a:cs typeface="Arial Narrow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403648" y="2996952"/>
            <a:ext cx="2016224" cy="864096"/>
            <a:chOff x="755576" y="2996952"/>
            <a:chExt cx="2016224" cy="864096"/>
          </a:xfrm>
        </p:grpSpPr>
        <p:cxnSp>
          <p:nvCxnSpPr>
            <p:cNvPr id="24" name="Straight Connector 23"/>
            <p:cNvCxnSpPr/>
            <p:nvPr/>
          </p:nvCxnSpPr>
          <p:spPr bwMode="auto">
            <a:xfrm flipV="1">
              <a:off x="1763688" y="2996952"/>
              <a:ext cx="1008112" cy="64807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755576" y="3573016"/>
              <a:ext cx="1080120" cy="2880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700" dirty="0" smtClean="0">
                  <a:latin typeface="Arial Narrow"/>
                  <a:cs typeface="Arial Narrow"/>
                </a:rPr>
                <a:t>focusing lens</a:t>
              </a:r>
              <a:endParaRPr lang="en-US" sz="1700" dirty="0">
                <a:latin typeface="Arial Narrow"/>
                <a:cs typeface="Arial Narrow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971600" y="2708920"/>
            <a:ext cx="2016224" cy="864096"/>
            <a:chOff x="755576" y="2996952"/>
            <a:chExt cx="2016224" cy="864096"/>
          </a:xfrm>
        </p:grpSpPr>
        <p:cxnSp>
          <p:nvCxnSpPr>
            <p:cNvPr id="28" name="Straight Connector 27"/>
            <p:cNvCxnSpPr/>
            <p:nvPr/>
          </p:nvCxnSpPr>
          <p:spPr bwMode="auto">
            <a:xfrm flipV="1">
              <a:off x="1763688" y="2996952"/>
              <a:ext cx="1008112" cy="64807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9" name="TextBox 28"/>
            <p:cNvSpPr txBox="1"/>
            <p:nvPr/>
          </p:nvSpPr>
          <p:spPr>
            <a:xfrm>
              <a:off x="755576" y="3573016"/>
              <a:ext cx="1080120" cy="2880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700" dirty="0" smtClean="0">
                  <a:latin typeface="Arial Narrow"/>
                  <a:cs typeface="Arial Narrow"/>
                </a:rPr>
                <a:t>sample</a:t>
              </a:r>
              <a:endParaRPr lang="en-US" sz="1700" dirty="0">
                <a:latin typeface="Arial Narrow"/>
                <a:cs typeface="Arial Narrow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48072" y="2060848"/>
            <a:ext cx="2267744" cy="859475"/>
            <a:chOff x="504056" y="2996952"/>
            <a:chExt cx="2267744" cy="859475"/>
          </a:xfrm>
        </p:grpSpPr>
        <p:cxnSp>
          <p:nvCxnSpPr>
            <p:cNvPr id="31" name="Straight Connector 30"/>
            <p:cNvCxnSpPr/>
            <p:nvPr/>
          </p:nvCxnSpPr>
          <p:spPr bwMode="auto">
            <a:xfrm flipV="1">
              <a:off x="1763688" y="2996952"/>
              <a:ext cx="1008112" cy="64807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TextBox 31"/>
            <p:cNvSpPr txBox="1"/>
            <p:nvPr/>
          </p:nvSpPr>
          <p:spPr>
            <a:xfrm>
              <a:off x="504056" y="3573016"/>
              <a:ext cx="1331640" cy="2834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700" dirty="0" smtClean="0">
                  <a:latin typeface="Arial Narrow"/>
                  <a:cs typeface="Arial Narrow"/>
                </a:rPr>
                <a:t>defocusing lens</a:t>
              </a:r>
              <a:endParaRPr lang="en-US" sz="1700" dirty="0">
                <a:latin typeface="Arial Narrow"/>
                <a:cs typeface="Arial Narrow"/>
              </a:endParaRPr>
            </a:p>
          </p:txBody>
        </p:sp>
      </p:grpSp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97152"/>
            <a:ext cx="3312368" cy="1340768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4067944" y="6093296"/>
            <a:ext cx="1008112" cy="2880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pressure cell</a:t>
            </a:r>
            <a:endParaRPr lang="en-US" sz="1700" dirty="0">
              <a:latin typeface="Arial Narrow"/>
              <a:cs typeface="Arial Narrow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11760" y="6237312"/>
            <a:ext cx="1296144" cy="2834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scattered beam</a:t>
            </a:r>
            <a:endParaRPr lang="en-US" sz="1700" dirty="0">
              <a:latin typeface="Arial Narrow"/>
              <a:cs typeface="Arial Narrow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43608" y="6237312"/>
            <a:ext cx="1008112" cy="2880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detector</a:t>
            </a:r>
            <a:endParaRPr lang="en-US" sz="1700" dirty="0">
              <a:latin typeface="Arial Narrow"/>
              <a:cs typeface="Arial Narrow"/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>
            <a:off x="971600" y="5805264"/>
            <a:ext cx="360040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2411760" y="5805264"/>
            <a:ext cx="360040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3995936" y="5661248"/>
            <a:ext cx="360040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899592" y="4509120"/>
            <a:ext cx="3528392" cy="2834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side view:</a:t>
            </a:r>
            <a:endParaRPr lang="en-US" sz="1700" dirty="0">
              <a:latin typeface="Arial Narrow"/>
              <a:cs typeface="Arial Narrow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0398" y="1565232"/>
            <a:ext cx="3674324" cy="286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4441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defocus lens development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BB02643-5466-486D-9147-44BBFE58F5E4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7" name="Picture 6" descr="P82500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844824"/>
            <a:ext cx="3408291" cy="2636912"/>
          </a:xfrm>
          <a:prstGeom prst="rect">
            <a:avLst/>
          </a:prstGeom>
        </p:spPr>
      </p:pic>
      <p:pic>
        <p:nvPicPr>
          <p:cNvPr id="9" name="Picture 8" descr="defocus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44824"/>
            <a:ext cx="1974044" cy="2016224"/>
          </a:xfrm>
          <a:prstGeom prst="rect">
            <a:avLst/>
          </a:prstGeom>
        </p:spPr>
      </p:pic>
      <p:pic>
        <p:nvPicPr>
          <p:cNvPr id="10" name="Picture 9" descr="P825001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844824"/>
            <a:ext cx="3347864" cy="21189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7504" y="1196752"/>
            <a:ext cx="2736304" cy="2834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>
                <a:latin typeface="Arial Narrow"/>
                <a:cs typeface="Arial Narrow"/>
              </a:rPr>
              <a:t>t</a:t>
            </a:r>
            <a:r>
              <a:rPr lang="en-US" sz="1700" dirty="0" smtClean="0">
                <a:latin typeface="Arial Narrow"/>
                <a:cs typeface="Arial Narrow"/>
              </a:rPr>
              <a:t>est setup coverage ~6deg</a:t>
            </a:r>
            <a:endParaRPr lang="en-US" sz="1700" dirty="0">
              <a:latin typeface="Arial Narrow"/>
              <a:cs typeface="Arial Narrow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11760" y="1196752"/>
            <a:ext cx="3240360" cy="2834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wide angle optics 1 coverage 2x20deg</a:t>
            </a:r>
            <a:endParaRPr lang="en-US" sz="1700" dirty="0">
              <a:latin typeface="Arial Narrow"/>
              <a:cs typeface="Arial Narrow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8144" y="1196752"/>
            <a:ext cx="3096344" cy="2834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wide angel optics 2 coverage </a:t>
            </a:r>
            <a:r>
              <a:rPr lang="en-US" sz="1700" dirty="0">
                <a:latin typeface="Arial Narrow"/>
                <a:cs typeface="Arial Narrow"/>
              </a:rPr>
              <a:t>4</a:t>
            </a:r>
            <a:r>
              <a:rPr lang="en-US" sz="1700" dirty="0" smtClean="0">
                <a:latin typeface="Arial Narrow"/>
                <a:cs typeface="Arial Narrow"/>
              </a:rPr>
              <a:t>x20deg</a:t>
            </a:r>
            <a:endParaRPr lang="en-US" sz="1700" dirty="0">
              <a:latin typeface="Arial Narrow"/>
              <a:cs typeface="Arial Narrow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67744" y="4653136"/>
            <a:ext cx="5472608" cy="10105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all-silicone made wide angle lenses</a:t>
            </a:r>
          </a:p>
          <a:p>
            <a:pPr>
              <a:lnSpc>
                <a:spcPct val="11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made of segments to approximate a conical surface</a:t>
            </a:r>
          </a:p>
          <a:p>
            <a:pPr>
              <a:lnSpc>
                <a:spcPct val="11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defocus expected gain: 1.8    </a:t>
            </a:r>
            <a:endParaRPr lang="en-US" sz="20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9486950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question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624" y="2132856"/>
            <a:ext cx="4572000" cy="2743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616" y="2368229"/>
            <a:ext cx="3456384" cy="355463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+mn-lt"/>
                <a:cs typeface="Franklin Gothic Book"/>
              </a:rPr>
              <a:t>3 distinguishable beam portions are observable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800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+mn-lt"/>
                <a:cs typeface="Franklin Gothic Book"/>
              </a:rPr>
              <a:t>Can we use this to numerically reconstruct  each individual scattering pattern?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8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911460723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Foliennummernplatzhalt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r>
              <a:rPr lang="de-DE" sz="800">
                <a:latin typeface="Arial Narrow" pitchFamily="34" charset="0"/>
              </a:rPr>
              <a:t>Seite </a:t>
            </a:r>
            <a:fld id="{0025AAF4-FDB3-4D53-97E0-C30D08DFCBCB}" type="slidenum">
              <a:rPr lang="de-DE" sz="800">
                <a:latin typeface="Arial Narrow" pitchFamily="34" charset="0"/>
              </a:rPr>
              <a:pPr/>
              <a:t>27</a:t>
            </a:fld>
            <a:endParaRPr lang="de-DE" sz="800">
              <a:latin typeface="Arial Narrow" pitchFamily="34" charset="0"/>
            </a:endParaRPr>
          </a:p>
        </p:txBody>
      </p:sp>
      <p:sp>
        <p:nvSpPr>
          <p:cNvPr id="17415" name="Rechteck 1"/>
          <p:cNvSpPr>
            <a:spLocks noChangeArrowheads="1"/>
          </p:cNvSpPr>
          <p:nvPr/>
        </p:nvSpPr>
        <p:spPr bwMode="auto">
          <a:xfrm>
            <a:off x="0" y="685800"/>
            <a:ext cx="9144000" cy="10782916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144000" bIns="144000">
            <a:spAutoFit/>
          </a:bodyPr>
          <a:lstStyle/>
          <a:p>
            <a:pPr>
              <a:spcAft>
                <a:spcPct val="40000"/>
              </a:spcAft>
            </a:pPr>
            <a:endParaRPr lang="de-CH" sz="1700" b="1" dirty="0">
              <a:latin typeface="Arial Narrow" pitchFamily="34" charset="0"/>
              <a:ea typeface="ＭＳ Ｐゴシック" pitchFamily="-107" charset="-128"/>
            </a:endParaRPr>
          </a:p>
          <a:p>
            <a:pPr>
              <a:spcAft>
                <a:spcPct val="40000"/>
              </a:spcAft>
            </a:pPr>
            <a:r>
              <a:rPr lang="en-GB" sz="2000" dirty="0" smtClean="0">
                <a:latin typeface="Arial Narrow" pitchFamily="34" charset="0"/>
                <a:ea typeface="ＭＳ Ｐゴシック" pitchFamily="-107" charset="-128"/>
              </a:rPr>
              <a:t>Conclusions:</a:t>
            </a:r>
          </a:p>
          <a:p>
            <a:pPr>
              <a:spcAft>
                <a:spcPct val="40000"/>
              </a:spcAft>
            </a:pPr>
            <a:r>
              <a:rPr lang="en-GB" sz="2000" dirty="0" smtClean="0">
                <a:latin typeface="Arial Narrow" pitchFamily="34" charset="0"/>
                <a:ea typeface="ＭＳ Ｐゴシック" pitchFamily="-107" charset="-128"/>
              </a:rPr>
              <a:t>Neutron optics can be used to increase the beam intensity on the sample</a:t>
            </a:r>
          </a:p>
          <a:p>
            <a:pPr>
              <a:spcAft>
                <a:spcPct val="40000"/>
              </a:spcAft>
            </a:pPr>
            <a:r>
              <a:rPr lang="en-GB" sz="2000" dirty="0" smtClean="0">
                <a:latin typeface="Arial Narrow" pitchFamily="34" charset="0"/>
                <a:ea typeface="ＭＳ Ｐゴシック" pitchFamily="-107" charset="-128"/>
              </a:rPr>
              <a:t>and/or reduce the background.</a:t>
            </a:r>
          </a:p>
          <a:p>
            <a:pPr>
              <a:spcAft>
                <a:spcPct val="40000"/>
              </a:spcAft>
            </a:pPr>
            <a:r>
              <a:rPr lang="en-GB" sz="2000" dirty="0" smtClean="0">
                <a:latin typeface="Arial Narrow" pitchFamily="34" charset="0"/>
                <a:ea typeface="ＭＳ Ｐゴシック" pitchFamily="-107" charset="-128"/>
              </a:rPr>
              <a:t>They can be incorporated in cryogenic sample environment. </a:t>
            </a:r>
          </a:p>
          <a:p>
            <a:pPr>
              <a:spcAft>
                <a:spcPct val="40000"/>
              </a:spcAft>
            </a:pPr>
            <a:r>
              <a:rPr lang="en-GB" sz="2000" dirty="0" smtClean="0">
                <a:latin typeface="Arial Narrow" pitchFamily="34" charset="0"/>
                <a:ea typeface="ＭＳ Ｐゴシック" pitchFamily="-107" charset="-128"/>
              </a:rPr>
              <a:t>To take full advantage they need to be considered in the instrument concept from the beginning.</a:t>
            </a:r>
          </a:p>
          <a:p>
            <a:pPr>
              <a:spcAft>
                <a:spcPct val="40000"/>
              </a:spcAft>
            </a:pPr>
            <a:r>
              <a:rPr lang="en-GB" sz="2000" dirty="0" smtClean="0">
                <a:latin typeface="Arial Narrow" pitchFamily="34" charset="0"/>
                <a:ea typeface="ＭＳ Ｐゴシック" pitchFamily="-107" charset="-128"/>
              </a:rPr>
              <a:t>They can be used to increase the performance of existing devices to some extend</a:t>
            </a:r>
            <a:r>
              <a:rPr lang="de-CH" sz="2000" dirty="0" smtClean="0">
                <a:latin typeface="Arial Narrow" pitchFamily="34" charset="0"/>
                <a:ea typeface="ＭＳ Ｐゴシック" pitchFamily="-107" charset="-128"/>
              </a:rPr>
              <a:t>.</a:t>
            </a:r>
          </a:p>
          <a:p>
            <a:pPr>
              <a:spcAft>
                <a:spcPct val="40000"/>
              </a:spcAft>
            </a:pPr>
            <a:endParaRPr lang="de-CH" sz="2000" dirty="0">
              <a:latin typeface="Arial Narrow" pitchFamily="34" charset="0"/>
              <a:ea typeface="ＭＳ Ｐゴシック" pitchFamily="-107" charset="-128"/>
            </a:endParaRPr>
          </a:p>
          <a:p>
            <a:pPr>
              <a:spcAft>
                <a:spcPct val="40000"/>
              </a:spcAft>
            </a:pPr>
            <a:endParaRPr lang="de-CH" sz="2000" dirty="0" smtClean="0">
              <a:latin typeface="Arial Narrow" pitchFamily="34" charset="0"/>
              <a:ea typeface="ＭＳ Ｐゴシック" pitchFamily="-107" charset="-128"/>
            </a:endParaRPr>
          </a:p>
          <a:p>
            <a:pPr>
              <a:spcAft>
                <a:spcPct val="40000"/>
              </a:spcAft>
            </a:pPr>
            <a:endParaRPr lang="de-CH" sz="2000" dirty="0">
              <a:latin typeface="Arial Narrow" pitchFamily="34" charset="0"/>
              <a:ea typeface="ＭＳ Ｐゴシック" pitchFamily="-107" charset="-128"/>
            </a:endParaRPr>
          </a:p>
          <a:p>
            <a:pPr>
              <a:spcAft>
                <a:spcPct val="40000"/>
              </a:spcAft>
            </a:pPr>
            <a:endParaRPr lang="de-CH" sz="2000" dirty="0" smtClean="0">
              <a:latin typeface="Arial Narrow" pitchFamily="34" charset="0"/>
              <a:ea typeface="ＭＳ Ｐゴシック" pitchFamily="-107" charset="-128"/>
            </a:endParaRPr>
          </a:p>
          <a:p>
            <a:pPr>
              <a:spcAft>
                <a:spcPct val="40000"/>
              </a:spcAft>
            </a:pPr>
            <a:endParaRPr lang="de-CH" sz="2000" dirty="0">
              <a:latin typeface="Arial Narrow" pitchFamily="34" charset="0"/>
              <a:ea typeface="ＭＳ Ｐゴシック" pitchFamily="-107" charset="-128"/>
            </a:endParaRPr>
          </a:p>
          <a:p>
            <a:pPr>
              <a:spcAft>
                <a:spcPct val="40000"/>
              </a:spcAft>
            </a:pPr>
            <a:endParaRPr lang="de-CH" sz="2000" dirty="0" smtClean="0">
              <a:latin typeface="Arial Narrow" pitchFamily="34" charset="0"/>
              <a:ea typeface="ＭＳ Ｐゴシック" pitchFamily="-107" charset="-128"/>
            </a:endParaRPr>
          </a:p>
          <a:p>
            <a:pPr>
              <a:spcAft>
                <a:spcPct val="40000"/>
              </a:spcAft>
            </a:pPr>
            <a:endParaRPr lang="de-CH" sz="2000" dirty="0">
              <a:latin typeface="Arial Narrow" pitchFamily="34" charset="0"/>
              <a:ea typeface="ＭＳ Ｐゴシック" pitchFamily="-107" charset="-128"/>
            </a:endParaRPr>
          </a:p>
          <a:p>
            <a:pPr>
              <a:spcAft>
                <a:spcPct val="40000"/>
              </a:spcAft>
            </a:pPr>
            <a:endParaRPr lang="de-CH" sz="2000" dirty="0" smtClean="0">
              <a:latin typeface="Arial Narrow" pitchFamily="34" charset="0"/>
              <a:ea typeface="ＭＳ Ｐゴシック" pitchFamily="-107" charset="-128"/>
            </a:endParaRPr>
          </a:p>
          <a:p>
            <a:pPr>
              <a:spcAft>
                <a:spcPct val="40000"/>
              </a:spcAft>
            </a:pPr>
            <a:endParaRPr lang="de-CH" sz="2000" dirty="0" smtClean="0">
              <a:latin typeface="Arial Narrow" pitchFamily="34" charset="0"/>
              <a:ea typeface="ＭＳ Ｐゴシック" pitchFamily="-107" charset="-128"/>
            </a:endParaRPr>
          </a:p>
          <a:p>
            <a:pPr>
              <a:spcAft>
                <a:spcPct val="40000"/>
              </a:spcAft>
            </a:pPr>
            <a:endParaRPr lang="de-CH" sz="2000" dirty="0">
              <a:latin typeface="Arial Narrow" pitchFamily="34" charset="0"/>
              <a:ea typeface="ＭＳ Ｐゴシック" pitchFamily="-107" charset="-128"/>
            </a:endParaRPr>
          </a:p>
          <a:p>
            <a:pPr>
              <a:spcAft>
                <a:spcPct val="40000"/>
              </a:spcAft>
            </a:pPr>
            <a:r>
              <a:rPr lang="de-CH" sz="2000" dirty="0" smtClean="0">
                <a:latin typeface="Arial Narrow" pitchFamily="34" charset="0"/>
                <a:ea typeface="ＭＳ Ｐゴシック" pitchFamily="-107" charset="-128"/>
              </a:rPr>
              <a:t> </a:t>
            </a:r>
            <a:endParaRPr lang="en-US" sz="2000" dirty="0">
              <a:latin typeface="Arial Narrow" pitchFamily="34" charset="0"/>
              <a:ea typeface="ＭＳ Ｐゴシック" pitchFamily="-107" charset="-128"/>
            </a:endParaRPr>
          </a:p>
        </p:txBody>
      </p:sp>
      <p:sp>
        <p:nvSpPr>
          <p:cNvPr id="17416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Line 10"/>
          <p:cNvSpPr>
            <a:spLocks noChangeShapeType="1"/>
          </p:cNvSpPr>
          <p:nvPr/>
        </p:nvSpPr>
        <p:spPr bwMode="auto">
          <a:xfrm>
            <a:off x="0" y="6597352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306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Arial Narrow" charset="0"/>
                <a:ea typeface="Arial Narrow" charset="0"/>
                <a:cs typeface="Arial Narrow" charset="0"/>
              </a:rPr>
              <a:t>Motivation</a:t>
            </a:r>
            <a:endParaRPr lang="en-GB" b="1" dirty="0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26" name="AutoShape 37"/>
          <p:cNvSpPr>
            <a:spLocks noChangeArrowheads="1"/>
          </p:cNvSpPr>
          <p:nvPr/>
        </p:nvSpPr>
        <p:spPr bwMode="auto">
          <a:xfrm>
            <a:off x="2677614" y="2996952"/>
            <a:ext cx="310210" cy="231098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n-US" sz="180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73643" y="1626828"/>
            <a:ext cx="1728191" cy="308792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800" kern="1000" spc="30" dirty="0" smtClean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800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+mn-lt"/>
                <a:cs typeface="Franklin Gothic Book"/>
              </a:rPr>
              <a:t>Sample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800" kern="1000" spc="30" dirty="0">
              <a:latin typeface="+mn-lt"/>
              <a:cs typeface="Franklin Gothic Book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 flipH="1">
            <a:off x="2941589" y="2406357"/>
            <a:ext cx="1008111" cy="6573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5043055" y="3557345"/>
            <a:ext cx="3993441" cy="359747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sz="1800" i="1" dirty="0" smtClean="0">
                <a:sym typeface="Symbol" charset="0"/>
              </a:rPr>
              <a:t>Samples </a:t>
            </a:r>
            <a:r>
              <a:rPr lang="en-US" sz="1800" i="1" dirty="0">
                <a:sym typeface="Symbol" charset="0"/>
              </a:rPr>
              <a:t>are often very </a:t>
            </a:r>
            <a:r>
              <a:rPr lang="en-US" sz="1800" i="1" dirty="0" smtClean="0">
                <a:sym typeface="Symbol" charset="0"/>
              </a:rPr>
              <a:t>small/tiny   (~ </a:t>
            </a:r>
            <a:r>
              <a:rPr lang="en-US" sz="1800" i="1" dirty="0">
                <a:sym typeface="Symbol" charset="0"/>
              </a:rPr>
              <a:t>1 mm</a:t>
            </a:r>
            <a:r>
              <a:rPr lang="en-US" sz="1800" i="1" baseline="30000" dirty="0">
                <a:sym typeface="Symbol" charset="0"/>
              </a:rPr>
              <a:t>3</a:t>
            </a:r>
            <a:r>
              <a:rPr lang="en-US" sz="1800" i="1" dirty="0" smtClean="0">
                <a:sym typeface="Symbol" charset="0"/>
              </a:rPr>
              <a:t>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endParaRPr lang="en-US" sz="1800" i="1" dirty="0">
              <a:sym typeface="Symbol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endParaRPr lang="en-GB" sz="18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2875396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Arial Narrow" charset="0"/>
                <a:ea typeface="Arial Narrow" charset="0"/>
                <a:cs typeface="Arial Narrow" charset="0"/>
              </a:rPr>
              <a:t>Motivation</a:t>
            </a:r>
            <a:endParaRPr lang="en-GB" b="1" dirty="0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26" name="AutoShape 37"/>
          <p:cNvSpPr>
            <a:spLocks noChangeArrowheads="1"/>
          </p:cNvSpPr>
          <p:nvPr/>
        </p:nvSpPr>
        <p:spPr bwMode="auto">
          <a:xfrm>
            <a:off x="2677614" y="2996952"/>
            <a:ext cx="310210" cy="231098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n-US" sz="180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73643" y="1626828"/>
            <a:ext cx="1728191" cy="308792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800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800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+mn-lt"/>
                <a:cs typeface="Franklin Gothic Book"/>
              </a:rPr>
              <a:t>Sample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800" kern="1000" spc="30" dirty="0">
              <a:latin typeface="+mn-lt"/>
              <a:cs typeface="Franklin Gothic Book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 flipH="1">
            <a:off x="2941589" y="2406357"/>
            <a:ext cx="1008111" cy="6573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5043055" y="3557345"/>
            <a:ext cx="3993441" cy="359747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sz="1800" i="1" dirty="0" smtClean="0">
                <a:sym typeface="Symbol" charset="0"/>
              </a:rPr>
              <a:t>Neuron beam has cross-section of ~1cm</a:t>
            </a:r>
            <a:r>
              <a:rPr lang="en-US" sz="1800" i="1" baseline="30000" dirty="0" smtClean="0">
                <a:sym typeface="Symbol" charset="0"/>
              </a:rPr>
              <a:t>2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endParaRPr lang="en-US" sz="1800" i="1" dirty="0">
              <a:sym typeface="Symbol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sz="1800" i="1" dirty="0" smtClean="0">
                <a:sym typeface="Symbol" charset="0"/>
              </a:rPr>
              <a:t>Samples </a:t>
            </a:r>
            <a:r>
              <a:rPr lang="en-US" sz="1800" i="1" dirty="0">
                <a:sym typeface="Symbol" charset="0"/>
              </a:rPr>
              <a:t>are often very </a:t>
            </a:r>
            <a:r>
              <a:rPr lang="en-US" sz="1800" i="1" dirty="0" smtClean="0">
                <a:sym typeface="Symbol" charset="0"/>
              </a:rPr>
              <a:t>small/tiny   (~ </a:t>
            </a:r>
            <a:r>
              <a:rPr lang="en-US" sz="1800" i="1" dirty="0">
                <a:sym typeface="Symbol" charset="0"/>
              </a:rPr>
              <a:t>1 mm</a:t>
            </a:r>
            <a:r>
              <a:rPr lang="en-US" sz="1800" i="1" baseline="30000" dirty="0">
                <a:sym typeface="Symbol" charset="0"/>
              </a:rPr>
              <a:t>3</a:t>
            </a:r>
            <a:r>
              <a:rPr lang="en-US" sz="1800" i="1" dirty="0" smtClean="0">
                <a:sym typeface="Symbol" charset="0"/>
              </a:rPr>
              <a:t>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endParaRPr lang="en-US" sz="1800" i="1" dirty="0">
              <a:sym typeface="Symbol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endParaRPr lang="en-GB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539552" y="2221193"/>
            <a:ext cx="3634091" cy="1445984"/>
          </a:xfrm>
          <a:prstGeom prst="rect">
            <a:avLst/>
          </a:prstGeom>
          <a:solidFill>
            <a:schemeClr val="accent3">
              <a:alpha val="3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3244" y="2418056"/>
            <a:ext cx="1872208" cy="42679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smtClean="0">
                <a:latin typeface="+mn-lt"/>
                <a:cs typeface="Franklin Gothic Book"/>
              </a:rPr>
              <a:t>Neutron beam</a:t>
            </a:r>
            <a:endParaRPr lang="en-GB" sz="18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46637893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817487" y="1353883"/>
            <a:ext cx="4048223" cy="3371261"/>
            <a:chOff x="2236511" y="978830"/>
            <a:chExt cx="4696295" cy="4163349"/>
          </a:xfrm>
        </p:grpSpPr>
        <p:sp>
          <p:nvSpPr>
            <p:cNvPr id="33" name="Rectangle 32"/>
            <p:cNvSpPr/>
            <p:nvPr/>
          </p:nvSpPr>
          <p:spPr bwMode="auto">
            <a:xfrm>
              <a:off x="3491880" y="978830"/>
              <a:ext cx="2160240" cy="4161841"/>
            </a:xfrm>
            <a:prstGeom prst="rect">
              <a:avLst/>
            </a:prstGeom>
            <a:gradFill flip="none" rotWithShape="1">
              <a:gsLst>
                <a:gs pos="0">
                  <a:schemeClr val="bg2"/>
                </a:gs>
                <a:gs pos="74000">
                  <a:schemeClr val="bg2">
                    <a:lumMod val="20000"/>
                    <a:lumOff val="80000"/>
                  </a:schemeClr>
                </a:gs>
                <a:gs pos="83000">
                  <a:schemeClr val="bg2">
                    <a:lumMod val="40000"/>
                    <a:lumOff val="60000"/>
                  </a:schemeClr>
                </a:gs>
                <a:gs pos="100000">
                  <a:schemeClr val="bg2"/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3635896" y="978830"/>
              <a:ext cx="1872208" cy="4161841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74000">
                  <a:schemeClr val="bg2">
                    <a:lumMod val="20000"/>
                    <a:lumOff val="80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4" name="Manual Input 33"/>
            <p:cNvSpPr/>
            <p:nvPr/>
          </p:nvSpPr>
          <p:spPr bwMode="auto">
            <a:xfrm>
              <a:off x="2239265" y="4066752"/>
              <a:ext cx="1080120" cy="1042551"/>
            </a:xfrm>
            <a:prstGeom prst="flowChartManualInput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5" name="Manual Input 34"/>
            <p:cNvSpPr/>
            <p:nvPr/>
          </p:nvSpPr>
          <p:spPr bwMode="auto">
            <a:xfrm rot="10800000">
              <a:off x="5852686" y="978830"/>
              <a:ext cx="1080120" cy="1042551"/>
            </a:xfrm>
            <a:prstGeom prst="flowChartManualInput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6" name="Manual Input 35"/>
            <p:cNvSpPr/>
            <p:nvPr/>
          </p:nvSpPr>
          <p:spPr bwMode="auto">
            <a:xfrm>
              <a:off x="5825038" y="4111355"/>
              <a:ext cx="1107768" cy="1030824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257"/>
                <a:gd name="connsiteY0" fmla="*/ 334 h 10000"/>
                <a:gd name="connsiteX1" fmla="*/ 10257 w 10257"/>
                <a:gd name="connsiteY1" fmla="*/ 0 h 10000"/>
                <a:gd name="connsiteX2" fmla="*/ 10257 w 10257"/>
                <a:gd name="connsiteY2" fmla="*/ 10000 h 10000"/>
                <a:gd name="connsiteX3" fmla="*/ 257 w 10257"/>
                <a:gd name="connsiteY3" fmla="*/ 10000 h 10000"/>
                <a:gd name="connsiteX4" fmla="*/ 0 w 10257"/>
                <a:gd name="connsiteY4" fmla="*/ 334 h 10000"/>
                <a:gd name="connsiteX0" fmla="*/ 0 w 10385"/>
                <a:gd name="connsiteY0" fmla="*/ 0 h 9666"/>
                <a:gd name="connsiteX1" fmla="*/ 10385 w 10385"/>
                <a:gd name="connsiteY1" fmla="*/ 2102 h 9666"/>
                <a:gd name="connsiteX2" fmla="*/ 10257 w 10385"/>
                <a:gd name="connsiteY2" fmla="*/ 9666 h 9666"/>
                <a:gd name="connsiteX3" fmla="*/ 257 w 10385"/>
                <a:gd name="connsiteY3" fmla="*/ 9666 h 9666"/>
                <a:gd name="connsiteX4" fmla="*/ 0 w 10385"/>
                <a:gd name="connsiteY4" fmla="*/ 0 h 9666"/>
                <a:gd name="connsiteX0" fmla="*/ 24 w 9777"/>
                <a:gd name="connsiteY0" fmla="*/ 0 h 10000"/>
                <a:gd name="connsiteX1" fmla="*/ 9777 w 9777"/>
                <a:gd name="connsiteY1" fmla="*/ 2175 h 10000"/>
                <a:gd name="connsiteX2" fmla="*/ 9654 w 9777"/>
                <a:gd name="connsiteY2" fmla="*/ 10000 h 10000"/>
                <a:gd name="connsiteX3" fmla="*/ 24 w 9777"/>
                <a:gd name="connsiteY3" fmla="*/ 10000 h 10000"/>
                <a:gd name="connsiteX4" fmla="*/ 24 w 9777"/>
                <a:gd name="connsiteY4" fmla="*/ 0 h 10000"/>
                <a:gd name="connsiteX0" fmla="*/ 0 w 10101"/>
                <a:gd name="connsiteY0" fmla="*/ 0 h 9867"/>
                <a:gd name="connsiteX1" fmla="*/ 10101 w 10101"/>
                <a:gd name="connsiteY1" fmla="*/ 2042 h 9867"/>
                <a:gd name="connsiteX2" fmla="*/ 9975 w 10101"/>
                <a:gd name="connsiteY2" fmla="*/ 9867 h 9867"/>
                <a:gd name="connsiteX3" fmla="*/ 126 w 10101"/>
                <a:gd name="connsiteY3" fmla="*/ 9867 h 9867"/>
                <a:gd name="connsiteX4" fmla="*/ 0 w 10101"/>
                <a:gd name="connsiteY4" fmla="*/ 0 h 9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01" h="9867">
                  <a:moveTo>
                    <a:pt x="0" y="0"/>
                  </a:moveTo>
                  <a:lnTo>
                    <a:pt x="10101" y="2042"/>
                  </a:lnTo>
                  <a:lnTo>
                    <a:pt x="9975" y="9867"/>
                  </a:lnTo>
                  <a:lnTo>
                    <a:pt x="126" y="9867"/>
                  </a:lnTo>
                  <a:cubicBezTo>
                    <a:pt x="42" y="6534"/>
                    <a:pt x="84" y="3333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38" name="Manual Input 35"/>
            <p:cNvSpPr/>
            <p:nvPr/>
          </p:nvSpPr>
          <p:spPr bwMode="auto">
            <a:xfrm rot="10800000">
              <a:off x="2236511" y="990557"/>
              <a:ext cx="1107768" cy="1030824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257"/>
                <a:gd name="connsiteY0" fmla="*/ 334 h 10000"/>
                <a:gd name="connsiteX1" fmla="*/ 10257 w 10257"/>
                <a:gd name="connsiteY1" fmla="*/ 0 h 10000"/>
                <a:gd name="connsiteX2" fmla="*/ 10257 w 10257"/>
                <a:gd name="connsiteY2" fmla="*/ 10000 h 10000"/>
                <a:gd name="connsiteX3" fmla="*/ 257 w 10257"/>
                <a:gd name="connsiteY3" fmla="*/ 10000 h 10000"/>
                <a:gd name="connsiteX4" fmla="*/ 0 w 10257"/>
                <a:gd name="connsiteY4" fmla="*/ 334 h 10000"/>
                <a:gd name="connsiteX0" fmla="*/ 0 w 10385"/>
                <a:gd name="connsiteY0" fmla="*/ 0 h 9666"/>
                <a:gd name="connsiteX1" fmla="*/ 10385 w 10385"/>
                <a:gd name="connsiteY1" fmla="*/ 2102 h 9666"/>
                <a:gd name="connsiteX2" fmla="*/ 10257 w 10385"/>
                <a:gd name="connsiteY2" fmla="*/ 9666 h 9666"/>
                <a:gd name="connsiteX3" fmla="*/ 257 w 10385"/>
                <a:gd name="connsiteY3" fmla="*/ 9666 h 9666"/>
                <a:gd name="connsiteX4" fmla="*/ 0 w 10385"/>
                <a:gd name="connsiteY4" fmla="*/ 0 h 9666"/>
                <a:gd name="connsiteX0" fmla="*/ 24 w 9777"/>
                <a:gd name="connsiteY0" fmla="*/ 0 h 10000"/>
                <a:gd name="connsiteX1" fmla="*/ 9777 w 9777"/>
                <a:gd name="connsiteY1" fmla="*/ 2175 h 10000"/>
                <a:gd name="connsiteX2" fmla="*/ 9654 w 9777"/>
                <a:gd name="connsiteY2" fmla="*/ 10000 h 10000"/>
                <a:gd name="connsiteX3" fmla="*/ 24 w 9777"/>
                <a:gd name="connsiteY3" fmla="*/ 10000 h 10000"/>
                <a:gd name="connsiteX4" fmla="*/ 24 w 9777"/>
                <a:gd name="connsiteY4" fmla="*/ 0 h 10000"/>
                <a:gd name="connsiteX0" fmla="*/ 0 w 10101"/>
                <a:gd name="connsiteY0" fmla="*/ 0 h 9867"/>
                <a:gd name="connsiteX1" fmla="*/ 10101 w 10101"/>
                <a:gd name="connsiteY1" fmla="*/ 2042 h 9867"/>
                <a:gd name="connsiteX2" fmla="*/ 9975 w 10101"/>
                <a:gd name="connsiteY2" fmla="*/ 9867 h 9867"/>
                <a:gd name="connsiteX3" fmla="*/ 126 w 10101"/>
                <a:gd name="connsiteY3" fmla="*/ 9867 h 9867"/>
                <a:gd name="connsiteX4" fmla="*/ 0 w 10101"/>
                <a:gd name="connsiteY4" fmla="*/ 0 h 9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01" h="9867">
                  <a:moveTo>
                    <a:pt x="0" y="0"/>
                  </a:moveTo>
                  <a:lnTo>
                    <a:pt x="10101" y="2042"/>
                  </a:lnTo>
                  <a:lnTo>
                    <a:pt x="9975" y="9867"/>
                  </a:lnTo>
                  <a:lnTo>
                    <a:pt x="126" y="9867"/>
                  </a:lnTo>
                  <a:cubicBezTo>
                    <a:pt x="42" y="6534"/>
                    <a:pt x="84" y="3333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Arial Narrow" charset="0"/>
                <a:ea typeface="Arial Narrow" charset="0"/>
                <a:cs typeface="Arial Narrow" charset="0"/>
              </a:rPr>
              <a:t>Motivation</a:t>
            </a:r>
            <a:endParaRPr lang="en-GB" b="1" dirty="0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26" name="AutoShape 37"/>
          <p:cNvSpPr>
            <a:spLocks noChangeArrowheads="1"/>
          </p:cNvSpPr>
          <p:nvPr/>
        </p:nvSpPr>
        <p:spPr bwMode="auto">
          <a:xfrm>
            <a:off x="2677614" y="2996952"/>
            <a:ext cx="310210" cy="231098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n-US" sz="180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27" name="Rectangle 38"/>
          <p:cNvSpPr>
            <a:spLocks noChangeArrowheads="1"/>
          </p:cNvSpPr>
          <p:nvPr/>
        </p:nvSpPr>
        <p:spPr bwMode="auto">
          <a:xfrm>
            <a:off x="2708612" y="1363380"/>
            <a:ext cx="273695" cy="1633572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n-US" sz="180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73643" y="1626828"/>
            <a:ext cx="1728191" cy="308792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+mn-lt"/>
                <a:cs typeface="Franklin Gothic Book"/>
              </a:rPr>
              <a:t>Sample Holder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800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+mn-lt"/>
                <a:cs typeface="Franklin Gothic Book"/>
              </a:rPr>
              <a:t>Sample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800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+mn-lt"/>
                <a:cs typeface="Franklin Gothic Book"/>
              </a:rPr>
              <a:t>Sample Space</a:t>
            </a:r>
          </a:p>
        </p:txBody>
      </p:sp>
      <p:cxnSp>
        <p:nvCxnSpPr>
          <p:cNvPr id="45" name="Straight Arrow Connector 44"/>
          <p:cNvCxnSpPr/>
          <p:nvPr/>
        </p:nvCxnSpPr>
        <p:spPr bwMode="auto">
          <a:xfrm flipH="1">
            <a:off x="2941589" y="2406357"/>
            <a:ext cx="1008111" cy="6573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6" name="Straight Arrow Connector 45"/>
          <p:cNvCxnSpPr/>
          <p:nvPr/>
        </p:nvCxnSpPr>
        <p:spPr bwMode="auto">
          <a:xfrm flipH="1">
            <a:off x="3000627" y="1798887"/>
            <a:ext cx="1040644" cy="6704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 flipH="1">
            <a:off x="3624415" y="3468131"/>
            <a:ext cx="343283" cy="1990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5043055" y="3557345"/>
            <a:ext cx="3993441" cy="359747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sz="1800" i="1" dirty="0" smtClean="0">
                <a:sym typeface="Symbol" charset="0"/>
              </a:rPr>
              <a:t>Neuron beam has cross-section of ~1cm</a:t>
            </a:r>
            <a:r>
              <a:rPr lang="en-US" sz="1800" i="1" baseline="30000" dirty="0" smtClean="0">
                <a:sym typeface="Symbol" charset="0"/>
              </a:rPr>
              <a:t>2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endParaRPr lang="en-US" sz="1800" i="1" dirty="0">
              <a:sym typeface="Symbol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sz="1800" i="1" dirty="0" smtClean="0">
                <a:sym typeface="Symbol" charset="0"/>
              </a:rPr>
              <a:t>Samples </a:t>
            </a:r>
            <a:r>
              <a:rPr lang="en-US" sz="1800" i="1" dirty="0">
                <a:sym typeface="Symbol" charset="0"/>
              </a:rPr>
              <a:t>are often very </a:t>
            </a:r>
            <a:r>
              <a:rPr lang="en-US" sz="1800" i="1" dirty="0" smtClean="0">
                <a:sym typeface="Symbol" charset="0"/>
              </a:rPr>
              <a:t>small/tiny   (~ </a:t>
            </a:r>
            <a:r>
              <a:rPr lang="en-US" sz="1800" i="1" dirty="0">
                <a:sym typeface="Symbol" charset="0"/>
              </a:rPr>
              <a:t>1 mm</a:t>
            </a:r>
            <a:r>
              <a:rPr lang="en-US" sz="1800" i="1" baseline="30000" dirty="0">
                <a:sym typeface="Symbol" charset="0"/>
              </a:rPr>
              <a:t>3</a:t>
            </a:r>
            <a:r>
              <a:rPr lang="en-US" sz="1800" i="1" dirty="0" smtClean="0">
                <a:sym typeface="Symbol" charset="0"/>
              </a:rPr>
              <a:t>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endParaRPr lang="en-US" sz="1800" i="1" dirty="0">
              <a:sym typeface="Symbol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sz="1800" i="1" dirty="0" smtClean="0">
                <a:sym typeface="Symbol" charset="0"/>
              </a:rPr>
              <a:t>sample holder in close vicinity of sample will contribute to background 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endParaRPr lang="en-US" sz="1800" i="1" dirty="0" smtClean="0">
              <a:sym typeface="Symbol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endParaRPr lang="en-US" sz="1800" i="1" dirty="0">
              <a:sym typeface="Symbol" charset="0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endParaRPr lang="en-GB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539552" y="2221193"/>
            <a:ext cx="3634091" cy="1445984"/>
          </a:xfrm>
          <a:prstGeom prst="rect">
            <a:avLst/>
          </a:prstGeom>
          <a:solidFill>
            <a:schemeClr val="accent3">
              <a:alpha val="3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3244" y="2418056"/>
            <a:ext cx="1872208" cy="42679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smtClean="0">
                <a:latin typeface="+mn-lt"/>
                <a:cs typeface="Franklin Gothic Book"/>
              </a:rPr>
              <a:t>Neutron beam</a:t>
            </a:r>
            <a:endParaRPr lang="en-GB" sz="18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96017718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Arial Narrow" charset="0"/>
                <a:ea typeface="Arial Narrow" charset="0"/>
                <a:cs typeface="Arial Narrow" charset="0"/>
              </a:rPr>
              <a:t>Motivation</a:t>
            </a:r>
            <a:endParaRPr lang="en-GB" b="1" dirty="0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grpSp>
        <p:nvGrpSpPr>
          <p:cNvPr id="5" name="Group 4"/>
          <p:cNvGrpSpPr/>
          <p:nvPr/>
        </p:nvGrpSpPr>
        <p:grpSpPr>
          <a:xfrm>
            <a:off x="5004048" y="0"/>
            <a:ext cx="4759657" cy="6858000"/>
            <a:chOff x="3635896" y="0"/>
            <a:chExt cx="4759657" cy="68580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896" y="0"/>
              <a:ext cx="4759657" cy="6858000"/>
            </a:xfrm>
            <a:prstGeom prst="rect">
              <a:avLst/>
            </a:prstGeom>
          </p:spPr>
        </p:pic>
        <p:sp>
          <p:nvSpPr>
            <p:cNvPr id="26" name="AutoShape 37"/>
            <p:cNvSpPr>
              <a:spLocks noChangeAspect="1" noChangeArrowheads="1"/>
            </p:cNvSpPr>
            <p:nvPr/>
          </p:nvSpPr>
          <p:spPr bwMode="auto">
            <a:xfrm>
              <a:off x="5652120" y="5256659"/>
              <a:ext cx="106530" cy="88723"/>
            </a:xfrm>
            <a:prstGeom prst="octagon">
              <a:avLst>
                <a:gd name="adj" fmla="val 2928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</a:pPr>
              <a:endParaRPr lang="en-US" sz="1800">
                <a:latin typeface="Arial" charset="0"/>
                <a:ea typeface="ＭＳ Ｐゴシック" pitchFamily="34" charset="-128"/>
              </a:endParaRPr>
            </a:p>
          </p:txBody>
        </p:sp>
      </p:grp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1043608" y="1091700"/>
            <a:ext cx="4678437" cy="3321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en-US" sz="2000" i="1" dirty="0" smtClean="0">
                <a:sym typeface="Symbol" charset="0"/>
              </a:rPr>
              <a:t>Samples are often very small/tiny (&lt; 1 mm</a:t>
            </a:r>
            <a:r>
              <a:rPr lang="en-US" sz="2000" i="1" baseline="30000" dirty="0" smtClean="0">
                <a:sym typeface="Symbol" charset="0"/>
              </a:rPr>
              <a:t>3</a:t>
            </a:r>
            <a:r>
              <a:rPr lang="en-US" sz="2000" i="1" dirty="0" smtClean="0">
                <a:sym typeface="Symbol" charset="0"/>
              </a:rPr>
              <a:t>) 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2000" dirty="0" smtClean="0">
              <a:sym typeface="Symbo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 smtClean="0"/>
              <a:t>Samples are located inside different kind of sample environments (like cryostats)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 smtClean="0"/>
              <a:t>for complex sample environment focusing elements are far away from sample – large direct beam size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dirty="0" smtClean="0">
              <a:sym typeface="Symbo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000" dirty="0" smtClean="0">
              <a:sym typeface="Symbol" charset="0"/>
            </a:endParaRPr>
          </a:p>
          <a:p>
            <a:pPr lvl="1" eaLnBrk="1" hangingPunct="1">
              <a:lnSpc>
                <a:spcPct val="90000"/>
              </a:lnSpc>
              <a:defRPr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000" dirty="0" smtClean="0">
              <a:sym typeface="Symbo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000" dirty="0" smtClean="0"/>
          </a:p>
        </p:txBody>
      </p:sp>
      <p:grpSp>
        <p:nvGrpSpPr>
          <p:cNvPr id="20" name="Group 19"/>
          <p:cNvGrpSpPr/>
          <p:nvPr/>
        </p:nvGrpSpPr>
        <p:grpSpPr>
          <a:xfrm>
            <a:off x="1560173" y="4284663"/>
            <a:ext cx="2543175" cy="2376487"/>
            <a:chOff x="6084888" y="1052513"/>
            <a:chExt cx="2543175" cy="2376487"/>
          </a:xfrm>
        </p:grpSpPr>
        <p:grpSp>
          <p:nvGrpSpPr>
            <p:cNvPr id="21" name="Group 50"/>
            <p:cNvGrpSpPr>
              <a:grpSpLocks/>
            </p:cNvGrpSpPr>
            <p:nvPr/>
          </p:nvGrpSpPr>
          <p:grpSpPr bwMode="auto">
            <a:xfrm>
              <a:off x="6421438" y="1052513"/>
              <a:ext cx="2197100" cy="2293937"/>
              <a:chOff x="3437" y="2369"/>
              <a:chExt cx="1854" cy="1811"/>
            </a:xfrm>
          </p:grpSpPr>
          <p:sp>
            <p:nvSpPr>
              <p:cNvPr id="29" name="AutoShape 37"/>
              <p:cNvSpPr>
                <a:spLocks noChangeArrowheads="1"/>
              </p:cNvSpPr>
              <p:nvPr/>
            </p:nvSpPr>
            <p:spPr bwMode="auto">
              <a:xfrm>
                <a:off x="4106" y="3078"/>
                <a:ext cx="394" cy="307"/>
              </a:xfrm>
              <a:prstGeom prst="octagon">
                <a:avLst>
                  <a:gd name="adj" fmla="val 29287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spcBef>
                    <a:spcPct val="0"/>
                  </a:spcBef>
                </a:pPr>
                <a:endParaRPr lang="en-US" sz="1800">
                  <a:latin typeface="Arial" charset="0"/>
                  <a:ea typeface="ＭＳ Ｐゴシック" pitchFamily="34" charset="-128"/>
                </a:endParaRPr>
              </a:p>
            </p:txBody>
          </p:sp>
          <p:sp>
            <p:nvSpPr>
              <p:cNvPr id="30" name="Rectangle 38"/>
              <p:cNvSpPr>
                <a:spLocks noChangeArrowheads="1"/>
              </p:cNvSpPr>
              <p:nvPr/>
            </p:nvSpPr>
            <p:spPr bwMode="auto">
              <a:xfrm>
                <a:off x="4144" y="3389"/>
                <a:ext cx="310" cy="791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spcBef>
                    <a:spcPct val="0"/>
                  </a:spcBef>
                </a:pPr>
                <a:endParaRPr lang="en-US" sz="1800">
                  <a:latin typeface="Arial" charset="0"/>
                  <a:ea typeface="ＭＳ Ｐゴシック" pitchFamily="34" charset="-128"/>
                </a:endParaRPr>
              </a:p>
            </p:txBody>
          </p:sp>
          <p:sp>
            <p:nvSpPr>
              <p:cNvPr id="31" name="Freeform 41"/>
              <p:cNvSpPr>
                <a:spLocks/>
              </p:cNvSpPr>
              <p:nvPr/>
            </p:nvSpPr>
            <p:spPr bwMode="auto">
              <a:xfrm>
                <a:off x="3437" y="2877"/>
                <a:ext cx="1854" cy="675"/>
              </a:xfrm>
              <a:custGeom>
                <a:avLst/>
                <a:gdLst>
                  <a:gd name="T0" fmla="*/ 176 w 2592"/>
                  <a:gd name="T1" fmla="*/ 1 h 1234"/>
                  <a:gd name="T2" fmla="*/ 177 w 2592"/>
                  <a:gd name="T3" fmla="*/ 10 h 1234"/>
                  <a:gd name="T4" fmla="*/ 82 w 2592"/>
                  <a:gd name="T5" fmla="*/ 8 h 1234"/>
                  <a:gd name="T6" fmla="*/ 0 w 2592"/>
                  <a:gd name="T7" fmla="*/ 10 h 1234"/>
                  <a:gd name="T8" fmla="*/ 1 w 2592"/>
                  <a:gd name="T9" fmla="*/ 0 h 1234"/>
                  <a:gd name="T10" fmla="*/ 82 w 2592"/>
                  <a:gd name="T11" fmla="*/ 3 h 1234"/>
                  <a:gd name="T12" fmla="*/ 176 w 2592"/>
                  <a:gd name="T13" fmla="*/ 1 h 12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592" h="1234">
                    <a:moveTo>
                      <a:pt x="2567" y="74"/>
                    </a:moveTo>
                    <a:lnTo>
                      <a:pt x="2592" y="1203"/>
                    </a:lnTo>
                    <a:lnTo>
                      <a:pt x="1184" y="930"/>
                    </a:lnTo>
                    <a:lnTo>
                      <a:pt x="0" y="1234"/>
                    </a:lnTo>
                    <a:lnTo>
                      <a:pt x="6" y="0"/>
                    </a:lnTo>
                    <a:lnTo>
                      <a:pt x="1190" y="372"/>
                    </a:lnTo>
                    <a:lnTo>
                      <a:pt x="2567" y="74"/>
                    </a:lnTo>
                    <a:close/>
                  </a:path>
                </a:pathLst>
              </a:custGeom>
              <a:solidFill>
                <a:srgbClr val="800000">
                  <a:alpha val="25098"/>
                </a:srgb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37" name="Freeform 42"/>
              <p:cNvSpPr>
                <a:spLocks/>
              </p:cNvSpPr>
              <p:nvPr/>
            </p:nvSpPr>
            <p:spPr bwMode="auto">
              <a:xfrm>
                <a:off x="4135" y="2369"/>
                <a:ext cx="930" cy="1004"/>
              </a:xfrm>
              <a:custGeom>
                <a:avLst/>
                <a:gdLst>
                  <a:gd name="T0" fmla="*/ 0 w 1005"/>
                  <a:gd name="T1" fmla="*/ 60 h 1457"/>
                  <a:gd name="T2" fmla="*/ 304 w 1005"/>
                  <a:gd name="T3" fmla="*/ 10 h 1457"/>
                  <a:gd name="T4" fmla="*/ 241 w 1005"/>
                  <a:gd name="T5" fmla="*/ 7 h 1457"/>
                  <a:gd name="T6" fmla="*/ 541 w 1005"/>
                  <a:gd name="T7" fmla="*/ 0 h 1457"/>
                  <a:gd name="T8" fmla="*/ 536 w 1005"/>
                  <a:gd name="T9" fmla="*/ 22 h 1457"/>
                  <a:gd name="T10" fmla="*/ 477 w 1005"/>
                  <a:gd name="T11" fmla="*/ 21 h 1457"/>
                  <a:gd name="T12" fmla="*/ 154 w 1005"/>
                  <a:gd name="T13" fmla="*/ 74 h 1457"/>
                  <a:gd name="T14" fmla="*/ 0 w 1005"/>
                  <a:gd name="T15" fmla="*/ 60 h 14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005" h="1457">
                    <a:moveTo>
                      <a:pt x="0" y="1178"/>
                    </a:moveTo>
                    <a:lnTo>
                      <a:pt x="564" y="204"/>
                    </a:lnTo>
                    <a:lnTo>
                      <a:pt x="447" y="130"/>
                    </a:lnTo>
                    <a:lnTo>
                      <a:pt x="1005" y="0"/>
                    </a:lnTo>
                    <a:lnTo>
                      <a:pt x="999" y="440"/>
                    </a:lnTo>
                    <a:lnTo>
                      <a:pt x="887" y="397"/>
                    </a:lnTo>
                    <a:lnTo>
                      <a:pt x="285" y="1457"/>
                    </a:lnTo>
                    <a:lnTo>
                      <a:pt x="0" y="1178"/>
                    </a:lnTo>
                    <a:close/>
                  </a:path>
                </a:pathLst>
              </a:custGeom>
              <a:solidFill>
                <a:srgbClr val="FFCC00">
                  <a:alpha val="36862"/>
                </a:srgb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41" name="Freeform 43"/>
              <p:cNvSpPr>
                <a:spLocks/>
              </p:cNvSpPr>
              <p:nvPr/>
            </p:nvSpPr>
            <p:spPr bwMode="auto">
              <a:xfrm rot="-3817258">
                <a:off x="3672" y="2316"/>
                <a:ext cx="808" cy="1155"/>
              </a:xfrm>
              <a:custGeom>
                <a:avLst/>
                <a:gdLst>
                  <a:gd name="T0" fmla="*/ 0 w 1005"/>
                  <a:gd name="T1" fmla="*/ 184 h 1457"/>
                  <a:gd name="T2" fmla="*/ 99 w 1005"/>
                  <a:gd name="T3" fmla="*/ 32 h 1457"/>
                  <a:gd name="T4" fmla="*/ 78 w 1005"/>
                  <a:gd name="T5" fmla="*/ 21 h 1457"/>
                  <a:gd name="T6" fmla="*/ 176 w 1005"/>
                  <a:gd name="T7" fmla="*/ 0 h 1457"/>
                  <a:gd name="T8" fmla="*/ 174 w 1005"/>
                  <a:gd name="T9" fmla="*/ 68 h 1457"/>
                  <a:gd name="T10" fmla="*/ 155 w 1005"/>
                  <a:gd name="T11" fmla="*/ 62 h 1457"/>
                  <a:gd name="T12" fmla="*/ 50 w 1005"/>
                  <a:gd name="T13" fmla="*/ 228 h 1457"/>
                  <a:gd name="T14" fmla="*/ 0 w 1005"/>
                  <a:gd name="T15" fmla="*/ 184 h 14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005" h="1457">
                    <a:moveTo>
                      <a:pt x="0" y="1178"/>
                    </a:moveTo>
                    <a:lnTo>
                      <a:pt x="564" y="204"/>
                    </a:lnTo>
                    <a:lnTo>
                      <a:pt x="447" y="130"/>
                    </a:lnTo>
                    <a:lnTo>
                      <a:pt x="1005" y="0"/>
                    </a:lnTo>
                    <a:lnTo>
                      <a:pt x="999" y="440"/>
                    </a:lnTo>
                    <a:lnTo>
                      <a:pt x="887" y="397"/>
                    </a:lnTo>
                    <a:lnTo>
                      <a:pt x="285" y="1457"/>
                    </a:lnTo>
                    <a:lnTo>
                      <a:pt x="0" y="1178"/>
                    </a:lnTo>
                    <a:close/>
                  </a:path>
                </a:pathLst>
              </a:custGeom>
              <a:solidFill>
                <a:srgbClr val="FFCC00">
                  <a:alpha val="36862"/>
                </a:srgb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  <p:grpSp>
          <p:nvGrpSpPr>
            <p:cNvPr id="22" name="Group 49"/>
            <p:cNvGrpSpPr>
              <a:grpSpLocks/>
            </p:cNvGrpSpPr>
            <p:nvPr/>
          </p:nvGrpSpPr>
          <p:grpSpPr bwMode="auto">
            <a:xfrm>
              <a:off x="6084888" y="1357313"/>
              <a:ext cx="2543175" cy="2071687"/>
              <a:chOff x="3231" y="1060"/>
              <a:chExt cx="2146" cy="1635"/>
            </a:xfrm>
          </p:grpSpPr>
          <p:sp>
            <p:nvSpPr>
              <p:cNvPr id="23" name="Rectangle 45"/>
              <p:cNvSpPr>
                <a:spLocks noChangeArrowheads="1"/>
              </p:cNvSpPr>
              <p:nvPr/>
            </p:nvSpPr>
            <p:spPr bwMode="auto">
              <a:xfrm>
                <a:off x="3473" y="1159"/>
                <a:ext cx="1904" cy="1104"/>
              </a:xfrm>
              <a:prstGeom prst="rect">
                <a:avLst/>
              </a:prstGeom>
              <a:solidFill>
                <a:srgbClr val="800000">
                  <a:alpha val="27058"/>
                </a:srgb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hangingPunct="1">
                  <a:spcBef>
                    <a:spcPct val="0"/>
                  </a:spcBef>
                </a:pPr>
                <a:endParaRPr lang="en-US" sz="1800">
                  <a:latin typeface="Arial" charset="0"/>
                  <a:ea typeface="ＭＳ Ｐゴシック" pitchFamily="34" charset="-128"/>
                </a:endParaRPr>
              </a:p>
            </p:txBody>
          </p:sp>
          <p:sp>
            <p:nvSpPr>
              <p:cNvPr id="24" name="Freeform 46"/>
              <p:cNvSpPr>
                <a:spLocks/>
              </p:cNvSpPr>
              <p:nvPr/>
            </p:nvSpPr>
            <p:spPr bwMode="auto">
              <a:xfrm rot="-1082122">
                <a:off x="4010" y="1060"/>
                <a:ext cx="808" cy="1155"/>
              </a:xfrm>
              <a:custGeom>
                <a:avLst/>
                <a:gdLst>
                  <a:gd name="T0" fmla="*/ 0 w 1005"/>
                  <a:gd name="T1" fmla="*/ 184 h 1457"/>
                  <a:gd name="T2" fmla="*/ 99 w 1005"/>
                  <a:gd name="T3" fmla="*/ 32 h 1457"/>
                  <a:gd name="T4" fmla="*/ 78 w 1005"/>
                  <a:gd name="T5" fmla="*/ 21 h 1457"/>
                  <a:gd name="T6" fmla="*/ 176 w 1005"/>
                  <a:gd name="T7" fmla="*/ 0 h 1457"/>
                  <a:gd name="T8" fmla="*/ 174 w 1005"/>
                  <a:gd name="T9" fmla="*/ 68 h 1457"/>
                  <a:gd name="T10" fmla="*/ 155 w 1005"/>
                  <a:gd name="T11" fmla="*/ 62 h 1457"/>
                  <a:gd name="T12" fmla="*/ 50 w 1005"/>
                  <a:gd name="T13" fmla="*/ 228 h 1457"/>
                  <a:gd name="T14" fmla="*/ 0 w 1005"/>
                  <a:gd name="T15" fmla="*/ 184 h 14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005" h="1457">
                    <a:moveTo>
                      <a:pt x="0" y="1178"/>
                    </a:moveTo>
                    <a:lnTo>
                      <a:pt x="564" y="204"/>
                    </a:lnTo>
                    <a:lnTo>
                      <a:pt x="447" y="130"/>
                    </a:lnTo>
                    <a:lnTo>
                      <a:pt x="1005" y="0"/>
                    </a:lnTo>
                    <a:lnTo>
                      <a:pt x="999" y="440"/>
                    </a:lnTo>
                    <a:lnTo>
                      <a:pt x="887" y="397"/>
                    </a:lnTo>
                    <a:lnTo>
                      <a:pt x="285" y="1457"/>
                    </a:lnTo>
                    <a:lnTo>
                      <a:pt x="0" y="1178"/>
                    </a:lnTo>
                    <a:close/>
                  </a:path>
                </a:pathLst>
              </a:custGeom>
              <a:solidFill>
                <a:schemeClr val="bg2">
                  <a:alpha val="36862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25" name="Freeform 47"/>
              <p:cNvSpPr>
                <a:spLocks/>
              </p:cNvSpPr>
              <p:nvPr/>
            </p:nvSpPr>
            <p:spPr bwMode="auto">
              <a:xfrm rot="-7842458">
                <a:off x="3405" y="1548"/>
                <a:ext cx="808" cy="1155"/>
              </a:xfrm>
              <a:custGeom>
                <a:avLst/>
                <a:gdLst>
                  <a:gd name="T0" fmla="*/ 0 w 1005"/>
                  <a:gd name="T1" fmla="*/ 184 h 1457"/>
                  <a:gd name="T2" fmla="*/ 99 w 1005"/>
                  <a:gd name="T3" fmla="*/ 32 h 1457"/>
                  <a:gd name="T4" fmla="*/ 78 w 1005"/>
                  <a:gd name="T5" fmla="*/ 21 h 1457"/>
                  <a:gd name="T6" fmla="*/ 176 w 1005"/>
                  <a:gd name="T7" fmla="*/ 0 h 1457"/>
                  <a:gd name="T8" fmla="*/ 174 w 1005"/>
                  <a:gd name="T9" fmla="*/ 68 h 1457"/>
                  <a:gd name="T10" fmla="*/ 155 w 1005"/>
                  <a:gd name="T11" fmla="*/ 62 h 1457"/>
                  <a:gd name="T12" fmla="*/ 50 w 1005"/>
                  <a:gd name="T13" fmla="*/ 228 h 1457"/>
                  <a:gd name="T14" fmla="*/ 0 w 1005"/>
                  <a:gd name="T15" fmla="*/ 184 h 14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005" h="1457">
                    <a:moveTo>
                      <a:pt x="0" y="1178"/>
                    </a:moveTo>
                    <a:lnTo>
                      <a:pt x="564" y="204"/>
                    </a:lnTo>
                    <a:lnTo>
                      <a:pt x="447" y="130"/>
                    </a:lnTo>
                    <a:lnTo>
                      <a:pt x="1005" y="0"/>
                    </a:lnTo>
                    <a:lnTo>
                      <a:pt x="999" y="440"/>
                    </a:lnTo>
                    <a:lnTo>
                      <a:pt x="887" y="397"/>
                    </a:lnTo>
                    <a:lnTo>
                      <a:pt x="285" y="1457"/>
                    </a:lnTo>
                    <a:lnTo>
                      <a:pt x="0" y="1178"/>
                    </a:lnTo>
                    <a:close/>
                  </a:path>
                </a:pathLst>
              </a:custGeom>
              <a:solidFill>
                <a:schemeClr val="bg2">
                  <a:alpha val="36862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28" name="Freeform 48"/>
              <p:cNvSpPr>
                <a:spLocks/>
              </p:cNvSpPr>
              <p:nvPr/>
            </p:nvSpPr>
            <p:spPr bwMode="auto">
              <a:xfrm rot="5448948">
                <a:off x="4276" y="1713"/>
                <a:ext cx="808" cy="1155"/>
              </a:xfrm>
              <a:custGeom>
                <a:avLst/>
                <a:gdLst>
                  <a:gd name="T0" fmla="*/ 0 w 1005"/>
                  <a:gd name="T1" fmla="*/ 184 h 1457"/>
                  <a:gd name="T2" fmla="*/ 99 w 1005"/>
                  <a:gd name="T3" fmla="*/ 32 h 1457"/>
                  <a:gd name="T4" fmla="*/ 78 w 1005"/>
                  <a:gd name="T5" fmla="*/ 21 h 1457"/>
                  <a:gd name="T6" fmla="*/ 176 w 1005"/>
                  <a:gd name="T7" fmla="*/ 0 h 1457"/>
                  <a:gd name="T8" fmla="*/ 174 w 1005"/>
                  <a:gd name="T9" fmla="*/ 68 h 1457"/>
                  <a:gd name="T10" fmla="*/ 155 w 1005"/>
                  <a:gd name="T11" fmla="*/ 62 h 1457"/>
                  <a:gd name="T12" fmla="*/ 50 w 1005"/>
                  <a:gd name="T13" fmla="*/ 228 h 1457"/>
                  <a:gd name="T14" fmla="*/ 0 w 1005"/>
                  <a:gd name="T15" fmla="*/ 184 h 14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005" h="1457">
                    <a:moveTo>
                      <a:pt x="0" y="1178"/>
                    </a:moveTo>
                    <a:lnTo>
                      <a:pt x="564" y="204"/>
                    </a:lnTo>
                    <a:lnTo>
                      <a:pt x="447" y="130"/>
                    </a:lnTo>
                    <a:lnTo>
                      <a:pt x="1005" y="0"/>
                    </a:lnTo>
                    <a:lnTo>
                      <a:pt x="999" y="440"/>
                    </a:lnTo>
                    <a:lnTo>
                      <a:pt x="887" y="397"/>
                    </a:lnTo>
                    <a:lnTo>
                      <a:pt x="285" y="1457"/>
                    </a:lnTo>
                    <a:lnTo>
                      <a:pt x="0" y="1178"/>
                    </a:lnTo>
                    <a:close/>
                  </a:path>
                </a:pathLst>
              </a:custGeom>
              <a:solidFill>
                <a:schemeClr val="bg2">
                  <a:alpha val="36862"/>
                </a:schemeClr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de-CH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2030298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latin typeface="Arial Narrow" pitchFamily="34" charset="0"/>
                <a:ea typeface="ヒラギノ角ゴ Pro W3" pitchFamily="1" charset="-128"/>
                <a:cs typeface="Arial Narrow" pitchFamily="34" charset="0"/>
              </a:rPr>
              <a:t>Motivation</a:t>
            </a:r>
            <a:endParaRPr lang="de-DE" sz="2400" b="1" dirty="0" smtClean="0">
              <a:latin typeface="Arial Narrow" pitchFamily="34" charset="0"/>
              <a:ea typeface="ヒラギノ角ゴ Pro W3" pitchFamily="1" charset="-128"/>
              <a:cs typeface="Arial Narrow" pitchFamily="34" charset="0"/>
            </a:endParaRPr>
          </a:p>
        </p:txBody>
      </p:sp>
      <p:sp>
        <p:nvSpPr>
          <p:cNvPr id="8199" name="Foliennummernplatzhalter 4"/>
          <p:cNvSpPr txBox="1">
            <a:spLocks noGrp="1"/>
          </p:cNvSpPr>
          <p:nvPr/>
        </p:nvSpPr>
        <p:spPr bwMode="auto">
          <a:xfrm>
            <a:off x="8001000" y="6659563"/>
            <a:ext cx="838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9pPr>
          </a:lstStyle>
          <a:p>
            <a:pPr algn="r">
              <a:spcBef>
                <a:spcPct val="0"/>
              </a:spcBef>
            </a:pPr>
            <a:r>
              <a:rPr lang="de-DE" sz="800"/>
              <a:t>Seite </a:t>
            </a:r>
            <a:fld id="{3124D7AB-3E37-4852-98BB-89E4618319A7}" type="slidenum">
              <a:rPr lang="de-DE" sz="800"/>
              <a:pPr algn="r">
                <a:spcBef>
                  <a:spcPct val="0"/>
                </a:spcBef>
              </a:pPr>
              <a:t>7</a:t>
            </a:fld>
            <a:endParaRPr lang="de-DE" sz="800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860465" y="1328495"/>
            <a:ext cx="4071575" cy="4116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2000" i="1" dirty="0" smtClean="0"/>
              <a:t>beam collimation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 err="1" smtClean="0"/>
              <a:t>minimises</a:t>
            </a:r>
            <a:r>
              <a:rPr lang="en-US" sz="2000" dirty="0" smtClean="0"/>
              <a:t> </a:t>
            </a:r>
            <a:r>
              <a:rPr lang="en-US" sz="2000" dirty="0"/>
              <a:t>parasitic </a:t>
            </a:r>
            <a:r>
              <a:rPr lang="en-US" sz="2000" dirty="0" smtClean="0"/>
              <a:t>scattering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2000" dirty="0" smtClean="0">
                <a:sym typeface="Wingdings"/>
              </a:rPr>
              <a:t> </a:t>
            </a:r>
            <a:r>
              <a:rPr lang="en-US" sz="2000" dirty="0">
                <a:sym typeface="Wingdings"/>
              </a:rPr>
              <a:t>better </a:t>
            </a:r>
            <a:r>
              <a:rPr lang="en-US" sz="2000" dirty="0"/>
              <a:t>signal-to-noise ratio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2000" b="1" dirty="0"/>
              <a:t>       </a:t>
            </a:r>
            <a:r>
              <a:rPr lang="en-US" sz="2000" b="1" dirty="0" smtClean="0"/>
              <a:t>and </a:t>
            </a:r>
            <a:endParaRPr lang="en-US" sz="2000" b="1" dirty="0"/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2000" dirty="0" smtClean="0"/>
              <a:t>no </a:t>
            </a:r>
            <a:r>
              <a:rPr lang="en-US" sz="2000" dirty="0"/>
              <a:t>flux </a:t>
            </a:r>
            <a:r>
              <a:rPr lang="en-US" sz="2000" dirty="0" smtClean="0"/>
              <a:t>increase on </a:t>
            </a:r>
            <a:r>
              <a:rPr lang="en-US" sz="2000" dirty="0"/>
              <a:t>sample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2000" dirty="0">
              <a:sym typeface="Symbo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000" dirty="0" smtClean="0"/>
          </a:p>
          <a:p>
            <a:pPr lvl="1" eaLnBrk="1" hangingPunct="1">
              <a:lnSpc>
                <a:spcPct val="90000"/>
              </a:lnSpc>
              <a:defRPr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dirty="0" smtClean="0">
              <a:sym typeface="Symbo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000" dirty="0" smtClean="0">
              <a:sym typeface="Symbol" charset="0"/>
            </a:endParaRPr>
          </a:p>
          <a:p>
            <a:pPr lvl="1" eaLnBrk="1" hangingPunct="1">
              <a:lnSpc>
                <a:spcPct val="90000"/>
              </a:lnSpc>
              <a:defRPr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000" dirty="0" smtClean="0">
              <a:sym typeface="Symbo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000" dirty="0" smtClean="0"/>
          </a:p>
        </p:txBody>
      </p:sp>
      <p:sp>
        <p:nvSpPr>
          <p:cNvPr id="8211" name="AutoShape 37"/>
          <p:cNvSpPr>
            <a:spLocks noChangeArrowheads="1"/>
          </p:cNvSpPr>
          <p:nvPr/>
        </p:nvSpPr>
        <p:spPr bwMode="auto">
          <a:xfrm>
            <a:off x="2527943" y="4822100"/>
            <a:ext cx="466913" cy="388867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n-US" sz="180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8212" name="Rectangle 38"/>
          <p:cNvSpPr>
            <a:spLocks noChangeArrowheads="1"/>
          </p:cNvSpPr>
          <p:nvPr/>
        </p:nvSpPr>
        <p:spPr bwMode="auto">
          <a:xfrm>
            <a:off x="2572975" y="5216034"/>
            <a:ext cx="367368" cy="100193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n-US" sz="180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8214" name="Freeform 42"/>
          <p:cNvSpPr>
            <a:spLocks/>
          </p:cNvSpPr>
          <p:nvPr/>
        </p:nvSpPr>
        <p:spPr bwMode="auto">
          <a:xfrm>
            <a:off x="2562309" y="3924032"/>
            <a:ext cx="1102105" cy="1271735"/>
          </a:xfrm>
          <a:custGeom>
            <a:avLst/>
            <a:gdLst>
              <a:gd name="T0" fmla="*/ 0 w 1005"/>
              <a:gd name="T1" fmla="*/ 60 h 1457"/>
              <a:gd name="T2" fmla="*/ 304 w 1005"/>
              <a:gd name="T3" fmla="*/ 10 h 1457"/>
              <a:gd name="T4" fmla="*/ 241 w 1005"/>
              <a:gd name="T5" fmla="*/ 7 h 1457"/>
              <a:gd name="T6" fmla="*/ 541 w 1005"/>
              <a:gd name="T7" fmla="*/ 0 h 1457"/>
              <a:gd name="T8" fmla="*/ 536 w 1005"/>
              <a:gd name="T9" fmla="*/ 22 h 1457"/>
              <a:gd name="T10" fmla="*/ 477 w 1005"/>
              <a:gd name="T11" fmla="*/ 21 h 1457"/>
              <a:gd name="T12" fmla="*/ 154 w 1005"/>
              <a:gd name="T13" fmla="*/ 74 h 1457"/>
              <a:gd name="T14" fmla="*/ 0 w 1005"/>
              <a:gd name="T15" fmla="*/ 60 h 145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05" h="1457">
                <a:moveTo>
                  <a:pt x="0" y="1178"/>
                </a:moveTo>
                <a:lnTo>
                  <a:pt x="564" y="204"/>
                </a:lnTo>
                <a:lnTo>
                  <a:pt x="447" y="130"/>
                </a:lnTo>
                <a:lnTo>
                  <a:pt x="1005" y="0"/>
                </a:lnTo>
                <a:lnTo>
                  <a:pt x="999" y="440"/>
                </a:lnTo>
                <a:lnTo>
                  <a:pt x="887" y="397"/>
                </a:lnTo>
                <a:lnTo>
                  <a:pt x="285" y="1457"/>
                </a:lnTo>
                <a:lnTo>
                  <a:pt x="0" y="1178"/>
                </a:lnTo>
                <a:close/>
              </a:path>
            </a:pathLst>
          </a:custGeom>
          <a:solidFill>
            <a:srgbClr val="FFCC00">
              <a:alpha val="36862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8215" name="Freeform 43"/>
          <p:cNvSpPr>
            <a:spLocks/>
          </p:cNvSpPr>
          <p:nvPr/>
        </p:nvSpPr>
        <p:spPr bwMode="auto">
          <a:xfrm rot="17782742">
            <a:off x="1980657" y="3904028"/>
            <a:ext cx="1023468" cy="1368744"/>
          </a:xfrm>
          <a:custGeom>
            <a:avLst/>
            <a:gdLst>
              <a:gd name="T0" fmla="*/ 0 w 1005"/>
              <a:gd name="T1" fmla="*/ 184 h 1457"/>
              <a:gd name="T2" fmla="*/ 99 w 1005"/>
              <a:gd name="T3" fmla="*/ 32 h 1457"/>
              <a:gd name="T4" fmla="*/ 78 w 1005"/>
              <a:gd name="T5" fmla="*/ 21 h 1457"/>
              <a:gd name="T6" fmla="*/ 176 w 1005"/>
              <a:gd name="T7" fmla="*/ 0 h 1457"/>
              <a:gd name="T8" fmla="*/ 174 w 1005"/>
              <a:gd name="T9" fmla="*/ 68 h 1457"/>
              <a:gd name="T10" fmla="*/ 155 w 1005"/>
              <a:gd name="T11" fmla="*/ 62 h 1457"/>
              <a:gd name="T12" fmla="*/ 50 w 1005"/>
              <a:gd name="T13" fmla="*/ 228 h 1457"/>
              <a:gd name="T14" fmla="*/ 0 w 1005"/>
              <a:gd name="T15" fmla="*/ 184 h 145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05" h="1457">
                <a:moveTo>
                  <a:pt x="0" y="1178"/>
                </a:moveTo>
                <a:lnTo>
                  <a:pt x="564" y="204"/>
                </a:lnTo>
                <a:lnTo>
                  <a:pt x="447" y="130"/>
                </a:lnTo>
                <a:lnTo>
                  <a:pt x="1005" y="0"/>
                </a:lnTo>
                <a:lnTo>
                  <a:pt x="999" y="440"/>
                </a:lnTo>
                <a:lnTo>
                  <a:pt x="887" y="397"/>
                </a:lnTo>
                <a:lnTo>
                  <a:pt x="285" y="1457"/>
                </a:lnTo>
                <a:lnTo>
                  <a:pt x="0" y="1178"/>
                </a:lnTo>
                <a:close/>
              </a:path>
            </a:pathLst>
          </a:custGeom>
          <a:solidFill>
            <a:srgbClr val="FFCC00">
              <a:alpha val="36862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8207" name="Rectangle 45"/>
          <p:cNvSpPr>
            <a:spLocks noChangeArrowheads="1"/>
          </p:cNvSpPr>
          <p:nvPr/>
        </p:nvSpPr>
        <p:spPr bwMode="auto">
          <a:xfrm>
            <a:off x="1685377" y="4725144"/>
            <a:ext cx="2256386" cy="761300"/>
          </a:xfrm>
          <a:prstGeom prst="rect">
            <a:avLst/>
          </a:prstGeom>
          <a:solidFill>
            <a:srgbClr val="800000">
              <a:alpha val="27058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n-US" sz="180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8208" name="Freeform 46"/>
          <p:cNvSpPr>
            <a:spLocks/>
          </p:cNvSpPr>
          <p:nvPr/>
        </p:nvSpPr>
        <p:spPr bwMode="auto">
          <a:xfrm rot="20517878">
            <a:off x="2321763" y="4228832"/>
            <a:ext cx="957542" cy="1463485"/>
          </a:xfrm>
          <a:custGeom>
            <a:avLst/>
            <a:gdLst>
              <a:gd name="T0" fmla="*/ 0 w 1005"/>
              <a:gd name="T1" fmla="*/ 184 h 1457"/>
              <a:gd name="T2" fmla="*/ 99 w 1005"/>
              <a:gd name="T3" fmla="*/ 32 h 1457"/>
              <a:gd name="T4" fmla="*/ 78 w 1005"/>
              <a:gd name="T5" fmla="*/ 21 h 1457"/>
              <a:gd name="T6" fmla="*/ 176 w 1005"/>
              <a:gd name="T7" fmla="*/ 0 h 1457"/>
              <a:gd name="T8" fmla="*/ 174 w 1005"/>
              <a:gd name="T9" fmla="*/ 68 h 1457"/>
              <a:gd name="T10" fmla="*/ 155 w 1005"/>
              <a:gd name="T11" fmla="*/ 62 h 1457"/>
              <a:gd name="T12" fmla="*/ 50 w 1005"/>
              <a:gd name="T13" fmla="*/ 228 h 1457"/>
              <a:gd name="T14" fmla="*/ 0 w 1005"/>
              <a:gd name="T15" fmla="*/ 184 h 145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05" h="1457">
                <a:moveTo>
                  <a:pt x="0" y="1178"/>
                </a:moveTo>
                <a:lnTo>
                  <a:pt x="564" y="204"/>
                </a:lnTo>
                <a:lnTo>
                  <a:pt x="447" y="130"/>
                </a:lnTo>
                <a:lnTo>
                  <a:pt x="1005" y="0"/>
                </a:lnTo>
                <a:lnTo>
                  <a:pt x="999" y="440"/>
                </a:lnTo>
                <a:lnTo>
                  <a:pt x="887" y="397"/>
                </a:lnTo>
                <a:lnTo>
                  <a:pt x="285" y="1457"/>
                </a:lnTo>
                <a:lnTo>
                  <a:pt x="0" y="1178"/>
                </a:lnTo>
                <a:close/>
              </a:path>
            </a:pathLst>
          </a:custGeom>
          <a:solidFill>
            <a:schemeClr val="bg2">
              <a:alpha val="36862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CH"/>
          </a:p>
        </p:txBody>
      </p:sp>
      <p:pic>
        <p:nvPicPr>
          <p:cNvPr id="8203" name="Picture 2" descr="cry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626" y="1556793"/>
            <a:ext cx="4014984" cy="433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4" name="TextBox 3"/>
          <p:cNvSpPr txBox="1">
            <a:spLocks noChangeArrowheads="1"/>
          </p:cNvSpPr>
          <p:nvPr/>
        </p:nvSpPr>
        <p:spPr bwMode="auto">
          <a:xfrm>
            <a:off x="7044053" y="5909369"/>
            <a:ext cx="720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sz="1000">
                <a:latin typeface="Arial" charset="0"/>
                <a:ea typeface="ＭＳ Ｐゴシック" pitchFamily="34" charset="-128"/>
              </a:rPr>
              <a:t>sample</a:t>
            </a:r>
          </a:p>
        </p:txBody>
      </p:sp>
      <p:sp>
        <p:nvSpPr>
          <p:cNvPr id="8205" name="TextBox 27"/>
          <p:cNvSpPr txBox="1">
            <a:spLocks noChangeArrowheads="1"/>
          </p:cNvSpPr>
          <p:nvPr/>
        </p:nvSpPr>
        <p:spPr bwMode="auto">
          <a:xfrm>
            <a:off x="8244408" y="5909369"/>
            <a:ext cx="720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sz="1000">
                <a:latin typeface="Arial" charset="0"/>
                <a:ea typeface="ＭＳ Ｐゴシック" pitchFamily="34" charset="-128"/>
              </a:rPr>
              <a:t>aperture</a:t>
            </a:r>
          </a:p>
        </p:txBody>
      </p:sp>
      <p:sp>
        <p:nvSpPr>
          <p:cNvPr id="8206" name="TextBox 28"/>
          <p:cNvSpPr txBox="1">
            <a:spLocks noChangeArrowheads="1"/>
          </p:cNvSpPr>
          <p:nvPr/>
        </p:nvSpPr>
        <p:spPr bwMode="auto">
          <a:xfrm>
            <a:off x="8416692" y="4448450"/>
            <a:ext cx="7191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sz="1000" dirty="0">
                <a:latin typeface="Arial" charset="0"/>
                <a:ea typeface="ＭＳ Ｐゴシック" pitchFamily="34" charset="-128"/>
              </a:rPr>
              <a:t>neutron beam</a:t>
            </a:r>
          </a:p>
        </p:txBody>
      </p:sp>
    </p:spTree>
    <p:extLst>
      <p:ext uri="{BB962C8B-B14F-4D97-AF65-F5344CB8AC3E}">
        <p14:creationId xmlns:p14="http://schemas.microsoft.com/office/powerpoint/2010/main" val="714972369"/>
      </p:ext>
    </p:extLst>
  </p:cSld>
  <p:clrMapOvr>
    <a:masterClrMapping/>
  </p:clrMapOvr>
  <p:transition spd="med" advTm="380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umsplatzhalter 3"/>
          <p:cNvSpPr txBox="1">
            <a:spLocks noGrp="1"/>
          </p:cNvSpPr>
          <p:nvPr/>
        </p:nvSpPr>
        <p:spPr bwMode="auto">
          <a:xfrm>
            <a:off x="484188" y="6661150"/>
            <a:ext cx="91440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9pPr>
          </a:lstStyle>
          <a:p>
            <a:pPr>
              <a:spcBef>
                <a:spcPct val="0"/>
              </a:spcBef>
            </a:pPr>
            <a:fld id="{9E0E31C4-B9E2-4F6F-9002-71E7396E0C55}" type="datetime4">
              <a:rPr lang="de-DE" sz="800"/>
              <a:pPr>
                <a:spcBef>
                  <a:spcPct val="0"/>
                </a:spcBef>
              </a:pPr>
              <a:t>3. September 2019</a:t>
            </a:fld>
            <a:endParaRPr lang="de-DE" sz="800"/>
          </a:p>
        </p:txBody>
      </p:sp>
      <p:sp>
        <p:nvSpPr>
          <p:cNvPr id="8195" name="Fußzeilenplatzhalter 4"/>
          <p:cNvSpPr txBox="1">
            <a:spLocks noGrp="1"/>
          </p:cNvSpPr>
          <p:nvPr/>
        </p:nvSpPr>
        <p:spPr bwMode="auto">
          <a:xfrm>
            <a:off x="76200" y="6661150"/>
            <a:ext cx="38100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9pPr>
          </a:lstStyle>
          <a:p>
            <a:pPr algn="r">
              <a:spcBef>
                <a:spcPct val="0"/>
              </a:spcBef>
            </a:pPr>
            <a:r>
              <a:rPr lang="de-DE" sz="800"/>
              <a:t>PSI,</a:t>
            </a:r>
          </a:p>
        </p:txBody>
      </p:sp>
      <p:sp>
        <p:nvSpPr>
          <p:cNvPr id="8196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latin typeface="Arial Narrow" pitchFamily="34" charset="0"/>
                <a:ea typeface="ヒラギノ角ゴ Pro W3" pitchFamily="1" charset="-128"/>
                <a:cs typeface="Arial Narrow" pitchFamily="34" charset="0"/>
              </a:rPr>
              <a:t>F</a:t>
            </a:r>
            <a:r>
              <a:rPr lang="de-DE" sz="2400" b="1" dirty="0" err="1" smtClean="0">
                <a:latin typeface="Arial Narrow" pitchFamily="34" charset="0"/>
                <a:ea typeface="ヒラギノ角ゴ Pro W3" pitchFamily="1" charset="-128"/>
                <a:cs typeface="Arial Narrow" pitchFamily="34" charset="0"/>
              </a:rPr>
              <a:t>ocusing</a:t>
            </a:r>
            <a:r>
              <a:rPr lang="de-DE" sz="2400" b="1" dirty="0" smtClean="0">
                <a:latin typeface="Arial Narrow" pitchFamily="34" charset="0"/>
                <a:ea typeface="ヒラギノ角ゴ Pro W3" pitchFamily="1" charset="-128"/>
                <a:cs typeface="Arial Narrow" pitchFamily="34" charset="0"/>
              </a:rPr>
              <a:t> </a:t>
            </a:r>
            <a:r>
              <a:rPr lang="de-DE" sz="2400" b="1" dirty="0" err="1" smtClean="0">
                <a:latin typeface="Arial Narrow" pitchFamily="34" charset="0"/>
                <a:ea typeface="ヒラギノ角ゴ Pro W3" pitchFamily="1" charset="-128"/>
                <a:cs typeface="Arial Narrow" pitchFamily="34" charset="0"/>
              </a:rPr>
              <a:t>neutrons</a:t>
            </a:r>
            <a:r>
              <a:rPr lang="de-DE" sz="2400" b="1" dirty="0" smtClean="0">
                <a:latin typeface="Arial Narrow" pitchFamily="34" charset="0"/>
                <a:ea typeface="ヒラギノ角ゴ Pro W3" pitchFamily="1" charset="-128"/>
                <a:cs typeface="Arial Narrow" pitchFamily="34" charset="0"/>
              </a:rPr>
              <a:t> on </a:t>
            </a:r>
            <a:r>
              <a:rPr lang="de-DE" sz="2400" b="1" dirty="0" err="1" smtClean="0">
                <a:latin typeface="Arial Narrow" pitchFamily="34" charset="0"/>
                <a:ea typeface="ヒラギノ角ゴ Pro W3" pitchFamily="1" charset="-128"/>
                <a:cs typeface="Arial Narrow" pitchFamily="34" charset="0"/>
              </a:rPr>
              <a:t>small</a:t>
            </a:r>
            <a:r>
              <a:rPr lang="de-DE" sz="2400" b="1" dirty="0" smtClean="0">
                <a:latin typeface="Arial Narrow" pitchFamily="34" charset="0"/>
                <a:ea typeface="ヒラギノ角ゴ Pro W3" pitchFamily="1" charset="-128"/>
                <a:cs typeface="Arial Narrow" pitchFamily="34" charset="0"/>
              </a:rPr>
              <a:t> </a:t>
            </a:r>
            <a:r>
              <a:rPr lang="de-DE" sz="2400" b="1" dirty="0" err="1" smtClean="0">
                <a:latin typeface="Arial Narrow" pitchFamily="34" charset="0"/>
                <a:ea typeface="ヒラギノ角ゴ Pro W3" pitchFamily="1" charset="-128"/>
                <a:cs typeface="Arial Narrow" pitchFamily="34" charset="0"/>
              </a:rPr>
              <a:t>samples</a:t>
            </a:r>
            <a:endParaRPr lang="de-DE" sz="2400" b="1" dirty="0" smtClean="0">
              <a:latin typeface="Arial Narrow" pitchFamily="34" charset="0"/>
              <a:ea typeface="ヒラギノ角ゴ Pro W3" pitchFamily="1" charset="-128"/>
              <a:cs typeface="Arial Narrow" pitchFamily="34" charset="0"/>
            </a:endParaRPr>
          </a:p>
        </p:txBody>
      </p:sp>
      <p:sp>
        <p:nvSpPr>
          <p:cNvPr id="8197" name="Datumsplatzhalter 2"/>
          <p:cNvSpPr txBox="1">
            <a:spLocks noGrp="1"/>
          </p:cNvSpPr>
          <p:nvPr/>
        </p:nvSpPr>
        <p:spPr bwMode="auto">
          <a:xfrm>
            <a:off x="484188" y="6661150"/>
            <a:ext cx="91440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9pPr>
          </a:lstStyle>
          <a:p>
            <a:pPr>
              <a:spcBef>
                <a:spcPct val="0"/>
              </a:spcBef>
            </a:pPr>
            <a:fld id="{4F1EC3EE-8DDA-49C6-9677-E7819DC7759E}" type="datetime4">
              <a:rPr lang="de-DE" sz="800"/>
              <a:pPr>
                <a:spcBef>
                  <a:spcPct val="0"/>
                </a:spcBef>
              </a:pPr>
              <a:t>3. September 2019</a:t>
            </a:fld>
            <a:endParaRPr lang="de-DE" sz="800"/>
          </a:p>
        </p:txBody>
      </p:sp>
      <p:sp>
        <p:nvSpPr>
          <p:cNvPr id="8198" name="Fußzeilenplatzhalter 3"/>
          <p:cNvSpPr txBox="1">
            <a:spLocks noGrp="1"/>
          </p:cNvSpPr>
          <p:nvPr/>
        </p:nvSpPr>
        <p:spPr bwMode="auto">
          <a:xfrm>
            <a:off x="76200" y="6661150"/>
            <a:ext cx="38100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9pPr>
          </a:lstStyle>
          <a:p>
            <a:pPr algn="r">
              <a:spcBef>
                <a:spcPct val="0"/>
              </a:spcBef>
            </a:pPr>
            <a:r>
              <a:rPr lang="de-DE" sz="800"/>
              <a:t>PSI,</a:t>
            </a:r>
          </a:p>
        </p:txBody>
      </p:sp>
      <p:sp>
        <p:nvSpPr>
          <p:cNvPr id="8199" name="Foliennummernplatzhalter 4"/>
          <p:cNvSpPr txBox="1">
            <a:spLocks noGrp="1"/>
          </p:cNvSpPr>
          <p:nvPr/>
        </p:nvSpPr>
        <p:spPr bwMode="auto">
          <a:xfrm>
            <a:off x="8001000" y="6659563"/>
            <a:ext cx="838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9pPr>
          </a:lstStyle>
          <a:p>
            <a:pPr algn="r">
              <a:spcBef>
                <a:spcPct val="0"/>
              </a:spcBef>
            </a:pPr>
            <a:r>
              <a:rPr lang="de-DE" sz="800"/>
              <a:t>Seite </a:t>
            </a:r>
            <a:fld id="{3124D7AB-3E37-4852-98BB-89E4618319A7}" type="slidenum">
              <a:rPr lang="de-DE" sz="800"/>
              <a:pPr algn="r">
                <a:spcBef>
                  <a:spcPct val="0"/>
                </a:spcBef>
              </a:pPr>
              <a:t>8</a:t>
            </a:fld>
            <a:endParaRPr lang="de-DE" sz="800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712429" y="1061176"/>
            <a:ext cx="5230869" cy="2721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2000" i="1" dirty="0">
              <a:sym typeface="Symbo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i="1" dirty="0" smtClean="0"/>
              <a:t>Focusing important</a:t>
            </a:r>
            <a:r>
              <a:rPr lang="en-US" sz="2000" dirty="0" smtClean="0"/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 err="1" smtClean="0"/>
              <a:t>Maximises</a:t>
            </a:r>
            <a:r>
              <a:rPr lang="en-US" sz="2000" dirty="0" smtClean="0"/>
              <a:t> beam on sample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 err="1" smtClean="0"/>
              <a:t>minimises</a:t>
            </a:r>
            <a:r>
              <a:rPr lang="en-US" sz="2000" dirty="0" smtClean="0"/>
              <a:t> parasitic scattering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2000" dirty="0" smtClean="0">
                <a:sym typeface="Wingdings"/>
              </a:rPr>
              <a:t> better </a:t>
            </a:r>
            <a:r>
              <a:rPr lang="en-US" sz="2000" dirty="0" smtClean="0"/>
              <a:t>signal-to-noise ratio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2000" b="1" dirty="0" smtClean="0"/>
              <a:t>       and 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2000" dirty="0" smtClean="0"/>
              <a:t>higher flux on sample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2000" dirty="0" smtClean="0">
              <a:sym typeface="Symbol" charset="0"/>
            </a:endParaRPr>
          </a:p>
        </p:txBody>
      </p:sp>
      <p:grpSp>
        <p:nvGrpSpPr>
          <p:cNvPr id="8201" name="Group 50"/>
          <p:cNvGrpSpPr>
            <a:grpSpLocks/>
          </p:cNvGrpSpPr>
          <p:nvPr/>
        </p:nvGrpSpPr>
        <p:grpSpPr bwMode="auto">
          <a:xfrm>
            <a:off x="1398588" y="3617119"/>
            <a:ext cx="2197100" cy="2293937"/>
            <a:chOff x="3437" y="2369"/>
            <a:chExt cx="1854" cy="1811"/>
          </a:xfrm>
        </p:grpSpPr>
        <p:sp>
          <p:nvSpPr>
            <p:cNvPr id="8211" name="AutoShape 37"/>
            <p:cNvSpPr>
              <a:spLocks noChangeArrowheads="1"/>
            </p:cNvSpPr>
            <p:nvPr/>
          </p:nvSpPr>
          <p:spPr bwMode="auto">
            <a:xfrm>
              <a:off x="4106" y="3078"/>
              <a:ext cx="394" cy="307"/>
            </a:xfrm>
            <a:prstGeom prst="octagon">
              <a:avLst>
                <a:gd name="adj" fmla="val 2928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</a:pPr>
              <a:endParaRPr lang="en-US" sz="1800"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8212" name="Rectangle 38"/>
            <p:cNvSpPr>
              <a:spLocks noChangeArrowheads="1"/>
            </p:cNvSpPr>
            <p:nvPr/>
          </p:nvSpPr>
          <p:spPr bwMode="auto">
            <a:xfrm>
              <a:off x="4144" y="3389"/>
              <a:ext cx="310" cy="791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</a:pPr>
              <a:endParaRPr lang="en-US" sz="1800"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8213" name="Freeform 41"/>
            <p:cNvSpPr>
              <a:spLocks/>
            </p:cNvSpPr>
            <p:nvPr/>
          </p:nvSpPr>
          <p:spPr bwMode="auto">
            <a:xfrm>
              <a:off x="3437" y="2877"/>
              <a:ext cx="1854" cy="675"/>
            </a:xfrm>
            <a:custGeom>
              <a:avLst/>
              <a:gdLst>
                <a:gd name="T0" fmla="*/ 176 w 2592"/>
                <a:gd name="T1" fmla="*/ 1 h 1234"/>
                <a:gd name="T2" fmla="*/ 177 w 2592"/>
                <a:gd name="T3" fmla="*/ 10 h 1234"/>
                <a:gd name="T4" fmla="*/ 82 w 2592"/>
                <a:gd name="T5" fmla="*/ 8 h 1234"/>
                <a:gd name="T6" fmla="*/ 0 w 2592"/>
                <a:gd name="T7" fmla="*/ 10 h 1234"/>
                <a:gd name="T8" fmla="*/ 1 w 2592"/>
                <a:gd name="T9" fmla="*/ 0 h 1234"/>
                <a:gd name="T10" fmla="*/ 82 w 2592"/>
                <a:gd name="T11" fmla="*/ 3 h 1234"/>
                <a:gd name="T12" fmla="*/ 176 w 2592"/>
                <a:gd name="T13" fmla="*/ 1 h 12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92" h="1234">
                  <a:moveTo>
                    <a:pt x="2567" y="74"/>
                  </a:moveTo>
                  <a:lnTo>
                    <a:pt x="2592" y="1203"/>
                  </a:lnTo>
                  <a:lnTo>
                    <a:pt x="1184" y="930"/>
                  </a:lnTo>
                  <a:lnTo>
                    <a:pt x="0" y="1234"/>
                  </a:lnTo>
                  <a:lnTo>
                    <a:pt x="6" y="0"/>
                  </a:lnTo>
                  <a:lnTo>
                    <a:pt x="1190" y="372"/>
                  </a:lnTo>
                  <a:lnTo>
                    <a:pt x="2567" y="74"/>
                  </a:lnTo>
                  <a:close/>
                </a:path>
              </a:pathLst>
            </a:custGeom>
            <a:solidFill>
              <a:srgbClr val="800000">
                <a:alpha val="25098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8214" name="Freeform 42"/>
            <p:cNvSpPr>
              <a:spLocks/>
            </p:cNvSpPr>
            <p:nvPr/>
          </p:nvSpPr>
          <p:spPr bwMode="auto">
            <a:xfrm>
              <a:off x="4135" y="2369"/>
              <a:ext cx="930" cy="1004"/>
            </a:xfrm>
            <a:custGeom>
              <a:avLst/>
              <a:gdLst>
                <a:gd name="T0" fmla="*/ 0 w 1005"/>
                <a:gd name="T1" fmla="*/ 60 h 1457"/>
                <a:gd name="T2" fmla="*/ 304 w 1005"/>
                <a:gd name="T3" fmla="*/ 10 h 1457"/>
                <a:gd name="T4" fmla="*/ 241 w 1005"/>
                <a:gd name="T5" fmla="*/ 7 h 1457"/>
                <a:gd name="T6" fmla="*/ 541 w 1005"/>
                <a:gd name="T7" fmla="*/ 0 h 1457"/>
                <a:gd name="T8" fmla="*/ 536 w 1005"/>
                <a:gd name="T9" fmla="*/ 22 h 1457"/>
                <a:gd name="T10" fmla="*/ 477 w 1005"/>
                <a:gd name="T11" fmla="*/ 21 h 1457"/>
                <a:gd name="T12" fmla="*/ 154 w 1005"/>
                <a:gd name="T13" fmla="*/ 74 h 1457"/>
                <a:gd name="T14" fmla="*/ 0 w 1005"/>
                <a:gd name="T15" fmla="*/ 60 h 14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5" h="1457">
                  <a:moveTo>
                    <a:pt x="0" y="1178"/>
                  </a:moveTo>
                  <a:lnTo>
                    <a:pt x="564" y="204"/>
                  </a:lnTo>
                  <a:lnTo>
                    <a:pt x="447" y="130"/>
                  </a:lnTo>
                  <a:lnTo>
                    <a:pt x="1005" y="0"/>
                  </a:lnTo>
                  <a:lnTo>
                    <a:pt x="999" y="440"/>
                  </a:lnTo>
                  <a:lnTo>
                    <a:pt x="887" y="397"/>
                  </a:lnTo>
                  <a:lnTo>
                    <a:pt x="285" y="1457"/>
                  </a:lnTo>
                  <a:lnTo>
                    <a:pt x="0" y="1178"/>
                  </a:lnTo>
                  <a:close/>
                </a:path>
              </a:pathLst>
            </a:custGeom>
            <a:solidFill>
              <a:srgbClr val="FFCC00">
                <a:alpha val="36862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8215" name="Freeform 43"/>
            <p:cNvSpPr>
              <a:spLocks/>
            </p:cNvSpPr>
            <p:nvPr/>
          </p:nvSpPr>
          <p:spPr bwMode="auto">
            <a:xfrm rot="-3817258">
              <a:off x="3672" y="2316"/>
              <a:ext cx="808" cy="1155"/>
            </a:xfrm>
            <a:custGeom>
              <a:avLst/>
              <a:gdLst>
                <a:gd name="T0" fmla="*/ 0 w 1005"/>
                <a:gd name="T1" fmla="*/ 184 h 1457"/>
                <a:gd name="T2" fmla="*/ 99 w 1005"/>
                <a:gd name="T3" fmla="*/ 32 h 1457"/>
                <a:gd name="T4" fmla="*/ 78 w 1005"/>
                <a:gd name="T5" fmla="*/ 21 h 1457"/>
                <a:gd name="T6" fmla="*/ 176 w 1005"/>
                <a:gd name="T7" fmla="*/ 0 h 1457"/>
                <a:gd name="T8" fmla="*/ 174 w 1005"/>
                <a:gd name="T9" fmla="*/ 68 h 1457"/>
                <a:gd name="T10" fmla="*/ 155 w 1005"/>
                <a:gd name="T11" fmla="*/ 62 h 1457"/>
                <a:gd name="T12" fmla="*/ 50 w 1005"/>
                <a:gd name="T13" fmla="*/ 228 h 1457"/>
                <a:gd name="T14" fmla="*/ 0 w 1005"/>
                <a:gd name="T15" fmla="*/ 184 h 14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5" h="1457">
                  <a:moveTo>
                    <a:pt x="0" y="1178"/>
                  </a:moveTo>
                  <a:lnTo>
                    <a:pt x="564" y="204"/>
                  </a:lnTo>
                  <a:lnTo>
                    <a:pt x="447" y="130"/>
                  </a:lnTo>
                  <a:lnTo>
                    <a:pt x="1005" y="0"/>
                  </a:lnTo>
                  <a:lnTo>
                    <a:pt x="999" y="440"/>
                  </a:lnTo>
                  <a:lnTo>
                    <a:pt x="887" y="397"/>
                  </a:lnTo>
                  <a:lnTo>
                    <a:pt x="285" y="1457"/>
                  </a:lnTo>
                  <a:lnTo>
                    <a:pt x="0" y="1178"/>
                  </a:lnTo>
                  <a:close/>
                </a:path>
              </a:pathLst>
            </a:custGeom>
            <a:solidFill>
              <a:srgbClr val="FFCC00">
                <a:alpha val="36862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</p:grpSp>
      <p:pic>
        <p:nvPicPr>
          <p:cNvPr id="820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1774870"/>
            <a:ext cx="3977511" cy="4406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4" name="TextBox 3"/>
          <p:cNvSpPr txBox="1">
            <a:spLocks noChangeArrowheads="1"/>
          </p:cNvSpPr>
          <p:nvPr/>
        </p:nvSpPr>
        <p:spPr bwMode="auto">
          <a:xfrm>
            <a:off x="4207076" y="6265248"/>
            <a:ext cx="12241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  <a:ea typeface="ＭＳ Ｐゴシック" pitchFamily="34" charset="-128"/>
              </a:rPr>
              <a:t>cryogenic lens</a:t>
            </a:r>
            <a:endParaRPr lang="en-US" sz="1000" dirty="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8205" name="TextBox 27"/>
          <p:cNvSpPr txBox="1">
            <a:spLocks noChangeArrowheads="1"/>
          </p:cNvSpPr>
          <p:nvPr/>
        </p:nvSpPr>
        <p:spPr bwMode="auto">
          <a:xfrm>
            <a:off x="6444208" y="6265407"/>
            <a:ext cx="720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sz="1000" dirty="0" smtClean="0">
                <a:latin typeface="Arial" charset="0"/>
                <a:ea typeface="ＭＳ Ｐゴシック" pitchFamily="34" charset="-128"/>
              </a:rPr>
              <a:t>RT optics</a:t>
            </a:r>
            <a:endParaRPr lang="en-US" sz="1000" dirty="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8206" name="TextBox 28"/>
          <p:cNvSpPr txBox="1">
            <a:spLocks noChangeArrowheads="1"/>
          </p:cNvSpPr>
          <p:nvPr/>
        </p:nvSpPr>
        <p:spPr bwMode="auto">
          <a:xfrm>
            <a:off x="8120063" y="4709620"/>
            <a:ext cx="7191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ヒラギノ角ゴ Pro W3" pitchFamily="1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sz="1000" dirty="0">
                <a:latin typeface="Arial" charset="0"/>
                <a:ea typeface="ＭＳ Ｐゴシック" pitchFamily="34" charset="-128"/>
              </a:rPr>
              <a:t>neutron beam</a:t>
            </a:r>
          </a:p>
        </p:txBody>
      </p:sp>
    </p:spTree>
    <p:extLst>
      <p:ext uri="{BB962C8B-B14F-4D97-AF65-F5344CB8AC3E}">
        <p14:creationId xmlns:p14="http://schemas.microsoft.com/office/powerpoint/2010/main" val="780548165"/>
      </p:ext>
    </p:extLst>
  </p:cSld>
  <p:clrMapOvr>
    <a:masterClrMapping/>
  </p:clrMapOvr>
  <p:transition spd="med" advTm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design considerations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340768"/>
            <a:ext cx="7488832" cy="46805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+mn-lt"/>
                <a:cs typeface="Franklin Gothic Book"/>
              </a:rPr>
              <a:t>conceived as an addition to existing instruments as add-on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sz="1800" kern="1000" spc="30" dirty="0" smtClean="0">
                <a:latin typeface="+mn-lt"/>
                <a:cs typeface="Franklin Gothic Book"/>
                <a:sym typeface="Wingdings"/>
              </a:rPr>
              <a:t>will mix direct beam and reflected beam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sz="1800" kern="1000" spc="30" dirty="0" smtClean="0">
                <a:latin typeface="+mn-lt"/>
                <a:cs typeface="Franklin Gothic Book"/>
                <a:sym typeface="Wingdings"/>
              </a:rPr>
              <a:t>will increase divergence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sz="1800" kern="1000" spc="30" dirty="0" smtClean="0">
                <a:latin typeface="+mn-lt"/>
                <a:cs typeface="Franklin Gothic Book"/>
                <a:sym typeface="Wingdings"/>
              </a:rPr>
              <a:t>will be limited in length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800" kern="1000" spc="30" dirty="0" smtClean="0">
              <a:latin typeface="+mn-lt"/>
              <a:cs typeface="Franklin Gothic Book"/>
              <a:sym typeface="Wingdings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+mn-lt"/>
                <a:cs typeface="Franklin Gothic Book"/>
                <a:sym typeface="Wingdings"/>
              </a:rPr>
              <a:t>SE equipment: Paris-Edinburgh press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sz="1800" kern="1000" spc="30" dirty="0" smtClean="0">
                <a:latin typeface="+mn-lt"/>
                <a:cs typeface="Franklin Gothic Book"/>
                <a:sym typeface="Wingdings"/>
              </a:rPr>
              <a:t>samples are small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sz="1800" kern="1000" spc="30" dirty="0" smtClean="0">
                <a:latin typeface="+mn-lt"/>
                <a:cs typeface="Franklin Gothic Book"/>
                <a:sym typeface="Wingdings"/>
              </a:rPr>
              <a:t>restricted beam access to sample 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sz="1800" kern="1000" spc="30" dirty="0" smtClean="0">
                <a:latin typeface="+mn-lt"/>
                <a:cs typeface="Franklin Gothic Book"/>
                <a:sym typeface="Wingdings"/>
              </a:rPr>
              <a:t>simple cryostat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800" kern="1000" spc="30" dirty="0" smtClean="0">
              <a:latin typeface="+mn-lt"/>
              <a:cs typeface="Franklin Gothic Book"/>
              <a:sym typeface="Wingdings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+mn-lt"/>
                <a:cs typeface="Franklin Gothic Book"/>
                <a:sym typeface="Wingdings"/>
              </a:rPr>
              <a:t>Instrument:</a:t>
            </a:r>
            <a:endParaRPr lang="en-GB" sz="1800" kern="1000" spc="30" dirty="0">
              <a:latin typeface="+mn-lt"/>
              <a:cs typeface="Franklin Gothic Book"/>
              <a:sym typeface="Wingdings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sz="1800" kern="1000" spc="30" dirty="0" smtClean="0">
                <a:latin typeface="+mn-lt"/>
                <a:cs typeface="Franklin Gothic Book"/>
                <a:sym typeface="Wingdings"/>
              </a:rPr>
              <a:t>suitable for instruments where beam divergence is not critical</a:t>
            </a:r>
            <a:endParaRPr lang="en-GB" sz="1800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sz="1800" kern="1000" spc="30" dirty="0" smtClean="0">
                <a:latin typeface="+mn-lt"/>
                <a:cs typeface="Franklin Gothic Book"/>
              </a:rPr>
              <a:t>PE-press is used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GB" sz="1800" kern="1000" spc="30" dirty="0" smtClean="0">
                <a:latin typeface="+mn-lt"/>
                <a:cs typeface="Franklin Gothic Book"/>
              </a:rPr>
              <a:t>cold neutrons instrument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kern="1000" spc="30" dirty="0" smtClean="0">
                <a:latin typeface="+mn-lt"/>
                <a:cs typeface="Franklin Gothic Book"/>
                <a:sym typeface="Wingdings"/>
              </a:rPr>
              <a:t></a:t>
            </a:r>
            <a:r>
              <a:rPr lang="en-GB" sz="1800" kern="1000" spc="30" dirty="0" smtClean="0">
                <a:latin typeface="+mn-lt"/>
                <a:cs typeface="Franklin Gothic Book"/>
              </a:rPr>
              <a:t>DMC (powder diffractometer)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800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8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94109061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 4_3</Template>
  <TotalTime>2157</TotalTime>
  <Words>1116</Words>
  <Application>Microsoft Macintosh PowerPoint</Application>
  <PresentationFormat>On-screen Show (4:3)</PresentationFormat>
  <Paragraphs>288</Paragraphs>
  <Slides>27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9" baseType="lpstr">
      <vt:lpstr>Arial Narrow</vt:lpstr>
      <vt:lpstr>Calibri</vt:lpstr>
      <vt:lpstr>Franklin Gothic Book</vt:lpstr>
      <vt:lpstr>Georgia</vt:lpstr>
      <vt:lpstr>ＭＳ Ｐゴシック</vt:lpstr>
      <vt:lpstr>Rockwell</vt:lpstr>
      <vt:lpstr>Symbol</vt:lpstr>
      <vt:lpstr>Times</vt:lpstr>
      <vt:lpstr>Wingdings</vt:lpstr>
      <vt:lpstr>ヒラギノ角ゴ Pro W3</vt:lpstr>
      <vt:lpstr>Arial</vt:lpstr>
      <vt:lpstr>PSI-Powerpoint-Master Calibri V2</vt:lpstr>
      <vt:lpstr>Neutron Optics enhanced Sample Environment</vt:lpstr>
      <vt:lpstr>Project Team</vt:lpstr>
      <vt:lpstr>Motivation</vt:lpstr>
      <vt:lpstr>Motivation</vt:lpstr>
      <vt:lpstr>Motivation</vt:lpstr>
      <vt:lpstr>Motivation</vt:lpstr>
      <vt:lpstr>Motivation</vt:lpstr>
      <vt:lpstr>Focusing neutrons on small samples</vt:lpstr>
      <vt:lpstr>some design considerations</vt:lpstr>
      <vt:lpstr>PE-press</vt:lpstr>
      <vt:lpstr> DMC</vt:lpstr>
      <vt:lpstr>key issues to be addressed</vt:lpstr>
      <vt:lpstr>Quasi-adaptive lens system</vt:lpstr>
      <vt:lpstr>Cryogenic Lens</vt:lpstr>
      <vt:lpstr>Cryogenic Lens</vt:lpstr>
      <vt:lpstr>beam profile – phase space</vt:lpstr>
      <vt:lpstr>beam profile – phase space</vt:lpstr>
      <vt:lpstr>full setup on DMC</vt:lpstr>
      <vt:lpstr>full setup on DMC</vt:lpstr>
      <vt:lpstr>Results in comparison with simulation</vt:lpstr>
      <vt:lpstr>Results in comparison with simulation</vt:lpstr>
      <vt:lpstr>Results – short distance</vt:lpstr>
      <vt:lpstr>Focus Defocus – a concept for optimization of DMC </vt:lpstr>
      <vt:lpstr>Focus Defocus – a concept for optimization of DMC </vt:lpstr>
      <vt:lpstr>defocus lens development </vt:lpstr>
      <vt:lpstr>open question</vt:lpstr>
      <vt:lpstr>PowerPoint Presentation</vt:lpstr>
    </vt:vector>
  </TitlesOfParts>
  <Company/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Marek Bartkowiak</dc:creator>
  <cp:lastModifiedBy>Marek Bartkowiak</cp:lastModifiedBy>
  <cp:revision>35</cp:revision>
  <cp:lastPrinted>2019-09-03T05:48:13Z</cp:lastPrinted>
  <dcterms:created xsi:type="dcterms:W3CDTF">2019-09-01T20:01:38Z</dcterms:created>
  <dcterms:modified xsi:type="dcterms:W3CDTF">2019-09-03T07:59:56Z</dcterms:modified>
</cp:coreProperties>
</file>