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4" r:id="rId1"/>
  </p:sldMasterIdLst>
  <p:notesMasterIdLst>
    <p:notesMasterId r:id="rId31"/>
  </p:notesMasterIdLst>
  <p:handoutMasterIdLst>
    <p:handoutMasterId r:id="rId32"/>
  </p:handoutMasterIdLst>
  <p:sldIdLst>
    <p:sldId id="309" r:id="rId2"/>
    <p:sldId id="932" r:id="rId3"/>
    <p:sldId id="933" r:id="rId4"/>
    <p:sldId id="926" r:id="rId5"/>
    <p:sldId id="934" r:id="rId6"/>
    <p:sldId id="935" r:id="rId7"/>
    <p:sldId id="936" r:id="rId8"/>
    <p:sldId id="937" r:id="rId9"/>
    <p:sldId id="938" r:id="rId10"/>
    <p:sldId id="939" r:id="rId11"/>
    <p:sldId id="941" r:id="rId12"/>
    <p:sldId id="957" r:id="rId13"/>
    <p:sldId id="940" r:id="rId14"/>
    <p:sldId id="942" r:id="rId15"/>
    <p:sldId id="945" r:id="rId16"/>
    <p:sldId id="943" r:id="rId17"/>
    <p:sldId id="944" r:id="rId18"/>
    <p:sldId id="946" r:id="rId19"/>
    <p:sldId id="947" r:id="rId20"/>
    <p:sldId id="948" r:id="rId21"/>
    <p:sldId id="950" r:id="rId22"/>
    <p:sldId id="949" r:id="rId23"/>
    <p:sldId id="953" r:id="rId24"/>
    <p:sldId id="951" r:id="rId25"/>
    <p:sldId id="954" r:id="rId26"/>
    <p:sldId id="952" r:id="rId27"/>
    <p:sldId id="955" r:id="rId28"/>
    <p:sldId id="958" r:id="rId29"/>
    <p:sldId id="275" r:id="rId30"/>
  </p:sldIdLst>
  <p:sldSz cx="9144000" cy="6858000" type="screen4x3"/>
  <p:notesSz cx="6799263" cy="9929813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5BB9FF"/>
    <a:srgbClr val="A7D9FF"/>
    <a:srgbClr val="0070C0"/>
    <a:srgbClr val="ECF1F8"/>
    <a:srgbClr val="FF9900"/>
    <a:srgbClr val="6E97C8"/>
    <a:srgbClr val="9CBC5C"/>
    <a:srgbClr val="0081E2"/>
    <a:srgbClr val="FFCC99"/>
    <a:srgbClr val="679D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4558" autoAdjust="0"/>
  </p:normalViewPr>
  <p:slideViewPr>
    <p:cSldViewPr snapToGrid="0">
      <p:cViewPr varScale="1">
        <p:scale>
          <a:sx n="97" d="100"/>
          <a:sy n="97" d="100"/>
        </p:scale>
        <p:origin x="-1068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4594"/>
    </p:cViewPr>
  </p:sorterViewPr>
  <p:notesViewPr>
    <p:cSldViewPr snapToGrid="0">
      <p:cViewPr varScale="1">
        <p:scale>
          <a:sx n="58" d="100"/>
          <a:sy n="58" d="100"/>
        </p:scale>
        <p:origin x="3254" y="72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30" tIns="45714" rIns="91430" bIns="4571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1275" y="1"/>
            <a:ext cx="2946400" cy="496888"/>
          </a:xfrm>
          <a:prstGeom prst="rect">
            <a:avLst/>
          </a:prstGeom>
        </p:spPr>
        <p:txBody>
          <a:bodyPr vert="horz" lIns="91430" tIns="45714" rIns="91430" bIns="45714" rtlCol="0"/>
          <a:lstStyle>
            <a:lvl1pPr algn="r">
              <a:defRPr sz="1200"/>
            </a:lvl1pPr>
          </a:lstStyle>
          <a:p>
            <a:fld id="{372AD28F-18C8-4381-9F05-612427E6EC25}" type="datetimeFigureOut">
              <a:rPr lang="fr-FR" smtClean="0"/>
              <a:t>13/05/2019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1340"/>
            <a:ext cx="2946400" cy="496887"/>
          </a:xfrm>
          <a:prstGeom prst="rect">
            <a:avLst/>
          </a:prstGeom>
        </p:spPr>
        <p:txBody>
          <a:bodyPr vert="horz" lIns="91430" tIns="45714" rIns="91430" bIns="4571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1275" y="9431340"/>
            <a:ext cx="2946400" cy="496887"/>
          </a:xfrm>
          <a:prstGeom prst="rect">
            <a:avLst/>
          </a:prstGeom>
        </p:spPr>
        <p:txBody>
          <a:bodyPr vert="horz" lIns="91430" tIns="45714" rIns="91430" bIns="45714" rtlCol="0" anchor="b"/>
          <a:lstStyle>
            <a:lvl1pPr algn="r">
              <a:defRPr sz="1200"/>
            </a:lvl1pPr>
          </a:lstStyle>
          <a:p>
            <a:fld id="{1369A761-1CB1-4952-96AD-24DFB56F28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1001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1"/>
          <p:cNvSpPr>
            <a:spLocks noChangeArrowheads="1"/>
          </p:cNvSpPr>
          <p:nvPr/>
        </p:nvSpPr>
        <p:spPr bwMode="auto">
          <a:xfrm>
            <a:off x="3" y="3"/>
            <a:ext cx="6799263" cy="99298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1430" tIns="45714" rIns="91430" bIns="45714" anchor="ctr"/>
          <a:lstStyle/>
          <a:p>
            <a:endParaRPr lang="fr-FR" altLang="fr-FR"/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0" y="1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1430" tIns="45714" rIns="91430" bIns="45714" anchor="ctr"/>
          <a:lstStyle/>
          <a:p>
            <a:endParaRPr lang="fr-FR" alt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51278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0" tIns="46794" rIns="89990" bIns="46794" numCol="1" anchor="t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tabLst>
                <a:tab pos="723813" algn="l"/>
                <a:tab pos="1447627" algn="l"/>
                <a:tab pos="2171440" algn="l"/>
                <a:tab pos="2895253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5365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79453" y="4716466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0" tIns="46794" rIns="89990" bIns="46794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altLang="fr-FR" noProof="0"/>
          </a:p>
        </p:txBody>
      </p:sp>
      <p:sp>
        <p:nvSpPr>
          <p:cNvPr id="15367" name="Text Box 6"/>
          <p:cNvSpPr txBox="1">
            <a:spLocks noChangeArrowheads="1"/>
          </p:cNvSpPr>
          <p:nvPr/>
        </p:nvSpPr>
        <p:spPr bwMode="auto">
          <a:xfrm>
            <a:off x="0" y="9431340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1430" tIns="45714" rIns="91430" bIns="45714" anchor="ctr"/>
          <a:lstStyle/>
          <a:p>
            <a:endParaRPr lang="fr-FR" altLang="fr-FR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51278" y="9431338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0" tIns="46794" rIns="89990" bIns="46794" numCol="1" anchor="b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tabLst>
                <a:tab pos="723813" algn="l"/>
                <a:tab pos="1447627" algn="l"/>
                <a:tab pos="2171440" algn="l"/>
                <a:tab pos="2895253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F20105B0-E84C-44E3-8B0A-B1174716F02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42853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1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900430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dirty="0"/>
              <a:t>I </a:t>
            </a:r>
            <a:r>
              <a:rPr lang="fr-FR" dirty="0" err="1"/>
              <a:t>will</a:t>
            </a:r>
            <a:r>
              <a:rPr lang="fr-FR" dirty="0"/>
              <a:t> start </a:t>
            </a:r>
            <a:r>
              <a:rPr lang="fr-FR" dirty="0" err="1"/>
              <a:t>with</a:t>
            </a:r>
            <a:r>
              <a:rPr lang="fr-FR" dirty="0"/>
              <a:t> the </a:t>
            </a:r>
            <a:r>
              <a:rPr lang="fr-FR" dirty="0" err="1"/>
              <a:t>genesis</a:t>
            </a:r>
            <a:r>
              <a:rPr lang="fr-FR" dirty="0"/>
              <a:t> of the </a:t>
            </a:r>
            <a:r>
              <a:rPr lang="fr-FR" dirty="0" err="1"/>
              <a:t>cdma</a:t>
            </a:r>
            <a:r>
              <a:rPr lang="fr-FR" dirty="0"/>
              <a:t> </a:t>
            </a:r>
            <a:r>
              <a:rPr lang="fr-FR" dirty="0" err="1"/>
              <a:t>project</a:t>
            </a:r>
            <a:endParaRPr lang="fr-FR" dirty="0"/>
          </a:p>
          <a:p>
            <a:pPr lvl="0"/>
            <a:r>
              <a:rPr lang="fr-FR" dirty="0"/>
              <a:t>-</a:t>
            </a:r>
          </a:p>
          <a:p>
            <a:pPr lvl="0"/>
            <a:r>
              <a:rPr lang="fr-FR" dirty="0" err="1"/>
              <a:t>Then</a:t>
            </a:r>
            <a:r>
              <a:rPr lang="fr-FR" dirty="0"/>
              <a:t> I'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respond</a:t>
            </a:r>
            <a:r>
              <a:rPr lang="fr-FR" dirty="0"/>
              <a:t> to </a:t>
            </a:r>
            <a:r>
              <a:rPr lang="fr-FR" dirty="0" err="1"/>
              <a:t>this</a:t>
            </a:r>
            <a:r>
              <a:rPr lang="fr-FR" dirty="0"/>
              <a:t> fondamental question : </a:t>
            </a: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...</a:t>
            </a:r>
          </a:p>
          <a:p>
            <a:pPr lvl="0"/>
            <a:r>
              <a:rPr lang="fr-FR" dirty="0"/>
              <a:t>-</a:t>
            </a:r>
          </a:p>
          <a:p>
            <a:pPr lvl="0"/>
            <a:r>
              <a:rPr lang="fr-FR" dirty="0" err="1"/>
              <a:t>I'll</a:t>
            </a:r>
            <a:r>
              <a:rPr lang="fr-FR" dirty="0"/>
              <a:t> </a:t>
            </a:r>
            <a:r>
              <a:rPr lang="fr-FR" dirty="0" err="1"/>
              <a:t>present</a:t>
            </a:r>
            <a:r>
              <a:rPr lang="fr-FR" dirty="0"/>
              <a:t> </a:t>
            </a:r>
            <a:r>
              <a:rPr lang="fr-FR" dirty="0" err="1"/>
              <a:t>next</a:t>
            </a:r>
            <a:r>
              <a:rPr lang="fr-FR" dirty="0"/>
              <a:t> the concepts of the CDMA</a:t>
            </a:r>
          </a:p>
          <a:p>
            <a:pPr lvl="0"/>
            <a:r>
              <a:rPr lang="fr-FR" dirty="0"/>
              <a:t>-</a:t>
            </a:r>
          </a:p>
          <a:p>
            <a:pPr lvl="0"/>
            <a:r>
              <a:rPr lang="fr-FR" dirty="0"/>
              <a:t>and </a:t>
            </a:r>
            <a:r>
              <a:rPr lang="fr-FR" dirty="0" err="1"/>
              <a:t>finally</a:t>
            </a:r>
            <a:r>
              <a:rPr lang="fr-FR" dirty="0"/>
              <a:t> </a:t>
            </a:r>
            <a:r>
              <a:rPr lang="fr-FR" dirty="0" err="1"/>
              <a:t>I'll</a:t>
            </a:r>
            <a:r>
              <a:rPr lang="fr-FR" dirty="0"/>
              <a:t> </a:t>
            </a:r>
            <a:r>
              <a:rPr lang="fr-FR" dirty="0" err="1"/>
              <a:t>conclude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the </a:t>
            </a:r>
            <a:r>
              <a:rPr lang="fr-FR" dirty="0" err="1"/>
              <a:t>current</a:t>
            </a:r>
            <a:r>
              <a:rPr lang="fr-FR" dirty="0"/>
              <a:t> </a:t>
            </a:r>
            <a:r>
              <a:rPr lang="fr-FR" dirty="0" err="1"/>
              <a:t>status</a:t>
            </a:r>
            <a:r>
              <a:rPr lang="fr-FR" dirty="0"/>
              <a:t> and the </a:t>
            </a:r>
            <a:r>
              <a:rPr lang="fr-FR" dirty="0" err="1"/>
              <a:t>planned</a:t>
            </a:r>
            <a:r>
              <a:rPr lang="fr-FR" dirty="0"/>
              <a:t> roadmap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11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420367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456" indent="-165456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12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252487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456" indent="-165456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13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252487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>
                <a:latin typeface="Arial" pitchFamily="34"/>
              </a:rPr>
              <a:t>Even worse, when we tried to use Foxtrot on data produced by an other beamline at SOLEIL: it simply crash!</a:t>
            </a:r>
          </a:p>
          <a:p>
            <a:pPr lvl="0"/>
            <a:r>
              <a:rPr lang="en-US" dirty="0">
                <a:latin typeface="Arial" pitchFamily="34"/>
              </a:rPr>
              <a:t>just because the data structure of </a:t>
            </a:r>
            <a:r>
              <a:rPr lang="en-US" dirty="0" err="1">
                <a:latin typeface="Arial" pitchFamily="34"/>
              </a:rPr>
              <a:t>neux</a:t>
            </a:r>
            <a:r>
              <a:rPr lang="en-US" dirty="0">
                <a:latin typeface="Arial" pitchFamily="34"/>
              </a:rPr>
              <a:t> s files produce by this other beamline is slightly different than for the SAXS beamline!</a:t>
            </a:r>
          </a:p>
          <a:p>
            <a:pPr lvl="0"/>
            <a:r>
              <a:rPr lang="en-US" dirty="0" err="1">
                <a:latin typeface="Arial" pitchFamily="34"/>
              </a:rPr>
              <a:t>clic</a:t>
            </a:r>
            <a:r>
              <a:rPr lang="en-US" dirty="0">
                <a:latin typeface="Arial" pitchFamily="34"/>
              </a:rPr>
              <a:t> – We conclude that...</a:t>
            </a:r>
          </a:p>
          <a:p>
            <a:pPr marL="165456" indent="-165456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14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809029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dirty="0"/>
              <a:t>I </a:t>
            </a:r>
            <a:r>
              <a:rPr lang="fr-FR" dirty="0" err="1"/>
              <a:t>will</a:t>
            </a:r>
            <a:r>
              <a:rPr lang="fr-FR" dirty="0"/>
              <a:t> start </a:t>
            </a:r>
            <a:r>
              <a:rPr lang="fr-FR" dirty="0" err="1"/>
              <a:t>with</a:t>
            </a:r>
            <a:r>
              <a:rPr lang="fr-FR" dirty="0"/>
              <a:t> the </a:t>
            </a:r>
            <a:r>
              <a:rPr lang="fr-FR" dirty="0" err="1"/>
              <a:t>genesis</a:t>
            </a:r>
            <a:r>
              <a:rPr lang="fr-FR" dirty="0"/>
              <a:t> of the </a:t>
            </a:r>
            <a:r>
              <a:rPr lang="fr-FR" dirty="0" err="1"/>
              <a:t>cdma</a:t>
            </a:r>
            <a:r>
              <a:rPr lang="fr-FR" dirty="0"/>
              <a:t> </a:t>
            </a:r>
            <a:r>
              <a:rPr lang="fr-FR" dirty="0" err="1"/>
              <a:t>project</a:t>
            </a:r>
            <a:endParaRPr lang="fr-FR" dirty="0"/>
          </a:p>
          <a:p>
            <a:pPr lvl="0"/>
            <a:r>
              <a:rPr lang="fr-FR" dirty="0"/>
              <a:t>-</a:t>
            </a:r>
          </a:p>
          <a:p>
            <a:pPr lvl="0"/>
            <a:r>
              <a:rPr lang="fr-FR" dirty="0" err="1"/>
              <a:t>Then</a:t>
            </a:r>
            <a:r>
              <a:rPr lang="fr-FR" dirty="0"/>
              <a:t> I'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respond</a:t>
            </a:r>
            <a:r>
              <a:rPr lang="fr-FR" dirty="0"/>
              <a:t> to </a:t>
            </a:r>
            <a:r>
              <a:rPr lang="fr-FR" dirty="0" err="1"/>
              <a:t>this</a:t>
            </a:r>
            <a:r>
              <a:rPr lang="fr-FR" dirty="0"/>
              <a:t> fondamental question : </a:t>
            </a: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...</a:t>
            </a:r>
          </a:p>
          <a:p>
            <a:pPr lvl="0"/>
            <a:r>
              <a:rPr lang="fr-FR" dirty="0"/>
              <a:t>-</a:t>
            </a:r>
          </a:p>
          <a:p>
            <a:pPr lvl="0"/>
            <a:r>
              <a:rPr lang="fr-FR" dirty="0" err="1"/>
              <a:t>I'll</a:t>
            </a:r>
            <a:r>
              <a:rPr lang="fr-FR" dirty="0"/>
              <a:t> </a:t>
            </a:r>
            <a:r>
              <a:rPr lang="fr-FR" dirty="0" err="1"/>
              <a:t>present</a:t>
            </a:r>
            <a:r>
              <a:rPr lang="fr-FR" dirty="0"/>
              <a:t> </a:t>
            </a:r>
            <a:r>
              <a:rPr lang="fr-FR" dirty="0" err="1"/>
              <a:t>next</a:t>
            </a:r>
            <a:r>
              <a:rPr lang="fr-FR" dirty="0"/>
              <a:t> the concepts of the CDMA</a:t>
            </a:r>
          </a:p>
          <a:p>
            <a:pPr lvl="0"/>
            <a:r>
              <a:rPr lang="fr-FR" dirty="0"/>
              <a:t>-</a:t>
            </a:r>
          </a:p>
          <a:p>
            <a:pPr lvl="0"/>
            <a:r>
              <a:rPr lang="fr-FR" dirty="0"/>
              <a:t>and </a:t>
            </a:r>
            <a:r>
              <a:rPr lang="fr-FR" dirty="0" err="1"/>
              <a:t>finally</a:t>
            </a:r>
            <a:r>
              <a:rPr lang="fr-FR" dirty="0"/>
              <a:t> </a:t>
            </a:r>
            <a:r>
              <a:rPr lang="fr-FR" dirty="0" err="1"/>
              <a:t>I'll</a:t>
            </a:r>
            <a:r>
              <a:rPr lang="fr-FR" dirty="0"/>
              <a:t> </a:t>
            </a:r>
            <a:r>
              <a:rPr lang="fr-FR" dirty="0" err="1"/>
              <a:t>conclude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the </a:t>
            </a:r>
            <a:r>
              <a:rPr lang="fr-FR" dirty="0" err="1"/>
              <a:t>current</a:t>
            </a:r>
            <a:r>
              <a:rPr lang="fr-FR" dirty="0"/>
              <a:t> </a:t>
            </a:r>
            <a:r>
              <a:rPr lang="fr-FR" dirty="0" err="1"/>
              <a:t>status</a:t>
            </a:r>
            <a:r>
              <a:rPr lang="fr-FR" dirty="0"/>
              <a:t> and the </a:t>
            </a:r>
            <a:r>
              <a:rPr lang="fr-FR" dirty="0" err="1"/>
              <a:t>planned</a:t>
            </a:r>
            <a:r>
              <a:rPr lang="fr-FR" dirty="0"/>
              <a:t> roadmap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15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931410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456" marR="0" lvl="0" indent="-165456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-"/>
              <a:tabLst/>
              <a:defRPr/>
            </a:pPr>
            <a:r>
              <a:rPr lang="fr-FR" dirty="0" err="1"/>
              <a:t>It's</a:t>
            </a:r>
            <a:r>
              <a:rPr lang="fr-FR" dirty="0"/>
              <a:t> a API...</a:t>
            </a:r>
          </a:p>
          <a:p>
            <a:pPr marL="165456" indent="-165456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16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385365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dirty="0"/>
              <a:t>The data model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very</a:t>
            </a:r>
            <a:r>
              <a:rPr lang="fr-FR" dirty="0"/>
              <a:t> simple </a:t>
            </a:r>
            <a:r>
              <a:rPr lang="fr-FR" dirty="0" err="1"/>
              <a:t>hierarchy</a:t>
            </a:r>
            <a:r>
              <a:rPr lang="fr-FR" dirty="0"/>
              <a:t> :</a:t>
            </a:r>
          </a:p>
          <a:p>
            <a:pPr lvl="0"/>
            <a:r>
              <a:rPr lang="fr-FR" dirty="0"/>
              <a:t>a </a:t>
            </a:r>
            <a:r>
              <a:rPr lang="fr-FR" dirty="0" err="1"/>
              <a:t>dataset</a:t>
            </a:r>
            <a:r>
              <a:rPr lang="fr-FR" dirty="0"/>
              <a:t> </a:t>
            </a:r>
            <a:r>
              <a:rPr lang="fr-FR" dirty="0" err="1"/>
              <a:t>contains</a:t>
            </a:r>
            <a:r>
              <a:rPr lang="fr-FR" dirty="0"/>
              <a:t> the data of a </a:t>
            </a:r>
            <a:r>
              <a:rPr lang="fr-FR" dirty="0" err="1"/>
              <a:t>whole</a:t>
            </a:r>
            <a:r>
              <a:rPr lang="fr-FR" dirty="0"/>
              <a:t> </a:t>
            </a:r>
            <a:r>
              <a:rPr lang="fr-FR" dirty="0" err="1"/>
              <a:t>experiment</a:t>
            </a:r>
            <a:endParaRPr lang="fr-FR" dirty="0"/>
          </a:p>
          <a:p>
            <a:pPr lvl="0"/>
            <a:r>
              <a:rPr lang="fr-FR" dirty="0"/>
              <a:t>--</a:t>
            </a:r>
          </a:p>
          <a:p>
            <a:pPr lvl="0"/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contains</a:t>
            </a:r>
            <a:r>
              <a:rPr lang="fr-FR" dirty="0"/>
              <a:t> a groups </a:t>
            </a:r>
            <a:r>
              <a:rPr lang="fr-FR" dirty="0" err="1"/>
              <a:t>hierarchy</a:t>
            </a:r>
            <a:endParaRPr lang="fr-FR" dirty="0"/>
          </a:p>
          <a:p>
            <a:pPr lvl="0"/>
            <a:r>
              <a:rPr lang="fr-FR" dirty="0" err="1"/>
              <a:t>each</a:t>
            </a:r>
            <a:r>
              <a:rPr lang="fr-FR" dirty="0"/>
              <a:t> group </a:t>
            </a:r>
            <a:r>
              <a:rPr lang="fr-FR" dirty="0" err="1"/>
              <a:t>contains</a:t>
            </a:r>
            <a:r>
              <a:rPr lang="fr-FR" dirty="0"/>
              <a:t> </a:t>
            </a:r>
            <a:r>
              <a:rPr lang="fr-FR" dirty="0" err="1"/>
              <a:t>dataitem</a:t>
            </a:r>
            <a:r>
              <a:rPr lang="fr-FR" dirty="0"/>
              <a:t> (</a:t>
            </a:r>
            <a:r>
              <a:rPr lang="fr-FR" dirty="0" err="1"/>
              <a:t>array</a:t>
            </a:r>
            <a:r>
              <a:rPr lang="fr-FR" dirty="0"/>
              <a:t> or </a:t>
            </a:r>
            <a:r>
              <a:rPr lang="fr-FR" dirty="0" err="1"/>
              <a:t>scalar</a:t>
            </a:r>
            <a:r>
              <a:rPr lang="fr-FR" dirty="0"/>
              <a:t> value) </a:t>
            </a:r>
            <a:r>
              <a:rPr lang="fr-FR" dirty="0" err="1"/>
              <a:t>comming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attributes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describes</a:t>
            </a:r>
            <a:r>
              <a:rPr lang="fr-FR" dirty="0"/>
              <a:t> </a:t>
            </a:r>
            <a:r>
              <a:rPr lang="fr-FR" dirty="0" err="1"/>
              <a:t>them</a:t>
            </a:r>
            <a:r>
              <a:rPr lang="fr-FR" dirty="0"/>
              <a:t> (</a:t>
            </a:r>
            <a:r>
              <a:rPr lang="fr-FR" dirty="0" err="1"/>
              <a:t>units</a:t>
            </a:r>
            <a:r>
              <a:rPr lang="fr-FR" dirty="0"/>
              <a:t>, description string, timestamps, and </a:t>
            </a:r>
            <a:r>
              <a:rPr lang="fr-FR" dirty="0" err="1"/>
              <a:t>so</a:t>
            </a:r>
            <a:r>
              <a:rPr lang="fr-FR" dirty="0"/>
              <a:t> on...)</a:t>
            </a:r>
          </a:p>
          <a:p>
            <a:pPr lvl="0"/>
            <a:r>
              <a:rPr lang="fr-FR" dirty="0"/>
              <a:t>--</a:t>
            </a:r>
          </a:p>
          <a:p>
            <a:pPr lvl="0"/>
            <a:r>
              <a:rPr lang="fr-FR" dirty="0"/>
              <a:t>The API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divide</a:t>
            </a:r>
            <a:r>
              <a:rPr lang="fr-FR" dirty="0"/>
              <a:t> in </a:t>
            </a:r>
            <a:r>
              <a:rPr lang="fr-FR" dirty="0" err="1"/>
              <a:t>two</a:t>
            </a:r>
            <a:r>
              <a:rPr lang="fr-FR" dirty="0"/>
              <a:t> parts :</a:t>
            </a:r>
          </a:p>
          <a:p>
            <a:pPr lvl="0"/>
            <a:r>
              <a:rPr lang="fr-FR" dirty="0"/>
              <a:t>- one for engine and plug-in </a:t>
            </a:r>
            <a:r>
              <a:rPr lang="fr-FR" dirty="0" err="1"/>
              <a:t>developers</a:t>
            </a:r>
            <a:endParaRPr lang="fr-FR" dirty="0"/>
          </a:p>
          <a:p>
            <a:pPr lvl="0"/>
            <a:r>
              <a:rPr lang="fr-FR" dirty="0"/>
              <a:t>- and the </a:t>
            </a:r>
            <a:r>
              <a:rPr lang="fr-FR" dirty="0" err="1"/>
              <a:t>other</a:t>
            </a:r>
            <a:r>
              <a:rPr lang="fr-FR" dirty="0"/>
              <a:t> for client applications</a:t>
            </a:r>
          </a:p>
          <a:p>
            <a:pPr lvl="0"/>
            <a:r>
              <a:rPr lang="fr-FR" dirty="0"/>
              <a:t>--</a:t>
            </a:r>
          </a:p>
          <a:p>
            <a:pPr lvl="0"/>
            <a:r>
              <a:rPr lang="fr-FR" dirty="0" err="1"/>
              <a:t>Thus</a:t>
            </a:r>
            <a:r>
              <a:rPr lang="fr-FR" dirty="0"/>
              <a:t> </a:t>
            </a:r>
            <a:r>
              <a:rPr lang="fr-FR" dirty="0" err="1"/>
              <a:t>we</a:t>
            </a:r>
            <a:r>
              <a:rPr lang="fr-FR" dirty="0"/>
              <a:t> propose a </a:t>
            </a:r>
            <a:r>
              <a:rPr lang="fr-FR" dirty="0" err="1"/>
              <a:t>clear</a:t>
            </a:r>
            <a:r>
              <a:rPr lang="fr-FR" dirty="0"/>
              <a:t> </a:t>
            </a:r>
            <a:r>
              <a:rPr lang="fr-FR" dirty="0" err="1"/>
              <a:t>separation</a:t>
            </a:r>
            <a:r>
              <a:rPr lang="fr-FR" dirty="0"/>
              <a:t> of </a:t>
            </a:r>
            <a:r>
              <a:rPr lang="fr-FR" dirty="0" err="1"/>
              <a:t>concern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</a:t>
            </a:r>
            <a:r>
              <a:rPr lang="fr-FR" dirty="0" err="1"/>
              <a:t>raw</a:t>
            </a:r>
            <a:r>
              <a:rPr lang="fr-FR" dirty="0"/>
              <a:t> data </a:t>
            </a:r>
            <a:r>
              <a:rPr lang="fr-FR" dirty="0" err="1"/>
              <a:t>access</a:t>
            </a:r>
            <a:r>
              <a:rPr lang="fr-FR" dirty="0"/>
              <a:t> and data </a:t>
            </a:r>
            <a:r>
              <a:rPr lang="fr-FR" dirty="0" err="1"/>
              <a:t>analysis</a:t>
            </a:r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marL="165456" indent="-165456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17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116433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456" indent="-165456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18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946711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456" indent="-165456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19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9080944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456" indent="-165456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20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09615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dirty="0"/>
              <a:t>I </a:t>
            </a:r>
            <a:r>
              <a:rPr lang="fr-FR" dirty="0" err="1"/>
              <a:t>will</a:t>
            </a:r>
            <a:r>
              <a:rPr lang="fr-FR" dirty="0"/>
              <a:t> start </a:t>
            </a:r>
            <a:r>
              <a:rPr lang="fr-FR" dirty="0" err="1"/>
              <a:t>with</a:t>
            </a:r>
            <a:r>
              <a:rPr lang="fr-FR" dirty="0"/>
              <a:t> the </a:t>
            </a:r>
            <a:r>
              <a:rPr lang="fr-FR" dirty="0" err="1"/>
              <a:t>genesis</a:t>
            </a:r>
            <a:r>
              <a:rPr lang="fr-FR" dirty="0"/>
              <a:t> of the </a:t>
            </a:r>
            <a:r>
              <a:rPr lang="fr-FR" dirty="0" err="1"/>
              <a:t>cdma</a:t>
            </a:r>
            <a:r>
              <a:rPr lang="fr-FR" dirty="0"/>
              <a:t> </a:t>
            </a:r>
            <a:r>
              <a:rPr lang="fr-FR" dirty="0" err="1"/>
              <a:t>project</a:t>
            </a:r>
            <a:endParaRPr lang="fr-FR" dirty="0"/>
          </a:p>
          <a:p>
            <a:pPr lvl="0"/>
            <a:r>
              <a:rPr lang="fr-FR" dirty="0"/>
              <a:t>-</a:t>
            </a:r>
          </a:p>
          <a:p>
            <a:pPr lvl="0"/>
            <a:r>
              <a:rPr lang="fr-FR" dirty="0" err="1"/>
              <a:t>Then</a:t>
            </a:r>
            <a:r>
              <a:rPr lang="fr-FR" dirty="0"/>
              <a:t> I'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respond</a:t>
            </a:r>
            <a:r>
              <a:rPr lang="fr-FR" dirty="0"/>
              <a:t> to </a:t>
            </a:r>
            <a:r>
              <a:rPr lang="fr-FR" dirty="0" err="1"/>
              <a:t>this</a:t>
            </a:r>
            <a:r>
              <a:rPr lang="fr-FR" dirty="0"/>
              <a:t> fondamental question : </a:t>
            </a: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...</a:t>
            </a:r>
          </a:p>
          <a:p>
            <a:pPr lvl="0"/>
            <a:r>
              <a:rPr lang="fr-FR" dirty="0"/>
              <a:t>-</a:t>
            </a:r>
          </a:p>
          <a:p>
            <a:pPr lvl="0"/>
            <a:r>
              <a:rPr lang="fr-FR" dirty="0" err="1"/>
              <a:t>I'll</a:t>
            </a:r>
            <a:r>
              <a:rPr lang="fr-FR" dirty="0"/>
              <a:t> </a:t>
            </a:r>
            <a:r>
              <a:rPr lang="fr-FR" dirty="0" err="1"/>
              <a:t>present</a:t>
            </a:r>
            <a:r>
              <a:rPr lang="fr-FR" dirty="0"/>
              <a:t> </a:t>
            </a:r>
            <a:r>
              <a:rPr lang="fr-FR" dirty="0" err="1"/>
              <a:t>next</a:t>
            </a:r>
            <a:r>
              <a:rPr lang="fr-FR" dirty="0"/>
              <a:t> the concepts of the CDMA</a:t>
            </a:r>
          </a:p>
          <a:p>
            <a:pPr lvl="0"/>
            <a:r>
              <a:rPr lang="fr-FR" dirty="0"/>
              <a:t>-</a:t>
            </a:r>
          </a:p>
          <a:p>
            <a:pPr lvl="0"/>
            <a:r>
              <a:rPr lang="fr-FR" dirty="0"/>
              <a:t>and </a:t>
            </a:r>
            <a:r>
              <a:rPr lang="fr-FR" dirty="0" err="1"/>
              <a:t>finally</a:t>
            </a:r>
            <a:r>
              <a:rPr lang="fr-FR" dirty="0"/>
              <a:t> </a:t>
            </a:r>
            <a:r>
              <a:rPr lang="fr-FR" dirty="0" err="1"/>
              <a:t>I'll</a:t>
            </a:r>
            <a:r>
              <a:rPr lang="fr-FR" dirty="0"/>
              <a:t> </a:t>
            </a:r>
            <a:r>
              <a:rPr lang="fr-FR" dirty="0" err="1"/>
              <a:t>conclude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the </a:t>
            </a:r>
            <a:r>
              <a:rPr lang="fr-FR" dirty="0" err="1"/>
              <a:t>current</a:t>
            </a:r>
            <a:r>
              <a:rPr lang="fr-FR" dirty="0"/>
              <a:t> </a:t>
            </a:r>
            <a:r>
              <a:rPr lang="fr-FR" dirty="0" err="1"/>
              <a:t>status</a:t>
            </a:r>
            <a:r>
              <a:rPr lang="fr-FR" dirty="0"/>
              <a:t> and the </a:t>
            </a:r>
            <a:r>
              <a:rPr lang="fr-FR" dirty="0" err="1"/>
              <a:t>planned</a:t>
            </a:r>
            <a:r>
              <a:rPr lang="fr-FR" dirty="0"/>
              <a:t> roadmap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2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226469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456" indent="-165456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21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71098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456" indent="-165456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22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93058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456" indent="-165456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23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4093846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456" indent="-165456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24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0746651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456" indent="-165456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25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831208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456" indent="-165456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26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9792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dirty="0"/>
              <a:t>I </a:t>
            </a:r>
            <a:r>
              <a:rPr lang="fr-FR" dirty="0" err="1"/>
              <a:t>will</a:t>
            </a:r>
            <a:r>
              <a:rPr lang="fr-FR" dirty="0"/>
              <a:t> start </a:t>
            </a:r>
            <a:r>
              <a:rPr lang="fr-FR" dirty="0" err="1"/>
              <a:t>with</a:t>
            </a:r>
            <a:r>
              <a:rPr lang="fr-FR" dirty="0"/>
              <a:t> the </a:t>
            </a:r>
            <a:r>
              <a:rPr lang="fr-FR" dirty="0" err="1"/>
              <a:t>genesis</a:t>
            </a:r>
            <a:r>
              <a:rPr lang="fr-FR" dirty="0"/>
              <a:t> of the </a:t>
            </a:r>
            <a:r>
              <a:rPr lang="fr-FR" dirty="0" err="1"/>
              <a:t>cdma</a:t>
            </a:r>
            <a:r>
              <a:rPr lang="fr-FR" dirty="0"/>
              <a:t> </a:t>
            </a:r>
            <a:r>
              <a:rPr lang="fr-FR" dirty="0" err="1"/>
              <a:t>project</a:t>
            </a:r>
            <a:endParaRPr lang="fr-FR" dirty="0"/>
          </a:p>
          <a:p>
            <a:pPr lvl="0"/>
            <a:r>
              <a:rPr lang="fr-FR" dirty="0"/>
              <a:t>-</a:t>
            </a:r>
          </a:p>
          <a:p>
            <a:pPr lvl="0"/>
            <a:r>
              <a:rPr lang="fr-FR" dirty="0" err="1"/>
              <a:t>Then</a:t>
            </a:r>
            <a:r>
              <a:rPr lang="fr-FR" dirty="0"/>
              <a:t> I'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respond</a:t>
            </a:r>
            <a:r>
              <a:rPr lang="fr-FR" dirty="0"/>
              <a:t> to </a:t>
            </a:r>
            <a:r>
              <a:rPr lang="fr-FR" dirty="0" err="1"/>
              <a:t>this</a:t>
            </a:r>
            <a:r>
              <a:rPr lang="fr-FR" dirty="0"/>
              <a:t> fondamental question : </a:t>
            </a: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...</a:t>
            </a:r>
          </a:p>
          <a:p>
            <a:pPr lvl="0"/>
            <a:r>
              <a:rPr lang="fr-FR" dirty="0"/>
              <a:t>-</a:t>
            </a:r>
          </a:p>
          <a:p>
            <a:pPr lvl="0"/>
            <a:r>
              <a:rPr lang="fr-FR" dirty="0" err="1"/>
              <a:t>I'll</a:t>
            </a:r>
            <a:r>
              <a:rPr lang="fr-FR" dirty="0"/>
              <a:t> </a:t>
            </a:r>
            <a:r>
              <a:rPr lang="fr-FR" dirty="0" err="1"/>
              <a:t>present</a:t>
            </a:r>
            <a:r>
              <a:rPr lang="fr-FR" dirty="0"/>
              <a:t> </a:t>
            </a:r>
            <a:r>
              <a:rPr lang="fr-FR" dirty="0" err="1"/>
              <a:t>next</a:t>
            </a:r>
            <a:r>
              <a:rPr lang="fr-FR" dirty="0"/>
              <a:t> the concepts of the CDMA</a:t>
            </a:r>
          </a:p>
          <a:p>
            <a:pPr lvl="0"/>
            <a:r>
              <a:rPr lang="fr-FR" dirty="0"/>
              <a:t>-</a:t>
            </a:r>
          </a:p>
          <a:p>
            <a:pPr lvl="0"/>
            <a:r>
              <a:rPr lang="fr-FR" dirty="0"/>
              <a:t>and </a:t>
            </a:r>
            <a:r>
              <a:rPr lang="fr-FR" dirty="0" err="1"/>
              <a:t>finally</a:t>
            </a:r>
            <a:r>
              <a:rPr lang="fr-FR" dirty="0"/>
              <a:t> </a:t>
            </a:r>
            <a:r>
              <a:rPr lang="fr-FR" dirty="0" err="1"/>
              <a:t>I'll</a:t>
            </a:r>
            <a:r>
              <a:rPr lang="fr-FR" dirty="0"/>
              <a:t> </a:t>
            </a:r>
            <a:r>
              <a:rPr lang="fr-FR" dirty="0" err="1"/>
              <a:t>conclude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the </a:t>
            </a:r>
            <a:r>
              <a:rPr lang="fr-FR" dirty="0" err="1"/>
              <a:t>current</a:t>
            </a:r>
            <a:r>
              <a:rPr lang="fr-FR" dirty="0"/>
              <a:t> </a:t>
            </a:r>
            <a:r>
              <a:rPr lang="fr-FR" dirty="0" err="1"/>
              <a:t>status</a:t>
            </a:r>
            <a:r>
              <a:rPr lang="fr-FR" dirty="0"/>
              <a:t> and the </a:t>
            </a:r>
            <a:r>
              <a:rPr lang="fr-FR" dirty="0" err="1"/>
              <a:t>planned</a:t>
            </a:r>
            <a:r>
              <a:rPr lang="fr-FR" dirty="0"/>
              <a:t> roadmap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27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392588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456" indent="-165456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28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252487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29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512496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dirty="0"/>
              <a:t>To </a:t>
            </a:r>
            <a:r>
              <a:rPr lang="fr-FR" dirty="0" err="1"/>
              <a:t>perform</a:t>
            </a:r>
            <a:r>
              <a:rPr lang="fr-FR" dirty="0"/>
              <a:t> the data </a:t>
            </a:r>
            <a:r>
              <a:rPr lang="fr-FR" dirty="0" err="1"/>
              <a:t>recording</a:t>
            </a:r>
            <a:r>
              <a:rPr lang="fr-FR" dirty="0"/>
              <a:t> </a:t>
            </a:r>
            <a:r>
              <a:rPr lang="fr-FR" dirty="0" err="1"/>
              <a:t>we</a:t>
            </a:r>
            <a:r>
              <a:rPr lang="fr-FR" dirty="0"/>
              <a:t> have </a:t>
            </a:r>
            <a:r>
              <a:rPr lang="fr-FR" dirty="0" err="1"/>
              <a:t>developed</a:t>
            </a:r>
            <a:r>
              <a:rPr lang="fr-FR" dirty="0"/>
              <a:t> a set of </a:t>
            </a:r>
            <a:r>
              <a:rPr lang="fr-FR" dirty="0" err="1"/>
              <a:t>tools</a:t>
            </a:r>
            <a:r>
              <a:rPr lang="fr-FR" dirty="0"/>
              <a:t> </a:t>
            </a:r>
            <a:r>
              <a:rPr lang="fr-FR" dirty="0" err="1"/>
              <a:t>based</a:t>
            </a:r>
            <a:r>
              <a:rPr lang="fr-FR" dirty="0"/>
              <a:t> on the Tango bus.</a:t>
            </a:r>
          </a:p>
          <a:p>
            <a:pPr lvl="0"/>
            <a:r>
              <a:rPr lang="fr-FR" dirty="0" err="1"/>
              <a:t>NeXus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...</a:t>
            </a:r>
          </a:p>
          <a:p>
            <a:pPr lvl="0"/>
            <a:r>
              <a:rPr lang="en-AU" kern="0" dirty="0"/>
              <a:t>Nexus usage : </a:t>
            </a:r>
          </a:p>
          <a:p>
            <a:pPr lvl="0"/>
            <a:r>
              <a:rPr lang="en-AU" kern="0" dirty="0"/>
              <a:t>- In a systematic way for raw data at 15 Beamlines</a:t>
            </a:r>
          </a:p>
          <a:p>
            <a:pPr lvl="0"/>
            <a:r>
              <a:rPr lang="en-AU" kern="0" dirty="0"/>
              <a:t>- more or less systematically at other BLs, depending on the context : commercial instruments, etc</a:t>
            </a:r>
            <a:endParaRPr lang="fr-FR" dirty="0"/>
          </a:p>
          <a:p>
            <a:pPr lvl="0"/>
            <a:endParaRPr lang="fr-FR" dirty="0"/>
          </a:p>
          <a:p>
            <a:pPr lvl="0"/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already</a:t>
            </a:r>
            <a:r>
              <a:rPr lang="fr-FR" dirty="0"/>
              <a:t> have more </a:t>
            </a:r>
            <a:r>
              <a:rPr lang="fr-FR" dirty="0" err="1"/>
              <a:t>than</a:t>
            </a:r>
            <a:r>
              <a:rPr lang="fr-FR" dirty="0"/>
              <a:t> 12 millions </a:t>
            </a:r>
            <a:r>
              <a:rPr lang="fr-FR" dirty="0" err="1"/>
              <a:t>NeXus</a:t>
            </a:r>
            <a:r>
              <a:rPr lang="fr-FR" dirty="0"/>
              <a:t> files</a:t>
            </a:r>
          </a:p>
          <a:p>
            <a:pPr lvl="0"/>
            <a:r>
              <a:rPr lang="fr-FR" dirty="0"/>
              <a:t>So </a:t>
            </a:r>
            <a:r>
              <a:rPr lang="fr-FR" dirty="0" err="1"/>
              <a:t>we</a:t>
            </a:r>
            <a:r>
              <a:rPr lang="fr-FR" dirty="0"/>
              <a:t> are happy </a:t>
            </a:r>
            <a:r>
              <a:rPr lang="fr-FR" dirty="0" err="1"/>
              <a:t>guys</a:t>
            </a:r>
            <a:r>
              <a:rPr lang="fr-FR" dirty="0"/>
              <a:t> !</a:t>
            </a:r>
          </a:p>
          <a:p>
            <a:pPr marL="165456" indent="-165456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4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01568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dirty="0"/>
              <a:t>SOLEIL </a:t>
            </a:r>
            <a:r>
              <a:rPr lang="fr-FR" dirty="0" err="1"/>
              <a:t>choose</a:t>
            </a:r>
            <a:r>
              <a:rPr lang="fr-FR" dirty="0"/>
              <a:t> </a:t>
            </a:r>
            <a:r>
              <a:rPr lang="fr-FR" dirty="0" err="1"/>
              <a:t>NeXus</a:t>
            </a:r>
            <a:r>
              <a:rPr lang="fr-FR" dirty="0"/>
              <a:t>/hdf5 and </a:t>
            </a:r>
            <a:r>
              <a:rPr lang="fr-FR" dirty="0" err="1"/>
              <a:t>we</a:t>
            </a:r>
            <a:r>
              <a:rPr lang="fr-FR" dirty="0"/>
              <a:t> have </a:t>
            </a:r>
            <a:r>
              <a:rPr lang="fr-FR" dirty="0" err="1"/>
              <a:t>developed</a:t>
            </a:r>
            <a:r>
              <a:rPr lang="fr-FR" dirty="0"/>
              <a:t> a </a:t>
            </a:r>
            <a:r>
              <a:rPr lang="fr-FR" dirty="0" err="1"/>
              <a:t>extracting</a:t>
            </a:r>
            <a:r>
              <a:rPr lang="fr-FR" dirty="0"/>
              <a:t>. This </a:t>
            </a:r>
            <a:r>
              <a:rPr lang="fr-FR" dirty="0" err="1"/>
              <a:t>was</a:t>
            </a:r>
            <a:r>
              <a:rPr lang="fr-FR" dirty="0"/>
              <a:t> </a:t>
            </a:r>
            <a:r>
              <a:rPr lang="fr-FR" dirty="0" err="1"/>
              <a:t>easier</a:t>
            </a:r>
            <a:r>
              <a:rPr lang="fr-FR" dirty="0"/>
              <a:t> </a:t>
            </a:r>
            <a:r>
              <a:rPr lang="fr-FR" dirty="0" err="1"/>
              <a:t>than</a:t>
            </a:r>
            <a:r>
              <a:rPr lang="fr-FR" dirty="0"/>
              <a:t> </a:t>
            </a:r>
            <a:r>
              <a:rPr lang="fr-FR" dirty="0" err="1"/>
              <a:t>redevelop</a:t>
            </a:r>
            <a:r>
              <a:rPr lang="fr-FR" dirty="0"/>
              <a:t> all the data </a:t>
            </a:r>
            <a:r>
              <a:rPr lang="fr-FR" dirty="0" err="1"/>
              <a:t>reductions</a:t>
            </a:r>
            <a:r>
              <a:rPr lang="fr-FR" dirty="0"/>
              <a:t> </a:t>
            </a:r>
            <a:r>
              <a:rPr lang="fr-FR" dirty="0" err="1"/>
              <a:t>tools</a:t>
            </a:r>
            <a:r>
              <a:rPr lang="fr-FR" dirty="0"/>
              <a:t> </a:t>
            </a:r>
            <a:r>
              <a:rPr lang="fr-FR" dirty="0" err="1"/>
              <a:t>used</a:t>
            </a:r>
            <a:r>
              <a:rPr lang="fr-FR" dirty="0"/>
              <a:t> by </a:t>
            </a:r>
            <a:r>
              <a:rPr lang="fr-FR" dirty="0" err="1"/>
              <a:t>our</a:t>
            </a:r>
            <a:r>
              <a:rPr lang="fr-FR" dirty="0"/>
              <a:t> </a:t>
            </a:r>
            <a:r>
              <a:rPr lang="fr-FR" dirty="0" err="1"/>
              <a:t>scientists</a:t>
            </a:r>
            <a:endParaRPr lang="fr-FR" dirty="0"/>
          </a:p>
          <a:p>
            <a:pPr lvl="0"/>
            <a:r>
              <a:rPr lang="fr-FR" dirty="0"/>
              <a:t>--</a:t>
            </a:r>
          </a:p>
          <a:p>
            <a:pPr lvl="0"/>
            <a:r>
              <a:rPr lang="fr-FR" dirty="0"/>
              <a:t>The </a:t>
            </a:r>
            <a:r>
              <a:rPr lang="fr-FR" dirty="0" err="1"/>
              <a:t>advantages</a:t>
            </a:r>
            <a:r>
              <a:rPr lang="fr-FR" dirty="0"/>
              <a:t> are :</a:t>
            </a:r>
          </a:p>
          <a:p>
            <a:pPr lvl="0"/>
            <a:r>
              <a:rPr lang="fr-FR" dirty="0"/>
              <a:t>-</a:t>
            </a:r>
          </a:p>
          <a:p>
            <a:pPr lvl="0"/>
            <a:r>
              <a:rPr lang="fr-FR" dirty="0"/>
              <a:t>-</a:t>
            </a:r>
          </a:p>
          <a:p>
            <a:pPr lvl="0"/>
            <a:r>
              <a:rPr lang="fr-FR" dirty="0"/>
              <a:t>The </a:t>
            </a:r>
            <a:r>
              <a:rPr lang="fr-FR" dirty="0" err="1"/>
              <a:t>disadvantages</a:t>
            </a:r>
            <a:r>
              <a:rPr lang="fr-FR" dirty="0"/>
              <a:t> are :</a:t>
            </a:r>
          </a:p>
          <a:p>
            <a:pPr lvl="0"/>
            <a:r>
              <a:rPr lang="fr-FR" dirty="0"/>
              <a:t>-</a:t>
            </a:r>
          </a:p>
          <a:p>
            <a:pPr lvl="0"/>
            <a:r>
              <a:rPr lang="fr-FR" dirty="0"/>
              <a:t>-</a:t>
            </a:r>
          </a:p>
          <a:p>
            <a:pPr marL="165456" indent="-165456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5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737200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456" indent="-165456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6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962069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456" indent="-165456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7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702865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456" indent="-165456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8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8442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456" indent="-165456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9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602527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456" indent="-165456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20105B0-E84C-44E3-8B0A-B1174716F02E}" type="slidenum">
              <a:rPr lang="fr-FR" altLang="fr-FR" smtClean="0"/>
              <a:pPr>
                <a:defRPr/>
              </a:pPr>
              <a:t>10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50216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fr-FR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 style du titre</a:t>
            </a: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les styles du texte du masque</a:t>
            </a: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fr-FR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 style du titre</a:t>
            </a: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les styles du texte du masque</a:t>
            </a: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les styles du texte du masque</a:t>
            </a: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les styles du texte du masque</a:t>
            </a: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C1FD1-3CFD-4394-8B60-0025C3F980F3}" type="datetime1">
              <a:rPr lang="fr-FR" smtClean="0"/>
              <a:t>13/05/2019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xmlns="" id="{E4A8CCA8-6B6E-42B1-9CEC-A95D58212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1300" y="0"/>
            <a:ext cx="6362700" cy="7143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00229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sposition personnalisé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fr-FR" dirty="0"/>
          </a:p>
        </p:txBody>
      </p:sp>
      <p:sp>
        <p:nvSpPr>
          <p:cNvPr id="6" name="Rectangle 5"/>
          <p:cNvSpPr/>
          <p:nvPr userDrawn="1"/>
        </p:nvSpPr>
        <p:spPr>
          <a:xfrm flipH="1">
            <a:off x="3131839" y="4096139"/>
            <a:ext cx="6017581" cy="1493101"/>
          </a:xfrm>
          <a:prstGeom prst="rect">
            <a:avLst/>
          </a:prstGeom>
          <a:solidFill>
            <a:schemeClr val="bg1">
              <a:lumMod val="50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EDE12"/>
              </a:solidFill>
            </a:endParaRPr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3131840" y="5275833"/>
            <a:ext cx="6012163" cy="0"/>
          </a:xfrm>
          <a:prstGeom prst="line">
            <a:avLst/>
          </a:prstGeom>
          <a:ln w="73025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31840" y="4409665"/>
            <a:ext cx="5935803" cy="1143000"/>
          </a:xfrm>
        </p:spPr>
        <p:txBody>
          <a:bodyPr>
            <a:normAutofit/>
          </a:bodyPr>
          <a:lstStyle>
            <a:lvl1pPr algn="r"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8" name="Image 6">
            <a:extLst>
              <a:ext uri="{FF2B5EF4-FFF2-40B4-BE49-F238E27FC236}">
                <a16:creationId xmlns:a16="http://schemas.microsoft.com/office/drawing/2014/main" xmlns="" id="{FD14D054-A232-4E06-8EE7-8DCEEE4A7DBF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-10800" y="5264640"/>
            <a:ext cx="682560" cy="1592280"/>
          </a:xfrm>
          <a:prstGeom prst="rect">
            <a:avLst/>
          </a:prstGeom>
          <a:ln>
            <a:noFill/>
          </a:ln>
        </p:spPr>
      </p:pic>
      <p:pic>
        <p:nvPicPr>
          <p:cNvPr id="9" name="Image 7">
            <a:extLst>
              <a:ext uri="{FF2B5EF4-FFF2-40B4-BE49-F238E27FC236}">
                <a16:creationId xmlns:a16="http://schemas.microsoft.com/office/drawing/2014/main" xmlns="" id="{24C4746C-67F3-4C59-BCD5-C62DE31AFD1E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07504" y="116632"/>
            <a:ext cx="1281600" cy="6634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58699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54144" y="63865"/>
            <a:ext cx="6362700" cy="714375"/>
          </a:xfrm>
        </p:spPr>
        <p:txBody>
          <a:bodyPr/>
          <a:lstStyle>
            <a:lvl1pPr algn="r">
              <a:defRPr lang="fr-FR" sz="2800" b="1" dirty="0">
                <a:solidFill>
                  <a:srgbClr val="0070C0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712330763"/>
      </p:ext>
    </p:extLst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OLEIL - fond blanc - 1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xmlns="" id="{B003B20A-9030-4A42-8693-1A27CCBF4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9134" y="78855"/>
            <a:ext cx="6362700" cy="714375"/>
          </a:xfrm>
        </p:spPr>
        <p:txBody>
          <a:bodyPr/>
          <a:lstStyle>
            <a:lvl1pPr algn="r">
              <a:defRPr lang="fr-FR" sz="2800" b="1" dirty="0">
                <a:solidFill>
                  <a:srgbClr val="0070C0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xmlns="" id="{38814501-3B2A-425E-BE5B-6F039D0B4D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4520"/>
            <a:ext cx="8229240" cy="3977280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588707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914760" y="34783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1400"/>
            </a:lvl1pPr>
          </a:lstStyle>
          <a:p>
            <a:pPr algn="ctr"/>
            <a:r>
              <a:rPr lang="fr-FR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 style du titre</a:t>
            </a: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fr-F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 style des sous-titres du masque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fr-FR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 style du titre</a:t>
            </a: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fr-FR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 style du titre</a:t>
            </a: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les styles du texte du masque</a:t>
            </a: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fr-FR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 style du titre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fr-F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 style des sous-titres du masque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re. 2 contenus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fr-FR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 style du titre</a:t>
            </a: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les styles du texte du masque</a:t>
            </a: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les styles du texte du masque</a:t>
            </a: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fr-FR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 style du titre</a:t>
            </a: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les styles du texte du masque</a:t>
            </a: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les styles du texte du masque</a:t>
            </a: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fr-FR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 style du titre</a:t>
            </a: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les styles du texte du masque</a:t>
            </a: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les styles du texte du masque</a:t>
            </a: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6"/>
          <p:cNvPicPr/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-10800" y="5264640"/>
            <a:ext cx="682560" cy="1592280"/>
          </a:xfrm>
          <a:prstGeom prst="rect">
            <a:avLst/>
          </a:prstGeom>
          <a:ln>
            <a:noFill/>
          </a:ln>
        </p:spPr>
      </p:pic>
      <p:pic>
        <p:nvPicPr>
          <p:cNvPr id="39" name="Image 7"/>
          <p:cNvPicPr/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07504" y="116632"/>
            <a:ext cx="1281600" cy="663480"/>
          </a:xfrm>
          <a:prstGeom prst="rect">
            <a:avLst/>
          </a:prstGeom>
          <a:ln>
            <a:noFill/>
          </a:ln>
        </p:spPr>
      </p:pic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904594" y="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fr-FR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Cliquez pour éditer le format du texte-titre</a:t>
            </a: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Cliquez pour éditer le format du plan de texte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niveau de plan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Troisième niveau de plan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Quatrième niveau de plan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Cinquième niveau de plan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Sixième niveau de plan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Septième niveau de plan</a:t>
            </a:r>
          </a:p>
        </p:txBody>
      </p:sp>
      <p:sp>
        <p:nvSpPr>
          <p:cNvPr id="6" name="Line 11"/>
          <p:cNvSpPr/>
          <p:nvPr userDrawn="1"/>
        </p:nvSpPr>
        <p:spPr>
          <a:xfrm flipH="1" flipV="1">
            <a:off x="4283968" y="692696"/>
            <a:ext cx="4740968" cy="198"/>
          </a:xfrm>
          <a:prstGeom prst="line">
            <a:avLst/>
          </a:prstGeom>
          <a:ln w="73080">
            <a:solidFill>
              <a:srgbClr val="FFCB2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ZoneTexte 1"/>
          <p:cNvSpPr txBox="1"/>
          <p:nvPr userDrawn="1"/>
        </p:nvSpPr>
        <p:spPr>
          <a:xfrm>
            <a:off x="861060" y="6596390"/>
            <a:ext cx="21015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noProof="0" dirty="0">
                <a:solidFill>
                  <a:schemeClr val="tx1"/>
                </a:solidFill>
              </a:rPr>
              <a:t>May 13</a:t>
            </a:r>
            <a:r>
              <a:rPr lang="en-GB" sz="1200" i="1" baseline="30000" noProof="0" dirty="0">
                <a:solidFill>
                  <a:schemeClr val="tx1"/>
                </a:solidFill>
              </a:rPr>
              <a:t>th</a:t>
            </a:r>
            <a:r>
              <a:rPr lang="en-GB" sz="1200" i="1" noProof="0" dirty="0">
                <a:solidFill>
                  <a:schemeClr val="tx1"/>
                </a:solidFill>
              </a:rPr>
              <a:t> – 15</a:t>
            </a:r>
            <a:r>
              <a:rPr lang="en-GB" sz="1200" i="1" baseline="30000" noProof="0" dirty="0">
                <a:solidFill>
                  <a:schemeClr val="tx1"/>
                </a:solidFill>
              </a:rPr>
              <a:t>th</a:t>
            </a:r>
            <a:r>
              <a:rPr lang="en-GB" sz="1200" i="1" noProof="0" dirty="0">
                <a:solidFill>
                  <a:schemeClr val="tx1"/>
                </a:solidFill>
              </a:rPr>
              <a:t>, 2019 </a:t>
            </a:r>
          </a:p>
        </p:txBody>
      </p:sp>
      <p:sp>
        <p:nvSpPr>
          <p:cNvPr id="9" name="Rectangle 83"/>
          <p:cNvSpPr>
            <a:spLocks noChangeArrowheads="1"/>
          </p:cNvSpPr>
          <p:nvPr userDrawn="1"/>
        </p:nvSpPr>
        <p:spPr bwMode="auto">
          <a:xfrm>
            <a:off x="8500003" y="6591015"/>
            <a:ext cx="524933" cy="233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CCC21044-9532-42E7-8427-A01850C252CD}" type="slidenum">
              <a:rPr lang="en-GB" sz="1200" i="1">
                <a:solidFill>
                  <a:srgbClr val="666699"/>
                </a:solidFill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‹N°›</a:t>
            </a:fld>
            <a:endParaRPr lang="en-GB" sz="1200" b="0" dirty="0">
              <a:solidFill>
                <a:srgbClr val="666699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xmlns="" id="{1B775EE3-B5B1-42EF-A623-49421E10E832}"/>
              </a:ext>
            </a:extLst>
          </p:cNvPr>
          <p:cNvSpPr txBox="1"/>
          <p:nvPr userDrawn="1"/>
        </p:nvSpPr>
        <p:spPr>
          <a:xfrm>
            <a:off x="3566160" y="6597380"/>
            <a:ext cx="35935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noProof="0" dirty="0">
                <a:solidFill>
                  <a:schemeClr val="tx1"/>
                </a:solidFill>
              </a:rPr>
              <a:t>CALIPSOplus Event @PSI – </a:t>
            </a:r>
            <a:r>
              <a:rPr lang="en-GB" sz="1200" i="1" noProof="0" dirty="0" err="1">
                <a:solidFill>
                  <a:schemeClr val="tx1"/>
                </a:solidFill>
              </a:rPr>
              <a:t>NeXus</a:t>
            </a:r>
            <a:r>
              <a:rPr lang="en-GB" sz="1200" i="1" noProof="0" dirty="0">
                <a:solidFill>
                  <a:schemeClr val="tx1"/>
                </a:solidFill>
              </a:rPr>
              <a:t> at SOLEIL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700" r:id="rId12"/>
    <p:sldLayoutId id="2147483701" r:id="rId13"/>
    <p:sldLayoutId id="2147483702" r:id="rId14"/>
    <p:sldLayoutId id="2147483703" r:id="rId15"/>
  </p:sldLayoutIdLst>
  <p:hf hdr="0" dt="0"/>
  <p:txStyles>
    <p:titleStyle>
      <a:lvl1pPr algn="r">
        <a:defRPr sz="4000"/>
      </a:lvl1pPr>
    </p:titleStyle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vn.code.sf.net/p/cometeapps/code/DataBrowser/delivery/DataBrowser-1.1.10.zip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5.jpeg"/><Relationship Id="rId4" Type="http://schemas.openxmlformats.org/officeDocument/2006/relationships/hyperlink" Target="http://wiki.synchrotron-soleil.fr/tikiwiki/tiki-index.php?page=How-browse-dowloaded-Nexus-files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13" Type="http://schemas.openxmlformats.org/officeDocument/2006/relationships/image" Target="../media/image17.emf"/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12" Type="http://schemas.openxmlformats.org/officeDocument/2006/relationships/image" Target="../media/image1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.emf"/><Relationship Id="rId11" Type="http://schemas.openxmlformats.org/officeDocument/2006/relationships/image" Target="../media/image15.emf"/><Relationship Id="rId5" Type="http://schemas.openxmlformats.org/officeDocument/2006/relationships/image" Target="../media/image9.emf"/><Relationship Id="rId10" Type="http://schemas.openxmlformats.org/officeDocument/2006/relationships/image" Target="../media/image14.emf"/><Relationship Id="rId4" Type="http://schemas.openxmlformats.org/officeDocument/2006/relationships/image" Target="../media/image8.emf"/><Relationship Id="rId9" Type="http://schemas.openxmlformats.org/officeDocument/2006/relationships/image" Target="../media/image13.emf"/><Relationship Id="rId1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xmlns="" id="{503E1942-343A-4F03-87CE-5630AC59E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xmlns="" id="{72F4D41B-B3B5-47C3-A9BA-1BC2B4B37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1840" y="4157220"/>
            <a:ext cx="5935803" cy="1169201"/>
          </a:xfrm>
        </p:spPr>
        <p:txBody>
          <a:bodyPr>
            <a:normAutofit/>
          </a:bodyPr>
          <a:lstStyle/>
          <a:p>
            <a:r>
              <a:rPr lang="fr-FR" dirty="0" err="1"/>
              <a:t>NeXus</a:t>
            </a:r>
            <a:r>
              <a:rPr lang="fr-FR" dirty="0"/>
              <a:t> at SOLEIL</a:t>
            </a:r>
          </a:p>
        </p:txBody>
      </p:sp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xmlns="" id="{D7EC5D05-DF63-4394-9E04-BA531C9FCD7F}"/>
              </a:ext>
            </a:extLst>
          </p:cNvPr>
          <p:cNvSpPr txBox="1">
            <a:spLocks/>
          </p:cNvSpPr>
          <p:nvPr/>
        </p:nvSpPr>
        <p:spPr>
          <a:xfrm>
            <a:off x="899592" y="5949280"/>
            <a:ext cx="8064896" cy="556171"/>
          </a:xfrm>
        </p:spPr>
        <p:txBody>
          <a:bodyPr/>
          <a:lstStyle>
            <a:defPPr>
              <a:defRPr lang="en-GB"/>
            </a:defPPr>
            <a:lvl1pPr algn="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1600" i="1" dirty="0"/>
              <a:t>Brigitte GAGEY and </a:t>
            </a:r>
            <a:r>
              <a:rPr lang="en-US" sz="1600" i="1" u="sng" dirty="0"/>
              <a:t>Majid OUNSY</a:t>
            </a:r>
          </a:p>
        </p:txBody>
      </p:sp>
    </p:spTree>
    <p:extLst>
      <p:ext uri="{BB962C8B-B14F-4D97-AF65-F5344CB8AC3E}">
        <p14:creationId xmlns:p14="http://schemas.microsoft.com/office/powerpoint/2010/main" val="15372839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D1C0CDCD-53D2-4752-A1C2-23735E46E69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7" name="CustomShape 1">
            <a:extLst>
              <a:ext uri="{FF2B5EF4-FFF2-40B4-BE49-F238E27FC236}">
                <a16:creationId xmlns:a16="http://schemas.microsoft.com/office/drawing/2014/main" xmlns="" id="{74DB8005-723C-472A-B730-305C1AB1A7EF}"/>
              </a:ext>
            </a:extLst>
          </p:cNvPr>
          <p:cNvSpPr/>
          <p:nvPr/>
        </p:nvSpPr>
        <p:spPr>
          <a:xfrm>
            <a:off x="850255" y="100430"/>
            <a:ext cx="8228013" cy="6935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90640" algn="r">
              <a:lnSpc>
                <a:spcPct val="95000"/>
              </a:lnSpc>
              <a:buFont typeface="Times New Roman" pitchFamily="16" charset="0"/>
              <a:buNone/>
              <a:defRPr/>
            </a:pPr>
            <a:r>
              <a:rPr lang="en-GB" sz="32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Tools on top of </a:t>
            </a:r>
            <a:r>
              <a:rPr lang="en-GB" sz="3200" b="1" spc="-1" dirty="0" err="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NeXus</a:t>
            </a:r>
            <a:r>
              <a:rPr lang="en-GB" sz="32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files</a:t>
            </a:r>
            <a:endParaRPr lang="en-GB" sz="24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xmlns="" id="{85EFE99D-80B0-406F-947C-FADBBF97D58A}"/>
              </a:ext>
            </a:extLst>
          </p:cNvPr>
          <p:cNvSpPr txBox="1">
            <a:spLocks/>
          </p:cNvSpPr>
          <p:nvPr/>
        </p:nvSpPr>
        <p:spPr>
          <a:xfrm>
            <a:off x="595664" y="1142330"/>
            <a:ext cx="8075240" cy="18257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 marL="392040" marR="0" lvl="0" indent="-293760" algn="l" rtl="0" hangingPunct="1">
              <a:lnSpc>
                <a:spcPct val="93000"/>
              </a:lnSpc>
              <a:spcBef>
                <a:spcPts val="0"/>
              </a:spcBef>
              <a:spcAft>
                <a:spcPts val="1276"/>
              </a:spcAft>
              <a:buClr>
                <a:srgbClr val="FF3939"/>
              </a:buClr>
              <a:buSzPct val="100000"/>
              <a:buFont typeface="Wingdings" pitchFamily="2"/>
              <a:buNone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  <a:defRPr lang="en-US" sz="22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defPPr>
            <a:lvl1pPr marL="392040" marR="0" lvl="0" indent="-293760" algn="l" rtl="0" hangingPunct="1">
              <a:lnSpc>
                <a:spcPct val="93000"/>
              </a:lnSpc>
              <a:spcBef>
                <a:spcPts val="0"/>
              </a:spcBef>
              <a:spcAft>
                <a:spcPts val="1276"/>
              </a:spcAft>
              <a:buClr>
                <a:srgbClr val="FF3939"/>
              </a:buClr>
              <a:buSzPct val="100000"/>
              <a:buFont typeface="Wingdings" pitchFamily="2"/>
              <a:buChar char=""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  <a:defRPr lang="en-US" sz="22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1pPr>
            <a:lvl2pPr marL="782280" marR="0" lvl="1" indent="-260280" algn="l" rtl="0" hangingPunct="1">
              <a:lnSpc>
                <a:spcPct val="93000"/>
              </a:lnSpc>
              <a:spcBef>
                <a:spcPts val="0"/>
              </a:spcBef>
              <a:spcAft>
                <a:spcPts val="1037"/>
              </a:spcAft>
              <a:buClr>
                <a:srgbClr val="3333CC"/>
              </a:buClr>
              <a:buSzPct val="100000"/>
              <a:buFont typeface="Wingdings 3" pitchFamily="18"/>
              <a:buChar char=""/>
              <a:tabLst>
                <a:tab pos="33120" algn="l"/>
                <a:tab pos="440999" algn="l"/>
                <a:tab pos="849239" algn="l"/>
                <a:tab pos="1257119" algn="l"/>
                <a:tab pos="1664999" algn="l"/>
                <a:tab pos="2073240" algn="l"/>
                <a:tab pos="2481120" algn="l"/>
                <a:tab pos="2889000" algn="l"/>
                <a:tab pos="3296880" algn="l"/>
                <a:tab pos="3705120" algn="l"/>
                <a:tab pos="4113000" algn="l"/>
                <a:tab pos="4520880" algn="l"/>
                <a:tab pos="4929120" algn="l"/>
                <a:tab pos="5337000" algn="l"/>
                <a:tab pos="5744880" algn="l"/>
                <a:tab pos="6153120" algn="l"/>
                <a:tab pos="6560999" algn="l"/>
                <a:tab pos="6968880" algn="l"/>
                <a:tab pos="7376760" algn="l"/>
                <a:tab pos="7785000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FF66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2pPr>
            <a:lvl3pPr marL="1174680" marR="0" lvl="2" indent="-195480" algn="l" rtl="0" hangingPunct="1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000000"/>
              </a:buClr>
              <a:buSzPct val="70000"/>
              <a:buFont typeface="StarSymbol" pitchFamily="2"/>
              <a:buChar char="▶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  <a:defRPr lang="en-US" sz="15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3pPr>
            <a:lvl4pPr marL="1566719" marR="0" lvl="3" indent="-195120" algn="l" rtl="0" hangingPunct="1">
              <a:lnSpc>
                <a:spcPct val="93000"/>
              </a:lnSpc>
              <a:spcBef>
                <a:spcPts val="0"/>
              </a:spcBef>
              <a:spcAft>
                <a:spcPts val="524"/>
              </a:spcAft>
              <a:buClr>
                <a:srgbClr val="000000"/>
              </a:buClr>
              <a:buSzPct val="75000"/>
              <a:buFont typeface="Symbol" pitchFamily="18"/>
              <a:buChar char=""/>
              <a:tabLst>
                <a:tab pos="64800" algn="l"/>
                <a:tab pos="473040" algn="l"/>
                <a:tab pos="880920" algn="l"/>
                <a:tab pos="1288800" algn="l"/>
                <a:tab pos="1696680" algn="l"/>
                <a:tab pos="2104920" algn="l"/>
                <a:tab pos="2512800" algn="l"/>
                <a:tab pos="2920680" algn="l"/>
                <a:tab pos="3328919" algn="l"/>
                <a:tab pos="3736800" algn="l"/>
                <a:tab pos="4144680" algn="l"/>
                <a:tab pos="4552919" algn="l"/>
                <a:tab pos="4960800" algn="l"/>
                <a:tab pos="5368680" algn="l"/>
                <a:tab pos="5776560" algn="l"/>
                <a:tab pos="6184800" algn="l"/>
                <a:tab pos="6592680" algn="l"/>
                <a:tab pos="7000559" algn="l"/>
                <a:tab pos="7408799" algn="l"/>
                <a:tab pos="7816680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4pPr>
            <a:lvl5pPr marL="1958759" marR="0" lvl="4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5pPr>
            <a:lvl6pPr marL="1958759" marR="0" lvl="5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6pPr>
            <a:lvl7pPr marL="1958759" marR="0" lvl="6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7pPr>
            <a:lvl8pPr marL="1958759" marR="0" lvl="7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8pPr>
            <a:lvl9pPr marL="1958759" marR="0" lvl="8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9pPr>
          </a:lstStyle>
          <a:p>
            <a:pPr defTabSz="914400" fontAlgn="auto"/>
            <a:r>
              <a:rPr lang="fr-FR" altLang="zh-CN" kern="0" dirty="0"/>
              <a:t>A command-line </a:t>
            </a:r>
            <a:r>
              <a:rPr lang="fr-FR" altLang="zh-CN" kern="0" dirty="0" err="1"/>
              <a:t>tool</a:t>
            </a:r>
            <a:r>
              <a:rPr lang="fr-FR" altLang="zh-CN" kern="0" dirty="0"/>
              <a:t> </a:t>
            </a:r>
            <a:r>
              <a:rPr lang="fr-FR" altLang="zh-CN" kern="0" dirty="0" err="1"/>
              <a:t>named</a:t>
            </a:r>
            <a:r>
              <a:rPr lang="fr-FR" altLang="zh-CN" kern="0" dirty="0"/>
              <a:t> </a:t>
            </a:r>
            <a:r>
              <a:rPr lang="fr-FR" altLang="zh-CN" b="1" kern="0" dirty="0" err="1"/>
              <a:t>nxextractor</a:t>
            </a:r>
            <a:r>
              <a:rPr lang="zh-CN" altLang="fr-FR" kern="0" dirty="0"/>
              <a:t> </a:t>
            </a:r>
            <a:r>
              <a:rPr lang="fr-FR" altLang="zh-CN" kern="0" dirty="0" smtClean="0"/>
              <a:t>(</a:t>
            </a:r>
            <a:r>
              <a:rPr lang="fr-FR" altLang="zh-CN" kern="0" dirty="0" err="1" smtClean="0"/>
              <a:t>provided</a:t>
            </a:r>
            <a:r>
              <a:rPr lang="fr-FR" altLang="zh-CN" kern="0" dirty="0" smtClean="0"/>
              <a:t> to the nexus </a:t>
            </a:r>
            <a:r>
              <a:rPr lang="fr-FR" altLang="zh-CN" kern="0" dirty="0" err="1" smtClean="0"/>
              <a:t>community</a:t>
            </a:r>
            <a:r>
              <a:rPr lang="fr-FR" altLang="zh-CN" kern="0" dirty="0" smtClean="0"/>
              <a:t>) </a:t>
            </a:r>
            <a:r>
              <a:rPr lang="fr-FR" altLang="zh-CN" kern="0" dirty="0" err="1" smtClean="0"/>
              <a:t>allows</a:t>
            </a:r>
            <a:r>
              <a:rPr lang="fr-FR" altLang="zh-CN" kern="0" dirty="0" smtClean="0"/>
              <a:t> </a:t>
            </a:r>
            <a:r>
              <a:rPr lang="fr-FR" altLang="zh-CN" kern="0" dirty="0" err="1"/>
              <a:t>extracting</a:t>
            </a:r>
            <a:r>
              <a:rPr lang="fr-FR" altLang="zh-CN" kern="0" dirty="0"/>
              <a:t> data </a:t>
            </a:r>
            <a:r>
              <a:rPr lang="fr-FR" altLang="zh-CN" kern="0" dirty="0" err="1"/>
              <a:t>from</a:t>
            </a:r>
            <a:r>
              <a:rPr lang="fr-FR" altLang="zh-CN" kern="0" dirty="0"/>
              <a:t> </a:t>
            </a:r>
            <a:r>
              <a:rPr lang="fr-FR" altLang="zh-CN" kern="0" dirty="0" err="1"/>
              <a:t>NeXus</a:t>
            </a:r>
            <a:r>
              <a:rPr lang="fr-FR" altLang="zh-CN" kern="0" dirty="0"/>
              <a:t> files</a:t>
            </a:r>
          </a:p>
          <a:p>
            <a:pPr lvl="1" defTabSz="914400" fontAlgn="auto"/>
            <a:r>
              <a:rPr lang="fr-FR" altLang="zh-CN" kern="0" dirty="0"/>
              <a:t>uses a </a:t>
            </a:r>
            <a:r>
              <a:rPr lang="fr-FR" altLang="zh-CN" kern="0" dirty="0" err="1"/>
              <a:t>small</a:t>
            </a:r>
            <a:r>
              <a:rPr lang="fr-FR" altLang="zh-CN" kern="0" dirty="0"/>
              <a:t> DSL </a:t>
            </a:r>
            <a:r>
              <a:rPr lang="fr-FR" altLang="zh-CN" kern="0" dirty="0" err="1"/>
              <a:t>language</a:t>
            </a:r>
            <a:r>
              <a:rPr lang="fr-FR" altLang="zh-CN" kern="0" dirty="0"/>
              <a:t> in </a:t>
            </a:r>
            <a:r>
              <a:rPr lang="fr-FR" altLang="zh-CN" kern="0" dirty="0" err="1"/>
              <a:t>order</a:t>
            </a:r>
            <a:r>
              <a:rPr lang="fr-FR" altLang="zh-CN" kern="0" dirty="0"/>
              <a:t> to </a:t>
            </a:r>
            <a:r>
              <a:rPr lang="fr-FR" altLang="zh-CN" kern="0" dirty="0" err="1"/>
              <a:t>describe</a:t>
            </a:r>
            <a:r>
              <a:rPr lang="fr-FR" altLang="zh-CN" kern="0" dirty="0"/>
              <a:t> the output</a:t>
            </a:r>
          </a:p>
          <a:p>
            <a:pPr lvl="1" defTabSz="914400" fontAlgn="auto"/>
            <a:r>
              <a:rPr lang="fr-FR" altLang="zh-CN" kern="0" dirty="0"/>
              <a:t>can </a:t>
            </a:r>
            <a:r>
              <a:rPr lang="fr-FR" altLang="zh-CN" kern="0" dirty="0" err="1"/>
              <a:t>produce</a:t>
            </a:r>
            <a:r>
              <a:rPr lang="fr-FR" altLang="zh-CN" kern="0" dirty="0"/>
              <a:t> ASCII and </a:t>
            </a:r>
            <a:r>
              <a:rPr lang="fr-FR" altLang="zh-CN" kern="0" dirty="0" err="1"/>
              <a:t>binary</a:t>
            </a:r>
            <a:r>
              <a:rPr lang="fr-FR" altLang="zh-CN" kern="0" dirty="0"/>
              <a:t> files</a:t>
            </a:r>
          </a:p>
          <a:p>
            <a:pPr lvl="1" defTabSz="914400" fontAlgn="auto"/>
            <a:r>
              <a:rPr lang="fr-FR" altLang="zh-CN" kern="0" dirty="0" err="1"/>
              <a:t>transparently</a:t>
            </a:r>
            <a:r>
              <a:rPr lang="fr-FR" altLang="zh-CN" kern="0" dirty="0"/>
              <a:t> outputs files in the acquisition workflow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xmlns="" id="{E26FCA25-4016-4785-B699-0D506F3EF6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664" y="6025694"/>
            <a:ext cx="8599484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  <a:hlinkClick r:id="rId3"/>
              </a:rPr>
              <a:t>https://svn.code.sf.net/p/cometeapps/code/DataBrowser/delivery/DataBrowser-1.1.10.zip</a:t>
            </a:r>
            <a:endParaRPr kumimoji="0" lang="fr-FR" altLang="fr-F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More information can be found at: </a:t>
            </a:r>
            <a:r>
              <a:rPr kumimoji="0" lang="en-US" altLang="fr-FR" sz="1100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  <a:hlinkClick r:id="rId4"/>
              </a:rPr>
              <a:t>http://wiki.synchrotron-soleil.fr/tikiwiki/tiki-index.php?page=How-browse-dowloaded-Nexus-files</a:t>
            </a:r>
            <a:endParaRPr kumimoji="0" lang="en-US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xmlns="" id="{CFB2BF17-037E-4DEC-8074-8E0ED119C689}"/>
              </a:ext>
            </a:extLst>
          </p:cNvPr>
          <p:cNvSpPr txBox="1">
            <a:spLocks/>
          </p:cNvSpPr>
          <p:nvPr/>
        </p:nvSpPr>
        <p:spPr>
          <a:xfrm>
            <a:off x="539552" y="3474237"/>
            <a:ext cx="2448272" cy="31483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spAutoFit/>
          </a:bodyPr>
          <a:lstStyle>
            <a:defPPr marL="392040" marR="0" lvl="0" indent="-293760" algn="l" rtl="0" hangingPunct="1">
              <a:lnSpc>
                <a:spcPct val="93000"/>
              </a:lnSpc>
              <a:spcBef>
                <a:spcPts val="0"/>
              </a:spcBef>
              <a:spcAft>
                <a:spcPts val="1276"/>
              </a:spcAft>
              <a:buClr>
                <a:srgbClr val="FF3939"/>
              </a:buClr>
              <a:buSzPct val="100000"/>
              <a:buFont typeface="Wingdings" pitchFamily="2"/>
              <a:buNone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  <a:defRPr lang="en-US" sz="22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defPPr>
            <a:lvl1pPr marL="392040" marR="0" lvl="0" indent="-293760" algn="l" rtl="0" hangingPunct="1">
              <a:lnSpc>
                <a:spcPct val="93000"/>
              </a:lnSpc>
              <a:spcBef>
                <a:spcPts val="0"/>
              </a:spcBef>
              <a:spcAft>
                <a:spcPts val="1276"/>
              </a:spcAft>
              <a:buClr>
                <a:srgbClr val="FF3939"/>
              </a:buClr>
              <a:buSzPct val="100000"/>
              <a:buFont typeface="Wingdings" pitchFamily="2"/>
              <a:buChar char=""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  <a:defRPr lang="en-US" sz="22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1pPr>
            <a:lvl2pPr marL="782280" marR="0" lvl="1" indent="-260280" algn="l" rtl="0" hangingPunct="1">
              <a:lnSpc>
                <a:spcPct val="93000"/>
              </a:lnSpc>
              <a:spcBef>
                <a:spcPts val="0"/>
              </a:spcBef>
              <a:spcAft>
                <a:spcPts val="1037"/>
              </a:spcAft>
              <a:buClr>
                <a:srgbClr val="3333CC"/>
              </a:buClr>
              <a:buSzPct val="100000"/>
              <a:buFont typeface="Wingdings 3" pitchFamily="18"/>
              <a:buChar char=""/>
              <a:tabLst>
                <a:tab pos="33120" algn="l"/>
                <a:tab pos="440999" algn="l"/>
                <a:tab pos="849239" algn="l"/>
                <a:tab pos="1257119" algn="l"/>
                <a:tab pos="1664999" algn="l"/>
                <a:tab pos="2073240" algn="l"/>
                <a:tab pos="2481120" algn="l"/>
                <a:tab pos="2889000" algn="l"/>
                <a:tab pos="3296880" algn="l"/>
                <a:tab pos="3705120" algn="l"/>
                <a:tab pos="4113000" algn="l"/>
                <a:tab pos="4520880" algn="l"/>
                <a:tab pos="4929120" algn="l"/>
                <a:tab pos="5337000" algn="l"/>
                <a:tab pos="5744880" algn="l"/>
                <a:tab pos="6153120" algn="l"/>
                <a:tab pos="6560999" algn="l"/>
                <a:tab pos="6968880" algn="l"/>
                <a:tab pos="7376760" algn="l"/>
                <a:tab pos="7785000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FF66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2pPr>
            <a:lvl3pPr marL="1174680" marR="0" lvl="2" indent="-195480" algn="l" rtl="0" hangingPunct="1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000000"/>
              </a:buClr>
              <a:buSzPct val="70000"/>
              <a:buFont typeface="StarSymbol" pitchFamily="2"/>
              <a:buChar char="▶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  <a:defRPr lang="en-US" sz="15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3pPr>
            <a:lvl4pPr marL="1566719" marR="0" lvl="3" indent="-195120" algn="l" rtl="0" hangingPunct="1">
              <a:lnSpc>
                <a:spcPct val="93000"/>
              </a:lnSpc>
              <a:spcBef>
                <a:spcPts val="0"/>
              </a:spcBef>
              <a:spcAft>
                <a:spcPts val="524"/>
              </a:spcAft>
              <a:buClr>
                <a:srgbClr val="000000"/>
              </a:buClr>
              <a:buSzPct val="75000"/>
              <a:buFont typeface="Symbol" pitchFamily="18"/>
              <a:buChar char=""/>
              <a:tabLst>
                <a:tab pos="64800" algn="l"/>
                <a:tab pos="473040" algn="l"/>
                <a:tab pos="880920" algn="l"/>
                <a:tab pos="1288800" algn="l"/>
                <a:tab pos="1696680" algn="l"/>
                <a:tab pos="2104920" algn="l"/>
                <a:tab pos="2512800" algn="l"/>
                <a:tab pos="2920680" algn="l"/>
                <a:tab pos="3328919" algn="l"/>
                <a:tab pos="3736800" algn="l"/>
                <a:tab pos="4144680" algn="l"/>
                <a:tab pos="4552919" algn="l"/>
                <a:tab pos="4960800" algn="l"/>
                <a:tab pos="5368680" algn="l"/>
                <a:tab pos="5776560" algn="l"/>
                <a:tab pos="6184800" algn="l"/>
                <a:tab pos="6592680" algn="l"/>
                <a:tab pos="7000559" algn="l"/>
                <a:tab pos="7408799" algn="l"/>
                <a:tab pos="7816680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4pPr>
            <a:lvl5pPr marL="1958759" marR="0" lvl="4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5pPr>
            <a:lvl6pPr marL="1958759" marR="0" lvl="5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6pPr>
            <a:lvl7pPr marL="1958759" marR="0" lvl="6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7pPr>
            <a:lvl8pPr marL="1958759" marR="0" lvl="7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8pPr>
            <a:lvl9pPr marL="1958759" marR="0" lvl="8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9pPr>
          </a:lstStyle>
          <a:p>
            <a:r>
              <a:rPr lang="fr-FR" altLang="zh-CN" kern="0" dirty="0" err="1"/>
              <a:t>DataBrowser</a:t>
            </a:r>
            <a:endParaRPr lang="fr-FR" altLang="zh-CN" kern="0" dirty="0"/>
          </a:p>
        </p:txBody>
      </p:sp>
      <p:pic>
        <p:nvPicPr>
          <p:cNvPr id="1026" name="Image 1" descr="image00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579" y="3215777"/>
            <a:ext cx="4610100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539551" y="3871258"/>
            <a:ext cx="28624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chemeClr val="tx1"/>
                </a:solidFill>
              </a:rPr>
              <a:t>Supported</a:t>
            </a:r>
            <a:r>
              <a:rPr lang="fr-FR" sz="1400" smtClean="0">
                <a:solidFill>
                  <a:schemeClr val="tx1"/>
                </a:solidFill>
              </a:rPr>
              <a:t> CDMA plugins </a:t>
            </a:r>
            <a:r>
              <a:rPr lang="fr-FR" sz="1400" dirty="0">
                <a:solidFill>
                  <a:schemeClr val="tx1"/>
                </a:solidFill>
              </a:rPr>
              <a:t>:</a:t>
            </a:r>
          </a:p>
          <a:p>
            <a:r>
              <a:rPr lang="fr-FR" sz="1400" dirty="0">
                <a:solidFill>
                  <a:schemeClr val="tx1"/>
                </a:solidFill>
              </a:rPr>
              <a:t>- </a:t>
            </a:r>
            <a:r>
              <a:rPr lang="fr-FR" sz="1400" dirty="0" smtClean="0">
                <a:solidFill>
                  <a:schemeClr val="tx1"/>
                </a:solidFill>
              </a:rPr>
              <a:t>Nexus/HDF5</a:t>
            </a:r>
          </a:p>
          <a:p>
            <a:r>
              <a:rPr lang="fr-FR" sz="1400" dirty="0" smtClean="0">
                <a:solidFill>
                  <a:schemeClr val="tx1"/>
                </a:solidFill>
              </a:rPr>
              <a:t>-</a:t>
            </a:r>
            <a:r>
              <a:rPr lang="fr-FR" sz="1400" dirty="0">
                <a:solidFill>
                  <a:schemeClr val="tx1"/>
                </a:solidFill>
              </a:rPr>
              <a:t> TANGO </a:t>
            </a:r>
            <a:r>
              <a:rPr lang="fr-FR" sz="1400" dirty="0" err="1" smtClean="0">
                <a:solidFill>
                  <a:schemeClr val="tx1"/>
                </a:solidFill>
              </a:rPr>
              <a:t>attibutes</a:t>
            </a:r>
            <a:endParaRPr lang="fr-FR" sz="1400" dirty="0">
              <a:solidFill>
                <a:schemeClr val="tx1"/>
              </a:solidFill>
            </a:endParaRPr>
          </a:p>
          <a:p>
            <a:r>
              <a:rPr lang="fr-FR" sz="1400" dirty="0">
                <a:solidFill>
                  <a:schemeClr val="tx1"/>
                </a:solidFill>
              </a:rPr>
              <a:t>- </a:t>
            </a:r>
            <a:r>
              <a:rPr lang="fr-FR" sz="1400" dirty="0" smtClean="0">
                <a:solidFill>
                  <a:schemeClr val="tx1"/>
                </a:solidFill>
              </a:rPr>
              <a:t>Tango HDB</a:t>
            </a:r>
            <a:r>
              <a:rPr lang="fr-FR" sz="1400" dirty="0">
                <a:solidFill>
                  <a:schemeClr val="tx1"/>
                </a:solidFill>
              </a:rPr>
              <a:t> (Java) </a:t>
            </a:r>
            <a:endParaRPr lang="fr-FR" sz="1400" dirty="0" smtClean="0">
              <a:solidFill>
                <a:schemeClr val="tx1"/>
              </a:solidFill>
            </a:endParaRPr>
          </a:p>
          <a:p>
            <a:r>
              <a:rPr lang="fr-FR" sz="1400" dirty="0" smtClean="0">
                <a:solidFill>
                  <a:schemeClr val="tx1"/>
                </a:solidFill>
              </a:rPr>
              <a:t>-</a:t>
            </a:r>
            <a:r>
              <a:rPr lang="fr-FR" sz="1400" dirty="0">
                <a:solidFill>
                  <a:schemeClr val="tx1"/>
                </a:solidFill>
              </a:rPr>
              <a:t> EDF (ESRF data format (.</a:t>
            </a:r>
            <a:r>
              <a:rPr lang="fr-FR" sz="1400" dirty="0" err="1">
                <a:solidFill>
                  <a:schemeClr val="tx1"/>
                </a:solidFill>
              </a:rPr>
              <a:t>edf</a:t>
            </a:r>
            <a:r>
              <a:rPr lang="fr-FR" sz="1400" dirty="0">
                <a:solidFill>
                  <a:schemeClr val="tx1"/>
                </a:solidFill>
              </a:rPr>
              <a:t>)</a:t>
            </a:r>
          </a:p>
          <a:p>
            <a:r>
              <a:rPr lang="fr-FR" sz="1400" dirty="0">
                <a:solidFill>
                  <a:schemeClr val="tx1"/>
                </a:solidFill>
              </a:rPr>
              <a:t>- EPICS </a:t>
            </a:r>
            <a:r>
              <a:rPr lang="fr-FR" sz="1400" dirty="0" err="1">
                <a:solidFill>
                  <a:schemeClr val="tx1"/>
                </a:solidFill>
              </a:rPr>
              <a:t>Process</a:t>
            </a:r>
            <a:r>
              <a:rPr lang="fr-FR" sz="1400" dirty="0">
                <a:solidFill>
                  <a:schemeClr val="tx1"/>
                </a:solidFill>
              </a:rPr>
              <a:t> </a:t>
            </a:r>
            <a:r>
              <a:rPr lang="fr-FR" sz="1400" dirty="0" smtClean="0">
                <a:solidFill>
                  <a:schemeClr val="tx1"/>
                </a:solidFill>
              </a:rPr>
              <a:t>Variables</a:t>
            </a:r>
            <a:endParaRPr lang="fr-FR" sz="1400" dirty="0">
              <a:solidFill>
                <a:schemeClr val="tx1"/>
              </a:solidFill>
            </a:endParaRPr>
          </a:p>
          <a:p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65394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xmlns="" id="{05944728-F1BE-4CEC-B0BA-EC408D568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A4B74F50-C683-4CD7-810A-A1177B656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xmlns="" id="{15462AA9-0CBB-45EE-909F-4D2044F0B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9134" y="78855"/>
            <a:ext cx="6362700" cy="714375"/>
          </a:xfrm>
        </p:spPr>
        <p:txBody>
          <a:bodyPr/>
          <a:lstStyle/>
          <a:p>
            <a:r>
              <a:rPr lang="en-GB" sz="3200" b="1" dirty="0">
                <a:solidFill>
                  <a:srgbClr val="0070C0"/>
                </a:solidFill>
              </a:rPr>
              <a:t>Agenda</a:t>
            </a:r>
          </a:p>
        </p:txBody>
      </p:sp>
      <p:sp>
        <p:nvSpPr>
          <p:cNvPr id="7" name="CustomShape 1">
            <a:extLst>
              <a:ext uri="{FF2B5EF4-FFF2-40B4-BE49-F238E27FC236}">
                <a16:creationId xmlns:a16="http://schemas.microsoft.com/office/drawing/2014/main" xmlns="" id="{59FA9480-DB3D-4760-8B07-30067EBA5923}"/>
              </a:ext>
            </a:extLst>
          </p:cNvPr>
          <p:cNvSpPr/>
          <p:nvPr/>
        </p:nvSpPr>
        <p:spPr>
          <a:xfrm>
            <a:off x="2281382" y="1660284"/>
            <a:ext cx="4858720" cy="3553742"/>
          </a:xfrm>
          <a:prstGeom prst="verticalScroll">
            <a:avLst/>
          </a:prstGeom>
          <a:solidFill>
            <a:srgbClr val="ECF1F8"/>
          </a:solidFill>
          <a:ln w="22225">
            <a:solidFill>
              <a:schemeClr val="accent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028700" lvl="1">
              <a:lnSpc>
                <a:spcPct val="114000"/>
              </a:lnSpc>
              <a:spcBef>
                <a:spcPts val="1200"/>
              </a:spcBef>
              <a:buClr>
                <a:srgbClr val="F6BB00"/>
              </a:buClr>
              <a:buFont typeface="Wingdings" panose="05000000000000000000" pitchFamily="2" charset="2"/>
              <a:buChar char="¯"/>
            </a:pPr>
            <a:endParaRPr lang="en-GB" b="1" dirty="0">
              <a:solidFill>
                <a:srgbClr val="0070C0"/>
              </a:solidFill>
              <a:latin typeface="Arial" pitchFamily="34" charset="0"/>
              <a:cs typeface="Arial" pitchFamily="34" charset="0"/>
              <a:sym typeface="Wingdings" panose="05000000000000000000" pitchFamily="2" charset="2"/>
            </a:endParaRPr>
          </a:p>
          <a:p>
            <a:pPr marL="1028700" lvl="1">
              <a:lnSpc>
                <a:spcPct val="114000"/>
              </a:lnSpc>
              <a:spcBef>
                <a:spcPts val="1200"/>
              </a:spcBef>
              <a:buClr>
                <a:srgbClr val="F6BB00"/>
              </a:buClr>
              <a:buFont typeface="Wingdings" panose="05000000000000000000" pitchFamily="2" charset="2"/>
              <a:buChar char="¯"/>
            </a:pPr>
            <a:r>
              <a:rPr lang="en-GB" sz="20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NeXus</a:t>
            </a:r>
            <a:r>
              <a:rPr lang="en-GB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 usage</a:t>
            </a:r>
          </a:p>
          <a:p>
            <a:pPr marL="1028700" lvl="1">
              <a:lnSpc>
                <a:spcPct val="114000"/>
              </a:lnSpc>
              <a:spcBef>
                <a:spcPts val="1200"/>
              </a:spcBef>
              <a:buClr>
                <a:srgbClr val="F6BB00"/>
              </a:buClr>
              <a:buFont typeface="Wingdings" panose="05000000000000000000" pitchFamily="2" charset="2"/>
              <a:buChar char="¯"/>
            </a:pPr>
            <a:r>
              <a:rPr lang="en-GB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Success &amp; Difficulties</a:t>
            </a:r>
            <a:endParaRPr lang="en-GB" sz="2000" b="1" dirty="0">
              <a:solidFill>
                <a:srgbClr val="0070C0"/>
              </a:solidFill>
              <a:latin typeface="Arial" pitchFamily="34" charset="0"/>
              <a:cs typeface="Arial" pitchFamily="34" charset="0"/>
              <a:sym typeface="Wingdings" panose="05000000000000000000" pitchFamily="2" charset="2"/>
            </a:endParaRPr>
          </a:p>
          <a:p>
            <a:pPr marL="1028700" lvl="1">
              <a:lnSpc>
                <a:spcPct val="114000"/>
              </a:lnSpc>
              <a:spcBef>
                <a:spcPts val="1200"/>
              </a:spcBef>
              <a:buClr>
                <a:srgbClr val="F6BB00"/>
              </a:buClr>
              <a:buFont typeface="Wingdings" panose="05000000000000000000" pitchFamily="2" charset="2"/>
              <a:buChar char="¯"/>
            </a:pPr>
            <a:r>
              <a:rPr lang="en-GB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CDMA</a:t>
            </a:r>
          </a:p>
          <a:p>
            <a:pPr marL="1028700" lvl="1">
              <a:lnSpc>
                <a:spcPct val="114000"/>
              </a:lnSpc>
              <a:spcBef>
                <a:spcPts val="1200"/>
              </a:spcBef>
              <a:buClr>
                <a:srgbClr val="F6BB00"/>
              </a:buClr>
              <a:buFont typeface="Wingdings" panose="05000000000000000000" pitchFamily="2" charset="2"/>
              <a:buChar char="¯"/>
            </a:pPr>
            <a:r>
              <a:rPr lang="en-GB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14616875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D1C0CDCD-53D2-4752-A1C2-23735E46E69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7" name="CustomShape 1">
            <a:extLst>
              <a:ext uri="{FF2B5EF4-FFF2-40B4-BE49-F238E27FC236}">
                <a16:creationId xmlns:a16="http://schemas.microsoft.com/office/drawing/2014/main" xmlns="" id="{74DB8005-723C-472A-B730-305C1AB1A7EF}"/>
              </a:ext>
            </a:extLst>
          </p:cNvPr>
          <p:cNvSpPr/>
          <p:nvPr/>
        </p:nvSpPr>
        <p:spPr>
          <a:xfrm>
            <a:off x="850255" y="100430"/>
            <a:ext cx="8228013" cy="6935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90640" algn="r">
              <a:lnSpc>
                <a:spcPct val="95000"/>
              </a:lnSpc>
              <a:buFont typeface="Times New Roman" pitchFamily="16" charset="0"/>
              <a:buNone/>
              <a:defRPr/>
            </a:pPr>
            <a:r>
              <a:rPr lang="en-GB" sz="3200" b="1" spc="-1" dirty="0" err="1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Sucess</a:t>
            </a:r>
            <a:endParaRPr lang="en-GB" sz="24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79DFE13C-BA02-499D-80DD-0AAC41084F95}"/>
              </a:ext>
            </a:extLst>
          </p:cNvPr>
          <p:cNvSpPr txBox="1">
            <a:spLocks noChangeArrowheads="1"/>
          </p:cNvSpPr>
          <p:nvPr/>
        </p:nvSpPr>
        <p:spPr>
          <a:xfrm>
            <a:off x="527579" y="1172105"/>
            <a:ext cx="8207375" cy="5199198"/>
          </a:xfrm>
          <a:prstGeom prst="rect">
            <a:avLst/>
          </a:prstGeom>
        </p:spPr>
        <p:txBody>
          <a:bodyPr lIns="0" tIns="0" rIns="0" bIns="0"/>
          <a:lstStyle/>
          <a:p>
            <a:pPr marL="288000" indent="-288000" defTabSz="914400" fontAlgn="auto">
              <a:lnSpc>
                <a:spcPct val="93000"/>
              </a:lnSpc>
              <a:spcBef>
                <a:spcPts val="0"/>
              </a:spcBef>
              <a:spcAft>
                <a:spcPts val="1568"/>
              </a:spcAft>
              <a:buClrTx/>
              <a:buSzTx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</a:pPr>
            <a:r>
              <a:rPr lang="en-GB" altLang="fr-FR" sz="2800" b="1" dirty="0" smtClean="0">
                <a:solidFill>
                  <a:srgbClr val="0047FF"/>
                </a:solidFill>
                <a:latin typeface="Trebuchet MS" pitchFamily="34"/>
              </a:rPr>
              <a:t>Nexus implementation is 100% operational</a:t>
            </a:r>
            <a:endParaRPr lang="en-GB" altLang="fr-FR" sz="2800" b="1" dirty="0">
              <a:solidFill>
                <a:srgbClr val="0047FF"/>
              </a:solidFill>
              <a:latin typeface="Trebuchet MS" pitchFamily="34"/>
            </a:endParaRPr>
          </a:p>
          <a:p>
            <a:pPr marL="864000" lvl="2" indent="-252000" defTabSz="914400" fontAlgn="auto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buFont typeface="StarSymbol"/>
              <a:buChar char="●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</a:pPr>
            <a:r>
              <a:rPr lang="en-GB" altLang="fr-FR" sz="2000" dirty="0" smtClean="0">
                <a:solidFill>
                  <a:srgbClr val="000000"/>
                </a:solidFill>
                <a:latin typeface="Trebuchet MS" pitchFamily="34"/>
              </a:rPr>
              <a:t>Connected to the control system in a standard way</a:t>
            </a:r>
            <a:endParaRPr lang="en-GB" altLang="fr-FR" sz="2000" dirty="0">
              <a:solidFill>
                <a:srgbClr val="000000"/>
              </a:solidFill>
              <a:latin typeface="Trebuchet MS" pitchFamily="34"/>
            </a:endParaRPr>
          </a:p>
          <a:p>
            <a:pPr marL="864000" lvl="2" indent="-252000" defTabSz="914400" fontAlgn="auto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buFont typeface="StarSymbol"/>
              <a:buChar char="●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</a:pPr>
            <a:r>
              <a:rPr lang="en-GB" altLang="fr-FR" sz="2000" dirty="0" smtClean="0">
                <a:solidFill>
                  <a:srgbClr val="000000"/>
                </a:solidFill>
                <a:latin typeface="Trebuchet MS" pitchFamily="34"/>
              </a:rPr>
              <a:t>Technical contextual data is automatically gathered during acquisition processes</a:t>
            </a:r>
            <a:endParaRPr lang="en-GB" altLang="fr-FR" sz="2000" dirty="0">
              <a:solidFill>
                <a:srgbClr val="000000"/>
              </a:solidFill>
              <a:latin typeface="Trebuchet MS" pitchFamily="34"/>
            </a:endParaRPr>
          </a:p>
          <a:p>
            <a:pPr marL="864000" lvl="2" indent="-252000" defTabSz="914400" fontAlgn="auto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buFont typeface="StarSymbol"/>
              <a:buChar char="●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</a:pPr>
            <a:r>
              <a:rPr lang="en-GB" altLang="fr-FR" sz="2000" dirty="0" smtClean="0">
                <a:solidFill>
                  <a:srgbClr val="000000"/>
                </a:solidFill>
                <a:latin typeface="Trebuchet MS" pitchFamily="34"/>
              </a:rPr>
              <a:t>Tooling for data treatment available for almost all client environments (Igor, </a:t>
            </a:r>
            <a:r>
              <a:rPr lang="en-GB" altLang="fr-FR" sz="2000" dirty="0" err="1" smtClean="0">
                <a:solidFill>
                  <a:srgbClr val="000000"/>
                </a:solidFill>
                <a:latin typeface="Trebuchet MS" pitchFamily="34"/>
              </a:rPr>
              <a:t>Matlab</a:t>
            </a:r>
            <a:r>
              <a:rPr lang="en-GB" altLang="fr-FR" sz="2000" dirty="0" smtClean="0">
                <a:solidFill>
                  <a:srgbClr val="000000"/>
                </a:solidFill>
                <a:latin typeface="Trebuchet MS" pitchFamily="34"/>
              </a:rPr>
              <a:t>, Python, </a:t>
            </a:r>
            <a:r>
              <a:rPr lang="en-GB" altLang="fr-FR" sz="2000" dirty="0" err="1" smtClean="0">
                <a:solidFill>
                  <a:srgbClr val="000000"/>
                </a:solidFill>
                <a:latin typeface="Trebuchet MS" pitchFamily="34"/>
              </a:rPr>
              <a:t>Passerelle</a:t>
            </a:r>
            <a:r>
              <a:rPr lang="en-GB" altLang="fr-FR" sz="2000" dirty="0" smtClean="0">
                <a:solidFill>
                  <a:srgbClr val="000000"/>
                </a:solidFill>
                <a:latin typeface="Trebuchet MS" pitchFamily="34"/>
              </a:rPr>
              <a:t>)</a:t>
            </a:r>
          </a:p>
          <a:p>
            <a:pPr marL="864000" lvl="2" indent="-252000" defTabSz="914400" fontAlgn="auto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buFont typeface="StarSymbol"/>
              <a:buChar char="●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</a:pPr>
            <a:r>
              <a:rPr lang="en-GB" altLang="fr-FR" sz="2000" dirty="0" smtClean="0">
                <a:solidFill>
                  <a:srgbClr val="000000"/>
                </a:solidFill>
                <a:latin typeface="Trebuchet MS" pitchFamily="34"/>
              </a:rPr>
              <a:t>The Java graphical data reduction environment (</a:t>
            </a:r>
            <a:r>
              <a:rPr lang="en-GB" altLang="fr-FR" sz="2000" dirty="0" err="1" smtClean="0">
                <a:solidFill>
                  <a:srgbClr val="000000"/>
                </a:solidFill>
                <a:latin typeface="Trebuchet MS" pitchFamily="34"/>
              </a:rPr>
              <a:t>ImageReducer</a:t>
            </a:r>
            <a:r>
              <a:rPr lang="en-GB" altLang="fr-FR" sz="2000" dirty="0" smtClean="0">
                <a:solidFill>
                  <a:srgbClr val="000000"/>
                </a:solidFill>
                <a:latin typeface="Trebuchet MS" pitchFamily="34"/>
              </a:rPr>
              <a:t>) uses Nexus/HDF5 for all its files handling</a:t>
            </a:r>
          </a:p>
          <a:p>
            <a:pPr marL="612000" lvl="2" indent="0" defTabSz="914400" fontAlgn="auto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</a:pPr>
            <a:endParaRPr lang="en-GB" altLang="fr-FR" sz="2000" dirty="0">
              <a:solidFill>
                <a:srgbClr val="000000"/>
              </a:solidFill>
              <a:latin typeface="Trebuchet MS" pitchFamily="34"/>
            </a:endParaRPr>
          </a:p>
          <a:p>
            <a:pPr marL="288000" indent="-288000" defTabSz="914400" fontAlgn="auto">
              <a:lnSpc>
                <a:spcPct val="93000"/>
              </a:lnSpc>
              <a:spcBef>
                <a:spcPts val="0"/>
              </a:spcBef>
              <a:spcAft>
                <a:spcPts val="1568"/>
              </a:spcAft>
              <a:buClrTx/>
              <a:buSzTx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</a:pPr>
            <a:r>
              <a:rPr lang="en-GB" altLang="fr-FR" sz="2800" b="1" dirty="0" smtClean="0">
                <a:solidFill>
                  <a:srgbClr val="0047FF"/>
                </a:solidFill>
                <a:latin typeface="Trebuchet MS" pitchFamily="34"/>
              </a:rPr>
              <a:t>From the scientists point of view</a:t>
            </a:r>
            <a:endParaRPr lang="en-GB" altLang="fr-FR" sz="2800" b="1" dirty="0">
              <a:solidFill>
                <a:srgbClr val="0047FF"/>
              </a:solidFill>
              <a:latin typeface="Trebuchet MS" pitchFamily="34"/>
            </a:endParaRPr>
          </a:p>
          <a:p>
            <a:pPr marL="864000" lvl="2" indent="-252000" defTabSz="914400" fontAlgn="auto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buFont typeface="StarSymbol"/>
              <a:buChar char="●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</a:pPr>
            <a:r>
              <a:rPr lang="en-US" sz="2000" dirty="0" smtClean="0">
                <a:solidFill>
                  <a:schemeClr val="tx1"/>
                </a:solidFill>
              </a:rPr>
              <a:t>Scientists were reluctant </a:t>
            </a:r>
            <a:r>
              <a:rPr lang="en-US" sz="2000" dirty="0">
                <a:solidFill>
                  <a:schemeClr val="tx1"/>
                </a:solidFill>
              </a:rPr>
              <a:t>at first, but now recognize that it allows them to retrieve old data with their context. This was recognized during a workshop given during a SOLEIL </a:t>
            </a:r>
            <a:r>
              <a:rPr lang="en-US" sz="2000" dirty="0" smtClean="0">
                <a:solidFill>
                  <a:schemeClr val="tx1"/>
                </a:solidFill>
              </a:rPr>
              <a:t>users</a:t>
            </a:r>
            <a:r>
              <a:rPr lang="en-US" sz="2000" dirty="0">
                <a:solidFill>
                  <a:schemeClr val="tx1"/>
                </a:solidFill>
              </a:rPr>
              <a:t>' meeting </a:t>
            </a:r>
            <a:r>
              <a:rPr lang="en-US" sz="2000" dirty="0" smtClean="0">
                <a:solidFill>
                  <a:schemeClr val="tx1"/>
                </a:solidFill>
              </a:rPr>
              <a:t>in 2015.</a:t>
            </a:r>
            <a:endParaRPr lang="en-GB" altLang="fr-FR" sz="2800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7553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D1C0CDCD-53D2-4752-A1C2-23735E46E69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7" name="CustomShape 1">
            <a:extLst>
              <a:ext uri="{FF2B5EF4-FFF2-40B4-BE49-F238E27FC236}">
                <a16:creationId xmlns:a16="http://schemas.microsoft.com/office/drawing/2014/main" xmlns="" id="{74DB8005-723C-472A-B730-305C1AB1A7EF}"/>
              </a:ext>
            </a:extLst>
          </p:cNvPr>
          <p:cNvSpPr/>
          <p:nvPr/>
        </p:nvSpPr>
        <p:spPr>
          <a:xfrm>
            <a:off x="850255" y="100430"/>
            <a:ext cx="8228013" cy="6935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90640" algn="r">
              <a:lnSpc>
                <a:spcPct val="95000"/>
              </a:lnSpc>
              <a:buFont typeface="Times New Roman" pitchFamily="16" charset="0"/>
              <a:buNone/>
              <a:defRPr/>
            </a:pPr>
            <a:r>
              <a:rPr lang="en-GB" sz="32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Difficulties</a:t>
            </a:r>
            <a:endParaRPr lang="en-GB" sz="24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79DFE13C-BA02-499D-80DD-0AAC41084F95}"/>
              </a:ext>
            </a:extLst>
          </p:cNvPr>
          <p:cNvSpPr txBox="1">
            <a:spLocks noChangeArrowheads="1"/>
          </p:cNvSpPr>
          <p:nvPr/>
        </p:nvSpPr>
        <p:spPr>
          <a:xfrm>
            <a:off x="527579" y="1172105"/>
            <a:ext cx="8207375" cy="4895850"/>
          </a:xfrm>
          <a:prstGeom prst="rect">
            <a:avLst/>
          </a:prstGeom>
        </p:spPr>
        <p:txBody>
          <a:bodyPr lIns="0" tIns="0" rIns="0" bIns="0"/>
          <a:lstStyle/>
          <a:p>
            <a:pPr marL="288000" indent="-288000" defTabSz="914400" fontAlgn="auto">
              <a:lnSpc>
                <a:spcPct val="93000"/>
              </a:lnSpc>
              <a:spcBef>
                <a:spcPts val="0"/>
              </a:spcBef>
              <a:spcAft>
                <a:spcPts val="1568"/>
              </a:spcAft>
              <a:buClrTx/>
              <a:buSzTx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</a:pPr>
            <a:r>
              <a:rPr lang="en-GB" altLang="fr-FR" sz="2800" b="1" dirty="0">
                <a:solidFill>
                  <a:srgbClr val="0047FF"/>
                </a:solidFill>
                <a:latin typeface="Trebuchet MS" pitchFamily="34"/>
              </a:rPr>
              <a:t>Thread (un)Safety of the </a:t>
            </a:r>
            <a:r>
              <a:rPr lang="en-GB" altLang="fr-FR" sz="2800" b="1" dirty="0" err="1">
                <a:solidFill>
                  <a:srgbClr val="0047FF"/>
                </a:solidFill>
                <a:latin typeface="Trebuchet MS" pitchFamily="34"/>
              </a:rPr>
              <a:t>NeXus</a:t>
            </a:r>
            <a:r>
              <a:rPr lang="en-GB" altLang="fr-FR" sz="2800" b="1" dirty="0">
                <a:solidFill>
                  <a:srgbClr val="0047FF"/>
                </a:solidFill>
                <a:latin typeface="Trebuchet MS" pitchFamily="34"/>
              </a:rPr>
              <a:t> API</a:t>
            </a:r>
          </a:p>
          <a:p>
            <a:pPr marL="864000" lvl="2" indent="-252000" defTabSz="914400" fontAlgn="auto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buFont typeface="StarSymbol"/>
              <a:buChar char="●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</a:pPr>
            <a:r>
              <a:rPr lang="en-GB" altLang="fr-FR" sz="2000" dirty="0">
                <a:solidFill>
                  <a:srgbClr val="000000"/>
                </a:solidFill>
                <a:latin typeface="Trebuchet MS" pitchFamily="34"/>
              </a:rPr>
              <a:t>Too many problems to fix getting our </a:t>
            </a:r>
            <a:r>
              <a:rPr lang="en-GB" altLang="fr-FR" sz="2000" dirty="0" err="1">
                <a:solidFill>
                  <a:srgbClr val="000000"/>
                </a:solidFill>
                <a:latin typeface="Trebuchet MS" pitchFamily="34"/>
              </a:rPr>
              <a:t>FlyScan</a:t>
            </a:r>
            <a:r>
              <a:rPr lang="en-GB" altLang="fr-FR" sz="2000" dirty="0">
                <a:solidFill>
                  <a:srgbClr val="000000"/>
                </a:solidFill>
                <a:latin typeface="Trebuchet MS" pitchFamily="34"/>
              </a:rPr>
              <a:t> operational </a:t>
            </a:r>
          </a:p>
          <a:p>
            <a:pPr marL="864000" lvl="2" indent="-252000" defTabSz="914400" fontAlgn="auto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buFont typeface="StarSymbol"/>
              <a:buChar char="●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</a:pPr>
            <a:r>
              <a:rPr lang="en-GB" altLang="fr-FR" sz="2000" dirty="0">
                <a:solidFill>
                  <a:srgbClr val="000000"/>
                </a:solidFill>
                <a:latin typeface="Trebuchet MS" pitchFamily="34"/>
              </a:rPr>
              <a:t>Not possible to run Data Reduction applications during file production</a:t>
            </a:r>
          </a:p>
          <a:p>
            <a:pPr marL="864000" lvl="2" indent="-252000" defTabSz="914400" fontAlgn="auto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buFont typeface="StarSymbol"/>
              <a:buChar char="●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</a:pPr>
            <a:r>
              <a:rPr lang="en-GB" altLang="fr-FR" sz="2000" dirty="0">
                <a:solidFill>
                  <a:srgbClr val="000000"/>
                </a:solidFill>
                <a:latin typeface="Trebuchet MS" pitchFamily="34"/>
              </a:rPr>
              <a:t>Many workarounds to get parallelized workflows (</a:t>
            </a:r>
            <a:r>
              <a:rPr lang="en-GB" altLang="fr-FR" sz="2000" dirty="0" err="1">
                <a:solidFill>
                  <a:srgbClr val="000000"/>
                </a:solidFill>
                <a:latin typeface="Trebuchet MS" pitchFamily="34"/>
              </a:rPr>
              <a:t>AutoBioSAXS</a:t>
            </a:r>
            <a:r>
              <a:rPr lang="en-GB" altLang="fr-FR" sz="2000" dirty="0">
                <a:solidFill>
                  <a:srgbClr val="000000"/>
                </a:solidFill>
                <a:latin typeface="Trebuchet MS" pitchFamily="34"/>
              </a:rPr>
              <a:t>) up and running</a:t>
            </a:r>
          </a:p>
          <a:p>
            <a:pPr marL="288000" indent="-288000" defTabSz="914400" fontAlgn="auto">
              <a:lnSpc>
                <a:spcPct val="93000"/>
              </a:lnSpc>
              <a:spcBef>
                <a:spcPts val="0"/>
              </a:spcBef>
              <a:spcAft>
                <a:spcPts val="1568"/>
              </a:spcAft>
              <a:buClrTx/>
              <a:buSzTx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</a:pPr>
            <a:r>
              <a:rPr lang="en-GB" altLang="fr-FR" sz="2800" b="1" dirty="0">
                <a:solidFill>
                  <a:srgbClr val="0047FF"/>
                </a:solidFill>
                <a:latin typeface="Trebuchet MS" pitchFamily="34"/>
              </a:rPr>
              <a:t>Solution</a:t>
            </a:r>
          </a:p>
          <a:p>
            <a:pPr marL="864000" lvl="2" indent="-252000" defTabSz="914400" fontAlgn="auto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buFont typeface="StarSymbol"/>
              <a:buChar char="●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</a:pPr>
            <a:r>
              <a:rPr lang="en-GB" altLang="fr-FR" sz="2000" dirty="0">
                <a:solidFill>
                  <a:srgbClr val="000000"/>
                </a:solidFill>
                <a:latin typeface="Trebuchet MS" pitchFamily="34"/>
              </a:rPr>
              <a:t>Change all our bottom level APIs for recording and reading to use directly the HDF5 API.</a:t>
            </a:r>
          </a:p>
          <a:p>
            <a:pPr marL="864000" lvl="2" indent="-252000" defTabSz="914400" fontAlgn="auto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buFont typeface="StarSymbol"/>
              <a:buChar char="●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</a:pPr>
            <a:r>
              <a:rPr lang="en-GB" altLang="fr-FR" sz="2000" dirty="0">
                <a:solidFill>
                  <a:srgbClr val="000000"/>
                </a:solidFill>
                <a:latin typeface="Trebuchet MS" pitchFamily="34"/>
              </a:rPr>
              <a:t>Keep File organization as defined by </a:t>
            </a:r>
            <a:r>
              <a:rPr lang="en-GB" altLang="fr-FR" sz="2000" dirty="0" err="1">
                <a:solidFill>
                  <a:srgbClr val="000000"/>
                </a:solidFill>
                <a:latin typeface="Trebuchet MS" pitchFamily="34"/>
              </a:rPr>
              <a:t>NeXus</a:t>
            </a:r>
            <a:r>
              <a:rPr lang="en-GB" altLang="fr-FR" sz="2000" dirty="0">
                <a:solidFill>
                  <a:srgbClr val="000000"/>
                </a:solidFill>
                <a:latin typeface="Trebuchet MS" pitchFamily="34"/>
              </a:rPr>
              <a:t> standards</a:t>
            </a:r>
          </a:p>
          <a:p>
            <a:pPr marL="864000" lvl="2" indent="-252000" defTabSz="914400" fontAlgn="auto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buFont typeface="StarSymbol"/>
              <a:buChar char="●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</a:pPr>
            <a:r>
              <a:rPr lang="en-GB" altLang="fr-FR" sz="2000" dirty="0">
                <a:solidFill>
                  <a:srgbClr val="000000"/>
                </a:solidFill>
                <a:latin typeface="Trebuchet MS" pitchFamily="34"/>
              </a:rPr>
              <a:t>Use SWMR mode in client applications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GB" altLang="fr-FR" sz="2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582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D1C0CDCD-53D2-4752-A1C2-23735E46E69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17" name="CustomShape 1">
            <a:extLst>
              <a:ext uri="{FF2B5EF4-FFF2-40B4-BE49-F238E27FC236}">
                <a16:creationId xmlns:a16="http://schemas.microsoft.com/office/drawing/2014/main" xmlns="" id="{74DB8005-723C-472A-B730-305C1AB1A7EF}"/>
              </a:ext>
            </a:extLst>
          </p:cNvPr>
          <p:cNvSpPr/>
          <p:nvPr/>
        </p:nvSpPr>
        <p:spPr>
          <a:xfrm>
            <a:off x="850255" y="100430"/>
            <a:ext cx="8228013" cy="6935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90640" algn="r">
              <a:lnSpc>
                <a:spcPct val="95000"/>
              </a:lnSpc>
              <a:buFont typeface="Times New Roman" pitchFamily="16" charset="0"/>
              <a:buNone/>
              <a:defRPr/>
            </a:pPr>
            <a:r>
              <a:rPr lang="en-GB" sz="32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Difficulties</a:t>
            </a:r>
            <a:endParaRPr lang="en-GB" sz="24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1F1FBFE6-487F-4605-A254-19EF9091003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652773" y="1920440"/>
            <a:ext cx="1724040" cy="1144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5A785366-E407-4C5B-B1A5-EBF7384B0048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086934" y="4143440"/>
            <a:ext cx="1222559" cy="693719"/>
          </a:xfrm>
          <a:prstGeom prst="rect">
            <a:avLst/>
          </a:prstGeom>
          <a:solidFill>
            <a:srgbClr val="FFFFFF"/>
          </a:solidFill>
          <a:ln w="9360">
            <a:solidFill>
              <a:srgbClr val="FF0000"/>
            </a:solidFill>
            <a:prstDash val="solid"/>
            <a:miter/>
          </a:ln>
        </p:spPr>
      </p:pic>
      <p:sp>
        <p:nvSpPr>
          <p:cNvPr id="9" name="Forme libre 3">
            <a:extLst>
              <a:ext uri="{FF2B5EF4-FFF2-40B4-BE49-F238E27FC236}">
                <a16:creationId xmlns:a16="http://schemas.microsoft.com/office/drawing/2014/main" xmlns="" id="{23B31FEA-0D6A-4C01-A0AC-8D6D390AD9A4}"/>
              </a:ext>
            </a:extLst>
          </p:cNvPr>
          <p:cNvSpPr/>
          <p:nvPr/>
        </p:nvSpPr>
        <p:spPr>
          <a:xfrm>
            <a:off x="196471" y="2303120"/>
            <a:ext cx="1374328" cy="34073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1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b="0" i="1" u="none" strike="noStrike" baseline="0" dirty="0" err="1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SimSun" pitchFamily="2"/>
                <a:cs typeface="Mangal" pitchFamily="2"/>
              </a:rPr>
              <a:t>ImageReducer</a:t>
            </a:r>
            <a:endParaRPr lang="fr-FR" sz="1600" b="0" i="1" u="none" strike="noStrike" baseline="0" dirty="0">
              <a:ln>
                <a:noFill/>
              </a:ln>
              <a:solidFill>
                <a:srgbClr val="000000"/>
              </a:solidFill>
              <a:latin typeface="Calibri" pitchFamily="34"/>
              <a:ea typeface="SimSun" pitchFamily="2"/>
              <a:cs typeface="Mangal" pitchFamily="2"/>
            </a:endParaRPr>
          </a:p>
        </p:txBody>
      </p:sp>
      <p:sp>
        <p:nvSpPr>
          <p:cNvPr id="10" name="Forme libre 4">
            <a:extLst>
              <a:ext uri="{FF2B5EF4-FFF2-40B4-BE49-F238E27FC236}">
                <a16:creationId xmlns:a16="http://schemas.microsoft.com/office/drawing/2014/main" xmlns="" id="{8C58FBEE-9BA0-4F9B-A573-3FD03DE8A981}"/>
              </a:ext>
            </a:extLst>
          </p:cNvPr>
          <p:cNvSpPr/>
          <p:nvPr/>
        </p:nvSpPr>
        <p:spPr>
          <a:xfrm>
            <a:off x="1198094" y="3625759"/>
            <a:ext cx="2370240" cy="39204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99CC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SimSun" pitchFamily="2"/>
                <a:cs typeface="Mangal" pitchFamily="2"/>
              </a:rPr>
              <a:t>NeXus API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E36623CD-B891-4C11-BFFC-BBAF8FF4C78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356934" y="4953080"/>
            <a:ext cx="1222199" cy="693719"/>
          </a:xfrm>
          <a:prstGeom prst="rect">
            <a:avLst/>
          </a:prstGeom>
          <a:solidFill>
            <a:srgbClr val="FFFFFF"/>
          </a:solidFill>
          <a:ln w="9360">
            <a:solidFill>
              <a:srgbClr val="FF0000"/>
            </a:solidFill>
            <a:prstDash val="solid"/>
            <a:miter/>
          </a:ln>
        </p:spPr>
      </p:pic>
      <p:sp>
        <p:nvSpPr>
          <p:cNvPr id="12" name="Forme libre 6">
            <a:extLst>
              <a:ext uri="{FF2B5EF4-FFF2-40B4-BE49-F238E27FC236}">
                <a16:creationId xmlns:a16="http://schemas.microsoft.com/office/drawing/2014/main" xmlns="" id="{8D3FC8D4-BF5A-4F2D-B3DE-17812DE72AC2}"/>
              </a:ext>
            </a:extLst>
          </p:cNvPr>
          <p:cNvSpPr/>
          <p:nvPr/>
        </p:nvSpPr>
        <p:spPr>
          <a:xfrm>
            <a:off x="3793694" y="3807199"/>
            <a:ext cx="3959279" cy="2286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SimSun" pitchFamily="2"/>
                <a:cs typeface="Mangal" pitchFamily="2"/>
              </a:rPr>
              <a:t>On SWING beamline,  data organisation had been fixed by a « SAXS oriented » data acquisition sequence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1800" b="0" i="0" u="none" strike="noStrike" baseline="0" dirty="0">
              <a:ln>
                <a:noFill/>
              </a:ln>
              <a:solidFill>
                <a:srgbClr val="000000"/>
              </a:solidFill>
              <a:latin typeface="Calibri" pitchFamily="34"/>
              <a:ea typeface="SimSun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SimSun" pitchFamily="2"/>
                <a:cs typeface="Mangal" pitchFamily="2"/>
              </a:rPr>
              <a:t>On CRISTAL beamline, data organisation inside the </a:t>
            </a:r>
            <a:r>
              <a:rPr lang="en-AU" sz="18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SimSun" pitchFamily="2"/>
                <a:cs typeface="Mangal" pitchFamily="2"/>
              </a:rPr>
              <a:t>NeXus</a:t>
            </a:r>
            <a:r>
              <a:rPr lang="en-AU" sz="18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SimSun" pitchFamily="2"/>
                <a:cs typeface="Mangal" pitchFamily="2"/>
              </a:rPr>
              <a:t> file had been fixed by a «Powder diffraction oriented » data acquisition sequence</a:t>
            </a:r>
          </a:p>
        </p:txBody>
      </p:sp>
      <p:sp>
        <p:nvSpPr>
          <p:cNvPr id="13" name="Forme libre 7">
            <a:extLst>
              <a:ext uri="{FF2B5EF4-FFF2-40B4-BE49-F238E27FC236}">
                <a16:creationId xmlns:a16="http://schemas.microsoft.com/office/drawing/2014/main" xmlns="" id="{161395A4-9A9F-42B9-AE32-BC904DD239DA}"/>
              </a:ext>
            </a:extLst>
          </p:cNvPr>
          <p:cNvSpPr/>
          <p:nvPr/>
        </p:nvSpPr>
        <p:spPr>
          <a:xfrm>
            <a:off x="466214" y="5016440"/>
            <a:ext cx="1890720" cy="5778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600" b="0" i="1" u="none" strike="noStrike" baseline="0">
                <a:ln>
                  <a:noFill/>
                </a:ln>
                <a:solidFill>
                  <a:srgbClr val="B84747"/>
                </a:solidFill>
                <a:latin typeface="Calibri" pitchFamily="34"/>
                <a:ea typeface="SimSun" pitchFamily="2"/>
                <a:cs typeface="Mangal" pitchFamily="2"/>
              </a:rPr>
              <a:t>Soleil NeXus file created on SWING</a:t>
            </a:r>
          </a:p>
        </p:txBody>
      </p:sp>
      <p:sp>
        <p:nvSpPr>
          <p:cNvPr id="14" name="Connecteur droit 13">
            <a:extLst>
              <a:ext uri="{FF2B5EF4-FFF2-40B4-BE49-F238E27FC236}">
                <a16:creationId xmlns:a16="http://schemas.microsoft.com/office/drawing/2014/main" xmlns="" id="{17BA13CD-C6E5-4D4C-8F74-D68924E9504B}"/>
              </a:ext>
            </a:extLst>
          </p:cNvPr>
          <p:cNvSpPr/>
          <p:nvPr/>
        </p:nvSpPr>
        <p:spPr>
          <a:xfrm>
            <a:off x="2536934" y="3112759"/>
            <a:ext cx="0" cy="513000"/>
          </a:xfrm>
          <a:prstGeom prst="line">
            <a:avLst/>
          </a:prstGeom>
          <a:noFill/>
          <a:ln w="36000">
            <a:solidFill>
              <a:srgbClr val="000000"/>
            </a:solidFill>
            <a:prstDash val="solid"/>
            <a:tailEnd type="arrow"/>
          </a:ln>
        </p:spPr>
        <p:txBody>
          <a:bodyPr vert="horz" wrap="none" lIns="108000" tIns="63000" rIns="108000" bIns="63000" anchor="ctr" anchorCtr="1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SimSun" pitchFamily="2"/>
              <a:cs typeface="Mangal" pitchFamily="2"/>
            </a:endParaRPr>
          </a:p>
        </p:txBody>
      </p:sp>
      <p:sp>
        <p:nvSpPr>
          <p:cNvPr id="15" name="Forme libre 10">
            <a:extLst>
              <a:ext uri="{FF2B5EF4-FFF2-40B4-BE49-F238E27FC236}">
                <a16:creationId xmlns:a16="http://schemas.microsoft.com/office/drawing/2014/main" xmlns="" id="{F6C6AE32-85B2-4527-A3FC-32E2AB31B877}"/>
              </a:ext>
            </a:extLst>
          </p:cNvPr>
          <p:cNvSpPr/>
          <p:nvPr/>
        </p:nvSpPr>
        <p:spPr>
          <a:xfrm>
            <a:off x="225014" y="4207160"/>
            <a:ext cx="1861920" cy="5778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600" b="0" i="1" u="none" strike="noStrike" baseline="0">
                <a:ln>
                  <a:noFill/>
                </a:ln>
                <a:solidFill>
                  <a:srgbClr val="B84700"/>
                </a:solidFill>
                <a:latin typeface="Calibri" pitchFamily="34"/>
                <a:ea typeface="SimSun" pitchFamily="2"/>
                <a:cs typeface="Mangal" pitchFamily="2"/>
              </a:rPr>
              <a:t>Soleil NeXus file created on CRISTAL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xmlns="" id="{7D671B95-3BBD-491E-98FC-CEA11CA732F8}"/>
              </a:ext>
            </a:extLst>
          </p:cNvPr>
          <p:cNvSpPr txBox="1"/>
          <p:nvPr/>
        </p:nvSpPr>
        <p:spPr>
          <a:xfrm>
            <a:off x="667814" y="1057160"/>
            <a:ext cx="5727960" cy="4863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1191"/>
              </a:spcBef>
              <a:spcAft>
                <a:spcPts val="595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2600" b="1" i="0" u="none" strike="noStrike" baseline="0" dirty="0">
                <a:ln>
                  <a:noFill/>
                </a:ln>
                <a:solidFill>
                  <a:srgbClr val="0047FF"/>
                </a:solidFill>
                <a:latin typeface="Calibri" pitchFamily="34"/>
                <a:ea typeface="SimSun" pitchFamily="2"/>
                <a:cs typeface="Mangal" pitchFamily="2"/>
              </a:rPr>
              <a:t>How to exchange data and applications?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xmlns="" id="{9838B73C-F312-49C6-B92F-20AEB9AE7A71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3940862" y="2028075"/>
            <a:ext cx="1231560" cy="123156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xmlns="" id="{3010C7C3-A8C4-4BAA-98BC-3FF0AE075CD2}"/>
              </a:ext>
            </a:extLst>
          </p:cNvPr>
          <p:cNvSpPr txBox="1"/>
          <p:nvPr/>
        </p:nvSpPr>
        <p:spPr>
          <a:xfrm>
            <a:off x="5172422" y="1708557"/>
            <a:ext cx="3448960" cy="156820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compatLnSpc="1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2400" b="1" i="0" u="none" strike="noStrike" baseline="0" dirty="0">
                <a:ln>
                  <a:noFill/>
                </a:ln>
                <a:solidFill>
                  <a:srgbClr val="C00000"/>
                </a:solidFill>
                <a:latin typeface="Trebuchet MS" pitchFamily="34"/>
                <a:ea typeface="SimSun" pitchFamily="2"/>
                <a:cs typeface="Mangal" pitchFamily="2"/>
              </a:rPr>
              <a:t>At </a:t>
            </a:r>
            <a:r>
              <a:rPr lang="fr-FR" sz="2400" b="1" i="0" u="none" strike="noStrike" baseline="0" dirty="0" err="1">
                <a:ln>
                  <a:noFill/>
                </a:ln>
                <a:solidFill>
                  <a:srgbClr val="C00000"/>
                </a:solidFill>
                <a:latin typeface="Trebuchet MS" pitchFamily="34"/>
                <a:ea typeface="SimSun" pitchFamily="2"/>
                <a:cs typeface="Mangal" pitchFamily="2"/>
              </a:rPr>
              <a:t>this</a:t>
            </a:r>
            <a:r>
              <a:rPr lang="fr-FR" sz="2400" b="1" i="0" u="none" strike="noStrike" baseline="0" dirty="0">
                <a:ln>
                  <a:noFill/>
                </a:ln>
                <a:solidFill>
                  <a:srgbClr val="C00000"/>
                </a:solidFill>
                <a:latin typeface="Trebuchet MS" pitchFamily="34"/>
                <a:ea typeface="SimSun" pitchFamily="2"/>
                <a:cs typeface="Mangal" pitchFamily="2"/>
              </a:rPr>
              <a:t> point </a:t>
            </a:r>
            <a:r>
              <a:rPr lang="fr-FR" sz="2400" b="1" i="0" u="none" strike="noStrike" baseline="0" dirty="0" smtClean="0">
                <a:ln>
                  <a:noFill/>
                </a:ln>
                <a:solidFill>
                  <a:srgbClr val="C00000"/>
                </a:solidFill>
                <a:latin typeface="Trebuchet MS" pitchFamily="34"/>
                <a:ea typeface="SimSun" pitchFamily="2"/>
                <a:cs typeface="Mangal" pitchFamily="2"/>
              </a:rPr>
              <a:t>(in 2011</a:t>
            </a:r>
            <a:r>
              <a:rPr lang="fr-FR" sz="2400" b="1" i="0" u="none" strike="noStrike" baseline="0" dirty="0">
                <a:ln>
                  <a:noFill/>
                </a:ln>
                <a:solidFill>
                  <a:srgbClr val="C00000"/>
                </a:solidFill>
                <a:latin typeface="Trebuchet MS" pitchFamily="34"/>
                <a:ea typeface="SimSun" pitchFamily="2"/>
                <a:cs typeface="Mangal" pitchFamily="2"/>
              </a:rPr>
              <a:t>)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2400" b="1" i="0" u="none" strike="noStrike" baseline="0" dirty="0" err="1">
                <a:ln>
                  <a:noFill/>
                </a:ln>
                <a:solidFill>
                  <a:srgbClr val="C00000"/>
                </a:solidFill>
                <a:latin typeface="Trebuchet MS" pitchFamily="34"/>
                <a:ea typeface="SimSun" pitchFamily="2"/>
                <a:cs typeface="Mangal" pitchFamily="2"/>
              </a:rPr>
              <a:t>we</a:t>
            </a:r>
            <a:r>
              <a:rPr lang="fr-FR" sz="2400" b="1" i="0" u="none" strike="noStrike" baseline="0" dirty="0">
                <a:ln>
                  <a:noFill/>
                </a:ln>
                <a:solidFill>
                  <a:srgbClr val="C00000"/>
                </a:solidFill>
                <a:latin typeface="Trebuchet MS" pitchFamily="34"/>
                <a:ea typeface="SimSun" pitchFamily="2"/>
                <a:cs typeface="Mangal" pitchFamily="2"/>
              </a:rPr>
              <a:t> </a:t>
            </a:r>
            <a:r>
              <a:rPr lang="fr-FR" sz="2400" b="1" i="0" u="none" strike="noStrike" baseline="0" dirty="0" err="1">
                <a:ln>
                  <a:noFill/>
                </a:ln>
                <a:solidFill>
                  <a:srgbClr val="C00000"/>
                </a:solidFill>
                <a:latin typeface="Trebuchet MS" pitchFamily="34"/>
                <a:ea typeface="SimSun" pitchFamily="2"/>
                <a:cs typeface="Mangal" pitchFamily="2"/>
              </a:rPr>
              <a:t>concluded</a:t>
            </a:r>
            <a:r>
              <a:rPr lang="fr-FR" sz="2400" b="1" i="0" u="none" strike="noStrike" baseline="0" dirty="0">
                <a:ln>
                  <a:noFill/>
                </a:ln>
                <a:solidFill>
                  <a:srgbClr val="C00000"/>
                </a:solidFill>
                <a:latin typeface="Trebuchet MS" pitchFamily="34"/>
                <a:ea typeface="SimSun" pitchFamily="2"/>
                <a:cs typeface="Mangal" pitchFamily="2"/>
              </a:rPr>
              <a:t> </a:t>
            </a:r>
            <a:r>
              <a:rPr lang="fr-FR" sz="2400" b="1" i="0" u="none" strike="noStrike" baseline="0" dirty="0" err="1">
                <a:ln>
                  <a:noFill/>
                </a:ln>
                <a:solidFill>
                  <a:srgbClr val="C00000"/>
                </a:solidFill>
                <a:latin typeface="Trebuchet MS" pitchFamily="34"/>
                <a:ea typeface="SimSun" pitchFamily="2"/>
                <a:cs typeface="Mangal" pitchFamily="2"/>
              </a:rPr>
              <a:t>that</a:t>
            </a:r>
            <a:r>
              <a:rPr lang="fr-FR" sz="2400" b="1" i="0" u="none" strike="noStrike" baseline="0" dirty="0">
                <a:ln>
                  <a:noFill/>
                </a:ln>
                <a:solidFill>
                  <a:srgbClr val="C00000"/>
                </a:solidFill>
                <a:latin typeface="Trebuchet MS" pitchFamily="34"/>
                <a:ea typeface="SimSun" pitchFamily="2"/>
                <a:cs typeface="Mangal" pitchFamily="2"/>
              </a:rPr>
              <a:t> 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2400" b="1" i="0" u="none" strike="noStrike" baseline="0" dirty="0" err="1">
                <a:ln>
                  <a:noFill/>
                </a:ln>
                <a:solidFill>
                  <a:srgbClr val="C00000"/>
                </a:solidFill>
                <a:latin typeface="Trebuchet MS" pitchFamily="34"/>
                <a:ea typeface="SimSun" pitchFamily="2"/>
                <a:cs typeface="Mangal" pitchFamily="2"/>
              </a:rPr>
              <a:t>we</a:t>
            </a:r>
            <a:r>
              <a:rPr lang="fr-FR" sz="2400" b="1" i="0" u="none" strike="noStrike" baseline="0" dirty="0">
                <a:ln>
                  <a:noFill/>
                </a:ln>
                <a:solidFill>
                  <a:srgbClr val="C00000"/>
                </a:solidFill>
                <a:latin typeface="Trebuchet MS" pitchFamily="34"/>
                <a:ea typeface="SimSun" pitchFamily="2"/>
                <a:cs typeface="Mangal" pitchFamily="2"/>
              </a:rPr>
              <a:t> </a:t>
            </a:r>
            <a:r>
              <a:rPr lang="fr-FR" sz="2400" b="1" i="0" u="none" strike="noStrike" baseline="0" dirty="0" err="1">
                <a:ln>
                  <a:noFill/>
                </a:ln>
                <a:solidFill>
                  <a:srgbClr val="C00000"/>
                </a:solidFill>
                <a:latin typeface="Trebuchet MS" pitchFamily="34"/>
                <a:ea typeface="SimSun" pitchFamily="2"/>
                <a:cs typeface="Mangal" pitchFamily="2"/>
              </a:rPr>
              <a:t>needed</a:t>
            </a:r>
            <a:r>
              <a:rPr lang="fr-FR" sz="2400" b="1" i="0" u="none" strike="noStrike" baseline="0" dirty="0">
                <a:ln>
                  <a:noFill/>
                </a:ln>
                <a:solidFill>
                  <a:srgbClr val="C00000"/>
                </a:solidFill>
                <a:latin typeface="Trebuchet MS" pitchFamily="34"/>
                <a:ea typeface="SimSun" pitchFamily="2"/>
                <a:cs typeface="Mangal" pitchFamily="2"/>
              </a:rPr>
              <a:t> a </a:t>
            </a:r>
            <a:r>
              <a:rPr lang="fr-FR" sz="2400" b="1" i="0" u="none" strike="noStrike" baseline="0" dirty="0" err="1">
                <a:ln>
                  <a:noFill/>
                </a:ln>
                <a:solidFill>
                  <a:srgbClr val="C00000"/>
                </a:solidFill>
                <a:latin typeface="Trebuchet MS" pitchFamily="34"/>
                <a:ea typeface="SimSun" pitchFamily="2"/>
                <a:cs typeface="Mangal" pitchFamily="2"/>
              </a:rPr>
              <a:t>higher</a:t>
            </a:r>
            <a:r>
              <a:rPr lang="fr-FR" sz="2400" b="1" i="0" u="none" strike="noStrike" baseline="0" dirty="0">
                <a:ln>
                  <a:noFill/>
                </a:ln>
                <a:solidFill>
                  <a:srgbClr val="C00000"/>
                </a:solidFill>
                <a:latin typeface="Trebuchet MS" pitchFamily="34"/>
                <a:ea typeface="SimSun" pitchFamily="2"/>
                <a:cs typeface="Mangal" pitchFamily="2"/>
              </a:rPr>
              <a:t> </a:t>
            </a:r>
            <a:r>
              <a:rPr lang="fr-FR" sz="2400" b="1" i="0" u="none" strike="noStrike" baseline="0" dirty="0" err="1">
                <a:ln>
                  <a:noFill/>
                </a:ln>
                <a:solidFill>
                  <a:srgbClr val="C00000"/>
                </a:solidFill>
                <a:latin typeface="Trebuchet MS" pitchFamily="34"/>
                <a:ea typeface="SimSun" pitchFamily="2"/>
                <a:cs typeface="Mangal" pitchFamily="2"/>
              </a:rPr>
              <a:t>level</a:t>
            </a:r>
            <a:r>
              <a:rPr lang="fr-FR" sz="2400" b="1" i="0" u="none" strike="noStrike" baseline="0" dirty="0">
                <a:ln>
                  <a:noFill/>
                </a:ln>
                <a:solidFill>
                  <a:srgbClr val="C00000"/>
                </a:solidFill>
                <a:latin typeface="Trebuchet MS" pitchFamily="34"/>
                <a:ea typeface="SimSun" pitchFamily="2"/>
                <a:cs typeface="Mangal" pitchFamily="2"/>
              </a:rPr>
              <a:t> of abstraction</a:t>
            </a:r>
          </a:p>
        </p:txBody>
      </p:sp>
    </p:spTree>
    <p:extLst>
      <p:ext uri="{BB962C8B-B14F-4D97-AF65-F5344CB8AC3E}">
        <p14:creationId xmlns:p14="http://schemas.microsoft.com/office/powerpoint/2010/main" val="4020948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xmlns="" id="{05944728-F1BE-4CEC-B0BA-EC408D568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A4B74F50-C683-4CD7-810A-A1177B656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xmlns="" id="{15462AA9-0CBB-45EE-909F-4D2044F0B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9134" y="78855"/>
            <a:ext cx="6362700" cy="714375"/>
          </a:xfrm>
        </p:spPr>
        <p:txBody>
          <a:bodyPr/>
          <a:lstStyle/>
          <a:p>
            <a:r>
              <a:rPr lang="en-GB" sz="3200" b="1" dirty="0">
                <a:solidFill>
                  <a:srgbClr val="0070C0"/>
                </a:solidFill>
              </a:rPr>
              <a:t>Agenda</a:t>
            </a:r>
          </a:p>
        </p:txBody>
      </p:sp>
      <p:sp>
        <p:nvSpPr>
          <p:cNvPr id="7" name="CustomShape 1">
            <a:extLst>
              <a:ext uri="{FF2B5EF4-FFF2-40B4-BE49-F238E27FC236}">
                <a16:creationId xmlns:a16="http://schemas.microsoft.com/office/drawing/2014/main" xmlns="" id="{59FA9480-DB3D-4760-8B07-30067EBA5923}"/>
              </a:ext>
            </a:extLst>
          </p:cNvPr>
          <p:cNvSpPr/>
          <p:nvPr/>
        </p:nvSpPr>
        <p:spPr>
          <a:xfrm>
            <a:off x="2281382" y="1660284"/>
            <a:ext cx="4858720" cy="3553742"/>
          </a:xfrm>
          <a:prstGeom prst="verticalScroll">
            <a:avLst/>
          </a:prstGeom>
          <a:solidFill>
            <a:srgbClr val="ECF1F8"/>
          </a:solidFill>
          <a:ln w="22225">
            <a:solidFill>
              <a:schemeClr val="accent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028700" lvl="1">
              <a:lnSpc>
                <a:spcPct val="114000"/>
              </a:lnSpc>
              <a:spcBef>
                <a:spcPts val="1200"/>
              </a:spcBef>
              <a:buClr>
                <a:srgbClr val="F6BB00"/>
              </a:buClr>
              <a:buFont typeface="Wingdings" panose="05000000000000000000" pitchFamily="2" charset="2"/>
              <a:buChar char="¯"/>
            </a:pPr>
            <a:endParaRPr lang="en-GB" b="1" dirty="0">
              <a:solidFill>
                <a:srgbClr val="0070C0"/>
              </a:solidFill>
              <a:latin typeface="Arial" pitchFamily="34" charset="0"/>
              <a:cs typeface="Arial" pitchFamily="34" charset="0"/>
              <a:sym typeface="Wingdings" panose="05000000000000000000" pitchFamily="2" charset="2"/>
            </a:endParaRPr>
          </a:p>
          <a:p>
            <a:pPr marL="1028700" lvl="1">
              <a:lnSpc>
                <a:spcPct val="114000"/>
              </a:lnSpc>
              <a:spcBef>
                <a:spcPts val="1200"/>
              </a:spcBef>
              <a:buClr>
                <a:srgbClr val="F6BB00"/>
              </a:buClr>
              <a:buFont typeface="Wingdings" panose="05000000000000000000" pitchFamily="2" charset="2"/>
              <a:buChar char="¯"/>
            </a:pPr>
            <a:r>
              <a:rPr lang="en-GB" sz="20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NeXus</a:t>
            </a:r>
            <a:r>
              <a:rPr lang="en-GB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 usage</a:t>
            </a:r>
          </a:p>
          <a:p>
            <a:pPr marL="1028700" lvl="1">
              <a:lnSpc>
                <a:spcPct val="114000"/>
              </a:lnSpc>
              <a:spcBef>
                <a:spcPts val="1200"/>
              </a:spcBef>
              <a:buClr>
                <a:srgbClr val="F6BB00"/>
              </a:buClr>
              <a:buFont typeface="Wingdings" panose="05000000000000000000" pitchFamily="2" charset="2"/>
              <a:buChar char="¯"/>
            </a:pPr>
            <a:r>
              <a:rPr lang="en-GB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Success &amp; Difficulties</a:t>
            </a:r>
            <a:endParaRPr lang="en-GB" sz="2000" b="1" dirty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  <a:sym typeface="Wingdings" panose="05000000000000000000" pitchFamily="2" charset="2"/>
            </a:endParaRPr>
          </a:p>
          <a:p>
            <a:pPr marL="1028700" lvl="1">
              <a:lnSpc>
                <a:spcPct val="114000"/>
              </a:lnSpc>
              <a:spcBef>
                <a:spcPts val="1200"/>
              </a:spcBef>
              <a:buClr>
                <a:srgbClr val="F6BB00"/>
              </a:buClr>
              <a:buFont typeface="Wingdings" panose="05000000000000000000" pitchFamily="2" charset="2"/>
              <a:buChar char="¯"/>
            </a:pPr>
            <a:r>
              <a:rPr lang="en-GB" sz="2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CDMA</a:t>
            </a:r>
          </a:p>
          <a:p>
            <a:pPr marL="1028700" lvl="1">
              <a:lnSpc>
                <a:spcPct val="114000"/>
              </a:lnSpc>
              <a:spcBef>
                <a:spcPts val="1200"/>
              </a:spcBef>
              <a:buClr>
                <a:srgbClr val="F6BB00"/>
              </a:buClr>
              <a:buFont typeface="Wingdings" panose="05000000000000000000" pitchFamily="2" charset="2"/>
              <a:buChar char="¯"/>
            </a:pPr>
            <a:r>
              <a:rPr lang="en-GB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36212718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D1C0CDCD-53D2-4752-A1C2-23735E46E69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7" name="CustomShape 1">
            <a:extLst>
              <a:ext uri="{FF2B5EF4-FFF2-40B4-BE49-F238E27FC236}">
                <a16:creationId xmlns:a16="http://schemas.microsoft.com/office/drawing/2014/main" xmlns="" id="{74DB8005-723C-472A-B730-305C1AB1A7EF}"/>
              </a:ext>
            </a:extLst>
          </p:cNvPr>
          <p:cNvSpPr/>
          <p:nvPr/>
        </p:nvSpPr>
        <p:spPr>
          <a:xfrm>
            <a:off x="850255" y="100430"/>
            <a:ext cx="8228013" cy="6935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90640" algn="r">
              <a:lnSpc>
                <a:spcPct val="95000"/>
              </a:lnSpc>
              <a:buFont typeface="Times New Roman" pitchFamily="16" charset="0"/>
              <a:buNone/>
              <a:defRPr/>
            </a:pPr>
            <a:r>
              <a:rPr lang="en-GB" sz="32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What is the CDMA</a:t>
            </a:r>
            <a:endParaRPr lang="en-GB" sz="24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xmlns="" id="{3024D066-A2AD-472D-8895-EDB5DBEB108A}"/>
              </a:ext>
            </a:extLst>
          </p:cNvPr>
          <p:cNvSpPr txBox="1">
            <a:spLocks/>
          </p:cNvSpPr>
          <p:nvPr/>
        </p:nvSpPr>
        <p:spPr>
          <a:xfrm>
            <a:off x="101601" y="1318292"/>
            <a:ext cx="8839200" cy="4620391"/>
          </a:xfrm>
          <a:prstGeom prst="rect">
            <a:avLst/>
          </a:prstGeom>
        </p:spPr>
        <p:txBody>
          <a:bodyPr lIns="0" tIns="0" rIns="0" bIns="0"/>
          <a:lstStyle>
            <a:defPPr marL="288000" marR="0" lvl="0" indent="-288000" algn="l" rtl="0" hangingPunct="1">
              <a:lnSpc>
                <a:spcPct val="93000"/>
              </a:lnSpc>
              <a:spcBef>
                <a:spcPts val="0"/>
              </a:spcBef>
              <a:spcAft>
                <a:spcPts val="1568"/>
              </a:spcAft>
              <a:buNone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47FF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defPPr>
            <a:lvl1pPr marL="288000" marR="0" lvl="0" indent="-288000" algn="l" rtl="0" hangingPunct="1">
              <a:lnSpc>
                <a:spcPct val="93000"/>
              </a:lnSpc>
              <a:spcBef>
                <a:spcPts val="0"/>
              </a:spcBef>
              <a:spcAft>
                <a:spcPts val="1568"/>
              </a:spcAft>
              <a:buNone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47FF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1pPr>
            <a:lvl2pPr marL="612000" marR="0" lvl="1" indent="0" algn="l" rtl="0" hangingPunct="1">
              <a:lnSpc>
                <a:spcPct val="93000"/>
              </a:lnSpc>
              <a:spcBef>
                <a:spcPts val="0"/>
              </a:spcBef>
              <a:spcAft>
                <a:spcPts val="1134"/>
              </a:spcAft>
              <a:buNone/>
              <a:tabLst>
                <a:tab pos="33120" algn="l"/>
                <a:tab pos="440999" algn="l"/>
                <a:tab pos="849239" algn="l"/>
                <a:tab pos="1257119" algn="l"/>
                <a:tab pos="1664999" algn="l"/>
                <a:tab pos="2073240" algn="l"/>
                <a:tab pos="2481120" algn="l"/>
                <a:tab pos="2889000" algn="l"/>
                <a:tab pos="3296880" algn="l"/>
                <a:tab pos="3705120" algn="l"/>
                <a:tab pos="4113000" algn="l"/>
                <a:tab pos="4520880" algn="l"/>
                <a:tab pos="4929120" algn="l"/>
                <a:tab pos="5337000" algn="l"/>
                <a:tab pos="5744880" algn="l"/>
                <a:tab pos="6153120" algn="l"/>
                <a:tab pos="6560999" algn="l"/>
                <a:tab pos="6968880" algn="l"/>
                <a:tab pos="7376760" algn="l"/>
                <a:tab pos="778500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2pPr>
            <a:lvl3pPr marL="864000" marR="0" lvl="2" indent="-252000" algn="l" rtl="0" hangingPunct="1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buFont typeface="StarSymbol"/>
              <a:buChar char="●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3pPr>
            <a:lvl4pPr marL="1170000" marR="0" lvl="3" indent="-198000" algn="l" rtl="0" hangingPunct="1">
              <a:lnSpc>
                <a:spcPct val="93000"/>
              </a:lnSpc>
              <a:spcBef>
                <a:spcPts val="0"/>
              </a:spcBef>
              <a:spcAft>
                <a:spcPts val="524"/>
              </a:spcAft>
              <a:buClr>
                <a:srgbClr val="000000"/>
              </a:buClr>
              <a:buSzPct val="60000"/>
              <a:buFont typeface="Wingdings 3"/>
              <a:buChar char=""/>
              <a:tabLst>
                <a:tab pos="64800" algn="l"/>
                <a:tab pos="473040" algn="l"/>
                <a:tab pos="880920" algn="l"/>
                <a:tab pos="1288800" algn="l"/>
                <a:tab pos="1696680" algn="l"/>
                <a:tab pos="2104920" algn="l"/>
                <a:tab pos="2512800" algn="l"/>
                <a:tab pos="2920680" algn="l"/>
                <a:tab pos="3328919" algn="l"/>
                <a:tab pos="3736800" algn="l"/>
                <a:tab pos="4144680" algn="l"/>
                <a:tab pos="4552919" algn="l"/>
                <a:tab pos="4960800" algn="l"/>
                <a:tab pos="5368680" algn="l"/>
                <a:tab pos="5776560" algn="l"/>
                <a:tab pos="6184800" algn="l"/>
                <a:tab pos="6592680" algn="l"/>
                <a:tab pos="7000559" algn="l"/>
                <a:tab pos="7408799" algn="l"/>
                <a:tab pos="7816680" algn="l"/>
              </a:tabLst>
              <a:def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4pPr>
            <a:lvl5pPr marL="1958759" marR="0" lvl="4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3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defRPr>
            </a:lvl5pPr>
            <a:lvl6pPr marL="1958759" marR="0" lvl="5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3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defRPr>
            </a:lvl6pPr>
            <a:lvl7pPr marL="1958759" marR="0" lvl="6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3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defRPr>
            </a:lvl7pPr>
            <a:lvl8pPr marL="1958759" marR="0" lvl="7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8pPr>
            <a:lvl9pPr marL="1958759" marR="0" lvl="8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9pPr>
          </a:lstStyle>
          <a:p>
            <a:pPr lvl="1" defTabSz="914400" fontAlgn="auto">
              <a:buClrTx/>
              <a:buSzTx/>
              <a:buFontTx/>
            </a:pPr>
            <a:r>
              <a:rPr lang="en-GB" sz="2000" b="1" kern="0" dirty="0">
                <a:solidFill>
                  <a:schemeClr val="tx2"/>
                </a:solidFill>
              </a:rPr>
              <a:t>An API aimed to provide to programmers a data access layer that is independent of the scientific datasets format</a:t>
            </a:r>
          </a:p>
          <a:p>
            <a:pPr lvl="1" defTabSz="914400" fontAlgn="auto">
              <a:buClrTx/>
              <a:buSzTx/>
              <a:buFontTx/>
            </a:pPr>
            <a:r>
              <a:rPr lang="en-GB" b="1" kern="0" dirty="0">
                <a:solidFill>
                  <a:srgbClr val="FF0000"/>
                </a:solidFill>
              </a:rPr>
              <a:t>Key points:</a:t>
            </a:r>
          </a:p>
          <a:p>
            <a:pPr lvl="2" defTabSz="914400" fontAlgn="auto">
              <a:buClr>
                <a:srgbClr val="FF0000"/>
              </a:buClr>
            </a:pPr>
            <a:r>
              <a:rPr lang="en-GB" altLang="zh-CN" kern="0" dirty="0"/>
              <a:t>A plug-in system that allows support of various data sources</a:t>
            </a:r>
          </a:p>
          <a:p>
            <a:pPr lvl="2" defTabSz="914400" fontAlgn="auto">
              <a:buClr>
                <a:srgbClr val="FF0000"/>
              </a:buClr>
            </a:pPr>
            <a:r>
              <a:rPr lang="en-GB" altLang="zh-CN" kern="0" dirty="0"/>
              <a:t>An abstract interface for navigation through data sets</a:t>
            </a:r>
          </a:p>
          <a:p>
            <a:pPr lvl="3" defTabSz="914400" fontAlgn="auto"/>
            <a:r>
              <a:rPr lang="en-GB" altLang="zh-CN" kern="0" dirty="0"/>
              <a:t>	</a:t>
            </a:r>
            <a:r>
              <a:rPr lang="en-GB" altLang="zh-CN" sz="1600" kern="0" dirty="0"/>
              <a:t>Concrete classes are provided by data plug-ins</a:t>
            </a:r>
          </a:p>
          <a:p>
            <a:pPr lvl="2" defTabSz="914400" fontAlgn="auto">
              <a:buClr>
                <a:srgbClr val="FF0000"/>
              </a:buClr>
            </a:pPr>
            <a:r>
              <a:rPr lang="en-GB" altLang="zh-CN" kern="0" dirty="0"/>
              <a:t>A dictionary mechanism to retrieve measurements and technical values independently of the data structures</a:t>
            </a:r>
          </a:p>
          <a:p>
            <a:pPr lvl="1" defTabSz="914400" fontAlgn="auto">
              <a:buClrTx/>
              <a:buSzTx/>
            </a:pPr>
            <a:endParaRPr lang="en-GB" b="1" dirty="0"/>
          </a:p>
          <a:p>
            <a:pPr lvl="1" defTabSz="914400" fontAlgn="auto">
              <a:buClrTx/>
              <a:buSzTx/>
            </a:pPr>
            <a:r>
              <a:rPr lang="en-GB" sz="2000" b="1" dirty="0">
                <a:solidFill>
                  <a:schemeClr val="tx2"/>
                </a:solidFill>
              </a:rPr>
              <a:t>It is intended to be the </a:t>
            </a:r>
            <a:r>
              <a:rPr lang="en-GB" sz="2000" b="1" dirty="0">
                <a:solidFill>
                  <a:srgbClr val="FF0000"/>
                </a:solidFill>
              </a:rPr>
              <a:t>data access layer </a:t>
            </a:r>
            <a:r>
              <a:rPr lang="en-GB" sz="2000" b="1" dirty="0">
                <a:solidFill>
                  <a:schemeClr val="tx2"/>
                </a:solidFill>
              </a:rPr>
              <a:t>of data reduction apps</a:t>
            </a:r>
            <a:r>
              <a:rPr lang="en-GB" sz="2000" b="1" dirty="0" smtClean="0">
                <a:solidFill>
                  <a:schemeClr val="tx2"/>
                </a:solidFill>
              </a:rPr>
              <a:t>.</a:t>
            </a:r>
          </a:p>
          <a:p>
            <a:pPr lvl="1" defTabSz="914400" fontAlgn="auto">
              <a:buClrTx/>
              <a:buSzTx/>
            </a:pPr>
            <a:r>
              <a:rPr lang="en-GB" sz="2000" b="1" dirty="0">
                <a:solidFill>
                  <a:schemeClr val="tx2"/>
                </a:solidFill>
              </a:rPr>
              <a:t>It is </a:t>
            </a:r>
            <a:r>
              <a:rPr lang="en-GB" sz="2000" b="1" dirty="0" smtClean="0">
                <a:solidFill>
                  <a:schemeClr val="tx2"/>
                </a:solidFill>
              </a:rPr>
              <a:t>not intended </a:t>
            </a:r>
            <a:r>
              <a:rPr lang="en-GB" sz="2000" b="1" dirty="0">
                <a:solidFill>
                  <a:schemeClr val="tx2"/>
                </a:solidFill>
              </a:rPr>
              <a:t>to be </a:t>
            </a:r>
            <a:r>
              <a:rPr lang="en-GB" sz="2000" b="1" dirty="0" smtClean="0">
                <a:solidFill>
                  <a:schemeClr val="tx2"/>
                </a:solidFill>
              </a:rPr>
              <a:t>yet another data format in place of Nexus or whatever.</a:t>
            </a:r>
            <a:endParaRPr lang="en-GB" sz="2000" b="1" dirty="0">
              <a:solidFill>
                <a:schemeClr val="tx2"/>
              </a:solidFill>
            </a:endParaRPr>
          </a:p>
          <a:p>
            <a:pPr lvl="1" defTabSz="914400" fontAlgn="auto">
              <a:buClrTx/>
              <a:buSzTx/>
            </a:pPr>
            <a:endParaRPr lang="en-GB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6202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D1C0CDCD-53D2-4752-A1C2-23735E46E69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DDB0296-9B1A-4720-B29E-B92D812C9761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17" name="CustomShape 1">
            <a:extLst>
              <a:ext uri="{FF2B5EF4-FFF2-40B4-BE49-F238E27FC236}">
                <a16:creationId xmlns:a16="http://schemas.microsoft.com/office/drawing/2014/main" xmlns="" id="{74DB8005-723C-472A-B730-305C1AB1A7EF}"/>
              </a:ext>
            </a:extLst>
          </p:cNvPr>
          <p:cNvSpPr/>
          <p:nvPr/>
        </p:nvSpPr>
        <p:spPr>
          <a:xfrm>
            <a:off x="850255" y="100430"/>
            <a:ext cx="8228013" cy="6935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90640" algn="r">
              <a:lnSpc>
                <a:spcPct val="95000"/>
              </a:lnSpc>
              <a:buFont typeface="Times New Roman" pitchFamily="16" charset="0"/>
              <a:buNone/>
              <a:defRPr/>
            </a:pPr>
            <a:r>
              <a:rPr lang="en-GB" sz="32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Key concepts</a:t>
            </a:r>
            <a:endParaRPr lang="en-GB" sz="24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xmlns="" id="{4C21103B-C779-49A5-B148-ED8610FA15F4}"/>
              </a:ext>
            </a:extLst>
          </p:cNvPr>
          <p:cNvSpPr txBox="1">
            <a:spLocks/>
          </p:cNvSpPr>
          <p:nvPr/>
        </p:nvSpPr>
        <p:spPr>
          <a:xfrm>
            <a:off x="4964261" y="1298266"/>
            <a:ext cx="3600000" cy="3977640"/>
          </a:xfrm>
          <a:prstGeom prst="rect">
            <a:avLst/>
          </a:prstGeom>
        </p:spPr>
        <p:txBody>
          <a:bodyPr lIns="0" tIns="0" rIns="0" bIns="0"/>
          <a:lstStyle>
            <a:defPPr marL="288000" marR="0" lvl="0" indent="-288000" algn="l" rtl="0" hangingPunct="1">
              <a:lnSpc>
                <a:spcPct val="93000"/>
              </a:lnSpc>
              <a:spcBef>
                <a:spcPts val="0"/>
              </a:spcBef>
              <a:spcAft>
                <a:spcPts val="1568"/>
              </a:spcAft>
              <a:buNone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47FF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defPPr>
            <a:lvl1pPr marL="288000" marR="0" lvl="0" indent="-288000" algn="l" rtl="0" hangingPunct="1">
              <a:lnSpc>
                <a:spcPct val="93000"/>
              </a:lnSpc>
              <a:spcBef>
                <a:spcPts val="0"/>
              </a:spcBef>
              <a:spcAft>
                <a:spcPts val="1568"/>
              </a:spcAft>
              <a:buNone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47FF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1pPr>
            <a:lvl2pPr marL="612000" marR="0" lvl="1" indent="0" algn="l" rtl="0" hangingPunct="1">
              <a:lnSpc>
                <a:spcPct val="93000"/>
              </a:lnSpc>
              <a:spcBef>
                <a:spcPts val="0"/>
              </a:spcBef>
              <a:spcAft>
                <a:spcPts val="1134"/>
              </a:spcAft>
              <a:buNone/>
              <a:tabLst>
                <a:tab pos="33120" algn="l"/>
                <a:tab pos="440999" algn="l"/>
                <a:tab pos="849239" algn="l"/>
                <a:tab pos="1257119" algn="l"/>
                <a:tab pos="1664999" algn="l"/>
                <a:tab pos="2073240" algn="l"/>
                <a:tab pos="2481120" algn="l"/>
                <a:tab pos="2889000" algn="l"/>
                <a:tab pos="3296880" algn="l"/>
                <a:tab pos="3705120" algn="l"/>
                <a:tab pos="4113000" algn="l"/>
                <a:tab pos="4520880" algn="l"/>
                <a:tab pos="4929120" algn="l"/>
                <a:tab pos="5337000" algn="l"/>
                <a:tab pos="5744880" algn="l"/>
                <a:tab pos="6153120" algn="l"/>
                <a:tab pos="6560999" algn="l"/>
                <a:tab pos="6968880" algn="l"/>
                <a:tab pos="7376760" algn="l"/>
                <a:tab pos="778500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2pPr>
            <a:lvl3pPr marL="864000" marR="0" lvl="2" indent="-252000" algn="l" rtl="0" hangingPunct="1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buFont typeface="StarSymbol"/>
              <a:buChar char="●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3pPr>
            <a:lvl4pPr marL="1170000" marR="0" lvl="3" indent="-198000" algn="l" rtl="0" hangingPunct="1">
              <a:lnSpc>
                <a:spcPct val="93000"/>
              </a:lnSpc>
              <a:spcBef>
                <a:spcPts val="0"/>
              </a:spcBef>
              <a:spcAft>
                <a:spcPts val="524"/>
              </a:spcAft>
              <a:buClr>
                <a:srgbClr val="000000"/>
              </a:buClr>
              <a:buSzPct val="60000"/>
              <a:buFont typeface="Wingdings 3"/>
              <a:buChar char=""/>
              <a:tabLst>
                <a:tab pos="64800" algn="l"/>
                <a:tab pos="473040" algn="l"/>
                <a:tab pos="880920" algn="l"/>
                <a:tab pos="1288800" algn="l"/>
                <a:tab pos="1696680" algn="l"/>
                <a:tab pos="2104920" algn="l"/>
                <a:tab pos="2512800" algn="l"/>
                <a:tab pos="2920680" algn="l"/>
                <a:tab pos="3328919" algn="l"/>
                <a:tab pos="3736800" algn="l"/>
                <a:tab pos="4144680" algn="l"/>
                <a:tab pos="4552919" algn="l"/>
                <a:tab pos="4960800" algn="l"/>
                <a:tab pos="5368680" algn="l"/>
                <a:tab pos="5776560" algn="l"/>
                <a:tab pos="6184800" algn="l"/>
                <a:tab pos="6592680" algn="l"/>
                <a:tab pos="7000559" algn="l"/>
                <a:tab pos="7408799" algn="l"/>
                <a:tab pos="7816680" algn="l"/>
              </a:tabLst>
              <a:def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4pPr>
            <a:lvl5pPr marL="1958759" marR="0" lvl="4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3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defRPr>
            </a:lvl5pPr>
            <a:lvl6pPr marL="1958759" marR="0" lvl="5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3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defRPr>
            </a:lvl6pPr>
            <a:lvl7pPr marL="1958759" marR="0" lvl="6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3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defRPr>
            </a:lvl7pPr>
            <a:lvl8pPr marL="1958759" marR="0" lvl="7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8pPr>
            <a:lvl9pPr marL="1958759" marR="0" lvl="8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9pPr>
          </a:lstStyle>
          <a:p>
            <a:pPr defTabSz="914400" fontAlgn="auto">
              <a:buClrTx/>
              <a:buSzTx/>
              <a:buFontTx/>
            </a:pPr>
            <a:r>
              <a:rPr lang="en-GB" altLang="zh-CN" kern="0"/>
              <a:t>The model - simple</a:t>
            </a:r>
          </a:p>
          <a:p>
            <a:pPr lvl="1" defTabSz="914400" fontAlgn="auto">
              <a:buClrTx/>
              <a:buSzTx/>
              <a:buFontTx/>
            </a:pPr>
            <a:r>
              <a:rPr lang="en-GB" altLang="zh-CN" kern="0"/>
              <a:t>2 API’s</a:t>
            </a:r>
          </a:p>
          <a:p>
            <a:pPr lvl="3" defTabSz="914400" fontAlgn="auto"/>
            <a:r>
              <a:rPr lang="en-GB" altLang="zh-CN" kern="0"/>
              <a:t>Reduction developer</a:t>
            </a:r>
          </a:p>
          <a:p>
            <a:pPr lvl="3" defTabSz="914400" fontAlgn="auto"/>
            <a:r>
              <a:rPr lang="en-GB" altLang="zh-CN" kern="0"/>
              <a:t>Plug-in developer</a:t>
            </a:r>
          </a:p>
          <a:p>
            <a:pPr lvl="1" defTabSz="914400" fontAlgn="auto">
              <a:buClrTx/>
              <a:buSzTx/>
              <a:buFontTx/>
            </a:pPr>
            <a:r>
              <a:rPr lang="en-GB" altLang="zh-CN" kern="0"/>
              <a:t>Separation of concerns!</a:t>
            </a:r>
          </a:p>
        </p:txBody>
      </p:sp>
      <p:pic>
        <p:nvPicPr>
          <p:cNvPr id="7" name="Picture 2" descr="C:\Users\ounsy\Desktop\Figure-1-CDMA-general-usage-schema.png">
            <a:extLst>
              <a:ext uri="{FF2B5EF4-FFF2-40B4-BE49-F238E27FC236}">
                <a16:creationId xmlns:a16="http://schemas.microsoft.com/office/drawing/2014/main" xmlns="" id="{CB8B065E-5DE2-4163-A437-B8E975BBDE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00" y="1622324"/>
            <a:ext cx="3228843" cy="3458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AF99519A-6739-4A25-A2DE-274107FADCD9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179740" y="3287086"/>
            <a:ext cx="3379192" cy="26849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99910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D1C0CDCD-53D2-4752-A1C2-23735E46E69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17" name="CustomShape 1">
            <a:extLst>
              <a:ext uri="{FF2B5EF4-FFF2-40B4-BE49-F238E27FC236}">
                <a16:creationId xmlns:a16="http://schemas.microsoft.com/office/drawing/2014/main" xmlns="" id="{74DB8005-723C-472A-B730-305C1AB1A7EF}"/>
              </a:ext>
            </a:extLst>
          </p:cNvPr>
          <p:cNvSpPr/>
          <p:nvPr/>
        </p:nvSpPr>
        <p:spPr>
          <a:xfrm>
            <a:off x="850255" y="100430"/>
            <a:ext cx="8228013" cy="6935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90640" algn="r">
              <a:lnSpc>
                <a:spcPct val="95000"/>
              </a:lnSpc>
              <a:buFont typeface="Times New Roman" pitchFamily="16" charset="0"/>
              <a:buNone/>
              <a:defRPr/>
            </a:pPr>
            <a:r>
              <a:rPr lang="en-GB" sz="32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Key concepts</a:t>
            </a:r>
            <a:endParaRPr lang="en-GB" sz="24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xmlns="" id="{99EF31AF-28CB-49A0-B43A-974939C503DB}"/>
              </a:ext>
            </a:extLst>
          </p:cNvPr>
          <p:cNvSpPr txBox="1">
            <a:spLocks/>
          </p:cNvSpPr>
          <p:nvPr/>
        </p:nvSpPr>
        <p:spPr>
          <a:xfrm>
            <a:off x="457920" y="1104720"/>
            <a:ext cx="8228160" cy="3977640"/>
          </a:xfrm>
          <a:prstGeom prst="rect">
            <a:avLst/>
          </a:prstGeom>
        </p:spPr>
        <p:txBody>
          <a:bodyPr lIns="0" tIns="0" rIns="0" bIns="0"/>
          <a:lstStyle>
            <a:defPPr marL="288000" marR="0" lvl="0" indent="-288000" algn="l" rtl="0" hangingPunct="1">
              <a:lnSpc>
                <a:spcPct val="93000"/>
              </a:lnSpc>
              <a:spcBef>
                <a:spcPts val="0"/>
              </a:spcBef>
              <a:spcAft>
                <a:spcPts val="1568"/>
              </a:spcAft>
              <a:buNone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47FF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defPPr>
            <a:lvl1pPr marL="288000" marR="0" lvl="0" indent="-288000" algn="l" rtl="0" hangingPunct="1">
              <a:lnSpc>
                <a:spcPct val="93000"/>
              </a:lnSpc>
              <a:spcBef>
                <a:spcPts val="0"/>
              </a:spcBef>
              <a:spcAft>
                <a:spcPts val="1568"/>
              </a:spcAft>
              <a:buNone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47FF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1pPr>
            <a:lvl2pPr marL="612000" marR="0" lvl="1" indent="0" algn="l" rtl="0" hangingPunct="1">
              <a:lnSpc>
                <a:spcPct val="93000"/>
              </a:lnSpc>
              <a:spcBef>
                <a:spcPts val="0"/>
              </a:spcBef>
              <a:spcAft>
                <a:spcPts val="1134"/>
              </a:spcAft>
              <a:buNone/>
              <a:tabLst>
                <a:tab pos="33120" algn="l"/>
                <a:tab pos="440999" algn="l"/>
                <a:tab pos="849239" algn="l"/>
                <a:tab pos="1257119" algn="l"/>
                <a:tab pos="1664999" algn="l"/>
                <a:tab pos="2073240" algn="l"/>
                <a:tab pos="2481120" algn="l"/>
                <a:tab pos="2889000" algn="l"/>
                <a:tab pos="3296880" algn="l"/>
                <a:tab pos="3705120" algn="l"/>
                <a:tab pos="4113000" algn="l"/>
                <a:tab pos="4520880" algn="l"/>
                <a:tab pos="4929120" algn="l"/>
                <a:tab pos="5337000" algn="l"/>
                <a:tab pos="5744880" algn="l"/>
                <a:tab pos="6153120" algn="l"/>
                <a:tab pos="6560999" algn="l"/>
                <a:tab pos="6968880" algn="l"/>
                <a:tab pos="7376760" algn="l"/>
                <a:tab pos="778500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2pPr>
            <a:lvl3pPr marL="864000" marR="0" lvl="2" indent="-252000" algn="l" rtl="0" hangingPunct="1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buFont typeface="StarSymbol"/>
              <a:buChar char="●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3pPr>
            <a:lvl4pPr marL="1170000" marR="0" lvl="3" indent="-198000" algn="l" rtl="0" hangingPunct="1">
              <a:lnSpc>
                <a:spcPct val="93000"/>
              </a:lnSpc>
              <a:spcBef>
                <a:spcPts val="0"/>
              </a:spcBef>
              <a:spcAft>
                <a:spcPts val="524"/>
              </a:spcAft>
              <a:buClr>
                <a:srgbClr val="000000"/>
              </a:buClr>
              <a:buSzPct val="60000"/>
              <a:buFont typeface="Wingdings 3"/>
              <a:buChar char=""/>
              <a:tabLst>
                <a:tab pos="64800" algn="l"/>
                <a:tab pos="473040" algn="l"/>
                <a:tab pos="880920" algn="l"/>
                <a:tab pos="1288800" algn="l"/>
                <a:tab pos="1696680" algn="l"/>
                <a:tab pos="2104920" algn="l"/>
                <a:tab pos="2512800" algn="l"/>
                <a:tab pos="2920680" algn="l"/>
                <a:tab pos="3328919" algn="l"/>
                <a:tab pos="3736800" algn="l"/>
                <a:tab pos="4144680" algn="l"/>
                <a:tab pos="4552919" algn="l"/>
                <a:tab pos="4960800" algn="l"/>
                <a:tab pos="5368680" algn="l"/>
                <a:tab pos="5776560" algn="l"/>
                <a:tab pos="6184800" algn="l"/>
                <a:tab pos="6592680" algn="l"/>
                <a:tab pos="7000559" algn="l"/>
                <a:tab pos="7408799" algn="l"/>
                <a:tab pos="7816680" algn="l"/>
              </a:tabLst>
              <a:def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4pPr>
            <a:lvl5pPr marL="1958759" marR="0" lvl="4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3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defRPr>
            </a:lvl5pPr>
            <a:lvl6pPr marL="1958759" marR="0" lvl="5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3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defRPr>
            </a:lvl6pPr>
            <a:lvl7pPr marL="1958759" marR="0" lvl="6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3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defRPr>
            </a:lvl7pPr>
            <a:lvl8pPr marL="1958759" marR="0" lvl="7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8pPr>
            <a:lvl9pPr marL="1958759" marR="0" lvl="8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9pPr>
          </a:lstStyle>
          <a:p>
            <a:pPr defTabSz="914400" fontAlgn="auto">
              <a:buClrTx/>
              <a:buSzTx/>
              <a:buFontTx/>
            </a:pPr>
            <a:r>
              <a:rPr lang="fr-FR" altLang="zh-CN" kern="0"/>
              <a:t>Physical navigation interface</a:t>
            </a:r>
          </a:p>
          <a:p>
            <a:pPr lvl="2" defTabSz="914400" fontAlgn="auto"/>
            <a:r>
              <a:rPr lang="fr-FR" altLang="zh-CN" kern="0"/>
              <a:t>The CDMA abstracts file formats structures using a simple hierarchy</a:t>
            </a:r>
          </a:p>
          <a:p>
            <a:pPr lvl="3" defTabSz="914400" fontAlgn="auto"/>
            <a:r>
              <a:rPr lang="fr-FR" altLang="zh-CN" kern="0"/>
              <a:t>A dataset (IDataset object interface) refers to a whole experiment</a:t>
            </a:r>
          </a:p>
          <a:p>
            <a:pPr lvl="3" defTabSz="914400" fontAlgn="auto"/>
            <a:r>
              <a:rPr lang="fr-FR" altLang="zh-CN" kern="0"/>
              <a:t>Data is logically accessed through a hierarchy of group &amp; data items (IGroup and IDataItem objects)</a:t>
            </a:r>
          </a:p>
          <a:p>
            <a:pPr lvl="2" defTabSz="914400" fontAlgn="auto"/>
            <a:r>
              <a:rPr lang="fr-FR" altLang="zh-CN" kern="0"/>
              <a:t>Code sample</a:t>
            </a:r>
          </a:p>
          <a:p>
            <a:pPr lvl="1" defTabSz="914400" fontAlgn="auto">
              <a:buClrTx/>
              <a:buSzTx/>
              <a:buFontTx/>
            </a:pPr>
            <a:endParaRPr lang="zh-CN" altLang="fr-FR" kern="0"/>
          </a:p>
          <a:p>
            <a:pPr defTabSz="914400" fontAlgn="auto">
              <a:buClrTx/>
              <a:buSzTx/>
              <a:buFontTx/>
            </a:pPr>
            <a:endParaRPr lang="zh-CN" altLang="fr-FR" kern="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437B868F-43B9-4F3D-BFC9-D89074015999}"/>
              </a:ext>
            </a:extLst>
          </p:cNvPr>
          <p:cNvSpPr txBox="1"/>
          <p:nvPr/>
        </p:nvSpPr>
        <p:spPr>
          <a:xfrm>
            <a:off x="720720" y="3264720"/>
            <a:ext cx="7560000" cy="2266560"/>
          </a:xfrm>
          <a:prstGeom prst="rect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compatLnSpc="1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100" b="0" i="0" u="none" strike="noStrike" baseline="0">
                <a:ln>
                  <a:noFill/>
                </a:ln>
                <a:solidFill>
                  <a:srgbClr val="008000"/>
                </a:solidFill>
                <a:latin typeface="Lucida Console" pitchFamily="49"/>
                <a:ea typeface="SimSun" pitchFamily="2"/>
                <a:cs typeface="Mangal" pitchFamily="2"/>
              </a:rPr>
              <a:t>// Get a handle to the data structure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1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IDataset aDataset = Factory.openDataset(“</a:t>
            </a:r>
            <a:r>
              <a:rPr lang="fr-FR" sz="1100" b="0" i="1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{data file location}</a:t>
            </a:r>
            <a:r>
              <a:rPr lang="fr-FR" sz="11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”);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1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…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100" b="0" i="0" u="none" strike="noStrike" baseline="0">
                <a:ln>
                  <a:noFill/>
                </a:ln>
                <a:solidFill>
                  <a:srgbClr val="008000"/>
                </a:solidFill>
                <a:latin typeface="Lucida Console" pitchFamily="49"/>
                <a:ea typeface="SimSun" pitchFamily="2"/>
                <a:cs typeface="Mangal" pitchFamily="2"/>
              </a:rPr>
              <a:t>// Get a reference to the root group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1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IGroup rootGroup = aDataset.getRootGroup();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FR" sz="1100" b="0" i="0" u="none" strike="noStrike" baseline="0">
              <a:ln>
                <a:noFill/>
              </a:ln>
              <a:solidFill>
                <a:srgbClr val="000000"/>
              </a:solidFill>
              <a:latin typeface="Lucida Console" pitchFamily="49"/>
              <a:ea typeface="SimSun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100" b="0" i="0" u="none" strike="noStrike" baseline="0">
                <a:ln>
                  <a:noFill/>
                </a:ln>
                <a:solidFill>
                  <a:srgbClr val="008000"/>
                </a:solidFill>
                <a:latin typeface="Lucida Console" pitchFamily="49"/>
                <a:ea typeface="SimSun" pitchFamily="2"/>
                <a:cs typeface="Mangal" pitchFamily="2"/>
              </a:rPr>
              <a:t>// Go into sub groups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1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IGroup instrumentGroup = rootGroup.getGroup("instrument");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1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IGroup monochromatorGroup = instrumentGroup.getGroup("monochromator");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100" b="0" i="0" u="none" strike="noStrike" baseline="0">
              <a:ln>
                <a:noFill/>
              </a:ln>
              <a:solidFill>
                <a:srgbClr val="000000"/>
              </a:solidFill>
              <a:latin typeface="Lucida Console" pitchFamily="49"/>
              <a:ea typeface="SimSun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100" b="0" i="0" u="none" strike="noStrike" baseline="0">
                <a:ln>
                  <a:noFill/>
                </a:ln>
                <a:solidFill>
                  <a:srgbClr val="008000"/>
                </a:solidFill>
                <a:latin typeface="Lucida Console" pitchFamily="49"/>
                <a:ea typeface="SimSun" pitchFamily="2"/>
                <a:cs typeface="Mangal" pitchFamily="2"/>
              </a:rPr>
              <a:t>// Get a data item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1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IDataItem energyData = rootGroup.getDataItem(“energy”);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1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0670821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D1C0CDCD-53D2-4752-A1C2-23735E46E69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17" name="CustomShape 1">
            <a:extLst>
              <a:ext uri="{FF2B5EF4-FFF2-40B4-BE49-F238E27FC236}">
                <a16:creationId xmlns:a16="http://schemas.microsoft.com/office/drawing/2014/main" xmlns="" id="{74DB8005-723C-472A-B730-305C1AB1A7EF}"/>
              </a:ext>
            </a:extLst>
          </p:cNvPr>
          <p:cNvSpPr/>
          <p:nvPr/>
        </p:nvSpPr>
        <p:spPr>
          <a:xfrm>
            <a:off x="850255" y="100430"/>
            <a:ext cx="8228013" cy="6935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90640" algn="r">
              <a:lnSpc>
                <a:spcPct val="95000"/>
              </a:lnSpc>
              <a:buFont typeface="Times New Roman" pitchFamily="16" charset="0"/>
              <a:buNone/>
              <a:defRPr/>
            </a:pPr>
            <a:r>
              <a:rPr lang="en-GB" sz="32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Key concepts</a:t>
            </a:r>
            <a:endParaRPr lang="en-GB" sz="24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xmlns="" id="{81F66A12-2707-4E1A-8B03-50B74DB8B814}"/>
              </a:ext>
            </a:extLst>
          </p:cNvPr>
          <p:cNvSpPr/>
          <p:nvPr/>
        </p:nvSpPr>
        <p:spPr bwMode="auto">
          <a:xfrm>
            <a:off x="8748464" y="6525343"/>
            <a:ext cx="108012" cy="108000"/>
          </a:xfrm>
          <a:prstGeom prst="ellipse">
            <a:avLst/>
          </a:prstGeom>
          <a:solidFill>
            <a:srgbClr val="9CBC5C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00013" marR="0" indent="-7938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3399"/>
              </a:buClr>
              <a:buSzTx/>
              <a:buFont typeface="Wingdings" pitchFamily="2" charset="2"/>
              <a:buNone/>
              <a:tabLst/>
            </a:pPr>
            <a:endParaRPr kumimoji="0" lang="fr-FR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xmlns="" id="{8E82455E-BE6E-4507-B4F5-A36A3145DD7E}"/>
              </a:ext>
            </a:extLst>
          </p:cNvPr>
          <p:cNvSpPr txBox="1">
            <a:spLocks/>
          </p:cNvSpPr>
          <p:nvPr/>
        </p:nvSpPr>
        <p:spPr>
          <a:xfrm>
            <a:off x="351240" y="1173300"/>
            <a:ext cx="8228160" cy="52071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defPPr marL="288000" marR="0" lvl="0" indent="-288000" algn="l" rtl="0" hangingPunct="1">
              <a:lnSpc>
                <a:spcPct val="93000"/>
              </a:lnSpc>
              <a:spcBef>
                <a:spcPts val="0"/>
              </a:spcBef>
              <a:spcAft>
                <a:spcPts val="1568"/>
              </a:spcAft>
              <a:buNone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47FF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defPPr>
            <a:lvl1pPr marL="288000" marR="0" lvl="0" indent="-288000" algn="l" rtl="0" hangingPunct="1">
              <a:lnSpc>
                <a:spcPct val="93000"/>
              </a:lnSpc>
              <a:spcBef>
                <a:spcPts val="0"/>
              </a:spcBef>
              <a:spcAft>
                <a:spcPts val="1568"/>
              </a:spcAft>
              <a:buNone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47FF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1pPr>
            <a:lvl2pPr marL="612000" marR="0" lvl="1" indent="0" algn="l" rtl="0" hangingPunct="1">
              <a:lnSpc>
                <a:spcPct val="93000"/>
              </a:lnSpc>
              <a:spcBef>
                <a:spcPts val="0"/>
              </a:spcBef>
              <a:spcAft>
                <a:spcPts val="1134"/>
              </a:spcAft>
              <a:buNone/>
              <a:tabLst>
                <a:tab pos="33120" algn="l"/>
                <a:tab pos="440999" algn="l"/>
                <a:tab pos="849239" algn="l"/>
                <a:tab pos="1257119" algn="l"/>
                <a:tab pos="1664999" algn="l"/>
                <a:tab pos="2073240" algn="l"/>
                <a:tab pos="2481120" algn="l"/>
                <a:tab pos="2889000" algn="l"/>
                <a:tab pos="3296880" algn="l"/>
                <a:tab pos="3705120" algn="l"/>
                <a:tab pos="4113000" algn="l"/>
                <a:tab pos="4520880" algn="l"/>
                <a:tab pos="4929120" algn="l"/>
                <a:tab pos="5337000" algn="l"/>
                <a:tab pos="5744880" algn="l"/>
                <a:tab pos="6153120" algn="l"/>
                <a:tab pos="6560999" algn="l"/>
                <a:tab pos="6968880" algn="l"/>
                <a:tab pos="7376760" algn="l"/>
                <a:tab pos="778500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2pPr>
            <a:lvl3pPr marL="864000" marR="0" lvl="2" indent="-252000" algn="l" rtl="0" hangingPunct="1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buFont typeface="StarSymbol"/>
              <a:buChar char="●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3pPr>
            <a:lvl4pPr marL="1170000" marR="0" lvl="3" indent="-198000" algn="l" rtl="0" hangingPunct="1">
              <a:lnSpc>
                <a:spcPct val="93000"/>
              </a:lnSpc>
              <a:spcBef>
                <a:spcPts val="0"/>
              </a:spcBef>
              <a:spcAft>
                <a:spcPts val="524"/>
              </a:spcAft>
              <a:buClr>
                <a:srgbClr val="000000"/>
              </a:buClr>
              <a:buSzPct val="60000"/>
              <a:buFont typeface="Wingdings 3"/>
              <a:buChar char=""/>
              <a:tabLst>
                <a:tab pos="64800" algn="l"/>
                <a:tab pos="473040" algn="l"/>
                <a:tab pos="880920" algn="l"/>
                <a:tab pos="1288800" algn="l"/>
                <a:tab pos="1696680" algn="l"/>
                <a:tab pos="2104920" algn="l"/>
                <a:tab pos="2512800" algn="l"/>
                <a:tab pos="2920680" algn="l"/>
                <a:tab pos="3328919" algn="l"/>
                <a:tab pos="3736800" algn="l"/>
                <a:tab pos="4144680" algn="l"/>
                <a:tab pos="4552919" algn="l"/>
                <a:tab pos="4960800" algn="l"/>
                <a:tab pos="5368680" algn="l"/>
                <a:tab pos="5776560" algn="l"/>
                <a:tab pos="6184800" algn="l"/>
                <a:tab pos="6592680" algn="l"/>
                <a:tab pos="7000559" algn="l"/>
                <a:tab pos="7408799" algn="l"/>
                <a:tab pos="7816680" algn="l"/>
              </a:tabLst>
              <a:def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4pPr>
            <a:lvl5pPr marL="1958759" marR="0" lvl="4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3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defRPr>
            </a:lvl5pPr>
            <a:lvl6pPr marL="1958759" marR="0" lvl="5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3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defRPr>
            </a:lvl6pPr>
            <a:lvl7pPr marL="1958759" marR="0" lvl="6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3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defRPr>
            </a:lvl7pPr>
            <a:lvl8pPr marL="1958759" marR="0" lvl="7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8pPr>
            <a:lvl9pPr marL="1958759" marR="0" lvl="8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9pPr>
          </a:lstStyle>
          <a:p>
            <a:pPr defTabSz="914400" fontAlgn="auto">
              <a:buClrTx/>
              <a:buSzTx/>
              <a:buFontTx/>
            </a:pPr>
            <a:r>
              <a:rPr lang="fr-FR" altLang="zh-CN" sz="3200" kern="0" dirty="0"/>
              <a:t>The </a:t>
            </a:r>
            <a:r>
              <a:rPr lang="fr-FR" altLang="zh-CN" sz="3200" kern="0" dirty="0" err="1"/>
              <a:t>dictionary</a:t>
            </a:r>
            <a:r>
              <a:rPr lang="fr-FR" altLang="zh-CN" sz="3200" kern="0" dirty="0"/>
              <a:t> </a:t>
            </a:r>
            <a:r>
              <a:rPr lang="fr-FR" altLang="zh-CN" sz="3200" kern="0" dirty="0" err="1"/>
              <a:t>mechanism</a:t>
            </a:r>
            <a:endParaRPr lang="fr-FR" altLang="zh-CN" sz="3200" kern="0" dirty="0"/>
          </a:p>
          <a:p>
            <a:pPr lvl="2" defTabSz="914400" fontAlgn="auto"/>
            <a:r>
              <a:rPr lang="fr-FR" altLang="zh-CN" sz="2400" kern="0" dirty="0"/>
              <a:t>The CDMA </a:t>
            </a:r>
            <a:r>
              <a:rPr lang="fr-FR" altLang="zh-CN" sz="2400" kern="0" dirty="0" err="1"/>
              <a:t>was</a:t>
            </a:r>
            <a:r>
              <a:rPr lang="fr-FR" altLang="zh-CN" sz="2400" kern="0" dirty="0"/>
              <a:t> </a:t>
            </a:r>
            <a:r>
              <a:rPr lang="fr-FR" altLang="zh-CN" sz="2400" kern="0" dirty="0" err="1"/>
              <a:t>originally</a:t>
            </a:r>
            <a:r>
              <a:rPr lang="fr-FR" altLang="zh-CN" sz="2400" kern="0" dirty="0"/>
              <a:t> </a:t>
            </a:r>
            <a:r>
              <a:rPr lang="fr-FR" altLang="zh-CN" sz="2400" kern="0" dirty="0" err="1"/>
              <a:t>developed</a:t>
            </a:r>
            <a:r>
              <a:rPr lang="fr-FR" altLang="zh-CN" sz="2400" kern="0" dirty="0"/>
              <a:t> to </a:t>
            </a:r>
            <a:r>
              <a:rPr lang="fr-FR" altLang="zh-CN" sz="2400" kern="0" dirty="0" err="1"/>
              <a:t>allow</a:t>
            </a:r>
            <a:r>
              <a:rPr lang="fr-FR" altLang="zh-CN" sz="2400" kern="0" dirty="0"/>
              <a:t> data </a:t>
            </a:r>
            <a:r>
              <a:rPr lang="fr-FR" altLang="zh-CN" sz="2400" kern="0" dirty="0" err="1"/>
              <a:t>analysis</a:t>
            </a:r>
            <a:r>
              <a:rPr lang="fr-FR" altLang="zh-CN" sz="2400" kern="0" dirty="0"/>
              <a:t> applications to not care about file formats.</a:t>
            </a:r>
          </a:p>
          <a:p>
            <a:pPr marL="612000" lvl="2" indent="0" defTabSz="914400" fontAlgn="auto">
              <a:buFont typeface="StarSymbol"/>
              <a:buNone/>
            </a:pPr>
            <a:endParaRPr lang="fr-FR" altLang="zh-CN" sz="2400" kern="0" dirty="0"/>
          </a:p>
          <a:p>
            <a:pPr lvl="2" defTabSz="914400" fontAlgn="auto"/>
            <a:r>
              <a:rPr lang="fr-FR" altLang="zh-CN" sz="2400" kern="0" dirty="0" err="1"/>
              <a:t>We</a:t>
            </a:r>
            <a:r>
              <a:rPr lang="fr-FR" altLang="zh-CN" sz="2400" kern="0" dirty="0"/>
              <a:t> </a:t>
            </a:r>
            <a:r>
              <a:rPr lang="fr-FR" altLang="zh-CN" sz="2400" kern="0" dirty="0" err="1" smtClean="0"/>
              <a:t>found</a:t>
            </a:r>
            <a:r>
              <a:rPr lang="fr-FR" altLang="zh-CN" sz="2400" kern="0" dirty="0" smtClean="0"/>
              <a:t> </a:t>
            </a:r>
            <a:r>
              <a:rPr lang="fr-FR" altLang="zh-CN" sz="2400" kern="0" dirty="0" err="1"/>
              <a:t>it's</a:t>
            </a:r>
            <a:r>
              <a:rPr lang="fr-FR" altLang="zh-CN" sz="2400" kern="0" dirty="0"/>
              <a:t> not </a:t>
            </a:r>
            <a:r>
              <a:rPr lang="fr-FR" altLang="zh-CN" sz="2400" kern="0" dirty="0" err="1" smtClean="0"/>
              <a:t>sufficient</a:t>
            </a:r>
            <a:r>
              <a:rPr lang="fr-FR" altLang="zh-CN" sz="2400" kern="0" dirty="0"/>
              <a:t>:</a:t>
            </a:r>
            <a:endParaRPr lang="fr-FR" altLang="zh-CN" sz="2400" kern="0" dirty="0" smtClean="0"/>
          </a:p>
          <a:p>
            <a:pPr marL="612000" lvl="2" indent="0" defTabSz="914400" fontAlgn="auto">
              <a:buNone/>
            </a:pPr>
            <a:r>
              <a:rPr lang="fr-FR" altLang="zh-CN" sz="2400" b="1" kern="0" dirty="0" smtClean="0">
                <a:solidFill>
                  <a:srgbClr val="FF0000"/>
                </a:solidFill>
              </a:rPr>
              <a:t>Applications </a:t>
            </a:r>
            <a:r>
              <a:rPr lang="fr-FR" altLang="zh-CN" sz="2400" b="1" kern="0" dirty="0" err="1">
                <a:solidFill>
                  <a:srgbClr val="FF0000"/>
                </a:solidFill>
              </a:rPr>
              <a:t>developers</a:t>
            </a:r>
            <a:r>
              <a:rPr lang="fr-FR" altLang="zh-CN" sz="2400" b="1" kern="0" dirty="0">
                <a:solidFill>
                  <a:srgbClr val="FF0000"/>
                </a:solidFill>
              </a:rPr>
              <a:t> </a:t>
            </a:r>
            <a:r>
              <a:rPr lang="fr-FR" altLang="zh-CN" sz="2400" b="1" kern="0" dirty="0" err="1">
                <a:solidFill>
                  <a:srgbClr val="FF0000"/>
                </a:solidFill>
              </a:rPr>
              <a:t>don't</a:t>
            </a:r>
            <a:r>
              <a:rPr lang="fr-FR" altLang="zh-CN" sz="2400" b="1" kern="0" dirty="0">
                <a:solidFill>
                  <a:srgbClr val="FF0000"/>
                </a:solidFill>
              </a:rPr>
              <a:t> have to care about data </a:t>
            </a:r>
            <a:r>
              <a:rPr lang="fr-FR" altLang="zh-CN" sz="2400" b="1" kern="0" dirty="0" smtClean="0">
                <a:solidFill>
                  <a:srgbClr val="FF0000"/>
                </a:solidFill>
              </a:rPr>
              <a:t>structures</a:t>
            </a:r>
            <a:r>
              <a:rPr lang="fr-FR" altLang="zh-CN" sz="2400" kern="0" dirty="0">
                <a:solidFill>
                  <a:srgbClr val="FF0000"/>
                </a:solidFill>
              </a:rPr>
              <a:t> </a:t>
            </a:r>
            <a:r>
              <a:rPr lang="fr-FR" altLang="zh-CN" sz="2400" kern="0" dirty="0" smtClean="0"/>
              <a:t>(how data </a:t>
            </a:r>
            <a:r>
              <a:rPr lang="fr-FR" altLang="zh-CN" sz="2400" kern="0" dirty="0" err="1" smtClean="0"/>
              <a:t>is</a:t>
            </a:r>
            <a:r>
              <a:rPr lang="fr-FR" altLang="zh-CN" sz="2400" kern="0" dirty="0" smtClean="0"/>
              <a:t> </a:t>
            </a:r>
            <a:r>
              <a:rPr lang="fr-FR" altLang="zh-CN" sz="2400" kern="0" dirty="0" err="1" smtClean="0"/>
              <a:t>organized</a:t>
            </a:r>
            <a:r>
              <a:rPr lang="fr-FR" altLang="zh-CN" sz="2400" kern="0" dirty="0" smtClean="0"/>
              <a:t> in file)</a:t>
            </a:r>
            <a:endParaRPr lang="fr-FR" altLang="zh-CN" sz="2400" kern="0" dirty="0"/>
          </a:p>
          <a:p>
            <a:pPr marL="612000" lvl="2" indent="0" defTabSz="914400" fontAlgn="auto">
              <a:buFont typeface="StarSymbol"/>
              <a:buNone/>
            </a:pPr>
            <a:endParaRPr lang="fr-FR" altLang="zh-CN" sz="2400" kern="0" dirty="0"/>
          </a:p>
          <a:p>
            <a:pPr lvl="2" defTabSz="914400" fontAlgn="auto"/>
            <a:r>
              <a:rPr lang="fr-FR" altLang="zh-CN" sz="2400" kern="0" dirty="0"/>
              <a:t>A </a:t>
            </a:r>
            <a:r>
              <a:rPr lang="fr-FR" altLang="zh-CN" sz="2400" kern="0" dirty="0" err="1"/>
              <a:t>dictionary</a:t>
            </a:r>
            <a:r>
              <a:rPr lang="fr-FR" altLang="zh-CN" sz="2400" kern="0" dirty="0"/>
              <a:t> </a:t>
            </a:r>
            <a:r>
              <a:rPr lang="fr-FR" altLang="zh-CN" sz="2400" kern="0" dirty="0" err="1"/>
              <a:t>is</a:t>
            </a:r>
            <a:r>
              <a:rPr lang="fr-FR" altLang="zh-CN" sz="2400" kern="0" dirty="0"/>
              <a:t> </a:t>
            </a:r>
            <a:r>
              <a:rPr lang="fr-FR" altLang="zh-CN" sz="2400" kern="0" dirty="0" err="1"/>
              <a:t>mainly</a:t>
            </a:r>
            <a:r>
              <a:rPr lang="fr-FR" altLang="zh-CN" sz="2400" kern="0" dirty="0"/>
              <a:t> a </a:t>
            </a:r>
            <a:r>
              <a:rPr lang="fr-FR" altLang="zh-CN" sz="2400" kern="0" dirty="0" err="1"/>
              <a:t>list</a:t>
            </a:r>
            <a:r>
              <a:rPr lang="fr-FR" altLang="zh-CN" sz="2400" kern="0" dirty="0"/>
              <a:t> of </a:t>
            </a:r>
            <a:r>
              <a:rPr lang="fr-FR" altLang="zh-CN" sz="2400" kern="0" dirty="0" err="1"/>
              <a:t>commonly</a:t>
            </a:r>
            <a:r>
              <a:rPr lang="fr-FR" altLang="zh-CN" sz="2400" kern="0" dirty="0"/>
              <a:t> </a:t>
            </a:r>
            <a:r>
              <a:rPr lang="fr-FR" altLang="zh-CN" sz="2400" kern="0" dirty="0" err="1"/>
              <a:t>accepted</a:t>
            </a:r>
            <a:r>
              <a:rPr lang="fr-FR" altLang="zh-CN" sz="2400" kern="0" dirty="0"/>
              <a:t> </a:t>
            </a:r>
            <a:r>
              <a:rPr lang="fr-FR" altLang="zh-CN" sz="2400" kern="0" dirty="0" err="1"/>
              <a:t>physical</a:t>
            </a:r>
            <a:r>
              <a:rPr lang="fr-FR" altLang="zh-CN" sz="2400" kern="0" dirty="0"/>
              <a:t> concepts.</a:t>
            </a:r>
          </a:p>
          <a:p>
            <a:pPr lvl="3" defTabSz="914400" fontAlgn="auto"/>
            <a:r>
              <a:rPr lang="fr-FR" altLang="zh-CN" sz="1800" kern="0" dirty="0" err="1"/>
              <a:t>Each</a:t>
            </a:r>
            <a:r>
              <a:rPr lang="fr-FR" altLang="zh-CN" sz="1800" kern="0" dirty="0"/>
              <a:t> concept has a label (a keyword) and, </a:t>
            </a:r>
            <a:r>
              <a:rPr lang="fr-FR" altLang="zh-CN" sz="1800" kern="0" dirty="0" err="1"/>
              <a:t>optionally</a:t>
            </a:r>
            <a:r>
              <a:rPr lang="fr-FR" altLang="zh-CN" sz="1800" kern="0" dirty="0"/>
              <a:t>, </a:t>
            </a:r>
            <a:r>
              <a:rPr lang="fr-FR" altLang="zh-CN" sz="1800" kern="0" dirty="0" err="1"/>
              <a:t>some</a:t>
            </a:r>
            <a:r>
              <a:rPr lang="fr-FR" altLang="zh-CN" sz="1800" kern="0" dirty="0"/>
              <a:t> </a:t>
            </a:r>
            <a:r>
              <a:rPr lang="fr-FR" altLang="zh-CN" sz="1800" kern="0" dirty="0" err="1"/>
              <a:t>synonyms</a:t>
            </a:r>
            <a:endParaRPr lang="fr-FR" altLang="zh-CN" sz="1800" kern="0" dirty="0"/>
          </a:p>
          <a:p>
            <a:pPr lvl="3" defTabSz="914400" fontAlgn="auto"/>
            <a:r>
              <a:rPr lang="fr-FR" altLang="zh-CN" sz="1800" kern="0" dirty="0" err="1"/>
              <a:t>It's</a:t>
            </a:r>
            <a:r>
              <a:rPr lang="fr-FR" altLang="zh-CN" sz="1800" kern="0" dirty="0"/>
              <a:t> </a:t>
            </a:r>
            <a:r>
              <a:rPr lang="fr-FR" altLang="zh-CN" sz="1800" kern="0" dirty="0" err="1"/>
              <a:t>equivalent</a:t>
            </a:r>
            <a:r>
              <a:rPr lang="fr-FR" altLang="zh-CN" sz="1800" kern="0" dirty="0"/>
              <a:t> to a CIF </a:t>
            </a:r>
            <a:r>
              <a:rPr lang="fr-FR" altLang="zh-CN" sz="1800" kern="0" dirty="0" err="1"/>
              <a:t>dictionary</a:t>
            </a:r>
            <a:r>
              <a:rPr lang="fr-FR" altLang="zh-CN" sz="1800" kern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9148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xmlns="" id="{05944728-F1BE-4CEC-B0BA-EC408D568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A4B74F50-C683-4CD7-810A-A1177B656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xmlns="" id="{15462AA9-0CBB-45EE-909F-4D2044F0B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9134" y="78855"/>
            <a:ext cx="6362700" cy="714375"/>
          </a:xfrm>
        </p:spPr>
        <p:txBody>
          <a:bodyPr/>
          <a:lstStyle/>
          <a:p>
            <a:r>
              <a:rPr lang="en-GB" sz="3200" b="1" dirty="0">
                <a:solidFill>
                  <a:srgbClr val="0070C0"/>
                </a:solidFill>
              </a:rPr>
              <a:t>Agenda</a:t>
            </a:r>
          </a:p>
        </p:txBody>
      </p:sp>
      <p:sp>
        <p:nvSpPr>
          <p:cNvPr id="7" name="CustomShape 1">
            <a:extLst>
              <a:ext uri="{FF2B5EF4-FFF2-40B4-BE49-F238E27FC236}">
                <a16:creationId xmlns:a16="http://schemas.microsoft.com/office/drawing/2014/main" xmlns="" id="{59FA9480-DB3D-4760-8B07-30067EBA5923}"/>
              </a:ext>
            </a:extLst>
          </p:cNvPr>
          <p:cNvSpPr/>
          <p:nvPr/>
        </p:nvSpPr>
        <p:spPr>
          <a:xfrm>
            <a:off x="2281382" y="1660284"/>
            <a:ext cx="4858720" cy="3553742"/>
          </a:xfrm>
          <a:prstGeom prst="verticalScroll">
            <a:avLst/>
          </a:prstGeom>
          <a:solidFill>
            <a:srgbClr val="ECF1F8"/>
          </a:solidFill>
          <a:ln w="22225">
            <a:solidFill>
              <a:schemeClr val="accent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028700" lvl="1">
              <a:lnSpc>
                <a:spcPct val="114000"/>
              </a:lnSpc>
              <a:spcBef>
                <a:spcPts val="1200"/>
              </a:spcBef>
              <a:buClr>
                <a:srgbClr val="F6BB00"/>
              </a:buClr>
              <a:buFont typeface="Wingdings" panose="05000000000000000000" pitchFamily="2" charset="2"/>
              <a:buChar char="¯"/>
            </a:pPr>
            <a:endParaRPr lang="en-GB" b="1" dirty="0">
              <a:solidFill>
                <a:srgbClr val="0070C0"/>
              </a:solidFill>
              <a:latin typeface="Arial" pitchFamily="34" charset="0"/>
              <a:cs typeface="Arial" pitchFamily="34" charset="0"/>
              <a:sym typeface="Wingdings" panose="05000000000000000000" pitchFamily="2" charset="2"/>
            </a:endParaRPr>
          </a:p>
          <a:p>
            <a:pPr marL="1028700" lvl="1">
              <a:lnSpc>
                <a:spcPct val="114000"/>
              </a:lnSpc>
              <a:spcBef>
                <a:spcPts val="1200"/>
              </a:spcBef>
              <a:buClr>
                <a:srgbClr val="F6BB00"/>
              </a:buClr>
              <a:buFont typeface="Wingdings" panose="05000000000000000000" pitchFamily="2" charset="2"/>
              <a:buChar char="¯"/>
            </a:pPr>
            <a:r>
              <a:rPr lang="en-GB" sz="20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NeXus</a:t>
            </a:r>
            <a:r>
              <a:rPr lang="en-GB" sz="2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 usage</a:t>
            </a:r>
          </a:p>
          <a:p>
            <a:pPr marL="1028700" lvl="1">
              <a:lnSpc>
                <a:spcPct val="114000"/>
              </a:lnSpc>
              <a:spcBef>
                <a:spcPts val="1200"/>
              </a:spcBef>
              <a:buClr>
                <a:srgbClr val="E2AC00"/>
              </a:buClr>
              <a:buFont typeface="Wingdings" panose="05000000000000000000" pitchFamily="2" charset="2"/>
              <a:buChar char="¯"/>
            </a:pPr>
            <a:r>
              <a:rPr lang="en-GB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Success &amp; Difficulties</a:t>
            </a:r>
            <a:endParaRPr lang="en-GB" sz="2000" b="1" dirty="0">
              <a:solidFill>
                <a:srgbClr val="0070C0"/>
              </a:solidFill>
              <a:latin typeface="Arial" pitchFamily="34" charset="0"/>
              <a:cs typeface="Arial" pitchFamily="34" charset="0"/>
              <a:sym typeface="Wingdings" panose="05000000000000000000" pitchFamily="2" charset="2"/>
            </a:endParaRPr>
          </a:p>
          <a:p>
            <a:pPr marL="1028700" lvl="1">
              <a:lnSpc>
                <a:spcPct val="114000"/>
              </a:lnSpc>
              <a:spcBef>
                <a:spcPts val="1200"/>
              </a:spcBef>
              <a:buClr>
                <a:srgbClr val="F6BB00"/>
              </a:buClr>
              <a:buFont typeface="Wingdings" panose="05000000000000000000" pitchFamily="2" charset="2"/>
              <a:buChar char="¯"/>
            </a:pPr>
            <a:r>
              <a:rPr lang="en-GB" sz="2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CDMA</a:t>
            </a:r>
          </a:p>
          <a:p>
            <a:pPr marL="1028700" lvl="1">
              <a:lnSpc>
                <a:spcPct val="114000"/>
              </a:lnSpc>
              <a:spcBef>
                <a:spcPts val="1200"/>
              </a:spcBef>
              <a:buClr>
                <a:srgbClr val="F6BB00"/>
              </a:buClr>
              <a:buFont typeface="Wingdings" panose="05000000000000000000" pitchFamily="2" charset="2"/>
              <a:buChar char="¯"/>
            </a:pPr>
            <a:r>
              <a:rPr lang="en-GB" sz="2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9271699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D1C0CDCD-53D2-4752-A1C2-23735E46E69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17" name="CustomShape 1">
            <a:extLst>
              <a:ext uri="{FF2B5EF4-FFF2-40B4-BE49-F238E27FC236}">
                <a16:creationId xmlns:a16="http://schemas.microsoft.com/office/drawing/2014/main" xmlns="" id="{74DB8005-723C-472A-B730-305C1AB1A7EF}"/>
              </a:ext>
            </a:extLst>
          </p:cNvPr>
          <p:cNvSpPr/>
          <p:nvPr/>
        </p:nvSpPr>
        <p:spPr>
          <a:xfrm>
            <a:off x="850255" y="100430"/>
            <a:ext cx="8228013" cy="6935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90640" algn="r">
              <a:lnSpc>
                <a:spcPct val="95000"/>
              </a:lnSpc>
              <a:buFont typeface="Times New Roman" pitchFamily="16" charset="0"/>
              <a:buNone/>
              <a:defRPr/>
            </a:pPr>
            <a:r>
              <a:rPr lang="en-GB" sz="32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Key concepts</a:t>
            </a:r>
            <a:endParaRPr lang="en-GB" sz="24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807FFD18-83AB-43B9-B1FB-F666E7CC80CE}"/>
              </a:ext>
            </a:extLst>
          </p:cNvPr>
          <p:cNvSpPr txBox="1"/>
          <p:nvPr/>
        </p:nvSpPr>
        <p:spPr>
          <a:xfrm>
            <a:off x="696240" y="2790000"/>
            <a:ext cx="7560000" cy="2266560"/>
          </a:xfrm>
          <a:prstGeom prst="rect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compatLnSpc="1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100" b="0" i="0" u="none" strike="noStrike" baseline="0">
                <a:ln>
                  <a:noFill/>
                </a:ln>
                <a:solidFill>
                  <a:srgbClr val="008000"/>
                </a:solidFill>
                <a:latin typeface="Lucida Console" pitchFamily="49"/>
                <a:ea typeface="SimSun" pitchFamily="2"/>
                <a:cs typeface="Mangal" pitchFamily="2"/>
              </a:rPr>
              <a:t>// Getting a handle to the data structure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1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IDataset dataset = Factory.openDataset(“</a:t>
            </a:r>
            <a:r>
              <a:rPr lang="fr-FR" sz="1100" b="0" i="1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{data file location}</a:t>
            </a:r>
            <a:r>
              <a:rPr lang="fr-FR" sz="11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”);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1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…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100" b="0" i="0" u="none" strike="noStrike" baseline="0">
                <a:ln>
                  <a:noFill/>
                </a:ln>
                <a:solidFill>
                  <a:srgbClr val="008000"/>
                </a:solidFill>
                <a:latin typeface="Lucida Console" pitchFamily="49"/>
                <a:ea typeface="SimSun" pitchFamily="2"/>
                <a:cs typeface="Mangal" pitchFamily="2"/>
              </a:rPr>
              <a:t>// Getting a reference to the root logical group, indicating we use the dictionary API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1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ILogicalGroup root = dataset.getLogicalRootGroup();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FR" sz="1100" b="0" i="0" u="none" strike="noStrike" baseline="0">
              <a:ln>
                <a:noFill/>
              </a:ln>
              <a:solidFill>
                <a:srgbClr val="000000"/>
              </a:solidFill>
              <a:latin typeface="Lucida Console" pitchFamily="49"/>
              <a:ea typeface="SimSun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100" b="0" i="0" u="none" strike="noStrike" baseline="0">
                <a:ln>
                  <a:noFill/>
                </a:ln>
                <a:solidFill>
                  <a:srgbClr val="008000"/>
                </a:solidFill>
                <a:latin typeface="Lucida Console" pitchFamily="49"/>
                <a:ea typeface="SimSun" pitchFamily="2"/>
                <a:cs typeface="Mangal" pitchFamily="2"/>
              </a:rPr>
              <a:t>// Getting some data from a keyword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1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IDataItem energy = root.getDataItem(“monochromator_energy”);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FR" sz="1100" b="0" i="0" u="none" strike="noStrike" baseline="0">
              <a:ln>
                <a:noFill/>
              </a:ln>
              <a:solidFill>
                <a:srgbClr val="000000"/>
              </a:solidFill>
              <a:latin typeface="Lucida Console" pitchFamily="49"/>
              <a:ea typeface="SimSun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1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// Getting experimental data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1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IDataItem diffrn_images = root.getDataItem(“diffrn_images”);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FR" sz="1100" b="0" i="0" u="none" strike="noStrike" baseline="0">
              <a:ln>
                <a:noFill/>
              </a:ln>
              <a:solidFill>
                <a:srgbClr val="000000"/>
              </a:solidFill>
              <a:latin typeface="Lucida Console" pitchFamily="49"/>
              <a:ea typeface="SimSun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1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…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xmlns="" id="{ED8C1593-9633-4665-BC2A-3123C90BE913}"/>
              </a:ext>
            </a:extLst>
          </p:cNvPr>
          <p:cNvSpPr txBox="1">
            <a:spLocks/>
          </p:cNvSpPr>
          <p:nvPr/>
        </p:nvSpPr>
        <p:spPr>
          <a:xfrm>
            <a:off x="457200" y="1440000"/>
            <a:ext cx="8228160" cy="3977640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defPPr marL="288000" marR="0" lvl="0" indent="-288000" algn="l" rtl="0" hangingPunct="1">
              <a:lnSpc>
                <a:spcPct val="93000"/>
              </a:lnSpc>
              <a:spcBef>
                <a:spcPts val="0"/>
              </a:spcBef>
              <a:spcAft>
                <a:spcPts val="1568"/>
              </a:spcAft>
              <a:buNone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47FF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defPPr>
            <a:lvl1pPr marL="288000" marR="0" lvl="0" indent="-288000" algn="l" rtl="0" hangingPunct="1">
              <a:lnSpc>
                <a:spcPct val="93000"/>
              </a:lnSpc>
              <a:spcBef>
                <a:spcPts val="0"/>
              </a:spcBef>
              <a:spcAft>
                <a:spcPts val="1568"/>
              </a:spcAft>
              <a:buNone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47FF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1pPr>
            <a:lvl2pPr marL="612000" marR="0" lvl="1" indent="0" algn="l" rtl="0" hangingPunct="1">
              <a:lnSpc>
                <a:spcPct val="93000"/>
              </a:lnSpc>
              <a:spcBef>
                <a:spcPts val="0"/>
              </a:spcBef>
              <a:spcAft>
                <a:spcPts val="1134"/>
              </a:spcAft>
              <a:buNone/>
              <a:tabLst>
                <a:tab pos="33120" algn="l"/>
                <a:tab pos="440999" algn="l"/>
                <a:tab pos="849239" algn="l"/>
                <a:tab pos="1257119" algn="l"/>
                <a:tab pos="1664999" algn="l"/>
                <a:tab pos="2073240" algn="l"/>
                <a:tab pos="2481120" algn="l"/>
                <a:tab pos="2889000" algn="l"/>
                <a:tab pos="3296880" algn="l"/>
                <a:tab pos="3705120" algn="l"/>
                <a:tab pos="4113000" algn="l"/>
                <a:tab pos="4520880" algn="l"/>
                <a:tab pos="4929120" algn="l"/>
                <a:tab pos="5337000" algn="l"/>
                <a:tab pos="5744880" algn="l"/>
                <a:tab pos="6153120" algn="l"/>
                <a:tab pos="6560999" algn="l"/>
                <a:tab pos="6968880" algn="l"/>
                <a:tab pos="7376760" algn="l"/>
                <a:tab pos="778500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2pPr>
            <a:lvl3pPr marL="864000" marR="0" lvl="2" indent="-252000" algn="l" rtl="0" hangingPunct="1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buFont typeface="StarSymbol"/>
              <a:buChar char="●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3pPr>
            <a:lvl4pPr marL="1170000" marR="0" lvl="3" indent="-198000" algn="l" rtl="0" hangingPunct="1">
              <a:lnSpc>
                <a:spcPct val="93000"/>
              </a:lnSpc>
              <a:spcBef>
                <a:spcPts val="0"/>
              </a:spcBef>
              <a:spcAft>
                <a:spcPts val="524"/>
              </a:spcAft>
              <a:buClr>
                <a:srgbClr val="000000"/>
              </a:buClr>
              <a:buSzPct val="60000"/>
              <a:buFont typeface="Wingdings 3"/>
              <a:buChar char=""/>
              <a:tabLst>
                <a:tab pos="64800" algn="l"/>
                <a:tab pos="473040" algn="l"/>
                <a:tab pos="880920" algn="l"/>
                <a:tab pos="1288800" algn="l"/>
                <a:tab pos="1696680" algn="l"/>
                <a:tab pos="2104920" algn="l"/>
                <a:tab pos="2512800" algn="l"/>
                <a:tab pos="2920680" algn="l"/>
                <a:tab pos="3328919" algn="l"/>
                <a:tab pos="3736800" algn="l"/>
                <a:tab pos="4144680" algn="l"/>
                <a:tab pos="4552919" algn="l"/>
                <a:tab pos="4960800" algn="l"/>
                <a:tab pos="5368680" algn="l"/>
                <a:tab pos="5776560" algn="l"/>
                <a:tab pos="6184800" algn="l"/>
                <a:tab pos="6592680" algn="l"/>
                <a:tab pos="7000559" algn="l"/>
                <a:tab pos="7408799" algn="l"/>
                <a:tab pos="7816680" algn="l"/>
              </a:tabLst>
              <a:def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4pPr>
            <a:lvl5pPr marL="1958759" marR="0" lvl="4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3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defRPr>
            </a:lvl5pPr>
            <a:lvl6pPr marL="1958759" marR="0" lvl="5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3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defRPr>
            </a:lvl6pPr>
            <a:lvl7pPr marL="1958759" marR="0" lvl="6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3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defRPr>
            </a:lvl7pPr>
            <a:lvl8pPr marL="1958759" marR="0" lvl="7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8pPr>
            <a:lvl9pPr marL="1958759" marR="0" lvl="8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9pPr>
          </a:lstStyle>
          <a:p>
            <a:pPr defTabSz="914400" fontAlgn="auto">
              <a:buClrTx/>
              <a:buSzTx/>
              <a:buFontTx/>
            </a:pPr>
            <a:r>
              <a:rPr lang="fr-FR" altLang="zh-CN" kern="0"/>
              <a:t>Using the dictionary mechanism</a:t>
            </a:r>
          </a:p>
          <a:p>
            <a:pPr lvl="1" defTabSz="914400" fontAlgn="auto">
              <a:buClrTx/>
              <a:buSzTx/>
              <a:buFontTx/>
            </a:pPr>
            <a:r>
              <a:rPr lang="fr-FR" altLang="zh-CN" kern="0"/>
              <a:t>Let the data analysis application developer just focus on data analysis!</a:t>
            </a:r>
            <a:endParaRPr lang="fr-FR" altLang="zh-CN" kern="0" dirty="0"/>
          </a:p>
        </p:txBody>
      </p:sp>
    </p:spTree>
    <p:extLst>
      <p:ext uri="{BB962C8B-B14F-4D97-AF65-F5344CB8AC3E}">
        <p14:creationId xmlns:p14="http://schemas.microsoft.com/office/powerpoint/2010/main" val="2851035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D1C0CDCD-53D2-4752-A1C2-23735E46E69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17" name="CustomShape 1">
            <a:extLst>
              <a:ext uri="{FF2B5EF4-FFF2-40B4-BE49-F238E27FC236}">
                <a16:creationId xmlns:a16="http://schemas.microsoft.com/office/drawing/2014/main" xmlns="" id="{74DB8005-723C-472A-B730-305C1AB1A7EF}"/>
              </a:ext>
            </a:extLst>
          </p:cNvPr>
          <p:cNvSpPr/>
          <p:nvPr/>
        </p:nvSpPr>
        <p:spPr>
          <a:xfrm>
            <a:off x="850255" y="100430"/>
            <a:ext cx="8228013" cy="6935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90640" algn="r">
              <a:lnSpc>
                <a:spcPct val="95000"/>
              </a:lnSpc>
              <a:buFont typeface="Times New Roman" pitchFamily="16" charset="0"/>
              <a:buNone/>
              <a:defRPr/>
            </a:pPr>
            <a:r>
              <a:rPr lang="en-GB" sz="32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Key concepts</a:t>
            </a:r>
            <a:endParaRPr lang="en-GB" sz="24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3C57CF5D-D3E6-4309-AAB5-2BCA95F2401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240000" y="5040000"/>
            <a:ext cx="1440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xmlns="" id="{FA3B2B86-4A02-43A6-858E-BE7B7CB226F7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420000" y="1710000"/>
            <a:ext cx="1440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xmlns="" id="{ED5BD9BC-1CCA-4AFD-9251-33776ED0D43B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80280" y="1440000"/>
            <a:ext cx="2619720" cy="189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33D5C420-3D28-4F09-8717-BF8AB902BDB1}"/>
              </a:ext>
            </a:extLst>
          </p:cNvPr>
          <p:cNvSpPr/>
          <p:nvPr/>
        </p:nvSpPr>
        <p:spPr>
          <a:xfrm>
            <a:off x="180000" y="3690000"/>
            <a:ext cx="2520000" cy="450000"/>
          </a:xfrm>
          <a:prstGeom prst="rect">
            <a:avLst/>
          </a:prstGeom>
          <a:gradFill>
            <a:gsLst>
              <a:gs pos="0">
                <a:srgbClr val="000080"/>
              </a:gs>
              <a:gs pos="100000">
                <a:srgbClr val="FFFFFF"/>
              </a:gs>
            </a:gsLst>
            <a:lin ang="27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2400" b="0" i="0" u="none" strike="noStrike" baseline="0">
                <a:ln>
                  <a:noFill/>
                </a:ln>
                <a:solidFill>
                  <a:srgbClr val="FFFFFF"/>
                </a:solidFill>
                <a:latin typeface="Trebuchet MS" pitchFamily="34"/>
                <a:ea typeface="SimSun" pitchFamily="2"/>
                <a:cs typeface="Mangal" pitchFamily="2"/>
              </a:rPr>
              <a:t>CDM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E16BB898-760B-4F21-8FC7-2DD6FBF15E3A}"/>
              </a:ext>
            </a:extLst>
          </p:cNvPr>
          <p:cNvSpPr/>
          <p:nvPr/>
        </p:nvSpPr>
        <p:spPr>
          <a:xfrm>
            <a:off x="180000" y="4140000"/>
            <a:ext cx="2520000" cy="450000"/>
          </a:xfrm>
          <a:prstGeom prst="rect">
            <a:avLst/>
          </a:prstGeom>
          <a:gradFill>
            <a:gsLst>
              <a:gs pos="0">
                <a:srgbClr val="008000"/>
              </a:gs>
              <a:gs pos="100000">
                <a:srgbClr val="FFFFFF"/>
              </a:gs>
            </a:gsLst>
            <a:lin ang="27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b="0" i="0" u="none" strike="noStrike" baseline="0">
                <a:ln>
                  <a:noFill/>
                </a:ln>
                <a:solidFill>
                  <a:srgbClr val="FFFFFF"/>
                </a:solidFill>
                <a:latin typeface="Trebuchet MS" pitchFamily="34"/>
                <a:ea typeface="SimSun" pitchFamily="2"/>
                <a:cs typeface="Mangal" pitchFamily="2"/>
              </a:rPr>
              <a:t>Files format plugin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xmlns="" id="{7D53E46C-57E4-4BA5-9B2D-5D20E662EBD5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900000" y="5310000"/>
            <a:ext cx="1170000" cy="10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Connecteur droit 13">
            <a:extLst>
              <a:ext uri="{FF2B5EF4-FFF2-40B4-BE49-F238E27FC236}">
                <a16:creationId xmlns:a16="http://schemas.microsoft.com/office/drawing/2014/main" xmlns="" id="{D7D8E9F6-DD38-49D7-A6E8-2D42C9BBA8E0}"/>
              </a:ext>
            </a:extLst>
          </p:cNvPr>
          <p:cNvSpPr/>
          <p:nvPr/>
        </p:nvSpPr>
        <p:spPr>
          <a:xfrm flipV="1">
            <a:off x="1440000" y="4770000"/>
            <a:ext cx="0" cy="4500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SimSun" pitchFamily="2"/>
              <a:cs typeface="Mangal" pitchFamily="2"/>
            </a:endParaRPr>
          </a:p>
        </p:txBody>
      </p:sp>
      <p:sp>
        <p:nvSpPr>
          <p:cNvPr id="15" name="Connecteur droit 14">
            <a:extLst>
              <a:ext uri="{FF2B5EF4-FFF2-40B4-BE49-F238E27FC236}">
                <a16:creationId xmlns:a16="http://schemas.microsoft.com/office/drawing/2014/main" xmlns="" id="{08E8B645-7221-420C-B42A-D062F91EA551}"/>
              </a:ext>
            </a:extLst>
          </p:cNvPr>
          <p:cNvSpPr/>
          <p:nvPr/>
        </p:nvSpPr>
        <p:spPr>
          <a:xfrm flipH="1">
            <a:off x="2160000" y="5850000"/>
            <a:ext cx="990000" cy="0"/>
          </a:xfrm>
          <a:prstGeom prst="line">
            <a:avLst/>
          </a:prstGeom>
          <a:noFill/>
          <a:ln w="36000">
            <a:solidFill>
              <a:srgbClr val="0000FF"/>
            </a:solidFill>
            <a:prstDash val="solid"/>
            <a:tailEnd type="arrow"/>
          </a:ln>
        </p:spPr>
        <p:txBody>
          <a:bodyPr vert="horz" wrap="none" lIns="108000" tIns="63000" rIns="108000" bIns="63000" anchor="ctr" anchorCtr="1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SimSun" pitchFamily="2"/>
              <a:cs typeface="Mangal" pitchFamily="2"/>
            </a:endParaRPr>
          </a:p>
        </p:txBody>
      </p:sp>
      <p:sp>
        <p:nvSpPr>
          <p:cNvPr id="16" name="Connecteur droit 15">
            <a:extLst>
              <a:ext uri="{FF2B5EF4-FFF2-40B4-BE49-F238E27FC236}">
                <a16:creationId xmlns:a16="http://schemas.microsoft.com/office/drawing/2014/main" xmlns="" id="{74182E1A-03F5-4902-9B2D-7A7577ADE146}"/>
              </a:ext>
            </a:extLst>
          </p:cNvPr>
          <p:cNvSpPr/>
          <p:nvPr/>
        </p:nvSpPr>
        <p:spPr>
          <a:xfrm>
            <a:off x="360000" y="3600000"/>
            <a:ext cx="80100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SimSun" pitchFamily="2"/>
              <a:cs typeface="Mangal" pitchFamily="2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xmlns="" id="{CDF050B3-FEDC-4CEA-855E-44D18FCA8DEC}"/>
              </a:ext>
            </a:extLst>
          </p:cNvPr>
          <p:cNvSpPr txBox="1"/>
          <p:nvPr/>
        </p:nvSpPr>
        <p:spPr>
          <a:xfrm>
            <a:off x="4860000" y="1260000"/>
            <a:ext cx="4140000" cy="2250000"/>
          </a:xfrm>
          <a:prstGeom prst="rect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compatLnSpc="1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&lt;data-def name="Experiment name"&gt; 	</a:t>
            </a:r>
            <a:r>
              <a:rPr lang="fr-FR" sz="1200" b="0" i="0" u="none" strike="noStrike" baseline="0">
                <a:ln>
                  <a:noFill/>
                </a:ln>
                <a:solidFill>
                  <a:srgbClr val="008000"/>
                </a:solidFill>
                <a:latin typeface="Lucida Console" pitchFamily="49"/>
                <a:ea typeface="SimSun" pitchFamily="2"/>
                <a:cs typeface="Mangal" pitchFamily="2"/>
              </a:rPr>
              <a:t>&lt;!-- ex: EXAFS, SAXS,... →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FR" sz="1200" b="0" i="0" u="none" strike="noStrike" baseline="0">
              <a:ln>
                <a:noFill/>
              </a:ln>
              <a:solidFill>
                <a:srgbClr val="008000"/>
              </a:solidFill>
              <a:latin typeface="Lucida Console" pitchFamily="49"/>
              <a:ea typeface="SimSun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  &lt;item key="mono_energy"&gt;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  &lt;item key="mono_type"&gt;  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FR" sz="1100" b="0" i="0" u="none" strike="noStrike" baseline="0">
              <a:ln>
                <a:noFill/>
              </a:ln>
              <a:solidFill>
                <a:srgbClr val="000000"/>
              </a:solidFill>
              <a:latin typeface="Lucida Console" pitchFamily="49"/>
              <a:ea typeface="SimSun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&lt;/data-def&gt;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xmlns="" id="{57238A84-C07B-449B-BC0A-2195DDC75AA8}"/>
              </a:ext>
            </a:extLst>
          </p:cNvPr>
          <p:cNvSpPr txBox="1"/>
          <p:nvPr/>
        </p:nvSpPr>
        <p:spPr>
          <a:xfrm>
            <a:off x="4860000" y="4140000"/>
            <a:ext cx="4140000" cy="2298600"/>
          </a:xfrm>
          <a:prstGeom prst="rect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compatLnSpc="1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&lt;map-def name="Experiment name"&gt; 	</a:t>
            </a:r>
            <a:br>
              <a:rPr lang="fr-FR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</a:br>
            <a:r>
              <a:rPr lang="fr-FR" sz="1200" b="0" i="0" u="none" strike="noStrike" baseline="0">
                <a:ln>
                  <a:noFill/>
                </a:ln>
                <a:solidFill>
                  <a:srgbClr val="008000"/>
                </a:solidFill>
                <a:latin typeface="Lucida Console" pitchFamily="49"/>
                <a:ea typeface="SimSun" pitchFamily="2"/>
                <a:cs typeface="Mangal" pitchFamily="2"/>
              </a:rPr>
              <a:t>&lt;!-- ex: EXAFS, SAXS,... --&gt;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FR" sz="1100" b="0" i="0" u="none" strike="noStrike" baseline="0">
              <a:ln>
                <a:noFill/>
              </a:ln>
              <a:solidFill>
                <a:srgbClr val="000000"/>
              </a:solidFill>
              <a:latin typeface="Lucida Console" pitchFamily="49"/>
              <a:ea typeface="SimSun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  &lt;item key="mono_energy"&gt;</a:t>
            </a:r>
            <a:r>
              <a:rPr lang="fr-FR" sz="1200" b="1" i="0" u="none" strike="noStrike" baseline="0">
                <a:ln>
                  <a:noFill/>
                </a:ln>
                <a:solidFill>
                  <a:srgbClr val="0000FF"/>
                </a:solidFill>
                <a:latin typeface="Lucida Console" pitchFamily="49"/>
                <a:ea typeface="SimSun" pitchFamily="2"/>
                <a:cs typeface="Mangal" pitchFamily="2"/>
              </a:rPr>
              <a:t>	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    &lt;path&gt;path/to/user/mono/energy&lt;/path&gt;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  &lt;/item&gt;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  &lt;item key="mono_type"&gt;</a:t>
            </a:r>
            <a:r>
              <a:rPr lang="fr-FR" sz="1200" b="1" i="0" u="none" strike="noStrike" baseline="0">
                <a:ln>
                  <a:noFill/>
                </a:ln>
                <a:solidFill>
                  <a:srgbClr val="0000FF"/>
                </a:solidFill>
                <a:latin typeface="Lucida Console" pitchFamily="49"/>
                <a:ea typeface="SimSun" pitchFamily="2"/>
                <a:cs typeface="Mangal" pitchFamily="2"/>
              </a:rPr>
              <a:t>	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    &lt;path&gt;path/to/user/mono/type&lt;/path&gt;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  &lt;/item&gt;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3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  ...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Lucida Console" pitchFamily="49"/>
                <a:ea typeface="SimSun" pitchFamily="2"/>
                <a:cs typeface="Mangal" pitchFamily="2"/>
              </a:rPr>
              <a:t>&lt;/map-def&gt;</a:t>
            </a:r>
          </a:p>
        </p:txBody>
      </p:sp>
      <p:sp>
        <p:nvSpPr>
          <p:cNvPr id="20" name="Connecteur droit 19">
            <a:extLst>
              <a:ext uri="{FF2B5EF4-FFF2-40B4-BE49-F238E27FC236}">
                <a16:creationId xmlns:a16="http://schemas.microsoft.com/office/drawing/2014/main" xmlns="" id="{06817DDF-E338-42DC-B301-328B0256287E}"/>
              </a:ext>
            </a:extLst>
          </p:cNvPr>
          <p:cNvSpPr/>
          <p:nvPr/>
        </p:nvSpPr>
        <p:spPr>
          <a:xfrm>
            <a:off x="2700000" y="2250000"/>
            <a:ext cx="810000" cy="0"/>
          </a:xfrm>
          <a:prstGeom prst="line">
            <a:avLst/>
          </a:prstGeom>
          <a:noFill/>
          <a:ln w="36000">
            <a:solidFill>
              <a:srgbClr val="0000FF"/>
            </a:solidFill>
            <a:prstDash val="solid"/>
            <a:tailEnd type="arrow"/>
          </a:ln>
        </p:spPr>
        <p:txBody>
          <a:bodyPr vert="horz" wrap="none" lIns="108000" tIns="63000" rIns="108000" bIns="63000" anchor="ctr" anchorCtr="1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SimSun" pitchFamily="2"/>
              <a:cs typeface="Mangal" pitchFamily="2"/>
            </a:endParaRPr>
          </a:p>
        </p:txBody>
      </p:sp>
      <p:sp>
        <p:nvSpPr>
          <p:cNvPr id="21" name="Connecteur droit 20">
            <a:extLst>
              <a:ext uri="{FF2B5EF4-FFF2-40B4-BE49-F238E27FC236}">
                <a16:creationId xmlns:a16="http://schemas.microsoft.com/office/drawing/2014/main" xmlns="" id="{A8D58C61-60A9-4CA0-AA7B-878E172F0DC2}"/>
              </a:ext>
            </a:extLst>
          </p:cNvPr>
          <p:cNvSpPr/>
          <p:nvPr/>
        </p:nvSpPr>
        <p:spPr>
          <a:xfrm>
            <a:off x="4050000" y="2970000"/>
            <a:ext cx="0" cy="2070000"/>
          </a:xfrm>
          <a:prstGeom prst="line">
            <a:avLst/>
          </a:prstGeom>
          <a:noFill/>
          <a:ln w="36000">
            <a:solidFill>
              <a:srgbClr val="0000FF"/>
            </a:solidFill>
            <a:prstDash val="solid"/>
            <a:tailEnd type="arrow"/>
          </a:ln>
        </p:spPr>
        <p:txBody>
          <a:bodyPr vert="horz" wrap="none" lIns="108000" tIns="63000" rIns="108000" bIns="63000" anchor="ctr" anchorCtr="1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SimSun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4901665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D1C0CDCD-53D2-4752-A1C2-23735E46E69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17" name="CustomShape 1">
            <a:extLst>
              <a:ext uri="{FF2B5EF4-FFF2-40B4-BE49-F238E27FC236}">
                <a16:creationId xmlns:a16="http://schemas.microsoft.com/office/drawing/2014/main" xmlns="" id="{74DB8005-723C-472A-B730-305C1AB1A7EF}"/>
              </a:ext>
            </a:extLst>
          </p:cNvPr>
          <p:cNvSpPr/>
          <p:nvPr/>
        </p:nvSpPr>
        <p:spPr>
          <a:xfrm>
            <a:off x="850255" y="100430"/>
            <a:ext cx="8228013" cy="6935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90640" algn="r">
              <a:lnSpc>
                <a:spcPct val="95000"/>
              </a:lnSpc>
              <a:buFont typeface="Times New Roman" pitchFamily="16" charset="0"/>
              <a:buNone/>
              <a:defRPr/>
            </a:pPr>
            <a:r>
              <a:rPr lang="en-GB" sz="32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Move from theory </a:t>
            </a:r>
            <a:r>
              <a:rPr lang="en-GB" sz="3200" b="1" spc="-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to application</a:t>
            </a:r>
            <a:endParaRPr lang="en-GB" sz="24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7" name="Picture 2" descr="D:\foxtrot_view.PNG">
            <a:extLst>
              <a:ext uri="{FF2B5EF4-FFF2-40B4-BE49-F238E27FC236}">
                <a16:creationId xmlns:a16="http://schemas.microsoft.com/office/drawing/2014/main" xmlns="" id="{D1E056B9-8751-4A69-9A55-2A4FFE639B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15187"/>
            <a:ext cx="8082102" cy="4805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xmlns="" id="{CFE11FD4-A458-47B6-B9E8-71D1C19E46B8}"/>
              </a:ext>
            </a:extLst>
          </p:cNvPr>
          <p:cNvSpPr txBox="1"/>
          <p:nvPr/>
        </p:nvSpPr>
        <p:spPr>
          <a:xfrm>
            <a:off x="959202" y="969494"/>
            <a:ext cx="6929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C00000"/>
                </a:solidFill>
              </a:rPr>
              <a:t>This </a:t>
            </a:r>
            <a:r>
              <a:rPr lang="fr-FR" sz="2400" dirty="0" err="1">
                <a:solidFill>
                  <a:srgbClr val="C00000"/>
                </a:solidFill>
              </a:rPr>
              <a:t>is</a:t>
            </a:r>
            <a:r>
              <a:rPr lang="fr-FR" sz="2400" dirty="0">
                <a:solidFill>
                  <a:srgbClr val="C00000"/>
                </a:solidFill>
              </a:rPr>
              <a:t> how </a:t>
            </a:r>
            <a:r>
              <a:rPr lang="fr-FR" sz="2400" dirty="0" err="1" smtClean="0">
                <a:solidFill>
                  <a:srgbClr val="C00000"/>
                </a:solidFill>
              </a:rPr>
              <a:t>ImageReducer</a:t>
            </a:r>
            <a:r>
              <a:rPr lang="fr-FR" sz="2400" dirty="0" smtClean="0">
                <a:solidFill>
                  <a:srgbClr val="C00000"/>
                </a:solidFill>
              </a:rPr>
              <a:t> </a:t>
            </a:r>
            <a:r>
              <a:rPr lang="fr-FR" sz="2400" dirty="0" err="1">
                <a:solidFill>
                  <a:srgbClr val="C00000"/>
                </a:solidFill>
              </a:rPr>
              <a:t>wants</a:t>
            </a:r>
            <a:r>
              <a:rPr lang="fr-FR" sz="2400" dirty="0">
                <a:solidFill>
                  <a:srgbClr val="C00000"/>
                </a:solidFill>
              </a:rPr>
              <a:t> to </a:t>
            </a:r>
            <a:r>
              <a:rPr lang="fr-FR" sz="2400" dirty="0" err="1">
                <a:solidFill>
                  <a:srgbClr val="C00000"/>
                </a:solidFill>
              </a:rPr>
              <a:t>view</a:t>
            </a:r>
            <a:r>
              <a:rPr lang="fr-FR" sz="2400" dirty="0">
                <a:solidFill>
                  <a:srgbClr val="C00000"/>
                </a:solidFill>
              </a:rPr>
              <a:t> data </a:t>
            </a:r>
          </a:p>
        </p:txBody>
      </p:sp>
    </p:spTree>
    <p:extLst>
      <p:ext uri="{BB962C8B-B14F-4D97-AF65-F5344CB8AC3E}">
        <p14:creationId xmlns:p14="http://schemas.microsoft.com/office/powerpoint/2010/main" val="8868607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D1C0CDCD-53D2-4752-A1C2-23735E46E69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17" name="CustomShape 1">
            <a:extLst>
              <a:ext uri="{FF2B5EF4-FFF2-40B4-BE49-F238E27FC236}">
                <a16:creationId xmlns:a16="http://schemas.microsoft.com/office/drawing/2014/main" xmlns="" id="{74DB8005-723C-472A-B730-305C1AB1A7EF}"/>
              </a:ext>
            </a:extLst>
          </p:cNvPr>
          <p:cNvSpPr/>
          <p:nvPr/>
        </p:nvSpPr>
        <p:spPr>
          <a:xfrm>
            <a:off x="850255" y="100430"/>
            <a:ext cx="8228013" cy="6935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90640" algn="r">
              <a:lnSpc>
                <a:spcPct val="95000"/>
              </a:lnSpc>
              <a:buFont typeface="Times New Roman" pitchFamily="16" charset="0"/>
              <a:buNone/>
              <a:defRPr/>
            </a:pPr>
            <a:r>
              <a:rPr lang="en-GB" sz="3200" b="1" spc="-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Swing mapping file</a:t>
            </a:r>
            <a:endParaRPr lang="en-GB" sz="24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xmlns="" id="{F7CD1901-2EA7-430A-83BB-D5EC7A7B38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255" y="979054"/>
            <a:ext cx="6899054" cy="5504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6941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D1C0CDCD-53D2-4752-A1C2-23735E46E69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17" name="CustomShape 1">
            <a:extLst>
              <a:ext uri="{FF2B5EF4-FFF2-40B4-BE49-F238E27FC236}">
                <a16:creationId xmlns:a16="http://schemas.microsoft.com/office/drawing/2014/main" xmlns="" id="{74DB8005-723C-472A-B730-305C1AB1A7EF}"/>
              </a:ext>
            </a:extLst>
          </p:cNvPr>
          <p:cNvSpPr/>
          <p:nvPr/>
        </p:nvSpPr>
        <p:spPr>
          <a:xfrm>
            <a:off x="850255" y="100430"/>
            <a:ext cx="8228013" cy="6935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90640" algn="r">
              <a:lnSpc>
                <a:spcPct val="95000"/>
              </a:lnSpc>
              <a:buFont typeface="Times New Roman" pitchFamily="16" charset="0"/>
              <a:buNone/>
              <a:defRPr/>
            </a:pPr>
            <a:r>
              <a:rPr lang="en-GB" sz="32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CRISTAL Mapping File</a:t>
            </a:r>
            <a:endParaRPr lang="en-GB" sz="24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xmlns="" id="{4A110080-213E-410A-A10A-9AB9224D19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854" y="1068255"/>
            <a:ext cx="8128752" cy="5286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9154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D1C0CDCD-53D2-4752-A1C2-23735E46E69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17" name="CustomShape 1">
            <a:extLst>
              <a:ext uri="{FF2B5EF4-FFF2-40B4-BE49-F238E27FC236}">
                <a16:creationId xmlns:a16="http://schemas.microsoft.com/office/drawing/2014/main" xmlns="" id="{74DB8005-723C-472A-B730-305C1AB1A7EF}"/>
              </a:ext>
            </a:extLst>
          </p:cNvPr>
          <p:cNvSpPr/>
          <p:nvPr/>
        </p:nvSpPr>
        <p:spPr>
          <a:xfrm>
            <a:off x="850255" y="100430"/>
            <a:ext cx="8228013" cy="6935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90640" algn="r">
              <a:lnSpc>
                <a:spcPct val="95000"/>
              </a:lnSpc>
              <a:buFont typeface="Times New Roman" pitchFamily="16" charset="0"/>
              <a:buNone/>
              <a:defRPr/>
            </a:pPr>
            <a:r>
              <a:rPr lang="en-GB" sz="3200" b="1" spc="-1" dirty="0" err="1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ImageReducer</a:t>
            </a:r>
            <a:r>
              <a:rPr lang="en-GB" sz="3200" b="1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</a:t>
            </a:r>
            <a:r>
              <a:rPr lang="en-GB" sz="32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at SWING</a:t>
            </a:r>
            <a:endParaRPr lang="en-GB" sz="24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xmlns="" id="{7BE61105-7D8B-4598-B126-8CCB1C5F9C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56" y="1039742"/>
            <a:ext cx="9067120" cy="4944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2189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D1C0CDCD-53D2-4752-A1C2-23735E46E69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17" name="CustomShape 1">
            <a:extLst>
              <a:ext uri="{FF2B5EF4-FFF2-40B4-BE49-F238E27FC236}">
                <a16:creationId xmlns:a16="http://schemas.microsoft.com/office/drawing/2014/main" xmlns="" id="{74DB8005-723C-472A-B730-305C1AB1A7EF}"/>
              </a:ext>
            </a:extLst>
          </p:cNvPr>
          <p:cNvSpPr/>
          <p:nvPr/>
        </p:nvSpPr>
        <p:spPr>
          <a:xfrm>
            <a:off x="850255" y="100430"/>
            <a:ext cx="8228013" cy="6935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90640" algn="r">
              <a:lnSpc>
                <a:spcPct val="95000"/>
              </a:lnSpc>
              <a:buFont typeface="Times New Roman" pitchFamily="16" charset="0"/>
              <a:buNone/>
              <a:defRPr/>
            </a:pPr>
            <a:r>
              <a:rPr lang="en-GB" sz="3200" b="1" spc="-1" dirty="0" err="1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ImageReducer</a:t>
            </a:r>
            <a:r>
              <a:rPr lang="en-GB" sz="3200" b="1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</a:t>
            </a:r>
            <a:r>
              <a:rPr lang="en-GB" sz="32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at CRISTAL</a:t>
            </a:r>
            <a:endParaRPr lang="en-GB" sz="24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xmlns="" id="{F605F60F-1E91-4291-8601-86A5A826D8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27486"/>
            <a:ext cx="9119829" cy="50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5615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xmlns="" id="{05944728-F1BE-4CEC-B0BA-EC408D568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A4B74F50-C683-4CD7-810A-A1177B656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xmlns="" id="{15462AA9-0CBB-45EE-909F-4D2044F0B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9134" y="78855"/>
            <a:ext cx="6362700" cy="714375"/>
          </a:xfrm>
        </p:spPr>
        <p:txBody>
          <a:bodyPr/>
          <a:lstStyle/>
          <a:p>
            <a:r>
              <a:rPr lang="en-GB" sz="3200" b="1" dirty="0">
                <a:solidFill>
                  <a:srgbClr val="0070C0"/>
                </a:solidFill>
              </a:rPr>
              <a:t>Agenda</a:t>
            </a:r>
          </a:p>
        </p:txBody>
      </p:sp>
      <p:sp>
        <p:nvSpPr>
          <p:cNvPr id="7" name="CustomShape 1">
            <a:extLst>
              <a:ext uri="{FF2B5EF4-FFF2-40B4-BE49-F238E27FC236}">
                <a16:creationId xmlns:a16="http://schemas.microsoft.com/office/drawing/2014/main" xmlns="" id="{59FA9480-DB3D-4760-8B07-30067EBA5923}"/>
              </a:ext>
            </a:extLst>
          </p:cNvPr>
          <p:cNvSpPr/>
          <p:nvPr/>
        </p:nvSpPr>
        <p:spPr>
          <a:xfrm>
            <a:off x="2281382" y="1660284"/>
            <a:ext cx="4858720" cy="3553742"/>
          </a:xfrm>
          <a:prstGeom prst="verticalScroll">
            <a:avLst/>
          </a:prstGeom>
          <a:solidFill>
            <a:srgbClr val="ECF1F8"/>
          </a:solidFill>
          <a:ln w="22225">
            <a:solidFill>
              <a:schemeClr val="accent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028700" lvl="1">
              <a:lnSpc>
                <a:spcPct val="114000"/>
              </a:lnSpc>
              <a:spcBef>
                <a:spcPts val="1200"/>
              </a:spcBef>
              <a:buClr>
                <a:srgbClr val="F6BB00"/>
              </a:buClr>
              <a:buFont typeface="Wingdings" panose="05000000000000000000" pitchFamily="2" charset="2"/>
              <a:buChar char="¯"/>
            </a:pPr>
            <a:endParaRPr lang="en-GB" b="1" dirty="0">
              <a:solidFill>
                <a:srgbClr val="0070C0"/>
              </a:solidFill>
              <a:latin typeface="Arial" pitchFamily="34" charset="0"/>
              <a:cs typeface="Arial" pitchFamily="34" charset="0"/>
              <a:sym typeface="Wingdings" panose="05000000000000000000" pitchFamily="2" charset="2"/>
            </a:endParaRPr>
          </a:p>
          <a:p>
            <a:pPr marL="1028700" lvl="1">
              <a:lnSpc>
                <a:spcPct val="114000"/>
              </a:lnSpc>
              <a:spcBef>
                <a:spcPts val="1200"/>
              </a:spcBef>
              <a:buClr>
                <a:srgbClr val="F6BB00"/>
              </a:buClr>
              <a:buFont typeface="Wingdings" panose="05000000000000000000" pitchFamily="2" charset="2"/>
              <a:buChar char="¯"/>
            </a:pPr>
            <a:r>
              <a:rPr lang="en-GB" sz="20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NeXus</a:t>
            </a:r>
            <a:r>
              <a:rPr lang="en-GB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 usage</a:t>
            </a:r>
          </a:p>
          <a:p>
            <a:pPr marL="1028700" lvl="1">
              <a:lnSpc>
                <a:spcPct val="114000"/>
              </a:lnSpc>
              <a:spcBef>
                <a:spcPts val="1200"/>
              </a:spcBef>
              <a:buClr>
                <a:srgbClr val="F6BB00"/>
              </a:buClr>
              <a:buFont typeface="Wingdings" panose="05000000000000000000" pitchFamily="2" charset="2"/>
              <a:buChar char="¯"/>
            </a:pPr>
            <a:r>
              <a:rPr lang="en-GB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Success &amp; Difficulties</a:t>
            </a:r>
            <a:endParaRPr lang="en-GB" sz="2000" b="1" dirty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  <a:sym typeface="Wingdings" panose="05000000000000000000" pitchFamily="2" charset="2"/>
            </a:endParaRPr>
          </a:p>
          <a:p>
            <a:pPr marL="1028700" lvl="1">
              <a:lnSpc>
                <a:spcPct val="114000"/>
              </a:lnSpc>
              <a:spcBef>
                <a:spcPts val="1200"/>
              </a:spcBef>
              <a:buClr>
                <a:srgbClr val="F6BB00"/>
              </a:buClr>
              <a:buFont typeface="Wingdings" panose="05000000000000000000" pitchFamily="2" charset="2"/>
              <a:buChar char="¯"/>
            </a:pPr>
            <a:r>
              <a:rPr lang="en-GB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CDMA</a:t>
            </a:r>
          </a:p>
          <a:p>
            <a:pPr marL="1028700" lvl="1">
              <a:lnSpc>
                <a:spcPct val="114000"/>
              </a:lnSpc>
              <a:spcBef>
                <a:spcPts val="1200"/>
              </a:spcBef>
              <a:buClr>
                <a:srgbClr val="F6BB00"/>
              </a:buClr>
              <a:buFont typeface="Wingdings" panose="05000000000000000000" pitchFamily="2" charset="2"/>
              <a:buChar char="¯"/>
            </a:pPr>
            <a:r>
              <a:rPr lang="en-GB" sz="2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8775935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D1C0CDCD-53D2-4752-A1C2-23735E46E69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17" name="CustomShape 1">
            <a:extLst>
              <a:ext uri="{FF2B5EF4-FFF2-40B4-BE49-F238E27FC236}">
                <a16:creationId xmlns:a16="http://schemas.microsoft.com/office/drawing/2014/main" xmlns="" id="{74DB8005-723C-472A-B730-305C1AB1A7EF}"/>
              </a:ext>
            </a:extLst>
          </p:cNvPr>
          <p:cNvSpPr/>
          <p:nvPr/>
        </p:nvSpPr>
        <p:spPr>
          <a:xfrm>
            <a:off x="850255" y="100430"/>
            <a:ext cx="8228013" cy="6935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90640" algn="r">
              <a:lnSpc>
                <a:spcPct val="95000"/>
              </a:lnSpc>
              <a:buFont typeface="Times New Roman" pitchFamily="16" charset="0"/>
              <a:buNone/>
              <a:defRPr/>
            </a:pPr>
            <a:r>
              <a:rPr lang="en-GB" sz="3200" b="1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To sum up</a:t>
            </a:r>
            <a:endParaRPr lang="en-GB" sz="24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79DFE13C-BA02-499D-80DD-0AAC41084F95}"/>
              </a:ext>
            </a:extLst>
          </p:cNvPr>
          <p:cNvSpPr txBox="1">
            <a:spLocks noChangeArrowheads="1"/>
          </p:cNvSpPr>
          <p:nvPr/>
        </p:nvSpPr>
        <p:spPr>
          <a:xfrm>
            <a:off x="527579" y="1172105"/>
            <a:ext cx="8207375" cy="5199198"/>
          </a:xfrm>
          <a:prstGeom prst="rect">
            <a:avLst/>
          </a:prstGeom>
        </p:spPr>
        <p:txBody>
          <a:bodyPr lIns="0" tIns="0" rIns="0" bIns="0"/>
          <a:lstStyle/>
          <a:p>
            <a:pPr marL="288000" indent="-288000" defTabSz="914400" fontAlgn="auto">
              <a:lnSpc>
                <a:spcPct val="93000"/>
              </a:lnSpc>
              <a:spcBef>
                <a:spcPts val="0"/>
              </a:spcBef>
              <a:spcAft>
                <a:spcPts val="1568"/>
              </a:spcAft>
              <a:buClrTx/>
              <a:buSzTx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</a:pPr>
            <a:r>
              <a:rPr lang="en-GB" altLang="fr-FR" sz="2800" b="1" dirty="0" smtClean="0">
                <a:solidFill>
                  <a:srgbClr val="0047FF"/>
                </a:solidFill>
                <a:latin typeface="Trebuchet MS" pitchFamily="34"/>
              </a:rPr>
              <a:t>Usage of Nexus/HDF5 proved its usability</a:t>
            </a:r>
            <a:endParaRPr lang="en-GB" altLang="fr-FR" sz="2800" b="1" dirty="0">
              <a:solidFill>
                <a:srgbClr val="0047FF"/>
              </a:solidFill>
              <a:latin typeface="Trebuchet MS" pitchFamily="34"/>
            </a:endParaRPr>
          </a:p>
          <a:p>
            <a:pPr marL="864000" lvl="2" indent="-252000" defTabSz="914400" fontAlgn="auto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buFont typeface="StarSymbol"/>
              <a:buChar char="●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</a:pPr>
            <a:r>
              <a:rPr lang="en-GB" altLang="fr-FR" sz="2000" dirty="0" smtClean="0">
                <a:solidFill>
                  <a:srgbClr val="000000"/>
                </a:solidFill>
                <a:latin typeface="Trebuchet MS" pitchFamily="34"/>
              </a:rPr>
              <a:t>Fits well the need of handling data and metadata </a:t>
            </a:r>
            <a:r>
              <a:rPr lang="en-GB" altLang="fr-FR" sz="2000" dirty="0" err="1" smtClean="0">
                <a:solidFill>
                  <a:srgbClr val="000000"/>
                </a:solidFill>
                <a:latin typeface="Trebuchet MS" pitchFamily="34"/>
              </a:rPr>
              <a:t>alltogether</a:t>
            </a:r>
            <a:endParaRPr lang="en-GB" altLang="fr-FR" sz="2000" dirty="0">
              <a:solidFill>
                <a:srgbClr val="000000"/>
              </a:solidFill>
              <a:latin typeface="Trebuchet MS" pitchFamily="34"/>
            </a:endParaRPr>
          </a:p>
          <a:p>
            <a:pPr marL="864000" lvl="2" indent="-252000" defTabSz="914400" fontAlgn="auto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buFont typeface="StarSymbol"/>
              <a:buChar char="●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</a:pPr>
            <a:r>
              <a:rPr lang="en-GB" altLang="fr-FR" sz="2000" dirty="0" smtClean="0">
                <a:solidFill>
                  <a:srgbClr val="000000"/>
                </a:solidFill>
                <a:latin typeface="Trebuchet MS" pitchFamily="34"/>
              </a:rPr>
              <a:t>Helps on the way of tooling standardization of data life cycle management </a:t>
            </a:r>
            <a:endParaRPr lang="en-GB" altLang="fr-FR" sz="2000" dirty="0">
              <a:solidFill>
                <a:srgbClr val="000000"/>
              </a:solidFill>
              <a:latin typeface="Trebuchet MS" pitchFamily="34"/>
            </a:endParaRPr>
          </a:p>
          <a:p>
            <a:pPr marL="864000" lvl="2" indent="-252000" defTabSz="914400" fontAlgn="auto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buFont typeface="StarSymbol"/>
              <a:buChar char="●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</a:pPr>
            <a:r>
              <a:rPr lang="en-GB" altLang="fr-FR" sz="2000" dirty="0" smtClean="0">
                <a:solidFill>
                  <a:srgbClr val="000000"/>
                </a:solidFill>
                <a:latin typeface="Trebuchet MS" pitchFamily="34"/>
              </a:rPr>
              <a:t>It is more and more widely used in many different scientific communities</a:t>
            </a:r>
            <a:endParaRPr lang="en-GB" altLang="fr-FR" sz="2000" dirty="0">
              <a:solidFill>
                <a:srgbClr val="000000"/>
              </a:solidFill>
              <a:latin typeface="Trebuchet MS" pitchFamily="34"/>
            </a:endParaRPr>
          </a:p>
          <a:p>
            <a:pPr marL="288000" indent="-288000" defTabSz="914400" fontAlgn="auto">
              <a:lnSpc>
                <a:spcPct val="93000"/>
              </a:lnSpc>
              <a:spcBef>
                <a:spcPts val="0"/>
              </a:spcBef>
              <a:spcAft>
                <a:spcPts val="1568"/>
              </a:spcAft>
              <a:buClrTx/>
              <a:buSzTx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</a:pPr>
            <a:r>
              <a:rPr lang="en-GB" altLang="fr-FR" sz="2800" b="1" dirty="0" smtClean="0">
                <a:solidFill>
                  <a:srgbClr val="0047FF"/>
                </a:solidFill>
                <a:latin typeface="Trebuchet MS" pitchFamily="34"/>
              </a:rPr>
              <a:t>But still many open questions</a:t>
            </a:r>
            <a:endParaRPr lang="en-GB" altLang="fr-FR" sz="2800" b="1" dirty="0">
              <a:solidFill>
                <a:srgbClr val="0047FF"/>
              </a:solidFill>
              <a:latin typeface="Trebuchet MS" pitchFamily="34"/>
            </a:endParaRPr>
          </a:p>
          <a:p>
            <a:pPr marL="864000" lvl="2" indent="-252000" defTabSz="914400" fontAlgn="auto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buFont typeface="StarSymbol"/>
              <a:buChar char="●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</a:pPr>
            <a:r>
              <a:rPr lang="en-GB" altLang="fr-FR" sz="2000" dirty="0" smtClean="0">
                <a:solidFill>
                  <a:srgbClr val="000000"/>
                </a:solidFill>
                <a:latin typeface="Trebuchet MS" pitchFamily="34"/>
              </a:rPr>
              <a:t>Interoperability between applications disciplines is not solved by the data format itself</a:t>
            </a:r>
            <a:endParaRPr lang="en-GB" altLang="fr-FR" sz="2000" dirty="0">
              <a:solidFill>
                <a:srgbClr val="000000"/>
              </a:solidFill>
              <a:latin typeface="Trebuchet MS" pitchFamily="34"/>
            </a:endParaRPr>
          </a:p>
          <a:p>
            <a:pPr marL="864000" lvl="2" indent="-252000" defTabSz="914400" fontAlgn="auto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buFont typeface="StarSymbol"/>
              <a:buChar char="●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</a:pPr>
            <a:r>
              <a:rPr lang="en-GB" altLang="fr-FR" sz="2000" dirty="0" smtClean="0">
                <a:solidFill>
                  <a:srgbClr val="000000"/>
                </a:solidFill>
                <a:latin typeface="Trebuchet MS" pitchFamily="34"/>
              </a:rPr>
              <a:t>Does not give a standard for metadata : an effort is done threw Application Definition standards in the Nexus Community (what about sample metadata)</a:t>
            </a:r>
            <a:endParaRPr lang="en-GB" altLang="fr-FR" sz="2000" dirty="0">
              <a:solidFill>
                <a:srgbClr val="000000"/>
              </a:solidFill>
              <a:latin typeface="Trebuchet MS" pitchFamily="34"/>
            </a:endParaRPr>
          </a:p>
          <a:p>
            <a:pPr marL="864000" lvl="2" indent="-252000" defTabSz="914400" fontAlgn="auto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buFont typeface="StarSymbol"/>
              <a:buChar char="●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</a:pPr>
            <a:r>
              <a:rPr lang="en-GB" altLang="fr-FR" sz="2000" dirty="0" smtClean="0">
                <a:solidFill>
                  <a:srgbClr val="000000"/>
                </a:solidFill>
                <a:latin typeface="Trebuchet MS" pitchFamily="34"/>
              </a:rPr>
              <a:t>Need for more software development to cope with large data volumes</a:t>
            </a:r>
            <a:endParaRPr lang="en-GB" altLang="fr-FR" sz="2000" dirty="0">
              <a:solidFill>
                <a:srgbClr val="000000"/>
              </a:solidFill>
              <a:latin typeface="Trebuchet MS" pitchFamily="34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GB" altLang="fr-FR" sz="2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7603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74962C0E-8317-4416-AB0F-4B20947468D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492640" y="1710000"/>
            <a:ext cx="4077360" cy="405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6244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xmlns="" id="{05944728-F1BE-4CEC-B0BA-EC408D568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A4B74F50-C683-4CD7-810A-A1177B656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xmlns="" id="{15462AA9-0CBB-45EE-909F-4D2044F0B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9134" y="78855"/>
            <a:ext cx="6362700" cy="714375"/>
          </a:xfrm>
        </p:spPr>
        <p:txBody>
          <a:bodyPr/>
          <a:lstStyle/>
          <a:p>
            <a:r>
              <a:rPr lang="en-GB" sz="3200" b="1" dirty="0">
                <a:solidFill>
                  <a:srgbClr val="0070C0"/>
                </a:solidFill>
              </a:rPr>
              <a:t>Agenda</a:t>
            </a:r>
          </a:p>
        </p:txBody>
      </p:sp>
      <p:sp>
        <p:nvSpPr>
          <p:cNvPr id="7" name="CustomShape 1">
            <a:extLst>
              <a:ext uri="{FF2B5EF4-FFF2-40B4-BE49-F238E27FC236}">
                <a16:creationId xmlns:a16="http://schemas.microsoft.com/office/drawing/2014/main" xmlns="" id="{59FA9480-DB3D-4760-8B07-30067EBA5923}"/>
              </a:ext>
            </a:extLst>
          </p:cNvPr>
          <p:cNvSpPr/>
          <p:nvPr/>
        </p:nvSpPr>
        <p:spPr>
          <a:xfrm>
            <a:off x="2281382" y="1660284"/>
            <a:ext cx="4858720" cy="3553742"/>
          </a:xfrm>
          <a:prstGeom prst="verticalScroll">
            <a:avLst/>
          </a:prstGeom>
          <a:solidFill>
            <a:srgbClr val="ECF1F8"/>
          </a:solidFill>
          <a:ln w="22225">
            <a:solidFill>
              <a:schemeClr val="accent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028700" lvl="1">
              <a:lnSpc>
                <a:spcPct val="114000"/>
              </a:lnSpc>
              <a:spcBef>
                <a:spcPts val="1200"/>
              </a:spcBef>
              <a:buClr>
                <a:srgbClr val="F6BB00"/>
              </a:buClr>
              <a:buFont typeface="Wingdings" panose="05000000000000000000" pitchFamily="2" charset="2"/>
              <a:buChar char="¯"/>
            </a:pPr>
            <a:endParaRPr lang="en-GB" b="1" dirty="0">
              <a:solidFill>
                <a:srgbClr val="0070C0"/>
              </a:solidFill>
              <a:latin typeface="Arial" pitchFamily="34" charset="0"/>
              <a:cs typeface="Arial" pitchFamily="34" charset="0"/>
              <a:sym typeface="Wingdings" panose="05000000000000000000" pitchFamily="2" charset="2"/>
            </a:endParaRPr>
          </a:p>
          <a:p>
            <a:pPr marL="1028700" lvl="1">
              <a:lnSpc>
                <a:spcPct val="114000"/>
              </a:lnSpc>
              <a:spcBef>
                <a:spcPts val="1200"/>
              </a:spcBef>
              <a:buClr>
                <a:srgbClr val="F6BB00"/>
              </a:buClr>
              <a:buFont typeface="Wingdings" panose="05000000000000000000" pitchFamily="2" charset="2"/>
              <a:buChar char="¯"/>
            </a:pPr>
            <a:r>
              <a:rPr lang="en-GB" sz="20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NeXus</a:t>
            </a:r>
            <a:r>
              <a:rPr lang="en-GB" sz="2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 usage</a:t>
            </a:r>
          </a:p>
          <a:p>
            <a:pPr marL="1028700" lvl="1">
              <a:lnSpc>
                <a:spcPct val="114000"/>
              </a:lnSpc>
              <a:spcBef>
                <a:spcPts val="1200"/>
              </a:spcBef>
              <a:buClr>
                <a:srgbClr val="E2AC00"/>
              </a:buClr>
              <a:buFont typeface="Wingdings" panose="05000000000000000000" pitchFamily="2" charset="2"/>
              <a:buChar char="¯"/>
            </a:pPr>
            <a:r>
              <a:rPr lang="en-GB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Success &amp; Difficulties</a:t>
            </a:r>
            <a:endParaRPr lang="en-GB" sz="2000" b="1" dirty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  <a:sym typeface="Wingdings" panose="05000000000000000000" pitchFamily="2" charset="2"/>
            </a:endParaRPr>
          </a:p>
          <a:p>
            <a:pPr marL="1028700" lvl="1">
              <a:lnSpc>
                <a:spcPct val="114000"/>
              </a:lnSpc>
              <a:spcBef>
                <a:spcPts val="1200"/>
              </a:spcBef>
              <a:buClr>
                <a:srgbClr val="F6BB00"/>
              </a:buClr>
              <a:buFont typeface="Wingdings" panose="05000000000000000000" pitchFamily="2" charset="2"/>
              <a:buChar char="¯"/>
            </a:pPr>
            <a:r>
              <a:rPr lang="en-GB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CDMA</a:t>
            </a:r>
          </a:p>
          <a:p>
            <a:pPr marL="1028700" lvl="1">
              <a:lnSpc>
                <a:spcPct val="114000"/>
              </a:lnSpc>
              <a:spcBef>
                <a:spcPts val="1200"/>
              </a:spcBef>
              <a:buClr>
                <a:srgbClr val="F6BB00"/>
              </a:buClr>
              <a:buFont typeface="Wingdings" panose="05000000000000000000" pitchFamily="2" charset="2"/>
              <a:buChar char="¯"/>
            </a:pPr>
            <a:r>
              <a:rPr lang="en-GB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408363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D1C0CDCD-53D2-4752-A1C2-23735E46E69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7" name="CustomShape 1">
            <a:extLst>
              <a:ext uri="{FF2B5EF4-FFF2-40B4-BE49-F238E27FC236}">
                <a16:creationId xmlns:a16="http://schemas.microsoft.com/office/drawing/2014/main" xmlns="" id="{74DB8005-723C-472A-B730-305C1AB1A7EF}"/>
              </a:ext>
            </a:extLst>
          </p:cNvPr>
          <p:cNvSpPr/>
          <p:nvPr/>
        </p:nvSpPr>
        <p:spPr>
          <a:xfrm>
            <a:off x="850255" y="100430"/>
            <a:ext cx="8228013" cy="6935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90640" algn="r">
              <a:lnSpc>
                <a:spcPct val="95000"/>
              </a:lnSpc>
              <a:buFont typeface="Times New Roman" pitchFamily="16" charset="0"/>
              <a:buNone/>
              <a:defRPr/>
            </a:pPr>
            <a:r>
              <a:rPr lang="en-GB" sz="3200" b="1" spc="-1" dirty="0" err="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NeXus</a:t>
            </a:r>
            <a:r>
              <a:rPr lang="en-GB" sz="32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usage</a:t>
            </a:r>
            <a:endParaRPr lang="en-GB" sz="24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5" name="Espace réservé du texte 2">
            <a:extLst>
              <a:ext uri="{FF2B5EF4-FFF2-40B4-BE49-F238E27FC236}">
                <a16:creationId xmlns:a16="http://schemas.microsoft.com/office/drawing/2014/main" xmlns="" id="{0151A003-F738-4CF8-925E-A602728DFC69}"/>
              </a:ext>
            </a:extLst>
          </p:cNvPr>
          <p:cNvSpPr txBox="1">
            <a:spLocks/>
          </p:cNvSpPr>
          <p:nvPr/>
        </p:nvSpPr>
        <p:spPr>
          <a:xfrm>
            <a:off x="457200" y="1440000"/>
            <a:ext cx="8228160" cy="4744312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t" anchorCtr="0" compatLnSpc="1">
            <a:spAutoFit/>
          </a:bodyPr>
          <a:lstStyle>
            <a:defPPr marL="288000" marR="0" lvl="0" indent="-288000" algn="l" rtl="0" hangingPunct="1">
              <a:lnSpc>
                <a:spcPct val="93000"/>
              </a:lnSpc>
              <a:spcBef>
                <a:spcPts val="0"/>
              </a:spcBef>
              <a:spcAft>
                <a:spcPts val="1568"/>
              </a:spcAft>
              <a:buNone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47FF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defPPr>
            <a:lvl1pPr marL="288000" marR="0" lvl="0" indent="-288000" algn="l" rtl="0" hangingPunct="1">
              <a:lnSpc>
                <a:spcPct val="93000"/>
              </a:lnSpc>
              <a:spcBef>
                <a:spcPts val="0"/>
              </a:spcBef>
              <a:spcAft>
                <a:spcPts val="1568"/>
              </a:spcAft>
              <a:buNone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47FF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1pPr>
            <a:lvl2pPr marL="612000" marR="0" lvl="1" indent="0" algn="l" rtl="0" hangingPunct="1">
              <a:lnSpc>
                <a:spcPct val="93000"/>
              </a:lnSpc>
              <a:spcBef>
                <a:spcPts val="0"/>
              </a:spcBef>
              <a:spcAft>
                <a:spcPts val="1134"/>
              </a:spcAft>
              <a:buNone/>
              <a:tabLst>
                <a:tab pos="33120" algn="l"/>
                <a:tab pos="440999" algn="l"/>
                <a:tab pos="849239" algn="l"/>
                <a:tab pos="1257119" algn="l"/>
                <a:tab pos="1664999" algn="l"/>
                <a:tab pos="2073240" algn="l"/>
                <a:tab pos="2481120" algn="l"/>
                <a:tab pos="2889000" algn="l"/>
                <a:tab pos="3296880" algn="l"/>
                <a:tab pos="3705120" algn="l"/>
                <a:tab pos="4113000" algn="l"/>
                <a:tab pos="4520880" algn="l"/>
                <a:tab pos="4929120" algn="l"/>
                <a:tab pos="5337000" algn="l"/>
                <a:tab pos="5744880" algn="l"/>
                <a:tab pos="6153120" algn="l"/>
                <a:tab pos="6560999" algn="l"/>
                <a:tab pos="6968880" algn="l"/>
                <a:tab pos="7376760" algn="l"/>
                <a:tab pos="778500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2pPr>
            <a:lvl3pPr marL="864000" marR="0" lvl="2" indent="-252000" algn="l" rtl="0" hangingPunct="1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buFont typeface="StarSymbol"/>
              <a:buChar char="●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3pPr>
            <a:lvl4pPr marL="1170000" marR="0" lvl="3" indent="-198000" algn="l" rtl="0" hangingPunct="1">
              <a:lnSpc>
                <a:spcPct val="93000"/>
              </a:lnSpc>
              <a:spcBef>
                <a:spcPts val="0"/>
              </a:spcBef>
              <a:spcAft>
                <a:spcPts val="524"/>
              </a:spcAft>
              <a:buClr>
                <a:srgbClr val="000000"/>
              </a:buClr>
              <a:buSzPct val="60000"/>
              <a:buFont typeface="Wingdings 3"/>
              <a:buChar char=""/>
              <a:tabLst>
                <a:tab pos="64800" algn="l"/>
                <a:tab pos="473040" algn="l"/>
                <a:tab pos="880920" algn="l"/>
                <a:tab pos="1288800" algn="l"/>
                <a:tab pos="1696680" algn="l"/>
                <a:tab pos="2104920" algn="l"/>
                <a:tab pos="2512800" algn="l"/>
                <a:tab pos="2920680" algn="l"/>
                <a:tab pos="3328919" algn="l"/>
                <a:tab pos="3736800" algn="l"/>
                <a:tab pos="4144680" algn="l"/>
                <a:tab pos="4552919" algn="l"/>
                <a:tab pos="4960800" algn="l"/>
                <a:tab pos="5368680" algn="l"/>
                <a:tab pos="5776560" algn="l"/>
                <a:tab pos="6184800" algn="l"/>
                <a:tab pos="6592680" algn="l"/>
                <a:tab pos="7000559" algn="l"/>
                <a:tab pos="7408799" algn="l"/>
                <a:tab pos="7816680" algn="l"/>
              </a:tabLst>
              <a:def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4pPr>
            <a:lvl5pPr marL="1958759" marR="0" lvl="4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3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defRPr>
            </a:lvl5pPr>
            <a:lvl6pPr marL="1958759" marR="0" lvl="5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3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defRPr>
            </a:lvl6pPr>
            <a:lvl7pPr marL="1958759" marR="0" lvl="6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3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defRPr>
            </a:lvl7pPr>
            <a:lvl8pPr marL="1958759" marR="0" lvl="7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8pPr>
            <a:lvl9pPr marL="1958759" marR="0" lvl="8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9pPr>
          </a:lstStyle>
          <a:p>
            <a:r>
              <a:rPr lang="en-AU" kern="0" dirty="0"/>
              <a:t>On the acquisition side :</a:t>
            </a:r>
          </a:p>
          <a:p>
            <a:pPr lvl="1"/>
            <a:r>
              <a:rPr lang="en-AU" kern="0" dirty="0" err="1"/>
              <a:t>NeXus</a:t>
            </a:r>
            <a:r>
              <a:rPr lang="en-AU" kern="0" dirty="0"/>
              <a:t>/HDF5 data format is the “standard” on all our beamlines since the beginning of operations at SOLEIL</a:t>
            </a:r>
          </a:p>
          <a:p>
            <a:pPr lvl="1"/>
            <a:r>
              <a:rPr lang="en-AU" kern="0" dirty="0"/>
              <a:t>We developed a set of tools (above our Tango control system) in order to write experimental data and metadata</a:t>
            </a:r>
          </a:p>
          <a:p>
            <a:pPr lvl="1"/>
            <a:r>
              <a:rPr lang="en-AU" kern="0" dirty="0" err="1"/>
              <a:t>NeXus</a:t>
            </a:r>
            <a:r>
              <a:rPr lang="en-AU" kern="0" dirty="0"/>
              <a:t> is used on all the beamlines : </a:t>
            </a:r>
          </a:p>
          <a:p>
            <a:pPr marL="897750" lvl="1" indent="-285750">
              <a:buFont typeface="Arial" panose="020B0604020202020204" pitchFamily="34" charset="0"/>
              <a:buChar char="•"/>
            </a:pPr>
            <a:r>
              <a:rPr lang="en-AU" kern="0" dirty="0"/>
              <a:t>At 15 beamlines: systematically </a:t>
            </a:r>
            <a:br>
              <a:rPr lang="en-AU" kern="0" dirty="0"/>
            </a:br>
            <a:r>
              <a:rPr lang="en-AU" kern="0" dirty="0"/>
              <a:t>for raw data, and even for reduced </a:t>
            </a:r>
            <a:br>
              <a:rPr lang="en-AU" kern="0" dirty="0"/>
            </a:br>
            <a:r>
              <a:rPr lang="en-AU" kern="0" dirty="0"/>
              <a:t>data at some of them</a:t>
            </a:r>
          </a:p>
          <a:p>
            <a:pPr marL="897750" lvl="1" indent="-285750">
              <a:buFont typeface="Arial" panose="020B0604020202020204" pitchFamily="34" charset="0"/>
              <a:buChar char="•"/>
            </a:pPr>
            <a:r>
              <a:rPr lang="en-AU" kern="0" dirty="0"/>
              <a:t>At other beamlines : in a less </a:t>
            </a:r>
            <a:br>
              <a:rPr lang="en-AU" kern="0" dirty="0"/>
            </a:br>
            <a:r>
              <a:rPr lang="en-AU" kern="0" dirty="0"/>
              <a:t>systematic way, depending on the </a:t>
            </a:r>
            <a:br>
              <a:rPr lang="en-AU" kern="0" dirty="0"/>
            </a:br>
            <a:r>
              <a:rPr lang="en-AU" kern="0" dirty="0"/>
              <a:t>context (instrument, etc.)</a:t>
            </a:r>
          </a:p>
          <a:p>
            <a:pPr lvl="1"/>
            <a:r>
              <a:rPr lang="en-AU" kern="0" dirty="0"/>
              <a:t>Millions of files</a:t>
            </a:r>
          </a:p>
          <a:p>
            <a:pPr lvl="1"/>
            <a:r>
              <a:rPr lang="en-AU" kern="0" dirty="0"/>
              <a:t>All is fine !</a:t>
            </a:r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xmlns="" id="{21D3EED5-34A7-4FE3-A5F4-6D8B4396FE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2325" y="3429000"/>
            <a:ext cx="4005943" cy="289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102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D1C0CDCD-53D2-4752-A1C2-23735E46E69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7" name="CustomShape 1">
            <a:extLst>
              <a:ext uri="{FF2B5EF4-FFF2-40B4-BE49-F238E27FC236}">
                <a16:creationId xmlns:a16="http://schemas.microsoft.com/office/drawing/2014/main" xmlns="" id="{74DB8005-723C-472A-B730-305C1AB1A7EF}"/>
              </a:ext>
            </a:extLst>
          </p:cNvPr>
          <p:cNvSpPr/>
          <p:nvPr/>
        </p:nvSpPr>
        <p:spPr>
          <a:xfrm>
            <a:off x="850255" y="100430"/>
            <a:ext cx="8228013" cy="6935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90640" algn="r">
              <a:lnSpc>
                <a:spcPct val="95000"/>
              </a:lnSpc>
              <a:buFont typeface="Times New Roman" pitchFamily="16" charset="0"/>
              <a:buNone/>
              <a:defRPr/>
            </a:pPr>
            <a:r>
              <a:rPr lang="en-GB" sz="3200" b="1" spc="-1" dirty="0" err="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NeXus</a:t>
            </a:r>
            <a:r>
              <a:rPr lang="en-GB" sz="32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usage</a:t>
            </a:r>
            <a:endParaRPr lang="en-GB" sz="24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xmlns="" id="{318FDA8B-7644-401C-902F-C8EEF12B2770}"/>
              </a:ext>
            </a:extLst>
          </p:cNvPr>
          <p:cNvSpPr txBox="1">
            <a:spLocks/>
          </p:cNvSpPr>
          <p:nvPr/>
        </p:nvSpPr>
        <p:spPr>
          <a:xfrm>
            <a:off x="457200" y="1440000"/>
            <a:ext cx="8228160" cy="4744490"/>
          </a:xfrm>
          <a:prstGeom prst="rect">
            <a:avLst/>
          </a:prstGeom>
        </p:spPr>
        <p:txBody>
          <a:bodyPr lIns="0" tIns="0" rIns="0" bIns="0"/>
          <a:lstStyle>
            <a:defPPr marL="288000" marR="0" lvl="0" indent="-288000" algn="l" rtl="0" hangingPunct="1">
              <a:lnSpc>
                <a:spcPct val="93000"/>
              </a:lnSpc>
              <a:spcBef>
                <a:spcPts val="0"/>
              </a:spcBef>
              <a:spcAft>
                <a:spcPts val="1568"/>
              </a:spcAft>
              <a:buNone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47FF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defPPr>
            <a:lvl1pPr marL="288000" marR="0" lvl="0" indent="-288000" algn="l" rtl="0" hangingPunct="1">
              <a:lnSpc>
                <a:spcPct val="93000"/>
              </a:lnSpc>
              <a:spcBef>
                <a:spcPts val="0"/>
              </a:spcBef>
              <a:spcAft>
                <a:spcPts val="1568"/>
              </a:spcAft>
              <a:buNone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47FF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1pPr>
            <a:lvl2pPr marL="612000" marR="0" lvl="1" indent="0" algn="l" rtl="0" hangingPunct="1">
              <a:lnSpc>
                <a:spcPct val="93000"/>
              </a:lnSpc>
              <a:spcBef>
                <a:spcPts val="0"/>
              </a:spcBef>
              <a:spcAft>
                <a:spcPts val="1134"/>
              </a:spcAft>
              <a:buNone/>
              <a:tabLst>
                <a:tab pos="33120" algn="l"/>
                <a:tab pos="440999" algn="l"/>
                <a:tab pos="849239" algn="l"/>
                <a:tab pos="1257119" algn="l"/>
                <a:tab pos="1664999" algn="l"/>
                <a:tab pos="2073240" algn="l"/>
                <a:tab pos="2481120" algn="l"/>
                <a:tab pos="2889000" algn="l"/>
                <a:tab pos="3296880" algn="l"/>
                <a:tab pos="3705120" algn="l"/>
                <a:tab pos="4113000" algn="l"/>
                <a:tab pos="4520880" algn="l"/>
                <a:tab pos="4929120" algn="l"/>
                <a:tab pos="5337000" algn="l"/>
                <a:tab pos="5744880" algn="l"/>
                <a:tab pos="6153120" algn="l"/>
                <a:tab pos="6560999" algn="l"/>
                <a:tab pos="6968880" algn="l"/>
                <a:tab pos="7376760" algn="l"/>
                <a:tab pos="778500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2pPr>
            <a:lvl3pPr marL="864000" marR="0" lvl="2" indent="-252000" algn="l" rtl="0" hangingPunct="1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buFont typeface="StarSymbol"/>
              <a:buChar char="●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3pPr>
            <a:lvl4pPr marL="1170000" marR="0" lvl="3" indent="-198000" algn="l" rtl="0" hangingPunct="1">
              <a:lnSpc>
                <a:spcPct val="93000"/>
              </a:lnSpc>
              <a:spcBef>
                <a:spcPts val="0"/>
              </a:spcBef>
              <a:spcAft>
                <a:spcPts val="524"/>
              </a:spcAft>
              <a:buClr>
                <a:srgbClr val="000000"/>
              </a:buClr>
              <a:buSzPct val="60000"/>
              <a:buFont typeface="Wingdings 3"/>
              <a:buChar char=""/>
              <a:tabLst>
                <a:tab pos="64800" algn="l"/>
                <a:tab pos="473040" algn="l"/>
                <a:tab pos="880920" algn="l"/>
                <a:tab pos="1288800" algn="l"/>
                <a:tab pos="1696680" algn="l"/>
                <a:tab pos="2104920" algn="l"/>
                <a:tab pos="2512800" algn="l"/>
                <a:tab pos="2920680" algn="l"/>
                <a:tab pos="3328919" algn="l"/>
                <a:tab pos="3736800" algn="l"/>
                <a:tab pos="4144680" algn="l"/>
                <a:tab pos="4552919" algn="l"/>
                <a:tab pos="4960800" algn="l"/>
                <a:tab pos="5368680" algn="l"/>
                <a:tab pos="5776560" algn="l"/>
                <a:tab pos="6184800" algn="l"/>
                <a:tab pos="6592680" algn="l"/>
                <a:tab pos="7000559" algn="l"/>
                <a:tab pos="7408799" algn="l"/>
                <a:tab pos="7816680" algn="l"/>
              </a:tabLst>
              <a:def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4pPr>
            <a:lvl5pPr marL="1958759" marR="0" lvl="4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3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defRPr>
            </a:lvl5pPr>
            <a:lvl6pPr marL="1958759" marR="0" lvl="5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3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defRPr>
            </a:lvl6pPr>
            <a:lvl7pPr marL="1958759" marR="0" lvl="6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3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defRPr>
            </a:lvl7pPr>
            <a:lvl8pPr marL="1958759" marR="0" lvl="7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8pPr>
            <a:lvl9pPr marL="1958759" marR="0" lvl="8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9pPr>
          </a:lstStyle>
          <a:p>
            <a:pPr defTabSz="914400" fontAlgn="auto">
              <a:buClrTx/>
              <a:buSzTx/>
              <a:buFontTx/>
            </a:pPr>
            <a:r>
              <a:rPr lang="fr-FR" altLang="zh-CN" sz="2800" kern="0" dirty="0"/>
              <a:t>The SOLEIL </a:t>
            </a:r>
            <a:r>
              <a:rPr lang="fr-FR" altLang="zh-CN" sz="2800" kern="0" dirty="0" err="1"/>
              <a:t>choice</a:t>
            </a:r>
            <a:endParaRPr lang="fr-FR" altLang="zh-CN" sz="2800" kern="0" dirty="0"/>
          </a:p>
          <a:p>
            <a:pPr lvl="1" defTabSz="914400" fontAlgn="auto">
              <a:buClrTx/>
              <a:buSzTx/>
              <a:buFontTx/>
            </a:pPr>
            <a:r>
              <a:rPr lang="fr-FR" altLang="zh-CN" sz="2000" kern="0" dirty="0"/>
              <a:t>SOLEIL chose </a:t>
            </a:r>
            <a:r>
              <a:rPr lang="fr-FR" altLang="zh-CN" sz="2000" kern="0" dirty="0" err="1"/>
              <a:t>NeXus</a:t>
            </a:r>
            <a:r>
              <a:rPr lang="fr-FR" altLang="zh-CN" sz="2000" kern="0" dirty="0"/>
              <a:t>/HDF5 in </a:t>
            </a:r>
            <a:r>
              <a:rPr lang="fr-FR" altLang="zh-CN" sz="2000" kern="0" dirty="0" err="1"/>
              <a:t>early</a:t>
            </a:r>
            <a:r>
              <a:rPr lang="fr-FR" altLang="zh-CN" sz="2000" kern="0" dirty="0"/>
              <a:t> 2005, and </a:t>
            </a:r>
            <a:r>
              <a:rPr lang="fr-FR" altLang="zh-CN" sz="2000" kern="0" dirty="0" err="1"/>
              <a:t>developed</a:t>
            </a:r>
            <a:r>
              <a:rPr lang="fr-FR" altLang="zh-CN" sz="2000" kern="0" dirty="0"/>
              <a:t> an </a:t>
            </a:r>
            <a:r>
              <a:rPr lang="fr-FR" altLang="zh-CN" sz="2000" kern="0" dirty="0" err="1"/>
              <a:t>extracting</a:t>
            </a:r>
            <a:r>
              <a:rPr lang="fr-FR" altLang="zh-CN" sz="2000" kern="0" dirty="0"/>
              <a:t> </a:t>
            </a:r>
            <a:r>
              <a:rPr lang="fr-FR" altLang="zh-CN" sz="2000" kern="0" dirty="0" err="1"/>
              <a:t>tool</a:t>
            </a:r>
            <a:r>
              <a:rPr lang="fr-FR" altLang="zh-CN" sz="2000" kern="0" dirty="0"/>
              <a:t> in </a:t>
            </a:r>
            <a:r>
              <a:rPr lang="fr-FR" altLang="zh-CN" sz="2000" kern="0" dirty="0" err="1"/>
              <a:t>order</a:t>
            </a:r>
            <a:r>
              <a:rPr lang="fr-FR" altLang="zh-CN" sz="2000" kern="0" dirty="0"/>
              <a:t> to </a:t>
            </a:r>
            <a:r>
              <a:rPr lang="fr-FR" altLang="zh-CN" sz="2000" kern="0" dirty="0" err="1"/>
              <a:t>produce</a:t>
            </a:r>
            <a:r>
              <a:rPr lang="fr-FR" altLang="zh-CN" sz="2000" kern="0" dirty="0"/>
              <a:t> ASCII files (and </a:t>
            </a:r>
            <a:r>
              <a:rPr lang="fr-FR" altLang="zh-CN" sz="2000" kern="0" dirty="0" err="1"/>
              <a:t>also</a:t>
            </a:r>
            <a:r>
              <a:rPr lang="fr-FR" altLang="zh-CN" sz="2000" kern="0" dirty="0"/>
              <a:t> </a:t>
            </a:r>
            <a:r>
              <a:rPr lang="fr-FR" altLang="zh-CN" sz="2000" kern="0" dirty="0" err="1"/>
              <a:t>bmp</a:t>
            </a:r>
            <a:r>
              <a:rPr lang="fr-FR" altLang="zh-CN" sz="2000" kern="0" dirty="0"/>
              <a:t>/jpeg for images).</a:t>
            </a:r>
          </a:p>
          <a:p>
            <a:pPr lvl="2" defTabSz="914400" fontAlgn="auto"/>
            <a:r>
              <a:rPr lang="fr-FR" altLang="zh-CN" sz="2000" kern="0" dirty="0"/>
              <a:t>Pros:</a:t>
            </a:r>
          </a:p>
          <a:p>
            <a:pPr lvl="3" defTabSz="914400" fontAlgn="auto"/>
            <a:r>
              <a:rPr lang="fr-FR" altLang="zh-CN" sz="1800" kern="0" dirty="0" err="1"/>
              <a:t>Using</a:t>
            </a:r>
            <a:r>
              <a:rPr lang="fr-FR" altLang="zh-CN" sz="1800" kern="0" dirty="0"/>
              <a:t> </a:t>
            </a:r>
            <a:r>
              <a:rPr lang="fr-FR" altLang="zh-CN" sz="1800" kern="0" dirty="0" err="1"/>
              <a:t>NeXus</a:t>
            </a:r>
            <a:r>
              <a:rPr lang="fr-FR" altLang="zh-CN" sz="1800" kern="0" dirty="0"/>
              <a:t>/HDF5 format </a:t>
            </a:r>
            <a:r>
              <a:rPr lang="fr-FR" altLang="zh-CN" sz="1800" kern="0" dirty="0" err="1"/>
              <a:t>is</a:t>
            </a:r>
            <a:r>
              <a:rPr lang="fr-FR" altLang="zh-CN" sz="1800" kern="0" dirty="0"/>
              <a:t> </a:t>
            </a:r>
            <a:r>
              <a:rPr lang="fr-FR" altLang="zh-CN" sz="1800" kern="0" dirty="0" err="1"/>
              <a:t>therefore</a:t>
            </a:r>
            <a:r>
              <a:rPr lang="fr-FR" altLang="zh-CN" sz="1800" kern="0" dirty="0"/>
              <a:t> transparent for </a:t>
            </a:r>
            <a:r>
              <a:rPr lang="fr-FR" altLang="zh-CN" sz="1800" kern="0" dirty="0" err="1"/>
              <a:t>scientists</a:t>
            </a:r>
            <a:endParaRPr lang="fr-FR" altLang="zh-CN" sz="1800" kern="0" dirty="0"/>
          </a:p>
          <a:p>
            <a:pPr lvl="3" defTabSz="914400" fontAlgn="auto"/>
            <a:r>
              <a:rPr lang="fr-FR" altLang="zh-CN" sz="1800" kern="0" dirty="0" err="1"/>
              <a:t>Less</a:t>
            </a:r>
            <a:r>
              <a:rPr lang="fr-FR" altLang="zh-CN" sz="1800" kern="0" dirty="0"/>
              <a:t> </a:t>
            </a:r>
            <a:r>
              <a:rPr lang="fr-FR" altLang="zh-CN" sz="1800" kern="0" dirty="0" err="1"/>
              <a:t>resistance</a:t>
            </a:r>
            <a:r>
              <a:rPr lang="fr-FR" altLang="zh-CN" sz="1800" kern="0" dirty="0"/>
              <a:t> to the </a:t>
            </a:r>
            <a:r>
              <a:rPr lang="fr-FR" altLang="zh-CN" sz="1800" kern="0" dirty="0" err="1" smtClean="0"/>
              <a:t>deployment</a:t>
            </a:r>
            <a:r>
              <a:rPr lang="fr-FR" altLang="zh-CN" sz="1800" kern="0" dirty="0" smtClean="0"/>
              <a:t> </a:t>
            </a:r>
            <a:r>
              <a:rPr lang="fr-FR" altLang="zh-CN" sz="1800" kern="0" dirty="0"/>
              <a:t>of </a:t>
            </a:r>
            <a:r>
              <a:rPr lang="fr-FR" altLang="zh-CN" sz="1800" kern="0" dirty="0" err="1"/>
              <a:t>NeXus</a:t>
            </a:r>
            <a:r>
              <a:rPr lang="fr-FR" altLang="zh-CN" sz="1800" kern="0" dirty="0"/>
              <a:t>/HDF5 </a:t>
            </a:r>
            <a:r>
              <a:rPr lang="fr-FR" altLang="zh-CN" sz="1800" kern="0" dirty="0" err="1"/>
              <a:t>based</a:t>
            </a:r>
            <a:r>
              <a:rPr lang="fr-FR" altLang="zh-CN" sz="1800" kern="0" dirty="0"/>
              <a:t> acquisition </a:t>
            </a:r>
            <a:r>
              <a:rPr lang="fr-FR" altLang="zh-CN" sz="1800" kern="0" dirty="0" err="1" smtClean="0"/>
              <a:t>tools</a:t>
            </a:r>
            <a:endParaRPr lang="fr-FR" altLang="zh-CN" sz="1800" kern="0" dirty="0" smtClean="0"/>
          </a:p>
          <a:p>
            <a:pPr marL="972000" lvl="3" indent="0" defTabSz="914400" fontAlgn="auto">
              <a:buNone/>
            </a:pPr>
            <a:endParaRPr lang="fr-FR" altLang="zh-CN" sz="1800" kern="0" dirty="0"/>
          </a:p>
          <a:p>
            <a:pPr lvl="2" defTabSz="914400" fontAlgn="auto"/>
            <a:r>
              <a:rPr lang="fr-FR" altLang="zh-CN" sz="2000" kern="0" dirty="0"/>
              <a:t>Cons:</a:t>
            </a:r>
          </a:p>
          <a:p>
            <a:pPr lvl="3" defTabSz="914400" fontAlgn="auto"/>
            <a:r>
              <a:rPr lang="fr-FR" altLang="zh-CN" sz="1800" kern="0" dirty="0" err="1"/>
              <a:t>Scientists</a:t>
            </a:r>
            <a:r>
              <a:rPr lang="fr-FR" altLang="zh-CN" sz="1800" kern="0" dirty="0"/>
              <a:t> </a:t>
            </a:r>
            <a:r>
              <a:rPr lang="fr-FR" altLang="zh-CN" sz="1800" kern="0" dirty="0" err="1" smtClean="0"/>
              <a:t>didn't</a:t>
            </a:r>
            <a:r>
              <a:rPr lang="fr-FR" altLang="zh-CN" sz="1800" kern="0" dirty="0" smtClean="0"/>
              <a:t> </a:t>
            </a:r>
            <a:r>
              <a:rPr lang="fr-FR" altLang="zh-CN" sz="1800" kern="0" dirty="0" err="1"/>
              <a:t>see</a:t>
            </a:r>
            <a:r>
              <a:rPr lang="fr-FR" altLang="zh-CN" sz="1800" kern="0" dirty="0"/>
              <a:t> the </a:t>
            </a:r>
            <a:r>
              <a:rPr lang="fr-FR" altLang="zh-CN" sz="1800" kern="0" dirty="0" err="1"/>
              <a:t>added</a:t>
            </a:r>
            <a:r>
              <a:rPr lang="fr-FR" altLang="zh-CN" sz="1800" kern="0" dirty="0"/>
              <a:t> value of </a:t>
            </a:r>
            <a:r>
              <a:rPr lang="fr-FR" altLang="zh-CN" sz="1800" kern="0" dirty="0" err="1"/>
              <a:t>NeXus</a:t>
            </a:r>
            <a:r>
              <a:rPr lang="fr-FR" altLang="zh-CN" sz="1800" kern="0" dirty="0"/>
              <a:t>/HDF5</a:t>
            </a:r>
          </a:p>
          <a:p>
            <a:pPr lvl="3" defTabSz="914400" fontAlgn="auto"/>
            <a:r>
              <a:rPr lang="fr-FR" altLang="zh-CN" sz="1800" kern="0" dirty="0"/>
              <a:t>It </a:t>
            </a:r>
            <a:r>
              <a:rPr lang="fr-FR" altLang="zh-CN" sz="1800" kern="0" dirty="0" err="1"/>
              <a:t>doesn't</a:t>
            </a:r>
            <a:r>
              <a:rPr lang="fr-FR" altLang="zh-CN" sz="1800" kern="0" dirty="0"/>
              <a:t> push to </a:t>
            </a:r>
            <a:r>
              <a:rPr lang="fr-FR" altLang="zh-CN" sz="1800" kern="0" dirty="0" err="1" smtClean="0"/>
              <a:t>adapt</a:t>
            </a:r>
            <a:r>
              <a:rPr lang="fr-FR" altLang="zh-CN" sz="1800" kern="0" dirty="0" smtClean="0"/>
              <a:t> </a:t>
            </a:r>
            <a:r>
              <a:rPr lang="fr-FR" altLang="zh-CN" sz="1800" kern="0" dirty="0" err="1" smtClean="0"/>
              <a:t>already</a:t>
            </a:r>
            <a:r>
              <a:rPr lang="fr-FR" altLang="zh-CN" sz="1800" kern="0" dirty="0" smtClean="0"/>
              <a:t> </a:t>
            </a:r>
            <a:r>
              <a:rPr lang="fr-FR" altLang="zh-CN" sz="1800" kern="0" dirty="0" err="1" smtClean="0"/>
              <a:t>developed</a:t>
            </a:r>
            <a:r>
              <a:rPr lang="fr-FR" altLang="zh-CN" sz="1800" kern="0" dirty="0" smtClean="0"/>
              <a:t> data </a:t>
            </a:r>
            <a:r>
              <a:rPr lang="fr-FR" altLang="zh-CN" sz="1800" kern="0" dirty="0" err="1"/>
              <a:t>reduction</a:t>
            </a:r>
            <a:r>
              <a:rPr lang="fr-FR" altLang="zh-CN" sz="1800" kern="0" dirty="0"/>
              <a:t> applications able to </a:t>
            </a:r>
            <a:r>
              <a:rPr lang="fr-FR" altLang="zh-CN" sz="1800" kern="0" dirty="0" err="1"/>
              <a:t>read</a:t>
            </a:r>
            <a:r>
              <a:rPr lang="fr-FR" altLang="zh-CN" sz="1800" kern="0" dirty="0"/>
              <a:t> </a:t>
            </a:r>
            <a:r>
              <a:rPr lang="fr-FR" altLang="zh-CN" sz="1800" kern="0" dirty="0" err="1"/>
              <a:t>such</a:t>
            </a:r>
            <a:r>
              <a:rPr lang="fr-FR" altLang="zh-CN" sz="1800" kern="0" dirty="0"/>
              <a:t> files</a:t>
            </a:r>
          </a:p>
        </p:txBody>
      </p:sp>
    </p:spTree>
    <p:extLst>
      <p:ext uri="{BB962C8B-B14F-4D97-AF65-F5344CB8AC3E}">
        <p14:creationId xmlns:p14="http://schemas.microsoft.com/office/powerpoint/2010/main" val="4174190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D1C0CDCD-53D2-4752-A1C2-23735E46E69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7" name="CustomShape 1">
            <a:extLst>
              <a:ext uri="{FF2B5EF4-FFF2-40B4-BE49-F238E27FC236}">
                <a16:creationId xmlns:a16="http://schemas.microsoft.com/office/drawing/2014/main" xmlns="" id="{74DB8005-723C-472A-B730-305C1AB1A7EF}"/>
              </a:ext>
            </a:extLst>
          </p:cNvPr>
          <p:cNvSpPr/>
          <p:nvPr/>
        </p:nvSpPr>
        <p:spPr>
          <a:xfrm>
            <a:off x="850255" y="100430"/>
            <a:ext cx="8228013" cy="6935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90640" algn="r">
              <a:lnSpc>
                <a:spcPct val="95000"/>
              </a:lnSpc>
              <a:buFont typeface="Times New Roman" pitchFamily="16" charset="0"/>
              <a:buNone/>
              <a:defRPr/>
            </a:pPr>
            <a:r>
              <a:rPr lang="en-GB" sz="3200" b="1" spc="-1" dirty="0" err="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NeXus</a:t>
            </a:r>
            <a:r>
              <a:rPr lang="en-GB" sz="32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usage</a:t>
            </a:r>
            <a:endParaRPr lang="en-GB" sz="24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xmlns="" id="{DB312707-7D83-4865-AFB5-1F81AB6C8CBA}"/>
              </a:ext>
            </a:extLst>
          </p:cNvPr>
          <p:cNvSpPr txBox="1">
            <a:spLocks noChangeArrowheads="1"/>
          </p:cNvSpPr>
          <p:nvPr/>
        </p:nvSpPr>
        <p:spPr>
          <a:xfrm>
            <a:off x="468313" y="1341438"/>
            <a:ext cx="8207375" cy="4895850"/>
          </a:xfrm>
          <a:prstGeom prst="rect">
            <a:avLst/>
          </a:prstGeom>
        </p:spPr>
        <p:txBody>
          <a:bodyPr lIns="0" tIns="0" rIns="0" bIns="0"/>
          <a:lstStyle/>
          <a:p>
            <a:pPr defTabSz="914400" fontAlgn="auto">
              <a:lnSpc>
                <a:spcPct val="93000"/>
              </a:lnSpc>
              <a:spcBef>
                <a:spcPts val="0"/>
              </a:spcBef>
              <a:spcAft>
                <a:spcPts val="1568"/>
              </a:spcAft>
              <a:buClrTx/>
              <a:buSzTx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</a:pPr>
            <a:r>
              <a:rPr lang="fr-FR" altLang="fr-FR" sz="2800" b="1" dirty="0" err="1">
                <a:solidFill>
                  <a:srgbClr val="0047FF"/>
                </a:solidFill>
                <a:latin typeface="Trebuchet MS" pitchFamily="34"/>
              </a:rPr>
              <a:t>Make</a:t>
            </a:r>
            <a:r>
              <a:rPr lang="fr-FR" altLang="fr-FR" sz="2800" b="1" dirty="0">
                <a:solidFill>
                  <a:srgbClr val="0047FF"/>
                </a:solidFill>
                <a:latin typeface="Trebuchet MS" pitchFamily="34"/>
              </a:rPr>
              <a:t> </a:t>
            </a:r>
            <a:r>
              <a:rPr lang="fr-FR" altLang="fr-FR" sz="2800" b="1" dirty="0" err="1">
                <a:solidFill>
                  <a:srgbClr val="0047FF"/>
                </a:solidFill>
                <a:latin typeface="Trebuchet MS" pitchFamily="34"/>
              </a:rPr>
              <a:t>NeXus</a:t>
            </a:r>
            <a:r>
              <a:rPr lang="fr-FR" altLang="fr-FR" sz="2800" b="1" dirty="0">
                <a:solidFill>
                  <a:srgbClr val="0047FF"/>
                </a:solidFill>
                <a:latin typeface="Trebuchet MS" pitchFamily="34"/>
              </a:rPr>
              <a:t> the standard data format at SOLEIL </a:t>
            </a:r>
            <a:r>
              <a:rPr lang="fr-FR" altLang="fr-FR" sz="2800" b="1" dirty="0" err="1">
                <a:solidFill>
                  <a:srgbClr val="0047FF"/>
                </a:solidFill>
                <a:latin typeface="Trebuchet MS" pitchFamily="34"/>
              </a:rPr>
              <a:t>with</a:t>
            </a:r>
            <a:r>
              <a:rPr lang="fr-FR" altLang="fr-FR" sz="2800" b="1" dirty="0">
                <a:solidFill>
                  <a:srgbClr val="0047FF"/>
                </a:solidFill>
                <a:latin typeface="Trebuchet MS" pitchFamily="34"/>
              </a:rPr>
              <a:t> the </a:t>
            </a:r>
            <a:r>
              <a:rPr lang="fr-FR" altLang="fr-FR" sz="2800" b="1" dirty="0" err="1">
                <a:solidFill>
                  <a:srgbClr val="0047FF"/>
                </a:solidFill>
                <a:latin typeface="Trebuchet MS" pitchFamily="34"/>
              </a:rPr>
              <a:t>largest</a:t>
            </a:r>
            <a:r>
              <a:rPr lang="fr-FR" altLang="fr-FR" sz="2800" b="1" dirty="0">
                <a:solidFill>
                  <a:srgbClr val="0047FF"/>
                </a:solidFill>
                <a:latin typeface="Trebuchet MS" pitchFamily="34"/>
              </a:rPr>
              <a:t> possible adoption on the </a:t>
            </a:r>
            <a:r>
              <a:rPr lang="fr-FR" altLang="fr-FR" sz="2800" b="1" dirty="0" err="1">
                <a:solidFill>
                  <a:srgbClr val="0047FF"/>
                </a:solidFill>
                <a:latin typeface="Trebuchet MS" pitchFamily="34"/>
              </a:rPr>
              <a:t>field</a:t>
            </a:r>
            <a:endParaRPr lang="fr-FR" altLang="fr-FR" sz="2800" b="1" dirty="0">
              <a:solidFill>
                <a:srgbClr val="0047FF"/>
              </a:solidFill>
              <a:latin typeface="Trebuchet MS" pitchFamily="34"/>
            </a:endParaRPr>
          </a:p>
          <a:p>
            <a:pPr marL="612000" lvl="1" indent="0" defTabSz="914400" fontAlgn="auto">
              <a:lnSpc>
                <a:spcPct val="93000"/>
              </a:lnSpc>
              <a:spcBef>
                <a:spcPts val="0"/>
              </a:spcBef>
              <a:spcAft>
                <a:spcPts val="1134"/>
              </a:spcAft>
              <a:buClrTx/>
              <a:buSzTx/>
              <a:tabLst>
                <a:tab pos="33120" algn="l"/>
                <a:tab pos="440999" algn="l"/>
                <a:tab pos="849239" algn="l"/>
                <a:tab pos="1257119" algn="l"/>
                <a:tab pos="1664999" algn="l"/>
                <a:tab pos="2073240" algn="l"/>
                <a:tab pos="2481120" algn="l"/>
                <a:tab pos="2889000" algn="l"/>
                <a:tab pos="3296880" algn="l"/>
                <a:tab pos="3705120" algn="l"/>
                <a:tab pos="4113000" algn="l"/>
                <a:tab pos="4520880" algn="l"/>
                <a:tab pos="4929120" algn="l"/>
                <a:tab pos="5337000" algn="l"/>
                <a:tab pos="5744880" algn="l"/>
                <a:tab pos="6153120" algn="l"/>
                <a:tab pos="6560999" algn="l"/>
                <a:tab pos="6968880" algn="l"/>
                <a:tab pos="7376760" algn="l"/>
                <a:tab pos="7785000" algn="l"/>
              </a:tabLst>
            </a:pPr>
            <a:r>
              <a:rPr lang="fr-FR" altLang="fr-FR" sz="2400" dirty="0">
                <a:solidFill>
                  <a:srgbClr val="000000"/>
                </a:solidFill>
                <a:latin typeface="Trebuchet MS" pitchFamily="34"/>
              </a:rPr>
              <a:t>Do not loose </a:t>
            </a:r>
            <a:r>
              <a:rPr lang="fr-FR" altLang="fr-FR" sz="2400" dirty="0" err="1">
                <a:solidFill>
                  <a:srgbClr val="000000"/>
                </a:solidFill>
                <a:latin typeface="Trebuchet MS" pitchFamily="34"/>
              </a:rPr>
              <a:t>too</a:t>
            </a:r>
            <a:r>
              <a:rPr lang="fr-FR" altLang="fr-FR" sz="2400" dirty="0">
                <a:solidFill>
                  <a:srgbClr val="000000"/>
                </a:solidFill>
                <a:latin typeface="Trebuchet MS" pitchFamily="34"/>
              </a:rPr>
              <a:t> </a:t>
            </a:r>
            <a:r>
              <a:rPr lang="fr-FR" altLang="fr-FR" sz="2400" dirty="0" err="1">
                <a:solidFill>
                  <a:srgbClr val="000000"/>
                </a:solidFill>
                <a:latin typeface="Trebuchet MS" pitchFamily="34"/>
              </a:rPr>
              <a:t>many</a:t>
            </a:r>
            <a:r>
              <a:rPr lang="fr-FR" altLang="fr-FR" sz="2400" dirty="0">
                <a:solidFill>
                  <a:srgbClr val="000000"/>
                </a:solidFill>
                <a:latin typeface="Trebuchet MS" pitchFamily="34"/>
              </a:rPr>
              <a:t> time </a:t>
            </a:r>
            <a:r>
              <a:rPr lang="fr-FR" altLang="fr-FR" sz="2400" dirty="0" err="1">
                <a:solidFill>
                  <a:srgbClr val="000000"/>
                </a:solidFill>
                <a:latin typeface="Trebuchet MS" pitchFamily="34"/>
              </a:rPr>
              <a:t>discussing</a:t>
            </a:r>
            <a:r>
              <a:rPr lang="fr-FR" altLang="fr-FR" sz="2400" dirty="0">
                <a:solidFill>
                  <a:srgbClr val="000000"/>
                </a:solidFill>
                <a:latin typeface="Trebuchet MS" pitchFamily="34"/>
              </a:rPr>
              <a:t> on the standardisation</a:t>
            </a:r>
          </a:p>
          <a:p>
            <a:pPr marL="864000" lvl="2" indent="-252000" defTabSz="914400" fontAlgn="auto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buFont typeface="StarSymbol"/>
              <a:buChar char="●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</a:pPr>
            <a:r>
              <a:rPr lang="fr-FR" altLang="fr-FR" sz="2000" dirty="0" err="1">
                <a:solidFill>
                  <a:srgbClr val="000000"/>
                </a:solidFill>
                <a:latin typeface="Trebuchet MS" pitchFamily="34"/>
              </a:rPr>
              <a:t>Hide</a:t>
            </a:r>
            <a:r>
              <a:rPr lang="fr-FR" altLang="fr-FR" sz="2000" dirty="0">
                <a:solidFill>
                  <a:srgbClr val="000000"/>
                </a:solidFill>
                <a:latin typeface="Trebuchet MS" pitchFamily="34"/>
              </a:rPr>
              <a:t> </a:t>
            </a:r>
            <a:r>
              <a:rPr lang="fr-FR" altLang="fr-FR" sz="2000" dirty="0" err="1">
                <a:solidFill>
                  <a:srgbClr val="000000"/>
                </a:solidFill>
                <a:latin typeface="Trebuchet MS" pitchFamily="34"/>
              </a:rPr>
              <a:t>ugly</a:t>
            </a:r>
            <a:r>
              <a:rPr lang="fr-FR" altLang="fr-FR" sz="2000" dirty="0">
                <a:solidFill>
                  <a:srgbClr val="000000"/>
                </a:solidFill>
                <a:latin typeface="Trebuchet MS" pitchFamily="34"/>
              </a:rPr>
              <a:t> </a:t>
            </a:r>
            <a:r>
              <a:rPr lang="fr-FR" altLang="fr-FR" sz="2000" dirty="0" err="1">
                <a:solidFill>
                  <a:srgbClr val="000000"/>
                </a:solidFill>
                <a:latin typeface="Trebuchet MS" pitchFamily="34"/>
              </a:rPr>
              <a:t>details</a:t>
            </a:r>
            <a:r>
              <a:rPr lang="fr-FR" altLang="fr-FR" sz="2000" dirty="0">
                <a:solidFill>
                  <a:srgbClr val="000000"/>
                </a:solidFill>
                <a:latin typeface="Trebuchet MS" pitchFamily="34"/>
              </a:rPr>
              <a:t> of </a:t>
            </a:r>
            <a:r>
              <a:rPr lang="fr-FR" altLang="fr-FR" sz="2000" dirty="0" err="1">
                <a:solidFill>
                  <a:srgbClr val="000000"/>
                </a:solidFill>
                <a:latin typeface="Trebuchet MS" pitchFamily="34"/>
              </a:rPr>
              <a:t>internal</a:t>
            </a:r>
            <a:r>
              <a:rPr lang="fr-FR" altLang="fr-FR" sz="2000" dirty="0">
                <a:solidFill>
                  <a:srgbClr val="000000"/>
                </a:solidFill>
                <a:latin typeface="Trebuchet MS" pitchFamily="34"/>
              </a:rPr>
              <a:t> file organisation </a:t>
            </a:r>
            <a:r>
              <a:rPr lang="fr-FR" altLang="fr-FR" sz="2000" dirty="0" err="1">
                <a:solidFill>
                  <a:srgbClr val="000000"/>
                </a:solidFill>
                <a:latin typeface="Trebuchet MS" pitchFamily="34"/>
              </a:rPr>
              <a:t>through</a:t>
            </a:r>
            <a:r>
              <a:rPr lang="fr-FR" altLang="fr-FR" sz="2000" dirty="0">
                <a:solidFill>
                  <a:srgbClr val="000000"/>
                </a:solidFill>
                <a:latin typeface="Trebuchet MS" pitchFamily="34"/>
              </a:rPr>
              <a:t> </a:t>
            </a:r>
            <a:r>
              <a:rPr lang="fr-FR" altLang="fr-FR" sz="2000" dirty="0" err="1">
                <a:solidFill>
                  <a:srgbClr val="000000"/>
                </a:solidFill>
                <a:latin typeface="Trebuchet MS" pitchFamily="34"/>
              </a:rPr>
              <a:t>device</a:t>
            </a:r>
            <a:r>
              <a:rPr lang="fr-FR" altLang="fr-FR" sz="2000" dirty="0">
                <a:solidFill>
                  <a:srgbClr val="000000"/>
                </a:solidFill>
                <a:latin typeface="Trebuchet MS" pitchFamily="34"/>
              </a:rPr>
              <a:t> or API </a:t>
            </a:r>
          </a:p>
          <a:p>
            <a:pPr marL="864000" lvl="2" indent="-252000" defTabSz="914400" fontAlgn="auto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buFont typeface="StarSymbol"/>
              <a:buChar char="●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</a:pPr>
            <a:r>
              <a:rPr lang="fr-FR" altLang="fr-FR" sz="2000" dirty="0" err="1">
                <a:solidFill>
                  <a:srgbClr val="000000"/>
                </a:solidFill>
                <a:latin typeface="Trebuchet MS" pitchFamily="34"/>
              </a:rPr>
              <a:t>Dictionary</a:t>
            </a:r>
            <a:r>
              <a:rPr lang="fr-FR" altLang="fr-FR" sz="2000" dirty="0">
                <a:solidFill>
                  <a:srgbClr val="000000"/>
                </a:solidFill>
                <a:latin typeface="Trebuchet MS" pitchFamily="34"/>
              </a:rPr>
              <a:t> Standardisation process </a:t>
            </a:r>
            <a:r>
              <a:rPr lang="fr-FR" altLang="fr-FR" sz="2000" dirty="0" err="1">
                <a:solidFill>
                  <a:srgbClr val="000000"/>
                </a:solidFill>
                <a:latin typeface="Trebuchet MS" pitchFamily="34"/>
              </a:rPr>
              <a:t>was</a:t>
            </a:r>
            <a:r>
              <a:rPr lang="fr-FR" altLang="fr-FR" sz="2000" dirty="0">
                <a:solidFill>
                  <a:srgbClr val="000000"/>
                </a:solidFill>
                <a:latin typeface="Trebuchet MS" pitchFamily="34"/>
              </a:rPr>
              <a:t> a </a:t>
            </a:r>
            <a:r>
              <a:rPr lang="fr-FR" altLang="fr-FR" sz="2000" dirty="0" err="1">
                <a:solidFill>
                  <a:srgbClr val="000000"/>
                </a:solidFill>
                <a:latin typeface="Trebuchet MS" pitchFamily="34"/>
              </a:rPr>
              <a:t>tool</a:t>
            </a:r>
            <a:r>
              <a:rPr lang="fr-FR" altLang="fr-FR" sz="2000" dirty="0">
                <a:solidFill>
                  <a:srgbClr val="000000"/>
                </a:solidFill>
                <a:latin typeface="Trebuchet MS" pitchFamily="34"/>
              </a:rPr>
              <a:t> long process for </a:t>
            </a:r>
            <a:r>
              <a:rPr lang="fr-FR" altLang="fr-FR" sz="2000" dirty="0" err="1">
                <a:solidFill>
                  <a:srgbClr val="000000"/>
                </a:solidFill>
                <a:latin typeface="Trebuchet MS" pitchFamily="34"/>
              </a:rPr>
              <a:t>our</a:t>
            </a:r>
            <a:r>
              <a:rPr lang="fr-FR" altLang="fr-FR" sz="2000" dirty="0">
                <a:solidFill>
                  <a:srgbClr val="000000"/>
                </a:solidFill>
                <a:latin typeface="Trebuchet MS" pitchFamily="34"/>
              </a:rPr>
              <a:t> </a:t>
            </a:r>
            <a:r>
              <a:rPr lang="fr-FR" altLang="fr-FR" sz="2000" dirty="0" err="1">
                <a:solidFill>
                  <a:srgbClr val="000000"/>
                </a:solidFill>
                <a:latin typeface="Trebuchet MS" pitchFamily="34"/>
              </a:rPr>
              <a:t>project</a:t>
            </a:r>
            <a:r>
              <a:rPr lang="fr-FR" altLang="fr-FR" sz="2000" dirty="0">
                <a:solidFill>
                  <a:srgbClr val="000000"/>
                </a:solidFill>
                <a:latin typeface="Trebuchet MS" pitchFamily="34"/>
              </a:rPr>
              <a:t> life cycle </a:t>
            </a:r>
          </a:p>
          <a:p>
            <a:pPr defTabSz="914400" fontAlgn="auto">
              <a:lnSpc>
                <a:spcPct val="93000"/>
              </a:lnSpc>
              <a:spcBef>
                <a:spcPts val="0"/>
              </a:spcBef>
              <a:spcAft>
                <a:spcPts val="1568"/>
              </a:spcAft>
              <a:buClrTx/>
              <a:buSzTx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</a:pPr>
            <a:r>
              <a:rPr lang="fr-FR" altLang="fr-FR" sz="2800" b="1" dirty="0">
                <a:solidFill>
                  <a:srgbClr val="0047FF"/>
                </a:solidFill>
                <a:latin typeface="Trebuchet MS" pitchFamily="34"/>
              </a:rPr>
              <a:t>Be </a:t>
            </a:r>
            <a:r>
              <a:rPr lang="fr-FR" altLang="fr-FR" sz="2800" b="1" dirty="0" err="1">
                <a:solidFill>
                  <a:srgbClr val="0047FF"/>
                </a:solidFill>
                <a:latin typeface="Trebuchet MS" pitchFamily="34"/>
              </a:rPr>
              <a:t>ready</a:t>
            </a:r>
            <a:r>
              <a:rPr lang="fr-FR" altLang="fr-FR" sz="2800" b="1" dirty="0">
                <a:solidFill>
                  <a:srgbClr val="0047FF"/>
                </a:solidFill>
                <a:latin typeface="Trebuchet MS" pitchFamily="34"/>
              </a:rPr>
              <a:t> </a:t>
            </a:r>
            <a:r>
              <a:rPr lang="fr-FR" altLang="fr-FR" sz="2800" b="1" dirty="0" err="1">
                <a:solidFill>
                  <a:srgbClr val="0047FF"/>
                </a:solidFill>
                <a:latin typeface="Trebuchet MS" pitchFamily="34"/>
              </a:rPr>
              <a:t>early</a:t>
            </a:r>
            <a:r>
              <a:rPr lang="fr-FR" altLang="fr-FR" sz="2800" b="1" dirty="0">
                <a:solidFill>
                  <a:srgbClr val="0047FF"/>
                </a:solidFill>
                <a:latin typeface="Trebuchet MS" pitchFamily="34"/>
              </a:rPr>
              <a:t> on the </a:t>
            </a:r>
            <a:r>
              <a:rPr lang="fr-FR" altLang="fr-FR" sz="2800" b="1" dirty="0" err="1">
                <a:solidFill>
                  <a:srgbClr val="0047FF"/>
                </a:solidFill>
                <a:latin typeface="Trebuchet MS" pitchFamily="34"/>
              </a:rPr>
              <a:t>beamlines</a:t>
            </a:r>
            <a:r>
              <a:rPr lang="fr-FR" altLang="fr-FR" sz="2800" b="1" dirty="0">
                <a:solidFill>
                  <a:srgbClr val="0047FF"/>
                </a:solidFill>
                <a:latin typeface="Trebuchet MS" pitchFamily="34"/>
              </a:rPr>
              <a:t> to </a:t>
            </a:r>
            <a:r>
              <a:rPr lang="fr-FR" altLang="fr-FR" sz="2800" b="1" dirty="0" err="1">
                <a:solidFill>
                  <a:srgbClr val="0047FF"/>
                </a:solidFill>
                <a:latin typeface="Trebuchet MS" pitchFamily="34"/>
              </a:rPr>
              <a:t>avoid</a:t>
            </a:r>
            <a:r>
              <a:rPr lang="fr-FR" altLang="fr-FR" sz="2800" b="1" dirty="0">
                <a:solidFill>
                  <a:srgbClr val="0047FF"/>
                </a:solidFill>
                <a:latin typeface="Trebuchet MS" pitchFamily="34"/>
              </a:rPr>
              <a:t> </a:t>
            </a:r>
            <a:r>
              <a:rPr lang="fr-FR" altLang="fr-FR" sz="2800" b="1" dirty="0" err="1">
                <a:solidFill>
                  <a:srgbClr val="0047FF"/>
                </a:solidFill>
                <a:latin typeface="Trebuchet MS" pitchFamily="34"/>
              </a:rPr>
              <a:t>painful</a:t>
            </a:r>
            <a:r>
              <a:rPr lang="fr-FR" altLang="fr-FR" sz="2800" b="1" dirty="0">
                <a:solidFill>
                  <a:srgbClr val="0047FF"/>
                </a:solidFill>
                <a:latin typeface="Trebuchet MS" pitchFamily="34"/>
              </a:rPr>
              <a:t> and long data format migration</a:t>
            </a:r>
          </a:p>
        </p:txBody>
      </p:sp>
    </p:spTree>
    <p:extLst>
      <p:ext uri="{BB962C8B-B14F-4D97-AF65-F5344CB8AC3E}">
        <p14:creationId xmlns:p14="http://schemas.microsoft.com/office/powerpoint/2010/main" val="3091897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D1C0CDCD-53D2-4752-A1C2-23735E46E69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7" name="CustomShape 1">
            <a:extLst>
              <a:ext uri="{FF2B5EF4-FFF2-40B4-BE49-F238E27FC236}">
                <a16:creationId xmlns:a16="http://schemas.microsoft.com/office/drawing/2014/main" xmlns="" id="{74DB8005-723C-472A-B730-305C1AB1A7EF}"/>
              </a:ext>
            </a:extLst>
          </p:cNvPr>
          <p:cNvSpPr/>
          <p:nvPr/>
        </p:nvSpPr>
        <p:spPr>
          <a:xfrm>
            <a:off x="850255" y="100430"/>
            <a:ext cx="8228013" cy="6935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90640" algn="r">
              <a:lnSpc>
                <a:spcPct val="95000"/>
              </a:lnSpc>
              <a:buFont typeface="Times New Roman" pitchFamily="16" charset="0"/>
              <a:buNone/>
              <a:defRPr/>
            </a:pPr>
            <a:r>
              <a:rPr lang="en-GB" sz="3200" b="1" spc="-1" dirty="0" err="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NeXus</a:t>
            </a:r>
            <a:r>
              <a:rPr lang="en-GB" sz="32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usage</a:t>
            </a:r>
            <a:endParaRPr lang="en-GB" sz="24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FCE84AB4-B055-43F5-B66B-392B26AA2B1B}"/>
              </a:ext>
            </a:extLst>
          </p:cNvPr>
          <p:cNvSpPr txBox="1">
            <a:spLocks noChangeArrowheads="1"/>
          </p:cNvSpPr>
          <p:nvPr/>
        </p:nvSpPr>
        <p:spPr>
          <a:xfrm>
            <a:off x="114609" y="1122435"/>
            <a:ext cx="5209348" cy="5256212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t" anchorCtr="0" compatLnSpc="1"/>
          <a:lstStyle>
            <a:defPPr marL="288000" marR="0" lvl="0" indent="-288000" algn="l" rtl="0" hangingPunct="1">
              <a:lnSpc>
                <a:spcPct val="93000"/>
              </a:lnSpc>
              <a:spcBef>
                <a:spcPts val="0"/>
              </a:spcBef>
              <a:spcAft>
                <a:spcPts val="1568"/>
              </a:spcAft>
              <a:buNone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47FF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defPPr>
            <a:lvl1pPr marL="288000" marR="0" lvl="0" indent="-288000" algn="l" rtl="0" hangingPunct="1">
              <a:lnSpc>
                <a:spcPct val="93000"/>
              </a:lnSpc>
              <a:spcBef>
                <a:spcPts val="0"/>
              </a:spcBef>
              <a:spcAft>
                <a:spcPts val="1568"/>
              </a:spcAft>
              <a:buNone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47FF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1pPr>
            <a:lvl2pPr marL="612000" marR="0" lvl="1" indent="0" algn="l" rtl="0" hangingPunct="1">
              <a:lnSpc>
                <a:spcPct val="93000"/>
              </a:lnSpc>
              <a:spcBef>
                <a:spcPts val="0"/>
              </a:spcBef>
              <a:spcAft>
                <a:spcPts val="1134"/>
              </a:spcAft>
              <a:buNone/>
              <a:tabLst>
                <a:tab pos="33120" algn="l"/>
                <a:tab pos="440999" algn="l"/>
                <a:tab pos="849239" algn="l"/>
                <a:tab pos="1257119" algn="l"/>
                <a:tab pos="1664999" algn="l"/>
                <a:tab pos="2073240" algn="l"/>
                <a:tab pos="2481120" algn="l"/>
                <a:tab pos="2889000" algn="l"/>
                <a:tab pos="3296880" algn="l"/>
                <a:tab pos="3705120" algn="l"/>
                <a:tab pos="4113000" algn="l"/>
                <a:tab pos="4520880" algn="l"/>
                <a:tab pos="4929120" algn="l"/>
                <a:tab pos="5337000" algn="l"/>
                <a:tab pos="5744880" algn="l"/>
                <a:tab pos="6153120" algn="l"/>
                <a:tab pos="6560999" algn="l"/>
                <a:tab pos="6968880" algn="l"/>
                <a:tab pos="7376760" algn="l"/>
                <a:tab pos="778500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2pPr>
            <a:lvl3pPr marL="864000" marR="0" lvl="2" indent="-252000" algn="l" rtl="0" hangingPunct="1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2300DC"/>
              </a:buClr>
              <a:buSzPct val="70000"/>
              <a:buFont typeface="StarSymbol"/>
              <a:buChar char="●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3pPr>
            <a:lvl4pPr marL="1170000" marR="0" lvl="3" indent="-198000" algn="l" rtl="0" hangingPunct="1">
              <a:lnSpc>
                <a:spcPct val="93000"/>
              </a:lnSpc>
              <a:spcBef>
                <a:spcPts val="0"/>
              </a:spcBef>
              <a:spcAft>
                <a:spcPts val="524"/>
              </a:spcAft>
              <a:buClr>
                <a:srgbClr val="000000"/>
              </a:buClr>
              <a:buSzPct val="60000"/>
              <a:buFont typeface="Wingdings 3"/>
              <a:buChar char=""/>
              <a:tabLst>
                <a:tab pos="64800" algn="l"/>
                <a:tab pos="473040" algn="l"/>
                <a:tab pos="880920" algn="l"/>
                <a:tab pos="1288800" algn="l"/>
                <a:tab pos="1696680" algn="l"/>
                <a:tab pos="2104920" algn="l"/>
                <a:tab pos="2512800" algn="l"/>
                <a:tab pos="2920680" algn="l"/>
                <a:tab pos="3328919" algn="l"/>
                <a:tab pos="3736800" algn="l"/>
                <a:tab pos="4144680" algn="l"/>
                <a:tab pos="4552919" algn="l"/>
                <a:tab pos="4960800" algn="l"/>
                <a:tab pos="5368680" algn="l"/>
                <a:tab pos="5776560" algn="l"/>
                <a:tab pos="6184800" algn="l"/>
                <a:tab pos="6592680" algn="l"/>
                <a:tab pos="7000559" algn="l"/>
                <a:tab pos="7408799" algn="l"/>
                <a:tab pos="7816680" algn="l"/>
              </a:tabLst>
              <a:def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4pPr>
            <a:lvl5pPr marL="1958759" marR="0" lvl="4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3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defRPr>
            </a:lvl5pPr>
            <a:lvl6pPr marL="1958759" marR="0" lvl="5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3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defRPr>
            </a:lvl6pPr>
            <a:lvl7pPr marL="1958759" marR="0" lvl="6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3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defRPr>
            </a:lvl7pPr>
            <a:lvl8pPr marL="1958759" marR="0" lvl="7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8pPr>
            <a:lvl9pPr marL="1958759" marR="0" lvl="8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fr-FR" sz="1600" kern="0" dirty="0"/>
              <a:t>A set of Tango Devices </a:t>
            </a:r>
          </a:p>
          <a:p>
            <a:pPr>
              <a:lnSpc>
                <a:spcPct val="80000"/>
              </a:lnSpc>
            </a:pPr>
            <a:r>
              <a:rPr lang="en-US" altLang="fr-FR" sz="1600" kern="0" dirty="0"/>
              <a:t>(</a:t>
            </a:r>
            <a:r>
              <a:rPr lang="en-US" sz="1600" kern="0" dirty="0" err="1">
                <a:solidFill>
                  <a:srgbClr val="FF0000"/>
                </a:solidFill>
              </a:rPr>
              <a:t>TangoRecorder</a:t>
            </a:r>
            <a:r>
              <a:rPr lang="en-US" sz="1600" kern="0" dirty="0">
                <a:solidFill>
                  <a:srgbClr val="FF0000"/>
                </a:solidFill>
              </a:rPr>
              <a:t>, </a:t>
            </a:r>
            <a:r>
              <a:rPr lang="en-US" sz="1600" kern="0" dirty="0" err="1">
                <a:solidFill>
                  <a:srgbClr val="FF0000"/>
                </a:solidFill>
              </a:rPr>
              <a:t>RecordingManager</a:t>
            </a:r>
            <a:r>
              <a:rPr lang="en-US" sz="1600" kern="0" dirty="0">
                <a:solidFill>
                  <a:srgbClr val="FF0000"/>
                </a:solidFill>
              </a:rPr>
              <a:t>, </a:t>
            </a:r>
            <a:r>
              <a:rPr lang="en-US" sz="1600" kern="0" dirty="0" err="1">
                <a:solidFill>
                  <a:srgbClr val="FF0000"/>
                </a:solidFill>
              </a:rPr>
              <a:t>ProjectManager</a:t>
            </a:r>
            <a:r>
              <a:rPr lang="en-US" sz="1600" kern="0" dirty="0">
                <a:solidFill>
                  <a:srgbClr val="FF0000"/>
                </a:solidFill>
              </a:rPr>
              <a:t>, </a:t>
            </a:r>
            <a:r>
              <a:rPr lang="en-US" sz="1600" kern="0" dirty="0" err="1">
                <a:solidFill>
                  <a:srgbClr val="FF0000"/>
                </a:solidFill>
              </a:rPr>
              <a:t>FileTransfer</a:t>
            </a:r>
            <a:r>
              <a:rPr lang="en-US" sz="1600" kern="0" dirty="0">
                <a:solidFill>
                  <a:srgbClr val="FF0000"/>
                </a:solidFill>
              </a:rPr>
              <a:t>, </a:t>
            </a:r>
            <a:r>
              <a:rPr lang="en-US" sz="1600" kern="0" dirty="0" err="1">
                <a:solidFill>
                  <a:srgbClr val="FF0000"/>
                </a:solidFill>
              </a:rPr>
              <a:t>NexusExtractor</a:t>
            </a:r>
            <a:r>
              <a:rPr lang="en-US" sz="1600" kern="0" dirty="0">
                <a:solidFill>
                  <a:srgbClr val="FF0000"/>
                </a:solidFill>
              </a:rPr>
              <a:t>, </a:t>
            </a:r>
            <a:r>
              <a:rPr lang="en-US" sz="1600" kern="0" dirty="0" err="1">
                <a:solidFill>
                  <a:srgbClr val="FF0000"/>
                </a:solidFill>
              </a:rPr>
              <a:t>RecorderProxy</a:t>
            </a:r>
            <a:r>
              <a:rPr lang="en-US" sz="1600" kern="0" dirty="0"/>
              <a:t>)</a:t>
            </a:r>
            <a:r>
              <a:rPr lang="en-US" altLang="fr-FR" sz="1600" kern="0" dirty="0"/>
              <a:t>  </a:t>
            </a:r>
          </a:p>
          <a:p>
            <a:pPr>
              <a:lnSpc>
                <a:spcPct val="80000"/>
              </a:lnSpc>
            </a:pPr>
            <a:r>
              <a:rPr lang="en-US" altLang="fr-FR" sz="1600" kern="0" dirty="0"/>
              <a:t>are in charge of :</a:t>
            </a:r>
          </a:p>
          <a:p>
            <a:pPr lvl="1">
              <a:lnSpc>
                <a:spcPct val="80000"/>
              </a:lnSpc>
            </a:pPr>
            <a:r>
              <a:rPr lang="en-US" altLang="fr-FR" sz="1600" kern="0" dirty="0"/>
              <a:t>Files creation on the central storage system</a:t>
            </a:r>
          </a:p>
          <a:p>
            <a:pPr lvl="1">
              <a:lnSpc>
                <a:spcPct val="80000"/>
              </a:lnSpc>
            </a:pPr>
            <a:r>
              <a:rPr lang="en-US" altLang="fr-FR" sz="1600" kern="0" dirty="0"/>
              <a:t>Ownership and rights on the files</a:t>
            </a:r>
          </a:p>
          <a:p>
            <a:pPr lvl="2">
              <a:lnSpc>
                <a:spcPct val="80000"/>
              </a:lnSpc>
            </a:pPr>
            <a:r>
              <a:rPr lang="en-US" altLang="fr-FR" sz="1400" i="1" kern="0" dirty="0"/>
              <a:t>(taken from User portal System)</a:t>
            </a:r>
          </a:p>
          <a:p>
            <a:pPr lvl="1">
              <a:lnSpc>
                <a:spcPct val="80000"/>
              </a:lnSpc>
            </a:pPr>
            <a:r>
              <a:rPr lang="en-US" altLang="fr-FR" sz="1600" kern="0" dirty="0"/>
              <a:t>Gathering information on the Tango bus</a:t>
            </a:r>
          </a:p>
          <a:p>
            <a:pPr lvl="2">
              <a:lnSpc>
                <a:spcPct val="80000"/>
              </a:lnSpc>
            </a:pPr>
            <a:r>
              <a:rPr lang="en-US" altLang="fr-FR" sz="1400" kern="0" dirty="0"/>
              <a:t>Store this information in the  </a:t>
            </a:r>
            <a:r>
              <a:rPr lang="en-US" altLang="fr-FR" sz="1400" kern="0" dirty="0" err="1"/>
              <a:t>NeXus</a:t>
            </a:r>
            <a:r>
              <a:rPr lang="en-US" altLang="fr-FR" sz="1400" kern="0" dirty="0"/>
              <a:t> files</a:t>
            </a:r>
          </a:p>
          <a:p>
            <a:pPr marL="612000" lvl="2" indent="0">
              <a:lnSpc>
                <a:spcPct val="80000"/>
              </a:lnSpc>
              <a:buNone/>
            </a:pPr>
            <a:r>
              <a:rPr lang="en-US" altLang="fr-FR" sz="1400" kern="0" dirty="0"/>
              <a:t>Extracting data into other formats (</a:t>
            </a:r>
            <a:r>
              <a:rPr lang="en-US" altLang="fr-FR" sz="1400" kern="0" dirty="0" err="1" smtClean="0"/>
              <a:t>ascii</a:t>
            </a:r>
            <a:r>
              <a:rPr lang="en-US" altLang="fr-FR" sz="1400" kern="0" dirty="0" smtClean="0"/>
              <a:t>,..) </a:t>
            </a:r>
            <a:endParaRPr lang="en-US" altLang="fr-FR" sz="1400" kern="0" dirty="0"/>
          </a:p>
          <a:p>
            <a:pPr marL="612000" lvl="2" indent="0">
              <a:lnSpc>
                <a:spcPct val="80000"/>
              </a:lnSpc>
              <a:buFont typeface="StarSymbol"/>
              <a:buNone/>
            </a:pPr>
            <a:endParaRPr lang="en-US" altLang="fr-FR" sz="1400" kern="0" dirty="0"/>
          </a:p>
          <a:p>
            <a:pPr>
              <a:lnSpc>
                <a:spcPct val="80000"/>
              </a:lnSpc>
            </a:pPr>
            <a:r>
              <a:rPr lang="en-US" altLang="fr-FR" sz="1600" kern="0" dirty="0"/>
              <a:t>Client  applications </a:t>
            </a:r>
          </a:p>
          <a:p>
            <a:pPr>
              <a:lnSpc>
                <a:spcPct val="80000"/>
              </a:lnSpc>
            </a:pPr>
            <a:r>
              <a:rPr lang="en-US" sz="1600" kern="0" dirty="0"/>
              <a:t>(</a:t>
            </a:r>
            <a:r>
              <a:rPr lang="en-US" sz="1600" kern="0" dirty="0" err="1">
                <a:solidFill>
                  <a:srgbClr val="FF0000"/>
                </a:solidFill>
              </a:rPr>
              <a:t>datastorage</a:t>
            </a:r>
            <a:r>
              <a:rPr lang="en-US" sz="1600" kern="0" dirty="0">
                <a:solidFill>
                  <a:srgbClr val="FF0000"/>
                </a:solidFill>
              </a:rPr>
              <a:t>, </a:t>
            </a:r>
            <a:r>
              <a:rPr lang="en-US" sz="1600" kern="0" dirty="0" err="1">
                <a:solidFill>
                  <a:srgbClr val="FF0000"/>
                </a:solidFill>
              </a:rPr>
              <a:t>passerelle</a:t>
            </a:r>
            <a:r>
              <a:rPr lang="en-US" sz="1600" kern="0" dirty="0">
                <a:solidFill>
                  <a:srgbClr val="FF0000"/>
                </a:solidFill>
              </a:rPr>
              <a:t>, </a:t>
            </a:r>
            <a:r>
              <a:rPr lang="en-US" sz="1600" kern="0" dirty="0" smtClean="0">
                <a:solidFill>
                  <a:srgbClr val="FF0000"/>
                </a:solidFill>
              </a:rPr>
              <a:t>Python scripts,...</a:t>
            </a:r>
            <a:r>
              <a:rPr lang="en-US" sz="1600" kern="0" dirty="0" smtClean="0"/>
              <a:t>)</a:t>
            </a:r>
            <a:endParaRPr lang="en-US" altLang="fr-FR" sz="2800" kern="0" dirty="0"/>
          </a:p>
          <a:p>
            <a:pPr>
              <a:lnSpc>
                <a:spcPct val="80000"/>
              </a:lnSpc>
            </a:pPr>
            <a:r>
              <a:rPr lang="en-US" altLang="fr-FR" sz="1600" kern="0" dirty="0"/>
              <a:t>interact with the </a:t>
            </a:r>
            <a:r>
              <a:rPr lang="en-US" altLang="fr-FR" sz="1600" kern="0" dirty="0" err="1"/>
              <a:t>RecorderProxy</a:t>
            </a:r>
            <a:r>
              <a:rPr lang="en-US" altLang="fr-FR" sz="1600" kern="0" dirty="0"/>
              <a:t> to create </a:t>
            </a:r>
            <a:r>
              <a:rPr lang="en-US" altLang="fr-FR" sz="1600" kern="0" dirty="0" err="1"/>
              <a:t>NeXus</a:t>
            </a:r>
            <a:r>
              <a:rPr lang="en-US" altLang="fr-FR" sz="1600" kern="0" dirty="0"/>
              <a:t> files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xmlns="" id="{63701948-AF5E-4782-B15D-FA0A1E4E0FCB}"/>
              </a:ext>
            </a:extLst>
          </p:cNvPr>
          <p:cNvGrpSpPr/>
          <p:nvPr/>
        </p:nvGrpSpPr>
        <p:grpSpPr>
          <a:xfrm>
            <a:off x="4829790" y="1183778"/>
            <a:ext cx="3932239" cy="4895553"/>
            <a:chOff x="4829790" y="1183778"/>
            <a:chExt cx="3932239" cy="4895553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xmlns="" id="{F37C14B9-802D-4E4C-A50F-AD08E1E115ED}"/>
                </a:ext>
              </a:extLst>
            </p:cNvPr>
            <p:cNvGrpSpPr/>
            <p:nvPr/>
          </p:nvGrpSpPr>
          <p:grpSpPr>
            <a:xfrm>
              <a:off x="4829790" y="3229769"/>
              <a:ext cx="3902076" cy="2849562"/>
              <a:chOff x="4652965" y="2433638"/>
              <a:chExt cx="3902076" cy="2849562"/>
            </a:xfrm>
          </p:grpSpPr>
          <p:grpSp>
            <p:nvGrpSpPr>
              <p:cNvPr id="9" name="Group 205">
                <a:extLst>
                  <a:ext uri="{FF2B5EF4-FFF2-40B4-BE49-F238E27FC236}">
                    <a16:creationId xmlns:a16="http://schemas.microsoft.com/office/drawing/2014/main" xmlns="" id="{6B53A5F4-064D-4F20-90AF-8F9CADB6ECC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129338" y="2433638"/>
                <a:ext cx="2417762" cy="2849562"/>
                <a:chOff x="3861" y="1533"/>
                <a:chExt cx="1523" cy="1795"/>
              </a:xfrm>
            </p:grpSpPr>
            <p:sp>
              <p:nvSpPr>
                <p:cNvPr id="254" name="Freeform 5">
                  <a:extLst>
                    <a:ext uri="{FF2B5EF4-FFF2-40B4-BE49-F238E27FC236}">
                      <a16:creationId xmlns:a16="http://schemas.microsoft.com/office/drawing/2014/main" xmlns="" id="{59FDD548-26C3-45AB-968F-6796648162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7" y="2819"/>
                  <a:ext cx="947" cy="310"/>
                </a:xfrm>
                <a:custGeom>
                  <a:avLst/>
                  <a:gdLst>
                    <a:gd name="T0" fmla="*/ 3311 w 6624"/>
                    <a:gd name="T1" fmla="*/ 1859 h 1859"/>
                    <a:gd name="T2" fmla="*/ 0 w 6624"/>
                    <a:gd name="T3" fmla="*/ 1859 h 1859"/>
                    <a:gd name="T4" fmla="*/ 0 w 6624"/>
                    <a:gd name="T5" fmla="*/ 0 h 1859"/>
                    <a:gd name="T6" fmla="*/ 6624 w 6624"/>
                    <a:gd name="T7" fmla="*/ 0 h 1859"/>
                    <a:gd name="T8" fmla="*/ 6624 w 6624"/>
                    <a:gd name="T9" fmla="*/ 1859 h 1859"/>
                    <a:gd name="T10" fmla="*/ 3311 w 6624"/>
                    <a:gd name="T11" fmla="*/ 1859 h 18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624" h="1859">
                      <a:moveTo>
                        <a:pt x="3311" y="1859"/>
                      </a:moveTo>
                      <a:lnTo>
                        <a:pt x="0" y="1859"/>
                      </a:lnTo>
                      <a:lnTo>
                        <a:pt x="0" y="0"/>
                      </a:lnTo>
                      <a:lnTo>
                        <a:pt x="6624" y="0"/>
                      </a:lnTo>
                      <a:lnTo>
                        <a:pt x="6624" y="1859"/>
                      </a:lnTo>
                      <a:lnTo>
                        <a:pt x="3311" y="1859"/>
                      </a:lnTo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5" name="Rectangle 6">
                  <a:extLst>
                    <a:ext uri="{FF2B5EF4-FFF2-40B4-BE49-F238E27FC236}">
                      <a16:creationId xmlns:a16="http://schemas.microsoft.com/office/drawing/2014/main" xmlns="" id="{5A0AC11A-2525-493F-A988-DEBC459E3A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38" y="3043"/>
                  <a:ext cx="393" cy="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altLang="fr-FR" sz="800" b="0" i="1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Configuration</a:t>
                  </a:r>
                  <a:endParaRPr kumimoji="0" lang="fr-FR" altLang="fr-FR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6" name="Line 7">
                  <a:extLst>
                    <a:ext uri="{FF2B5EF4-FFF2-40B4-BE49-F238E27FC236}">
                      <a16:creationId xmlns:a16="http://schemas.microsoft.com/office/drawing/2014/main" xmlns="" id="{52104C39-5992-4622-B6E7-37D3E7811FF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656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7" name="Line 8">
                  <a:extLst>
                    <a:ext uri="{FF2B5EF4-FFF2-40B4-BE49-F238E27FC236}">
                      <a16:creationId xmlns:a16="http://schemas.microsoft.com/office/drawing/2014/main" xmlns="" id="{B6E93628-4D1C-4EE8-8ED1-E45AFD3A0E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639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8" name="Line 9">
                  <a:extLst>
                    <a:ext uri="{FF2B5EF4-FFF2-40B4-BE49-F238E27FC236}">
                      <a16:creationId xmlns:a16="http://schemas.microsoft.com/office/drawing/2014/main" xmlns="" id="{48A49DD6-5665-453F-9ED6-D8B4302A4EC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622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9" name="Line 10">
                  <a:extLst>
                    <a:ext uri="{FF2B5EF4-FFF2-40B4-BE49-F238E27FC236}">
                      <a16:creationId xmlns:a16="http://schemas.microsoft.com/office/drawing/2014/main" xmlns="" id="{E0792D61-C617-42B5-91D4-614F6032584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605" y="3328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0" name="Line 11">
                  <a:extLst>
                    <a:ext uri="{FF2B5EF4-FFF2-40B4-BE49-F238E27FC236}">
                      <a16:creationId xmlns:a16="http://schemas.microsoft.com/office/drawing/2014/main" xmlns="" id="{E3726313-8AF1-44D2-97D3-F81A276ABC4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88" y="3328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1" name="Line 12">
                  <a:extLst>
                    <a:ext uri="{FF2B5EF4-FFF2-40B4-BE49-F238E27FC236}">
                      <a16:creationId xmlns:a16="http://schemas.microsoft.com/office/drawing/2014/main" xmlns="" id="{86DDFFB6-457C-4A0C-AD66-FDE5C932387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72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2" name="Line 13">
                  <a:extLst>
                    <a:ext uri="{FF2B5EF4-FFF2-40B4-BE49-F238E27FC236}">
                      <a16:creationId xmlns:a16="http://schemas.microsoft.com/office/drawing/2014/main" xmlns="" id="{BAF2385C-F9CE-4B59-96C4-62DA5A03A6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55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3" name="Line 14">
                  <a:extLst>
                    <a:ext uri="{FF2B5EF4-FFF2-40B4-BE49-F238E27FC236}">
                      <a16:creationId xmlns:a16="http://schemas.microsoft.com/office/drawing/2014/main" xmlns="" id="{5CD6BB2D-639E-4581-9DD3-55EE5C77BD4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38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4" name="Line 15">
                  <a:extLst>
                    <a:ext uri="{FF2B5EF4-FFF2-40B4-BE49-F238E27FC236}">
                      <a16:creationId xmlns:a16="http://schemas.microsoft.com/office/drawing/2014/main" xmlns="" id="{474BD3E6-0956-427F-B116-87A83E083D7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21" y="3328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5" name="Line 16">
                  <a:extLst>
                    <a:ext uri="{FF2B5EF4-FFF2-40B4-BE49-F238E27FC236}">
                      <a16:creationId xmlns:a16="http://schemas.microsoft.com/office/drawing/2014/main" xmlns="" id="{A4E9D948-1927-45CF-97BB-1C4A7AEA113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504" y="3328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6" name="Line 17">
                  <a:extLst>
                    <a:ext uri="{FF2B5EF4-FFF2-40B4-BE49-F238E27FC236}">
                      <a16:creationId xmlns:a16="http://schemas.microsoft.com/office/drawing/2014/main" xmlns="" id="{58B18771-9BDC-48CC-9C93-E95D42117EB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488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7" name="Line 18">
                  <a:extLst>
                    <a:ext uri="{FF2B5EF4-FFF2-40B4-BE49-F238E27FC236}">
                      <a16:creationId xmlns:a16="http://schemas.microsoft.com/office/drawing/2014/main" xmlns="" id="{F67A1525-0DD2-46BD-AB77-5872E6AC0F3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471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8" name="Line 19">
                  <a:extLst>
                    <a:ext uri="{FF2B5EF4-FFF2-40B4-BE49-F238E27FC236}">
                      <a16:creationId xmlns:a16="http://schemas.microsoft.com/office/drawing/2014/main" xmlns="" id="{1C851EB5-23C2-43AF-842D-6E895BA51A6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454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9" name="Line 20">
                  <a:extLst>
                    <a:ext uri="{FF2B5EF4-FFF2-40B4-BE49-F238E27FC236}">
                      <a16:creationId xmlns:a16="http://schemas.microsoft.com/office/drawing/2014/main" xmlns="" id="{D5DC3E0E-0910-4DE8-9CF8-F822252187E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437" y="3328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0" name="Line 21">
                  <a:extLst>
                    <a:ext uri="{FF2B5EF4-FFF2-40B4-BE49-F238E27FC236}">
                      <a16:creationId xmlns:a16="http://schemas.microsoft.com/office/drawing/2014/main" xmlns="" id="{4038E08A-F0BF-4791-8D63-855351A2DBD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420" y="3328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1" name="Line 22">
                  <a:extLst>
                    <a:ext uri="{FF2B5EF4-FFF2-40B4-BE49-F238E27FC236}">
                      <a16:creationId xmlns:a16="http://schemas.microsoft.com/office/drawing/2014/main" xmlns="" id="{D726C1A3-423E-4465-A834-59380902A17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404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2" name="Line 23">
                  <a:extLst>
                    <a:ext uri="{FF2B5EF4-FFF2-40B4-BE49-F238E27FC236}">
                      <a16:creationId xmlns:a16="http://schemas.microsoft.com/office/drawing/2014/main" xmlns="" id="{D694B284-B674-4252-BB4D-6ECF728F8E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387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3" name="Line 24">
                  <a:extLst>
                    <a:ext uri="{FF2B5EF4-FFF2-40B4-BE49-F238E27FC236}">
                      <a16:creationId xmlns:a16="http://schemas.microsoft.com/office/drawing/2014/main" xmlns="" id="{9A2B24E7-9590-4B81-9A90-AC461B1904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370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4" name="Line 25">
                  <a:extLst>
                    <a:ext uri="{FF2B5EF4-FFF2-40B4-BE49-F238E27FC236}">
                      <a16:creationId xmlns:a16="http://schemas.microsoft.com/office/drawing/2014/main" xmlns="" id="{3622D0CC-F97F-4BDB-9AEF-B20FCDA4F2D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353" y="3328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5" name="Line 26">
                  <a:extLst>
                    <a:ext uri="{FF2B5EF4-FFF2-40B4-BE49-F238E27FC236}">
                      <a16:creationId xmlns:a16="http://schemas.microsoft.com/office/drawing/2014/main" xmlns="" id="{80804656-324A-4DA6-8E3E-A83B954F76E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336" y="3328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6" name="Line 27">
                  <a:extLst>
                    <a:ext uri="{FF2B5EF4-FFF2-40B4-BE49-F238E27FC236}">
                      <a16:creationId xmlns:a16="http://schemas.microsoft.com/office/drawing/2014/main" xmlns="" id="{CA5543E7-8DAC-4CC3-9130-4B9DCEDB389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320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7" name="Line 28">
                  <a:extLst>
                    <a:ext uri="{FF2B5EF4-FFF2-40B4-BE49-F238E27FC236}">
                      <a16:creationId xmlns:a16="http://schemas.microsoft.com/office/drawing/2014/main" xmlns="" id="{DBB715DE-98E4-4AEE-A964-DBA786D41DE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303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8" name="Line 29">
                  <a:extLst>
                    <a:ext uri="{FF2B5EF4-FFF2-40B4-BE49-F238E27FC236}">
                      <a16:creationId xmlns:a16="http://schemas.microsoft.com/office/drawing/2014/main" xmlns="" id="{B2591427-6397-4503-BFCF-B6E3D8A3806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286" y="3328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9" name="Line 30">
                  <a:extLst>
                    <a:ext uri="{FF2B5EF4-FFF2-40B4-BE49-F238E27FC236}">
                      <a16:creationId xmlns:a16="http://schemas.microsoft.com/office/drawing/2014/main" xmlns="" id="{FF9C8A5B-3046-4931-895D-FCB4BEFD687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269" y="3328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0" name="Line 31">
                  <a:extLst>
                    <a:ext uri="{FF2B5EF4-FFF2-40B4-BE49-F238E27FC236}">
                      <a16:creationId xmlns:a16="http://schemas.microsoft.com/office/drawing/2014/main" xmlns="" id="{512A61F1-36A5-4F9D-B8E4-3B7B38761D0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253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1" name="Line 32">
                  <a:extLst>
                    <a:ext uri="{FF2B5EF4-FFF2-40B4-BE49-F238E27FC236}">
                      <a16:creationId xmlns:a16="http://schemas.microsoft.com/office/drawing/2014/main" xmlns="" id="{131CFF29-ACF2-42C7-B04B-FC863C024EB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236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2" name="Line 33">
                  <a:extLst>
                    <a:ext uri="{FF2B5EF4-FFF2-40B4-BE49-F238E27FC236}">
                      <a16:creationId xmlns:a16="http://schemas.microsoft.com/office/drawing/2014/main" xmlns="" id="{C6A273B5-242E-46FC-9D7D-CCF86728C2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219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3" name="Line 34">
                  <a:extLst>
                    <a:ext uri="{FF2B5EF4-FFF2-40B4-BE49-F238E27FC236}">
                      <a16:creationId xmlns:a16="http://schemas.microsoft.com/office/drawing/2014/main" xmlns="" id="{0F79209E-C93A-43BC-B37C-5F2C4574F1D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202" y="3328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4" name="Line 35">
                  <a:extLst>
                    <a:ext uri="{FF2B5EF4-FFF2-40B4-BE49-F238E27FC236}">
                      <a16:creationId xmlns:a16="http://schemas.microsoft.com/office/drawing/2014/main" xmlns="" id="{D85D46D9-BA30-4756-AA6B-5F6FAA5A798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185" y="3328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5" name="Line 36">
                  <a:extLst>
                    <a:ext uri="{FF2B5EF4-FFF2-40B4-BE49-F238E27FC236}">
                      <a16:creationId xmlns:a16="http://schemas.microsoft.com/office/drawing/2014/main" xmlns="" id="{971D7543-051F-4B53-AAE2-2097779FFF5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169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6" name="Line 37">
                  <a:extLst>
                    <a:ext uri="{FF2B5EF4-FFF2-40B4-BE49-F238E27FC236}">
                      <a16:creationId xmlns:a16="http://schemas.microsoft.com/office/drawing/2014/main" xmlns="" id="{489A6234-ABE5-4FF6-8E2A-1D2B053E2C9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152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7" name="Line 38">
                  <a:extLst>
                    <a:ext uri="{FF2B5EF4-FFF2-40B4-BE49-F238E27FC236}">
                      <a16:creationId xmlns:a16="http://schemas.microsoft.com/office/drawing/2014/main" xmlns="" id="{4B777247-635A-4C65-9525-02532820F8B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135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8" name="Line 39">
                  <a:extLst>
                    <a:ext uri="{FF2B5EF4-FFF2-40B4-BE49-F238E27FC236}">
                      <a16:creationId xmlns:a16="http://schemas.microsoft.com/office/drawing/2014/main" xmlns="" id="{E7B69DE2-4F82-49E9-8BF7-A4B0CCA0D0F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118" y="3328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9" name="Line 40">
                  <a:extLst>
                    <a:ext uri="{FF2B5EF4-FFF2-40B4-BE49-F238E27FC236}">
                      <a16:creationId xmlns:a16="http://schemas.microsoft.com/office/drawing/2014/main" xmlns="" id="{3850F4B3-88D0-45A2-BB51-50A9D53BDE5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101" y="3328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0" name="Line 41">
                  <a:extLst>
                    <a:ext uri="{FF2B5EF4-FFF2-40B4-BE49-F238E27FC236}">
                      <a16:creationId xmlns:a16="http://schemas.microsoft.com/office/drawing/2014/main" xmlns="" id="{B623C781-8708-41AF-888A-42CEF1A937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085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1" name="Line 42">
                  <a:extLst>
                    <a:ext uri="{FF2B5EF4-FFF2-40B4-BE49-F238E27FC236}">
                      <a16:creationId xmlns:a16="http://schemas.microsoft.com/office/drawing/2014/main" xmlns="" id="{892337F3-4455-40DF-AAB7-1FEC8F8A444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068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2" name="Line 43">
                  <a:extLst>
                    <a:ext uri="{FF2B5EF4-FFF2-40B4-BE49-F238E27FC236}">
                      <a16:creationId xmlns:a16="http://schemas.microsoft.com/office/drawing/2014/main" xmlns="" id="{8B5C705F-DBE1-4D4C-A30D-C461748546E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051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3" name="Line 44">
                  <a:extLst>
                    <a:ext uri="{FF2B5EF4-FFF2-40B4-BE49-F238E27FC236}">
                      <a16:creationId xmlns:a16="http://schemas.microsoft.com/office/drawing/2014/main" xmlns="" id="{DD7273D1-0BB0-4457-969B-31AC638BA81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034" y="3328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4" name="Line 45">
                  <a:extLst>
                    <a:ext uri="{FF2B5EF4-FFF2-40B4-BE49-F238E27FC236}">
                      <a16:creationId xmlns:a16="http://schemas.microsoft.com/office/drawing/2014/main" xmlns="" id="{78130C8D-61CC-4D73-ACCF-FCA34DA2456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017" y="3328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5" name="Line 46">
                  <a:extLst>
                    <a:ext uri="{FF2B5EF4-FFF2-40B4-BE49-F238E27FC236}">
                      <a16:creationId xmlns:a16="http://schemas.microsoft.com/office/drawing/2014/main" xmlns="" id="{604794AC-3947-407C-B558-420535EDCD4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001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6" name="Line 47">
                  <a:extLst>
                    <a:ext uri="{FF2B5EF4-FFF2-40B4-BE49-F238E27FC236}">
                      <a16:creationId xmlns:a16="http://schemas.microsoft.com/office/drawing/2014/main" xmlns="" id="{703C6DE0-15F6-4AB2-A9D4-9E23C1B2DB9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984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7" name="Line 48">
                  <a:extLst>
                    <a:ext uri="{FF2B5EF4-FFF2-40B4-BE49-F238E27FC236}">
                      <a16:creationId xmlns:a16="http://schemas.microsoft.com/office/drawing/2014/main" xmlns="" id="{D6EC7DE7-B145-4C72-8BC2-BE4B55C4289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967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8" name="Line 49">
                  <a:extLst>
                    <a:ext uri="{FF2B5EF4-FFF2-40B4-BE49-F238E27FC236}">
                      <a16:creationId xmlns:a16="http://schemas.microsoft.com/office/drawing/2014/main" xmlns="" id="{C93E8F8A-235B-42DD-AF8C-92F9D8BBE30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950" y="3328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9" name="Line 50">
                  <a:extLst>
                    <a:ext uri="{FF2B5EF4-FFF2-40B4-BE49-F238E27FC236}">
                      <a16:creationId xmlns:a16="http://schemas.microsoft.com/office/drawing/2014/main" xmlns="" id="{C8D9BC83-7B40-442C-BD45-69982A7457D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934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00" name="Line 51">
                  <a:extLst>
                    <a:ext uri="{FF2B5EF4-FFF2-40B4-BE49-F238E27FC236}">
                      <a16:creationId xmlns:a16="http://schemas.microsoft.com/office/drawing/2014/main" xmlns="" id="{A6F2F114-D1E3-46E2-B9D1-5B6C3F6C1C3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917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01" name="Line 52">
                  <a:extLst>
                    <a:ext uri="{FF2B5EF4-FFF2-40B4-BE49-F238E27FC236}">
                      <a16:creationId xmlns:a16="http://schemas.microsoft.com/office/drawing/2014/main" xmlns="" id="{06C0916C-92EF-4EA4-A1DC-4DD5F65848B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900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02" name="Line 53">
                  <a:extLst>
                    <a:ext uri="{FF2B5EF4-FFF2-40B4-BE49-F238E27FC236}">
                      <a16:creationId xmlns:a16="http://schemas.microsoft.com/office/drawing/2014/main" xmlns="" id="{D582DF80-9B94-46F8-A7F6-DCC8E677AE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883" y="3328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03" name="Line 54">
                  <a:extLst>
                    <a:ext uri="{FF2B5EF4-FFF2-40B4-BE49-F238E27FC236}">
                      <a16:creationId xmlns:a16="http://schemas.microsoft.com/office/drawing/2014/main" xmlns="" id="{11BDB350-F536-4340-87E3-CB082C20835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866" y="3328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04" name="Line 55">
                  <a:extLst>
                    <a:ext uri="{FF2B5EF4-FFF2-40B4-BE49-F238E27FC236}">
                      <a16:creationId xmlns:a16="http://schemas.microsoft.com/office/drawing/2014/main" xmlns="" id="{F4FF4833-1FD2-4CA8-B14E-3198EAB2F7E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3316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05" name="Line 56">
                  <a:extLst>
                    <a:ext uri="{FF2B5EF4-FFF2-40B4-BE49-F238E27FC236}">
                      <a16:creationId xmlns:a16="http://schemas.microsoft.com/office/drawing/2014/main" xmlns="" id="{612DFEA8-280F-4EB3-9435-EC8A196A418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3299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06" name="Line 57">
                  <a:extLst>
                    <a:ext uri="{FF2B5EF4-FFF2-40B4-BE49-F238E27FC236}">
                      <a16:creationId xmlns:a16="http://schemas.microsoft.com/office/drawing/2014/main" xmlns="" id="{C5112584-AC51-4EC5-A184-13CFBF3ECAF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3281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07" name="Line 58">
                  <a:extLst>
                    <a:ext uri="{FF2B5EF4-FFF2-40B4-BE49-F238E27FC236}">
                      <a16:creationId xmlns:a16="http://schemas.microsoft.com/office/drawing/2014/main" xmlns="" id="{A33E0C73-F887-4893-BC7C-7338D59CCF2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3264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08" name="Line 59">
                  <a:extLst>
                    <a:ext uri="{FF2B5EF4-FFF2-40B4-BE49-F238E27FC236}">
                      <a16:creationId xmlns:a16="http://schemas.microsoft.com/office/drawing/2014/main" xmlns="" id="{D34866FB-CF2F-4F7D-A3FC-A46983B1DDC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3246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09" name="Line 60">
                  <a:extLst>
                    <a:ext uri="{FF2B5EF4-FFF2-40B4-BE49-F238E27FC236}">
                      <a16:creationId xmlns:a16="http://schemas.microsoft.com/office/drawing/2014/main" xmlns="" id="{A2325207-F88E-4416-8B76-204F46214A5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3229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0" name="Line 61">
                  <a:extLst>
                    <a:ext uri="{FF2B5EF4-FFF2-40B4-BE49-F238E27FC236}">
                      <a16:creationId xmlns:a16="http://schemas.microsoft.com/office/drawing/2014/main" xmlns="" id="{E8DC3454-D400-4400-8B43-D5FE4B71839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3211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1" name="Line 62">
                  <a:extLst>
                    <a:ext uri="{FF2B5EF4-FFF2-40B4-BE49-F238E27FC236}">
                      <a16:creationId xmlns:a16="http://schemas.microsoft.com/office/drawing/2014/main" xmlns="" id="{F9C7A516-032B-4CA9-A4A0-093BD669058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3194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2" name="Line 63">
                  <a:extLst>
                    <a:ext uri="{FF2B5EF4-FFF2-40B4-BE49-F238E27FC236}">
                      <a16:creationId xmlns:a16="http://schemas.microsoft.com/office/drawing/2014/main" xmlns="" id="{2DC78383-815C-4926-A8DB-F6AFE75A37B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3177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3" name="Line 64">
                  <a:extLst>
                    <a:ext uri="{FF2B5EF4-FFF2-40B4-BE49-F238E27FC236}">
                      <a16:creationId xmlns:a16="http://schemas.microsoft.com/office/drawing/2014/main" xmlns="" id="{8B54339D-6E6C-4067-9EC9-14728C2352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3159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4" name="Line 65">
                  <a:extLst>
                    <a:ext uri="{FF2B5EF4-FFF2-40B4-BE49-F238E27FC236}">
                      <a16:creationId xmlns:a16="http://schemas.microsoft.com/office/drawing/2014/main" xmlns="" id="{22F77D32-5F11-43F9-ABC7-CDE63F0F220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3142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5" name="Line 66">
                  <a:extLst>
                    <a:ext uri="{FF2B5EF4-FFF2-40B4-BE49-F238E27FC236}">
                      <a16:creationId xmlns:a16="http://schemas.microsoft.com/office/drawing/2014/main" xmlns="" id="{F125CB8A-5EFB-4899-9B5C-B98DC04CB10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3124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6" name="Line 67">
                  <a:extLst>
                    <a:ext uri="{FF2B5EF4-FFF2-40B4-BE49-F238E27FC236}">
                      <a16:creationId xmlns:a16="http://schemas.microsoft.com/office/drawing/2014/main" xmlns="" id="{A5DB21A9-98A6-4E3B-958B-75CE003F8A6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3107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7" name="Line 68">
                  <a:extLst>
                    <a:ext uri="{FF2B5EF4-FFF2-40B4-BE49-F238E27FC236}">
                      <a16:creationId xmlns:a16="http://schemas.microsoft.com/office/drawing/2014/main" xmlns="" id="{9A55DAE5-5D05-4DB7-9E8D-CDC0AD7817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3089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8" name="Line 69">
                  <a:extLst>
                    <a:ext uri="{FF2B5EF4-FFF2-40B4-BE49-F238E27FC236}">
                      <a16:creationId xmlns:a16="http://schemas.microsoft.com/office/drawing/2014/main" xmlns="" id="{482C56C9-3730-4425-A5E3-27ACF74AA92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3072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9" name="Line 70">
                  <a:extLst>
                    <a:ext uri="{FF2B5EF4-FFF2-40B4-BE49-F238E27FC236}">
                      <a16:creationId xmlns:a16="http://schemas.microsoft.com/office/drawing/2014/main" xmlns="" id="{57167528-CF4D-49CE-8398-2E516460C3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3054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0" name="Line 71">
                  <a:extLst>
                    <a:ext uri="{FF2B5EF4-FFF2-40B4-BE49-F238E27FC236}">
                      <a16:creationId xmlns:a16="http://schemas.microsoft.com/office/drawing/2014/main" xmlns="" id="{42245580-E498-43D6-847E-829096113B4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3037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1" name="Line 72">
                  <a:extLst>
                    <a:ext uri="{FF2B5EF4-FFF2-40B4-BE49-F238E27FC236}">
                      <a16:creationId xmlns:a16="http://schemas.microsoft.com/office/drawing/2014/main" xmlns="" id="{D29F2D0D-CF69-4614-B712-807F948A009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3020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2" name="Line 73">
                  <a:extLst>
                    <a:ext uri="{FF2B5EF4-FFF2-40B4-BE49-F238E27FC236}">
                      <a16:creationId xmlns:a16="http://schemas.microsoft.com/office/drawing/2014/main" xmlns="" id="{43B32A52-A235-465F-BCA1-271596E1B65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3002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3" name="Line 74">
                  <a:extLst>
                    <a:ext uri="{FF2B5EF4-FFF2-40B4-BE49-F238E27FC236}">
                      <a16:creationId xmlns:a16="http://schemas.microsoft.com/office/drawing/2014/main" xmlns="" id="{1666CB73-6320-47EF-B43B-E763797C0F4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985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4" name="Line 75">
                  <a:extLst>
                    <a:ext uri="{FF2B5EF4-FFF2-40B4-BE49-F238E27FC236}">
                      <a16:creationId xmlns:a16="http://schemas.microsoft.com/office/drawing/2014/main" xmlns="" id="{C55A6216-CC45-45DD-BEEE-87F519A02C2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967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5" name="Line 76">
                  <a:extLst>
                    <a:ext uri="{FF2B5EF4-FFF2-40B4-BE49-F238E27FC236}">
                      <a16:creationId xmlns:a16="http://schemas.microsoft.com/office/drawing/2014/main" xmlns="" id="{EA94B2CA-0522-4B44-97C5-086C2F8DBD1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950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6" name="Line 77">
                  <a:extLst>
                    <a:ext uri="{FF2B5EF4-FFF2-40B4-BE49-F238E27FC236}">
                      <a16:creationId xmlns:a16="http://schemas.microsoft.com/office/drawing/2014/main" xmlns="" id="{E22ED9CF-A40E-44C4-B714-F1FFE74283F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932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7" name="Line 78">
                  <a:extLst>
                    <a:ext uri="{FF2B5EF4-FFF2-40B4-BE49-F238E27FC236}">
                      <a16:creationId xmlns:a16="http://schemas.microsoft.com/office/drawing/2014/main" xmlns="" id="{3B27E599-AF38-46C8-A496-C32A0E00E34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915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8" name="Line 79">
                  <a:extLst>
                    <a:ext uri="{FF2B5EF4-FFF2-40B4-BE49-F238E27FC236}">
                      <a16:creationId xmlns:a16="http://schemas.microsoft.com/office/drawing/2014/main" xmlns="" id="{6EF4D923-F2C1-4BCB-8385-6DD4306110B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897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9" name="Line 80">
                  <a:extLst>
                    <a:ext uri="{FF2B5EF4-FFF2-40B4-BE49-F238E27FC236}">
                      <a16:creationId xmlns:a16="http://schemas.microsoft.com/office/drawing/2014/main" xmlns="" id="{9C935906-B58B-4A35-8F99-37DF0449474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880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0" name="Line 81">
                  <a:extLst>
                    <a:ext uri="{FF2B5EF4-FFF2-40B4-BE49-F238E27FC236}">
                      <a16:creationId xmlns:a16="http://schemas.microsoft.com/office/drawing/2014/main" xmlns="" id="{E7FF731B-D4B2-4399-BACF-D47AD529DBB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863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1" name="Line 82">
                  <a:extLst>
                    <a:ext uri="{FF2B5EF4-FFF2-40B4-BE49-F238E27FC236}">
                      <a16:creationId xmlns:a16="http://schemas.microsoft.com/office/drawing/2014/main" xmlns="" id="{3FD75B5B-2D91-4832-99C9-780F068785E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845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2" name="Line 83">
                  <a:extLst>
                    <a:ext uri="{FF2B5EF4-FFF2-40B4-BE49-F238E27FC236}">
                      <a16:creationId xmlns:a16="http://schemas.microsoft.com/office/drawing/2014/main" xmlns="" id="{D6E64F87-559F-4923-8D7B-A35B0DCAE21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828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3" name="Line 84">
                  <a:extLst>
                    <a:ext uri="{FF2B5EF4-FFF2-40B4-BE49-F238E27FC236}">
                      <a16:creationId xmlns:a16="http://schemas.microsoft.com/office/drawing/2014/main" xmlns="" id="{BE9E2063-E242-4A05-957C-B3815D0BAB4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810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4" name="Line 85">
                  <a:extLst>
                    <a:ext uri="{FF2B5EF4-FFF2-40B4-BE49-F238E27FC236}">
                      <a16:creationId xmlns:a16="http://schemas.microsoft.com/office/drawing/2014/main" xmlns="" id="{1DFC0908-A062-4D8F-9CD5-E02CA02228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793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5" name="Line 86">
                  <a:extLst>
                    <a:ext uri="{FF2B5EF4-FFF2-40B4-BE49-F238E27FC236}">
                      <a16:creationId xmlns:a16="http://schemas.microsoft.com/office/drawing/2014/main" xmlns="" id="{3AB4C398-833E-47C0-9E01-3EC62E2D9DA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775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6" name="Line 87">
                  <a:extLst>
                    <a:ext uri="{FF2B5EF4-FFF2-40B4-BE49-F238E27FC236}">
                      <a16:creationId xmlns:a16="http://schemas.microsoft.com/office/drawing/2014/main" xmlns="" id="{AD0F6E80-C4C2-4711-92BF-69D3066CE8E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758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7" name="Line 88">
                  <a:extLst>
                    <a:ext uri="{FF2B5EF4-FFF2-40B4-BE49-F238E27FC236}">
                      <a16:creationId xmlns:a16="http://schemas.microsoft.com/office/drawing/2014/main" xmlns="" id="{23B8AC67-2A50-49B2-BE6D-AF8AFAEEE29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741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8" name="Line 89">
                  <a:extLst>
                    <a:ext uri="{FF2B5EF4-FFF2-40B4-BE49-F238E27FC236}">
                      <a16:creationId xmlns:a16="http://schemas.microsoft.com/office/drawing/2014/main" xmlns="" id="{91ABB444-3013-44AD-9E57-317D9054203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723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9" name="Line 90">
                  <a:extLst>
                    <a:ext uri="{FF2B5EF4-FFF2-40B4-BE49-F238E27FC236}">
                      <a16:creationId xmlns:a16="http://schemas.microsoft.com/office/drawing/2014/main" xmlns="" id="{85C8626E-F932-4774-B553-EE01C265316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706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0" name="Line 91">
                  <a:extLst>
                    <a:ext uri="{FF2B5EF4-FFF2-40B4-BE49-F238E27FC236}">
                      <a16:creationId xmlns:a16="http://schemas.microsoft.com/office/drawing/2014/main" xmlns="" id="{16A112C7-0587-4158-9A31-427E51CF765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688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1" name="Line 92">
                  <a:extLst>
                    <a:ext uri="{FF2B5EF4-FFF2-40B4-BE49-F238E27FC236}">
                      <a16:creationId xmlns:a16="http://schemas.microsoft.com/office/drawing/2014/main" xmlns="" id="{F05013A5-FA39-4035-83D3-B9D597CE638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671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2" name="Line 93">
                  <a:extLst>
                    <a:ext uri="{FF2B5EF4-FFF2-40B4-BE49-F238E27FC236}">
                      <a16:creationId xmlns:a16="http://schemas.microsoft.com/office/drawing/2014/main" xmlns="" id="{29B13525-90E7-4F5F-ABB2-A68D7420FCC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653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3" name="Line 94">
                  <a:extLst>
                    <a:ext uri="{FF2B5EF4-FFF2-40B4-BE49-F238E27FC236}">
                      <a16:creationId xmlns:a16="http://schemas.microsoft.com/office/drawing/2014/main" xmlns="" id="{ED8E89DE-889B-4054-8C74-68C51B28B26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636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4" name="Line 95">
                  <a:extLst>
                    <a:ext uri="{FF2B5EF4-FFF2-40B4-BE49-F238E27FC236}">
                      <a16:creationId xmlns:a16="http://schemas.microsoft.com/office/drawing/2014/main" xmlns="" id="{E8BE9213-123F-4041-AE34-0B0D95BF7B4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618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5" name="Line 96">
                  <a:extLst>
                    <a:ext uri="{FF2B5EF4-FFF2-40B4-BE49-F238E27FC236}">
                      <a16:creationId xmlns:a16="http://schemas.microsoft.com/office/drawing/2014/main" xmlns="" id="{9F48F557-378C-43EC-B0B0-7D7F34109DC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601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6" name="Line 97">
                  <a:extLst>
                    <a:ext uri="{FF2B5EF4-FFF2-40B4-BE49-F238E27FC236}">
                      <a16:creationId xmlns:a16="http://schemas.microsoft.com/office/drawing/2014/main" xmlns="" id="{7D17B71D-A6D1-4C10-BFA4-12E8ED3F472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584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7" name="Line 98">
                  <a:extLst>
                    <a:ext uri="{FF2B5EF4-FFF2-40B4-BE49-F238E27FC236}">
                      <a16:creationId xmlns:a16="http://schemas.microsoft.com/office/drawing/2014/main" xmlns="" id="{2EC7AC9E-29E2-4B5C-931B-99BA4C61E64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566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8" name="Line 99">
                  <a:extLst>
                    <a:ext uri="{FF2B5EF4-FFF2-40B4-BE49-F238E27FC236}">
                      <a16:creationId xmlns:a16="http://schemas.microsoft.com/office/drawing/2014/main" xmlns="" id="{00F3BA51-A6A1-4163-A249-D4179E7BF25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549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9" name="Line 100">
                  <a:extLst>
                    <a:ext uri="{FF2B5EF4-FFF2-40B4-BE49-F238E27FC236}">
                      <a16:creationId xmlns:a16="http://schemas.microsoft.com/office/drawing/2014/main" xmlns="" id="{5C0ACC15-3EEB-4A46-B606-BABD6F803CA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531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0" name="Line 101">
                  <a:extLst>
                    <a:ext uri="{FF2B5EF4-FFF2-40B4-BE49-F238E27FC236}">
                      <a16:creationId xmlns:a16="http://schemas.microsoft.com/office/drawing/2014/main" xmlns="" id="{E0DA8C5C-A300-46DC-B796-92EBCCCB9CA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514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1" name="Line 102">
                  <a:extLst>
                    <a:ext uri="{FF2B5EF4-FFF2-40B4-BE49-F238E27FC236}">
                      <a16:creationId xmlns:a16="http://schemas.microsoft.com/office/drawing/2014/main" xmlns="" id="{1527DE5E-022E-4B5C-9CBC-0F6F9EED1FE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496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2" name="Line 103">
                  <a:extLst>
                    <a:ext uri="{FF2B5EF4-FFF2-40B4-BE49-F238E27FC236}">
                      <a16:creationId xmlns:a16="http://schemas.microsoft.com/office/drawing/2014/main" xmlns="" id="{7B5EF88A-B264-4A64-84F5-5B98398018A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479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3" name="Line 104">
                  <a:extLst>
                    <a:ext uri="{FF2B5EF4-FFF2-40B4-BE49-F238E27FC236}">
                      <a16:creationId xmlns:a16="http://schemas.microsoft.com/office/drawing/2014/main" xmlns="" id="{FBB85EB4-0C8A-436A-A8C2-19A87471873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461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4" name="Line 105">
                  <a:extLst>
                    <a:ext uri="{FF2B5EF4-FFF2-40B4-BE49-F238E27FC236}">
                      <a16:creationId xmlns:a16="http://schemas.microsoft.com/office/drawing/2014/main" xmlns="" id="{3B61666D-1615-4D5A-A1C9-631FA03F9FD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444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5" name="Line 106">
                  <a:extLst>
                    <a:ext uri="{FF2B5EF4-FFF2-40B4-BE49-F238E27FC236}">
                      <a16:creationId xmlns:a16="http://schemas.microsoft.com/office/drawing/2014/main" xmlns="" id="{49934A60-80A5-4970-AA18-0811C26755B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426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6" name="Line 107">
                  <a:extLst>
                    <a:ext uri="{FF2B5EF4-FFF2-40B4-BE49-F238E27FC236}">
                      <a16:creationId xmlns:a16="http://schemas.microsoft.com/office/drawing/2014/main" xmlns="" id="{79BA24C7-7B24-4CB3-AEC8-6040F5E1243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409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7" name="Line 108">
                  <a:extLst>
                    <a:ext uri="{FF2B5EF4-FFF2-40B4-BE49-F238E27FC236}">
                      <a16:creationId xmlns:a16="http://schemas.microsoft.com/office/drawing/2014/main" xmlns="" id="{2F518E69-6491-4FF4-A026-C54ADC56D30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392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8" name="Line 109">
                  <a:extLst>
                    <a:ext uri="{FF2B5EF4-FFF2-40B4-BE49-F238E27FC236}">
                      <a16:creationId xmlns:a16="http://schemas.microsoft.com/office/drawing/2014/main" xmlns="" id="{B8D270CD-8B14-4CB3-817F-B5068D3F080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374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9" name="Line 110">
                  <a:extLst>
                    <a:ext uri="{FF2B5EF4-FFF2-40B4-BE49-F238E27FC236}">
                      <a16:creationId xmlns:a16="http://schemas.microsoft.com/office/drawing/2014/main" xmlns="" id="{EC94C09D-C87F-4E26-8071-BEC2699A33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357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0" name="Line 111">
                  <a:extLst>
                    <a:ext uri="{FF2B5EF4-FFF2-40B4-BE49-F238E27FC236}">
                      <a16:creationId xmlns:a16="http://schemas.microsoft.com/office/drawing/2014/main" xmlns="" id="{A605B4CA-D549-432C-BE52-2EB1089EDB4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339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1" name="Line 112">
                  <a:extLst>
                    <a:ext uri="{FF2B5EF4-FFF2-40B4-BE49-F238E27FC236}">
                      <a16:creationId xmlns:a16="http://schemas.microsoft.com/office/drawing/2014/main" xmlns="" id="{BAA2A88A-073A-40F4-A599-24B33D930CA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322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2" name="Line 113">
                  <a:extLst>
                    <a:ext uri="{FF2B5EF4-FFF2-40B4-BE49-F238E27FC236}">
                      <a16:creationId xmlns:a16="http://schemas.microsoft.com/office/drawing/2014/main" xmlns="" id="{1D341BC5-8F8F-4AB7-848F-83338917A38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304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3" name="Line 114">
                  <a:extLst>
                    <a:ext uri="{FF2B5EF4-FFF2-40B4-BE49-F238E27FC236}">
                      <a16:creationId xmlns:a16="http://schemas.microsoft.com/office/drawing/2014/main" xmlns="" id="{F0727450-823C-4F65-9266-C9BDB260563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287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4" name="Line 115">
                  <a:extLst>
                    <a:ext uri="{FF2B5EF4-FFF2-40B4-BE49-F238E27FC236}">
                      <a16:creationId xmlns:a16="http://schemas.microsoft.com/office/drawing/2014/main" xmlns="" id="{54932B88-5C2B-4914-9F88-E7972A0C129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270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5" name="Line 116">
                  <a:extLst>
                    <a:ext uri="{FF2B5EF4-FFF2-40B4-BE49-F238E27FC236}">
                      <a16:creationId xmlns:a16="http://schemas.microsoft.com/office/drawing/2014/main" xmlns="" id="{167C2E65-CD92-450D-8E43-1810333FD44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252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6" name="Line 117">
                  <a:extLst>
                    <a:ext uri="{FF2B5EF4-FFF2-40B4-BE49-F238E27FC236}">
                      <a16:creationId xmlns:a16="http://schemas.microsoft.com/office/drawing/2014/main" xmlns="" id="{A22D253C-1DC4-4B7C-9519-C9D4D13D3B1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235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7" name="Line 118">
                  <a:extLst>
                    <a:ext uri="{FF2B5EF4-FFF2-40B4-BE49-F238E27FC236}">
                      <a16:creationId xmlns:a16="http://schemas.microsoft.com/office/drawing/2014/main" xmlns="" id="{A28D6551-B796-4319-98CD-DB7A730F5AD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217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8" name="Line 119">
                  <a:extLst>
                    <a:ext uri="{FF2B5EF4-FFF2-40B4-BE49-F238E27FC236}">
                      <a16:creationId xmlns:a16="http://schemas.microsoft.com/office/drawing/2014/main" xmlns="" id="{BDE83112-4D55-4C4B-8FF4-4277409D95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200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9" name="Line 120">
                  <a:extLst>
                    <a:ext uri="{FF2B5EF4-FFF2-40B4-BE49-F238E27FC236}">
                      <a16:creationId xmlns:a16="http://schemas.microsoft.com/office/drawing/2014/main" xmlns="" id="{88E37F4A-63B7-4629-9265-F6623823B37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182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0" name="Line 121">
                  <a:extLst>
                    <a:ext uri="{FF2B5EF4-FFF2-40B4-BE49-F238E27FC236}">
                      <a16:creationId xmlns:a16="http://schemas.microsoft.com/office/drawing/2014/main" xmlns="" id="{DF05F59B-E2B0-45A5-8E35-8800984D5CF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165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1" name="Line 122">
                  <a:extLst>
                    <a:ext uri="{FF2B5EF4-FFF2-40B4-BE49-F238E27FC236}">
                      <a16:creationId xmlns:a16="http://schemas.microsoft.com/office/drawing/2014/main" xmlns="" id="{C41E4D4C-B31E-46A7-9BE7-C922238E7D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148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2" name="Line 123">
                  <a:extLst>
                    <a:ext uri="{FF2B5EF4-FFF2-40B4-BE49-F238E27FC236}">
                      <a16:creationId xmlns:a16="http://schemas.microsoft.com/office/drawing/2014/main" xmlns="" id="{82D2D534-66AD-4677-951F-6E984B5239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130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3" name="Line 124">
                  <a:extLst>
                    <a:ext uri="{FF2B5EF4-FFF2-40B4-BE49-F238E27FC236}">
                      <a16:creationId xmlns:a16="http://schemas.microsoft.com/office/drawing/2014/main" xmlns="" id="{8A99D572-03EE-443A-ADC2-AEFD0558A8D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113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4" name="Line 125">
                  <a:extLst>
                    <a:ext uri="{FF2B5EF4-FFF2-40B4-BE49-F238E27FC236}">
                      <a16:creationId xmlns:a16="http://schemas.microsoft.com/office/drawing/2014/main" xmlns="" id="{CEF64480-A91C-4DF1-8D9F-A74EC942D9C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095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5" name="Line 126">
                  <a:extLst>
                    <a:ext uri="{FF2B5EF4-FFF2-40B4-BE49-F238E27FC236}">
                      <a16:creationId xmlns:a16="http://schemas.microsoft.com/office/drawing/2014/main" xmlns="" id="{A4EB3B4D-EAB2-44C6-BB2F-A4456461640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078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6" name="Line 127">
                  <a:extLst>
                    <a:ext uri="{FF2B5EF4-FFF2-40B4-BE49-F238E27FC236}">
                      <a16:creationId xmlns:a16="http://schemas.microsoft.com/office/drawing/2014/main" xmlns="" id="{8D18FEDC-3EC9-4E58-93F5-6FFF7B4D00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060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7" name="Line 128">
                  <a:extLst>
                    <a:ext uri="{FF2B5EF4-FFF2-40B4-BE49-F238E27FC236}">
                      <a16:creationId xmlns:a16="http://schemas.microsoft.com/office/drawing/2014/main" xmlns="" id="{3D8B482D-30C8-4A1C-A845-873E0429F25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043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8" name="Line 129">
                  <a:extLst>
                    <a:ext uri="{FF2B5EF4-FFF2-40B4-BE49-F238E27FC236}">
                      <a16:creationId xmlns:a16="http://schemas.microsoft.com/office/drawing/2014/main" xmlns="" id="{036333DF-C77B-496D-87EB-4A255A3B141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025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9" name="Line 130">
                  <a:extLst>
                    <a:ext uri="{FF2B5EF4-FFF2-40B4-BE49-F238E27FC236}">
                      <a16:creationId xmlns:a16="http://schemas.microsoft.com/office/drawing/2014/main" xmlns="" id="{D97E7E7F-C2DE-4F0A-B774-84E18107A75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2008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0" name="Line 131">
                  <a:extLst>
                    <a:ext uri="{FF2B5EF4-FFF2-40B4-BE49-F238E27FC236}">
                      <a16:creationId xmlns:a16="http://schemas.microsoft.com/office/drawing/2014/main" xmlns="" id="{F59E01A1-5081-4946-98FE-3F82FCB6EE2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1991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1" name="Line 132">
                  <a:extLst>
                    <a:ext uri="{FF2B5EF4-FFF2-40B4-BE49-F238E27FC236}">
                      <a16:creationId xmlns:a16="http://schemas.microsoft.com/office/drawing/2014/main" xmlns="" id="{467947B1-500B-4301-95BC-04990EBA36A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1973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2" name="Line 133">
                  <a:extLst>
                    <a:ext uri="{FF2B5EF4-FFF2-40B4-BE49-F238E27FC236}">
                      <a16:creationId xmlns:a16="http://schemas.microsoft.com/office/drawing/2014/main" xmlns="" id="{48F0C3BB-A9B5-43F0-BF11-6FA5E10FFC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1956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3" name="Line 134">
                  <a:extLst>
                    <a:ext uri="{FF2B5EF4-FFF2-40B4-BE49-F238E27FC236}">
                      <a16:creationId xmlns:a16="http://schemas.microsoft.com/office/drawing/2014/main" xmlns="" id="{18470D23-3CDB-4ADA-8D9B-46600DEE936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1938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4" name="Line 135">
                  <a:extLst>
                    <a:ext uri="{FF2B5EF4-FFF2-40B4-BE49-F238E27FC236}">
                      <a16:creationId xmlns:a16="http://schemas.microsoft.com/office/drawing/2014/main" xmlns="" id="{4094E2D2-01CF-4C5C-8913-632679DA642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1921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5" name="Line 136">
                  <a:extLst>
                    <a:ext uri="{FF2B5EF4-FFF2-40B4-BE49-F238E27FC236}">
                      <a16:creationId xmlns:a16="http://schemas.microsoft.com/office/drawing/2014/main" xmlns="" id="{9ACED584-D64A-4CE4-BFB3-7995218C179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1903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6" name="Line 137">
                  <a:extLst>
                    <a:ext uri="{FF2B5EF4-FFF2-40B4-BE49-F238E27FC236}">
                      <a16:creationId xmlns:a16="http://schemas.microsoft.com/office/drawing/2014/main" xmlns="" id="{08654B00-89F0-45E2-B897-D48CA5DE222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1886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7" name="Line 138">
                  <a:extLst>
                    <a:ext uri="{FF2B5EF4-FFF2-40B4-BE49-F238E27FC236}">
                      <a16:creationId xmlns:a16="http://schemas.microsoft.com/office/drawing/2014/main" xmlns="" id="{29844979-F6FD-4E31-BD83-81F952CF6C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1868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8" name="Line 139">
                  <a:extLst>
                    <a:ext uri="{FF2B5EF4-FFF2-40B4-BE49-F238E27FC236}">
                      <a16:creationId xmlns:a16="http://schemas.microsoft.com/office/drawing/2014/main" xmlns="" id="{CDA2D449-9CCA-4261-92FB-0B91E249214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1851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9" name="Line 140">
                  <a:extLst>
                    <a:ext uri="{FF2B5EF4-FFF2-40B4-BE49-F238E27FC236}">
                      <a16:creationId xmlns:a16="http://schemas.microsoft.com/office/drawing/2014/main" xmlns="" id="{530F5366-E8C7-4B08-8B3C-35B02911439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1834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0" name="Line 141">
                  <a:extLst>
                    <a:ext uri="{FF2B5EF4-FFF2-40B4-BE49-F238E27FC236}">
                      <a16:creationId xmlns:a16="http://schemas.microsoft.com/office/drawing/2014/main" xmlns="" id="{1D08940F-F1ED-4454-9053-2D81E833ECD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1816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1" name="Line 142">
                  <a:extLst>
                    <a:ext uri="{FF2B5EF4-FFF2-40B4-BE49-F238E27FC236}">
                      <a16:creationId xmlns:a16="http://schemas.microsoft.com/office/drawing/2014/main" xmlns="" id="{EC5F6CC3-03BA-4A7A-A8AC-F69507EF125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1799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2" name="Line 143">
                  <a:extLst>
                    <a:ext uri="{FF2B5EF4-FFF2-40B4-BE49-F238E27FC236}">
                      <a16:creationId xmlns:a16="http://schemas.microsoft.com/office/drawing/2014/main" xmlns="" id="{682D6FBB-9EDE-404F-B398-6D6CE456DB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1781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3" name="Line 144">
                  <a:extLst>
                    <a:ext uri="{FF2B5EF4-FFF2-40B4-BE49-F238E27FC236}">
                      <a16:creationId xmlns:a16="http://schemas.microsoft.com/office/drawing/2014/main" xmlns="" id="{23326BBB-69E2-49D8-ACA3-912CC164F00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1764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4" name="Line 145">
                  <a:extLst>
                    <a:ext uri="{FF2B5EF4-FFF2-40B4-BE49-F238E27FC236}">
                      <a16:creationId xmlns:a16="http://schemas.microsoft.com/office/drawing/2014/main" xmlns="" id="{765DDF21-CEA6-4C46-AB31-E511DB075C9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1746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5" name="Line 146">
                  <a:extLst>
                    <a:ext uri="{FF2B5EF4-FFF2-40B4-BE49-F238E27FC236}">
                      <a16:creationId xmlns:a16="http://schemas.microsoft.com/office/drawing/2014/main" xmlns="" id="{EB5502C5-2D7C-4105-8206-8FFAD69172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1729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6" name="Line 147">
                  <a:extLst>
                    <a:ext uri="{FF2B5EF4-FFF2-40B4-BE49-F238E27FC236}">
                      <a16:creationId xmlns:a16="http://schemas.microsoft.com/office/drawing/2014/main" xmlns="" id="{A4C816DE-3459-4D69-8B58-795792E88A4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1712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7" name="Line 148">
                  <a:extLst>
                    <a:ext uri="{FF2B5EF4-FFF2-40B4-BE49-F238E27FC236}">
                      <a16:creationId xmlns:a16="http://schemas.microsoft.com/office/drawing/2014/main" xmlns="" id="{F8E2C1A1-A6F4-4663-A03E-DFC896EE62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1694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8" name="Line 149">
                  <a:extLst>
                    <a:ext uri="{FF2B5EF4-FFF2-40B4-BE49-F238E27FC236}">
                      <a16:creationId xmlns:a16="http://schemas.microsoft.com/office/drawing/2014/main" xmlns="" id="{1FBBB9E7-1EE0-444E-8E3B-33C59C41E87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1677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9" name="Line 150">
                  <a:extLst>
                    <a:ext uri="{FF2B5EF4-FFF2-40B4-BE49-F238E27FC236}">
                      <a16:creationId xmlns:a16="http://schemas.microsoft.com/office/drawing/2014/main" xmlns="" id="{A7836B64-CED7-4136-91E1-A3276C83F9B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1659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0" name="Line 151">
                  <a:extLst>
                    <a:ext uri="{FF2B5EF4-FFF2-40B4-BE49-F238E27FC236}">
                      <a16:creationId xmlns:a16="http://schemas.microsoft.com/office/drawing/2014/main" xmlns="" id="{04AD3B91-1C3D-44BF-A3D7-F3DCE89911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1642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1" name="Line 152">
                  <a:extLst>
                    <a:ext uri="{FF2B5EF4-FFF2-40B4-BE49-F238E27FC236}">
                      <a16:creationId xmlns:a16="http://schemas.microsoft.com/office/drawing/2014/main" xmlns="" id="{45ECC83C-496E-44DA-A6A5-8370FFAB314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1624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2" name="Line 153">
                  <a:extLst>
                    <a:ext uri="{FF2B5EF4-FFF2-40B4-BE49-F238E27FC236}">
                      <a16:creationId xmlns:a16="http://schemas.microsoft.com/office/drawing/2014/main" xmlns="" id="{868075A6-057F-43EC-B47C-9CF759BE78D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1607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3" name="Line 154">
                  <a:extLst>
                    <a:ext uri="{FF2B5EF4-FFF2-40B4-BE49-F238E27FC236}">
                      <a16:creationId xmlns:a16="http://schemas.microsoft.com/office/drawing/2014/main" xmlns="" id="{84591EA5-FBEF-45EC-8C2C-3B53D4FFBBF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1589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4" name="Line 155">
                  <a:extLst>
                    <a:ext uri="{FF2B5EF4-FFF2-40B4-BE49-F238E27FC236}">
                      <a16:creationId xmlns:a16="http://schemas.microsoft.com/office/drawing/2014/main" xmlns="" id="{8957F951-440B-4805-8D66-FED5F03331E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1572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5" name="Line 156">
                  <a:extLst>
                    <a:ext uri="{FF2B5EF4-FFF2-40B4-BE49-F238E27FC236}">
                      <a16:creationId xmlns:a16="http://schemas.microsoft.com/office/drawing/2014/main" xmlns="" id="{2B557367-7397-4054-B9C7-AAF7985C7F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1555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6" name="Line 157">
                  <a:extLst>
                    <a:ext uri="{FF2B5EF4-FFF2-40B4-BE49-F238E27FC236}">
                      <a16:creationId xmlns:a16="http://schemas.microsoft.com/office/drawing/2014/main" xmlns="" id="{1D122B37-4194-489A-B5DE-1579DDB9C34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861" y="1537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7" name="Line 158">
                  <a:extLst>
                    <a:ext uri="{FF2B5EF4-FFF2-40B4-BE49-F238E27FC236}">
                      <a16:creationId xmlns:a16="http://schemas.microsoft.com/office/drawing/2014/main" xmlns="" id="{9AFD6AFF-20C1-47D7-99B7-8E738056F7A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6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8" name="Line 159">
                  <a:extLst>
                    <a:ext uri="{FF2B5EF4-FFF2-40B4-BE49-F238E27FC236}">
                      <a16:creationId xmlns:a16="http://schemas.microsoft.com/office/drawing/2014/main" xmlns="" id="{B580A257-F584-47F0-ACE6-F07B88E6AF8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83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9" name="Line 160">
                  <a:extLst>
                    <a:ext uri="{FF2B5EF4-FFF2-40B4-BE49-F238E27FC236}">
                      <a16:creationId xmlns:a16="http://schemas.microsoft.com/office/drawing/2014/main" xmlns="" id="{0BE9A025-467B-4825-8113-34793DE7DEF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99" y="1533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0" name="Line 161">
                  <a:extLst>
                    <a:ext uri="{FF2B5EF4-FFF2-40B4-BE49-F238E27FC236}">
                      <a16:creationId xmlns:a16="http://schemas.microsoft.com/office/drawing/2014/main" xmlns="" id="{9F0BDC82-DD62-4563-88E0-8D181CFAB41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16" y="1533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1" name="Line 162">
                  <a:extLst>
                    <a:ext uri="{FF2B5EF4-FFF2-40B4-BE49-F238E27FC236}">
                      <a16:creationId xmlns:a16="http://schemas.microsoft.com/office/drawing/2014/main" xmlns="" id="{83FDA265-A1A1-41BF-B279-1AC729E79FC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33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2" name="Line 163">
                  <a:extLst>
                    <a:ext uri="{FF2B5EF4-FFF2-40B4-BE49-F238E27FC236}">
                      <a16:creationId xmlns:a16="http://schemas.microsoft.com/office/drawing/2014/main" xmlns="" id="{0DC27B33-9BDD-41D5-BE2F-38D793F7B61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50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3" name="Line 164">
                  <a:extLst>
                    <a:ext uri="{FF2B5EF4-FFF2-40B4-BE49-F238E27FC236}">
                      <a16:creationId xmlns:a16="http://schemas.microsoft.com/office/drawing/2014/main" xmlns="" id="{DD3D9508-2992-4B01-BB71-F65E065B8B2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67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4" name="Line 165">
                  <a:extLst>
                    <a:ext uri="{FF2B5EF4-FFF2-40B4-BE49-F238E27FC236}">
                      <a16:creationId xmlns:a16="http://schemas.microsoft.com/office/drawing/2014/main" xmlns="" id="{F311621F-0B12-4FB7-9993-CF95489C44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83" y="1533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5" name="Line 166">
                  <a:extLst>
                    <a:ext uri="{FF2B5EF4-FFF2-40B4-BE49-F238E27FC236}">
                      <a16:creationId xmlns:a16="http://schemas.microsoft.com/office/drawing/2014/main" xmlns="" id="{79BAB097-1966-442D-8B3F-2B8C91A2D63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000" y="1533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6" name="Line 167">
                  <a:extLst>
                    <a:ext uri="{FF2B5EF4-FFF2-40B4-BE49-F238E27FC236}">
                      <a16:creationId xmlns:a16="http://schemas.microsoft.com/office/drawing/2014/main" xmlns="" id="{61AE6EA5-256C-4065-A10F-74995956848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017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7" name="Line 168">
                  <a:extLst>
                    <a:ext uri="{FF2B5EF4-FFF2-40B4-BE49-F238E27FC236}">
                      <a16:creationId xmlns:a16="http://schemas.microsoft.com/office/drawing/2014/main" xmlns="" id="{C731AEA4-4CC2-4DB0-95D1-385342CB767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034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8" name="Line 169">
                  <a:extLst>
                    <a:ext uri="{FF2B5EF4-FFF2-40B4-BE49-F238E27FC236}">
                      <a16:creationId xmlns:a16="http://schemas.microsoft.com/office/drawing/2014/main" xmlns="" id="{516C2061-3CD1-42B7-8208-16E81A0D646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051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9" name="Line 170">
                  <a:extLst>
                    <a:ext uri="{FF2B5EF4-FFF2-40B4-BE49-F238E27FC236}">
                      <a16:creationId xmlns:a16="http://schemas.microsoft.com/office/drawing/2014/main" xmlns="" id="{AB9262F7-A17F-4A94-8C17-39FBE1E641E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067" y="1533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0" name="Line 171">
                  <a:extLst>
                    <a:ext uri="{FF2B5EF4-FFF2-40B4-BE49-F238E27FC236}">
                      <a16:creationId xmlns:a16="http://schemas.microsoft.com/office/drawing/2014/main" xmlns="" id="{E5548C3D-77FC-4117-A4A9-90E05B2AE1B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084" y="1533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1" name="Line 172">
                  <a:extLst>
                    <a:ext uri="{FF2B5EF4-FFF2-40B4-BE49-F238E27FC236}">
                      <a16:creationId xmlns:a16="http://schemas.microsoft.com/office/drawing/2014/main" xmlns="" id="{27B2B7F7-8D7A-4A96-9807-24C57E27B1C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01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2" name="Line 173">
                  <a:extLst>
                    <a:ext uri="{FF2B5EF4-FFF2-40B4-BE49-F238E27FC236}">
                      <a16:creationId xmlns:a16="http://schemas.microsoft.com/office/drawing/2014/main" xmlns="" id="{460CDE98-5916-40E8-AA33-9EDAF6BE6B4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18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3" name="Line 174">
                  <a:extLst>
                    <a:ext uri="{FF2B5EF4-FFF2-40B4-BE49-F238E27FC236}">
                      <a16:creationId xmlns:a16="http://schemas.microsoft.com/office/drawing/2014/main" xmlns="" id="{3DA262D7-2E77-4993-8D5C-4DB84AEBC39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35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4" name="Line 175">
                  <a:extLst>
                    <a:ext uri="{FF2B5EF4-FFF2-40B4-BE49-F238E27FC236}">
                      <a16:creationId xmlns:a16="http://schemas.microsoft.com/office/drawing/2014/main" xmlns="" id="{EFAA7107-9EC5-4CDE-B35C-0266073A0FE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51" y="1533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5" name="Line 176">
                  <a:extLst>
                    <a:ext uri="{FF2B5EF4-FFF2-40B4-BE49-F238E27FC236}">
                      <a16:creationId xmlns:a16="http://schemas.microsoft.com/office/drawing/2014/main" xmlns="" id="{66E7A094-0BE4-44F1-B5FC-1D149E9F081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68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6" name="Line 177">
                  <a:extLst>
                    <a:ext uri="{FF2B5EF4-FFF2-40B4-BE49-F238E27FC236}">
                      <a16:creationId xmlns:a16="http://schemas.microsoft.com/office/drawing/2014/main" xmlns="" id="{B916DC79-7C3A-43BE-ADA1-89FDD941484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85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7" name="Line 178">
                  <a:extLst>
                    <a:ext uri="{FF2B5EF4-FFF2-40B4-BE49-F238E27FC236}">
                      <a16:creationId xmlns:a16="http://schemas.microsoft.com/office/drawing/2014/main" xmlns="" id="{5B74D514-A6A9-4BE1-BA58-143373CCF24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02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8" name="Line 179">
                  <a:extLst>
                    <a:ext uri="{FF2B5EF4-FFF2-40B4-BE49-F238E27FC236}">
                      <a16:creationId xmlns:a16="http://schemas.microsoft.com/office/drawing/2014/main" xmlns="" id="{BA252835-0D79-4CF5-B6CF-B67BA98AEFA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18" y="1533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9" name="Line 180">
                  <a:extLst>
                    <a:ext uri="{FF2B5EF4-FFF2-40B4-BE49-F238E27FC236}">
                      <a16:creationId xmlns:a16="http://schemas.microsoft.com/office/drawing/2014/main" xmlns="" id="{260C8CE2-80EC-4672-BAB5-49B9B9FFCEF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35" y="1533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0" name="Line 181">
                  <a:extLst>
                    <a:ext uri="{FF2B5EF4-FFF2-40B4-BE49-F238E27FC236}">
                      <a16:creationId xmlns:a16="http://schemas.microsoft.com/office/drawing/2014/main" xmlns="" id="{A7781369-26EE-49AB-983E-1F6FA745910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52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1" name="Line 182">
                  <a:extLst>
                    <a:ext uri="{FF2B5EF4-FFF2-40B4-BE49-F238E27FC236}">
                      <a16:creationId xmlns:a16="http://schemas.microsoft.com/office/drawing/2014/main" xmlns="" id="{C1A4A287-CD19-4252-B527-A9E0D1710A2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69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2" name="Line 183">
                  <a:extLst>
                    <a:ext uri="{FF2B5EF4-FFF2-40B4-BE49-F238E27FC236}">
                      <a16:creationId xmlns:a16="http://schemas.microsoft.com/office/drawing/2014/main" xmlns="" id="{74478EC7-1EA3-40CB-B516-B6ECF9915A6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86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3" name="Line 184">
                  <a:extLst>
                    <a:ext uri="{FF2B5EF4-FFF2-40B4-BE49-F238E27FC236}">
                      <a16:creationId xmlns:a16="http://schemas.microsoft.com/office/drawing/2014/main" xmlns="" id="{27A3ABD7-A700-4DF3-B618-A747DD6AE29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302" y="1533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4" name="Line 185">
                  <a:extLst>
                    <a:ext uri="{FF2B5EF4-FFF2-40B4-BE49-F238E27FC236}">
                      <a16:creationId xmlns:a16="http://schemas.microsoft.com/office/drawing/2014/main" xmlns="" id="{2C6022E5-CA9E-4194-B59C-D9D8A389713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319" y="1533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5" name="Line 186">
                  <a:extLst>
                    <a:ext uri="{FF2B5EF4-FFF2-40B4-BE49-F238E27FC236}">
                      <a16:creationId xmlns:a16="http://schemas.microsoft.com/office/drawing/2014/main" xmlns="" id="{0A6CAE91-06D8-49FB-B06F-0FCAA37D524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336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6" name="Line 187">
                  <a:extLst>
                    <a:ext uri="{FF2B5EF4-FFF2-40B4-BE49-F238E27FC236}">
                      <a16:creationId xmlns:a16="http://schemas.microsoft.com/office/drawing/2014/main" xmlns="" id="{45730450-7608-43F0-999E-2E6762C0DA6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353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7" name="Line 188">
                  <a:extLst>
                    <a:ext uri="{FF2B5EF4-FFF2-40B4-BE49-F238E27FC236}">
                      <a16:creationId xmlns:a16="http://schemas.microsoft.com/office/drawing/2014/main" xmlns="" id="{4DF7378B-0F84-49AC-B8A1-5F8ECA27E1B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370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8" name="Line 189">
                  <a:extLst>
                    <a:ext uri="{FF2B5EF4-FFF2-40B4-BE49-F238E27FC236}">
                      <a16:creationId xmlns:a16="http://schemas.microsoft.com/office/drawing/2014/main" xmlns="" id="{8D2AA350-0878-410F-8656-A2FF2AD6131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386" y="1533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9" name="Line 190">
                  <a:extLst>
                    <a:ext uri="{FF2B5EF4-FFF2-40B4-BE49-F238E27FC236}">
                      <a16:creationId xmlns:a16="http://schemas.microsoft.com/office/drawing/2014/main" xmlns="" id="{72425BAA-28CC-4226-9C82-354529DFCF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03" y="1533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0" name="Line 191">
                  <a:extLst>
                    <a:ext uri="{FF2B5EF4-FFF2-40B4-BE49-F238E27FC236}">
                      <a16:creationId xmlns:a16="http://schemas.microsoft.com/office/drawing/2014/main" xmlns="" id="{7C9709A4-C1AA-4166-899B-9A7B9EBF49F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20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1" name="Line 192">
                  <a:extLst>
                    <a:ext uri="{FF2B5EF4-FFF2-40B4-BE49-F238E27FC236}">
                      <a16:creationId xmlns:a16="http://schemas.microsoft.com/office/drawing/2014/main" xmlns="" id="{06725254-F2A9-447A-908E-57A430D8AA8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37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2" name="Line 193">
                  <a:extLst>
                    <a:ext uri="{FF2B5EF4-FFF2-40B4-BE49-F238E27FC236}">
                      <a16:creationId xmlns:a16="http://schemas.microsoft.com/office/drawing/2014/main" xmlns="" id="{F4DC2EAC-4BC1-476E-BFA5-1787E80BC3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54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3" name="Line 194">
                  <a:extLst>
                    <a:ext uri="{FF2B5EF4-FFF2-40B4-BE49-F238E27FC236}">
                      <a16:creationId xmlns:a16="http://schemas.microsoft.com/office/drawing/2014/main" xmlns="" id="{7AE2D14A-9D05-46B0-9BE4-AD949E53493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70" y="1533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4" name="Line 195">
                  <a:extLst>
                    <a:ext uri="{FF2B5EF4-FFF2-40B4-BE49-F238E27FC236}">
                      <a16:creationId xmlns:a16="http://schemas.microsoft.com/office/drawing/2014/main" xmlns="" id="{829D3B47-395C-4DBE-8040-465BC635C1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87" y="1533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5" name="Line 196">
                  <a:extLst>
                    <a:ext uri="{FF2B5EF4-FFF2-40B4-BE49-F238E27FC236}">
                      <a16:creationId xmlns:a16="http://schemas.microsoft.com/office/drawing/2014/main" xmlns="" id="{30558AA0-FEFB-449F-95BE-4B1EAEB8A0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04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6" name="Line 197">
                  <a:extLst>
                    <a:ext uri="{FF2B5EF4-FFF2-40B4-BE49-F238E27FC236}">
                      <a16:creationId xmlns:a16="http://schemas.microsoft.com/office/drawing/2014/main" xmlns="" id="{327114AA-E188-4940-95BA-23592F92935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21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7" name="Line 198">
                  <a:extLst>
                    <a:ext uri="{FF2B5EF4-FFF2-40B4-BE49-F238E27FC236}">
                      <a16:creationId xmlns:a16="http://schemas.microsoft.com/office/drawing/2014/main" xmlns="" id="{8751D4B8-2361-4C97-A3ED-AB449ACC3BC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37" y="1533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8" name="Line 199">
                  <a:extLst>
                    <a:ext uri="{FF2B5EF4-FFF2-40B4-BE49-F238E27FC236}">
                      <a16:creationId xmlns:a16="http://schemas.microsoft.com/office/drawing/2014/main" xmlns="" id="{97375636-C020-47F1-8C6B-448AB965B2A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54" y="1533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9" name="Line 200">
                  <a:extLst>
                    <a:ext uri="{FF2B5EF4-FFF2-40B4-BE49-F238E27FC236}">
                      <a16:creationId xmlns:a16="http://schemas.microsoft.com/office/drawing/2014/main" xmlns="" id="{FCA2B452-454E-44EB-B0D2-8573930C6FF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71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50" name="Line 201">
                  <a:extLst>
                    <a:ext uri="{FF2B5EF4-FFF2-40B4-BE49-F238E27FC236}">
                      <a16:creationId xmlns:a16="http://schemas.microsoft.com/office/drawing/2014/main" xmlns="" id="{87245F6A-5A22-45F2-9166-59A795FB6B2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88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51" name="Line 202">
                  <a:extLst>
                    <a:ext uri="{FF2B5EF4-FFF2-40B4-BE49-F238E27FC236}">
                      <a16:creationId xmlns:a16="http://schemas.microsoft.com/office/drawing/2014/main" xmlns="" id="{A5450E42-15AD-4395-BB36-5F8C31B2254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605" y="1533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52" name="Line 203">
                  <a:extLst>
                    <a:ext uri="{FF2B5EF4-FFF2-40B4-BE49-F238E27FC236}">
                      <a16:creationId xmlns:a16="http://schemas.microsoft.com/office/drawing/2014/main" xmlns="" id="{0D154041-F39F-4780-81B1-B5976BCDD0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621" y="1533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53" name="Line 204">
                  <a:extLst>
                    <a:ext uri="{FF2B5EF4-FFF2-40B4-BE49-F238E27FC236}">
                      <a16:creationId xmlns:a16="http://schemas.microsoft.com/office/drawing/2014/main" xmlns="" id="{BD5824CE-0E0A-4589-B2FC-F48E7D5FE99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638" y="1533"/>
                  <a:ext cx="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10" name="Group 607">
                <a:extLst>
                  <a:ext uri="{FF2B5EF4-FFF2-40B4-BE49-F238E27FC236}">
                    <a16:creationId xmlns:a16="http://schemas.microsoft.com/office/drawing/2014/main" xmlns="" id="{ABE8D8C5-941B-434E-AB36-CAA9294E725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52965" y="2568575"/>
                <a:ext cx="3902076" cy="2714625"/>
                <a:chOff x="2931" y="1618"/>
                <a:chExt cx="2458" cy="1710"/>
              </a:xfrm>
            </p:grpSpPr>
            <p:sp>
              <p:nvSpPr>
                <p:cNvPr id="56" name="Line 407">
                  <a:extLst>
                    <a:ext uri="{FF2B5EF4-FFF2-40B4-BE49-F238E27FC236}">
                      <a16:creationId xmlns:a16="http://schemas.microsoft.com/office/drawing/2014/main" xmlns="" id="{0846AB6E-7789-47A9-9882-1F24FE8A1B9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674" y="3328"/>
                  <a:ext cx="8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7" name="Line 408">
                  <a:extLst>
                    <a:ext uri="{FF2B5EF4-FFF2-40B4-BE49-F238E27FC236}">
                      <a16:creationId xmlns:a16="http://schemas.microsoft.com/office/drawing/2014/main" xmlns="" id="{06F22394-E5B7-44FC-9406-FB81E982207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664" y="3328"/>
                  <a:ext cx="1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8" name="Rectangle 409">
                  <a:extLst>
                    <a:ext uri="{FF2B5EF4-FFF2-40B4-BE49-F238E27FC236}">
                      <a16:creationId xmlns:a16="http://schemas.microsoft.com/office/drawing/2014/main" xmlns="" id="{947232F3-822F-4F30-AD0B-263B2F5D78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67" y="2003"/>
                  <a:ext cx="1317" cy="128"/>
                </a:xfrm>
                <a:prstGeom prst="rect">
                  <a:avLst/>
                </a:prstGeom>
                <a:solidFill>
                  <a:srgbClr val="FFFF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9" name="Rectangle 410">
                  <a:extLst>
                    <a:ext uri="{FF2B5EF4-FFF2-40B4-BE49-F238E27FC236}">
                      <a16:creationId xmlns:a16="http://schemas.microsoft.com/office/drawing/2014/main" xmlns="" id="{7C935FED-CDDF-4E16-BE82-BA19D98F38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55" y="2035"/>
                  <a:ext cx="578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altLang="fr-FR" sz="7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TANGO control system</a:t>
                  </a:r>
                  <a:endParaRPr kumimoji="0" lang="fr-FR" altLang="fr-FR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0" name="Line 411">
                  <a:extLst>
                    <a:ext uri="{FF2B5EF4-FFF2-40B4-BE49-F238E27FC236}">
                      <a16:creationId xmlns:a16="http://schemas.microsoft.com/office/drawing/2014/main" xmlns="" id="{9209B9DB-AA81-49B5-B79A-F81DF4E12B9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067" y="2003"/>
                  <a:ext cx="1317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" name="Line 412">
                  <a:extLst>
                    <a:ext uri="{FF2B5EF4-FFF2-40B4-BE49-F238E27FC236}">
                      <a16:creationId xmlns:a16="http://schemas.microsoft.com/office/drawing/2014/main" xmlns="" id="{D05DFE5D-47F5-4BE4-B69B-298BC96A636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067" y="2131"/>
                  <a:ext cx="1317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pic>
              <p:nvPicPr>
                <p:cNvPr id="62" name="Picture 413">
                  <a:extLst>
                    <a:ext uri="{FF2B5EF4-FFF2-40B4-BE49-F238E27FC236}">
                      <a16:creationId xmlns:a16="http://schemas.microsoft.com/office/drawing/2014/main" xmlns="" id="{F32E293B-B92F-405B-8901-A159DCE2BE4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02" y="2873"/>
                  <a:ext cx="148" cy="1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63" name="Picture 414">
                  <a:extLst>
                    <a:ext uri="{FF2B5EF4-FFF2-40B4-BE49-F238E27FC236}">
                      <a16:creationId xmlns:a16="http://schemas.microsoft.com/office/drawing/2014/main" xmlns="" id="{35F1AA85-7F05-4BF8-AB36-7D1A4CFFE7D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492" y="2863"/>
                  <a:ext cx="148" cy="1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4" name="Rectangle 415">
                  <a:extLst>
                    <a:ext uri="{FF2B5EF4-FFF2-40B4-BE49-F238E27FC236}">
                      <a16:creationId xmlns:a16="http://schemas.microsoft.com/office/drawing/2014/main" xmlns="" id="{B5A49C5A-0EB2-435F-8AC8-D9F47584DC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4" y="2912"/>
                  <a:ext cx="85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altLang="fr-FR" sz="5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,,,,…</a:t>
                  </a:r>
                  <a:endParaRPr kumimoji="0" lang="fr-FR" altLang="fr-FR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pic>
              <p:nvPicPr>
                <p:cNvPr id="65" name="Picture 418">
                  <a:extLst>
                    <a:ext uri="{FF2B5EF4-FFF2-40B4-BE49-F238E27FC236}">
                      <a16:creationId xmlns:a16="http://schemas.microsoft.com/office/drawing/2014/main" xmlns="" id="{1A871735-18A7-40F1-A4DF-1D2B39402CA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31" y="2847"/>
                  <a:ext cx="170" cy="1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66" name="Picture 419">
                  <a:extLst>
                    <a:ext uri="{FF2B5EF4-FFF2-40B4-BE49-F238E27FC236}">
                      <a16:creationId xmlns:a16="http://schemas.microsoft.com/office/drawing/2014/main" xmlns="" id="{FE5B0396-1FB8-47E3-B11D-939D5C4C3A0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38" y="2847"/>
                  <a:ext cx="363" cy="1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7" name="Rectangle 420">
                  <a:extLst>
                    <a:ext uri="{FF2B5EF4-FFF2-40B4-BE49-F238E27FC236}">
                      <a16:creationId xmlns:a16="http://schemas.microsoft.com/office/drawing/2014/main" xmlns="" id="{3CB41C96-6AA6-4223-9021-4360C757BB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73" y="2884"/>
                  <a:ext cx="251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fr-FR" altLang="fr-FR" sz="500" dirty="0">
                      <a:solidFill>
                        <a:srgbClr val="000000"/>
                      </a:solidFill>
                    </a:rPr>
                    <a:t>Tango  </a:t>
                  </a:r>
                  <a:r>
                    <a:rPr lang="fr-FR" altLang="fr-FR" sz="500" dirty="0" err="1">
                      <a:solidFill>
                        <a:srgbClr val="000000"/>
                      </a:solidFill>
                    </a:rPr>
                    <a:t>Properties</a:t>
                  </a:r>
                  <a:endParaRPr kumimoji="0" lang="fr-FR" altLang="fr-FR" sz="5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8" name="Rectangle 421">
                  <a:extLst>
                    <a:ext uri="{FF2B5EF4-FFF2-40B4-BE49-F238E27FC236}">
                      <a16:creationId xmlns:a16="http://schemas.microsoft.com/office/drawing/2014/main" xmlns="" id="{8C53228D-4C84-412B-B189-849AF8A343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04" y="2899"/>
                  <a:ext cx="285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altLang="fr-FR" sz="7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Recording </a:t>
                  </a:r>
                  <a:endParaRPr kumimoji="0" lang="fr-FR" altLang="fr-FR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9" name="Rectangle 422">
                  <a:extLst>
                    <a:ext uri="{FF2B5EF4-FFF2-40B4-BE49-F238E27FC236}">
                      <a16:creationId xmlns:a16="http://schemas.microsoft.com/office/drawing/2014/main" xmlns="" id="{4C6D6706-6A5F-4816-8B59-A27C66C3D4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04" y="2959"/>
                  <a:ext cx="198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altLang="fr-FR" sz="7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models</a:t>
                  </a:r>
                  <a:endParaRPr kumimoji="0" lang="fr-FR" altLang="fr-FR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0" name="Freeform 423">
                  <a:extLst>
                    <a:ext uri="{FF2B5EF4-FFF2-40B4-BE49-F238E27FC236}">
                      <a16:creationId xmlns:a16="http://schemas.microsoft.com/office/drawing/2014/main" xmlns="" id="{CAB9BD94-73B5-43B5-91A0-E05838AA32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6" y="2642"/>
                  <a:ext cx="148" cy="162"/>
                </a:xfrm>
                <a:custGeom>
                  <a:avLst/>
                  <a:gdLst>
                    <a:gd name="T0" fmla="*/ 784 w 1038"/>
                    <a:gd name="T1" fmla="*/ 571 h 977"/>
                    <a:gd name="T2" fmla="*/ 559 w 1038"/>
                    <a:gd name="T3" fmla="*/ 977 h 977"/>
                    <a:gd name="T4" fmla="*/ 47 w 1038"/>
                    <a:gd name="T5" fmla="*/ 755 h 977"/>
                    <a:gd name="T6" fmla="*/ 261 w 1038"/>
                    <a:gd name="T7" fmla="*/ 351 h 977"/>
                    <a:gd name="T8" fmla="*/ 0 w 1038"/>
                    <a:gd name="T9" fmla="*/ 241 h 977"/>
                    <a:gd name="T10" fmla="*/ 770 w 1038"/>
                    <a:gd name="T11" fmla="*/ 0 h 977"/>
                    <a:gd name="T12" fmla="*/ 1038 w 1038"/>
                    <a:gd name="T13" fmla="*/ 684 h 977"/>
                    <a:gd name="T14" fmla="*/ 784 w 1038"/>
                    <a:gd name="T15" fmla="*/ 571 h 9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38" h="977">
                      <a:moveTo>
                        <a:pt x="784" y="571"/>
                      </a:moveTo>
                      <a:lnTo>
                        <a:pt x="559" y="977"/>
                      </a:lnTo>
                      <a:lnTo>
                        <a:pt x="47" y="755"/>
                      </a:lnTo>
                      <a:lnTo>
                        <a:pt x="261" y="351"/>
                      </a:lnTo>
                      <a:lnTo>
                        <a:pt x="0" y="241"/>
                      </a:lnTo>
                      <a:lnTo>
                        <a:pt x="770" y="0"/>
                      </a:lnTo>
                      <a:lnTo>
                        <a:pt x="1038" y="684"/>
                      </a:lnTo>
                      <a:lnTo>
                        <a:pt x="784" y="571"/>
                      </a:lnTo>
                      <a:close/>
                    </a:path>
                  </a:pathLst>
                </a:custGeom>
                <a:solidFill>
                  <a:srgbClr val="9966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1" name="Freeform 424">
                  <a:extLst>
                    <a:ext uri="{FF2B5EF4-FFF2-40B4-BE49-F238E27FC236}">
                      <a16:creationId xmlns:a16="http://schemas.microsoft.com/office/drawing/2014/main" xmlns="" id="{354E195F-721B-411A-9F66-F2E2A2BBC3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6" y="2642"/>
                  <a:ext cx="148" cy="162"/>
                </a:xfrm>
                <a:custGeom>
                  <a:avLst/>
                  <a:gdLst>
                    <a:gd name="T0" fmla="*/ 784 w 1038"/>
                    <a:gd name="T1" fmla="*/ 571 h 977"/>
                    <a:gd name="T2" fmla="*/ 559 w 1038"/>
                    <a:gd name="T3" fmla="*/ 977 h 977"/>
                    <a:gd name="T4" fmla="*/ 47 w 1038"/>
                    <a:gd name="T5" fmla="*/ 755 h 977"/>
                    <a:gd name="T6" fmla="*/ 261 w 1038"/>
                    <a:gd name="T7" fmla="*/ 351 h 977"/>
                    <a:gd name="T8" fmla="*/ 0 w 1038"/>
                    <a:gd name="T9" fmla="*/ 241 h 977"/>
                    <a:gd name="T10" fmla="*/ 770 w 1038"/>
                    <a:gd name="T11" fmla="*/ 0 h 977"/>
                    <a:gd name="T12" fmla="*/ 1038 w 1038"/>
                    <a:gd name="T13" fmla="*/ 684 h 977"/>
                    <a:gd name="T14" fmla="*/ 784 w 1038"/>
                    <a:gd name="T15" fmla="*/ 571 h 9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38" h="977">
                      <a:moveTo>
                        <a:pt x="784" y="571"/>
                      </a:moveTo>
                      <a:lnTo>
                        <a:pt x="559" y="977"/>
                      </a:lnTo>
                      <a:lnTo>
                        <a:pt x="47" y="755"/>
                      </a:lnTo>
                      <a:lnTo>
                        <a:pt x="261" y="351"/>
                      </a:lnTo>
                      <a:lnTo>
                        <a:pt x="0" y="241"/>
                      </a:lnTo>
                      <a:lnTo>
                        <a:pt x="770" y="0"/>
                      </a:lnTo>
                      <a:lnTo>
                        <a:pt x="1038" y="684"/>
                      </a:lnTo>
                      <a:lnTo>
                        <a:pt x="784" y="571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2" name="Freeform 425">
                  <a:extLst>
                    <a:ext uri="{FF2B5EF4-FFF2-40B4-BE49-F238E27FC236}">
                      <a16:creationId xmlns:a16="http://schemas.microsoft.com/office/drawing/2014/main" xmlns="" id="{543F4425-A7F2-4DBB-AA63-41E99E01B8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97" y="2645"/>
                  <a:ext cx="143" cy="158"/>
                </a:xfrm>
                <a:custGeom>
                  <a:avLst/>
                  <a:gdLst>
                    <a:gd name="T0" fmla="*/ 719 w 999"/>
                    <a:gd name="T1" fmla="*/ 285 h 943"/>
                    <a:gd name="T2" fmla="*/ 999 w 999"/>
                    <a:gd name="T3" fmla="*/ 661 h 943"/>
                    <a:gd name="T4" fmla="*/ 524 w 999"/>
                    <a:gd name="T5" fmla="*/ 943 h 943"/>
                    <a:gd name="T6" fmla="*/ 241 w 999"/>
                    <a:gd name="T7" fmla="*/ 571 h 943"/>
                    <a:gd name="T8" fmla="*/ 0 w 999"/>
                    <a:gd name="T9" fmla="*/ 712 h 943"/>
                    <a:gd name="T10" fmla="*/ 159 w 999"/>
                    <a:gd name="T11" fmla="*/ 0 h 943"/>
                    <a:gd name="T12" fmla="*/ 961 w 999"/>
                    <a:gd name="T13" fmla="*/ 146 h 943"/>
                    <a:gd name="T14" fmla="*/ 719 w 999"/>
                    <a:gd name="T15" fmla="*/ 285 h 9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99" h="943">
                      <a:moveTo>
                        <a:pt x="719" y="285"/>
                      </a:moveTo>
                      <a:lnTo>
                        <a:pt x="999" y="661"/>
                      </a:lnTo>
                      <a:lnTo>
                        <a:pt x="524" y="943"/>
                      </a:lnTo>
                      <a:lnTo>
                        <a:pt x="241" y="571"/>
                      </a:lnTo>
                      <a:lnTo>
                        <a:pt x="0" y="712"/>
                      </a:lnTo>
                      <a:lnTo>
                        <a:pt x="159" y="0"/>
                      </a:lnTo>
                      <a:lnTo>
                        <a:pt x="961" y="146"/>
                      </a:lnTo>
                      <a:lnTo>
                        <a:pt x="719" y="285"/>
                      </a:lnTo>
                      <a:close/>
                    </a:path>
                  </a:pathLst>
                </a:custGeom>
                <a:solidFill>
                  <a:srgbClr val="9966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3" name="Freeform 426">
                  <a:extLst>
                    <a:ext uri="{FF2B5EF4-FFF2-40B4-BE49-F238E27FC236}">
                      <a16:creationId xmlns:a16="http://schemas.microsoft.com/office/drawing/2014/main" xmlns="" id="{DBCD43C5-C595-4B28-B674-D73E86AC9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97" y="2645"/>
                  <a:ext cx="143" cy="158"/>
                </a:xfrm>
                <a:custGeom>
                  <a:avLst/>
                  <a:gdLst>
                    <a:gd name="T0" fmla="*/ 719 w 999"/>
                    <a:gd name="T1" fmla="*/ 285 h 943"/>
                    <a:gd name="T2" fmla="*/ 999 w 999"/>
                    <a:gd name="T3" fmla="*/ 661 h 943"/>
                    <a:gd name="T4" fmla="*/ 524 w 999"/>
                    <a:gd name="T5" fmla="*/ 943 h 943"/>
                    <a:gd name="T6" fmla="*/ 241 w 999"/>
                    <a:gd name="T7" fmla="*/ 571 h 943"/>
                    <a:gd name="T8" fmla="*/ 0 w 999"/>
                    <a:gd name="T9" fmla="*/ 712 h 943"/>
                    <a:gd name="T10" fmla="*/ 159 w 999"/>
                    <a:gd name="T11" fmla="*/ 0 h 943"/>
                    <a:gd name="T12" fmla="*/ 961 w 999"/>
                    <a:gd name="T13" fmla="*/ 146 h 943"/>
                    <a:gd name="T14" fmla="*/ 719 w 999"/>
                    <a:gd name="T15" fmla="*/ 285 h 9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99" h="943">
                      <a:moveTo>
                        <a:pt x="719" y="285"/>
                      </a:moveTo>
                      <a:lnTo>
                        <a:pt x="999" y="661"/>
                      </a:lnTo>
                      <a:lnTo>
                        <a:pt x="524" y="943"/>
                      </a:lnTo>
                      <a:lnTo>
                        <a:pt x="241" y="571"/>
                      </a:lnTo>
                      <a:lnTo>
                        <a:pt x="0" y="712"/>
                      </a:lnTo>
                      <a:lnTo>
                        <a:pt x="159" y="0"/>
                      </a:lnTo>
                      <a:lnTo>
                        <a:pt x="961" y="146"/>
                      </a:lnTo>
                      <a:lnTo>
                        <a:pt x="719" y="285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4" name="Rectangle 427">
                  <a:extLst>
                    <a:ext uri="{FF2B5EF4-FFF2-40B4-BE49-F238E27FC236}">
                      <a16:creationId xmlns:a16="http://schemas.microsoft.com/office/drawing/2014/main" xmlns="" id="{8C5F1977-7F05-4FF9-BAAB-2F63B0BFEB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94" y="3202"/>
                  <a:ext cx="339" cy="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altLang="fr-FR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Beam line</a:t>
                  </a:r>
                  <a:endParaRPr kumimoji="0" lang="fr-FR" altLang="fr-FR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5" name="Rectangle 428">
                  <a:extLst>
                    <a:ext uri="{FF2B5EF4-FFF2-40B4-BE49-F238E27FC236}">
                      <a16:creationId xmlns:a16="http://schemas.microsoft.com/office/drawing/2014/main" xmlns="" id="{9DA8D39A-F6C7-4168-80F8-5585D2E94F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27" y="1659"/>
                  <a:ext cx="620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altLang="fr-FR" sz="700" b="0" i="0" u="none" strike="noStrike" cap="none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Données expérimentales</a:t>
                  </a:r>
                  <a:endParaRPr kumimoji="0" lang="fr-FR" altLang="fr-FR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6" name="Rectangle 429">
                  <a:extLst>
                    <a:ext uri="{FF2B5EF4-FFF2-40B4-BE49-F238E27FC236}">
                      <a16:creationId xmlns:a16="http://schemas.microsoft.com/office/drawing/2014/main" xmlns="" id="{0E40F6BB-ACA9-48A2-BE99-6369D9E7F3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64" y="2260"/>
                  <a:ext cx="412" cy="171"/>
                </a:xfrm>
                <a:prstGeom prst="rect">
                  <a:avLst/>
                </a:prstGeom>
                <a:solidFill>
                  <a:srgbClr val="E6E6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7" name="Freeform 430">
                  <a:extLst>
                    <a:ext uri="{FF2B5EF4-FFF2-40B4-BE49-F238E27FC236}">
                      <a16:creationId xmlns:a16="http://schemas.microsoft.com/office/drawing/2014/main" xmlns="" id="{99FEEB04-D9B6-4146-9E14-8FA1351782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64" y="2260"/>
                  <a:ext cx="412" cy="171"/>
                </a:xfrm>
                <a:custGeom>
                  <a:avLst/>
                  <a:gdLst>
                    <a:gd name="T0" fmla="*/ 1441 w 2881"/>
                    <a:gd name="T1" fmla="*/ 1026 h 1026"/>
                    <a:gd name="T2" fmla="*/ 0 w 2881"/>
                    <a:gd name="T3" fmla="*/ 1026 h 1026"/>
                    <a:gd name="T4" fmla="*/ 0 w 2881"/>
                    <a:gd name="T5" fmla="*/ 0 h 1026"/>
                    <a:gd name="T6" fmla="*/ 2881 w 2881"/>
                    <a:gd name="T7" fmla="*/ 0 h 1026"/>
                    <a:gd name="T8" fmla="*/ 2881 w 2881"/>
                    <a:gd name="T9" fmla="*/ 1026 h 1026"/>
                    <a:gd name="T10" fmla="*/ 1441 w 2881"/>
                    <a:gd name="T11" fmla="*/ 1026 h 10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881" h="1026">
                      <a:moveTo>
                        <a:pt x="1441" y="1026"/>
                      </a:moveTo>
                      <a:lnTo>
                        <a:pt x="0" y="1026"/>
                      </a:lnTo>
                      <a:lnTo>
                        <a:pt x="0" y="0"/>
                      </a:lnTo>
                      <a:lnTo>
                        <a:pt x="2881" y="0"/>
                      </a:lnTo>
                      <a:lnTo>
                        <a:pt x="2881" y="1026"/>
                      </a:lnTo>
                      <a:lnTo>
                        <a:pt x="1441" y="1026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8" name="Rectangle 431">
                  <a:extLst>
                    <a:ext uri="{FF2B5EF4-FFF2-40B4-BE49-F238E27FC236}">
                      <a16:creationId xmlns:a16="http://schemas.microsoft.com/office/drawing/2014/main" xmlns="" id="{02D07267-A933-4617-87DA-94EC77852A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71" y="2309"/>
                  <a:ext cx="404" cy="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altLang="fr-FR" sz="700" b="1" i="0" u="none" strike="noStrike" cap="none" normalizeH="0" baseline="0" dirty="0" err="1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RecorderProxy</a:t>
                  </a:r>
                  <a:endParaRPr kumimoji="0" lang="fr-FR" altLang="fr-FR" sz="6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9" name="Rectangle 432">
                  <a:extLst>
                    <a:ext uri="{FF2B5EF4-FFF2-40B4-BE49-F238E27FC236}">
                      <a16:creationId xmlns:a16="http://schemas.microsoft.com/office/drawing/2014/main" xmlns="" id="{0F8BB947-A652-4EAC-96FA-1FE84FFA3D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64" y="2431"/>
                  <a:ext cx="411" cy="171"/>
                </a:xfrm>
                <a:prstGeom prst="rect">
                  <a:avLst/>
                </a:prstGeom>
                <a:solidFill>
                  <a:srgbClr val="FFFF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0" name="Freeform 433">
                  <a:extLst>
                    <a:ext uri="{FF2B5EF4-FFF2-40B4-BE49-F238E27FC236}">
                      <a16:creationId xmlns:a16="http://schemas.microsoft.com/office/drawing/2014/main" xmlns="" id="{54FCF0E2-E066-45DB-A986-776948D5E7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64" y="2431"/>
                  <a:ext cx="411" cy="171"/>
                </a:xfrm>
                <a:custGeom>
                  <a:avLst/>
                  <a:gdLst>
                    <a:gd name="T0" fmla="*/ 1440 w 2879"/>
                    <a:gd name="T1" fmla="*/ 1026 h 1026"/>
                    <a:gd name="T2" fmla="*/ 0 w 2879"/>
                    <a:gd name="T3" fmla="*/ 1026 h 1026"/>
                    <a:gd name="T4" fmla="*/ 0 w 2879"/>
                    <a:gd name="T5" fmla="*/ 0 h 1026"/>
                    <a:gd name="T6" fmla="*/ 2879 w 2879"/>
                    <a:gd name="T7" fmla="*/ 0 h 1026"/>
                    <a:gd name="T8" fmla="*/ 2879 w 2879"/>
                    <a:gd name="T9" fmla="*/ 1026 h 1026"/>
                    <a:gd name="T10" fmla="*/ 1440 w 2879"/>
                    <a:gd name="T11" fmla="*/ 1026 h 10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879" h="1026">
                      <a:moveTo>
                        <a:pt x="1440" y="1026"/>
                      </a:moveTo>
                      <a:lnTo>
                        <a:pt x="0" y="1026"/>
                      </a:lnTo>
                      <a:lnTo>
                        <a:pt x="0" y="0"/>
                      </a:lnTo>
                      <a:lnTo>
                        <a:pt x="2879" y="0"/>
                      </a:lnTo>
                      <a:lnTo>
                        <a:pt x="2879" y="1026"/>
                      </a:lnTo>
                      <a:lnTo>
                        <a:pt x="1440" y="1026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1" name="Rectangle 434">
                  <a:extLst>
                    <a:ext uri="{FF2B5EF4-FFF2-40B4-BE49-F238E27FC236}">
                      <a16:creationId xmlns:a16="http://schemas.microsoft.com/office/drawing/2014/main" xmlns="" id="{AF0AA6B1-5E8A-4026-A9C9-8E83782D15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08" y="2482"/>
                  <a:ext cx="307" cy="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altLang="fr-FR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Nexus API</a:t>
                  </a:r>
                  <a:endParaRPr kumimoji="0" lang="fr-FR" altLang="fr-FR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pic>
              <p:nvPicPr>
                <p:cNvPr id="82" name="Picture 435">
                  <a:extLst>
                    <a:ext uri="{FF2B5EF4-FFF2-40B4-BE49-F238E27FC236}">
                      <a16:creationId xmlns:a16="http://schemas.microsoft.com/office/drawing/2014/main" xmlns="" id="{96218D70-1BD6-4F86-879A-73EAA60562C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99" y="2292"/>
                  <a:ext cx="126" cy="1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3" name="Picture 436">
                  <a:extLst>
                    <a:ext uri="{FF2B5EF4-FFF2-40B4-BE49-F238E27FC236}">
                      <a16:creationId xmlns:a16="http://schemas.microsoft.com/office/drawing/2014/main" xmlns="" id="{DFC646D3-9654-433D-AFE7-69245C78778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99" y="2292"/>
                  <a:ext cx="126" cy="1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4" name="Picture 437">
                  <a:extLst>
                    <a:ext uri="{FF2B5EF4-FFF2-40B4-BE49-F238E27FC236}">
                      <a16:creationId xmlns:a16="http://schemas.microsoft.com/office/drawing/2014/main" xmlns="" id="{EF919DF3-23D9-485D-90BB-CBCF395030B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99" y="2452"/>
                  <a:ext cx="126" cy="1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5" name="Picture 438">
                  <a:extLst>
                    <a:ext uri="{FF2B5EF4-FFF2-40B4-BE49-F238E27FC236}">
                      <a16:creationId xmlns:a16="http://schemas.microsoft.com/office/drawing/2014/main" xmlns="" id="{5EBD3231-9594-42F0-BF44-310F37320C3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99" y="2452"/>
                  <a:ext cx="126" cy="1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6" name="Picture 439">
                  <a:extLst>
                    <a:ext uri="{FF2B5EF4-FFF2-40B4-BE49-F238E27FC236}">
                      <a16:creationId xmlns:a16="http://schemas.microsoft.com/office/drawing/2014/main" xmlns="" id="{CCC24A08-AB81-402A-A206-11F17461428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99" y="2601"/>
                  <a:ext cx="126" cy="1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7" name="Picture 440">
                  <a:extLst>
                    <a:ext uri="{FF2B5EF4-FFF2-40B4-BE49-F238E27FC236}">
                      <a16:creationId xmlns:a16="http://schemas.microsoft.com/office/drawing/2014/main" xmlns="" id="{F2B862E7-A12F-400B-8963-172614E3B1D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99" y="2601"/>
                  <a:ext cx="126" cy="1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88" name="Line 441">
                  <a:extLst>
                    <a:ext uri="{FF2B5EF4-FFF2-40B4-BE49-F238E27FC236}">
                      <a16:creationId xmlns:a16="http://schemas.microsoft.com/office/drawing/2014/main" xmlns="" id="{C6AD72D2-2B90-4B1E-88B8-8C3508AECCF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075" y="2356"/>
                  <a:ext cx="124" cy="11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9" name="Line 442">
                  <a:extLst>
                    <a:ext uri="{FF2B5EF4-FFF2-40B4-BE49-F238E27FC236}">
                      <a16:creationId xmlns:a16="http://schemas.microsoft.com/office/drawing/2014/main" xmlns="" id="{73DD01C2-89E8-4AEB-A4B9-75048E76544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075" y="2516"/>
                  <a:ext cx="124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0" name="Line 443">
                  <a:extLst>
                    <a:ext uri="{FF2B5EF4-FFF2-40B4-BE49-F238E27FC236}">
                      <a16:creationId xmlns:a16="http://schemas.microsoft.com/office/drawing/2014/main" xmlns="" id="{0485EEFC-8CEC-41C3-BE92-E36B468BE24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5075" y="2559"/>
                  <a:ext cx="124" cy="10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1" name="Line 444">
                  <a:extLst>
                    <a:ext uri="{FF2B5EF4-FFF2-40B4-BE49-F238E27FC236}">
                      <a16:creationId xmlns:a16="http://schemas.microsoft.com/office/drawing/2014/main" xmlns="" id="{8B4B7571-5162-4A1E-9E99-F91031925B0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870" y="2131"/>
                  <a:ext cx="0" cy="12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2" name="Line 445">
                  <a:extLst>
                    <a:ext uri="{FF2B5EF4-FFF2-40B4-BE49-F238E27FC236}">
                      <a16:creationId xmlns:a16="http://schemas.microsoft.com/office/drawing/2014/main" xmlns="" id="{0726906A-4788-4D73-9D49-52F00B06EDA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5260" y="2283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3" name="Line 446">
                  <a:extLst>
                    <a:ext uri="{FF2B5EF4-FFF2-40B4-BE49-F238E27FC236}">
                      <a16:creationId xmlns:a16="http://schemas.microsoft.com/office/drawing/2014/main" xmlns="" id="{DE4241FE-7D05-40DA-BD62-E12CF5E537D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5260" y="2266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4" name="Line 447">
                  <a:extLst>
                    <a:ext uri="{FF2B5EF4-FFF2-40B4-BE49-F238E27FC236}">
                      <a16:creationId xmlns:a16="http://schemas.microsoft.com/office/drawing/2014/main" xmlns="" id="{6014CAB9-2DC5-4D5F-98B0-2E1AF769BBF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5260" y="2248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5" name="Line 448">
                  <a:extLst>
                    <a:ext uri="{FF2B5EF4-FFF2-40B4-BE49-F238E27FC236}">
                      <a16:creationId xmlns:a16="http://schemas.microsoft.com/office/drawing/2014/main" xmlns="" id="{F8238D07-ED17-4F0F-A43B-1380D8B74FC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5260" y="2231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6" name="Line 449">
                  <a:extLst>
                    <a:ext uri="{FF2B5EF4-FFF2-40B4-BE49-F238E27FC236}">
                      <a16:creationId xmlns:a16="http://schemas.microsoft.com/office/drawing/2014/main" xmlns="" id="{93D6C01C-13CB-4F55-954C-C168B54193B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5260" y="2213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7" name="Line 450">
                  <a:extLst>
                    <a:ext uri="{FF2B5EF4-FFF2-40B4-BE49-F238E27FC236}">
                      <a16:creationId xmlns:a16="http://schemas.microsoft.com/office/drawing/2014/main" xmlns="" id="{FBAAC1FF-E4B9-49CD-A509-8D5470CD216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5260" y="2196"/>
                  <a:ext cx="0" cy="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8" name="Line 451">
                  <a:extLst>
                    <a:ext uri="{FF2B5EF4-FFF2-40B4-BE49-F238E27FC236}">
                      <a16:creationId xmlns:a16="http://schemas.microsoft.com/office/drawing/2014/main" xmlns="" id="{9E8DF8DA-F54D-4586-80E3-84CA9C6E8E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5260" y="2178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9" name="Line 452">
                  <a:extLst>
                    <a:ext uri="{FF2B5EF4-FFF2-40B4-BE49-F238E27FC236}">
                      <a16:creationId xmlns:a16="http://schemas.microsoft.com/office/drawing/2014/main" xmlns="" id="{7DB2BA39-D74B-40DC-9B15-C45D0CE990F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5260" y="2161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0" name="Line 453">
                  <a:extLst>
                    <a:ext uri="{FF2B5EF4-FFF2-40B4-BE49-F238E27FC236}">
                      <a16:creationId xmlns:a16="http://schemas.microsoft.com/office/drawing/2014/main" xmlns="" id="{45AB7694-FEB8-4413-A70F-4B8F511163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5260" y="2143"/>
                  <a:ext cx="0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1" name="Line 454">
                  <a:extLst>
                    <a:ext uri="{FF2B5EF4-FFF2-40B4-BE49-F238E27FC236}">
                      <a16:creationId xmlns:a16="http://schemas.microsoft.com/office/drawing/2014/main" xmlns="" id="{3CDC9873-1F75-4E0C-A58E-D9EBBA35DB3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5260" y="2131"/>
                  <a:ext cx="1" cy="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2" name="Rectangle 455">
                  <a:extLst>
                    <a:ext uri="{FF2B5EF4-FFF2-40B4-BE49-F238E27FC236}">
                      <a16:creationId xmlns:a16="http://schemas.microsoft.com/office/drawing/2014/main" xmlns="" id="{3F9ECDA5-8880-4EF4-BEEF-A24FAF1158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184" y="2456"/>
                  <a:ext cx="319" cy="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altLang="fr-FR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data collectors</a:t>
                  </a:r>
                  <a:endParaRPr kumimoji="0" lang="fr-FR" altLang="fr-FR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3" name="Rectangle 456">
                  <a:extLst>
                    <a:ext uri="{FF2B5EF4-FFF2-40B4-BE49-F238E27FC236}">
                      <a16:creationId xmlns:a16="http://schemas.microsoft.com/office/drawing/2014/main" xmlns="" id="{CDB60ED8-353C-48A6-94F6-7D2159FF22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05" y="1618"/>
                  <a:ext cx="329" cy="214"/>
                </a:xfrm>
                <a:prstGeom prst="rect">
                  <a:avLst/>
                </a:prstGeom>
                <a:solidFill>
                  <a:srgbClr val="CC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4" name="Freeform 457">
                  <a:extLst>
                    <a:ext uri="{FF2B5EF4-FFF2-40B4-BE49-F238E27FC236}">
                      <a16:creationId xmlns:a16="http://schemas.microsoft.com/office/drawing/2014/main" xmlns="" id="{069CE68E-113F-489B-9BE9-1DBE92C476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5" y="1618"/>
                  <a:ext cx="329" cy="214"/>
                </a:xfrm>
                <a:custGeom>
                  <a:avLst/>
                  <a:gdLst>
                    <a:gd name="T0" fmla="*/ 1151 w 2303"/>
                    <a:gd name="T1" fmla="*/ 1282 h 1282"/>
                    <a:gd name="T2" fmla="*/ 0 w 2303"/>
                    <a:gd name="T3" fmla="*/ 1282 h 1282"/>
                    <a:gd name="T4" fmla="*/ 0 w 2303"/>
                    <a:gd name="T5" fmla="*/ 0 h 1282"/>
                    <a:gd name="T6" fmla="*/ 2303 w 2303"/>
                    <a:gd name="T7" fmla="*/ 0 h 1282"/>
                    <a:gd name="T8" fmla="*/ 2303 w 2303"/>
                    <a:gd name="T9" fmla="*/ 1282 h 1282"/>
                    <a:gd name="T10" fmla="*/ 1151 w 2303"/>
                    <a:gd name="T11" fmla="*/ 1282 h 1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03" h="1282">
                      <a:moveTo>
                        <a:pt x="1151" y="1282"/>
                      </a:moveTo>
                      <a:lnTo>
                        <a:pt x="0" y="1282"/>
                      </a:lnTo>
                      <a:lnTo>
                        <a:pt x="0" y="0"/>
                      </a:lnTo>
                      <a:lnTo>
                        <a:pt x="2303" y="0"/>
                      </a:lnTo>
                      <a:lnTo>
                        <a:pt x="2303" y="1282"/>
                      </a:lnTo>
                      <a:lnTo>
                        <a:pt x="1151" y="1282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5" name="Rectangle 458">
                  <a:extLst>
                    <a:ext uri="{FF2B5EF4-FFF2-40B4-BE49-F238E27FC236}">
                      <a16:creationId xmlns:a16="http://schemas.microsoft.com/office/drawing/2014/main" xmlns="" id="{684672D3-22FB-401F-9417-7B0CF1AE5D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24" y="1630"/>
                  <a:ext cx="12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altLang="fr-FR" sz="7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GUI</a:t>
                  </a:r>
                  <a:endParaRPr kumimoji="0" lang="fr-FR" altLang="fr-FR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6" name="Rectangle 459">
                  <a:extLst>
                    <a:ext uri="{FF2B5EF4-FFF2-40B4-BE49-F238E27FC236}">
                      <a16:creationId xmlns:a16="http://schemas.microsoft.com/office/drawing/2014/main" xmlns="" id="{22DC17A0-2335-46CF-BD19-58F5992963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21" y="1693"/>
                  <a:ext cx="33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altLang="fr-FR" sz="7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(</a:t>
                  </a:r>
                  <a:r>
                    <a:rPr kumimoji="0" lang="fr-FR" altLang="fr-FR" sz="700" b="1" i="0" u="none" strike="noStrike" cap="none" normalizeH="0" baseline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experiment</a:t>
                  </a:r>
                  <a:endParaRPr kumimoji="0" lang="fr-FR" altLang="fr-FR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7" name="Rectangle 460">
                  <a:extLst>
                    <a:ext uri="{FF2B5EF4-FFF2-40B4-BE49-F238E27FC236}">
                      <a16:creationId xmlns:a16="http://schemas.microsoft.com/office/drawing/2014/main" xmlns="" id="{D15A085F-4445-4F36-BB5F-AE46405D62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72" y="1757"/>
                  <a:ext cx="227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altLang="fr-FR" sz="7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control)</a:t>
                  </a:r>
                  <a:endParaRPr kumimoji="0" lang="fr-FR" altLang="fr-FR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8" name="Freeform 461">
                  <a:extLst>
                    <a:ext uri="{FF2B5EF4-FFF2-40B4-BE49-F238E27FC236}">
                      <a16:creationId xmlns:a16="http://schemas.microsoft.com/office/drawing/2014/main" xmlns="" id="{6D726F2B-3BC3-4F86-92B1-8B331CB04A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7" y="2170"/>
                  <a:ext cx="962" cy="778"/>
                </a:xfrm>
                <a:custGeom>
                  <a:avLst/>
                  <a:gdLst>
                    <a:gd name="T0" fmla="*/ 1067 w 6730"/>
                    <a:gd name="T1" fmla="*/ 3817 h 4667"/>
                    <a:gd name="T2" fmla="*/ 750 w 6730"/>
                    <a:gd name="T3" fmla="*/ 3774 h 4667"/>
                    <a:gd name="T4" fmla="*/ 195 w 6730"/>
                    <a:gd name="T5" fmla="*/ 3281 h 4667"/>
                    <a:gd name="T6" fmla="*/ 276 w 6730"/>
                    <a:gd name="T7" fmla="*/ 2635 h 4667"/>
                    <a:gd name="T8" fmla="*/ 820 w 6730"/>
                    <a:gd name="T9" fmla="*/ 2280 h 4667"/>
                    <a:gd name="T10" fmla="*/ 242 w 6730"/>
                    <a:gd name="T11" fmla="*/ 2148 h 4667"/>
                    <a:gd name="T12" fmla="*/ 0 w 6730"/>
                    <a:gd name="T13" fmla="*/ 1611 h 4667"/>
                    <a:gd name="T14" fmla="*/ 359 w 6730"/>
                    <a:gd name="T15" fmla="*/ 984 h 4667"/>
                    <a:gd name="T16" fmla="*/ 1088 w 6730"/>
                    <a:gd name="T17" fmla="*/ 860 h 4667"/>
                    <a:gd name="T18" fmla="*/ 1600 w 6730"/>
                    <a:gd name="T19" fmla="*/ 1172 h 4667"/>
                    <a:gd name="T20" fmla="*/ 1506 w 6730"/>
                    <a:gd name="T21" fmla="*/ 1089 h 4667"/>
                    <a:gd name="T22" fmla="*/ 1376 w 6730"/>
                    <a:gd name="T23" fmla="*/ 991 h 4667"/>
                    <a:gd name="T24" fmla="*/ 1336 w 6730"/>
                    <a:gd name="T25" fmla="*/ 686 h 4667"/>
                    <a:gd name="T26" fmla="*/ 1913 w 6730"/>
                    <a:gd name="T27" fmla="*/ 164 h 4667"/>
                    <a:gd name="T28" fmla="*/ 2709 w 6730"/>
                    <a:gd name="T29" fmla="*/ 270 h 4667"/>
                    <a:gd name="T30" fmla="*/ 3069 w 6730"/>
                    <a:gd name="T31" fmla="*/ 898 h 4667"/>
                    <a:gd name="T32" fmla="*/ 3060 w 6730"/>
                    <a:gd name="T33" fmla="*/ 1004 h 4667"/>
                    <a:gd name="T34" fmla="*/ 3072 w 6730"/>
                    <a:gd name="T35" fmla="*/ 865 h 4667"/>
                    <a:gd name="T36" fmla="*/ 3076 w 6730"/>
                    <a:gd name="T37" fmla="*/ 412 h 4667"/>
                    <a:gd name="T38" fmla="*/ 3620 w 6730"/>
                    <a:gd name="T39" fmla="*/ 27 h 4667"/>
                    <a:gd name="T40" fmla="*/ 4389 w 6730"/>
                    <a:gd name="T41" fmla="*/ 145 h 4667"/>
                    <a:gd name="T42" fmla="*/ 4753 w 6730"/>
                    <a:gd name="T43" fmla="*/ 758 h 4667"/>
                    <a:gd name="T44" fmla="*/ 4721 w 6730"/>
                    <a:gd name="T45" fmla="*/ 582 h 4667"/>
                    <a:gd name="T46" fmla="*/ 5022 w 6730"/>
                    <a:gd name="T47" fmla="*/ 229 h 4667"/>
                    <a:gd name="T48" fmla="*/ 5747 w 6730"/>
                    <a:gd name="T49" fmla="*/ 160 h 4667"/>
                    <a:gd name="T50" fmla="*/ 6302 w 6730"/>
                    <a:gd name="T51" fmla="*/ 652 h 4667"/>
                    <a:gd name="T52" fmla="*/ 6178 w 6730"/>
                    <a:gd name="T53" fmla="*/ 1356 h 4667"/>
                    <a:gd name="T54" fmla="*/ 5473 w 6730"/>
                    <a:gd name="T55" fmla="*/ 1673 h 4667"/>
                    <a:gd name="T56" fmla="*/ 5345 w 6730"/>
                    <a:gd name="T57" fmla="*/ 1667 h 4667"/>
                    <a:gd name="T58" fmla="*/ 5564 w 6730"/>
                    <a:gd name="T59" fmla="*/ 1671 h 4667"/>
                    <a:gd name="T60" fmla="*/ 6149 w 6730"/>
                    <a:gd name="T61" fmla="*/ 1632 h 4667"/>
                    <a:gd name="T62" fmla="*/ 6685 w 6730"/>
                    <a:gd name="T63" fmla="*/ 2118 h 4667"/>
                    <a:gd name="T64" fmla="*/ 6560 w 6730"/>
                    <a:gd name="T65" fmla="*/ 2812 h 4667"/>
                    <a:gd name="T66" fmla="*/ 5853 w 6730"/>
                    <a:gd name="T67" fmla="*/ 3132 h 4667"/>
                    <a:gd name="T68" fmla="*/ 5444 w 6730"/>
                    <a:gd name="T69" fmla="*/ 3040 h 4667"/>
                    <a:gd name="T70" fmla="*/ 5543 w 6730"/>
                    <a:gd name="T71" fmla="*/ 3082 h 4667"/>
                    <a:gd name="T72" fmla="*/ 5992 w 6730"/>
                    <a:gd name="T73" fmla="*/ 3240 h 4667"/>
                    <a:gd name="T74" fmla="*/ 6137 w 6730"/>
                    <a:gd name="T75" fmla="*/ 3664 h 4667"/>
                    <a:gd name="T76" fmla="*/ 5779 w 6730"/>
                    <a:gd name="T77" fmla="*/ 4291 h 4667"/>
                    <a:gd name="T78" fmla="*/ 5017 w 6730"/>
                    <a:gd name="T79" fmla="*/ 4411 h 4667"/>
                    <a:gd name="T80" fmla="*/ 4483 w 6730"/>
                    <a:gd name="T81" fmla="*/ 4022 h 4667"/>
                    <a:gd name="T82" fmla="*/ 4464 w 6730"/>
                    <a:gd name="T83" fmla="*/ 3992 h 4667"/>
                    <a:gd name="T84" fmla="*/ 4426 w 6730"/>
                    <a:gd name="T85" fmla="*/ 4270 h 4667"/>
                    <a:gd name="T86" fmla="*/ 3887 w 6730"/>
                    <a:gd name="T87" fmla="*/ 4637 h 4667"/>
                    <a:gd name="T88" fmla="*/ 3141 w 6730"/>
                    <a:gd name="T89" fmla="*/ 4517 h 4667"/>
                    <a:gd name="T90" fmla="*/ 2782 w 6730"/>
                    <a:gd name="T91" fmla="*/ 3890 h 4667"/>
                    <a:gd name="T92" fmla="*/ 2806 w 6730"/>
                    <a:gd name="T93" fmla="*/ 3706 h 4667"/>
                    <a:gd name="T94" fmla="*/ 2783 w 6730"/>
                    <a:gd name="T95" fmla="*/ 3821 h 4667"/>
                    <a:gd name="T96" fmla="*/ 2704 w 6730"/>
                    <a:gd name="T97" fmla="*/ 4192 h 4667"/>
                    <a:gd name="T98" fmla="*/ 2197 w 6730"/>
                    <a:gd name="T99" fmla="*/ 4520 h 4667"/>
                    <a:gd name="T100" fmla="*/ 1456 w 6730"/>
                    <a:gd name="T101" fmla="*/ 4395 h 4667"/>
                    <a:gd name="T102" fmla="*/ 1097 w 6730"/>
                    <a:gd name="T103" fmla="*/ 3768 h 4667"/>
                    <a:gd name="T104" fmla="*/ 1239 w 6730"/>
                    <a:gd name="T105" fmla="*/ 3344 h 4667"/>
                    <a:gd name="T106" fmla="*/ 1109 w 6730"/>
                    <a:gd name="T107" fmla="*/ 3669 h 4667"/>
                    <a:gd name="T108" fmla="*/ 1093 w 6730"/>
                    <a:gd name="T109" fmla="*/ 3811 h 46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730" h="4667">
                      <a:moveTo>
                        <a:pt x="1093" y="3811"/>
                      </a:moveTo>
                      <a:lnTo>
                        <a:pt x="1083" y="3816"/>
                      </a:lnTo>
                      <a:lnTo>
                        <a:pt x="1067" y="3817"/>
                      </a:lnTo>
                      <a:lnTo>
                        <a:pt x="1047" y="3815"/>
                      </a:lnTo>
                      <a:lnTo>
                        <a:pt x="1028" y="3814"/>
                      </a:lnTo>
                      <a:lnTo>
                        <a:pt x="750" y="3774"/>
                      </a:lnTo>
                      <a:lnTo>
                        <a:pt x="510" y="3663"/>
                      </a:lnTo>
                      <a:lnTo>
                        <a:pt x="319" y="3495"/>
                      </a:lnTo>
                      <a:lnTo>
                        <a:pt x="195" y="3281"/>
                      </a:lnTo>
                      <a:lnTo>
                        <a:pt x="151" y="3036"/>
                      </a:lnTo>
                      <a:lnTo>
                        <a:pt x="183" y="2824"/>
                      </a:lnTo>
                      <a:lnTo>
                        <a:pt x="276" y="2635"/>
                      </a:lnTo>
                      <a:lnTo>
                        <a:pt x="417" y="2476"/>
                      </a:lnTo>
                      <a:lnTo>
                        <a:pt x="602" y="2355"/>
                      </a:lnTo>
                      <a:lnTo>
                        <a:pt x="820" y="2280"/>
                      </a:lnTo>
                      <a:lnTo>
                        <a:pt x="616" y="2348"/>
                      </a:lnTo>
                      <a:lnTo>
                        <a:pt x="412" y="2268"/>
                      </a:lnTo>
                      <a:lnTo>
                        <a:pt x="242" y="2148"/>
                      </a:lnTo>
                      <a:lnTo>
                        <a:pt x="112" y="1995"/>
                      </a:lnTo>
                      <a:lnTo>
                        <a:pt x="29" y="1813"/>
                      </a:lnTo>
                      <a:lnTo>
                        <a:pt x="0" y="1611"/>
                      </a:lnTo>
                      <a:lnTo>
                        <a:pt x="44" y="1366"/>
                      </a:lnTo>
                      <a:lnTo>
                        <a:pt x="168" y="1153"/>
                      </a:lnTo>
                      <a:lnTo>
                        <a:pt x="359" y="984"/>
                      </a:lnTo>
                      <a:lnTo>
                        <a:pt x="599" y="874"/>
                      </a:lnTo>
                      <a:lnTo>
                        <a:pt x="877" y="835"/>
                      </a:lnTo>
                      <a:lnTo>
                        <a:pt x="1088" y="860"/>
                      </a:lnTo>
                      <a:lnTo>
                        <a:pt x="1276" y="932"/>
                      </a:lnTo>
                      <a:lnTo>
                        <a:pt x="1445" y="1039"/>
                      </a:lnTo>
                      <a:lnTo>
                        <a:pt x="1600" y="1172"/>
                      </a:lnTo>
                      <a:lnTo>
                        <a:pt x="1555" y="1133"/>
                      </a:lnTo>
                      <a:lnTo>
                        <a:pt x="1530" y="1113"/>
                      </a:lnTo>
                      <a:lnTo>
                        <a:pt x="1506" y="1089"/>
                      </a:lnTo>
                      <a:lnTo>
                        <a:pt x="1464" y="1048"/>
                      </a:lnTo>
                      <a:lnTo>
                        <a:pt x="1406" y="1010"/>
                      </a:lnTo>
                      <a:lnTo>
                        <a:pt x="1376" y="991"/>
                      </a:lnTo>
                      <a:lnTo>
                        <a:pt x="1346" y="972"/>
                      </a:lnTo>
                      <a:lnTo>
                        <a:pt x="1289" y="936"/>
                      </a:lnTo>
                      <a:lnTo>
                        <a:pt x="1336" y="686"/>
                      </a:lnTo>
                      <a:lnTo>
                        <a:pt x="1467" y="463"/>
                      </a:lnTo>
                      <a:lnTo>
                        <a:pt x="1665" y="284"/>
                      </a:lnTo>
                      <a:lnTo>
                        <a:pt x="1913" y="164"/>
                      </a:lnTo>
                      <a:lnTo>
                        <a:pt x="2193" y="121"/>
                      </a:lnTo>
                      <a:lnTo>
                        <a:pt x="2470" y="160"/>
                      </a:lnTo>
                      <a:lnTo>
                        <a:pt x="2709" y="270"/>
                      </a:lnTo>
                      <a:lnTo>
                        <a:pt x="2899" y="439"/>
                      </a:lnTo>
                      <a:lnTo>
                        <a:pt x="3024" y="652"/>
                      </a:lnTo>
                      <a:lnTo>
                        <a:pt x="3069" y="898"/>
                      </a:lnTo>
                      <a:lnTo>
                        <a:pt x="3068" y="933"/>
                      </a:lnTo>
                      <a:lnTo>
                        <a:pt x="3064" y="968"/>
                      </a:lnTo>
                      <a:lnTo>
                        <a:pt x="3060" y="1004"/>
                      </a:lnTo>
                      <a:lnTo>
                        <a:pt x="3053" y="1039"/>
                      </a:lnTo>
                      <a:lnTo>
                        <a:pt x="3064" y="957"/>
                      </a:lnTo>
                      <a:lnTo>
                        <a:pt x="3072" y="865"/>
                      </a:lnTo>
                      <a:lnTo>
                        <a:pt x="3060" y="758"/>
                      </a:lnTo>
                      <a:lnTo>
                        <a:pt x="3010" y="625"/>
                      </a:lnTo>
                      <a:lnTo>
                        <a:pt x="3076" y="412"/>
                      </a:lnTo>
                      <a:lnTo>
                        <a:pt x="3207" y="238"/>
                      </a:lnTo>
                      <a:lnTo>
                        <a:pt x="3391" y="108"/>
                      </a:lnTo>
                      <a:lnTo>
                        <a:pt x="3620" y="27"/>
                      </a:lnTo>
                      <a:lnTo>
                        <a:pt x="3879" y="0"/>
                      </a:lnTo>
                      <a:lnTo>
                        <a:pt x="4152" y="38"/>
                      </a:lnTo>
                      <a:lnTo>
                        <a:pt x="4389" y="145"/>
                      </a:lnTo>
                      <a:lnTo>
                        <a:pt x="4578" y="308"/>
                      </a:lnTo>
                      <a:lnTo>
                        <a:pt x="4704" y="517"/>
                      </a:lnTo>
                      <a:lnTo>
                        <a:pt x="4753" y="758"/>
                      </a:lnTo>
                      <a:lnTo>
                        <a:pt x="4744" y="698"/>
                      </a:lnTo>
                      <a:lnTo>
                        <a:pt x="4734" y="642"/>
                      </a:lnTo>
                      <a:lnTo>
                        <a:pt x="4721" y="582"/>
                      </a:lnTo>
                      <a:lnTo>
                        <a:pt x="4702" y="510"/>
                      </a:lnTo>
                      <a:lnTo>
                        <a:pt x="4840" y="352"/>
                      </a:lnTo>
                      <a:lnTo>
                        <a:pt x="5022" y="229"/>
                      </a:lnTo>
                      <a:lnTo>
                        <a:pt x="5235" y="148"/>
                      </a:lnTo>
                      <a:lnTo>
                        <a:pt x="5471" y="121"/>
                      </a:lnTo>
                      <a:lnTo>
                        <a:pt x="5747" y="160"/>
                      </a:lnTo>
                      <a:lnTo>
                        <a:pt x="5988" y="270"/>
                      </a:lnTo>
                      <a:lnTo>
                        <a:pt x="6178" y="439"/>
                      </a:lnTo>
                      <a:lnTo>
                        <a:pt x="6302" y="652"/>
                      </a:lnTo>
                      <a:lnTo>
                        <a:pt x="6347" y="898"/>
                      </a:lnTo>
                      <a:lnTo>
                        <a:pt x="6302" y="1143"/>
                      </a:lnTo>
                      <a:lnTo>
                        <a:pt x="6178" y="1356"/>
                      </a:lnTo>
                      <a:lnTo>
                        <a:pt x="5989" y="1523"/>
                      </a:lnTo>
                      <a:lnTo>
                        <a:pt x="5749" y="1633"/>
                      </a:lnTo>
                      <a:lnTo>
                        <a:pt x="5473" y="1673"/>
                      </a:lnTo>
                      <a:lnTo>
                        <a:pt x="5429" y="1672"/>
                      </a:lnTo>
                      <a:lnTo>
                        <a:pt x="5386" y="1670"/>
                      </a:lnTo>
                      <a:lnTo>
                        <a:pt x="5345" y="1667"/>
                      </a:lnTo>
                      <a:lnTo>
                        <a:pt x="5304" y="1662"/>
                      </a:lnTo>
                      <a:lnTo>
                        <a:pt x="5456" y="1667"/>
                      </a:lnTo>
                      <a:lnTo>
                        <a:pt x="5564" y="1671"/>
                      </a:lnTo>
                      <a:lnTo>
                        <a:pt x="5686" y="1649"/>
                      </a:lnTo>
                      <a:lnTo>
                        <a:pt x="5889" y="1579"/>
                      </a:lnTo>
                      <a:lnTo>
                        <a:pt x="6149" y="1632"/>
                      </a:lnTo>
                      <a:lnTo>
                        <a:pt x="6379" y="1746"/>
                      </a:lnTo>
                      <a:lnTo>
                        <a:pt x="6564" y="1912"/>
                      </a:lnTo>
                      <a:lnTo>
                        <a:pt x="6685" y="2118"/>
                      </a:lnTo>
                      <a:lnTo>
                        <a:pt x="6730" y="2354"/>
                      </a:lnTo>
                      <a:lnTo>
                        <a:pt x="6685" y="2598"/>
                      </a:lnTo>
                      <a:lnTo>
                        <a:pt x="6560" y="2812"/>
                      </a:lnTo>
                      <a:lnTo>
                        <a:pt x="6370" y="2981"/>
                      </a:lnTo>
                      <a:lnTo>
                        <a:pt x="6129" y="3092"/>
                      </a:lnTo>
                      <a:lnTo>
                        <a:pt x="5853" y="3132"/>
                      </a:lnTo>
                      <a:lnTo>
                        <a:pt x="5709" y="3120"/>
                      </a:lnTo>
                      <a:lnTo>
                        <a:pt x="5572" y="3090"/>
                      </a:lnTo>
                      <a:lnTo>
                        <a:pt x="5444" y="3040"/>
                      </a:lnTo>
                      <a:lnTo>
                        <a:pt x="5328" y="2976"/>
                      </a:lnTo>
                      <a:lnTo>
                        <a:pt x="5441" y="3034"/>
                      </a:lnTo>
                      <a:lnTo>
                        <a:pt x="5543" y="3082"/>
                      </a:lnTo>
                      <a:lnTo>
                        <a:pt x="5680" y="3114"/>
                      </a:lnTo>
                      <a:lnTo>
                        <a:pt x="5898" y="3128"/>
                      </a:lnTo>
                      <a:lnTo>
                        <a:pt x="5992" y="3240"/>
                      </a:lnTo>
                      <a:lnTo>
                        <a:pt x="6068" y="3373"/>
                      </a:lnTo>
                      <a:lnTo>
                        <a:pt x="6119" y="3515"/>
                      </a:lnTo>
                      <a:lnTo>
                        <a:pt x="6137" y="3664"/>
                      </a:lnTo>
                      <a:lnTo>
                        <a:pt x="6092" y="3909"/>
                      </a:lnTo>
                      <a:lnTo>
                        <a:pt x="5968" y="4123"/>
                      </a:lnTo>
                      <a:lnTo>
                        <a:pt x="5779" y="4291"/>
                      </a:lnTo>
                      <a:lnTo>
                        <a:pt x="5538" y="4402"/>
                      </a:lnTo>
                      <a:lnTo>
                        <a:pt x="5262" y="4442"/>
                      </a:lnTo>
                      <a:lnTo>
                        <a:pt x="5017" y="4411"/>
                      </a:lnTo>
                      <a:lnTo>
                        <a:pt x="4800" y="4325"/>
                      </a:lnTo>
                      <a:lnTo>
                        <a:pt x="4619" y="4192"/>
                      </a:lnTo>
                      <a:lnTo>
                        <a:pt x="4483" y="4022"/>
                      </a:lnTo>
                      <a:lnTo>
                        <a:pt x="4402" y="3823"/>
                      </a:lnTo>
                      <a:lnTo>
                        <a:pt x="4432" y="3933"/>
                      </a:lnTo>
                      <a:lnTo>
                        <a:pt x="4464" y="3992"/>
                      </a:lnTo>
                      <a:lnTo>
                        <a:pt x="4497" y="4033"/>
                      </a:lnTo>
                      <a:lnTo>
                        <a:pt x="4524" y="4091"/>
                      </a:lnTo>
                      <a:lnTo>
                        <a:pt x="4426" y="4270"/>
                      </a:lnTo>
                      <a:lnTo>
                        <a:pt x="4281" y="4428"/>
                      </a:lnTo>
                      <a:lnTo>
                        <a:pt x="4098" y="4554"/>
                      </a:lnTo>
                      <a:lnTo>
                        <a:pt x="3887" y="4637"/>
                      </a:lnTo>
                      <a:lnTo>
                        <a:pt x="3660" y="4667"/>
                      </a:lnTo>
                      <a:lnTo>
                        <a:pt x="3382" y="4627"/>
                      </a:lnTo>
                      <a:lnTo>
                        <a:pt x="3141" y="4517"/>
                      </a:lnTo>
                      <a:lnTo>
                        <a:pt x="2951" y="4348"/>
                      </a:lnTo>
                      <a:lnTo>
                        <a:pt x="2826" y="4135"/>
                      </a:lnTo>
                      <a:lnTo>
                        <a:pt x="2782" y="3890"/>
                      </a:lnTo>
                      <a:lnTo>
                        <a:pt x="2784" y="3827"/>
                      </a:lnTo>
                      <a:lnTo>
                        <a:pt x="2792" y="3766"/>
                      </a:lnTo>
                      <a:lnTo>
                        <a:pt x="2806" y="3706"/>
                      </a:lnTo>
                      <a:lnTo>
                        <a:pt x="2825" y="3649"/>
                      </a:lnTo>
                      <a:lnTo>
                        <a:pt x="2799" y="3735"/>
                      </a:lnTo>
                      <a:lnTo>
                        <a:pt x="2783" y="3821"/>
                      </a:lnTo>
                      <a:lnTo>
                        <a:pt x="2780" y="3912"/>
                      </a:lnTo>
                      <a:lnTo>
                        <a:pt x="2797" y="4018"/>
                      </a:lnTo>
                      <a:lnTo>
                        <a:pt x="2704" y="4192"/>
                      </a:lnTo>
                      <a:lnTo>
                        <a:pt x="2569" y="4338"/>
                      </a:lnTo>
                      <a:lnTo>
                        <a:pt x="2397" y="4449"/>
                      </a:lnTo>
                      <a:lnTo>
                        <a:pt x="2197" y="4520"/>
                      </a:lnTo>
                      <a:lnTo>
                        <a:pt x="1973" y="4545"/>
                      </a:lnTo>
                      <a:lnTo>
                        <a:pt x="1696" y="4505"/>
                      </a:lnTo>
                      <a:lnTo>
                        <a:pt x="1456" y="4395"/>
                      </a:lnTo>
                      <a:lnTo>
                        <a:pt x="1267" y="4226"/>
                      </a:lnTo>
                      <a:lnTo>
                        <a:pt x="1141" y="4013"/>
                      </a:lnTo>
                      <a:lnTo>
                        <a:pt x="1097" y="3768"/>
                      </a:lnTo>
                      <a:lnTo>
                        <a:pt x="1125" y="3619"/>
                      </a:lnTo>
                      <a:lnTo>
                        <a:pt x="1185" y="3460"/>
                      </a:lnTo>
                      <a:lnTo>
                        <a:pt x="1239" y="3344"/>
                      </a:lnTo>
                      <a:lnTo>
                        <a:pt x="1249" y="3329"/>
                      </a:lnTo>
                      <a:lnTo>
                        <a:pt x="1146" y="3548"/>
                      </a:lnTo>
                      <a:lnTo>
                        <a:pt x="1109" y="3669"/>
                      </a:lnTo>
                      <a:lnTo>
                        <a:pt x="1100" y="3713"/>
                      </a:lnTo>
                      <a:lnTo>
                        <a:pt x="1100" y="3740"/>
                      </a:lnTo>
                      <a:lnTo>
                        <a:pt x="1093" y="3811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9" name="Freeform 462">
                  <a:extLst>
                    <a:ext uri="{FF2B5EF4-FFF2-40B4-BE49-F238E27FC236}">
                      <a16:creationId xmlns:a16="http://schemas.microsoft.com/office/drawing/2014/main" xmlns="" id="{007191AE-806E-4EE0-B4AC-49D7CF2B1C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7" y="2170"/>
                  <a:ext cx="962" cy="778"/>
                </a:xfrm>
                <a:custGeom>
                  <a:avLst/>
                  <a:gdLst>
                    <a:gd name="T0" fmla="*/ 1067 w 6730"/>
                    <a:gd name="T1" fmla="*/ 3817 h 4667"/>
                    <a:gd name="T2" fmla="*/ 750 w 6730"/>
                    <a:gd name="T3" fmla="*/ 3774 h 4667"/>
                    <a:gd name="T4" fmla="*/ 195 w 6730"/>
                    <a:gd name="T5" fmla="*/ 3281 h 4667"/>
                    <a:gd name="T6" fmla="*/ 276 w 6730"/>
                    <a:gd name="T7" fmla="*/ 2635 h 4667"/>
                    <a:gd name="T8" fmla="*/ 820 w 6730"/>
                    <a:gd name="T9" fmla="*/ 2280 h 4667"/>
                    <a:gd name="T10" fmla="*/ 242 w 6730"/>
                    <a:gd name="T11" fmla="*/ 2148 h 4667"/>
                    <a:gd name="T12" fmla="*/ 0 w 6730"/>
                    <a:gd name="T13" fmla="*/ 1611 h 4667"/>
                    <a:gd name="T14" fmla="*/ 359 w 6730"/>
                    <a:gd name="T15" fmla="*/ 984 h 4667"/>
                    <a:gd name="T16" fmla="*/ 1088 w 6730"/>
                    <a:gd name="T17" fmla="*/ 860 h 4667"/>
                    <a:gd name="T18" fmla="*/ 1600 w 6730"/>
                    <a:gd name="T19" fmla="*/ 1172 h 4667"/>
                    <a:gd name="T20" fmla="*/ 1506 w 6730"/>
                    <a:gd name="T21" fmla="*/ 1089 h 4667"/>
                    <a:gd name="T22" fmla="*/ 1376 w 6730"/>
                    <a:gd name="T23" fmla="*/ 991 h 4667"/>
                    <a:gd name="T24" fmla="*/ 1336 w 6730"/>
                    <a:gd name="T25" fmla="*/ 686 h 4667"/>
                    <a:gd name="T26" fmla="*/ 1913 w 6730"/>
                    <a:gd name="T27" fmla="*/ 164 h 4667"/>
                    <a:gd name="T28" fmla="*/ 2709 w 6730"/>
                    <a:gd name="T29" fmla="*/ 270 h 4667"/>
                    <a:gd name="T30" fmla="*/ 3069 w 6730"/>
                    <a:gd name="T31" fmla="*/ 898 h 4667"/>
                    <a:gd name="T32" fmla="*/ 3060 w 6730"/>
                    <a:gd name="T33" fmla="*/ 1004 h 4667"/>
                    <a:gd name="T34" fmla="*/ 3072 w 6730"/>
                    <a:gd name="T35" fmla="*/ 865 h 4667"/>
                    <a:gd name="T36" fmla="*/ 3076 w 6730"/>
                    <a:gd name="T37" fmla="*/ 412 h 4667"/>
                    <a:gd name="T38" fmla="*/ 3620 w 6730"/>
                    <a:gd name="T39" fmla="*/ 27 h 4667"/>
                    <a:gd name="T40" fmla="*/ 4389 w 6730"/>
                    <a:gd name="T41" fmla="*/ 145 h 4667"/>
                    <a:gd name="T42" fmla="*/ 4753 w 6730"/>
                    <a:gd name="T43" fmla="*/ 758 h 4667"/>
                    <a:gd name="T44" fmla="*/ 4721 w 6730"/>
                    <a:gd name="T45" fmla="*/ 582 h 4667"/>
                    <a:gd name="T46" fmla="*/ 5022 w 6730"/>
                    <a:gd name="T47" fmla="*/ 229 h 4667"/>
                    <a:gd name="T48" fmla="*/ 5747 w 6730"/>
                    <a:gd name="T49" fmla="*/ 160 h 4667"/>
                    <a:gd name="T50" fmla="*/ 6302 w 6730"/>
                    <a:gd name="T51" fmla="*/ 652 h 4667"/>
                    <a:gd name="T52" fmla="*/ 6178 w 6730"/>
                    <a:gd name="T53" fmla="*/ 1356 h 4667"/>
                    <a:gd name="T54" fmla="*/ 5473 w 6730"/>
                    <a:gd name="T55" fmla="*/ 1673 h 4667"/>
                    <a:gd name="T56" fmla="*/ 5345 w 6730"/>
                    <a:gd name="T57" fmla="*/ 1667 h 4667"/>
                    <a:gd name="T58" fmla="*/ 5564 w 6730"/>
                    <a:gd name="T59" fmla="*/ 1671 h 4667"/>
                    <a:gd name="T60" fmla="*/ 6149 w 6730"/>
                    <a:gd name="T61" fmla="*/ 1632 h 4667"/>
                    <a:gd name="T62" fmla="*/ 6685 w 6730"/>
                    <a:gd name="T63" fmla="*/ 2118 h 4667"/>
                    <a:gd name="T64" fmla="*/ 6560 w 6730"/>
                    <a:gd name="T65" fmla="*/ 2812 h 4667"/>
                    <a:gd name="T66" fmla="*/ 5853 w 6730"/>
                    <a:gd name="T67" fmla="*/ 3132 h 4667"/>
                    <a:gd name="T68" fmla="*/ 5444 w 6730"/>
                    <a:gd name="T69" fmla="*/ 3040 h 4667"/>
                    <a:gd name="T70" fmla="*/ 5543 w 6730"/>
                    <a:gd name="T71" fmla="*/ 3082 h 4667"/>
                    <a:gd name="T72" fmla="*/ 5992 w 6730"/>
                    <a:gd name="T73" fmla="*/ 3240 h 4667"/>
                    <a:gd name="T74" fmla="*/ 6137 w 6730"/>
                    <a:gd name="T75" fmla="*/ 3664 h 4667"/>
                    <a:gd name="T76" fmla="*/ 5779 w 6730"/>
                    <a:gd name="T77" fmla="*/ 4291 h 4667"/>
                    <a:gd name="T78" fmla="*/ 5017 w 6730"/>
                    <a:gd name="T79" fmla="*/ 4411 h 4667"/>
                    <a:gd name="T80" fmla="*/ 4483 w 6730"/>
                    <a:gd name="T81" fmla="*/ 4022 h 4667"/>
                    <a:gd name="T82" fmla="*/ 4464 w 6730"/>
                    <a:gd name="T83" fmla="*/ 3992 h 4667"/>
                    <a:gd name="T84" fmla="*/ 4426 w 6730"/>
                    <a:gd name="T85" fmla="*/ 4270 h 4667"/>
                    <a:gd name="T86" fmla="*/ 3887 w 6730"/>
                    <a:gd name="T87" fmla="*/ 4637 h 4667"/>
                    <a:gd name="T88" fmla="*/ 3141 w 6730"/>
                    <a:gd name="T89" fmla="*/ 4517 h 4667"/>
                    <a:gd name="T90" fmla="*/ 2782 w 6730"/>
                    <a:gd name="T91" fmla="*/ 3890 h 4667"/>
                    <a:gd name="T92" fmla="*/ 2806 w 6730"/>
                    <a:gd name="T93" fmla="*/ 3706 h 4667"/>
                    <a:gd name="T94" fmla="*/ 2783 w 6730"/>
                    <a:gd name="T95" fmla="*/ 3821 h 4667"/>
                    <a:gd name="T96" fmla="*/ 2704 w 6730"/>
                    <a:gd name="T97" fmla="*/ 4192 h 4667"/>
                    <a:gd name="T98" fmla="*/ 2197 w 6730"/>
                    <a:gd name="T99" fmla="*/ 4520 h 4667"/>
                    <a:gd name="T100" fmla="*/ 1456 w 6730"/>
                    <a:gd name="T101" fmla="*/ 4395 h 4667"/>
                    <a:gd name="T102" fmla="*/ 1097 w 6730"/>
                    <a:gd name="T103" fmla="*/ 3768 h 4667"/>
                    <a:gd name="T104" fmla="*/ 1239 w 6730"/>
                    <a:gd name="T105" fmla="*/ 3344 h 4667"/>
                    <a:gd name="T106" fmla="*/ 1109 w 6730"/>
                    <a:gd name="T107" fmla="*/ 3669 h 4667"/>
                    <a:gd name="T108" fmla="*/ 1093 w 6730"/>
                    <a:gd name="T109" fmla="*/ 3811 h 46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730" h="4667">
                      <a:moveTo>
                        <a:pt x="1093" y="3811"/>
                      </a:moveTo>
                      <a:lnTo>
                        <a:pt x="1083" y="3816"/>
                      </a:lnTo>
                      <a:lnTo>
                        <a:pt x="1067" y="3817"/>
                      </a:lnTo>
                      <a:lnTo>
                        <a:pt x="1047" y="3815"/>
                      </a:lnTo>
                      <a:lnTo>
                        <a:pt x="1028" y="3814"/>
                      </a:lnTo>
                      <a:lnTo>
                        <a:pt x="750" y="3774"/>
                      </a:lnTo>
                      <a:lnTo>
                        <a:pt x="510" y="3663"/>
                      </a:lnTo>
                      <a:lnTo>
                        <a:pt x="319" y="3495"/>
                      </a:lnTo>
                      <a:lnTo>
                        <a:pt x="195" y="3281"/>
                      </a:lnTo>
                      <a:lnTo>
                        <a:pt x="151" y="3036"/>
                      </a:lnTo>
                      <a:lnTo>
                        <a:pt x="183" y="2824"/>
                      </a:lnTo>
                      <a:lnTo>
                        <a:pt x="276" y="2635"/>
                      </a:lnTo>
                      <a:lnTo>
                        <a:pt x="417" y="2476"/>
                      </a:lnTo>
                      <a:lnTo>
                        <a:pt x="602" y="2355"/>
                      </a:lnTo>
                      <a:lnTo>
                        <a:pt x="820" y="2280"/>
                      </a:lnTo>
                      <a:lnTo>
                        <a:pt x="616" y="2348"/>
                      </a:lnTo>
                      <a:lnTo>
                        <a:pt x="412" y="2268"/>
                      </a:lnTo>
                      <a:lnTo>
                        <a:pt x="242" y="2148"/>
                      </a:lnTo>
                      <a:lnTo>
                        <a:pt x="112" y="1995"/>
                      </a:lnTo>
                      <a:lnTo>
                        <a:pt x="29" y="1813"/>
                      </a:lnTo>
                      <a:lnTo>
                        <a:pt x="0" y="1611"/>
                      </a:lnTo>
                      <a:lnTo>
                        <a:pt x="44" y="1366"/>
                      </a:lnTo>
                      <a:lnTo>
                        <a:pt x="168" y="1153"/>
                      </a:lnTo>
                      <a:lnTo>
                        <a:pt x="359" y="984"/>
                      </a:lnTo>
                      <a:lnTo>
                        <a:pt x="599" y="874"/>
                      </a:lnTo>
                      <a:lnTo>
                        <a:pt x="877" y="835"/>
                      </a:lnTo>
                      <a:lnTo>
                        <a:pt x="1088" y="860"/>
                      </a:lnTo>
                      <a:lnTo>
                        <a:pt x="1276" y="932"/>
                      </a:lnTo>
                      <a:lnTo>
                        <a:pt x="1445" y="1039"/>
                      </a:lnTo>
                      <a:lnTo>
                        <a:pt x="1600" y="1172"/>
                      </a:lnTo>
                      <a:lnTo>
                        <a:pt x="1555" y="1133"/>
                      </a:lnTo>
                      <a:lnTo>
                        <a:pt x="1530" y="1113"/>
                      </a:lnTo>
                      <a:lnTo>
                        <a:pt x="1506" y="1089"/>
                      </a:lnTo>
                      <a:lnTo>
                        <a:pt x="1464" y="1048"/>
                      </a:lnTo>
                      <a:lnTo>
                        <a:pt x="1406" y="1010"/>
                      </a:lnTo>
                      <a:lnTo>
                        <a:pt x="1376" y="991"/>
                      </a:lnTo>
                      <a:lnTo>
                        <a:pt x="1346" y="972"/>
                      </a:lnTo>
                      <a:lnTo>
                        <a:pt x="1289" y="936"/>
                      </a:lnTo>
                      <a:lnTo>
                        <a:pt x="1336" y="686"/>
                      </a:lnTo>
                      <a:lnTo>
                        <a:pt x="1467" y="463"/>
                      </a:lnTo>
                      <a:lnTo>
                        <a:pt x="1665" y="284"/>
                      </a:lnTo>
                      <a:lnTo>
                        <a:pt x="1913" y="164"/>
                      </a:lnTo>
                      <a:lnTo>
                        <a:pt x="2193" y="121"/>
                      </a:lnTo>
                      <a:lnTo>
                        <a:pt x="2470" y="160"/>
                      </a:lnTo>
                      <a:lnTo>
                        <a:pt x="2709" y="270"/>
                      </a:lnTo>
                      <a:lnTo>
                        <a:pt x="2899" y="439"/>
                      </a:lnTo>
                      <a:lnTo>
                        <a:pt x="3024" y="652"/>
                      </a:lnTo>
                      <a:lnTo>
                        <a:pt x="3069" y="898"/>
                      </a:lnTo>
                      <a:lnTo>
                        <a:pt x="3068" y="933"/>
                      </a:lnTo>
                      <a:lnTo>
                        <a:pt x="3064" y="968"/>
                      </a:lnTo>
                      <a:lnTo>
                        <a:pt x="3060" y="1004"/>
                      </a:lnTo>
                      <a:lnTo>
                        <a:pt x="3053" y="1039"/>
                      </a:lnTo>
                      <a:lnTo>
                        <a:pt x="3064" y="957"/>
                      </a:lnTo>
                      <a:lnTo>
                        <a:pt x="3072" y="865"/>
                      </a:lnTo>
                      <a:lnTo>
                        <a:pt x="3060" y="758"/>
                      </a:lnTo>
                      <a:lnTo>
                        <a:pt x="3010" y="625"/>
                      </a:lnTo>
                      <a:lnTo>
                        <a:pt x="3076" y="412"/>
                      </a:lnTo>
                      <a:lnTo>
                        <a:pt x="3207" y="238"/>
                      </a:lnTo>
                      <a:lnTo>
                        <a:pt x="3391" y="108"/>
                      </a:lnTo>
                      <a:lnTo>
                        <a:pt x="3620" y="27"/>
                      </a:lnTo>
                      <a:lnTo>
                        <a:pt x="3879" y="0"/>
                      </a:lnTo>
                      <a:lnTo>
                        <a:pt x="4152" y="38"/>
                      </a:lnTo>
                      <a:lnTo>
                        <a:pt x="4389" y="145"/>
                      </a:lnTo>
                      <a:lnTo>
                        <a:pt x="4578" y="308"/>
                      </a:lnTo>
                      <a:lnTo>
                        <a:pt x="4704" y="517"/>
                      </a:lnTo>
                      <a:lnTo>
                        <a:pt x="4753" y="758"/>
                      </a:lnTo>
                      <a:lnTo>
                        <a:pt x="4744" y="698"/>
                      </a:lnTo>
                      <a:lnTo>
                        <a:pt x="4734" y="642"/>
                      </a:lnTo>
                      <a:lnTo>
                        <a:pt x="4721" y="582"/>
                      </a:lnTo>
                      <a:lnTo>
                        <a:pt x="4702" y="510"/>
                      </a:lnTo>
                      <a:lnTo>
                        <a:pt x="4840" y="352"/>
                      </a:lnTo>
                      <a:lnTo>
                        <a:pt x="5022" y="229"/>
                      </a:lnTo>
                      <a:lnTo>
                        <a:pt x="5235" y="148"/>
                      </a:lnTo>
                      <a:lnTo>
                        <a:pt x="5471" y="121"/>
                      </a:lnTo>
                      <a:lnTo>
                        <a:pt x="5747" y="160"/>
                      </a:lnTo>
                      <a:lnTo>
                        <a:pt x="5988" y="270"/>
                      </a:lnTo>
                      <a:lnTo>
                        <a:pt x="6178" y="439"/>
                      </a:lnTo>
                      <a:lnTo>
                        <a:pt x="6302" y="652"/>
                      </a:lnTo>
                      <a:lnTo>
                        <a:pt x="6347" y="898"/>
                      </a:lnTo>
                      <a:lnTo>
                        <a:pt x="6302" y="1143"/>
                      </a:lnTo>
                      <a:lnTo>
                        <a:pt x="6178" y="1356"/>
                      </a:lnTo>
                      <a:lnTo>
                        <a:pt x="5989" y="1523"/>
                      </a:lnTo>
                      <a:lnTo>
                        <a:pt x="5749" y="1633"/>
                      </a:lnTo>
                      <a:lnTo>
                        <a:pt x="5473" y="1673"/>
                      </a:lnTo>
                      <a:lnTo>
                        <a:pt x="5429" y="1672"/>
                      </a:lnTo>
                      <a:lnTo>
                        <a:pt x="5386" y="1670"/>
                      </a:lnTo>
                      <a:lnTo>
                        <a:pt x="5345" y="1667"/>
                      </a:lnTo>
                      <a:lnTo>
                        <a:pt x="5304" y="1662"/>
                      </a:lnTo>
                      <a:lnTo>
                        <a:pt x="5456" y="1667"/>
                      </a:lnTo>
                      <a:lnTo>
                        <a:pt x="5564" y="1671"/>
                      </a:lnTo>
                      <a:lnTo>
                        <a:pt x="5686" y="1649"/>
                      </a:lnTo>
                      <a:lnTo>
                        <a:pt x="5889" y="1579"/>
                      </a:lnTo>
                      <a:lnTo>
                        <a:pt x="6149" y="1632"/>
                      </a:lnTo>
                      <a:lnTo>
                        <a:pt x="6379" y="1746"/>
                      </a:lnTo>
                      <a:lnTo>
                        <a:pt x="6564" y="1912"/>
                      </a:lnTo>
                      <a:lnTo>
                        <a:pt x="6685" y="2118"/>
                      </a:lnTo>
                      <a:lnTo>
                        <a:pt x="6730" y="2354"/>
                      </a:lnTo>
                      <a:lnTo>
                        <a:pt x="6685" y="2598"/>
                      </a:lnTo>
                      <a:lnTo>
                        <a:pt x="6560" y="2812"/>
                      </a:lnTo>
                      <a:lnTo>
                        <a:pt x="6370" y="2981"/>
                      </a:lnTo>
                      <a:lnTo>
                        <a:pt x="6129" y="3092"/>
                      </a:lnTo>
                      <a:lnTo>
                        <a:pt x="5853" y="3132"/>
                      </a:lnTo>
                      <a:lnTo>
                        <a:pt x="5709" y="3120"/>
                      </a:lnTo>
                      <a:lnTo>
                        <a:pt x="5572" y="3090"/>
                      </a:lnTo>
                      <a:lnTo>
                        <a:pt x="5444" y="3040"/>
                      </a:lnTo>
                      <a:lnTo>
                        <a:pt x="5328" y="2976"/>
                      </a:lnTo>
                      <a:lnTo>
                        <a:pt x="5441" y="3034"/>
                      </a:lnTo>
                      <a:lnTo>
                        <a:pt x="5543" y="3082"/>
                      </a:lnTo>
                      <a:lnTo>
                        <a:pt x="5680" y="3114"/>
                      </a:lnTo>
                      <a:lnTo>
                        <a:pt x="5898" y="3128"/>
                      </a:lnTo>
                      <a:lnTo>
                        <a:pt x="5992" y="3240"/>
                      </a:lnTo>
                      <a:lnTo>
                        <a:pt x="6068" y="3373"/>
                      </a:lnTo>
                      <a:lnTo>
                        <a:pt x="6119" y="3515"/>
                      </a:lnTo>
                      <a:lnTo>
                        <a:pt x="6137" y="3664"/>
                      </a:lnTo>
                      <a:lnTo>
                        <a:pt x="6092" y="3909"/>
                      </a:lnTo>
                      <a:lnTo>
                        <a:pt x="5968" y="4123"/>
                      </a:lnTo>
                      <a:lnTo>
                        <a:pt x="5779" y="4291"/>
                      </a:lnTo>
                      <a:lnTo>
                        <a:pt x="5538" y="4402"/>
                      </a:lnTo>
                      <a:lnTo>
                        <a:pt x="5262" y="4442"/>
                      </a:lnTo>
                      <a:lnTo>
                        <a:pt x="5017" y="4411"/>
                      </a:lnTo>
                      <a:lnTo>
                        <a:pt x="4800" y="4325"/>
                      </a:lnTo>
                      <a:lnTo>
                        <a:pt x="4619" y="4192"/>
                      </a:lnTo>
                      <a:lnTo>
                        <a:pt x="4483" y="4022"/>
                      </a:lnTo>
                      <a:lnTo>
                        <a:pt x="4402" y="3823"/>
                      </a:lnTo>
                      <a:lnTo>
                        <a:pt x="4432" y="3933"/>
                      </a:lnTo>
                      <a:lnTo>
                        <a:pt x="4464" y="3992"/>
                      </a:lnTo>
                      <a:lnTo>
                        <a:pt x="4497" y="4033"/>
                      </a:lnTo>
                      <a:lnTo>
                        <a:pt x="4524" y="4091"/>
                      </a:lnTo>
                      <a:lnTo>
                        <a:pt x="4426" y="4270"/>
                      </a:lnTo>
                      <a:lnTo>
                        <a:pt x="4281" y="4428"/>
                      </a:lnTo>
                      <a:lnTo>
                        <a:pt x="4098" y="4554"/>
                      </a:lnTo>
                      <a:lnTo>
                        <a:pt x="3887" y="4637"/>
                      </a:lnTo>
                      <a:lnTo>
                        <a:pt x="3660" y="4667"/>
                      </a:lnTo>
                      <a:lnTo>
                        <a:pt x="3382" y="4627"/>
                      </a:lnTo>
                      <a:lnTo>
                        <a:pt x="3141" y="4517"/>
                      </a:lnTo>
                      <a:lnTo>
                        <a:pt x="2951" y="4348"/>
                      </a:lnTo>
                      <a:lnTo>
                        <a:pt x="2826" y="4135"/>
                      </a:lnTo>
                      <a:lnTo>
                        <a:pt x="2782" y="3890"/>
                      </a:lnTo>
                      <a:lnTo>
                        <a:pt x="2784" y="3827"/>
                      </a:lnTo>
                      <a:lnTo>
                        <a:pt x="2792" y="3766"/>
                      </a:lnTo>
                      <a:lnTo>
                        <a:pt x="2806" y="3706"/>
                      </a:lnTo>
                      <a:lnTo>
                        <a:pt x="2825" y="3649"/>
                      </a:lnTo>
                      <a:lnTo>
                        <a:pt x="2799" y="3735"/>
                      </a:lnTo>
                      <a:lnTo>
                        <a:pt x="2783" y="3821"/>
                      </a:lnTo>
                      <a:lnTo>
                        <a:pt x="2780" y="3912"/>
                      </a:lnTo>
                      <a:lnTo>
                        <a:pt x="2797" y="4018"/>
                      </a:lnTo>
                      <a:lnTo>
                        <a:pt x="2704" y="4192"/>
                      </a:lnTo>
                      <a:lnTo>
                        <a:pt x="2569" y="4338"/>
                      </a:lnTo>
                      <a:lnTo>
                        <a:pt x="2397" y="4449"/>
                      </a:lnTo>
                      <a:lnTo>
                        <a:pt x="2197" y="4520"/>
                      </a:lnTo>
                      <a:lnTo>
                        <a:pt x="1973" y="4545"/>
                      </a:lnTo>
                      <a:lnTo>
                        <a:pt x="1696" y="4505"/>
                      </a:lnTo>
                      <a:lnTo>
                        <a:pt x="1456" y="4395"/>
                      </a:lnTo>
                      <a:lnTo>
                        <a:pt x="1267" y="4226"/>
                      </a:lnTo>
                      <a:lnTo>
                        <a:pt x="1141" y="4013"/>
                      </a:lnTo>
                      <a:lnTo>
                        <a:pt x="1097" y="3768"/>
                      </a:lnTo>
                      <a:lnTo>
                        <a:pt x="1125" y="3619"/>
                      </a:lnTo>
                      <a:lnTo>
                        <a:pt x="1185" y="3460"/>
                      </a:lnTo>
                      <a:lnTo>
                        <a:pt x="1239" y="3344"/>
                      </a:lnTo>
                      <a:lnTo>
                        <a:pt x="1249" y="3329"/>
                      </a:lnTo>
                      <a:lnTo>
                        <a:pt x="1146" y="3548"/>
                      </a:lnTo>
                      <a:lnTo>
                        <a:pt x="1109" y="3669"/>
                      </a:lnTo>
                      <a:lnTo>
                        <a:pt x="1100" y="3713"/>
                      </a:lnTo>
                      <a:lnTo>
                        <a:pt x="1100" y="3740"/>
                      </a:lnTo>
                      <a:lnTo>
                        <a:pt x="1093" y="3811"/>
                      </a:lnTo>
                    </a:path>
                  </a:pathLst>
                </a:custGeom>
                <a:noFill/>
                <a:ln w="0">
                  <a:solidFill>
                    <a:srgbClr val="80808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0" name="Freeform 463">
                  <a:extLst>
                    <a:ext uri="{FF2B5EF4-FFF2-40B4-BE49-F238E27FC236}">
                      <a16:creationId xmlns:a16="http://schemas.microsoft.com/office/drawing/2014/main" xmlns="" id="{8FF774DC-B05F-4DFB-AD9E-73EB8C48D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1" y="2153"/>
                  <a:ext cx="961" cy="778"/>
                </a:xfrm>
                <a:custGeom>
                  <a:avLst/>
                  <a:gdLst>
                    <a:gd name="T0" fmla="*/ 1067 w 6729"/>
                    <a:gd name="T1" fmla="*/ 3817 h 4668"/>
                    <a:gd name="T2" fmla="*/ 750 w 6729"/>
                    <a:gd name="T3" fmla="*/ 3774 h 4668"/>
                    <a:gd name="T4" fmla="*/ 195 w 6729"/>
                    <a:gd name="T5" fmla="*/ 3282 h 4668"/>
                    <a:gd name="T6" fmla="*/ 275 w 6729"/>
                    <a:gd name="T7" fmla="*/ 2636 h 4668"/>
                    <a:gd name="T8" fmla="*/ 819 w 6729"/>
                    <a:gd name="T9" fmla="*/ 2281 h 4668"/>
                    <a:gd name="T10" fmla="*/ 242 w 6729"/>
                    <a:gd name="T11" fmla="*/ 2148 h 4668"/>
                    <a:gd name="T12" fmla="*/ 0 w 6729"/>
                    <a:gd name="T13" fmla="*/ 1612 h 4668"/>
                    <a:gd name="T14" fmla="*/ 358 w 6729"/>
                    <a:gd name="T15" fmla="*/ 985 h 4668"/>
                    <a:gd name="T16" fmla="*/ 1088 w 6729"/>
                    <a:gd name="T17" fmla="*/ 861 h 4668"/>
                    <a:gd name="T18" fmla="*/ 1599 w 6729"/>
                    <a:gd name="T19" fmla="*/ 1173 h 4668"/>
                    <a:gd name="T20" fmla="*/ 1506 w 6729"/>
                    <a:gd name="T21" fmla="*/ 1089 h 4668"/>
                    <a:gd name="T22" fmla="*/ 1376 w 6729"/>
                    <a:gd name="T23" fmla="*/ 991 h 4668"/>
                    <a:gd name="T24" fmla="*/ 1336 w 6729"/>
                    <a:gd name="T25" fmla="*/ 686 h 4668"/>
                    <a:gd name="T26" fmla="*/ 1913 w 6729"/>
                    <a:gd name="T27" fmla="*/ 164 h 4668"/>
                    <a:gd name="T28" fmla="*/ 2709 w 6729"/>
                    <a:gd name="T29" fmla="*/ 271 h 4668"/>
                    <a:gd name="T30" fmla="*/ 3069 w 6729"/>
                    <a:gd name="T31" fmla="*/ 899 h 4668"/>
                    <a:gd name="T32" fmla="*/ 3059 w 6729"/>
                    <a:gd name="T33" fmla="*/ 1004 h 4668"/>
                    <a:gd name="T34" fmla="*/ 3072 w 6729"/>
                    <a:gd name="T35" fmla="*/ 866 h 4668"/>
                    <a:gd name="T36" fmla="*/ 3076 w 6729"/>
                    <a:gd name="T37" fmla="*/ 412 h 4668"/>
                    <a:gd name="T38" fmla="*/ 3619 w 6729"/>
                    <a:gd name="T39" fmla="*/ 28 h 4668"/>
                    <a:gd name="T40" fmla="*/ 4389 w 6729"/>
                    <a:gd name="T41" fmla="*/ 146 h 4668"/>
                    <a:gd name="T42" fmla="*/ 4753 w 6729"/>
                    <a:gd name="T43" fmla="*/ 758 h 4668"/>
                    <a:gd name="T44" fmla="*/ 4721 w 6729"/>
                    <a:gd name="T45" fmla="*/ 583 h 4668"/>
                    <a:gd name="T46" fmla="*/ 5022 w 6729"/>
                    <a:gd name="T47" fmla="*/ 230 h 4668"/>
                    <a:gd name="T48" fmla="*/ 5747 w 6729"/>
                    <a:gd name="T49" fmla="*/ 160 h 4668"/>
                    <a:gd name="T50" fmla="*/ 6302 w 6729"/>
                    <a:gd name="T51" fmla="*/ 652 h 4668"/>
                    <a:gd name="T52" fmla="*/ 6178 w 6729"/>
                    <a:gd name="T53" fmla="*/ 1356 h 4668"/>
                    <a:gd name="T54" fmla="*/ 5472 w 6729"/>
                    <a:gd name="T55" fmla="*/ 1673 h 4668"/>
                    <a:gd name="T56" fmla="*/ 5344 w 6729"/>
                    <a:gd name="T57" fmla="*/ 1667 h 4668"/>
                    <a:gd name="T58" fmla="*/ 5563 w 6729"/>
                    <a:gd name="T59" fmla="*/ 1671 h 4668"/>
                    <a:gd name="T60" fmla="*/ 6149 w 6729"/>
                    <a:gd name="T61" fmla="*/ 1632 h 4668"/>
                    <a:gd name="T62" fmla="*/ 6685 w 6729"/>
                    <a:gd name="T63" fmla="*/ 2118 h 4668"/>
                    <a:gd name="T64" fmla="*/ 6560 w 6729"/>
                    <a:gd name="T65" fmla="*/ 2812 h 4668"/>
                    <a:gd name="T66" fmla="*/ 5853 w 6729"/>
                    <a:gd name="T67" fmla="*/ 3132 h 4668"/>
                    <a:gd name="T68" fmla="*/ 5443 w 6729"/>
                    <a:gd name="T69" fmla="*/ 3041 h 4668"/>
                    <a:gd name="T70" fmla="*/ 5543 w 6729"/>
                    <a:gd name="T71" fmla="*/ 3083 h 4668"/>
                    <a:gd name="T72" fmla="*/ 5992 w 6729"/>
                    <a:gd name="T73" fmla="*/ 3241 h 4668"/>
                    <a:gd name="T74" fmla="*/ 6137 w 6729"/>
                    <a:gd name="T75" fmla="*/ 3665 h 4668"/>
                    <a:gd name="T76" fmla="*/ 5779 w 6729"/>
                    <a:gd name="T77" fmla="*/ 4291 h 4668"/>
                    <a:gd name="T78" fmla="*/ 5017 w 6729"/>
                    <a:gd name="T79" fmla="*/ 4411 h 4668"/>
                    <a:gd name="T80" fmla="*/ 4482 w 6729"/>
                    <a:gd name="T81" fmla="*/ 4023 h 4668"/>
                    <a:gd name="T82" fmla="*/ 4464 w 6729"/>
                    <a:gd name="T83" fmla="*/ 3993 h 4668"/>
                    <a:gd name="T84" fmla="*/ 4426 w 6729"/>
                    <a:gd name="T85" fmla="*/ 4271 h 4668"/>
                    <a:gd name="T86" fmla="*/ 3887 w 6729"/>
                    <a:gd name="T87" fmla="*/ 4637 h 4668"/>
                    <a:gd name="T88" fmla="*/ 3141 w 6729"/>
                    <a:gd name="T89" fmla="*/ 4517 h 4668"/>
                    <a:gd name="T90" fmla="*/ 2782 w 6729"/>
                    <a:gd name="T91" fmla="*/ 3890 h 4668"/>
                    <a:gd name="T92" fmla="*/ 2806 w 6729"/>
                    <a:gd name="T93" fmla="*/ 3707 h 4668"/>
                    <a:gd name="T94" fmla="*/ 2783 w 6729"/>
                    <a:gd name="T95" fmla="*/ 3822 h 4668"/>
                    <a:gd name="T96" fmla="*/ 2703 w 6729"/>
                    <a:gd name="T97" fmla="*/ 4193 h 4668"/>
                    <a:gd name="T98" fmla="*/ 2196 w 6729"/>
                    <a:gd name="T99" fmla="*/ 4520 h 4668"/>
                    <a:gd name="T100" fmla="*/ 1455 w 6729"/>
                    <a:gd name="T101" fmla="*/ 4395 h 4668"/>
                    <a:gd name="T102" fmla="*/ 1097 w 6729"/>
                    <a:gd name="T103" fmla="*/ 3768 h 4668"/>
                    <a:gd name="T104" fmla="*/ 1239 w 6729"/>
                    <a:gd name="T105" fmla="*/ 3344 h 4668"/>
                    <a:gd name="T106" fmla="*/ 1109 w 6729"/>
                    <a:gd name="T107" fmla="*/ 3670 h 4668"/>
                    <a:gd name="T108" fmla="*/ 1092 w 6729"/>
                    <a:gd name="T109" fmla="*/ 3811 h 46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729" h="4668">
                      <a:moveTo>
                        <a:pt x="1092" y="3811"/>
                      </a:moveTo>
                      <a:lnTo>
                        <a:pt x="1083" y="3816"/>
                      </a:lnTo>
                      <a:lnTo>
                        <a:pt x="1067" y="3817"/>
                      </a:lnTo>
                      <a:lnTo>
                        <a:pt x="1046" y="3815"/>
                      </a:lnTo>
                      <a:lnTo>
                        <a:pt x="1028" y="3814"/>
                      </a:lnTo>
                      <a:lnTo>
                        <a:pt x="750" y="3774"/>
                      </a:lnTo>
                      <a:lnTo>
                        <a:pt x="509" y="3664"/>
                      </a:lnTo>
                      <a:lnTo>
                        <a:pt x="319" y="3495"/>
                      </a:lnTo>
                      <a:lnTo>
                        <a:pt x="195" y="3282"/>
                      </a:lnTo>
                      <a:lnTo>
                        <a:pt x="151" y="3037"/>
                      </a:lnTo>
                      <a:lnTo>
                        <a:pt x="183" y="2824"/>
                      </a:lnTo>
                      <a:lnTo>
                        <a:pt x="275" y="2636"/>
                      </a:lnTo>
                      <a:lnTo>
                        <a:pt x="417" y="2477"/>
                      </a:lnTo>
                      <a:lnTo>
                        <a:pt x="602" y="2355"/>
                      </a:lnTo>
                      <a:lnTo>
                        <a:pt x="819" y="2281"/>
                      </a:lnTo>
                      <a:lnTo>
                        <a:pt x="615" y="2348"/>
                      </a:lnTo>
                      <a:lnTo>
                        <a:pt x="411" y="2268"/>
                      </a:lnTo>
                      <a:lnTo>
                        <a:pt x="242" y="2148"/>
                      </a:lnTo>
                      <a:lnTo>
                        <a:pt x="112" y="1995"/>
                      </a:lnTo>
                      <a:lnTo>
                        <a:pt x="29" y="1814"/>
                      </a:lnTo>
                      <a:lnTo>
                        <a:pt x="0" y="1612"/>
                      </a:lnTo>
                      <a:lnTo>
                        <a:pt x="44" y="1366"/>
                      </a:lnTo>
                      <a:lnTo>
                        <a:pt x="168" y="1153"/>
                      </a:lnTo>
                      <a:lnTo>
                        <a:pt x="358" y="985"/>
                      </a:lnTo>
                      <a:lnTo>
                        <a:pt x="599" y="874"/>
                      </a:lnTo>
                      <a:lnTo>
                        <a:pt x="877" y="835"/>
                      </a:lnTo>
                      <a:lnTo>
                        <a:pt x="1088" y="861"/>
                      </a:lnTo>
                      <a:lnTo>
                        <a:pt x="1276" y="933"/>
                      </a:lnTo>
                      <a:lnTo>
                        <a:pt x="1445" y="1039"/>
                      </a:lnTo>
                      <a:lnTo>
                        <a:pt x="1599" y="1173"/>
                      </a:lnTo>
                      <a:lnTo>
                        <a:pt x="1554" y="1134"/>
                      </a:lnTo>
                      <a:lnTo>
                        <a:pt x="1530" y="1113"/>
                      </a:lnTo>
                      <a:lnTo>
                        <a:pt x="1506" y="1089"/>
                      </a:lnTo>
                      <a:lnTo>
                        <a:pt x="1463" y="1048"/>
                      </a:lnTo>
                      <a:lnTo>
                        <a:pt x="1406" y="1010"/>
                      </a:lnTo>
                      <a:lnTo>
                        <a:pt x="1376" y="991"/>
                      </a:lnTo>
                      <a:lnTo>
                        <a:pt x="1346" y="973"/>
                      </a:lnTo>
                      <a:lnTo>
                        <a:pt x="1288" y="937"/>
                      </a:lnTo>
                      <a:lnTo>
                        <a:pt x="1336" y="686"/>
                      </a:lnTo>
                      <a:lnTo>
                        <a:pt x="1467" y="464"/>
                      </a:lnTo>
                      <a:lnTo>
                        <a:pt x="1665" y="284"/>
                      </a:lnTo>
                      <a:lnTo>
                        <a:pt x="1913" y="164"/>
                      </a:lnTo>
                      <a:lnTo>
                        <a:pt x="2193" y="121"/>
                      </a:lnTo>
                      <a:lnTo>
                        <a:pt x="2469" y="160"/>
                      </a:lnTo>
                      <a:lnTo>
                        <a:pt x="2709" y="271"/>
                      </a:lnTo>
                      <a:lnTo>
                        <a:pt x="2899" y="439"/>
                      </a:lnTo>
                      <a:lnTo>
                        <a:pt x="3024" y="652"/>
                      </a:lnTo>
                      <a:lnTo>
                        <a:pt x="3069" y="899"/>
                      </a:lnTo>
                      <a:lnTo>
                        <a:pt x="3067" y="934"/>
                      </a:lnTo>
                      <a:lnTo>
                        <a:pt x="3064" y="968"/>
                      </a:lnTo>
                      <a:lnTo>
                        <a:pt x="3059" y="1004"/>
                      </a:lnTo>
                      <a:lnTo>
                        <a:pt x="3052" y="1039"/>
                      </a:lnTo>
                      <a:lnTo>
                        <a:pt x="3064" y="957"/>
                      </a:lnTo>
                      <a:lnTo>
                        <a:pt x="3072" y="866"/>
                      </a:lnTo>
                      <a:lnTo>
                        <a:pt x="3059" y="758"/>
                      </a:lnTo>
                      <a:lnTo>
                        <a:pt x="3010" y="626"/>
                      </a:lnTo>
                      <a:lnTo>
                        <a:pt x="3076" y="412"/>
                      </a:lnTo>
                      <a:lnTo>
                        <a:pt x="3207" y="238"/>
                      </a:lnTo>
                      <a:lnTo>
                        <a:pt x="3391" y="109"/>
                      </a:lnTo>
                      <a:lnTo>
                        <a:pt x="3619" y="28"/>
                      </a:lnTo>
                      <a:lnTo>
                        <a:pt x="3879" y="0"/>
                      </a:lnTo>
                      <a:lnTo>
                        <a:pt x="4152" y="38"/>
                      </a:lnTo>
                      <a:lnTo>
                        <a:pt x="4389" y="146"/>
                      </a:lnTo>
                      <a:lnTo>
                        <a:pt x="4578" y="309"/>
                      </a:lnTo>
                      <a:lnTo>
                        <a:pt x="4704" y="517"/>
                      </a:lnTo>
                      <a:lnTo>
                        <a:pt x="4753" y="758"/>
                      </a:lnTo>
                      <a:lnTo>
                        <a:pt x="4744" y="699"/>
                      </a:lnTo>
                      <a:lnTo>
                        <a:pt x="4734" y="642"/>
                      </a:lnTo>
                      <a:lnTo>
                        <a:pt x="4721" y="583"/>
                      </a:lnTo>
                      <a:lnTo>
                        <a:pt x="4701" y="511"/>
                      </a:lnTo>
                      <a:lnTo>
                        <a:pt x="4840" y="353"/>
                      </a:lnTo>
                      <a:lnTo>
                        <a:pt x="5022" y="230"/>
                      </a:lnTo>
                      <a:lnTo>
                        <a:pt x="5235" y="149"/>
                      </a:lnTo>
                      <a:lnTo>
                        <a:pt x="5471" y="121"/>
                      </a:lnTo>
                      <a:lnTo>
                        <a:pt x="5747" y="160"/>
                      </a:lnTo>
                      <a:lnTo>
                        <a:pt x="5987" y="271"/>
                      </a:lnTo>
                      <a:lnTo>
                        <a:pt x="6178" y="439"/>
                      </a:lnTo>
                      <a:lnTo>
                        <a:pt x="6302" y="652"/>
                      </a:lnTo>
                      <a:lnTo>
                        <a:pt x="6347" y="899"/>
                      </a:lnTo>
                      <a:lnTo>
                        <a:pt x="6302" y="1144"/>
                      </a:lnTo>
                      <a:lnTo>
                        <a:pt x="6178" y="1356"/>
                      </a:lnTo>
                      <a:lnTo>
                        <a:pt x="5989" y="1523"/>
                      </a:lnTo>
                      <a:lnTo>
                        <a:pt x="5749" y="1633"/>
                      </a:lnTo>
                      <a:lnTo>
                        <a:pt x="5472" y="1673"/>
                      </a:lnTo>
                      <a:lnTo>
                        <a:pt x="5429" y="1672"/>
                      </a:lnTo>
                      <a:lnTo>
                        <a:pt x="5386" y="1670"/>
                      </a:lnTo>
                      <a:lnTo>
                        <a:pt x="5344" y="1667"/>
                      </a:lnTo>
                      <a:lnTo>
                        <a:pt x="5304" y="1662"/>
                      </a:lnTo>
                      <a:lnTo>
                        <a:pt x="5456" y="1667"/>
                      </a:lnTo>
                      <a:lnTo>
                        <a:pt x="5563" y="1671"/>
                      </a:lnTo>
                      <a:lnTo>
                        <a:pt x="5685" y="1650"/>
                      </a:lnTo>
                      <a:lnTo>
                        <a:pt x="5888" y="1580"/>
                      </a:lnTo>
                      <a:lnTo>
                        <a:pt x="6149" y="1632"/>
                      </a:lnTo>
                      <a:lnTo>
                        <a:pt x="6379" y="1746"/>
                      </a:lnTo>
                      <a:lnTo>
                        <a:pt x="6564" y="1912"/>
                      </a:lnTo>
                      <a:lnTo>
                        <a:pt x="6685" y="2118"/>
                      </a:lnTo>
                      <a:lnTo>
                        <a:pt x="6729" y="2354"/>
                      </a:lnTo>
                      <a:lnTo>
                        <a:pt x="6685" y="2599"/>
                      </a:lnTo>
                      <a:lnTo>
                        <a:pt x="6560" y="2812"/>
                      </a:lnTo>
                      <a:lnTo>
                        <a:pt x="6370" y="2981"/>
                      </a:lnTo>
                      <a:lnTo>
                        <a:pt x="6129" y="3092"/>
                      </a:lnTo>
                      <a:lnTo>
                        <a:pt x="5853" y="3132"/>
                      </a:lnTo>
                      <a:lnTo>
                        <a:pt x="5709" y="3121"/>
                      </a:lnTo>
                      <a:lnTo>
                        <a:pt x="5571" y="3090"/>
                      </a:lnTo>
                      <a:lnTo>
                        <a:pt x="5443" y="3041"/>
                      </a:lnTo>
                      <a:lnTo>
                        <a:pt x="5328" y="2976"/>
                      </a:lnTo>
                      <a:lnTo>
                        <a:pt x="5441" y="3035"/>
                      </a:lnTo>
                      <a:lnTo>
                        <a:pt x="5543" y="3083"/>
                      </a:lnTo>
                      <a:lnTo>
                        <a:pt x="5680" y="3115"/>
                      </a:lnTo>
                      <a:lnTo>
                        <a:pt x="5898" y="3128"/>
                      </a:lnTo>
                      <a:lnTo>
                        <a:pt x="5992" y="3241"/>
                      </a:lnTo>
                      <a:lnTo>
                        <a:pt x="6068" y="3373"/>
                      </a:lnTo>
                      <a:lnTo>
                        <a:pt x="6119" y="3516"/>
                      </a:lnTo>
                      <a:lnTo>
                        <a:pt x="6137" y="3665"/>
                      </a:lnTo>
                      <a:lnTo>
                        <a:pt x="6092" y="3910"/>
                      </a:lnTo>
                      <a:lnTo>
                        <a:pt x="5968" y="4123"/>
                      </a:lnTo>
                      <a:lnTo>
                        <a:pt x="5779" y="4291"/>
                      </a:lnTo>
                      <a:lnTo>
                        <a:pt x="5538" y="4402"/>
                      </a:lnTo>
                      <a:lnTo>
                        <a:pt x="5261" y="4442"/>
                      </a:lnTo>
                      <a:lnTo>
                        <a:pt x="5017" y="4411"/>
                      </a:lnTo>
                      <a:lnTo>
                        <a:pt x="4799" y="4325"/>
                      </a:lnTo>
                      <a:lnTo>
                        <a:pt x="4618" y="4193"/>
                      </a:lnTo>
                      <a:lnTo>
                        <a:pt x="4482" y="4023"/>
                      </a:lnTo>
                      <a:lnTo>
                        <a:pt x="4402" y="3824"/>
                      </a:lnTo>
                      <a:lnTo>
                        <a:pt x="4432" y="3933"/>
                      </a:lnTo>
                      <a:lnTo>
                        <a:pt x="4464" y="3993"/>
                      </a:lnTo>
                      <a:lnTo>
                        <a:pt x="4496" y="4034"/>
                      </a:lnTo>
                      <a:lnTo>
                        <a:pt x="4524" y="4091"/>
                      </a:lnTo>
                      <a:lnTo>
                        <a:pt x="4426" y="4271"/>
                      </a:lnTo>
                      <a:lnTo>
                        <a:pt x="4281" y="4429"/>
                      </a:lnTo>
                      <a:lnTo>
                        <a:pt x="4098" y="4554"/>
                      </a:lnTo>
                      <a:lnTo>
                        <a:pt x="3887" y="4637"/>
                      </a:lnTo>
                      <a:lnTo>
                        <a:pt x="3660" y="4668"/>
                      </a:lnTo>
                      <a:lnTo>
                        <a:pt x="3382" y="4628"/>
                      </a:lnTo>
                      <a:lnTo>
                        <a:pt x="3141" y="4517"/>
                      </a:lnTo>
                      <a:lnTo>
                        <a:pt x="2951" y="4349"/>
                      </a:lnTo>
                      <a:lnTo>
                        <a:pt x="2825" y="4135"/>
                      </a:lnTo>
                      <a:lnTo>
                        <a:pt x="2782" y="3890"/>
                      </a:lnTo>
                      <a:lnTo>
                        <a:pt x="2784" y="3828"/>
                      </a:lnTo>
                      <a:lnTo>
                        <a:pt x="2792" y="3766"/>
                      </a:lnTo>
                      <a:lnTo>
                        <a:pt x="2806" y="3707"/>
                      </a:lnTo>
                      <a:lnTo>
                        <a:pt x="2824" y="3649"/>
                      </a:lnTo>
                      <a:lnTo>
                        <a:pt x="2799" y="3735"/>
                      </a:lnTo>
                      <a:lnTo>
                        <a:pt x="2783" y="3822"/>
                      </a:lnTo>
                      <a:lnTo>
                        <a:pt x="2779" y="3913"/>
                      </a:lnTo>
                      <a:lnTo>
                        <a:pt x="2797" y="4018"/>
                      </a:lnTo>
                      <a:lnTo>
                        <a:pt x="2703" y="4193"/>
                      </a:lnTo>
                      <a:lnTo>
                        <a:pt x="2568" y="4339"/>
                      </a:lnTo>
                      <a:lnTo>
                        <a:pt x="2397" y="4449"/>
                      </a:lnTo>
                      <a:lnTo>
                        <a:pt x="2196" y="4520"/>
                      </a:lnTo>
                      <a:lnTo>
                        <a:pt x="1973" y="4546"/>
                      </a:lnTo>
                      <a:lnTo>
                        <a:pt x="1696" y="4506"/>
                      </a:lnTo>
                      <a:lnTo>
                        <a:pt x="1455" y="4395"/>
                      </a:lnTo>
                      <a:lnTo>
                        <a:pt x="1266" y="4227"/>
                      </a:lnTo>
                      <a:lnTo>
                        <a:pt x="1141" y="4013"/>
                      </a:lnTo>
                      <a:lnTo>
                        <a:pt x="1097" y="3768"/>
                      </a:lnTo>
                      <a:lnTo>
                        <a:pt x="1125" y="3619"/>
                      </a:lnTo>
                      <a:lnTo>
                        <a:pt x="1185" y="3460"/>
                      </a:lnTo>
                      <a:lnTo>
                        <a:pt x="1239" y="3344"/>
                      </a:lnTo>
                      <a:lnTo>
                        <a:pt x="1249" y="3329"/>
                      </a:lnTo>
                      <a:lnTo>
                        <a:pt x="1145" y="3549"/>
                      </a:lnTo>
                      <a:lnTo>
                        <a:pt x="1109" y="3670"/>
                      </a:lnTo>
                      <a:lnTo>
                        <a:pt x="1099" y="3714"/>
                      </a:lnTo>
                      <a:lnTo>
                        <a:pt x="1099" y="3740"/>
                      </a:lnTo>
                      <a:lnTo>
                        <a:pt x="1092" y="381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1" name="Freeform 464">
                  <a:extLst>
                    <a:ext uri="{FF2B5EF4-FFF2-40B4-BE49-F238E27FC236}">
                      <a16:creationId xmlns:a16="http://schemas.microsoft.com/office/drawing/2014/main" xmlns="" id="{6BAD4C3A-ED31-4FED-BCC7-84C5CD3C97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1" y="2153"/>
                  <a:ext cx="961" cy="778"/>
                </a:xfrm>
                <a:custGeom>
                  <a:avLst/>
                  <a:gdLst>
                    <a:gd name="T0" fmla="*/ 1067 w 6729"/>
                    <a:gd name="T1" fmla="*/ 3817 h 4668"/>
                    <a:gd name="T2" fmla="*/ 750 w 6729"/>
                    <a:gd name="T3" fmla="*/ 3774 h 4668"/>
                    <a:gd name="T4" fmla="*/ 195 w 6729"/>
                    <a:gd name="T5" fmla="*/ 3282 h 4668"/>
                    <a:gd name="T6" fmla="*/ 275 w 6729"/>
                    <a:gd name="T7" fmla="*/ 2636 h 4668"/>
                    <a:gd name="T8" fmla="*/ 819 w 6729"/>
                    <a:gd name="T9" fmla="*/ 2281 h 4668"/>
                    <a:gd name="T10" fmla="*/ 242 w 6729"/>
                    <a:gd name="T11" fmla="*/ 2148 h 4668"/>
                    <a:gd name="T12" fmla="*/ 0 w 6729"/>
                    <a:gd name="T13" fmla="*/ 1612 h 4668"/>
                    <a:gd name="T14" fmla="*/ 358 w 6729"/>
                    <a:gd name="T15" fmla="*/ 985 h 4668"/>
                    <a:gd name="T16" fmla="*/ 1088 w 6729"/>
                    <a:gd name="T17" fmla="*/ 861 h 4668"/>
                    <a:gd name="T18" fmla="*/ 1599 w 6729"/>
                    <a:gd name="T19" fmla="*/ 1173 h 4668"/>
                    <a:gd name="T20" fmla="*/ 1506 w 6729"/>
                    <a:gd name="T21" fmla="*/ 1089 h 4668"/>
                    <a:gd name="T22" fmla="*/ 1376 w 6729"/>
                    <a:gd name="T23" fmla="*/ 991 h 4668"/>
                    <a:gd name="T24" fmla="*/ 1336 w 6729"/>
                    <a:gd name="T25" fmla="*/ 686 h 4668"/>
                    <a:gd name="T26" fmla="*/ 1913 w 6729"/>
                    <a:gd name="T27" fmla="*/ 164 h 4668"/>
                    <a:gd name="T28" fmla="*/ 2709 w 6729"/>
                    <a:gd name="T29" fmla="*/ 271 h 4668"/>
                    <a:gd name="T30" fmla="*/ 3069 w 6729"/>
                    <a:gd name="T31" fmla="*/ 899 h 4668"/>
                    <a:gd name="T32" fmla="*/ 3059 w 6729"/>
                    <a:gd name="T33" fmla="*/ 1004 h 4668"/>
                    <a:gd name="T34" fmla="*/ 3072 w 6729"/>
                    <a:gd name="T35" fmla="*/ 866 h 4668"/>
                    <a:gd name="T36" fmla="*/ 3076 w 6729"/>
                    <a:gd name="T37" fmla="*/ 412 h 4668"/>
                    <a:gd name="T38" fmla="*/ 3619 w 6729"/>
                    <a:gd name="T39" fmla="*/ 28 h 4668"/>
                    <a:gd name="T40" fmla="*/ 4389 w 6729"/>
                    <a:gd name="T41" fmla="*/ 146 h 4668"/>
                    <a:gd name="T42" fmla="*/ 4753 w 6729"/>
                    <a:gd name="T43" fmla="*/ 758 h 4668"/>
                    <a:gd name="T44" fmla="*/ 4721 w 6729"/>
                    <a:gd name="T45" fmla="*/ 583 h 4668"/>
                    <a:gd name="T46" fmla="*/ 5022 w 6729"/>
                    <a:gd name="T47" fmla="*/ 230 h 4668"/>
                    <a:gd name="T48" fmla="*/ 5747 w 6729"/>
                    <a:gd name="T49" fmla="*/ 160 h 4668"/>
                    <a:gd name="T50" fmla="*/ 6302 w 6729"/>
                    <a:gd name="T51" fmla="*/ 652 h 4668"/>
                    <a:gd name="T52" fmla="*/ 6178 w 6729"/>
                    <a:gd name="T53" fmla="*/ 1356 h 4668"/>
                    <a:gd name="T54" fmla="*/ 5472 w 6729"/>
                    <a:gd name="T55" fmla="*/ 1673 h 4668"/>
                    <a:gd name="T56" fmla="*/ 5344 w 6729"/>
                    <a:gd name="T57" fmla="*/ 1667 h 4668"/>
                    <a:gd name="T58" fmla="*/ 5563 w 6729"/>
                    <a:gd name="T59" fmla="*/ 1671 h 4668"/>
                    <a:gd name="T60" fmla="*/ 6149 w 6729"/>
                    <a:gd name="T61" fmla="*/ 1632 h 4668"/>
                    <a:gd name="T62" fmla="*/ 6685 w 6729"/>
                    <a:gd name="T63" fmla="*/ 2118 h 4668"/>
                    <a:gd name="T64" fmla="*/ 6560 w 6729"/>
                    <a:gd name="T65" fmla="*/ 2812 h 4668"/>
                    <a:gd name="T66" fmla="*/ 5853 w 6729"/>
                    <a:gd name="T67" fmla="*/ 3132 h 4668"/>
                    <a:gd name="T68" fmla="*/ 5443 w 6729"/>
                    <a:gd name="T69" fmla="*/ 3041 h 4668"/>
                    <a:gd name="T70" fmla="*/ 5543 w 6729"/>
                    <a:gd name="T71" fmla="*/ 3083 h 4668"/>
                    <a:gd name="T72" fmla="*/ 5992 w 6729"/>
                    <a:gd name="T73" fmla="*/ 3241 h 4668"/>
                    <a:gd name="T74" fmla="*/ 6137 w 6729"/>
                    <a:gd name="T75" fmla="*/ 3665 h 4668"/>
                    <a:gd name="T76" fmla="*/ 5779 w 6729"/>
                    <a:gd name="T77" fmla="*/ 4291 h 4668"/>
                    <a:gd name="T78" fmla="*/ 5017 w 6729"/>
                    <a:gd name="T79" fmla="*/ 4411 h 4668"/>
                    <a:gd name="T80" fmla="*/ 4482 w 6729"/>
                    <a:gd name="T81" fmla="*/ 4023 h 4668"/>
                    <a:gd name="T82" fmla="*/ 4464 w 6729"/>
                    <a:gd name="T83" fmla="*/ 3993 h 4668"/>
                    <a:gd name="T84" fmla="*/ 4426 w 6729"/>
                    <a:gd name="T85" fmla="*/ 4271 h 4668"/>
                    <a:gd name="T86" fmla="*/ 3887 w 6729"/>
                    <a:gd name="T87" fmla="*/ 4637 h 4668"/>
                    <a:gd name="T88" fmla="*/ 3141 w 6729"/>
                    <a:gd name="T89" fmla="*/ 4517 h 4668"/>
                    <a:gd name="T90" fmla="*/ 2782 w 6729"/>
                    <a:gd name="T91" fmla="*/ 3890 h 4668"/>
                    <a:gd name="T92" fmla="*/ 2806 w 6729"/>
                    <a:gd name="T93" fmla="*/ 3707 h 4668"/>
                    <a:gd name="T94" fmla="*/ 2783 w 6729"/>
                    <a:gd name="T95" fmla="*/ 3822 h 4668"/>
                    <a:gd name="T96" fmla="*/ 2703 w 6729"/>
                    <a:gd name="T97" fmla="*/ 4193 h 4668"/>
                    <a:gd name="T98" fmla="*/ 2196 w 6729"/>
                    <a:gd name="T99" fmla="*/ 4520 h 4668"/>
                    <a:gd name="T100" fmla="*/ 1455 w 6729"/>
                    <a:gd name="T101" fmla="*/ 4395 h 4668"/>
                    <a:gd name="T102" fmla="*/ 1097 w 6729"/>
                    <a:gd name="T103" fmla="*/ 3768 h 4668"/>
                    <a:gd name="T104" fmla="*/ 1239 w 6729"/>
                    <a:gd name="T105" fmla="*/ 3344 h 4668"/>
                    <a:gd name="T106" fmla="*/ 1109 w 6729"/>
                    <a:gd name="T107" fmla="*/ 3670 h 4668"/>
                    <a:gd name="T108" fmla="*/ 1092 w 6729"/>
                    <a:gd name="T109" fmla="*/ 3811 h 46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729" h="4668">
                      <a:moveTo>
                        <a:pt x="1092" y="3811"/>
                      </a:moveTo>
                      <a:lnTo>
                        <a:pt x="1083" y="3816"/>
                      </a:lnTo>
                      <a:lnTo>
                        <a:pt x="1067" y="3817"/>
                      </a:lnTo>
                      <a:lnTo>
                        <a:pt x="1046" y="3815"/>
                      </a:lnTo>
                      <a:lnTo>
                        <a:pt x="1028" y="3814"/>
                      </a:lnTo>
                      <a:lnTo>
                        <a:pt x="750" y="3774"/>
                      </a:lnTo>
                      <a:lnTo>
                        <a:pt x="509" y="3664"/>
                      </a:lnTo>
                      <a:lnTo>
                        <a:pt x="319" y="3495"/>
                      </a:lnTo>
                      <a:lnTo>
                        <a:pt x="195" y="3282"/>
                      </a:lnTo>
                      <a:lnTo>
                        <a:pt x="151" y="3037"/>
                      </a:lnTo>
                      <a:lnTo>
                        <a:pt x="183" y="2824"/>
                      </a:lnTo>
                      <a:lnTo>
                        <a:pt x="275" y="2636"/>
                      </a:lnTo>
                      <a:lnTo>
                        <a:pt x="417" y="2477"/>
                      </a:lnTo>
                      <a:lnTo>
                        <a:pt x="602" y="2355"/>
                      </a:lnTo>
                      <a:lnTo>
                        <a:pt x="819" y="2281"/>
                      </a:lnTo>
                      <a:lnTo>
                        <a:pt x="615" y="2348"/>
                      </a:lnTo>
                      <a:lnTo>
                        <a:pt x="411" y="2268"/>
                      </a:lnTo>
                      <a:lnTo>
                        <a:pt x="242" y="2148"/>
                      </a:lnTo>
                      <a:lnTo>
                        <a:pt x="112" y="1995"/>
                      </a:lnTo>
                      <a:lnTo>
                        <a:pt x="29" y="1814"/>
                      </a:lnTo>
                      <a:lnTo>
                        <a:pt x="0" y="1612"/>
                      </a:lnTo>
                      <a:lnTo>
                        <a:pt x="44" y="1366"/>
                      </a:lnTo>
                      <a:lnTo>
                        <a:pt x="168" y="1153"/>
                      </a:lnTo>
                      <a:lnTo>
                        <a:pt x="358" y="985"/>
                      </a:lnTo>
                      <a:lnTo>
                        <a:pt x="599" y="874"/>
                      </a:lnTo>
                      <a:lnTo>
                        <a:pt x="877" y="835"/>
                      </a:lnTo>
                      <a:lnTo>
                        <a:pt x="1088" y="861"/>
                      </a:lnTo>
                      <a:lnTo>
                        <a:pt x="1276" y="933"/>
                      </a:lnTo>
                      <a:lnTo>
                        <a:pt x="1445" y="1039"/>
                      </a:lnTo>
                      <a:lnTo>
                        <a:pt x="1599" y="1173"/>
                      </a:lnTo>
                      <a:lnTo>
                        <a:pt x="1554" y="1134"/>
                      </a:lnTo>
                      <a:lnTo>
                        <a:pt x="1530" y="1113"/>
                      </a:lnTo>
                      <a:lnTo>
                        <a:pt x="1506" y="1089"/>
                      </a:lnTo>
                      <a:lnTo>
                        <a:pt x="1463" y="1048"/>
                      </a:lnTo>
                      <a:lnTo>
                        <a:pt x="1406" y="1010"/>
                      </a:lnTo>
                      <a:lnTo>
                        <a:pt x="1376" y="991"/>
                      </a:lnTo>
                      <a:lnTo>
                        <a:pt x="1346" y="973"/>
                      </a:lnTo>
                      <a:lnTo>
                        <a:pt x="1288" y="937"/>
                      </a:lnTo>
                      <a:lnTo>
                        <a:pt x="1336" y="686"/>
                      </a:lnTo>
                      <a:lnTo>
                        <a:pt x="1467" y="464"/>
                      </a:lnTo>
                      <a:lnTo>
                        <a:pt x="1665" y="284"/>
                      </a:lnTo>
                      <a:lnTo>
                        <a:pt x="1913" y="164"/>
                      </a:lnTo>
                      <a:lnTo>
                        <a:pt x="2193" y="121"/>
                      </a:lnTo>
                      <a:lnTo>
                        <a:pt x="2469" y="160"/>
                      </a:lnTo>
                      <a:lnTo>
                        <a:pt x="2709" y="271"/>
                      </a:lnTo>
                      <a:lnTo>
                        <a:pt x="2899" y="439"/>
                      </a:lnTo>
                      <a:lnTo>
                        <a:pt x="3024" y="652"/>
                      </a:lnTo>
                      <a:lnTo>
                        <a:pt x="3069" y="899"/>
                      </a:lnTo>
                      <a:lnTo>
                        <a:pt x="3067" y="934"/>
                      </a:lnTo>
                      <a:lnTo>
                        <a:pt x="3064" y="968"/>
                      </a:lnTo>
                      <a:lnTo>
                        <a:pt x="3059" y="1004"/>
                      </a:lnTo>
                      <a:lnTo>
                        <a:pt x="3052" y="1039"/>
                      </a:lnTo>
                      <a:lnTo>
                        <a:pt x="3064" y="957"/>
                      </a:lnTo>
                      <a:lnTo>
                        <a:pt x="3072" y="866"/>
                      </a:lnTo>
                      <a:lnTo>
                        <a:pt x="3059" y="758"/>
                      </a:lnTo>
                      <a:lnTo>
                        <a:pt x="3010" y="626"/>
                      </a:lnTo>
                      <a:lnTo>
                        <a:pt x="3076" y="412"/>
                      </a:lnTo>
                      <a:lnTo>
                        <a:pt x="3207" y="238"/>
                      </a:lnTo>
                      <a:lnTo>
                        <a:pt x="3391" y="109"/>
                      </a:lnTo>
                      <a:lnTo>
                        <a:pt x="3619" y="28"/>
                      </a:lnTo>
                      <a:lnTo>
                        <a:pt x="3879" y="0"/>
                      </a:lnTo>
                      <a:lnTo>
                        <a:pt x="4152" y="38"/>
                      </a:lnTo>
                      <a:lnTo>
                        <a:pt x="4389" y="146"/>
                      </a:lnTo>
                      <a:lnTo>
                        <a:pt x="4578" y="309"/>
                      </a:lnTo>
                      <a:lnTo>
                        <a:pt x="4704" y="517"/>
                      </a:lnTo>
                      <a:lnTo>
                        <a:pt x="4753" y="758"/>
                      </a:lnTo>
                      <a:lnTo>
                        <a:pt x="4744" y="699"/>
                      </a:lnTo>
                      <a:lnTo>
                        <a:pt x="4734" y="642"/>
                      </a:lnTo>
                      <a:lnTo>
                        <a:pt x="4721" y="583"/>
                      </a:lnTo>
                      <a:lnTo>
                        <a:pt x="4701" y="511"/>
                      </a:lnTo>
                      <a:lnTo>
                        <a:pt x="4840" y="353"/>
                      </a:lnTo>
                      <a:lnTo>
                        <a:pt x="5022" y="230"/>
                      </a:lnTo>
                      <a:lnTo>
                        <a:pt x="5235" y="149"/>
                      </a:lnTo>
                      <a:lnTo>
                        <a:pt x="5471" y="121"/>
                      </a:lnTo>
                      <a:lnTo>
                        <a:pt x="5747" y="160"/>
                      </a:lnTo>
                      <a:lnTo>
                        <a:pt x="5987" y="271"/>
                      </a:lnTo>
                      <a:lnTo>
                        <a:pt x="6178" y="439"/>
                      </a:lnTo>
                      <a:lnTo>
                        <a:pt x="6302" y="652"/>
                      </a:lnTo>
                      <a:lnTo>
                        <a:pt x="6347" y="899"/>
                      </a:lnTo>
                      <a:lnTo>
                        <a:pt x="6302" y="1144"/>
                      </a:lnTo>
                      <a:lnTo>
                        <a:pt x="6178" y="1356"/>
                      </a:lnTo>
                      <a:lnTo>
                        <a:pt x="5989" y="1523"/>
                      </a:lnTo>
                      <a:lnTo>
                        <a:pt x="5749" y="1633"/>
                      </a:lnTo>
                      <a:lnTo>
                        <a:pt x="5472" y="1673"/>
                      </a:lnTo>
                      <a:lnTo>
                        <a:pt x="5429" y="1672"/>
                      </a:lnTo>
                      <a:lnTo>
                        <a:pt x="5386" y="1670"/>
                      </a:lnTo>
                      <a:lnTo>
                        <a:pt x="5344" y="1667"/>
                      </a:lnTo>
                      <a:lnTo>
                        <a:pt x="5304" y="1662"/>
                      </a:lnTo>
                      <a:lnTo>
                        <a:pt x="5456" y="1667"/>
                      </a:lnTo>
                      <a:lnTo>
                        <a:pt x="5563" y="1671"/>
                      </a:lnTo>
                      <a:lnTo>
                        <a:pt x="5685" y="1650"/>
                      </a:lnTo>
                      <a:lnTo>
                        <a:pt x="5888" y="1580"/>
                      </a:lnTo>
                      <a:lnTo>
                        <a:pt x="6149" y="1632"/>
                      </a:lnTo>
                      <a:lnTo>
                        <a:pt x="6379" y="1746"/>
                      </a:lnTo>
                      <a:lnTo>
                        <a:pt x="6564" y="1912"/>
                      </a:lnTo>
                      <a:lnTo>
                        <a:pt x="6685" y="2118"/>
                      </a:lnTo>
                      <a:lnTo>
                        <a:pt x="6729" y="2354"/>
                      </a:lnTo>
                      <a:lnTo>
                        <a:pt x="6685" y="2599"/>
                      </a:lnTo>
                      <a:lnTo>
                        <a:pt x="6560" y="2812"/>
                      </a:lnTo>
                      <a:lnTo>
                        <a:pt x="6370" y="2981"/>
                      </a:lnTo>
                      <a:lnTo>
                        <a:pt x="6129" y="3092"/>
                      </a:lnTo>
                      <a:lnTo>
                        <a:pt x="5853" y="3132"/>
                      </a:lnTo>
                      <a:lnTo>
                        <a:pt x="5709" y="3121"/>
                      </a:lnTo>
                      <a:lnTo>
                        <a:pt x="5571" y="3090"/>
                      </a:lnTo>
                      <a:lnTo>
                        <a:pt x="5443" y="3041"/>
                      </a:lnTo>
                      <a:lnTo>
                        <a:pt x="5328" y="2976"/>
                      </a:lnTo>
                      <a:lnTo>
                        <a:pt x="5441" y="3035"/>
                      </a:lnTo>
                      <a:lnTo>
                        <a:pt x="5543" y="3083"/>
                      </a:lnTo>
                      <a:lnTo>
                        <a:pt x="5680" y="3115"/>
                      </a:lnTo>
                      <a:lnTo>
                        <a:pt x="5898" y="3128"/>
                      </a:lnTo>
                      <a:lnTo>
                        <a:pt x="5992" y="3241"/>
                      </a:lnTo>
                      <a:lnTo>
                        <a:pt x="6068" y="3373"/>
                      </a:lnTo>
                      <a:lnTo>
                        <a:pt x="6119" y="3516"/>
                      </a:lnTo>
                      <a:lnTo>
                        <a:pt x="6137" y="3665"/>
                      </a:lnTo>
                      <a:lnTo>
                        <a:pt x="6092" y="3910"/>
                      </a:lnTo>
                      <a:lnTo>
                        <a:pt x="5968" y="4123"/>
                      </a:lnTo>
                      <a:lnTo>
                        <a:pt x="5779" y="4291"/>
                      </a:lnTo>
                      <a:lnTo>
                        <a:pt x="5538" y="4402"/>
                      </a:lnTo>
                      <a:lnTo>
                        <a:pt x="5261" y="4442"/>
                      </a:lnTo>
                      <a:lnTo>
                        <a:pt x="5017" y="4411"/>
                      </a:lnTo>
                      <a:lnTo>
                        <a:pt x="4799" y="4325"/>
                      </a:lnTo>
                      <a:lnTo>
                        <a:pt x="4618" y="4193"/>
                      </a:lnTo>
                      <a:lnTo>
                        <a:pt x="4482" y="4023"/>
                      </a:lnTo>
                      <a:lnTo>
                        <a:pt x="4402" y="3824"/>
                      </a:lnTo>
                      <a:lnTo>
                        <a:pt x="4432" y="3933"/>
                      </a:lnTo>
                      <a:lnTo>
                        <a:pt x="4464" y="3993"/>
                      </a:lnTo>
                      <a:lnTo>
                        <a:pt x="4496" y="4034"/>
                      </a:lnTo>
                      <a:lnTo>
                        <a:pt x="4524" y="4091"/>
                      </a:lnTo>
                      <a:lnTo>
                        <a:pt x="4426" y="4271"/>
                      </a:lnTo>
                      <a:lnTo>
                        <a:pt x="4281" y="4429"/>
                      </a:lnTo>
                      <a:lnTo>
                        <a:pt x="4098" y="4554"/>
                      </a:lnTo>
                      <a:lnTo>
                        <a:pt x="3887" y="4637"/>
                      </a:lnTo>
                      <a:lnTo>
                        <a:pt x="3660" y="4668"/>
                      </a:lnTo>
                      <a:lnTo>
                        <a:pt x="3382" y="4628"/>
                      </a:lnTo>
                      <a:lnTo>
                        <a:pt x="3141" y="4517"/>
                      </a:lnTo>
                      <a:lnTo>
                        <a:pt x="2951" y="4349"/>
                      </a:lnTo>
                      <a:lnTo>
                        <a:pt x="2825" y="4135"/>
                      </a:lnTo>
                      <a:lnTo>
                        <a:pt x="2782" y="3890"/>
                      </a:lnTo>
                      <a:lnTo>
                        <a:pt x="2784" y="3828"/>
                      </a:lnTo>
                      <a:lnTo>
                        <a:pt x="2792" y="3766"/>
                      </a:lnTo>
                      <a:lnTo>
                        <a:pt x="2806" y="3707"/>
                      </a:lnTo>
                      <a:lnTo>
                        <a:pt x="2824" y="3649"/>
                      </a:lnTo>
                      <a:lnTo>
                        <a:pt x="2799" y="3735"/>
                      </a:lnTo>
                      <a:lnTo>
                        <a:pt x="2783" y="3822"/>
                      </a:lnTo>
                      <a:lnTo>
                        <a:pt x="2779" y="3913"/>
                      </a:lnTo>
                      <a:lnTo>
                        <a:pt x="2797" y="4018"/>
                      </a:lnTo>
                      <a:lnTo>
                        <a:pt x="2703" y="4193"/>
                      </a:lnTo>
                      <a:lnTo>
                        <a:pt x="2568" y="4339"/>
                      </a:lnTo>
                      <a:lnTo>
                        <a:pt x="2397" y="4449"/>
                      </a:lnTo>
                      <a:lnTo>
                        <a:pt x="2196" y="4520"/>
                      </a:lnTo>
                      <a:lnTo>
                        <a:pt x="1973" y="4546"/>
                      </a:lnTo>
                      <a:lnTo>
                        <a:pt x="1696" y="4506"/>
                      </a:lnTo>
                      <a:lnTo>
                        <a:pt x="1455" y="4395"/>
                      </a:lnTo>
                      <a:lnTo>
                        <a:pt x="1266" y="4227"/>
                      </a:lnTo>
                      <a:lnTo>
                        <a:pt x="1141" y="4013"/>
                      </a:lnTo>
                      <a:lnTo>
                        <a:pt x="1097" y="3768"/>
                      </a:lnTo>
                      <a:lnTo>
                        <a:pt x="1125" y="3619"/>
                      </a:lnTo>
                      <a:lnTo>
                        <a:pt x="1185" y="3460"/>
                      </a:lnTo>
                      <a:lnTo>
                        <a:pt x="1239" y="3344"/>
                      </a:lnTo>
                      <a:lnTo>
                        <a:pt x="1249" y="3329"/>
                      </a:lnTo>
                      <a:lnTo>
                        <a:pt x="1145" y="3549"/>
                      </a:lnTo>
                      <a:lnTo>
                        <a:pt x="1109" y="3670"/>
                      </a:lnTo>
                      <a:lnTo>
                        <a:pt x="1099" y="3714"/>
                      </a:lnTo>
                      <a:lnTo>
                        <a:pt x="1099" y="3740"/>
                      </a:lnTo>
                      <a:lnTo>
                        <a:pt x="1092" y="3811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2" name="Rectangle 465">
                  <a:extLst>
                    <a:ext uri="{FF2B5EF4-FFF2-40B4-BE49-F238E27FC236}">
                      <a16:creationId xmlns:a16="http://schemas.microsoft.com/office/drawing/2014/main" xmlns="" id="{9AC5FD10-3935-416E-85E9-D2C75CB07D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3" y="2323"/>
                  <a:ext cx="431" cy="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altLang="fr-FR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Storage facility</a:t>
                  </a:r>
                  <a:endParaRPr kumimoji="0" lang="fr-FR" altLang="fr-FR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13" name="Line 466">
                  <a:extLst>
                    <a:ext uri="{FF2B5EF4-FFF2-40B4-BE49-F238E27FC236}">
                      <a16:creationId xmlns:a16="http://schemas.microsoft.com/office/drawing/2014/main" xmlns="" id="{1FF00349-9417-4245-B34C-6FA368F65C9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870" y="1832"/>
                  <a:ext cx="0" cy="17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4" name="Freeform 467">
                  <a:extLst>
                    <a:ext uri="{FF2B5EF4-FFF2-40B4-BE49-F238E27FC236}">
                      <a16:creationId xmlns:a16="http://schemas.microsoft.com/office/drawing/2014/main" xmlns="" id="{94693387-E0B6-40FF-8002-D139640256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38" y="2431"/>
                  <a:ext cx="865" cy="171"/>
                </a:xfrm>
                <a:custGeom>
                  <a:avLst/>
                  <a:gdLst>
                    <a:gd name="T0" fmla="*/ 576 w 6053"/>
                    <a:gd name="T1" fmla="*/ 257 h 1026"/>
                    <a:gd name="T2" fmla="*/ 6053 w 6053"/>
                    <a:gd name="T3" fmla="*/ 258 h 1026"/>
                    <a:gd name="T4" fmla="*/ 6051 w 6053"/>
                    <a:gd name="T5" fmla="*/ 771 h 1026"/>
                    <a:gd name="T6" fmla="*/ 575 w 6053"/>
                    <a:gd name="T7" fmla="*/ 770 h 1026"/>
                    <a:gd name="T8" fmla="*/ 576 w 6053"/>
                    <a:gd name="T9" fmla="*/ 1026 h 1026"/>
                    <a:gd name="T10" fmla="*/ 0 w 6053"/>
                    <a:gd name="T11" fmla="*/ 512 h 1026"/>
                    <a:gd name="T12" fmla="*/ 577 w 6053"/>
                    <a:gd name="T13" fmla="*/ 0 h 1026"/>
                    <a:gd name="T14" fmla="*/ 576 w 6053"/>
                    <a:gd name="T15" fmla="*/ 257 h 10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053" h="1026">
                      <a:moveTo>
                        <a:pt x="576" y="257"/>
                      </a:moveTo>
                      <a:lnTo>
                        <a:pt x="6053" y="258"/>
                      </a:lnTo>
                      <a:lnTo>
                        <a:pt x="6051" y="771"/>
                      </a:lnTo>
                      <a:lnTo>
                        <a:pt x="575" y="770"/>
                      </a:lnTo>
                      <a:lnTo>
                        <a:pt x="576" y="1026"/>
                      </a:lnTo>
                      <a:lnTo>
                        <a:pt x="0" y="512"/>
                      </a:lnTo>
                      <a:lnTo>
                        <a:pt x="577" y="0"/>
                      </a:lnTo>
                      <a:lnTo>
                        <a:pt x="576" y="257"/>
                      </a:lnTo>
                      <a:close/>
                    </a:path>
                  </a:pathLst>
                </a:custGeom>
                <a:solidFill>
                  <a:srgbClr val="0066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5" name="Freeform 468">
                  <a:extLst>
                    <a:ext uri="{FF2B5EF4-FFF2-40B4-BE49-F238E27FC236}">
                      <a16:creationId xmlns:a16="http://schemas.microsoft.com/office/drawing/2014/main" xmlns="" id="{75005050-6A84-4405-97B1-ADA86777D9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38" y="2431"/>
                  <a:ext cx="865" cy="171"/>
                </a:xfrm>
                <a:custGeom>
                  <a:avLst/>
                  <a:gdLst>
                    <a:gd name="T0" fmla="*/ 576 w 6053"/>
                    <a:gd name="T1" fmla="*/ 257 h 1026"/>
                    <a:gd name="T2" fmla="*/ 6053 w 6053"/>
                    <a:gd name="T3" fmla="*/ 258 h 1026"/>
                    <a:gd name="T4" fmla="*/ 6051 w 6053"/>
                    <a:gd name="T5" fmla="*/ 771 h 1026"/>
                    <a:gd name="T6" fmla="*/ 575 w 6053"/>
                    <a:gd name="T7" fmla="*/ 770 h 1026"/>
                    <a:gd name="T8" fmla="*/ 576 w 6053"/>
                    <a:gd name="T9" fmla="*/ 1026 h 1026"/>
                    <a:gd name="T10" fmla="*/ 0 w 6053"/>
                    <a:gd name="T11" fmla="*/ 512 h 1026"/>
                    <a:gd name="T12" fmla="*/ 577 w 6053"/>
                    <a:gd name="T13" fmla="*/ 0 h 1026"/>
                    <a:gd name="T14" fmla="*/ 576 w 6053"/>
                    <a:gd name="T15" fmla="*/ 257 h 10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053" h="1026">
                      <a:moveTo>
                        <a:pt x="576" y="257"/>
                      </a:moveTo>
                      <a:lnTo>
                        <a:pt x="6053" y="258"/>
                      </a:lnTo>
                      <a:lnTo>
                        <a:pt x="6051" y="771"/>
                      </a:lnTo>
                      <a:lnTo>
                        <a:pt x="575" y="770"/>
                      </a:lnTo>
                      <a:lnTo>
                        <a:pt x="576" y="1026"/>
                      </a:lnTo>
                      <a:lnTo>
                        <a:pt x="0" y="512"/>
                      </a:lnTo>
                      <a:lnTo>
                        <a:pt x="577" y="0"/>
                      </a:lnTo>
                      <a:lnTo>
                        <a:pt x="576" y="25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6" name="Rectangle 469">
                  <a:extLst>
                    <a:ext uri="{FF2B5EF4-FFF2-40B4-BE49-F238E27FC236}">
                      <a16:creationId xmlns:a16="http://schemas.microsoft.com/office/drawing/2014/main" xmlns="" id="{DF08E2D6-1A9F-4EC7-B736-677A666BCC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98" y="2574"/>
                  <a:ext cx="473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altLang="fr-FR" sz="7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Experimental data </a:t>
                  </a:r>
                  <a:endParaRPr kumimoji="0" lang="fr-FR" altLang="fr-FR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17" name="Rectangle 470">
                  <a:extLst>
                    <a:ext uri="{FF2B5EF4-FFF2-40B4-BE49-F238E27FC236}">
                      <a16:creationId xmlns:a16="http://schemas.microsoft.com/office/drawing/2014/main" xmlns="" id="{C3E46A5C-5940-4EC3-B240-8235321D92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1" y="2635"/>
                  <a:ext cx="55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altLang="fr-FR" sz="7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+</a:t>
                  </a:r>
                  <a:endParaRPr kumimoji="0" lang="fr-FR" altLang="fr-FR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18" name="Rectangle 471">
                  <a:extLst>
                    <a:ext uri="{FF2B5EF4-FFF2-40B4-BE49-F238E27FC236}">
                      <a16:creationId xmlns:a16="http://schemas.microsoft.com/office/drawing/2014/main" xmlns="" id="{A9A71220-EA5A-42AF-B696-1C1C236C45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1" y="2695"/>
                  <a:ext cx="404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altLang="fr-FR" sz="7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contextual data</a:t>
                  </a:r>
                  <a:endParaRPr kumimoji="0" lang="fr-FR" altLang="fr-FR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19" name="Rectangle 472">
                  <a:extLst>
                    <a:ext uri="{FF2B5EF4-FFF2-40B4-BE49-F238E27FC236}">
                      <a16:creationId xmlns:a16="http://schemas.microsoft.com/office/drawing/2014/main" xmlns="" id="{13E53330-5256-424E-B1B5-F54FE8BA49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50" y="2260"/>
                  <a:ext cx="411" cy="171"/>
                </a:xfrm>
                <a:prstGeom prst="rect">
                  <a:avLst/>
                </a:prstGeom>
                <a:solidFill>
                  <a:srgbClr val="E6E6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0" name="Freeform 473">
                  <a:extLst>
                    <a:ext uri="{FF2B5EF4-FFF2-40B4-BE49-F238E27FC236}">
                      <a16:creationId xmlns:a16="http://schemas.microsoft.com/office/drawing/2014/main" xmlns="" id="{56DC3AAF-805B-46C1-AA7F-EC4B9762FA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50" y="2260"/>
                  <a:ext cx="411" cy="171"/>
                </a:xfrm>
                <a:custGeom>
                  <a:avLst/>
                  <a:gdLst>
                    <a:gd name="T0" fmla="*/ 1439 w 2878"/>
                    <a:gd name="T1" fmla="*/ 1026 h 1026"/>
                    <a:gd name="T2" fmla="*/ 0 w 2878"/>
                    <a:gd name="T3" fmla="*/ 1026 h 1026"/>
                    <a:gd name="T4" fmla="*/ 0 w 2878"/>
                    <a:gd name="T5" fmla="*/ 0 h 1026"/>
                    <a:gd name="T6" fmla="*/ 2878 w 2878"/>
                    <a:gd name="T7" fmla="*/ 0 h 1026"/>
                    <a:gd name="T8" fmla="*/ 2878 w 2878"/>
                    <a:gd name="T9" fmla="*/ 1026 h 1026"/>
                    <a:gd name="T10" fmla="*/ 1439 w 2878"/>
                    <a:gd name="T11" fmla="*/ 1026 h 10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878" h="1026">
                      <a:moveTo>
                        <a:pt x="1439" y="1026"/>
                      </a:moveTo>
                      <a:lnTo>
                        <a:pt x="0" y="1026"/>
                      </a:lnTo>
                      <a:lnTo>
                        <a:pt x="0" y="0"/>
                      </a:lnTo>
                      <a:lnTo>
                        <a:pt x="2878" y="0"/>
                      </a:lnTo>
                      <a:lnTo>
                        <a:pt x="2878" y="1026"/>
                      </a:lnTo>
                      <a:lnTo>
                        <a:pt x="1439" y="1026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1" name="Rectangle 474">
                  <a:extLst>
                    <a:ext uri="{FF2B5EF4-FFF2-40B4-BE49-F238E27FC236}">
                      <a16:creationId xmlns:a16="http://schemas.microsoft.com/office/drawing/2014/main" xmlns="" id="{C172B8A1-43CF-46EE-BC72-1FC63319FD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12" y="2313"/>
                  <a:ext cx="323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altLang="fr-FR" sz="7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ScanServer</a:t>
                  </a:r>
                  <a:endParaRPr kumimoji="0" lang="fr-FR" altLang="fr-FR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22" name="Line 475">
                  <a:extLst>
                    <a:ext uri="{FF2B5EF4-FFF2-40B4-BE49-F238E27FC236}">
                      <a16:creationId xmlns:a16="http://schemas.microsoft.com/office/drawing/2014/main" xmlns="" id="{2A8F16BF-DD50-4470-94BD-35B68BCFBE5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356" y="2131"/>
                  <a:ext cx="0" cy="12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3" name="Rectangle 476">
                  <a:extLst>
                    <a:ext uri="{FF2B5EF4-FFF2-40B4-BE49-F238E27FC236}">
                      <a16:creationId xmlns:a16="http://schemas.microsoft.com/office/drawing/2014/main" xmlns="" id="{38D5E3A5-1F60-46AC-A8B9-FBFDF810CD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2592"/>
                  <a:ext cx="1" cy="6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4" name="Rectangle 477">
                  <a:extLst>
                    <a:ext uri="{FF2B5EF4-FFF2-40B4-BE49-F238E27FC236}">
                      <a16:creationId xmlns:a16="http://schemas.microsoft.com/office/drawing/2014/main" xmlns="" id="{AEF3BE10-140C-4437-A6E0-D22546FC70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2592"/>
                  <a:ext cx="4" cy="6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5" name="Rectangle 478">
                  <a:extLst>
                    <a:ext uri="{FF2B5EF4-FFF2-40B4-BE49-F238E27FC236}">
                      <a16:creationId xmlns:a16="http://schemas.microsoft.com/office/drawing/2014/main" xmlns="" id="{4855DDDB-CF9E-4253-BB5A-84A4A9CA55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70" y="2592"/>
                  <a:ext cx="3" cy="61"/>
                </a:xfrm>
                <a:prstGeom prst="rect">
                  <a:avLst/>
                </a:prstGeom>
                <a:solidFill>
                  <a:srgbClr val="04040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6" name="Rectangle 479">
                  <a:extLst>
                    <a:ext uri="{FF2B5EF4-FFF2-40B4-BE49-F238E27FC236}">
                      <a16:creationId xmlns:a16="http://schemas.microsoft.com/office/drawing/2014/main" xmlns="" id="{87BD1691-E5FB-4F57-8B6A-BE88BCA186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73" y="2592"/>
                  <a:ext cx="3" cy="61"/>
                </a:xfrm>
                <a:prstGeom prst="rect">
                  <a:avLst/>
                </a:prstGeom>
                <a:solidFill>
                  <a:srgbClr val="09090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7" name="Rectangle 480">
                  <a:extLst>
                    <a:ext uri="{FF2B5EF4-FFF2-40B4-BE49-F238E27FC236}">
                      <a16:creationId xmlns:a16="http://schemas.microsoft.com/office/drawing/2014/main" xmlns="" id="{5992B2CA-75B3-4DC1-B520-FA6CE9E52E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76" y="2592"/>
                  <a:ext cx="4" cy="61"/>
                </a:xfrm>
                <a:prstGeom prst="rect">
                  <a:avLst/>
                </a:prstGeom>
                <a:solidFill>
                  <a:srgbClr val="0E0E0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8" name="Rectangle 481">
                  <a:extLst>
                    <a:ext uri="{FF2B5EF4-FFF2-40B4-BE49-F238E27FC236}">
                      <a16:creationId xmlns:a16="http://schemas.microsoft.com/office/drawing/2014/main" xmlns="" id="{DF87790F-FD5C-441A-81A8-E141849C0B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0" y="2592"/>
                  <a:ext cx="3" cy="61"/>
                </a:xfrm>
                <a:prstGeom prst="rect">
                  <a:avLst/>
                </a:prstGeom>
                <a:solidFill>
                  <a:srgbClr val="13131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9" name="Rectangle 482">
                  <a:extLst>
                    <a:ext uri="{FF2B5EF4-FFF2-40B4-BE49-F238E27FC236}">
                      <a16:creationId xmlns:a16="http://schemas.microsoft.com/office/drawing/2014/main" xmlns="" id="{AC122413-169A-4BA4-897B-F15D3EAD06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3" y="2592"/>
                  <a:ext cx="3" cy="61"/>
                </a:xfrm>
                <a:prstGeom prst="rect">
                  <a:avLst/>
                </a:prstGeom>
                <a:solidFill>
                  <a:srgbClr val="1818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0" name="Rectangle 483">
                  <a:extLst>
                    <a:ext uri="{FF2B5EF4-FFF2-40B4-BE49-F238E27FC236}">
                      <a16:creationId xmlns:a16="http://schemas.microsoft.com/office/drawing/2014/main" xmlns="" id="{4D2A2393-8A80-4D57-A2B7-BE03EB2EAC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6" y="2592"/>
                  <a:ext cx="4" cy="61"/>
                </a:xfrm>
                <a:prstGeom prst="rect">
                  <a:avLst/>
                </a:prstGeom>
                <a:solidFill>
                  <a:srgbClr val="1C1C1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1" name="Rectangle 484">
                  <a:extLst>
                    <a:ext uri="{FF2B5EF4-FFF2-40B4-BE49-F238E27FC236}">
                      <a16:creationId xmlns:a16="http://schemas.microsoft.com/office/drawing/2014/main" xmlns="" id="{7C4FC915-6CE5-4888-87B7-4F12D113BC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0" y="2592"/>
                  <a:ext cx="3" cy="61"/>
                </a:xfrm>
                <a:prstGeom prst="rect">
                  <a:avLst/>
                </a:prstGeom>
                <a:solidFill>
                  <a:srgbClr val="2121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2" name="Rectangle 485">
                  <a:extLst>
                    <a:ext uri="{FF2B5EF4-FFF2-40B4-BE49-F238E27FC236}">
                      <a16:creationId xmlns:a16="http://schemas.microsoft.com/office/drawing/2014/main" xmlns="" id="{3AC50D3B-776D-407A-8824-BCC99BC6BA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2592"/>
                  <a:ext cx="3" cy="61"/>
                </a:xfrm>
                <a:prstGeom prst="rect">
                  <a:avLst/>
                </a:prstGeom>
                <a:solidFill>
                  <a:srgbClr val="26262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3" name="Rectangle 486">
                  <a:extLst>
                    <a:ext uri="{FF2B5EF4-FFF2-40B4-BE49-F238E27FC236}">
                      <a16:creationId xmlns:a16="http://schemas.microsoft.com/office/drawing/2014/main" xmlns="" id="{2CBA264C-4BC3-4D5F-82E6-A104F7C60A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6" y="2592"/>
                  <a:ext cx="4" cy="61"/>
                </a:xfrm>
                <a:prstGeom prst="rect">
                  <a:avLst/>
                </a:prstGeom>
                <a:solidFill>
                  <a:srgbClr val="2B2B2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4" name="Rectangle 487">
                  <a:extLst>
                    <a:ext uri="{FF2B5EF4-FFF2-40B4-BE49-F238E27FC236}">
                      <a16:creationId xmlns:a16="http://schemas.microsoft.com/office/drawing/2014/main" xmlns="" id="{082AAFCB-56D2-4658-8C12-E9E9590F51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0" y="2592"/>
                  <a:ext cx="3" cy="61"/>
                </a:xfrm>
                <a:prstGeom prst="rect">
                  <a:avLst/>
                </a:prstGeom>
                <a:solidFill>
                  <a:srgbClr val="3030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5" name="Rectangle 488">
                  <a:extLst>
                    <a:ext uri="{FF2B5EF4-FFF2-40B4-BE49-F238E27FC236}">
                      <a16:creationId xmlns:a16="http://schemas.microsoft.com/office/drawing/2014/main" xmlns="" id="{9C7C9241-591A-41DE-90B8-90ADFD664C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3" y="2592"/>
                  <a:ext cx="3" cy="61"/>
                </a:xfrm>
                <a:prstGeom prst="rect">
                  <a:avLst/>
                </a:prstGeom>
                <a:solidFill>
                  <a:srgbClr val="34343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6" name="Rectangle 489">
                  <a:extLst>
                    <a:ext uri="{FF2B5EF4-FFF2-40B4-BE49-F238E27FC236}">
                      <a16:creationId xmlns:a16="http://schemas.microsoft.com/office/drawing/2014/main" xmlns="" id="{A31909C8-811C-4AAC-836D-58D7CF5ABD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6" y="2592"/>
                  <a:ext cx="4" cy="61"/>
                </a:xfrm>
                <a:prstGeom prst="rect">
                  <a:avLst/>
                </a:prstGeom>
                <a:solidFill>
                  <a:srgbClr val="3939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7" name="Rectangle 490">
                  <a:extLst>
                    <a:ext uri="{FF2B5EF4-FFF2-40B4-BE49-F238E27FC236}">
                      <a16:creationId xmlns:a16="http://schemas.microsoft.com/office/drawing/2014/main" xmlns="" id="{6600B178-6329-403B-9D4F-D02A42878C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0" y="2592"/>
                  <a:ext cx="3" cy="61"/>
                </a:xfrm>
                <a:prstGeom prst="rect">
                  <a:avLst/>
                </a:prstGeom>
                <a:solidFill>
                  <a:srgbClr val="3E3E3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8" name="Rectangle 491">
                  <a:extLst>
                    <a:ext uri="{FF2B5EF4-FFF2-40B4-BE49-F238E27FC236}">
                      <a16:creationId xmlns:a16="http://schemas.microsoft.com/office/drawing/2014/main" xmlns="" id="{FC771973-7117-41BD-87BA-7976327665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3" y="2592"/>
                  <a:ext cx="3" cy="61"/>
                </a:xfrm>
                <a:prstGeom prst="rect">
                  <a:avLst/>
                </a:prstGeom>
                <a:solidFill>
                  <a:srgbClr val="43434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9" name="Rectangle 492">
                  <a:extLst>
                    <a:ext uri="{FF2B5EF4-FFF2-40B4-BE49-F238E27FC236}">
                      <a16:creationId xmlns:a16="http://schemas.microsoft.com/office/drawing/2014/main" xmlns="" id="{8885D8DB-A168-421E-8F44-170A6E595F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6" y="2592"/>
                  <a:ext cx="4" cy="61"/>
                </a:xfrm>
                <a:prstGeom prst="rect">
                  <a:avLst/>
                </a:prstGeom>
                <a:solidFill>
                  <a:srgbClr val="4848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0" name="Rectangle 493">
                  <a:extLst>
                    <a:ext uri="{FF2B5EF4-FFF2-40B4-BE49-F238E27FC236}">
                      <a16:creationId xmlns:a16="http://schemas.microsoft.com/office/drawing/2014/main" xmlns="" id="{4EFA259D-D932-423A-A603-88753EEC5B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0" y="2592"/>
                  <a:ext cx="3" cy="61"/>
                </a:xfrm>
                <a:prstGeom prst="rect">
                  <a:avLst/>
                </a:prstGeom>
                <a:solidFill>
                  <a:srgbClr val="4C4C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1" name="Rectangle 494">
                  <a:extLst>
                    <a:ext uri="{FF2B5EF4-FFF2-40B4-BE49-F238E27FC236}">
                      <a16:creationId xmlns:a16="http://schemas.microsoft.com/office/drawing/2014/main" xmlns="" id="{88EC2E2F-3CAA-460C-84C1-827A810660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3" y="2592"/>
                  <a:ext cx="3" cy="61"/>
                </a:xfrm>
                <a:prstGeom prst="rect">
                  <a:avLst/>
                </a:prstGeom>
                <a:solidFill>
                  <a:srgbClr val="5151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2" name="Rectangle 495">
                  <a:extLst>
                    <a:ext uri="{FF2B5EF4-FFF2-40B4-BE49-F238E27FC236}">
                      <a16:creationId xmlns:a16="http://schemas.microsoft.com/office/drawing/2014/main" xmlns="" id="{E3EDC0C1-3AD9-4FB7-81D3-001BDC2F65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6" y="2592"/>
                  <a:ext cx="4" cy="61"/>
                </a:xfrm>
                <a:prstGeom prst="rect">
                  <a:avLst/>
                </a:prstGeom>
                <a:solidFill>
                  <a:srgbClr val="5656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3" name="Rectangle 496">
                  <a:extLst>
                    <a:ext uri="{FF2B5EF4-FFF2-40B4-BE49-F238E27FC236}">
                      <a16:creationId xmlns:a16="http://schemas.microsoft.com/office/drawing/2014/main" xmlns="" id="{65FF587F-60F3-4711-86EE-1AD15BD09E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0" y="2592"/>
                  <a:ext cx="3" cy="61"/>
                </a:xfrm>
                <a:prstGeom prst="rect">
                  <a:avLst/>
                </a:prstGeom>
                <a:solidFill>
                  <a:srgbClr val="5B5B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4" name="Rectangle 497">
                  <a:extLst>
                    <a:ext uri="{FF2B5EF4-FFF2-40B4-BE49-F238E27FC236}">
                      <a16:creationId xmlns:a16="http://schemas.microsoft.com/office/drawing/2014/main" xmlns="" id="{18087866-B83C-4B37-A1F5-55FADBA1B0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3" y="2592"/>
                  <a:ext cx="3" cy="61"/>
                </a:xfrm>
                <a:prstGeom prst="rect">
                  <a:avLst/>
                </a:prstGeom>
                <a:solidFill>
                  <a:srgbClr val="6060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5" name="Rectangle 498">
                  <a:extLst>
                    <a:ext uri="{FF2B5EF4-FFF2-40B4-BE49-F238E27FC236}">
                      <a16:creationId xmlns:a16="http://schemas.microsoft.com/office/drawing/2014/main" xmlns="" id="{95C47B74-BEB0-4158-AAB7-E41151FB9A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6" y="2592"/>
                  <a:ext cx="4" cy="61"/>
                </a:xfrm>
                <a:prstGeom prst="rect">
                  <a:avLst/>
                </a:prstGeom>
                <a:solidFill>
                  <a:srgbClr val="6565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6" name="Rectangle 499">
                  <a:extLst>
                    <a:ext uri="{FF2B5EF4-FFF2-40B4-BE49-F238E27FC236}">
                      <a16:creationId xmlns:a16="http://schemas.microsoft.com/office/drawing/2014/main" xmlns="" id="{17EE4729-72C1-48F9-AC4C-756BB66AA3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0" y="2592"/>
                  <a:ext cx="3" cy="61"/>
                </a:xfrm>
                <a:prstGeom prst="rect">
                  <a:avLst/>
                </a:prstGeom>
                <a:solidFill>
                  <a:srgbClr val="6969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7" name="Rectangle 500">
                  <a:extLst>
                    <a:ext uri="{FF2B5EF4-FFF2-40B4-BE49-F238E27FC236}">
                      <a16:creationId xmlns:a16="http://schemas.microsoft.com/office/drawing/2014/main" xmlns="" id="{66B3AF8E-E743-48AA-95EF-B71F814263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3" y="2592"/>
                  <a:ext cx="3" cy="61"/>
                </a:xfrm>
                <a:prstGeom prst="rect">
                  <a:avLst/>
                </a:prstGeom>
                <a:solidFill>
                  <a:srgbClr val="6E6E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8" name="Rectangle 501">
                  <a:extLst>
                    <a:ext uri="{FF2B5EF4-FFF2-40B4-BE49-F238E27FC236}">
                      <a16:creationId xmlns:a16="http://schemas.microsoft.com/office/drawing/2014/main" xmlns="" id="{B0C74065-46D4-4986-8AC4-F4F8987110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6" y="2592"/>
                  <a:ext cx="4" cy="61"/>
                </a:xfrm>
                <a:prstGeom prst="rect">
                  <a:avLst/>
                </a:prstGeom>
                <a:solidFill>
                  <a:srgbClr val="73737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9" name="Rectangle 502">
                  <a:extLst>
                    <a:ext uri="{FF2B5EF4-FFF2-40B4-BE49-F238E27FC236}">
                      <a16:creationId xmlns:a16="http://schemas.microsoft.com/office/drawing/2014/main" xmlns="" id="{1EB4E753-6038-4371-9914-68E5E4BD4D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50" y="2592"/>
                  <a:ext cx="3" cy="61"/>
                </a:xfrm>
                <a:prstGeom prst="rect">
                  <a:avLst/>
                </a:prstGeom>
                <a:solidFill>
                  <a:srgbClr val="787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50" name="Rectangle 503">
                  <a:extLst>
                    <a:ext uri="{FF2B5EF4-FFF2-40B4-BE49-F238E27FC236}">
                      <a16:creationId xmlns:a16="http://schemas.microsoft.com/office/drawing/2014/main" xmlns="" id="{81A706F8-C564-4FE2-87AB-AA677BF06E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53" y="2592"/>
                  <a:ext cx="3" cy="61"/>
                </a:xfrm>
                <a:prstGeom prst="rect">
                  <a:avLst/>
                </a:prstGeom>
                <a:solidFill>
                  <a:srgbClr val="7D7D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51" name="Rectangle 504">
                  <a:extLst>
                    <a:ext uri="{FF2B5EF4-FFF2-40B4-BE49-F238E27FC236}">
                      <a16:creationId xmlns:a16="http://schemas.microsoft.com/office/drawing/2014/main" xmlns="" id="{786AE590-DD83-45F0-A822-05A436849A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56" y="2592"/>
                  <a:ext cx="4" cy="61"/>
                </a:xfrm>
                <a:prstGeom prst="rect">
                  <a:avLst/>
                </a:prstGeom>
                <a:solidFill>
                  <a:srgbClr val="8181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52" name="Rectangle 505">
                  <a:extLst>
                    <a:ext uri="{FF2B5EF4-FFF2-40B4-BE49-F238E27FC236}">
                      <a16:creationId xmlns:a16="http://schemas.microsoft.com/office/drawing/2014/main" xmlns="" id="{47C9AACA-E7F7-4AC7-8E9E-22215AAFE6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0" y="2592"/>
                  <a:ext cx="3" cy="61"/>
                </a:xfrm>
                <a:prstGeom prst="rect">
                  <a:avLst/>
                </a:prstGeom>
                <a:solidFill>
                  <a:srgbClr val="8686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53" name="Rectangle 506">
                  <a:extLst>
                    <a:ext uri="{FF2B5EF4-FFF2-40B4-BE49-F238E27FC236}">
                      <a16:creationId xmlns:a16="http://schemas.microsoft.com/office/drawing/2014/main" xmlns="" id="{C2595CC8-C99B-42F4-ADC1-830617354B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3" y="2592"/>
                  <a:ext cx="3" cy="61"/>
                </a:xfrm>
                <a:prstGeom prst="rect">
                  <a:avLst/>
                </a:prstGeom>
                <a:solidFill>
                  <a:srgbClr val="8B8B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54" name="Rectangle 507">
                  <a:extLst>
                    <a:ext uri="{FF2B5EF4-FFF2-40B4-BE49-F238E27FC236}">
                      <a16:creationId xmlns:a16="http://schemas.microsoft.com/office/drawing/2014/main" xmlns="" id="{EFCFE05E-A39C-4D32-9E98-4A50D897EC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6" y="2592"/>
                  <a:ext cx="4" cy="61"/>
                </a:xfrm>
                <a:prstGeom prst="rect">
                  <a:avLst/>
                </a:prstGeom>
                <a:solidFill>
                  <a:srgbClr val="9090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55" name="Rectangle 508">
                  <a:extLst>
                    <a:ext uri="{FF2B5EF4-FFF2-40B4-BE49-F238E27FC236}">
                      <a16:creationId xmlns:a16="http://schemas.microsoft.com/office/drawing/2014/main" xmlns="" id="{1DFD57B3-C064-4980-8836-142B39A27C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0" y="2592"/>
                  <a:ext cx="3" cy="61"/>
                </a:xfrm>
                <a:prstGeom prst="rect">
                  <a:avLst/>
                </a:prstGeom>
                <a:solidFill>
                  <a:srgbClr val="95959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56" name="Rectangle 509">
                  <a:extLst>
                    <a:ext uri="{FF2B5EF4-FFF2-40B4-BE49-F238E27FC236}">
                      <a16:creationId xmlns:a16="http://schemas.microsoft.com/office/drawing/2014/main" xmlns="" id="{8B9C8682-C34D-408A-B21D-0BA57D91C7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3" y="2592"/>
                  <a:ext cx="3" cy="61"/>
                </a:xfrm>
                <a:prstGeom prst="rect">
                  <a:avLst/>
                </a:prstGeom>
                <a:solidFill>
                  <a:srgbClr val="9999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57" name="Rectangle 510">
                  <a:extLst>
                    <a:ext uri="{FF2B5EF4-FFF2-40B4-BE49-F238E27FC236}">
                      <a16:creationId xmlns:a16="http://schemas.microsoft.com/office/drawing/2014/main" xmlns="" id="{1C5F4C56-B162-4E74-B352-4C95E98B77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6" y="2592"/>
                  <a:ext cx="4" cy="61"/>
                </a:xfrm>
                <a:prstGeom prst="rect">
                  <a:avLst/>
                </a:prstGeom>
                <a:solidFill>
                  <a:srgbClr val="9E9E9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58" name="Rectangle 511">
                  <a:extLst>
                    <a:ext uri="{FF2B5EF4-FFF2-40B4-BE49-F238E27FC236}">
                      <a16:creationId xmlns:a16="http://schemas.microsoft.com/office/drawing/2014/main" xmlns="" id="{54C2D269-9A2F-4FD2-871D-2A524C5DC0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0" y="2592"/>
                  <a:ext cx="3" cy="61"/>
                </a:xfrm>
                <a:prstGeom prst="rect">
                  <a:avLst/>
                </a:prstGeom>
                <a:solidFill>
                  <a:srgbClr val="A3A3A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59" name="Rectangle 512">
                  <a:extLst>
                    <a:ext uri="{FF2B5EF4-FFF2-40B4-BE49-F238E27FC236}">
                      <a16:creationId xmlns:a16="http://schemas.microsoft.com/office/drawing/2014/main" xmlns="" id="{78ECEF94-FF99-409E-94D8-9BB75BB2DC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3" y="2592"/>
                  <a:ext cx="3" cy="61"/>
                </a:xfrm>
                <a:prstGeom prst="rect">
                  <a:avLst/>
                </a:prstGeom>
                <a:solidFill>
                  <a:srgbClr val="A8A8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60" name="Rectangle 513">
                  <a:extLst>
                    <a:ext uri="{FF2B5EF4-FFF2-40B4-BE49-F238E27FC236}">
                      <a16:creationId xmlns:a16="http://schemas.microsoft.com/office/drawing/2014/main" xmlns="" id="{F0361921-5428-48A1-B071-624D102748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6" y="2592"/>
                  <a:ext cx="3" cy="61"/>
                </a:xfrm>
                <a:prstGeom prst="rect">
                  <a:avLst/>
                </a:prstGeom>
                <a:solidFill>
                  <a:srgbClr val="ADADA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61" name="Rectangle 514">
                  <a:extLst>
                    <a:ext uri="{FF2B5EF4-FFF2-40B4-BE49-F238E27FC236}">
                      <a16:creationId xmlns:a16="http://schemas.microsoft.com/office/drawing/2014/main" xmlns="" id="{D99905D5-88C4-4FA0-8C1D-0052A218A3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9" y="2592"/>
                  <a:ext cx="4" cy="61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62" name="Rectangle 515">
                  <a:extLst>
                    <a:ext uri="{FF2B5EF4-FFF2-40B4-BE49-F238E27FC236}">
                      <a16:creationId xmlns:a16="http://schemas.microsoft.com/office/drawing/2014/main" xmlns="" id="{F4F8C407-7302-4953-93E5-1B84EB3832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3" y="2592"/>
                  <a:ext cx="3" cy="61"/>
                </a:xfrm>
                <a:prstGeom prst="rect">
                  <a:avLst/>
                </a:prstGeom>
                <a:solidFill>
                  <a:srgbClr val="B6B6B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63" name="Rectangle 516">
                  <a:extLst>
                    <a:ext uri="{FF2B5EF4-FFF2-40B4-BE49-F238E27FC236}">
                      <a16:creationId xmlns:a16="http://schemas.microsoft.com/office/drawing/2014/main" xmlns="" id="{66FE62CB-06CB-490F-890D-706F5CC6B8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6" y="2592"/>
                  <a:ext cx="4" cy="61"/>
                </a:xfrm>
                <a:prstGeom prst="rect">
                  <a:avLst/>
                </a:prstGeom>
                <a:solidFill>
                  <a:srgbClr val="BBBB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64" name="Rectangle 517">
                  <a:extLst>
                    <a:ext uri="{FF2B5EF4-FFF2-40B4-BE49-F238E27FC236}">
                      <a16:creationId xmlns:a16="http://schemas.microsoft.com/office/drawing/2014/main" xmlns="" id="{9A5AD2B8-79BE-4108-8955-9CF9080F42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00" y="2592"/>
                  <a:ext cx="3" cy="6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65" name="Rectangle 518">
                  <a:extLst>
                    <a:ext uri="{FF2B5EF4-FFF2-40B4-BE49-F238E27FC236}">
                      <a16:creationId xmlns:a16="http://schemas.microsoft.com/office/drawing/2014/main" xmlns="" id="{61DEE93C-22E7-45DD-8366-FE56DF7748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03" y="2592"/>
                  <a:ext cx="3" cy="61"/>
                </a:xfrm>
                <a:prstGeom prst="rect">
                  <a:avLst/>
                </a:prstGeom>
                <a:solidFill>
                  <a:srgbClr val="C5C5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66" name="Rectangle 519">
                  <a:extLst>
                    <a:ext uri="{FF2B5EF4-FFF2-40B4-BE49-F238E27FC236}">
                      <a16:creationId xmlns:a16="http://schemas.microsoft.com/office/drawing/2014/main" xmlns="" id="{6C908BA9-1643-47DB-A179-250F51D270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06" y="2592"/>
                  <a:ext cx="4" cy="61"/>
                </a:xfrm>
                <a:prstGeom prst="rect">
                  <a:avLst/>
                </a:prstGeom>
                <a:solidFill>
                  <a:srgbClr val="CACA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67" name="Rectangle 520">
                  <a:extLst>
                    <a:ext uri="{FF2B5EF4-FFF2-40B4-BE49-F238E27FC236}">
                      <a16:creationId xmlns:a16="http://schemas.microsoft.com/office/drawing/2014/main" xmlns="" id="{34A9E1CD-3A39-46F0-8FEF-671E6BF264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0" y="2592"/>
                  <a:ext cx="3" cy="61"/>
                </a:xfrm>
                <a:prstGeom prst="rect">
                  <a:avLst/>
                </a:prstGeom>
                <a:solidFill>
                  <a:srgbClr val="CE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68" name="Rectangle 521">
                  <a:extLst>
                    <a:ext uri="{FF2B5EF4-FFF2-40B4-BE49-F238E27FC236}">
                      <a16:creationId xmlns:a16="http://schemas.microsoft.com/office/drawing/2014/main" xmlns="" id="{5B8B85B2-AB99-44C1-89EF-23A3ADE3A4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3" y="2592"/>
                  <a:ext cx="3" cy="61"/>
                </a:xfrm>
                <a:prstGeom prst="rect">
                  <a:avLst/>
                </a:prstGeom>
                <a:solidFill>
                  <a:srgbClr val="D3D3D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69" name="Rectangle 522">
                  <a:extLst>
                    <a:ext uri="{FF2B5EF4-FFF2-40B4-BE49-F238E27FC236}">
                      <a16:creationId xmlns:a16="http://schemas.microsoft.com/office/drawing/2014/main" xmlns="" id="{A305CD3A-87A2-4DDE-ACE2-1240ED9808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6" y="2592"/>
                  <a:ext cx="3" cy="61"/>
                </a:xfrm>
                <a:prstGeom prst="rect">
                  <a:avLst/>
                </a:prstGeom>
                <a:solidFill>
                  <a:srgbClr val="D8D8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70" name="Rectangle 523">
                  <a:extLst>
                    <a:ext uri="{FF2B5EF4-FFF2-40B4-BE49-F238E27FC236}">
                      <a16:creationId xmlns:a16="http://schemas.microsoft.com/office/drawing/2014/main" xmlns="" id="{19F93DED-4CE9-4940-9D0F-017053A3B2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9" y="2592"/>
                  <a:ext cx="4" cy="61"/>
                </a:xfrm>
                <a:prstGeom prst="rect">
                  <a:avLst/>
                </a:prstGeom>
                <a:solidFill>
                  <a:srgbClr val="DDDDD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71" name="Rectangle 524">
                  <a:extLst>
                    <a:ext uri="{FF2B5EF4-FFF2-40B4-BE49-F238E27FC236}">
                      <a16:creationId xmlns:a16="http://schemas.microsoft.com/office/drawing/2014/main" xmlns="" id="{37AC6A98-7903-480C-B69E-6403351BBA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23" y="2592"/>
                  <a:ext cx="3" cy="61"/>
                </a:xfrm>
                <a:prstGeom prst="rect">
                  <a:avLst/>
                </a:prstGeom>
                <a:solidFill>
                  <a:srgbClr val="E2E2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72" name="Rectangle 525">
                  <a:extLst>
                    <a:ext uri="{FF2B5EF4-FFF2-40B4-BE49-F238E27FC236}">
                      <a16:creationId xmlns:a16="http://schemas.microsoft.com/office/drawing/2014/main" xmlns="" id="{96513A6C-4BB4-4F2E-BCA8-EB66424D37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26" y="2592"/>
                  <a:ext cx="3" cy="61"/>
                </a:xfrm>
                <a:prstGeom prst="rect">
                  <a:avLst/>
                </a:prstGeom>
                <a:solidFill>
                  <a:srgbClr val="E6E6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73" name="Rectangle 526">
                  <a:extLst>
                    <a:ext uri="{FF2B5EF4-FFF2-40B4-BE49-F238E27FC236}">
                      <a16:creationId xmlns:a16="http://schemas.microsoft.com/office/drawing/2014/main" xmlns="" id="{DBF7F1F7-FE26-43DD-A472-BC1928F976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29" y="2592"/>
                  <a:ext cx="4" cy="61"/>
                </a:xfrm>
                <a:prstGeom prst="rect">
                  <a:avLst/>
                </a:prstGeom>
                <a:solidFill>
                  <a:srgbClr val="EBEBE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74" name="Rectangle 527">
                  <a:extLst>
                    <a:ext uri="{FF2B5EF4-FFF2-40B4-BE49-F238E27FC236}">
                      <a16:creationId xmlns:a16="http://schemas.microsoft.com/office/drawing/2014/main" xmlns="" id="{197077C3-64F5-428B-8275-EBE10800B7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3" y="2592"/>
                  <a:ext cx="3" cy="61"/>
                </a:xfrm>
                <a:prstGeom prst="rect">
                  <a:avLst/>
                </a:prstGeom>
                <a:solidFill>
                  <a:srgbClr val="F0F0F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75" name="Rectangle 528">
                  <a:extLst>
                    <a:ext uri="{FF2B5EF4-FFF2-40B4-BE49-F238E27FC236}">
                      <a16:creationId xmlns:a16="http://schemas.microsoft.com/office/drawing/2014/main" xmlns="" id="{FC811554-0DD4-4858-B0FD-166760872C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6" y="2592"/>
                  <a:ext cx="3" cy="61"/>
                </a:xfrm>
                <a:prstGeom prst="rect">
                  <a:avLst/>
                </a:prstGeom>
                <a:solidFill>
                  <a:srgbClr val="F5F5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76" name="Freeform 529">
                  <a:extLst>
                    <a:ext uri="{FF2B5EF4-FFF2-40B4-BE49-F238E27FC236}">
                      <a16:creationId xmlns:a16="http://schemas.microsoft.com/office/drawing/2014/main" xmlns="" id="{1A0B99C7-FE4E-4ED2-A39C-F06A572743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7" y="2592"/>
                  <a:ext cx="172" cy="60"/>
                </a:xfrm>
                <a:custGeom>
                  <a:avLst/>
                  <a:gdLst>
                    <a:gd name="T0" fmla="*/ 602 w 1205"/>
                    <a:gd name="T1" fmla="*/ 359 h 359"/>
                    <a:gd name="T2" fmla="*/ 367 w 1205"/>
                    <a:gd name="T3" fmla="*/ 344 h 359"/>
                    <a:gd name="T4" fmla="*/ 176 w 1205"/>
                    <a:gd name="T5" fmla="*/ 305 h 359"/>
                    <a:gd name="T6" fmla="*/ 47 w 1205"/>
                    <a:gd name="T7" fmla="*/ 248 h 359"/>
                    <a:gd name="T8" fmla="*/ 0 w 1205"/>
                    <a:gd name="T9" fmla="*/ 179 h 359"/>
                    <a:gd name="T10" fmla="*/ 47 w 1205"/>
                    <a:gd name="T11" fmla="*/ 109 h 359"/>
                    <a:gd name="T12" fmla="*/ 176 w 1205"/>
                    <a:gd name="T13" fmla="*/ 52 h 359"/>
                    <a:gd name="T14" fmla="*/ 367 w 1205"/>
                    <a:gd name="T15" fmla="*/ 13 h 359"/>
                    <a:gd name="T16" fmla="*/ 602 w 1205"/>
                    <a:gd name="T17" fmla="*/ 0 h 359"/>
                    <a:gd name="T18" fmla="*/ 836 w 1205"/>
                    <a:gd name="T19" fmla="*/ 13 h 359"/>
                    <a:gd name="T20" fmla="*/ 1028 w 1205"/>
                    <a:gd name="T21" fmla="*/ 52 h 359"/>
                    <a:gd name="T22" fmla="*/ 1157 w 1205"/>
                    <a:gd name="T23" fmla="*/ 109 h 359"/>
                    <a:gd name="T24" fmla="*/ 1205 w 1205"/>
                    <a:gd name="T25" fmla="*/ 179 h 359"/>
                    <a:gd name="T26" fmla="*/ 1157 w 1205"/>
                    <a:gd name="T27" fmla="*/ 248 h 359"/>
                    <a:gd name="T28" fmla="*/ 1028 w 1205"/>
                    <a:gd name="T29" fmla="*/ 305 h 359"/>
                    <a:gd name="T30" fmla="*/ 836 w 1205"/>
                    <a:gd name="T31" fmla="*/ 344 h 359"/>
                    <a:gd name="T32" fmla="*/ 602 w 1205"/>
                    <a:gd name="T33" fmla="*/ 359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205" h="359">
                      <a:moveTo>
                        <a:pt x="602" y="359"/>
                      </a:moveTo>
                      <a:lnTo>
                        <a:pt x="367" y="344"/>
                      </a:lnTo>
                      <a:lnTo>
                        <a:pt x="176" y="305"/>
                      </a:lnTo>
                      <a:lnTo>
                        <a:pt x="47" y="248"/>
                      </a:lnTo>
                      <a:lnTo>
                        <a:pt x="0" y="179"/>
                      </a:lnTo>
                      <a:lnTo>
                        <a:pt x="47" y="109"/>
                      </a:lnTo>
                      <a:lnTo>
                        <a:pt x="176" y="52"/>
                      </a:lnTo>
                      <a:lnTo>
                        <a:pt x="367" y="13"/>
                      </a:lnTo>
                      <a:lnTo>
                        <a:pt x="602" y="0"/>
                      </a:lnTo>
                      <a:lnTo>
                        <a:pt x="836" y="13"/>
                      </a:lnTo>
                      <a:lnTo>
                        <a:pt x="1028" y="52"/>
                      </a:lnTo>
                      <a:lnTo>
                        <a:pt x="1157" y="109"/>
                      </a:lnTo>
                      <a:lnTo>
                        <a:pt x="1205" y="179"/>
                      </a:lnTo>
                      <a:lnTo>
                        <a:pt x="1157" y="248"/>
                      </a:lnTo>
                      <a:lnTo>
                        <a:pt x="1028" y="305"/>
                      </a:lnTo>
                      <a:lnTo>
                        <a:pt x="836" y="344"/>
                      </a:lnTo>
                      <a:lnTo>
                        <a:pt x="602" y="3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77" name="Rectangle 530">
                  <a:extLst>
                    <a:ext uri="{FF2B5EF4-FFF2-40B4-BE49-F238E27FC236}">
                      <a16:creationId xmlns:a16="http://schemas.microsoft.com/office/drawing/2014/main" xmlns="" id="{41B75382-C47B-498B-AEA9-286F16C0E1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2592"/>
                  <a:ext cx="1" cy="6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78" name="Rectangle 531">
                  <a:extLst>
                    <a:ext uri="{FF2B5EF4-FFF2-40B4-BE49-F238E27FC236}">
                      <a16:creationId xmlns:a16="http://schemas.microsoft.com/office/drawing/2014/main" xmlns="" id="{03D681B1-507B-4CEA-A576-F437425038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2592"/>
                  <a:ext cx="4" cy="6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79" name="Rectangle 532">
                  <a:extLst>
                    <a:ext uri="{FF2B5EF4-FFF2-40B4-BE49-F238E27FC236}">
                      <a16:creationId xmlns:a16="http://schemas.microsoft.com/office/drawing/2014/main" xmlns="" id="{E94C3511-3DB0-4394-809F-DFC3A58D12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70" y="2592"/>
                  <a:ext cx="3" cy="61"/>
                </a:xfrm>
                <a:prstGeom prst="rect">
                  <a:avLst/>
                </a:prstGeom>
                <a:solidFill>
                  <a:srgbClr val="04040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80" name="Rectangle 533">
                  <a:extLst>
                    <a:ext uri="{FF2B5EF4-FFF2-40B4-BE49-F238E27FC236}">
                      <a16:creationId xmlns:a16="http://schemas.microsoft.com/office/drawing/2014/main" xmlns="" id="{6676B6AB-A535-44CF-955F-BAE4334045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73" y="2592"/>
                  <a:ext cx="3" cy="61"/>
                </a:xfrm>
                <a:prstGeom prst="rect">
                  <a:avLst/>
                </a:prstGeom>
                <a:solidFill>
                  <a:srgbClr val="09090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81" name="Rectangle 534">
                  <a:extLst>
                    <a:ext uri="{FF2B5EF4-FFF2-40B4-BE49-F238E27FC236}">
                      <a16:creationId xmlns:a16="http://schemas.microsoft.com/office/drawing/2014/main" xmlns="" id="{80D5F09D-EC43-41B1-BCEE-5547CA234D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76" y="2592"/>
                  <a:ext cx="4" cy="61"/>
                </a:xfrm>
                <a:prstGeom prst="rect">
                  <a:avLst/>
                </a:prstGeom>
                <a:solidFill>
                  <a:srgbClr val="0E0E0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82" name="Rectangle 535">
                  <a:extLst>
                    <a:ext uri="{FF2B5EF4-FFF2-40B4-BE49-F238E27FC236}">
                      <a16:creationId xmlns:a16="http://schemas.microsoft.com/office/drawing/2014/main" xmlns="" id="{D28A8257-B7EB-483C-9693-97CDEF0B56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0" y="2592"/>
                  <a:ext cx="3" cy="61"/>
                </a:xfrm>
                <a:prstGeom prst="rect">
                  <a:avLst/>
                </a:prstGeom>
                <a:solidFill>
                  <a:srgbClr val="13131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83" name="Rectangle 536">
                  <a:extLst>
                    <a:ext uri="{FF2B5EF4-FFF2-40B4-BE49-F238E27FC236}">
                      <a16:creationId xmlns:a16="http://schemas.microsoft.com/office/drawing/2014/main" xmlns="" id="{EAA853D6-D1F2-45CC-953D-462ECE62E4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3" y="2592"/>
                  <a:ext cx="3" cy="61"/>
                </a:xfrm>
                <a:prstGeom prst="rect">
                  <a:avLst/>
                </a:prstGeom>
                <a:solidFill>
                  <a:srgbClr val="1818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84" name="Rectangle 537">
                  <a:extLst>
                    <a:ext uri="{FF2B5EF4-FFF2-40B4-BE49-F238E27FC236}">
                      <a16:creationId xmlns:a16="http://schemas.microsoft.com/office/drawing/2014/main" xmlns="" id="{1E59425F-9296-4D3C-8245-CB55543BD0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6" y="2592"/>
                  <a:ext cx="4" cy="61"/>
                </a:xfrm>
                <a:prstGeom prst="rect">
                  <a:avLst/>
                </a:prstGeom>
                <a:solidFill>
                  <a:srgbClr val="1C1C1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85" name="Rectangle 538">
                  <a:extLst>
                    <a:ext uri="{FF2B5EF4-FFF2-40B4-BE49-F238E27FC236}">
                      <a16:creationId xmlns:a16="http://schemas.microsoft.com/office/drawing/2014/main" xmlns="" id="{7FD929A4-301A-4502-AC41-2E8B8688DA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0" y="2592"/>
                  <a:ext cx="3" cy="61"/>
                </a:xfrm>
                <a:prstGeom prst="rect">
                  <a:avLst/>
                </a:prstGeom>
                <a:solidFill>
                  <a:srgbClr val="2121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86" name="Rectangle 539">
                  <a:extLst>
                    <a:ext uri="{FF2B5EF4-FFF2-40B4-BE49-F238E27FC236}">
                      <a16:creationId xmlns:a16="http://schemas.microsoft.com/office/drawing/2014/main" xmlns="" id="{D05A5B8E-2954-4B3B-A54E-67BDC7EE9E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2592"/>
                  <a:ext cx="3" cy="61"/>
                </a:xfrm>
                <a:prstGeom prst="rect">
                  <a:avLst/>
                </a:prstGeom>
                <a:solidFill>
                  <a:srgbClr val="26262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87" name="Rectangle 540">
                  <a:extLst>
                    <a:ext uri="{FF2B5EF4-FFF2-40B4-BE49-F238E27FC236}">
                      <a16:creationId xmlns:a16="http://schemas.microsoft.com/office/drawing/2014/main" xmlns="" id="{129360D7-7DD7-4904-B82F-109EE2E60F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6" y="2592"/>
                  <a:ext cx="4" cy="61"/>
                </a:xfrm>
                <a:prstGeom prst="rect">
                  <a:avLst/>
                </a:prstGeom>
                <a:solidFill>
                  <a:srgbClr val="2B2B2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88" name="Rectangle 541">
                  <a:extLst>
                    <a:ext uri="{FF2B5EF4-FFF2-40B4-BE49-F238E27FC236}">
                      <a16:creationId xmlns:a16="http://schemas.microsoft.com/office/drawing/2014/main" xmlns="" id="{7A518415-E03C-4E4D-ACA2-03D60700A2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0" y="2592"/>
                  <a:ext cx="3" cy="61"/>
                </a:xfrm>
                <a:prstGeom prst="rect">
                  <a:avLst/>
                </a:prstGeom>
                <a:solidFill>
                  <a:srgbClr val="3030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89" name="Rectangle 542">
                  <a:extLst>
                    <a:ext uri="{FF2B5EF4-FFF2-40B4-BE49-F238E27FC236}">
                      <a16:creationId xmlns:a16="http://schemas.microsoft.com/office/drawing/2014/main" xmlns="" id="{6625BE15-C36C-4E2B-86DF-A35A14B4AC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3" y="2592"/>
                  <a:ext cx="3" cy="61"/>
                </a:xfrm>
                <a:prstGeom prst="rect">
                  <a:avLst/>
                </a:prstGeom>
                <a:solidFill>
                  <a:srgbClr val="34343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90" name="Rectangle 543">
                  <a:extLst>
                    <a:ext uri="{FF2B5EF4-FFF2-40B4-BE49-F238E27FC236}">
                      <a16:creationId xmlns:a16="http://schemas.microsoft.com/office/drawing/2014/main" xmlns="" id="{111C06EF-D6B0-4014-8AAA-0FDECFFDF6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6" y="2592"/>
                  <a:ext cx="4" cy="61"/>
                </a:xfrm>
                <a:prstGeom prst="rect">
                  <a:avLst/>
                </a:prstGeom>
                <a:solidFill>
                  <a:srgbClr val="3939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91" name="Rectangle 544">
                  <a:extLst>
                    <a:ext uri="{FF2B5EF4-FFF2-40B4-BE49-F238E27FC236}">
                      <a16:creationId xmlns:a16="http://schemas.microsoft.com/office/drawing/2014/main" xmlns="" id="{1E550FAF-EBA4-45D3-A446-48F8E884FE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0" y="2592"/>
                  <a:ext cx="3" cy="61"/>
                </a:xfrm>
                <a:prstGeom prst="rect">
                  <a:avLst/>
                </a:prstGeom>
                <a:solidFill>
                  <a:srgbClr val="3E3E3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92" name="Rectangle 545">
                  <a:extLst>
                    <a:ext uri="{FF2B5EF4-FFF2-40B4-BE49-F238E27FC236}">
                      <a16:creationId xmlns:a16="http://schemas.microsoft.com/office/drawing/2014/main" xmlns="" id="{AD14AF7B-FA34-4241-B192-396BC2EE34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3" y="2592"/>
                  <a:ext cx="3" cy="61"/>
                </a:xfrm>
                <a:prstGeom prst="rect">
                  <a:avLst/>
                </a:prstGeom>
                <a:solidFill>
                  <a:srgbClr val="43434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93" name="Rectangle 546">
                  <a:extLst>
                    <a:ext uri="{FF2B5EF4-FFF2-40B4-BE49-F238E27FC236}">
                      <a16:creationId xmlns:a16="http://schemas.microsoft.com/office/drawing/2014/main" xmlns="" id="{890A861C-958F-4883-A901-45A44FD983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6" y="2592"/>
                  <a:ext cx="4" cy="61"/>
                </a:xfrm>
                <a:prstGeom prst="rect">
                  <a:avLst/>
                </a:prstGeom>
                <a:solidFill>
                  <a:srgbClr val="4848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94" name="Rectangle 547">
                  <a:extLst>
                    <a:ext uri="{FF2B5EF4-FFF2-40B4-BE49-F238E27FC236}">
                      <a16:creationId xmlns:a16="http://schemas.microsoft.com/office/drawing/2014/main" xmlns="" id="{FA7BEAE5-97A8-47B1-B210-D9EC5F65E9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0" y="2592"/>
                  <a:ext cx="3" cy="61"/>
                </a:xfrm>
                <a:prstGeom prst="rect">
                  <a:avLst/>
                </a:prstGeom>
                <a:solidFill>
                  <a:srgbClr val="4C4C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95" name="Rectangle 548">
                  <a:extLst>
                    <a:ext uri="{FF2B5EF4-FFF2-40B4-BE49-F238E27FC236}">
                      <a16:creationId xmlns:a16="http://schemas.microsoft.com/office/drawing/2014/main" xmlns="" id="{5E233A19-D510-4732-85EF-A5FE799A4E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3" y="2592"/>
                  <a:ext cx="3" cy="61"/>
                </a:xfrm>
                <a:prstGeom prst="rect">
                  <a:avLst/>
                </a:prstGeom>
                <a:solidFill>
                  <a:srgbClr val="5151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96" name="Rectangle 549">
                  <a:extLst>
                    <a:ext uri="{FF2B5EF4-FFF2-40B4-BE49-F238E27FC236}">
                      <a16:creationId xmlns:a16="http://schemas.microsoft.com/office/drawing/2014/main" xmlns="" id="{D610BC02-C747-4A22-B59C-54D9500787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6" y="2592"/>
                  <a:ext cx="4" cy="61"/>
                </a:xfrm>
                <a:prstGeom prst="rect">
                  <a:avLst/>
                </a:prstGeom>
                <a:solidFill>
                  <a:srgbClr val="5656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97" name="Rectangle 550">
                  <a:extLst>
                    <a:ext uri="{FF2B5EF4-FFF2-40B4-BE49-F238E27FC236}">
                      <a16:creationId xmlns:a16="http://schemas.microsoft.com/office/drawing/2014/main" xmlns="" id="{9681F471-4570-42D6-A333-193B573FDA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0" y="2592"/>
                  <a:ext cx="3" cy="61"/>
                </a:xfrm>
                <a:prstGeom prst="rect">
                  <a:avLst/>
                </a:prstGeom>
                <a:solidFill>
                  <a:srgbClr val="5B5B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98" name="Rectangle 551">
                  <a:extLst>
                    <a:ext uri="{FF2B5EF4-FFF2-40B4-BE49-F238E27FC236}">
                      <a16:creationId xmlns:a16="http://schemas.microsoft.com/office/drawing/2014/main" xmlns="" id="{A61464C2-8517-4D52-8152-F6AB1C721F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3" y="2592"/>
                  <a:ext cx="3" cy="61"/>
                </a:xfrm>
                <a:prstGeom prst="rect">
                  <a:avLst/>
                </a:prstGeom>
                <a:solidFill>
                  <a:srgbClr val="6060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99" name="Rectangle 552">
                  <a:extLst>
                    <a:ext uri="{FF2B5EF4-FFF2-40B4-BE49-F238E27FC236}">
                      <a16:creationId xmlns:a16="http://schemas.microsoft.com/office/drawing/2014/main" xmlns="" id="{4E5ABFD4-B51A-469C-A23F-E1A5A90A98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6" y="2592"/>
                  <a:ext cx="4" cy="61"/>
                </a:xfrm>
                <a:prstGeom prst="rect">
                  <a:avLst/>
                </a:prstGeom>
                <a:solidFill>
                  <a:srgbClr val="6565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00" name="Rectangle 553">
                  <a:extLst>
                    <a:ext uri="{FF2B5EF4-FFF2-40B4-BE49-F238E27FC236}">
                      <a16:creationId xmlns:a16="http://schemas.microsoft.com/office/drawing/2014/main" xmlns="" id="{AEB38B72-3660-4938-BC83-35E2D0A8F3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0" y="2592"/>
                  <a:ext cx="3" cy="61"/>
                </a:xfrm>
                <a:prstGeom prst="rect">
                  <a:avLst/>
                </a:prstGeom>
                <a:solidFill>
                  <a:srgbClr val="6969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01" name="Rectangle 554">
                  <a:extLst>
                    <a:ext uri="{FF2B5EF4-FFF2-40B4-BE49-F238E27FC236}">
                      <a16:creationId xmlns:a16="http://schemas.microsoft.com/office/drawing/2014/main" xmlns="" id="{FBD11C94-562C-46CC-B4D3-988A5F0855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3" y="2592"/>
                  <a:ext cx="3" cy="61"/>
                </a:xfrm>
                <a:prstGeom prst="rect">
                  <a:avLst/>
                </a:prstGeom>
                <a:solidFill>
                  <a:srgbClr val="6E6E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02" name="Rectangle 555">
                  <a:extLst>
                    <a:ext uri="{FF2B5EF4-FFF2-40B4-BE49-F238E27FC236}">
                      <a16:creationId xmlns:a16="http://schemas.microsoft.com/office/drawing/2014/main" xmlns="" id="{798B5E6A-82BD-4BF2-879B-BAD7FDB55B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46" y="2592"/>
                  <a:ext cx="4" cy="61"/>
                </a:xfrm>
                <a:prstGeom prst="rect">
                  <a:avLst/>
                </a:prstGeom>
                <a:solidFill>
                  <a:srgbClr val="73737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03" name="Rectangle 556">
                  <a:extLst>
                    <a:ext uri="{FF2B5EF4-FFF2-40B4-BE49-F238E27FC236}">
                      <a16:creationId xmlns:a16="http://schemas.microsoft.com/office/drawing/2014/main" xmlns="" id="{F5299A08-4BA2-40A9-8471-CE17B6FABA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50" y="2592"/>
                  <a:ext cx="3" cy="61"/>
                </a:xfrm>
                <a:prstGeom prst="rect">
                  <a:avLst/>
                </a:prstGeom>
                <a:solidFill>
                  <a:srgbClr val="787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04" name="Rectangle 557">
                  <a:extLst>
                    <a:ext uri="{FF2B5EF4-FFF2-40B4-BE49-F238E27FC236}">
                      <a16:creationId xmlns:a16="http://schemas.microsoft.com/office/drawing/2014/main" xmlns="" id="{AC3788A4-5A5D-4114-8BA2-84438B108B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53" y="2592"/>
                  <a:ext cx="3" cy="61"/>
                </a:xfrm>
                <a:prstGeom prst="rect">
                  <a:avLst/>
                </a:prstGeom>
                <a:solidFill>
                  <a:srgbClr val="7D7D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05" name="Rectangle 558">
                  <a:extLst>
                    <a:ext uri="{FF2B5EF4-FFF2-40B4-BE49-F238E27FC236}">
                      <a16:creationId xmlns:a16="http://schemas.microsoft.com/office/drawing/2014/main" xmlns="" id="{7D793C26-E985-441E-9318-216DFA0EA7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56" y="2592"/>
                  <a:ext cx="4" cy="61"/>
                </a:xfrm>
                <a:prstGeom prst="rect">
                  <a:avLst/>
                </a:prstGeom>
                <a:solidFill>
                  <a:srgbClr val="8181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06" name="Rectangle 559">
                  <a:extLst>
                    <a:ext uri="{FF2B5EF4-FFF2-40B4-BE49-F238E27FC236}">
                      <a16:creationId xmlns:a16="http://schemas.microsoft.com/office/drawing/2014/main" xmlns="" id="{2E21BF8A-3F72-4CDE-BD80-3BE68CD950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0" y="2592"/>
                  <a:ext cx="3" cy="61"/>
                </a:xfrm>
                <a:prstGeom prst="rect">
                  <a:avLst/>
                </a:prstGeom>
                <a:solidFill>
                  <a:srgbClr val="8686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07" name="Rectangle 560">
                  <a:extLst>
                    <a:ext uri="{FF2B5EF4-FFF2-40B4-BE49-F238E27FC236}">
                      <a16:creationId xmlns:a16="http://schemas.microsoft.com/office/drawing/2014/main" xmlns="" id="{64A95F32-D42F-4FC4-911B-482582956E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3" y="2592"/>
                  <a:ext cx="3" cy="61"/>
                </a:xfrm>
                <a:prstGeom prst="rect">
                  <a:avLst/>
                </a:prstGeom>
                <a:solidFill>
                  <a:srgbClr val="8B8B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08" name="Rectangle 561">
                  <a:extLst>
                    <a:ext uri="{FF2B5EF4-FFF2-40B4-BE49-F238E27FC236}">
                      <a16:creationId xmlns:a16="http://schemas.microsoft.com/office/drawing/2014/main" xmlns="" id="{C7599272-BF3E-4C06-BC9F-77BBE4A6C0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6" y="2592"/>
                  <a:ext cx="4" cy="61"/>
                </a:xfrm>
                <a:prstGeom prst="rect">
                  <a:avLst/>
                </a:prstGeom>
                <a:solidFill>
                  <a:srgbClr val="9090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09" name="Rectangle 562">
                  <a:extLst>
                    <a:ext uri="{FF2B5EF4-FFF2-40B4-BE49-F238E27FC236}">
                      <a16:creationId xmlns:a16="http://schemas.microsoft.com/office/drawing/2014/main" xmlns="" id="{5A4474F2-8914-4CFC-BFE1-8CEECAEBBF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0" y="2592"/>
                  <a:ext cx="3" cy="61"/>
                </a:xfrm>
                <a:prstGeom prst="rect">
                  <a:avLst/>
                </a:prstGeom>
                <a:solidFill>
                  <a:srgbClr val="95959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10" name="Rectangle 563">
                  <a:extLst>
                    <a:ext uri="{FF2B5EF4-FFF2-40B4-BE49-F238E27FC236}">
                      <a16:creationId xmlns:a16="http://schemas.microsoft.com/office/drawing/2014/main" xmlns="" id="{16172D85-0EBB-4C66-89FF-2798F28EF3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3" y="2592"/>
                  <a:ext cx="3" cy="61"/>
                </a:xfrm>
                <a:prstGeom prst="rect">
                  <a:avLst/>
                </a:prstGeom>
                <a:solidFill>
                  <a:srgbClr val="9999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11" name="Rectangle 564">
                  <a:extLst>
                    <a:ext uri="{FF2B5EF4-FFF2-40B4-BE49-F238E27FC236}">
                      <a16:creationId xmlns:a16="http://schemas.microsoft.com/office/drawing/2014/main" xmlns="" id="{E12CE20F-07B5-4B5A-B391-BDB59ABADD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6" y="2592"/>
                  <a:ext cx="4" cy="61"/>
                </a:xfrm>
                <a:prstGeom prst="rect">
                  <a:avLst/>
                </a:prstGeom>
                <a:solidFill>
                  <a:srgbClr val="9E9E9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12" name="Rectangle 565">
                  <a:extLst>
                    <a:ext uri="{FF2B5EF4-FFF2-40B4-BE49-F238E27FC236}">
                      <a16:creationId xmlns:a16="http://schemas.microsoft.com/office/drawing/2014/main" xmlns="" id="{4E3BAAC6-BEA2-4640-8D9E-044678D71C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0" y="2592"/>
                  <a:ext cx="3" cy="61"/>
                </a:xfrm>
                <a:prstGeom prst="rect">
                  <a:avLst/>
                </a:prstGeom>
                <a:solidFill>
                  <a:srgbClr val="A3A3A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13" name="Rectangle 566">
                  <a:extLst>
                    <a:ext uri="{FF2B5EF4-FFF2-40B4-BE49-F238E27FC236}">
                      <a16:creationId xmlns:a16="http://schemas.microsoft.com/office/drawing/2014/main" xmlns="" id="{CA586F1D-45FF-41D0-B532-3899925EC8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3" y="2592"/>
                  <a:ext cx="3" cy="61"/>
                </a:xfrm>
                <a:prstGeom prst="rect">
                  <a:avLst/>
                </a:prstGeom>
                <a:solidFill>
                  <a:srgbClr val="A8A8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14" name="Rectangle 567">
                  <a:extLst>
                    <a:ext uri="{FF2B5EF4-FFF2-40B4-BE49-F238E27FC236}">
                      <a16:creationId xmlns:a16="http://schemas.microsoft.com/office/drawing/2014/main" xmlns="" id="{F41259C6-CF2B-4899-A1D9-537627F028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6" y="2592"/>
                  <a:ext cx="3" cy="61"/>
                </a:xfrm>
                <a:prstGeom prst="rect">
                  <a:avLst/>
                </a:prstGeom>
                <a:solidFill>
                  <a:srgbClr val="ADADA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15" name="Rectangle 568">
                  <a:extLst>
                    <a:ext uri="{FF2B5EF4-FFF2-40B4-BE49-F238E27FC236}">
                      <a16:creationId xmlns:a16="http://schemas.microsoft.com/office/drawing/2014/main" xmlns="" id="{BA183AA0-FEAD-42AB-865D-283F215AD4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9" y="2592"/>
                  <a:ext cx="4" cy="61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16" name="Rectangle 569">
                  <a:extLst>
                    <a:ext uri="{FF2B5EF4-FFF2-40B4-BE49-F238E27FC236}">
                      <a16:creationId xmlns:a16="http://schemas.microsoft.com/office/drawing/2014/main" xmlns="" id="{924F3E4C-6161-455F-8E86-4E32F13BD7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3" y="2592"/>
                  <a:ext cx="3" cy="61"/>
                </a:xfrm>
                <a:prstGeom prst="rect">
                  <a:avLst/>
                </a:prstGeom>
                <a:solidFill>
                  <a:srgbClr val="B6B6B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17" name="Rectangle 570">
                  <a:extLst>
                    <a:ext uri="{FF2B5EF4-FFF2-40B4-BE49-F238E27FC236}">
                      <a16:creationId xmlns:a16="http://schemas.microsoft.com/office/drawing/2014/main" xmlns="" id="{1CEDE003-B7A7-4F71-A4D4-40548A6961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6" y="2592"/>
                  <a:ext cx="4" cy="61"/>
                </a:xfrm>
                <a:prstGeom prst="rect">
                  <a:avLst/>
                </a:prstGeom>
                <a:solidFill>
                  <a:srgbClr val="BBBB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18" name="Rectangle 571">
                  <a:extLst>
                    <a:ext uri="{FF2B5EF4-FFF2-40B4-BE49-F238E27FC236}">
                      <a16:creationId xmlns:a16="http://schemas.microsoft.com/office/drawing/2014/main" xmlns="" id="{C10F9E91-8AF6-4B4F-9A0B-BF89F64683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00" y="2592"/>
                  <a:ext cx="3" cy="6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19" name="Rectangle 572">
                  <a:extLst>
                    <a:ext uri="{FF2B5EF4-FFF2-40B4-BE49-F238E27FC236}">
                      <a16:creationId xmlns:a16="http://schemas.microsoft.com/office/drawing/2014/main" xmlns="" id="{0962DC8D-5C45-4F4F-86BB-067FF98FA9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03" y="2592"/>
                  <a:ext cx="3" cy="61"/>
                </a:xfrm>
                <a:prstGeom prst="rect">
                  <a:avLst/>
                </a:prstGeom>
                <a:solidFill>
                  <a:srgbClr val="C5C5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20" name="Rectangle 573">
                  <a:extLst>
                    <a:ext uri="{FF2B5EF4-FFF2-40B4-BE49-F238E27FC236}">
                      <a16:creationId xmlns:a16="http://schemas.microsoft.com/office/drawing/2014/main" xmlns="" id="{95532B60-AEB8-4C1B-9A2C-588CD99EF9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06" y="2592"/>
                  <a:ext cx="4" cy="61"/>
                </a:xfrm>
                <a:prstGeom prst="rect">
                  <a:avLst/>
                </a:prstGeom>
                <a:solidFill>
                  <a:srgbClr val="CACA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21" name="Rectangle 574">
                  <a:extLst>
                    <a:ext uri="{FF2B5EF4-FFF2-40B4-BE49-F238E27FC236}">
                      <a16:creationId xmlns:a16="http://schemas.microsoft.com/office/drawing/2014/main" xmlns="" id="{E20090AE-92AD-4D97-95A7-175DFCD0BA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0" y="2592"/>
                  <a:ext cx="3" cy="61"/>
                </a:xfrm>
                <a:prstGeom prst="rect">
                  <a:avLst/>
                </a:prstGeom>
                <a:solidFill>
                  <a:srgbClr val="CE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22" name="Rectangle 575">
                  <a:extLst>
                    <a:ext uri="{FF2B5EF4-FFF2-40B4-BE49-F238E27FC236}">
                      <a16:creationId xmlns:a16="http://schemas.microsoft.com/office/drawing/2014/main" xmlns="" id="{804228DE-72B8-4247-853E-F340A590F6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3" y="2592"/>
                  <a:ext cx="3" cy="61"/>
                </a:xfrm>
                <a:prstGeom prst="rect">
                  <a:avLst/>
                </a:prstGeom>
                <a:solidFill>
                  <a:srgbClr val="D3D3D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23" name="Rectangle 576">
                  <a:extLst>
                    <a:ext uri="{FF2B5EF4-FFF2-40B4-BE49-F238E27FC236}">
                      <a16:creationId xmlns:a16="http://schemas.microsoft.com/office/drawing/2014/main" xmlns="" id="{A6446C17-8C10-4459-BDB8-0C68C7D4E3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6" y="2592"/>
                  <a:ext cx="3" cy="61"/>
                </a:xfrm>
                <a:prstGeom prst="rect">
                  <a:avLst/>
                </a:prstGeom>
                <a:solidFill>
                  <a:srgbClr val="D8D8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24" name="Rectangle 577">
                  <a:extLst>
                    <a:ext uri="{FF2B5EF4-FFF2-40B4-BE49-F238E27FC236}">
                      <a16:creationId xmlns:a16="http://schemas.microsoft.com/office/drawing/2014/main" xmlns="" id="{7AE51B05-DA87-4AA2-8B50-67E79081BC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19" y="2592"/>
                  <a:ext cx="4" cy="61"/>
                </a:xfrm>
                <a:prstGeom prst="rect">
                  <a:avLst/>
                </a:prstGeom>
                <a:solidFill>
                  <a:srgbClr val="DDDDD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25" name="Rectangle 578">
                  <a:extLst>
                    <a:ext uri="{FF2B5EF4-FFF2-40B4-BE49-F238E27FC236}">
                      <a16:creationId xmlns:a16="http://schemas.microsoft.com/office/drawing/2014/main" xmlns="" id="{5134C07D-39DC-4824-A82C-331CD95200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23" y="2592"/>
                  <a:ext cx="3" cy="61"/>
                </a:xfrm>
                <a:prstGeom prst="rect">
                  <a:avLst/>
                </a:prstGeom>
                <a:solidFill>
                  <a:srgbClr val="E2E2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26" name="Rectangle 579">
                  <a:extLst>
                    <a:ext uri="{FF2B5EF4-FFF2-40B4-BE49-F238E27FC236}">
                      <a16:creationId xmlns:a16="http://schemas.microsoft.com/office/drawing/2014/main" xmlns="" id="{3D2B9CE9-4A77-40FA-B7CD-E60DCD9AF0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26" y="2592"/>
                  <a:ext cx="3" cy="61"/>
                </a:xfrm>
                <a:prstGeom prst="rect">
                  <a:avLst/>
                </a:prstGeom>
                <a:solidFill>
                  <a:srgbClr val="E6E6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27" name="Rectangle 580">
                  <a:extLst>
                    <a:ext uri="{FF2B5EF4-FFF2-40B4-BE49-F238E27FC236}">
                      <a16:creationId xmlns:a16="http://schemas.microsoft.com/office/drawing/2014/main" xmlns="" id="{EDD4EDE3-ABA1-49E1-B3DE-B2B98BB01F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29" y="2592"/>
                  <a:ext cx="4" cy="61"/>
                </a:xfrm>
                <a:prstGeom prst="rect">
                  <a:avLst/>
                </a:prstGeom>
                <a:solidFill>
                  <a:srgbClr val="EBEBE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28" name="Rectangle 581">
                  <a:extLst>
                    <a:ext uri="{FF2B5EF4-FFF2-40B4-BE49-F238E27FC236}">
                      <a16:creationId xmlns:a16="http://schemas.microsoft.com/office/drawing/2014/main" xmlns="" id="{01459DC1-248B-4EB1-A34D-FB818B740B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3" y="2592"/>
                  <a:ext cx="3" cy="61"/>
                </a:xfrm>
                <a:prstGeom prst="rect">
                  <a:avLst/>
                </a:prstGeom>
                <a:solidFill>
                  <a:srgbClr val="F0F0F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29" name="Rectangle 582">
                  <a:extLst>
                    <a:ext uri="{FF2B5EF4-FFF2-40B4-BE49-F238E27FC236}">
                      <a16:creationId xmlns:a16="http://schemas.microsoft.com/office/drawing/2014/main" xmlns="" id="{5C38E77B-7DBE-4EAF-B82A-5721712709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6" y="2592"/>
                  <a:ext cx="3" cy="61"/>
                </a:xfrm>
                <a:prstGeom prst="rect">
                  <a:avLst/>
                </a:prstGeom>
                <a:solidFill>
                  <a:srgbClr val="F5F5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30" name="Freeform 583">
                  <a:extLst>
                    <a:ext uri="{FF2B5EF4-FFF2-40B4-BE49-F238E27FC236}">
                      <a16:creationId xmlns:a16="http://schemas.microsoft.com/office/drawing/2014/main" xmlns="" id="{AB6FE703-71C8-42BE-8AC0-2689620B36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7" y="2592"/>
                  <a:ext cx="172" cy="60"/>
                </a:xfrm>
                <a:custGeom>
                  <a:avLst/>
                  <a:gdLst>
                    <a:gd name="T0" fmla="*/ 602 w 1205"/>
                    <a:gd name="T1" fmla="*/ 359 h 359"/>
                    <a:gd name="T2" fmla="*/ 367 w 1205"/>
                    <a:gd name="T3" fmla="*/ 344 h 359"/>
                    <a:gd name="T4" fmla="*/ 176 w 1205"/>
                    <a:gd name="T5" fmla="*/ 305 h 359"/>
                    <a:gd name="T6" fmla="*/ 47 w 1205"/>
                    <a:gd name="T7" fmla="*/ 248 h 359"/>
                    <a:gd name="T8" fmla="*/ 0 w 1205"/>
                    <a:gd name="T9" fmla="*/ 179 h 359"/>
                    <a:gd name="T10" fmla="*/ 47 w 1205"/>
                    <a:gd name="T11" fmla="*/ 109 h 359"/>
                    <a:gd name="T12" fmla="*/ 176 w 1205"/>
                    <a:gd name="T13" fmla="*/ 52 h 359"/>
                    <a:gd name="T14" fmla="*/ 367 w 1205"/>
                    <a:gd name="T15" fmla="*/ 13 h 359"/>
                    <a:gd name="T16" fmla="*/ 602 w 1205"/>
                    <a:gd name="T17" fmla="*/ 0 h 359"/>
                    <a:gd name="T18" fmla="*/ 836 w 1205"/>
                    <a:gd name="T19" fmla="*/ 13 h 359"/>
                    <a:gd name="T20" fmla="*/ 1028 w 1205"/>
                    <a:gd name="T21" fmla="*/ 52 h 359"/>
                    <a:gd name="T22" fmla="*/ 1157 w 1205"/>
                    <a:gd name="T23" fmla="*/ 109 h 359"/>
                    <a:gd name="T24" fmla="*/ 1205 w 1205"/>
                    <a:gd name="T25" fmla="*/ 179 h 359"/>
                    <a:gd name="T26" fmla="*/ 1157 w 1205"/>
                    <a:gd name="T27" fmla="*/ 248 h 359"/>
                    <a:gd name="T28" fmla="*/ 1028 w 1205"/>
                    <a:gd name="T29" fmla="*/ 305 h 359"/>
                    <a:gd name="T30" fmla="*/ 836 w 1205"/>
                    <a:gd name="T31" fmla="*/ 344 h 359"/>
                    <a:gd name="T32" fmla="*/ 602 w 1205"/>
                    <a:gd name="T33" fmla="*/ 359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205" h="359">
                      <a:moveTo>
                        <a:pt x="602" y="359"/>
                      </a:moveTo>
                      <a:lnTo>
                        <a:pt x="367" y="344"/>
                      </a:lnTo>
                      <a:lnTo>
                        <a:pt x="176" y="305"/>
                      </a:lnTo>
                      <a:lnTo>
                        <a:pt x="47" y="248"/>
                      </a:lnTo>
                      <a:lnTo>
                        <a:pt x="0" y="179"/>
                      </a:lnTo>
                      <a:lnTo>
                        <a:pt x="47" y="109"/>
                      </a:lnTo>
                      <a:lnTo>
                        <a:pt x="176" y="52"/>
                      </a:lnTo>
                      <a:lnTo>
                        <a:pt x="367" y="13"/>
                      </a:lnTo>
                      <a:lnTo>
                        <a:pt x="602" y="0"/>
                      </a:lnTo>
                      <a:lnTo>
                        <a:pt x="836" y="13"/>
                      </a:lnTo>
                      <a:lnTo>
                        <a:pt x="1028" y="52"/>
                      </a:lnTo>
                      <a:lnTo>
                        <a:pt x="1157" y="109"/>
                      </a:lnTo>
                      <a:lnTo>
                        <a:pt x="1205" y="179"/>
                      </a:lnTo>
                      <a:lnTo>
                        <a:pt x="1157" y="248"/>
                      </a:lnTo>
                      <a:lnTo>
                        <a:pt x="1028" y="305"/>
                      </a:lnTo>
                      <a:lnTo>
                        <a:pt x="836" y="344"/>
                      </a:lnTo>
                      <a:lnTo>
                        <a:pt x="602" y="359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31" name="Rectangle 584">
                  <a:extLst>
                    <a:ext uri="{FF2B5EF4-FFF2-40B4-BE49-F238E27FC236}">
                      <a16:creationId xmlns:a16="http://schemas.microsoft.com/office/drawing/2014/main" xmlns="" id="{98FDBD0A-4079-4DBC-A40A-DD6D7C3588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2503"/>
                  <a:ext cx="1" cy="12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32" name="Rectangle 585">
                  <a:extLst>
                    <a:ext uri="{FF2B5EF4-FFF2-40B4-BE49-F238E27FC236}">
                      <a16:creationId xmlns:a16="http://schemas.microsoft.com/office/drawing/2014/main" xmlns="" id="{CAD8EEDA-B7AB-4B7E-9A1F-9C56232B0A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6" y="2503"/>
                  <a:ext cx="4" cy="12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33" name="Rectangle 586">
                  <a:extLst>
                    <a:ext uri="{FF2B5EF4-FFF2-40B4-BE49-F238E27FC236}">
                      <a16:creationId xmlns:a16="http://schemas.microsoft.com/office/drawing/2014/main" xmlns="" id="{A87A1552-F4AB-4F05-9A22-962CBF1764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70" y="2503"/>
                  <a:ext cx="3" cy="120"/>
                </a:xfrm>
                <a:prstGeom prst="rect">
                  <a:avLst/>
                </a:prstGeom>
                <a:solidFill>
                  <a:srgbClr val="04040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34" name="Rectangle 587">
                  <a:extLst>
                    <a:ext uri="{FF2B5EF4-FFF2-40B4-BE49-F238E27FC236}">
                      <a16:creationId xmlns:a16="http://schemas.microsoft.com/office/drawing/2014/main" xmlns="" id="{A8052EA0-5C4E-4133-AA95-4D0A2333A4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73" y="2503"/>
                  <a:ext cx="3" cy="120"/>
                </a:xfrm>
                <a:prstGeom prst="rect">
                  <a:avLst/>
                </a:prstGeom>
                <a:solidFill>
                  <a:srgbClr val="09090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35" name="Rectangle 588">
                  <a:extLst>
                    <a:ext uri="{FF2B5EF4-FFF2-40B4-BE49-F238E27FC236}">
                      <a16:creationId xmlns:a16="http://schemas.microsoft.com/office/drawing/2014/main" xmlns="" id="{948914C4-FFC6-41FB-838B-7B37CE0B09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76" y="2503"/>
                  <a:ext cx="4" cy="120"/>
                </a:xfrm>
                <a:prstGeom prst="rect">
                  <a:avLst/>
                </a:prstGeom>
                <a:solidFill>
                  <a:srgbClr val="0E0E0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36" name="Rectangle 589">
                  <a:extLst>
                    <a:ext uri="{FF2B5EF4-FFF2-40B4-BE49-F238E27FC236}">
                      <a16:creationId xmlns:a16="http://schemas.microsoft.com/office/drawing/2014/main" xmlns="" id="{073A4329-03AC-4A2C-9BD3-3DB86B69F9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0" y="2503"/>
                  <a:ext cx="3" cy="120"/>
                </a:xfrm>
                <a:prstGeom prst="rect">
                  <a:avLst/>
                </a:prstGeom>
                <a:solidFill>
                  <a:srgbClr val="13131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37" name="Rectangle 590">
                  <a:extLst>
                    <a:ext uri="{FF2B5EF4-FFF2-40B4-BE49-F238E27FC236}">
                      <a16:creationId xmlns:a16="http://schemas.microsoft.com/office/drawing/2014/main" xmlns="" id="{0E7CD0AC-BFC7-4E99-8BA8-1CD73BEC51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3" y="2503"/>
                  <a:ext cx="3" cy="120"/>
                </a:xfrm>
                <a:prstGeom prst="rect">
                  <a:avLst/>
                </a:prstGeom>
                <a:solidFill>
                  <a:srgbClr val="1818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38" name="Rectangle 591">
                  <a:extLst>
                    <a:ext uri="{FF2B5EF4-FFF2-40B4-BE49-F238E27FC236}">
                      <a16:creationId xmlns:a16="http://schemas.microsoft.com/office/drawing/2014/main" xmlns="" id="{B76330FA-BFFE-4A83-870D-6D77AE0319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6" y="2503"/>
                  <a:ext cx="4" cy="120"/>
                </a:xfrm>
                <a:prstGeom prst="rect">
                  <a:avLst/>
                </a:prstGeom>
                <a:solidFill>
                  <a:srgbClr val="1C1C1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39" name="Rectangle 592">
                  <a:extLst>
                    <a:ext uri="{FF2B5EF4-FFF2-40B4-BE49-F238E27FC236}">
                      <a16:creationId xmlns:a16="http://schemas.microsoft.com/office/drawing/2014/main" xmlns="" id="{0F674E38-2791-41FA-A5F5-800D0B0252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0" y="2503"/>
                  <a:ext cx="3" cy="120"/>
                </a:xfrm>
                <a:prstGeom prst="rect">
                  <a:avLst/>
                </a:prstGeom>
                <a:solidFill>
                  <a:srgbClr val="2121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0" name="Rectangle 593">
                  <a:extLst>
                    <a:ext uri="{FF2B5EF4-FFF2-40B4-BE49-F238E27FC236}">
                      <a16:creationId xmlns:a16="http://schemas.microsoft.com/office/drawing/2014/main" xmlns="" id="{7AADD183-111F-4EF1-B164-9F4AAC4018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2503"/>
                  <a:ext cx="3" cy="120"/>
                </a:xfrm>
                <a:prstGeom prst="rect">
                  <a:avLst/>
                </a:prstGeom>
                <a:solidFill>
                  <a:srgbClr val="26262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1" name="Rectangle 594">
                  <a:extLst>
                    <a:ext uri="{FF2B5EF4-FFF2-40B4-BE49-F238E27FC236}">
                      <a16:creationId xmlns:a16="http://schemas.microsoft.com/office/drawing/2014/main" xmlns="" id="{35311689-13D9-47E2-9117-346102AA46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6" y="2503"/>
                  <a:ext cx="4" cy="120"/>
                </a:xfrm>
                <a:prstGeom prst="rect">
                  <a:avLst/>
                </a:prstGeom>
                <a:solidFill>
                  <a:srgbClr val="2B2B2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2" name="Rectangle 595">
                  <a:extLst>
                    <a:ext uri="{FF2B5EF4-FFF2-40B4-BE49-F238E27FC236}">
                      <a16:creationId xmlns:a16="http://schemas.microsoft.com/office/drawing/2014/main" xmlns="" id="{78BE0463-4E60-4BAE-B194-2D6B4598A3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0" y="2503"/>
                  <a:ext cx="3" cy="120"/>
                </a:xfrm>
                <a:prstGeom prst="rect">
                  <a:avLst/>
                </a:prstGeom>
                <a:solidFill>
                  <a:srgbClr val="3030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3" name="Rectangle 596">
                  <a:extLst>
                    <a:ext uri="{FF2B5EF4-FFF2-40B4-BE49-F238E27FC236}">
                      <a16:creationId xmlns:a16="http://schemas.microsoft.com/office/drawing/2014/main" xmlns="" id="{C04903CC-D92C-421B-B58E-0D6561F5C0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3" y="2503"/>
                  <a:ext cx="3" cy="120"/>
                </a:xfrm>
                <a:prstGeom prst="rect">
                  <a:avLst/>
                </a:prstGeom>
                <a:solidFill>
                  <a:srgbClr val="34343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4" name="Rectangle 597">
                  <a:extLst>
                    <a:ext uri="{FF2B5EF4-FFF2-40B4-BE49-F238E27FC236}">
                      <a16:creationId xmlns:a16="http://schemas.microsoft.com/office/drawing/2014/main" xmlns="" id="{C3DAC565-4DFC-4CD5-8498-17B57D32D0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6" y="2503"/>
                  <a:ext cx="4" cy="120"/>
                </a:xfrm>
                <a:prstGeom prst="rect">
                  <a:avLst/>
                </a:prstGeom>
                <a:solidFill>
                  <a:srgbClr val="3939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5" name="Rectangle 598">
                  <a:extLst>
                    <a:ext uri="{FF2B5EF4-FFF2-40B4-BE49-F238E27FC236}">
                      <a16:creationId xmlns:a16="http://schemas.microsoft.com/office/drawing/2014/main" xmlns="" id="{D17C615C-C382-4A4B-9B75-BFB2FCC65C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0" y="2503"/>
                  <a:ext cx="3" cy="120"/>
                </a:xfrm>
                <a:prstGeom prst="rect">
                  <a:avLst/>
                </a:prstGeom>
                <a:solidFill>
                  <a:srgbClr val="3E3E3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6" name="Rectangle 599">
                  <a:extLst>
                    <a:ext uri="{FF2B5EF4-FFF2-40B4-BE49-F238E27FC236}">
                      <a16:creationId xmlns:a16="http://schemas.microsoft.com/office/drawing/2014/main" xmlns="" id="{5A702175-58D0-436F-B8E0-A22C24ACCF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3" y="2503"/>
                  <a:ext cx="3" cy="120"/>
                </a:xfrm>
                <a:prstGeom prst="rect">
                  <a:avLst/>
                </a:prstGeom>
                <a:solidFill>
                  <a:srgbClr val="43434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7" name="Rectangle 600">
                  <a:extLst>
                    <a:ext uri="{FF2B5EF4-FFF2-40B4-BE49-F238E27FC236}">
                      <a16:creationId xmlns:a16="http://schemas.microsoft.com/office/drawing/2014/main" xmlns="" id="{2422A7A2-0599-495C-B078-D2EEECC607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6" y="2503"/>
                  <a:ext cx="4" cy="120"/>
                </a:xfrm>
                <a:prstGeom prst="rect">
                  <a:avLst/>
                </a:prstGeom>
                <a:solidFill>
                  <a:srgbClr val="4848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8" name="Rectangle 601">
                  <a:extLst>
                    <a:ext uri="{FF2B5EF4-FFF2-40B4-BE49-F238E27FC236}">
                      <a16:creationId xmlns:a16="http://schemas.microsoft.com/office/drawing/2014/main" xmlns="" id="{F9797A3A-8C0C-437D-B250-2D4D1346BA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0" y="2503"/>
                  <a:ext cx="3" cy="120"/>
                </a:xfrm>
                <a:prstGeom prst="rect">
                  <a:avLst/>
                </a:prstGeom>
                <a:solidFill>
                  <a:srgbClr val="4C4C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9" name="Rectangle 602">
                  <a:extLst>
                    <a:ext uri="{FF2B5EF4-FFF2-40B4-BE49-F238E27FC236}">
                      <a16:creationId xmlns:a16="http://schemas.microsoft.com/office/drawing/2014/main" xmlns="" id="{23859ACA-55BF-4ACE-B44C-0FB1F72710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3" y="2503"/>
                  <a:ext cx="3" cy="120"/>
                </a:xfrm>
                <a:prstGeom prst="rect">
                  <a:avLst/>
                </a:prstGeom>
                <a:solidFill>
                  <a:srgbClr val="5151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0" name="Rectangle 603">
                  <a:extLst>
                    <a:ext uri="{FF2B5EF4-FFF2-40B4-BE49-F238E27FC236}">
                      <a16:creationId xmlns:a16="http://schemas.microsoft.com/office/drawing/2014/main" xmlns="" id="{9AD9DC75-4278-42D3-98AA-77A9363EDA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6" y="2503"/>
                  <a:ext cx="4" cy="120"/>
                </a:xfrm>
                <a:prstGeom prst="rect">
                  <a:avLst/>
                </a:prstGeom>
                <a:solidFill>
                  <a:srgbClr val="5656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1" name="Rectangle 604">
                  <a:extLst>
                    <a:ext uri="{FF2B5EF4-FFF2-40B4-BE49-F238E27FC236}">
                      <a16:creationId xmlns:a16="http://schemas.microsoft.com/office/drawing/2014/main" xmlns="" id="{55DD6835-DCC0-4B69-9BC5-3D2D1A5232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0" y="2503"/>
                  <a:ext cx="3" cy="120"/>
                </a:xfrm>
                <a:prstGeom prst="rect">
                  <a:avLst/>
                </a:prstGeom>
                <a:solidFill>
                  <a:srgbClr val="5B5B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2" name="Rectangle 605">
                  <a:extLst>
                    <a:ext uri="{FF2B5EF4-FFF2-40B4-BE49-F238E27FC236}">
                      <a16:creationId xmlns:a16="http://schemas.microsoft.com/office/drawing/2014/main" xmlns="" id="{D50739DA-1F6E-4FD3-8CBA-F8E7394331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3" y="2503"/>
                  <a:ext cx="3" cy="120"/>
                </a:xfrm>
                <a:prstGeom prst="rect">
                  <a:avLst/>
                </a:prstGeom>
                <a:solidFill>
                  <a:srgbClr val="6060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3" name="Rectangle 606">
                  <a:extLst>
                    <a:ext uri="{FF2B5EF4-FFF2-40B4-BE49-F238E27FC236}">
                      <a16:creationId xmlns:a16="http://schemas.microsoft.com/office/drawing/2014/main" xmlns="" id="{B7B6F381-FC92-4D98-B273-CF600D5C94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6" y="2503"/>
                  <a:ext cx="4" cy="120"/>
                </a:xfrm>
                <a:prstGeom prst="rect">
                  <a:avLst/>
                </a:prstGeom>
                <a:solidFill>
                  <a:srgbClr val="6565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11" name="Rectangle 608">
                <a:extLst>
                  <a:ext uri="{FF2B5EF4-FFF2-40B4-BE49-F238E27FC236}">
                    <a16:creationId xmlns:a16="http://schemas.microsoft.com/office/drawing/2014/main" xmlns="" id="{49BC00AC-9429-4A97-BAE3-42E84AEAD5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19750" y="3973513"/>
                <a:ext cx="4762" cy="190500"/>
              </a:xfrm>
              <a:prstGeom prst="rect">
                <a:avLst/>
              </a:prstGeom>
              <a:solidFill>
                <a:srgbClr val="6969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" name="Rectangle 609">
                <a:extLst>
                  <a:ext uri="{FF2B5EF4-FFF2-40B4-BE49-F238E27FC236}">
                    <a16:creationId xmlns:a16="http://schemas.microsoft.com/office/drawing/2014/main" xmlns="" id="{456D5CFD-AF6D-43B9-AE9A-F49FAF7B3A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24513" y="3973513"/>
                <a:ext cx="4762" cy="190500"/>
              </a:xfrm>
              <a:prstGeom prst="rect">
                <a:avLst/>
              </a:prstGeom>
              <a:solidFill>
                <a:srgbClr val="6E6E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" name="Rectangle 610">
                <a:extLst>
                  <a:ext uri="{FF2B5EF4-FFF2-40B4-BE49-F238E27FC236}">
                    <a16:creationId xmlns:a16="http://schemas.microsoft.com/office/drawing/2014/main" xmlns="" id="{4519F855-92C1-45C6-AC23-2B15A32EF0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29275" y="3973513"/>
                <a:ext cx="6350" cy="190500"/>
              </a:xfrm>
              <a:prstGeom prst="rect">
                <a:avLst/>
              </a:prstGeom>
              <a:solidFill>
                <a:srgbClr val="7373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" name="Rectangle 611">
                <a:extLst>
                  <a:ext uri="{FF2B5EF4-FFF2-40B4-BE49-F238E27FC236}">
                    <a16:creationId xmlns:a16="http://schemas.microsoft.com/office/drawing/2014/main" xmlns="" id="{E6F8E26F-E779-4200-A6AD-B3B61F9F9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35625" y="3973513"/>
                <a:ext cx="4762" cy="190500"/>
              </a:xfrm>
              <a:prstGeom prst="rect">
                <a:avLst/>
              </a:prstGeom>
              <a:solidFill>
                <a:srgbClr val="78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" name="Rectangle 612">
                <a:extLst>
                  <a:ext uri="{FF2B5EF4-FFF2-40B4-BE49-F238E27FC236}">
                    <a16:creationId xmlns:a16="http://schemas.microsoft.com/office/drawing/2014/main" xmlns="" id="{B8EBBAAA-3AD9-446C-B3F2-1058A85DF1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40388" y="3973513"/>
                <a:ext cx="4762" cy="190500"/>
              </a:xfrm>
              <a:prstGeom prst="rect">
                <a:avLst/>
              </a:prstGeom>
              <a:solidFill>
                <a:srgbClr val="7D7D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" name="Rectangle 613">
                <a:extLst>
                  <a:ext uri="{FF2B5EF4-FFF2-40B4-BE49-F238E27FC236}">
                    <a16:creationId xmlns:a16="http://schemas.microsoft.com/office/drawing/2014/main" xmlns="" id="{C794977D-EED7-4E77-AC0A-4F4CE9666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45150" y="3973513"/>
                <a:ext cx="6350" cy="190500"/>
              </a:xfrm>
              <a:prstGeom prst="rect">
                <a:avLst/>
              </a:prstGeom>
              <a:solidFill>
                <a:srgbClr val="818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" name="Rectangle 614">
                <a:extLst>
                  <a:ext uri="{FF2B5EF4-FFF2-40B4-BE49-F238E27FC236}">
                    <a16:creationId xmlns:a16="http://schemas.microsoft.com/office/drawing/2014/main" xmlns="" id="{9EB3357E-6966-441C-ADB8-667B3B60EE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51500" y="3973513"/>
                <a:ext cx="4762" cy="190500"/>
              </a:xfrm>
              <a:prstGeom prst="rect">
                <a:avLst/>
              </a:prstGeom>
              <a:solidFill>
                <a:srgbClr val="8686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" name="Rectangle 615">
                <a:extLst>
                  <a:ext uri="{FF2B5EF4-FFF2-40B4-BE49-F238E27FC236}">
                    <a16:creationId xmlns:a16="http://schemas.microsoft.com/office/drawing/2014/main" xmlns="" id="{F49395EB-14CC-40BB-AD43-41BC3FDBD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56263" y="3973513"/>
                <a:ext cx="4762" cy="190500"/>
              </a:xfrm>
              <a:prstGeom prst="rect">
                <a:avLst/>
              </a:prstGeom>
              <a:solidFill>
                <a:srgbClr val="8B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" name="Rectangle 616">
                <a:extLst>
                  <a:ext uri="{FF2B5EF4-FFF2-40B4-BE49-F238E27FC236}">
                    <a16:creationId xmlns:a16="http://schemas.microsoft.com/office/drawing/2014/main" xmlns="" id="{BB0E3532-0AB9-463E-8F0F-848461C518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1025" y="3973513"/>
                <a:ext cx="6350" cy="190500"/>
              </a:xfrm>
              <a:prstGeom prst="rect">
                <a:avLst/>
              </a:prstGeom>
              <a:solidFill>
                <a:srgbClr val="9090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" name="Rectangle 617">
                <a:extLst>
                  <a:ext uri="{FF2B5EF4-FFF2-40B4-BE49-F238E27FC236}">
                    <a16:creationId xmlns:a16="http://schemas.microsoft.com/office/drawing/2014/main" xmlns="" id="{3FAB8598-D400-4606-93D7-F19E4BC618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375" y="3973513"/>
                <a:ext cx="4762" cy="190500"/>
              </a:xfrm>
              <a:prstGeom prst="rect">
                <a:avLst/>
              </a:prstGeom>
              <a:solidFill>
                <a:srgbClr val="9595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" name="Rectangle 618">
                <a:extLst>
                  <a:ext uri="{FF2B5EF4-FFF2-40B4-BE49-F238E27FC236}">
                    <a16:creationId xmlns:a16="http://schemas.microsoft.com/office/drawing/2014/main" xmlns="" id="{EB2FED8A-99C2-4723-AF34-C364D61D6E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2138" y="3973513"/>
                <a:ext cx="4762" cy="190500"/>
              </a:xfrm>
              <a:prstGeom prst="rect">
                <a:avLst/>
              </a:pr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" name="Rectangle 619">
                <a:extLst>
                  <a:ext uri="{FF2B5EF4-FFF2-40B4-BE49-F238E27FC236}">
                    <a16:creationId xmlns:a16="http://schemas.microsoft.com/office/drawing/2014/main" xmlns="" id="{819BB882-BF97-4C93-A6AB-A836954F73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6900" y="3973513"/>
                <a:ext cx="6350" cy="190500"/>
              </a:xfrm>
              <a:prstGeom prst="rect">
                <a:avLst/>
              </a:pr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" name="Rectangle 620">
                <a:extLst>
                  <a:ext uri="{FF2B5EF4-FFF2-40B4-BE49-F238E27FC236}">
                    <a16:creationId xmlns:a16="http://schemas.microsoft.com/office/drawing/2014/main" xmlns="" id="{D711AD5A-582D-4C97-848D-0F6B0D838B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83250" y="3973513"/>
                <a:ext cx="4762" cy="190500"/>
              </a:xfrm>
              <a:prstGeom prst="rect">
                <a:avLst/>
              </a:pr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" name="Rectangle 621">
                <a:extLst>
                  <a:ext uri="{FF2B5EF4-FFF2-40B4-BE49-F238E27FC236}">
                    <a16:creationId xmlns:a16="http://schemas.microsoft.com/office/drawing/2014/main" xmlns="" id="{607269BE-78BC-4153-B6B6-167DB218CC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88013" y="3973513"/>
                <a:ext cx="4762" cy="190500"/>
              </a:xfrm>
              <a:prstGeom prst="rect">
                <a:avLst/>
              </a:prstGeom>
              <a:solidFill>
                <a:srgbClr val="A8A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" name="Rectangle 622">
                <a:extLst>
                  <a:ext uri="{FF2B5EF4-FFF2-40B4-BE49-F238E27FC236}">
                    <a16:creationId xmlns:a16="http://schemas.microsoft.com/office/drawing/2014/main" xmlns="" id="{BE6EB137-2643-41A4-9550-4FEA4051B5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2775" y="3973513"/>
                <a:ext cx="4762" cy="190500"/>
              </a:xfrm>
              <a:prstGeom prst="rect">
                <a:avLst/>
              </a:prstGeom>
              <a:solidFill>
                <a:srgbClr val="ADAD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" name="Rectangle 623">
                <a:extLst>
                  <a:ext uri="{FF2B5EF4-FFF2-40B4-BE49-F238E27FC236}">
                    <a16:creationId xmlns:a16="http://schemas.microsoft.com/office/drawing/2014/main" xmlns="" id="{A69A05A9-14B6-4E2B-95EC-8BCC153531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7538" y="3973513"/>
                <a:ext cx="6350" cy="190500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" name="Rectangle 624">
                <a:extLst>
                  <a:ext uri="{FF2B5EF4-FFF2-40B4-BE49-F238E27FC236}">
                    <a16:creationId xmlns:a16="http://schemas.microsoft.com/office/drawing/2014/main" xmlns="" id="{F4A38062-68F1-44A1-A31D-195919480C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3888" y="3973513"/>
                <a:ext cx="4762" cy="190500"/>
              </a:xfrm>
              <a:prstGeom prst="rect">
                <a:avLst/>
              </a:prstGeom>
              <a:solidFill>
                <a:srgbClr val="B6B6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" name="Rectangle 625">
                <a:extLst>
                  <a:ext uri="{FF2B5EF4-FFF2-40B4-BE49-F238E27FC236}">
                    <a16:creationId xmlns:a16="http://schemas.microsoft.com/office/drawing/2014/main" xmlns="" id="{6CA2AAA0-1509-473A-A9A9-1C5A5C924E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8650" y="3973513"/>
                <a:ext cx="6350" cy="190500"/>
              </a:xfrm>
              <a:prstGeom prst="rect">
                <a:avLst/>
              </a:pr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" name="Rectangle 626">
                <a:extLst>
                  <a:ext uri="{FF2B5EF4-FFF2-40B4-BE49-F238E27FC236}">
                    <a16:creationId xmlns:a16="http://schemas.microsoft.com/office/drawing/2014/main" xmlns="" id="{680DB511-B9FC-4588-B5A3-9D6BDA3AF1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5000" y="3973513"/>
                <a:ext cx="4762" cy="190500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" name="Rectangle 627">
                <a:extLst>
                  <a:ext uri="{FF2B5EF4-FFF2-40B4-BE49-F238E27FC236}">
                    <a16:creationId xmlns:a16="http://schemas.microsoft.com/office/drawing/2014/main" xmlns="" id="{2FA05557-DA1C-467C-89A9-BBF3B8C5A2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9763" y="3973513"/>
                <a:ext cx="4762" cy="190500"/>
              </a:xfrm>
              <a:prstGeom prst="rect">
                <a:avLst/>
              </a:prstGeom>
              <a:solidFill>
                <a:srgbClr val="C5C5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" name="Rectangle 628">
                <a:extLst>
                  <a:ext uri="{FF2B5EF4-FFF2-40B4-BE49-F238E27FC236}">
                    <a16:creationId xmlns:a16="http://schemas.microsoft.com/office/drawing/2014/main" xmlns="" id="{839FB8B0-EE96-4A70-8FB9-DBCDBE0C0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24525" y="3973513"/>
                <a:ext cx="6350" cy="190500"/>
              </a:xfrm>
              <a:prstGeom prst="rect">
                <a:avLst/>
              </a:pr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" name="Rectangle 629">
                <a:extLst>
                  <a:ext uri="{FF2B5EF4-FFF2-40B4-BE49-F238E27FC236}">
                    <a16:creationId xmlns:a16="http://schemas.microsoft.com/office/drawing/2014/main" xmlns="" id="{A1EA5871-7B12-4047-A3BF-9A948D0112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30875" y="3973513"/>
                <a:ext cx="4762" cy="190500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" name="Rectangle 630">
                <a:extLst>
                  <a:ext uri="{FF2B5EF4-FFF2-40B4-BE49-F238E27FC236}">
                    <a16:creationId xmlns:a16="http://schemas.microsoft.com/office/drawing/2014/main" xmlns="" id="{B7C94E02-1238-4EB7-B234-A6E8D3E084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35638" y="3973513"/>
                <a:ext cx="4762" cy="190500"/>
              </a:xfrm>
              <a:prstGeom prst="rect">
                <a:avLst/>
              </a:prstGeom>
              <a:solidFill>
                <a:srgbClr val="D3D3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" name="Rectangle 631">
                <a:extLst>
                  <a:ext uri="{FF2B5EF4-FFF2-40B4-BE49-F238E27FC236}">
                    <a16:creationId xmlns:a16="http://schemas.microsoft.com/office/drawing/2014/main" xmlns="" id="{B5D07429-17A1-42FA-84A3-29ED288C4E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40400" y="3973513"/>
                <a:ext cx="4762" cy="190500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" name="Rectangle 632">
                <a:extLst>
                  <a:ext uri="{FF2B5EF4-FFF2-40B4-BE49-F238E27FC236}">
                    <a16:creationId xmlns:a16="http://schemas.microsoft.com/office/drawing/2014/main" xmlns="" id="{114E9094-2211-4873-8438-290B4B211E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45163" y="3973513"/>
                <a:ext cx="6350" cy="190500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" name="Rectangle 633">
                <a:extLst>
                  <a:ext uri="{FF2B5EF4-FFF2-40B4-BE49-F238E27FC236}">
                    <a16:creationId xmlns:a16="http://schemas.microsoft.com/office/drawing/2014/main" xmlns="" id="{3C9D9C7C-6383-40CF-9612-EE5EF35AF7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51513" y="3973513"/>
                <a:ext cx="4762" cy="190500"/>
              </a:xfrm>
              <a:prstGeom prst="rect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" name="Rectangle 634">
                <a:extLst>
                  <a:ext uri="{FF2B5EF4-FFF2-40B4-BE49-F238E27FC236}">
                    <a16:creationId xmlns:a16="http://schemas.microsoft.com/office/drawing/2014/main" xmlns="" id="{B6DB209E-B36B-4F66-81CB-7CEF0D40A9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56275" y="3973513"/>
                <a:ext cx="4762" cy="190500"/>
              </a:xfrm>
              <a:prstGeom prst="rect">
                <a:avLst/>
              </a:pr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" name="Rectangle 635">
                <a:extLst>
                  <a:ext uri="{FF2B5EF4-FFF2-40B4-BE49-F238E27FC236}">
                    <a16:creationId xmlns:a16="http://schemas.microsoft.com/office/drawing/2014/main" xmlns="" id="{C9379433-A0C6-44A9-BC57-1DD67D6AF0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1038" y="3973513"/>
                <a:ext cx="6350" cy="190500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" name="Rectangle 636">
                <a:extLst>
                  <a:ext uri="{FF2B5EF4-FFF2-40B4-BE49-F238E27FC236}">
                    <a16:creationId xmlns:a16="http://schemas.microsoft.com/office/drawing/2014/main" xmlns="" id="{E9273A18-04DC-40A0-9784-52343C8F3A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7388" y="3973513"/>
                <a:ext cx="4762" cy="190500"/>
              </a:xfrm>
              <a:prstGeom prst="rect">
                <a:avLst/>
              </a:pr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" name="Rectangle 637">
                <a:extLst>
                  <a:ext uri="{FF2B5EF4-FFF2-40B4-BE49-F238E27FC236}">
                    <a16:creationId xmlns:a16="http://schemas.microsoft.com/office/drawing/2014/main" xmlns="" id="{2658BBBF-DA06-4E0A-BD0A-AA89689330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2150" y="3973513"/>
                <a:ext cx="4762" cy="190500"/>
              </a:xfrm>
              <a:prstGeom prst="rect">
                <a:avLst/>
              </a:pr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" name="Freeform 638">
                <a:extLst>
                  <a:ext uri="{FF2B5EF4-FFF2-40B4-BE49-F238E27FC236}">
                    <a16:creationId xmlns:a16="http://schemas.microsoft.com/office/drawing/2014/main" xmlns="" id="{2E90F49D-0D53-4520-B5E4-88D905DCBC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863" y="3925888"/>
                <a:ext cx="273050" cy="95250"/>
              </a:xfrm>
              <a:custGeom>
                <a:avLst/>
                <a:gdLst>
                  <a:gd name="T0" fmla="*/ 1202 w 1205"/>
                  <a:gd name="T1" fmla="*/ 161 h 359"/>
                  <a:gd name="T2" fmla="*/ 1185 w 1205"/>
                  <a:gd name="T3" fmla="*/ 134 h 359"/>
                  <a:gd name="T4" fmla="*/ 1157 w 1205"/>
                  <a:gd name="T5" fmla="*/ 108 h 359"/>
                  <a:gd name="T6" fmla="*/ 1114 w 1205"/>
                  <a:gd name="T7" fmla="*/ 84 h 359"/>
                  <a:gd name="T8" fmla="*/ 1060 w 1205"/>
                  <a:gd name="T9" fmla="*/ 62 h 359"/>
                  <a:gd name="T10" fmla="*/ 995 w 1205"/>
                  <a:gd name="T11" fmla="*/ 43 h 359"/>
                  <a:gd name="T12" fmla="*/ 922 w 1205"/>
                  <a:gd name="T13" fmla="*/ 26 h 359"/>
                  <a:gd name="T14" fmla="*/ 840 w 1205"/>
                  <a:gd name="T15" fmla="*/ 14 h 359"/>
                  <a:gd name="T16" fmla="*/ 753 w 1205"/>
                  <a:gd name="T17" fmla="*/ 6 h 359"/>
                  <a:gd name="T18" fmla="*/ 663 w 1205"/>
                  <a:gd name="T19" fmla="*/ 1 h 359"/>
                  <a:gd name="T20" fmla="*/ 602 w 1205"/>
                  <a:gd name="T21" fmla="*/ 0 h 359"/>
                  <a:gd name="T22" fmla="*/ 511 w 1205"/>
                  <a:gd name="T23" fmla="*/ 2 h 359"/>
                  <a:gd name="T24" fmla="*/ 422 w 1205"/>
                  <a:gd name="T25" fmla="*/ 8 h 359"/>
                  <a:gd name="T26" fmla="*/ 337 w 1205"/>
                  <a:gd name="T27" fmla="*/ 18 h 359"/>
                  <a:gd name="T28" fmla="*/ 258 w 1205"/>
                  <a:gd name="T29" fmla="*/ 31 h 359"/>
                  <a:gd name="T30" fmla="*/ 188 w 1205"/>
                  <a:gd name="T31" fmla="*/ 49 h 359"/>
                  <a:gd name="T32" fmla="*/ 125 w 1205"/>
                  <a:gd name="T33" fmla="*/ 69 h 359"/>
                  <a:gd name="T34" fmla="*/ 76 w 1205"/>
                  <a:gd name="T35" fmla="*/ 92 h 359"/>
                  <a:gd name="T36" fmla="*/ 38 w 1205"/>
                  <a:gd name="T37" fmla="*/ 116 h 359"/>
                  <a:gd name="T38" fmla="*/ 12 w 1205"/>
                  <a:gd name="T39" fmla="*/ 143 h 359"/>
                  <a:gd name="T40" fmla="*/ 1 w 1205"/>
                  <a:gd name="T41" fmla="*/ 170 h 359"/>
                  <a:gd name="T42" fmla="*/ 1 w 1205"/>
                  <a:gd name="T43" fmla="*/ 188 h 359"/>
                  <a:gd name="T44" fmla="*/ 12 w 1205"/>
                  <a:gd name="T45" fmla="*/ 215 h 359"/>
                  <a:gd name="T46" fmla="*/ 38 w 1205"/>
                  <a:gd name="T47" fmla="*/ 242 h 359"/>
                  <a:gd name="T48" fmla="*/ 76 w 1205"/>
                  <a:gd name="T49" fmla="*/ 266 h 359"/>
                  <a:gd name="T50" fmla="*/ 125 w 1205"/>
                  <a:gd name="T51" fmla="*/ 289 h 359"/>
                  <a:gd name="T52" fmla="*/ 188 w 1205"/>
                  <a:gd name="T53" fmla="*/ 309 h 359"/>
                  <a:gd name="T54" fmla="*/ 258 w 1205"/>
                  <a:gd name="T55" fmla="*/ 327 h 359"/>
                  <a:gd name="T56" fmla="*/ 337 w 1205"/>
                  <a:gd name="T57" fmla="*/ 340 h 359"/>
                  <a:gd name="T58" fmla="*/ 422 w 1205"/>
                  <a:gd name="T59" fmla="*/ 350 h 359"/>
                  <a:gd name="T60" fmla="*/ 511 w 1205"/>
                  <a:gd name="T61" fmla="*/ 357 h 359"/>
                  <a:gd name="T62" fmla="*/ 602 w 1205"/>
                  <a:gd name="T63" fmla="*/ 359 h 359"/>
                  <a:gd name="T64" fmla="*/ 663 w 1205"/>
                  <a:gd name="T65" fmla="*/ 358 h 359"/>
                  <a:gd name="T66" fmla="*/ 753 w 1205"/>
                  <a:gd name="T67" fmla="*/ 352 h 359"/>
                  <a:gd name="T68" fmla="*/ 840 w 1205"/>
                  <a:gd name="T69" fmla="*/ 344 h 359"/>
                  <a:gd name="T70" fmla="*/ 922 w 1205"/>
                  <a:gd name="T71" fmla="*/ 332 h 359"/>
                  <a:gd name="T72" fmla="*/ 995 w 1205"/>
                  <a:gd name="T73" fmla="*/ 316 h 359"/>
                  <a:gd name="T74" fmla="*/ 1060 w 1205"/>
                  <a:gd name="T75" fmla="*/ 296 h 359"/>
                  <a:gd name="T76" fmla="*/ 1114 w 1205"/>
                  <a:gd name="T77" fmla="*/ 274 h 359"/>
                  <a:gd name="T78" fmla="*/ 1157 w 1205"/>
                  <a:gd name="T79" fmla="*/ 250 h 359"/>
                  <a:gd name="T80" fmla="*/ 1185 w 1205"/>
                  <a:gd name="T81" fmla="*/ 224 h 359"/>
                  <a:gd name="T82" fmla="*/ 1202 w 1205"/>
                  <a:gd name="T83" fmla="*/ 198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05" h="359">
                    <a:moveTo>
                      <a:pt x="1205" y="179"/>
                    </a:moveTo>
                    <a:lnTo>
                      <a:pt x="1204" y="170"/>
                    </a:lnTo>
                    <a:lnTo>
                      <a:pt x="1202" y="161"/>
                    </a:lnTo>
                    <a:lnTo>
                      <a:pt x="1198" y="152"/>
                    </a:lnTo>
                    <a:lnTo>
                      <a:pt x="1192" y="143"/>
                    </a:lnTo>
                    <a:lnTo>
                      <a:pt x="1185" y="134"/>
                    </a:lnTo>
                    <a:lnTo>
                      <a:pt x="1177" y="126"/>
                    </a:lnTo>
                    <a:lnTo>
                      <a:pt x="1167" y="116"/>
                    </a:lnTo>
                    <a:lnTo>
                      <a:pt x="1157" y="108"/>
                    </a:lnTo>
                    <a:lnTo>
                      <a:pt x="1144" y="100"/>
                    </a:lnTo>
                    <a:lnTo>
                      <a:pt x="1129" y="92"/>
                    </a:lnTo>
                    <a:lnTo>
                      <a:pt x="1114" y="84"/>
                    </a:lnTo>
                    <a:lnTo>
                      <a:pt x="1097" y="76"/>
                    </a:lnTo>
                    <a:lnTo>
                      <a:pt x="1079" y="69"/>
                    </a:lnTo>
                    <a:lnTo>
                      <a:pt x="1060" y="62"/>
                    </a:lnTo>
                    <a:lnTo>
                      <a:pt x="1039" y="55"/>
                    </a:lnTo>
                    <a:lnTo>
                      <a:pt x="1017" y="49"/>
                    </a:lnTo>
                    <a:lnTo>
                      <a:pt x="995" y="43"/>
                    </a:lnTo>
                    <a:lnTo>
                      <a:pt x="971" y="37"/>
                    </a:lnTo>
                    <a:lnTo>
                      <a:pt x="947" y="31"/>
                    </a:lnTo>
                    <a:lnTo>
                      <a:pt x="922" y="26"/>
                    </a:lnTo>
                    <a:lnTo>
                      <a:pt x="895" y="22"/>
                    </a:lnTo>
                    <a:lnTo>
                      <a:pt x="867" y="18"/>
                    </a:lnTo>
                    <a:lnTo>
                      <a:pt x="840" y="14"/>
                    </a:lnTo>
                    <a:lnTo>
                      <a:pt x="812" y="11"/>
                    </a:lnTo>
                    <a:lnTo>
                      <a:pt x="783" y="8"/>
                    </a:lnTo>
                    <a:lnTo>
                      <a:pt x="753" y="6"/>
                    </a:lnTo>
                    <a:lnTo>
                      <a:pt x="723" y="4"/>
                    </a:lnTo>
                    <a:lnTo>
                      <a:pt x="693" y="2"/>
                    </a:lnTo>
                    <a:lnTo>
                      <a:pt x="663" y="1"/>
                    </a:lnTo>
                    <a:lnTo>
                      <a:pt x="632" y="0"/>
                    </a:lnTo>
                    <a:lnTo>
                      <a:pt x="602" y="0"/>
                    </a:lnTo>
                    <a:lnTo>
                      <a:pt x="602" y="0"/>
                    </a:lnTo>
                    <a:lnTo>
                      <a:pt x="572" y="0"/>
                    </a:lnTo>
                    <a:lnTo>
                      <a:pt x="541" y="1"/>
                    </a:lnTo>
                    <a:lnTo>
                      <a:pt x="511" y="2"/>
                    </a:lnTo>
                    <a:lnTo>
                      <a:pt x="481" y="4"/>
                    </a:lnTo>
                    <a:lnTo>
                      <a:pt x="451" y="6"/>
                    </a:lnTo>
                    <a:lnTo>
                      <a:pt x="422" y="8"/>
                    </a:lnTo>
                    <a:lnTo>
                      <a:pt x="393" y="11"/>
                    </a:lnTo>
                    <a:lnTo>
                      <a:pt x="365" y="14"/>
                    </a:lnTo>
                    <a:lnTo>
                      <a:pt x="337" y="18"/>
                    </a:lnTo>
                    <a:lnTo>
                      <a:pt x="310" y="22"/>
                    </a:lnTo>
                    <a:lnTo>
                      <a:pt x="283" y="26"/>
                    </a:lnTo>
                    <a:lnTo>
                      <a:pt x="258" y="31"/>
                    </a:lnTo>
                    <a:lnTo>
                      <a:pt x="234" y="37"/>
                    </a:lnTo>
                    <a:lnTo>
                      <a:pt x="209" y="43"/>
                    </a:lnTo>
                    <a:lnTo>
                      <a:pt x="188" y="49"/>
                    </a:lnTo>
                    <a:lnTo>
                      <a:pt x="166" y="55"/>
                    </a:lnTo>
                    <a:lnTo>
                      <a:pt x="145" y="62"/>
                    </a:lnTo>
                    <a:lnTo>
                      <a:pt x="125" y="69"/>
                    </a:lnTo>
                    <a:lnTo>
                      <a:pt x="108" y="76"/>
                    </a:lnTo>
                    <a:lnTo>
                      <a:pt x="91" y="84"/>
                    </a:lnTo>
                    <a:lnTo>
                      <a:pt x="76" y="92"/>
                    </a:lnTo>
                    <a:lnTo>
                      <a:pt x="61" y="100"/>
                    </a:lnTo>
                    <a:lnTo>
                      <a:pt x="48" y="108"/>
                    </a:lnTo>
                    <a:lnTo>
                      <a:pt x="38" y="116"/>
                    </a:lnTo>
                    <a:lnTo>
                      <a:pt x="27" y="126"/>
                    </a:lnTo>
                    <a:lnTo>
                      <a:pt x="19" y="134"/>
                    </a:lnTo>
                    <a:lnTo>
                      <a:pt x="12" y="143"/>
                    </a:lnTo>
                    <a:lnTo>
                      <a:pt x="7" y="152"/>
                    </a:lnTo>
                    <a:lnTo>
                      <a:pt x="3" y="161"/>
                    </a:lnTo>
                    <a:lnTo>
                      <a:pt x="1" y="170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1" y="188"/>
                    </a:lnTo>
                    <a:lnTo>
                      <a:pt x="3" y="198"/>
                    </a:lnTo>
                    <a:lnTo>
                      <a:pt x="7" y="206"/>
                    </a:lnTo>
                    <a:lnTo>
                      <a:pt x="12" y="215"/>
                    </a:lnTo>
                    <a:lnTo>
                      <a:pt x="19" y="224"/>
                    </a:lnTo>
                    <a:lnTo>
                      <a:pt x="27" y="232"/>
                    </a:lnTo>
                    <a:lnTo>
                      <a:pt x="38" y="242"/>
                    </a:lnTo>
                    <a:lnTo>
                      <a:pt x="48" y="250"/>
                    </a:lnTo>
                    <a:lnTo>
                      <a:pt x="61" y="258"/>
                    </a:lnTo>
                    <a:lnTo>
                      <a:pt x="76" y="266"/>
                    </a:lnTo>
                    <a:lnTo>
                      <a:pt x="91" y="274"/>
                    </a:lnTo>
                    <a:lnTo>
                      <a:pt x="108" y="282"/>
                    </a:lnTo>
                    <a:lnTo>
                      <a:pt x="125" y="289"/>
                    </a:lnTo>
                    <a:lnTo>
                      <a:pt x="145" y="296"/>
                    </a:lnTo>
                    <a:lnTo>
                      <a:pt x="166" y="303"/>
                    </a:lnTo>
                    <a:lnTo>
                      <a:pt x="188" y="309"/>
                    </a:lnTo>
                    <a:lnTo>
                      <a:pt x="209" y="316"/>
                    </a:lnTo>
                    <a:lnTo>
                      <a:pt x="234" y="321"/>
                    </a:lnTo>
                    <a:lnTo>
                      <a:pt x="258" y="327"/>
                    </a:lnTo>
                    <a:lnTo>
                      <a:pt x="283" y="332"/>
                    </a:lnTo>
                    <a:lnTo>
                      <a:pt x="310" y="336"/>
                    </a:lnTo>
                    <a:lnTo>
                      <a:pt x="337" y="340"/>
                    </a:lnTo>
                    <a:lnTo>
                      <a:pt x="365" y="344"/>
                    </a:lnTo>
                    <a:lnTo>
                      <a:pt x="393" y="347"/>
                    </a:lnTo>
                    <a:lnTo>
                      <a:pt x="422" y="350"/>
                    </a:lnTo>
                    <a:lnTo>
                      <a:pt x="451" y="352"/>
                    </a:lnTo>
                    <a:lnTo>
                      <a:pt x="481" y="354"/>
                    </a:lnTo>
                    <a:lnTo>
                      <a:pt x="511" y="357"/>
                    </a:lnTo>
                    <a:lnTo>
                      <a:pt x="541" y="358"/>
                    </a:lnTo>
                    <a:lnTo>
                      <a:pt x="572" y="359"/>
                    </a:lnTo>
                    <a:lnTo>
                      <a:pt x="602" y="359"/>
                    </a:lnTo>
                    <a:lnTo>
                      <a:pt x="602" y="359"/>
                    </a:lnTo>
                    <a:lnTo>
                      <a:pt x="632" y="359"/>
                    </a:lnTo>
                    <a:lnTo>
                      <a:pt x="663" y="358"/>
                    </a:lnTo>
                    <a:lnTo>
                      <a:pt x="693" y="357"/>
                    </a:lnTo>
                    <a:lnTo>
                      <a:pt x="723" y="354"/>
                    </a:lnTo>
                    <a:lnTo>
                      <a:pt x="753" y="352"/>
                    </a:lnTo>
                    <a:lnTo>
                      <a:pt x="783" y="350"/>
                    </a:lnTo>
                    <a:lnTo>
                      <a:pt x="812" y="347"/>
                    </a:lnTo>
                    <a:lnTo>
                      <a:pt x="840" y="344"/>
                    </a:lnTo>
                    <a:lnTo>
                      <a:pt x="867" y="340"/>
                    </a:lnTo>
                    <a:lnTo>
                      <a:pt x="895" y="336"/>
                    </a:lnTo>
                    <a:lnTo>
                      <a:pt x="922" y="332"/>
                    </a:lnTo>
                    <a:lnTo>
                      <a:pt x="947" y="327"/>
                    </a:lnTo>
                    <a:lnTo>
                      <a:pt x="971" y="321"/>
                    </a:lnTo>
                    <a:lnTo>
                      <a:pt x="995" y="316"/>
                    </a:lnTo>
                    <a:lnTo>
                      <a:pt x="1017" y="309"/>
                    </a:lnTo>
                    <a:lnTo>
                      <a:pt x="1039" y="303"/>
                    </a:lnTo>
                    <a:lnTo>
                      <a:pt x="1060" y="296"/>
                    </a:lnTo>
                    <a:lnTo>
                      <a:pt x="1079" y="289"/>
                    </a:lnTo>
                    <a:lnTo>
                      <a:pt x="1097" y="282"/>
                    </a:lnTo>
                    <a:lnTo>
                      <a:pt x="1114" y="274"/>
                    </a:lnTo>
                    <a:lnTo>
                      <a:pt x="1129" y="266"/>
                    </a:lnTo>
                    <a:lnTo>
                      <a:pt x="1144" y="258"/>
                    </a:lnTo>
                    <a:lnTo>
                      <a:pt x="1157" y="250"/>
                    </a:lnTo>
                    <a:lnTo>
                      <a:pt x="1167" y="242"/>
                    </a:lnTo>
                    <a:lnTo>
                      <a:pt x="1177" y="232"/>
                    </a:lnTo>
                    <a:lnTo>
                      <a:pt x="1185" y="224"/>
                    </a:lnTo>
                    <a:lnTo>
                      <a:pt x="1192" y="215"/>
                    </a:lnTo>
                    <a:lnTo>
                      <a:pt x="1198" y="206"/>
                    </a:lnTo>
                    <a:lnTo>
                      <a:pt x="1202" y="198"/>
                    </a:lnTo>
                    <a:lnTo>
                      <a:pt x="1204" y="188"/>
                    </a:lnTo>
                    <a:lnTo>
                      <a:pt x="1205" y="179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" name="Freeform 639">
                <a:extLst>
                  <a:ext uri="{FF2B5EF4-FFF2-40B4-BE49-F238E27FC236}">
                    <a16:creationId xmlns:a16="http://schemas.microsoft.com/office/drawing/2014/main" xmlns="" id="{EB530CCC-E34D-49ED-80F8-B016112C0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863" y="3925888"/>
                <a:ext cx="273050" cy="95250"/>
              </a:xfrm>
              <a:custGeom>
                <a:avLst/>
                <a:gdLst>
                  <a:gd name="T0" fmla="*/ 602 w 1205"/>
                  <a:gd name="T1" fmla="*/ 359 h 359"/>
                  <a:gd name="T2" fmla="*/ 367 w 1205"/>
                  <a:gd name="T3" fmla="*/ 344 h 359"/>
                  <a:gd name="T4" fmla="*/ 176 w 1205"/>
                  <a:gd name="T5" fmla="*/ 305 h 359"/>
                  <a:gd name="T6" fmla="*/ 47 w 1205"/>
                  <a:gd name="T7" fmla="*/ 248 h 359"/>
                  <a:gd name="T8" fmla="*/ 0 w 1205"/>
                  <a:gd name="T9" fmla="*/ 179 h 359"/>
                  <a:gd name="T10" fmla="*/ 47 w 1205"/>
                  <a:gd name="T11" fmla="*/ 109 h 359"/>
                  <a:gd name="T12" fmla="*/ 176 w 1205"/>
                  <a:gd name="T13" fmla="*/ 52 h 359"/>
                  <a:gd name="T14" fmla="*/ 367 w 1205"/>
                  <a:gd name="T15" fmla="*/ 13 h 359"/>
                  <a:gd name="T16" fmla="*/ 602 w 1205"/>
                  <a:gd name="T17" fmla="*/ 0 h 359"/>
                  <a:gd name="T18" fmla="*/ 836 w 1205"/>
                  <a:gd name="T19" fmla="*/ 13 h 359"/>
                  <a:gd name="T20" fmla="*/ 1028 w 1205"/>
                  <a:gd name="T21" fmla="*/ 52 h 359"/>
                  <a:gd name="T22" fmla="*/ 1157 w 1205"/>
                  <a:gd name="T23" fmla="*/ 109 h 359"/>
                  <a:gd name="T24" fmla="*/ 1205 w 1205"/>
                  <a:gd name="T25" fmla="*/ 179 h 359"/>
                  <a:gd name="T26" fmla="*/ 1157 w 1205"/>
                  <a:gd name="T27" fmla="*/ 248 h 359"/>
                  <a:gd name="T28" fmla="*/ 1028 w 1205"/>
                  <a:gd name="T29" fmla="*/ 305 h 359"/>
                  <a:gd name="T30" fmla="*/ 836 w 1205"/>
                  <a:gd name="T31" fmla="*/ 344 h 359"/>
                  <a:gd name="T32" fmla="*/ 602 w 1205"/>
                  <a:gd name="T33" fmla="*/ 359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05" h="359">
                    <a:moveTo>
                      <a:pt x="602" y="359"/>
                    </a:moveTo>
                    <a:lnTo>
                      <a:pt x="367" y="344"/>
                    </a:lnTo>
                    <a:lnTo>
                      <a:pt x="176" y="305"/>
                    </a:lnTo>
                    <a:lnTo>
                      <a:pt x="47" y="248"/>
                    </a:lnTo>
                    <a:lnTo>
                      <a:pt x="0" y="179"/>
                    </a:lnTo>
                    <a:lnTo>
                      <a:pt x="47" y="109"/>
                    </a:lnTo>
                    <a:lnTo>
                      <a:pt x="176" y="52"/>
                    </a:lnTo>
                    <a:lnTo>
                      <a:pt x="367" y="13"/>
                    </a:lnTo>
                    <a:lnTo>
                      <a:pt x="602" y="0"/>
                    </a:lnTo>
                    <a:lnTo>
                      <a:pt x="836" y="13"/>
                    </a:lnTo>
                    <a:lnTo>
                      <a:pt x="1028" y="52"/>
                    </a:lnTo>
                    <a:lnTo>
                      <a:pt x="1157" y="109"/>
                    </a:lnTo>
                    <a:lnTo>
                      <a:pt x="1205" y="179"/>
                    </a:lnTo>
                    <a:lnTo>
                      <a:pt x="1157" y="248"/>
                    </a:lnTo>
                    <a:lnTo>
                      <a:pt x="1028" y="305"/>
                    </a:lnTo>
                    <a:lnTo>
                      <a:pt x="836" y="344"/>
                    </a:lnTo>
                    <a:lnTo>
                      <a:pt x="602" y="359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" name="Line 640">
                <a:extLst>
                  <a:ext uri="{FF2B5EF4-FFF2-40B4-BE49-F238E27FC236}">
                    <a16:creationId xmlns:a16="http://schemas.microsoft.com/office/drawing/2014/main" xmlns="" id="{809B119F-25E5-45B4-AD84-00E7055615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3863" y="3973513"/>
                <a:ext cx="0" cy="1905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" name="Line 641">
                <a:extLst>
                  <a:ext uri="{FF2B5EF4-FFF2-40B4-BE49-F238E27FC236}">
                    <a16:creationId xmlns:a16="http://schemas.microsoft.com/office/drawing/2014/main" xmlns="" id="{76119D7A-6514-4522-AF2A-D6E460AA73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6913" y="3973513"/>
                <a:ext cx="0" cy="1905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" name="Rectangle 642">
                <a:extLst>
                  <a:ext uri="{FF2B5EF4-FFF2-40B4-BE49-F238E27FC236}">
                    <a16:creationId xmlns:a16="http://schemas.microsoft.com/office/drawing/2014/main" xmlns="" id="{E67073FE-F30D-404A-9BDD-92B1AA913A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4963" y="4243388"/>
                <a:ext cx="523875" cy="1190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Referencing 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" name="Rectangle 643">
                <a:extLst>
                  <a:ext uri="{FF2B5EF4-FFF2-40B4-BE49-F238E27FC236}">
                    <a16:creationId xmlns:a16="http://schemas.microsoft.com/office/drawing/2014/main" xmlns="" id="{B4735A23-357D-45C4-A223-51429E5A1E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8938" y="4338638"/>
                <a:ext cx="390525" cy="1190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database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49" name="Picture 644">
                <a:extLst>
                  <a:ext uri="{FF2B5EF4-FFF2-40B4-BE49-F238E27FC236}">
                    <a16:creationId xmlns:a16="http://schemas.microsoft.com/office/drawing/2014/main" xmlns="" id="{0437886C-2243-426D-854E-101A3E14936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60938" y="3984625"/>
                <a:ext cx="346075" cy="3794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0" name="Picture 645">
                <a:extLst>
                  <a:ext uri="{FF2B5EF4-FFF2-40B4-BE49-F238E27FC236}">
                    <a16:creationId xmlns:a16="http://schemas.microsoft.com/office/drawing/2014/main" xmlns="" id="{B43B0C74-6A41-41CF-84A4-6DE9047BD7F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60938" y="3984625"/>
                <a:ext cx="346075" cy="3794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1" name="Picture 646">
                <a:extLst>
                  <a:ext uri="{FF2B5EF4-FFF2-40B4-BE49-F238E27FC236}">
                    <a16:creationId xmlns:a16="http://schemas.microsoft.com/office/drawing/2014/main" xmlns="" id="{635EDE8F-8803-49B5-A034-626FAFB7B57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40300" y="3940175"/>
                <a:ext cx="346075" cy="3794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2" name="Picture 647">
                <a:extLst>
                  <a:ext uri="{FF2B5EF4-FFF2-40B4-BE49-F238E27FC236}">
                    <a16:creationId xmlns:a16="http://schemas.microsoft.com/office/drawing/2014/main" xmlns="" id="{D7254956-4698-48C9-9886-87009239BC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40300" y="3940175"/>
                <a:ext cx="346075" cy="3794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3" name="Picture 648">
                <a:extLst>
                  <a:ext uri="{FF2B5EF4-FFF2-40B4-BE49-F238E27FC236}">
                    <a16:creationId xmlns:a16="http://schemas.microsoft.com/office/drawing/2014/main" xmlns="" id="{8D2B5367-0D56-4892-A415-296899FC3F3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19663" y="3895725"/>
                <a:ext cx="346075" cy="387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4" name="Picture 649">
                <a:extLst>
                  <a:ext uri="{FF2B5EF4-FFF2-40B4-BE49-F238E27FC236}">
                    <a16:creationId xmlns:a16="http://schemas.microsoft.com/office/drawing/2014/main" xmlns="" id="{0F4C08D7-B025-4DD3-89F9-39F4C984830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19663" y="3895725"/>
                <a:ext cx="346075" cy="387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5" name="Rectangle 650">
                <a:extLst>
                  <a:ext uri="{FF2B5EF4-FFF2-40B4-BE49-F238E27FC236}">
                    <a16:creationId xmlns:a16="http://schemas.microsoft.com/office/drawing/2014/main" xmlns="" id="{265E6ADE-4292-4867-960C-61D4C1C136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7763" y="4349750"/>
                <a:ext cx="271462" cy="1190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Media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D3484A9E-D983-41E1-B511-832205507DD1}"/>
                </a:ext>
              </a:extLst>
            </p:cNvPr>
            <p:cNvSpPr/>
            <p:nvPr/>
          </p:nvSpPr>
          <p:spPr>
            <a:xfrm>
              <a:off x="5218729" y="1183778"/>
              <a:ext cx="3543300" cy="1989386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48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grpSp>
        <p:nvGrpSpPr>
          <p:cNvPr id="454" name="Groupe 453">
            <a:extLst>
              <a:ext uri="{FF2B5EF4-FFF2-40B4-BE49-F238E27FC236}">
                <a16:creationId xmlns:a16="http://schemas.microsoft.com/office/drawing/2014/main" xmlns="" id="{31F1F87C-1B71-445F-B355-FA9A0BAA3B95}"/>
              </a:ext>
            </a:extLst>
          </p:cNvPr>
          <p:cNvGrpSpPr/>
          <p:nvPr/>
        </p:nvGrpSpPr>
        <p:grpSpPr>
          <a:xfrm>
            <a:off x="5423863" y="1340768"/>
            <a:ext cx="3086102" cy="1564835"/>
            <a:chOff x="-2" y="0"/>
            <a:chExt cx="6172204" cy="2028826"/>
          </a:xfrm>
        </p:grpSpPr>
        <p:sp>
          <p:nvSpPr>
            <p:cNvPr id="455" name="Rectangle 454">
              <a:extLst>
                <a:ext uri="{FF2B5EF4-FFF2-40B4-BE49-F238E27FC236}">
                  <a16:creationId xmlns:a16="http://schemas.microsoft.com/office/drawing/2014/main" xmlns="" id="{D3BB9BC3-C0B8-4A70-BDE4-CE1095D005ED}"/>
                </a:ext>
              </a:extLst>
            </p:cNvPr>
            <p:cNvSpPr/>
            <p:nvPr/>
          </p:nvSpPr>
          <p:spPr>
            <a:xfrm>
              <a:off x="3380672" y="666752"/>
              <a:ext cx="1774830" cy="52387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fr-FR" sz="1100" b="1" dirty="0" err="1">
                  <a:effectLst/>
                  <a:ea typeface="Calibri"/>
                  <a:cs typeface="Times New Roman"/>
                </a:rPr>
                <a:t>RecordingManager</a:t>
              </a:r>
              <a:endParaRPr lang="fr-FR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458" name="Rectangle 457">
              <a:extLst>
                <a:ext uri="{FF2B5EF4-FFF2-40B4-BE49-F238E27FC236}">
                  <a16:creationId xmlns:a16="http://schemas.microsoft.com/office/drawing/2014/main" xmlns="" id="{EE78F640-FEAC-4AFF-B116-B157F931CCA1}"/>
                </a:ext>
              </a:extLst>
            </p:cNvPr>
            <p:cNvSpPr/>
            <p:nvPr/>
          </p:nvSpPr>
          <p:spPr>
            <a:xfrm>
              <a:off x="-2" y="0"/>
              <a:ext cx="1953510" cy="66675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fr-FR" sz="1100" b="1" dirty="0" err="1">
                  <a:effectLst/>
                  <a:ea typeface="Calibri"/>
                  <a:cs typeface="Times New Roman"/>
                </a:rPr>
                <a:t>Technical</a:t>
              </a:r>
              <a:r>
                <a:rPr lang="fr-FR" sz="1100" b="1" dirty="0">
                  <a:effectLst/>
                  <a:ea typeface="Calibri"/>
                  <a:cs typeface="Times New Roman"/>
                </a:rPr>
                <a:t> Data</a:t>
              </a:r>
              <a:endParaRPr lang="fr-FR" sz="1100" dirty="0">
                <a:effectLst/>
                <a:ea typeface="Calibri"/>
                <a:cs typeface="Times New Roman"/>
              </a:endParaRPr>
            </a:p>
          </p:txBody>
        </p:sp>
        <p:grpSp>
          <p:nvGrpSpPr>
            <p:cNvPr id="459" name="Groupe 458">
              <a:extLst>
                <a:ext uri="{FF2B5EF4-FFF2-40B4-BE49-F238E27FC236}">
                  <a16:creationId xmlns:a16="http://schemas.microsoft.com/office/drawing/2014/main" xmlns="" id="{A4F209C1-75A1-4328-9A92-9225D913BEC7}"/>
                </a:ext>
              </a:extLst>
            </p:cNvPr>
            <p:cNvGrpSpPr/>
            <p:nvPr/>
          </p:nvGrpSpPr>
          <p:grpSpPr>
            <a:xfrm>
              <a:off x="3152775" y="0"/>
              <a:ext cx="2343150" cy="1609725"/>
              <a:chOff x="0" y="0"/>
              <a:chExt cx="2343150" cy="1609725"/>
            </a:xfrm>
          </p:grpSpPr>
          <p:sp>
            <p:nvSpPr>
              <p:cNvPr id="461" name="Rectangle 460">
                <a:extLst>
                  <a:ext uri="{FF2B5EF4-FFF2-40B4-BE49-F238E27FC236}">
                    <a16:creationId xmlns:a16="http://schemas.microsoft.com/office/drawing/2014/main" xmlns="" id="{3CAE152D-9DA6-42C7-AD68-9013F1CD3E5F}"/>
                  </a:ext>
                </a:extLst>
              </p:cNvPr>
              <p:cNvSpPr/>
              <p:nvPr/>
            </p:nvSpPr>
            <p:spPr>
              <a:xfrm>
                <a:off x="199322" y="0"/>
                <a:ext cx="1803406" cy="42862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fr-FR" sz="1100" b="1" dirty="0">
                    <a:effectLst/>
                    <a:ea typeface="Calibri"/>
                    <a:cs typeface="Times New Roman"/>
                  </a:rPr>
                  <a:t>Recorder</a:t>
                </a:r>
                <a:br>
                  <a:rPr lang="fr-FR" sz="1100" b="1" dirty="0">
                    <a:effectLst/>
                    <a:ea typeface="Calibri"/>
                    <a:cs typeface="Times New Roman"/>
                  </a:rPr>
                </a:br>
                <a:r>
                  <a:rPr lang="fr-FR" sz="1100" b="1" dirty="0">
                    <a:effectLst/>
                    <a:ea typeface="Calibri"/>
                    <a:cs typeface="Times New Roman"/>
                  </a:rPr>
                  <a:t>Proxy</a:t>
                </a:r>
                <a:endParaRPr lang="fr-FR" sz="1100" dirty="0">
                  <a:effectLst/>
                  <a:ea typeface="Calibri"/>
                  <a:cs typeface="Times New Roman"/>
                </a:endParaRPr>
              </a:p>
            </p:txBody>
          </p:sp>
          <p:cxnSp>
            <p:nvCxnSpPr>
              <p:cNvPr id="462" name="Connecteur droit 461">
                <a:extLst>
                  <a:ext uri="{FF2B5EF4-FFF2-40B4-BE49-F238E27FC236}">
                    <a16:creationId xmlns:a16="http://schemas.microsoft.com/office/drawing/2014/main" xmlns="" id="{E7C9E9A4-C771-4876-B311-9A821EC75EF7}"/>
                  </a:ext>
                </a:extLst>
              </p:cNvPr>
              <p:cNvCxnSpPr/>
              <p:nvPr/>
            </p:nvCxnSpPr>
            <p:spPr>
              <a:xfrm flipV="1">
                <a:off x="0" y="1181100"/>
                <a:ext cx="1104900" cy="41910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Connecteur droit 463">
                <a:extLst>
                  <a:ext uri="{FF2B5EF4-FFF2-40B4-BE49-F238E27FC236}">
                    <a16:creationId xmlns:a16="http://schemas.microsoft.com/office/drawing/2014/main" xmlns="" id="{FF5DBC30-F2B7-4E8E-BE31-62DFC03A0C6F}"/>
                  </a:ext>
                </a:extLst>
              </p:cNvPr>
              <p:cNvCxnSpPr/>
              <p:nvPr/>
            </p:nvCxnSpPr>
            <p:spPr>
              <a:xfrm flipV="1">
                <a:off x="1104900" y="419100"/>
                <a:ext cx="0" cy="33337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" name="Connecteur droit 462">
                <a:extLst>
                  <a:ext uri="{FF2B5EF4-FFF2-40B4-BE49-F238E27FC236}">
                    <a16:creationId xmlns:a16="http://schemas.microsoft.com/office/drawing/2014/main" xmlns="" id="{FAC61BAC-5F84-4748-94CD-E9EE3178F9AB}"/>
                  </a:ext>
                </a:extLst>
              </p:cNvPr>
              <p:cNvCxnSpPr/>
              <p:nvPr/>
            </p:nvCxnSpPr>
            <p:spPr>
              <a:xfrm>
                <a:off x="1162050" y="1181100"/>
                <a:ext cx="1181100" cy="428625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60" name="Rectangle 459">
              <a:extLst>
                <a:ext uri="{FF2B5EF4-FFF2-40B4-BE49-F238E27FC236}">
                  <a16:creationId xmlns:a16="http://schemas.microsoft.com/office/drawing/2014/main" xmlns="" id="{40227F07-1622-4BBF-8154-64C41D6B55D6}"/>
                </a:ext>
              </a:extLst>
            </p:cNvPr>
            <p:cNvSpPr/>
            <p:nvPr/>
          </p:nvSpPr>
          <p:spPr>
            <a:xfrm>
              <a:off x="0" y="979362"/>
              <a:ext cx="2253552" cy="65722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fr-FR" sz="1100" b="1" dirty="0" err="1">
                  <a:effectLst/>
                  <a:ea typeface="Calibri"/>
                  <a:cs typeface="Times New Roman"/>
                </a:rPr>
                <a:t>Experimental</a:t>
              </a:r>
              <a:r>
                <a:rPr lang="fr-FR" sz="1100" b="1" dirty="0">
                  <a:effectLst/>
                  <a:ea typeface="Calibri"/>
                  <a:cs typeface="Times New Roman"/>
                </a:rPr>
                <a:t> Frame</a:t>
              </a:r>
              <a:endParaRPr lang="fr-FR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456" name="Rectangle 455">
              <a:extLst>
                <a:ext uri="{FF2B5EF4-FFF2-40B4-BE49-F238E27FC236}">
                  <a16:creationId xmlns:a16="http://schemas.microsoft.com/office/drawing/2014/main" xmlns="" id="{4F5B6D71-768A-4035-9C45-F549C2085A69}"/>
                </a:ext>
              </a:extLst>
            </p:cNvPr>
            <p:cNvSpPr/>
            <p:nvPr/>
          </p:nvSpPr>
          <p:spPr>
            <a:xfrm>
              <a:off x="2476498" y="1395412"/>
              <a:ext cx="1793178" cy="61436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fr-FR" sz="1100" b="1" dirty="0">
                  <a:effectLst/>
                  <a:ea typeface="Calibri"/>
                  <a:cs typeface="Times New Roman"/>
                </a:rPr>
                <a:t>Tango Recorder</a:t>
              </a:r>
              <a:endParaRPr lang="fr-FR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457" name="Rectangle 456">
              <a:extLst>
                <a:ext uri="{FF2B5EF4-FFF2-40B4-BE49-F238E27FC236}">
                  <a16:creationId xmlns:a16="http://schemas.microsoft.com/office/drawing/2014/main" xmlns="" id="{518EAE51-03AF-4860-974D-AF20F1C6138F}"/>
                </a:ext>
              </a:extLst>
            </p:cNvPr>
            <p:cNvSpPr/>
            <p:nvPr/>
          </p:nvSpPr>
          <p:spPr>
            <a:xfrm>
              <a:off x="4549072" y="1395413"/>
              <a:ext cx="1623130" cy="6334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fr-FR" sz="1100" b="1" dirty="0">
                  <a:effectLst/>
                  <a:ea typeface="Calibri"/>
                  <a:cs typeface="Times New Roman"/>
                </a:rPr>
                <a:t>Project Manager</a:t>
              </a:r>
              <a:endParaRPr lang="fr-FR" sz="1100" dirty="0">
                <a:effectLst/>
                <a:ea typeface="Calibri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745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xmlns="" id="{CE4353E0-2744-4EA6-A576-0DDC81F928BD}"/>
              </a:ext>
            </a:extLst>
          </p:cNvPr>
          <p:cNvSpPr txBox="1">
            <a:spLocks/>
          </p:cNvSpPr>
          <p:nvPr/>
        </p:nvSpPr>
        <p:spPr>
          <a:xfrm>
            <a:off x="457920" y="1014026"/>
            <a:ext cx="8620348" cy="553299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spAutoFit/>
          </a:bodyPr>
          <a:lstStyle>
            <a:defPPr marL="392040" marR="0" lvl="0" indent="-293760" algn="l" rtl="0" hangingPunct="1">
              <a:lnSpc>
                <a:spcPct val="93000"/>
              </a:lnSpc>
              <a:spcBef>
                <a:spcPts val="0"/>
              </a:spcBef>
              <a:spcAft>
                <a:spcPts val="1276"/>
              </a:spcAft>
              <a:buClr>
                <a:srgbClr val="FF3939"/>
              </a:buClr>
              <a:buSzPct val="100000"/>
              <a:buFont typeface="Wingdings" pitchFamily="2"/>
              <a:buNone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  <a:defRPr lang="en-US" sz="22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defPPr>
            <a:lvl1pPr marL="392040" marR="0" lvl="0" indent="-293760" algn="l" rtl="0" hangingPunct="1">
              <a:lnSpc>
                <a:spcPct val="93000"/>
              </a:lnSpc>
              <a:spcBef>
                <a:spcPts val="0"/>
              </a:spcBef>
              <a:spcAft>
                <a:spcPts val="1276"/>
              </a:spcAft>
              <a:buClr>
                <a:srgbClr val="FF3939"/>
              </a:buClr>
              <a:buSzPct val="100000"/>
              <a:buFont typeface="Wingdings" pitchFamily="2"/>
              <a:buChar char=""/>
              <a:tabLst>
                <a:tab pos="15840" algn="l"/>
                <a:tab pos="423720" algn="l"/>
                <a:tab pos="831599" algn="l"/>
                <a:tab pos="1239480" algn="l"/>
                <a:tab pos="1647720" algn="l"/>
                <a:tab pos="2055600" algn="l"/>
                <a:tab pos="2463480" algn="l"/>
                <a:tab pos="2871720" algn="l"/>
                <a:tab pos="3279600" algn="l"/>
                <a:tab pos="3687479" algn="l"/>
                <a:tab pos="4095720" algn="l"/>
                <a:tab pos="4503600" algn="l"/>
                <a:tab pos="4911480" algn="l"/>
                <a:tab pos="5319360" algn="l"/>
                <a:tab pos="5727600" algn="l"/>
                <a:tab pos="6135480" algn="l"/>
                <a:tab pos="6543360" algn="l"/>
                <a:tab pos="6951600" algn="l"/>
                <a:tab pos="7359479" algn="l"/>
                <a:tab pos="7767360" algn="l"/>
              </a:tabLst>
              <a:defRPr lang="en-US" sz="22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1pPr>
            <a:lvl2pPr marL="782280" marR="0" lvl="1" indent="-260280" algn="l" rtl="0" hangingPunct="1">
              <a:lnSpc>
                <a:spcPct val="93000"/>
              </a:lnSpc>
              <a:spcBef>
                <a:spcPts val="0"/>
              </a:spcBef>
              <a:spcAft>
                <a:spcPts val="1037"/>
              </a:spcAft>
              <a:buClr>
                <a:srgbClr val="3333CC"/>
              </a:buClr>
              <a:buSzPct val="100000"/>
              <a:buFont typeface="Wingdings 3" pitchFamily="18"/>
              <a:buChar char=""/>
              <a:tabLst>
                <a:tab pos="33120" algn="l"/>
                <a:tab pos="440999" algn="l"/>
                <a:tab pos="849239" algn="l"/>
                <a:tab pos="1257119" algn="l"/>
                <a:tab pos="1664999" algn="l"/>
                <a:tab pos="2073240" algn="l"/>
                <a:tab pos="2481120" algn="l"/>
                <a:tab pos="2889000" algn="l"/>
                <a:tab pos="3296880" algn="l"/>
                <a:tab pos="3705120" algn="l"/>
                <a:tab pos="4113000" algn="l"/>
                <a:tab pos="4520880" algn="l"/>
                <a:tab pos="4929120" algn="l"/>
                <a:tab pos="5337000" algn="l"/>
                <a:tab pos="5744880" algn="l"/>
                <a:tab pos="6153120" algn="l"/>
                <a:tab pos="6560999" algn="l"/>
                <a:tab pos="6968880" algn="l"/>
                <a:tab pos="7376760" algn="l"/>
                <a:tab pos="7785000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FF66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2pPr>
            <a:lvl3pPr marL="1174680" marR="0" lvl="2" indent="-195480" algn="l" rtl="0" hangingPunct="1">
              <a:lnSpc>
                <a:spcPct val="93000"/>
              </a:lnSpc>
              <a:spcBef>
                <a:spcPts val="0"/>
              </a:spcBef>
              <a:spcAft>
                <a:spcPts val="774"/>
              </a:spcAft>
              <a:buClr>
                <a:srgbClr val="000000"/>
              </a:buClr>
              <a:buSzPct val="70000"/>
              <a:buFont typeface="StarSymbol" pitchFamily="2"/>
              <a:buChar char="▶"/>
              <a:tabLst>
                <a:tab pos="48960" algn="l"/>
                <a:tab pos="457200" algn="l"/>
                <a:tab pos="865080" algn="l"/>
                <a:tab pos="1272959" algn="l"/>
                <a:tab pos="1680839" algn="l"/>
                <a:tab pos="2089080" algn="l"/>
                <a:tab pos="2496960" algn="l"/>
                <a:tab pos="2904840" algn="l"/>
                <a:tab pos="3313080" algn="l"/>
                <a:tab pos="3720960" algn="l"/>
                <a:tab pos="4128840" algn="l"/>
                <a:tab pos="4536720" algn="l"/>
                <a:tab pos="4944960" algn="l"/>
                <a:tab pos="5352840" algn="l"/>
                <a:tab pos="5760720" algn="l"/>
                <a:tab pos="6168960" algn="l"/>
                <a:tab pos="6576839" algn="l"/>
                <a:tab pos="6984719" algn="l"/>
                <a:tab pos="7392960" algn="l"/>
                <a:tab pos="7800840" algn="l"/>
              </a:tabLst>
              <a:defRPr lang="en-US" sz="15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3pPr>
            <a:lvl4pPr marL="1566719" marR="0" lvl="3" indent="-195120" algn="l" rtl="0" hangingPunct="1">
              <a:lnSpc>
                <a:spcPct val="93000"/>
              </a:lnSpc>
              <a:spcBef>
                <a:spcPts val="0"/>
              </a:spcBef>
              <a:spcAft>
                <a:spcPts val="524"/>
              </a:spcAft>
              <a:buClr>
                <a:srgbClr val="000000"/>
              </a:buClr>
              <a:buSzPct val="75000"/>
              <a:buFont typeface="Symbol" pitchFamily="18"/>
              <a:buChar char=""/>
              <a:tabLst>
                <a:tab pos="64800" algn="l"/>
                <a:tab pos="473040" algn="l"/>
                <a:tab pos="880920" algn="l"/>
                <a:tab pos="1288800" algn="l"/>
                <a:tab pos="1696680" algn="l"/>
                <a:tab pos="2104920" algn="l"/>
                <a:tab pos="2512800" algn="l"/>
                <a:tab pos="2920680" algn="l"/>
                <a:tab pos="3328919" algn="l"/>
                <a:tab pos="3736800" algn="l"/>
                <a:tab pos="4144680" algn="l"/>
                <a:tab pos="4552919" algn="l"/>
                <a:tab pos="4960800" algn="l"/>
                <a:tab pos="5368680" algn="l"/>
                <a:tab pos="5776560" algn="l"/>
                <a:tab pos="6184800" algn="l"/>
                <a:tab pos="6592680" algn="l"/>
                <a:tab pos="7000559" algn="l"/>
                <a:tab pos="7408799" algn="l"/>
                <a:tab pos="7816680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4pPr>
            <a:lvl5pPr marL="1958759" marR="0" lvl="4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5pPr>
            <a:lvl6pPr marL="1958759" marR="0" lvl="5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6pPr>
            <a:lvl7pPr marL="1958759" marR="0" lvl="6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7pPr>
            <a:lvl8pPr marL="1958759" marR="0" lvl="7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8pPr>
            <a:lvl9pPr marL="1958759" marR="0" lvl="8" indent="-196920" algn="l" rtl="0" hangingPunct="1">
              <a:lnSpc>
                <a:spcPct val="93000"/>
              </a:lnSpc>
              <a:spcBef>
                <a:spcPts val="0"/>
              </a:spcBef>
              <a:spcAft>
                <a:spcPts val="261"/>
              </a:spcAft>
              <a:buClr>
                <a:srgbClr val="000000"/>
              </a:buClr>
              <a:buSzPct val="45000"/>
              <a:buFont typeface="StarSymbol" pitchFamily="2"/>
              <a:buChar char="●"/>
              <a:tabLst>
                <a:tab pos="80640" algn="l"/>
                <a:tab pos="488880" algn="l"/>
                <a:tab pos="896759" algn="l"/>
                <a:tab pos="1304640" algn="l"/>
                <a:tab pos="1712880" algn="l"/>
                <a:tab pos="2120760" algn="l"/>
                <a:tab pos="2528639" algn="l"/>
                <a:tab pos="2936520" algn="l"/>
                <a:tab pos="3344759" algn="l"/>
                <a:tab pos="3752640" algn="l"/>
                <a:tab pos="4160520" algn="l"/>
                <a:tab pos="4568760" algn="l"/>
                <a:tab pos="4976640" algn="l"/>
                <a:tab pos="5384520" algn="l"/>
                <a:tab pos="5792760" algn="l"/>
                <a:tab pos="6200640" algn="l"/>
                <a:tab pos="6608520" algn="l"/>
                <a:tab pos="7016399" algn="l"/>
                <a:tab pos="7424640" algn="l"/>
                <a:tab pos="7832520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Arial Unicode MS" pitchFamily="34"/>
                <a:cs typeface="Arial Unicode MS" pitchFamily="34"/>
              </a:defRPr>
            </a:lvl9pPr>
          </a:lstStyle>
          <a:p>
            <a:pPr marL="271463" indent="-271463">
              <a:spcAft>
                <a:spcPts val="1287"/>
              </a:spcAft>
            </a:pPr>
            <a:r>
              <a:rPr lang="en-US" altLang="zh-CN" kern="0" dirty="0"/>
              <a:t>Recording is managed using a Tango device named </a:t>
            </a:r>
            <a:r>
              <a:rPr lang="en-US" sz="2400" kern="0" dirty="0" err="1">
                <a:solidFill>
                  <a:srgbClr val="FF0000"/>
                </a:solidFill>
              </a:rPr>
              <a:t>TangoRecorder</a:t>
            </a:r>
            <a:r>
              <a:rPr lang="en-US" sz="2400" kern="0" dirty="0">
                <a:solidFill>
                  <a:srgbClr val="FF0000"/>
                </a:solidFill>
              </a:rPr>
              <a:t> </a:t>
            </a:r>
          </a:p>
          <a:p>
            <a:pPr marL="271463" indent="-271463">
              <a:spcAft>
                <a:spcPts val="1287"/>
              </a:spcAft>
              <a:tabLst>
                <a:tab pos="422275" algn="l"/>
                <a:tab pos="830263" algn="l"/>
                <a:tab pos="1238250" algn="l"/>
                <a:tab pos="1646238" algn="l"/>
                <a:tab pos="2054225" algn="l"/>
                <a:tab pos="2462213" algn="l"/>
                <a:tab pos="2870200" algn="l"/>
                <a:tab pos="3278188" algn="l"/>
                <a:tab pos="3686175" algn="l"/>
                <a:tab pos="4094163" algn="l"/>
                <a:tab pos="4502150" algn="l"/>
                <a:tab pos="4910138" algn="l"/>
                <a:tab pos="5318125" algn="l"/>
                <a:tab pos="5726113" algn="l"/>
                <a:tab pos="6134100" algn="l"/>
                <a:tab pos="6542088" algn="l"/>
                <a:tab pos="6950075" algn="l"/>
                <a:tab pos="7358063" algn="l"/>
                <a:tab pos="7766050" algn="l"/>
              </a:tabLst>
            </a:pPr>
            <a:r>
              <a:rPr lang="en-US" altLang="zh-CN" kern="0" dirty="0"/>
              <a:t>creates </a:t>
            </a:r>
            <a:r>
              <a:rPr lang="en-US" altLang="zh-CN" kern="0" dirty="0" err="1"/>
              <a:t>NeXus</a:t>
            </a:r>
            <a:r>
              <a:rPr lang="en-US" altLang="zh-CN" kern="0" dirty="0"/>
              <a:t> files</a:t>
            </a:r>
          </a:p>
          <a:p>
            <a:pPr lvl="1"/>
            <a:r>
              <a:rPr lang="en-US" altLang="zh-CN" kern="0" dirty="0"/>
              <a:t>collects and writes metadata from Tango devices and potentially other data source</a:t>
            </a:r>
          </a:p>
          <a:p>
            <a:pPr marL="271463" indent="-271463">
              <a:spcAft>
                <a:spcPts val="1287"/>
              </a:spcAft>
              <a:tabLst>
                <a:tab pos="422275" algn="l"/>
                <a:tab pos="830263" algn="l"/>
                <a:tab pos="1238250" algn="l"/>
                <a:tab pos="1646238" algn="l"/>
                <a:tab pos="2054225" algn="l"/>
                <a:tab pos="2462213" algn="l"/>
                <a:tab pos="2870200" algn="l"/>
                <a:tab pos="3278188" algn="l"/>
                <a:tab pos="3686175" algn="l"/>
                <a:tab pos="4094163" algn="l"/>
                <a:tab pos="4502150" algn="l"/>
                <a:tab pos="4910138" algn="l"/>
                <a:tab pos="5318125" algn="l"/>
                <a:tab pos="5726113" algn="l"/>
                <a:tab pos="6134100" algn="l"/>
                <a:tab pos="6542088" algn="l"/>
                <a:tab pos="6950075" algn="l"/>
                <a:tab pos="7358063" algn="l"/>
                <a:tab pos="7766050" algn="l"/>
              </a:tabLst>
            </a:pPr>
            <a:r>
              <a:rPr lang="en-US" altLang="zh-CN" kern="0" dirty="0"/>
              <a:t>For each beamline a set of Tango properties defines the mapping between the metadata and the </a:t>
            </a:r>
            <a:r>
              <a:rPr lang="en-US" altLang="zh-CN" kern="0" dirty="0" err="1"/>
              <a:t>NeXus</a:t>
            </a:r>
            <a:r>
              <a:rPr lang="en-US" altLang="zh-CN" kern="0" dirty="0"/>
              <a:t> tree</a:t>
            </a:r>
          </a:p>
          <a:p>
            <a:pPr lvl="1"/>
            <a:r>
              <a:rPr lang="en-US" altLang="zh-CN" kern="0" dirty="0"/>
              <a:t>Each metadata is mainly defined by a numerical identifier, a name and a content which contains a to a URL-like path</a:t>
            </a:r>
          </a:p>
          <a:p>
            <a:pPr lvl="2"/>
            <a:r>
              <a:rPr lang="en-US" altLang="zh-CN" kern="0" dirty="0"/>
              <a:t>&lt;content&gt;[tango://name/of/device/attribute]&lt;/content&gt;</a:t>
            </a:r>
          </a:p>
          <a:p>
            <a:pPr marL="271463" indent="-271463">
              <a:spcAft>
                <a:spcPts val="1287"/>
              </a:spcAft>
              <a:tabLst>
                <a:tab pos="422275" algn="l"/>
                <a:tab pos="830263" algn="l"/>
                <a:tab pos="1238250" algn="l"/>
                <a:tab pos="1646238" algn="l"/>
                <a:tab pos="2054225" algn="l"/>
                <a:tab pos="2462213" algn="l"/>
                <a:tab pos="2870200" algn="l"/>
                <a:tab pos="3278188" algn="l"/>
                <a:tab pos="3686175" algn="l"/>
                <a:tab pos="4094163" algn="l"/>
                <a:tab pos="4502150" algn="l"/>
                <a:tab pos="4910138" algn="l"/>
                <a:tab pos="5318125" algn="l"/>
                <a:tab pos="5726113" algn="l"/>
                <a:tab pos="6134100" algn="l"/>
                <a:tab pos="6542088" algn="l"/>
                <a:tab pos="6950075" algn="l"/>
                <a:tab pos="7358063" algn="l"/>
                <a:tab pos="7766050" algn="l"/>
              </a:tabLst>
            </a:pPr>
            <a:r>
              <a:rPr lang="en-US" altLang="zh-CN" kern="0" dirty="0"/>
              <a:t>Data collection is performed through a set of data collector plugins. Currently three plugins</a:t>
            </a:r>
          </a:p>
          <a:p>
            <a:pPr lvl="1"/>
            <a:r>
              <a:rPr lang="en-US" altLang="zh-CN" kern="0" dirty="0"/>
              <a:t>Tango attributes (scheme 'tango')</a:t>
            </a:r>
          </a:p>
          <a:p>
            <a:pPr lvl="1"/>
            <a:r>
              <a:rPr lang="en-US" altLang="zh-CN" kern="0" dirty="0"/>
              <a:t>Tango archiving (scheme 'archiving')</a:t>
            </a:r>
          </a:p>
          <a:p>
            <a:pPr lvl="1"/>
            <a:r>
              <a:rPr lang="en-US" altLang="zh-CN" kern="0" dirty="0"/>
              <a:t>File (scheme 'file')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D1C0CDCD-53D2-4752-A1C2-23735E46E69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7" name="CustomShape 1">
            <a:extLst>
              <a:ext uri="{FF2B5EF4-FFF2-40B4-BE49-F238E27FC236}">
                <a16:creationId xmlns:a16="http://schemas.microsoft.com/office/drawing/2014/main" xmlns="" id="{74DB8005-723C-472A-B730-305C1AB1A7EF}"/>
              </a:ext>
            </a:extLst>
          </p:cNvPr>
          <p:cNvSpPr/>
          <p:nvPr/>
        </p:nvSpPr>
        <p:spPr>
          <a:xfrm>
            <a:off x="850255" y="100430"/>
            <a:ext cx="8228013" cy="6935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90640" algn="r">
              <a:lnSpc>
                <a:spcPct val="95000"/>
              </a:lnSpc>
              <a:buFont typeface="Times New Roman" pitchFamily="16" charset="0"/>
              <a:buNone/>
              <a:defRPr/>
            </a:pPr>
            <a:r>
              <a:rPr lang="en-GB" sz="3200" b="1" spc="-1" dirty="0" err="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NeXus</a:t>
            </a:r>
            <a:r>
              <a:rPr lang="en-GB" sz="32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 usage</a:t>
            </a:r>
            <a:endParaRPr lang="en-GB" sz="24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2992785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Class="entr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Class="entr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orme libre 5">
            <a:extLst>
              <a:ext uri="{FF2B5EF4-FFF2-40B4-BE49-F238E27FC236}">
                <a16:creationId xmlns:a16="http://schemas.microsoft.com/office/drawing/2014/main" xmlns="" id="{EB5EBD64-164C-4B49-A0F8-52B0D20F3343}"/>
              </a:ext>
            </a:extLst>
          </p:cNvPr>
          <p:cNvSpPr/>
          <p:nvPr/>
        </p:nvSpPr>
        <p:spPr>
          <a:xfrm>
            <a:off x="7961796" y="3056359"/>
            <a:ext cx="95727" cy="32079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CC99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SimSun" pitchFamily="2"/>
              <a:cs typeface="Mangal" pitchFamily="2"/>
            </a:endParaRPr>
          </a:p>
        </p:txBody>
      </p:sp>
      <p:sp>
        <p:nvSpPr>
          <p:cNvPr id="43" name="Forme libre 5">
            <a:extLst>
              <a:ext uri="{FF2B5EF4-FFF2-40B4-BE49-F238E27FC236}">
                <a16:creationId xmlns:a16="http://schemas.microsoft.com/office/drawing/2014/main" xmlns="" id="{12280CF2-69AF-4F79-B1B1-E2FB1C011AC2}"/>
              </a:ext>
            </a:extLst>
          </p:cNvPr>
          <p:cNvSpPr/>
          <p:nvPr/>
        </p:nvSpPr>
        <p:spPr>
          <a:xfrm>
            <a:off x="6119169" y="3016501"/>
            <a:ext cx="95727" cy="32079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CC99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SimSun" pitchFamily="2"/>
              <a:cs typeface="Mangal" pitchFamily="2"/>
            </a:endParaRPr>
          </a:p>
        </p:txBody>
      </p:sp>
      <p:sp>
        <p:nvSpPr>
          <p:cNvPr id="42" name="Forme libre 5">
            <a:extLst>
              <a:ext uri="{FF2B5EF4-FFF2-40B4-BE49-F238E27FC236}">
                <a16:creationId xmlns:a16="http://schemas.microsoft.com/office/drawing/2014/main" xmlns="" id="{C6F93278-8C93-4252-88F6-DF1CC9097F23}"/>
              </a:ext>
            </a:extLst>
          </p:cNvPr>
          <p:cNvSpPr/>
          <p:nvPr/>
        </p:nvSpPr>
        <p:spPr>
          <a:xfrm>
            <a:off x="1037365" y="3009811"/>
            <a:ext cx="95727" cy="32079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CC99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SimSun" pitchFamily="2"/>
              <a:cs typeface="Mangal" pitchFamily="2"/>
            </a:endParaRPr>
          </a:p>
        </p:txBody>
      </p:sp>
      <p:sp>
        <p:nvSpPr>
          <p:cNvPr id="41" name="Forme libre 5">
            <a:extLst>
              <a:ext uri="{FF2B5EF4-FFF2-40B4-BE49-F238E27FC236}">
                <a16:creationId xmlns:a16="http://schemas.microsoft.com/office/drawing/2014/main" xmlns="" id="{FA1E7B70-9622-4C0F-97B6-661E44342679}"/>
              </a:ext>
            </a:extLst>
          </p:cNvPr>
          <p:cNvSpPr/>
          <p:nvPr/>
        </p:nvSpPr>
        <p:spPr>
          <a:xfrm>
            <a:off x="2458007" y="3043000"/>
            <a:ext cx="95727" cy="32079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CC99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FR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SimSun" pitchFamily="2"/>
              <a:cs typeface="Mangal" pitchFamily="2"/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D1C0CDCD-53D2-4752-A1C2-23735E46E69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7" name="CustomShape 1">
            <a:extLst>
              <a:ext uri="{FF2B5EF4-FFF2-40B4-BE49-F238E27FC236}">
                <a16:creationId xmlns:a16="http://schemas.microsoft.com/office/drawing/2014/main" xmlns="" id="{74DB8005-723C-472A-B730-305C1AB1A7EF}"/>
              </a:ext>
            </a:extLst>
          </p:cNvPr>
          <p:cNvSpPr/>
          <p:nvPr/>
        </p:nvSpPr>
        <p:spPr>
          <a:xfrm>
            <a:off x="850255" y="100430"/>
            <a:ext cx="8228013" cy="6935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90640" algn="r">
              <a:lnSpc>
                <a:spcPct val="95000"/>
              </a:lnSpc>
              <a:buFont typeface="Times New Roman" pitchFamily="16" charset="0"/>
              <a:buNone/>
              <a:defRPr/>
            </a:pPr>
            <a:r>
              <a:rPr lang="en-GB" sz="32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Data recording architecture</a:t>
            </a:r>
            <a:endParaRPr lang="en-GB" sz="24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xmlns="" id="{A1F2AE83-0137-47A5-A6A3-E0EE590BEBDE}"/>
              </a:ext>
            </a:extLst>
          </p:cNvPr>
          <p:cNvGrpSpPr/>
          <p:nvPr/>
        </p:nvGrpSpPr>
        <p:grpSpPr>
          <a:xfrm>
            <a:off x="60976" y="1258898"/>
            <a:ext cx="8795500" cy="5266445"/>
            <a:chOff x="24500" y="1260000"/>
            <a:chExt cx="8795500" cy="5266445"/>
          </a:xfrm>
        </p:grpSpPr>
        <p:sp>
          <p:nvSpPr>
            <p:cNvPr id="8" name="Forme libre 5">
              <a:extLst>
                <a:ext uri="{FF2B5EF4-FFF2-40B4-BE49-F238E27FC236}">
                  <a16:creationId xmlns:a16="http://schemas.microsoft.com/office/drawing/2014/main" xmlns="" id="{1D9266C0-80BF-4941-AA86-BCA678998EE1}"/>
                </a:ext>
              </a:extLst>
            </p:cNvPr>
            <p:cNvSpPr/>
            <p:nvPr/>
          </p:nvSpPr>
          <p:spPr>
            <a:xfrm>
              <a:off x="3871131" y="3026000"/>
              <a:ext cx="95727" cy="320794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  <a:prstDash val="solid"/>
            </a:ln>
          </p:spPr>
          <p:txBody>
            <a:bodyPr vert="horz" wrap="none" lIns="90000" tIns="45000" rIns="90000" bIns="45000" anchor="ctr" anchorCtr="0" compatLnSpc="1"/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fr-FR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SimSun" pitchFamily="2"/>
                <a:cs typeface="Mangal" pitchFamily="2"/>
              </a:endParaRP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xmlns="" id="{DC075840-48B3-4215-ACEB-52680DFE95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24500" y="5086445"/>
              <a:ext cx="1992960" cy="1440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Forme libre 8">
              <a:extLst>
                <a:ext uri="{FF2B5EF4-FFF2-40B4-BE49-F238E27FC236}">
                  <a16:creationId xmlns:a16="http://schemas.microsoft.com/office/drawing/2014/main" xmlns="" id="{D8EC7FCB-E789-4C6A-B191-86067ED46190}"/>
                </a:ext>
              </a:extLst>
            </p:cNvPr>
            <p:cNvSpPr/>
            <p:nvPr/>
          </p:nvSpPr>
          <p:spPr>
            <a:xfrm>
              <a:off x="350280" y="2700000"/>
              <a:ext cx="8469720" cy="360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  <a:prstDash val="solid"/>
            </a:ln>
          </p:spPr>
          <p:txBody>
            <a:bodyPr vert="horz" wrap="none" lIns="90000" tIns="45000" rIns="90000" bIns="45000" anchor="ctr" anchorCtr="0" compatLnSpc="1"/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400" b="0" i="0" u="none" strike="noStrike" baseline="0">
                  <a:ln>
                    <a:noFill/>
                  </a:ln>
                  <a:solidFill>
                    <a:srgbClr val="000080"/>
                  </a:solidFill>
                  <a:latin typeface="Trebuchet MS" pitchFamily="34"/>
                  <a:ea typeface="SimSun" pitchFamily="2"/>
                  <a:cs typeface="Mangal" pitchFamily="2"/>
                </a:rPr>
                <a:t>Tango bus</a:t>
              </a:r>
            </a:p>
          </p:txBody>
        </p:sp>
        <p:sp>
          <p:nvSpPr>
            <p:cNvPr id="12" name="Forme libre 9">
              <a:extLst>
                <a:ext uri="{FF2B5EF4-FFF2-40B4-BE49-F238E27FC236}">
                  <a16:creationId xmlns:a16="http://schemas.microsoft.com/office/drawing/2014/main" xmlns="" id="{71B613A6-E2F5-43C0-B561-96DD881AFA24}"/>
                </a:ext>
              </a:extLst>
            </p:cNvPr>
            <p:cNvSpPr/>
            <p:nvPr/>
          </p:nvSpPr>
          <p:spPr>
            <a:xfrm>
              <a:off x="5404716" y="3330000"/>
              <a:ext cx="1539721" cy="360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6633"/>
            </a:solidFill>
            <a:ln>
              <a:noFill/>
              <a:prstDash val="solid"/>
            </a:ln>
          </p:spPr>
          <p:txBody>
            <a:bodyPr vert="horz" wrap="none" lIns="90000" tIns="45000" rIns="90000" bIns="45000" anchor="ctr" anchorCtr="0" compatLnSpc="1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400" dirty="0" err="1" smtClean="0">
                  <a:solidFill>
                    <a:srgbClr val="FFFFFF"/>
                  </a:solidFill>
                  <a:latin typeface="Trebuchet MS" pitchFamily="34"/>
                  <a:ea typeface="SimSun" pitchFamily="2"/>
                  <a:cs typeface="Mangal" pitchFamily="2"/>
                </a:rPr>
                <a:t>RecordingManager</a:t>
              </a:r>
              <a:endParaRPr lang="fr-FR" sz="1400" dirty="0">
                <a:solidFill>
                  <a:srgbClr val="FFFFFF"/>
                </a:solidFill>
                <a:latin typeface="Trebuchet MS" pitchFamily="34"/>
                <a:ea typeface="SimSun" pitchFamily="2"/>
                <a:cs typeface="Mangal" pitchFamily="2"/>
              </a:endParaRPr>
            </a:p>
          </p:txBody>
        </p:sp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xmlns="" id="{E8421897-ED43-444C-A095-C62F5D54E1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7771680" y="3879406"/>
              <a:ext cx="566640" cy="5666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Forme libre 11">
              <a:extLst>
                <a:ext uri="{FF2B5EF4-FFF2-40B4-BE49-F238E27FC236}">
                  <a16:creationId xmlns:a16="http://schemas.microsoft.com/office/drawing/2014/main" xmlns="" id="{17FBFD5B-01B6-41FE-9343-82A0AA34B6E2}"/>
                </a:ext>
              </a:extLst>
            </p:cNvPr>
            <p:cNvSpPr/>
            <p:nvPr/>
          </p:nvSpPr>
          <p:spPr>
            <a:xfrm>
              <a:off x="1864970" y="3302182"/>
              <a:ext cx="1170000" cy="360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6633"/>
            </a:solidFill>
            <a:ln>
              <a:noFill/>
              <a:prstDash val="solid"/>
            </a:ln>
          </p:spPr>
          <p:txBody>
            <a:bodyPr vert="horz" wrap="none" lIns="90000" tIns="45000" rIns="90000" bIns="45000" anchor="ctr" anchorCtr="0" compatLnSpc="1"/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400" b="0" i="0" u="none" strike="noStrike" baseline="0" dirty="0" err="1">
                  <a:ln>
                    <a:noFill/>
                  </a:ln>
                  <a:solidFill>
                    <a:srgbClr val="FFFFFF"/>
                  </a:solidFill>
                  <a:latin typeface="Trebuchet MS" pitchFamily="34"/>
                  <a:ea typeface="SimSun" pitchFamily="2"/>
                  <a:cs typeface="Mangal" pitchFamily="2"/>
                </a:rPr>
                <a:t>FileTransfer</a:t>
              </a:r>
              <a:endParaRPr lang="fr-FR" sz="1400" b="0" i="0" u="none" strike="noStrike" baseline="0" dirty="0">
                <a:ln>
                  <a:noFill/>
                </a:ln>
                <a:solidFill>
                  <a:srgbClr val="FFFFFF"/>
                </a:solidFill>
                <a:latin typeface="Trebuchet MS" pitchFamily="34"/>
                <a:ea typeface="SimSun" pitchFamily="2"/>
                <a:cs typeface="Mangal" pitchFamily="2"/>
              </a:endParaRPr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xmlns="" id="{E9EA1E98-C888-4F7B-A956-1B6B8BC2E0C8}"/>
                </a:ext>
              </a:extLst>
            </p:cNvPr>
            <p:cNvSpPr txBox="1"/>
            <p:nvPr/>
          </p:nvSpPr>
          <p:spPr>
            <a:xfrm>
              <a:off x="3966859" y="5835058"/>
              <a:ext cx="610560" cy="3034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1">
              <a:sp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400" b="0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Trebuchet MS" pitchFamily="34"/>
                  <a:ea typeface="SimSun" pitchFamily="2"/>
                  <a:cs typeface="Mangal" pitchFamily="2"/>
                </a:rPr>
                <a:t>Spool</a:t>
              </a:r>
            </a:p>
          </p:txBody>
        </p:sp>
        <p:sp>
          <p:nvSpPr>
            <p:cNvPr id="18" name="Forme libre 13">
              <a:extLst>
                <a:ext uri="{FF2B5EF4-FFF2-40B4-BE49-F238E27FC236}">
                  <a16:creationId xmlns:a16="http://schemas.microsoft.com/office/drawing/2014/main" xmlns="" id="{5DC06DAF-2755-4B8C-920F-C96B75B7C1E8}"/>
                </a:ext>
              </a:extLst>
            </p:cNvPr>
            <p:cNvSpPr/>
            <p:nvPr/>
          </p:nvSpPr>
          <p:spPr>
            <a:xfrm rot="7719600">
              <a:off x="3897480" y="4377301"/>
              <a:ext cx="1883160" cy="35208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5232" h="979">
                  <a:moveTo>
                    <a:pt x="0" y="979"/>
                  </a:moveTo>
                  <a:cubicBezTo>
                    <a:pt x="1757" y="-426"/>
                    <a:pt x="4021" y="3"/>
                    <a:pt x="5232" y="315"/>
                  </a:cubicBezTo>
                </a:path>
              </a:pathLst>
            </a:custGeom>
            <a:noFill/>
            <a:ln w="36000">
              <a:solidFill>
                <a:srgbClr val="B84747"/>
              </a:solidFill>
              <a:prstDash val="solid"/>
              <a:tailEnd type="arrow"/>
            </a:ln>
          </p:spPr>
          <p:txBody>
            <a:bodyPr vert="horz" wrap="none" lIns="108000" tIns="63000" rIns="108000" bIns="63000" anchor="ctr" anchorCtr="1" compatLnSpc="1"/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fr-FR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SimSun" pitchFamily="2"/>
                <a:cs typeface="Mangal" pitchFamily="2"/>
              </a:endParaRPr>
            </a:p>
          </p:txBody>
        </p:sp>
        <p:sp>
          <p:nvSpPr>
            <p:cNvPr id="19" name="Forme libre 14">
              <a:extLst>
                <a:ext uri="{FF2B5EF4-FFF2-40B4-BE49-F238E27FC236}">
                  <a16:creationId xmlns:a16="http://schemas.microsoft.com/office/drawing/2014/main" xmlns="" id="{9FE1B86C-8BC2-4D45-83C1-400AE7BCA03D}"/>
                </a:ext>
              </a:extLst>
            </p:cNvPr>
            <p:cNvSpPr/>
            <p:nvPr/>
          </p:nvSpPr>
          <p:spPr>
            <a:xfrm rot="7770600">
              <a:off x="4236253" y="4585163"/>
              <a:ext cx="2539440" cy="50004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055" h="1390">
                  <a:moveTo>
                    <a:pt x="0" y="1390"/>
                  </a:moveTo>
                  <a:cubicBezTo>
                    <a:pt x="2772" y="-1185"/>
                    <a:pt x="6248" y="494"/>
                    <a:pt x="7055" y="1087"/>
                  </a:cubicBezTo>
                </a:path>
              </a:pathLst>
            </a:custGeom>
            <a:noFill/>
            <a:ln w="36000">
              <a:solidFill>
                <a:srgbClr val="94BD5E"/>
              </a:solidFill>
              <a:prstDash val="solid"/>
              <a:tailEnd type="arrow"/>
            </a:ln>
          </p:spPr>
          <p:txBody>
            <a:bodyPr vert="horz" wrap="none" lIns="108000" tIns="63000" rIns="108000" bIns="63000" anchor="ctr" anchorCtr="1" compatLnSpc="1"/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fr-FR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SimSun" pitchFamily="2"/>
                <a:cs typeface="Mangal" pitchFamily="2"/>
              </a:endParaRPr>
            </a:p>
          </p:txBody>
        </p:sp>
        <p:sp>
          <p:nvSpPr>
            <p:cNvPr id="20" name="Forme libre 15">
              <a:extLst>
                <a:ext uri="{FF2B5EF4-FFF2-40B4-BE49-F238E27FC236}">
                  <a16:creationId xmlns:a16="http://schemas.microsoft.com/office/drawing/2014/main" xmlns="" id="{00E95945-59D3-4B72-9FC5-6FB79D09FADF}"/>
                </a:ext>
              </a:extLst>
            </p:cNvPr>
            <p:cNvSpPr/>
            <p:nvPr/>
          </p:nvSpPr>
          <p:spPr>
            <a:xfrm rot="7770600" flipH="1" flipV="1">
              <a:off x="2143075" y="4587693"/>
              <a:ext cx="1098346" cy="1216581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855" h="2466">
                  <a:moveTo>
                    <a:pt x="1855" y="2466"/>
                  </a:moveTo>
                  <a:cubicBezTo>
                    <a:pt x="1225" y="1658"/>
                    <a:pt x="1543" y="1272"/>
                    <a:pt x="0" y="0"/>
                  </a:cubicBezTo>
                </a:path>
              </a:pathLst>
            </a:custGeom>
            <a:noFill/>
            <a:ln w="36000">
              <a:solidFill>
                <a:srgbClr val="94BD5E"/>
              </a:solidFill>
              <a:prstDash val="solid"/>
              <a:tailEnd type="arrow"/>
            </a:ln>
          </p:spPr>
          <p:txBody>
            <a:bodyPr vert="horz" wrap="none" lIns="108000" tIns="63000" rIns="108000" bIns="63000" anchor="ctr" anchorCtr="1" compatLnSpc="1"/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fr-FR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SimSun" pitchFamily="2"/>
                <a:cs typeface="Mangal" pitchFamily="2"/>
              </a:endParaRPr>
            </a:p>
          </p:txBody>
        </p:sp>
        <p:sp>
          <p:nvSpPr>
            <p:cNvPr id="21" name="Forme libre 16">
              <a:extLst>
                <a:ext uri="{FF2B5EF4-FFF2-40B4-BE49-F238E27FC236}">
                  <a16:creationId xmlns:a16="http://schemas.microsoft.com/office/drawing/2014/main" xmlns="" id="{7B4C6CBF-E11A-4144-A3C2-99924D45EDCD}"/>
                </a:ext>
              </a:extLst>
            </p:cNvPr>
            <p:cNvSpPr/>
            <p:nvPr/>
          </p:nvSpPr>
          <p:spPr>
            <a:xfrm>
              <a:off x="4590000" y="2419560"/>
              <a:ext cx="90000" cy="2804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E6FF00"/>
                </a:gs>
              </a:gsLst>
              <a:path path="rect">
                <a:fillToRect l="50000" t="50000" r="50000" b="50000"/>
              </a:path>
            </a:gradFill>
            <a:ln>
              <a:noFill/>
              <a:prstDash val="solid"/>
            </a:ln>
          </p:spPr>
          <p:txBody>
            <a:bodyPr vert="horz" wrap="none" lIns="90000" tIns="45000" rIns="90000" bIns="45000" anchor="ctr" anchorCtr="0" compatLnSpc="1"/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fr-FR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SimSun" pitchFamily="2"/>
                <a:cs typeface="Mangal" pitchFamily="2"/>
              </a:endParaRPr>
            </a:p>
          </p:txBody>
        </p:sp>
        <p:sp>
          <p:nvSpPr>
            <p:cNvPr id="22" name="Forme libre 17">
              <a:extLst>
                <a:ext uri="{FF2B5EF4-FFF2-40B4-BE49-F238E27FC236}">
                  <a16:creationId xmlns:a16="http://schemas.microsoft.com/office/drawing/2014/main" xmlns="" id="{17FDF3EF-01BC-4C4C-814B-E59BD54EC342}"/>
                </a:ext>
              </a:extLst>
            </p:cNvPr>
            <p:cNvSpPr/>
            <p:nvPr/>
          </p:nvSpPr>
          <p:spPr>
            <a:xfrm>
              <a:off x="3319527" y="3296000"/>
              <a:ext cx="1173993" cy="360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6633"/>
            </a:solidFill>
            <a:ln>
              <a:noFill/>
              <a:prstDash val="solid"/>
            </a:ln>
          </p:spPr>
          <p:txBody>
            <a:bodyPr vert="horz" wrap="none" lIns="90000" tIns="45000" rIns="90000" bIns="45000" anchor="ctr" anchorCtr="0" compatLnSpc="1"/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400" b="0" i="0" u="none" strike="noStrike" baseline="0" dirty="0" err="1">
                  <a:ln>
                    <a:noFill/>
                  </a:ln>
                  <a:solidFill>
                    <a:srgbClr val="FFFFFF"/>
                  </a:solidFill>
                  <a:latin typeface="Trebuchet MS" pitchFamily="34"/>
                  <a:ea typeface="SimSun" pitchFamily="2"/>
                  <a:cs typeface="Mangal" pitchFamily="2"/>
                </a:rPr>
                <a:t>ScanServer</a:t>
              </a:r>
              <a:endParaRPr lang="fr-FR" sz="1400" b="0" i="0" u="none" strike="noStrike" baseline="0" dirty="0">
                <a:ln>
                  <a:noFill/>
                </a:ln>
                <a:solidFill>
                  <a:srgbClr val="FFFFFF"/>
                </a:solidFill>
                <a:latin typeface="Trebuchet MS" pitchFamily="34"/>
                <a:ea typeface="SimSun" pitchFamily="2"/>
                <a:cs typeface="Mangal" pitchFamily="2"/>
              </a:endParaRPr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xmlns="" id="{AAC29F9B-3250-4348-9514-154B4E7832ED}"/>
                </a:ext>
              </a:extLst>
            </p:cNvPr>
            <p:cNvSpPr txBox="1"/>
            <p:nvPr/>
          </p:nvSpPr>
          <p:spPr>
            <a:xfrm>
              <a:off x="7398148" y="4501535"/>
              <a:ext cx="1260000" cy="45539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compatLnSpc="1">
              <a:sp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200" b="0" i="0" u="none" strike="noStrike" baseline="0" dirty="0" err="1">
                  <a:ln>
                    <a:noFill/>
                  </a:ln>
                  <a:solidFill>
                    <a:srgbClr val="000000"/>
                  </a:solidFill>
                  <a:latin typeface="Trebuchet MS" pitchFamily="34"/>
                  <a:ea typeface="SimSun" pitchFamily="2"/>
                  <a:cs typeface="Mangal" pitchFamily="2"/>
                </a:rPr>
                <a:t>Recording</a:t>
              </a:r>
              <a:r>
                <a:rPr lang="fr-FR" sz="1200" b="0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Trebuchet MS" pitchFamily="34"/>
                  <a:ea typeface="SimSun" pitchFamily="2"/>
                  <a:cs typeface="Mangal" pitchFamily="2"/>
                </a:rPr>
                <a:t> configuration</a:t>
              </a:r>
            </a:p>
          </p:txBody>
        </p:sp>
        <p:sp>
          <p:nvSpPr>
            <p:cNvPr id="24" name="Forme libre 19">
              <a:extLst>
                <a:ext uri="{FF2B5EF4-FFF2-40B4-BE49-F238E27FC236}">
                  <a16:creationId xmlns:a16="http://schemas.microsoft.com/office/drawing/2014/main" xmlns="" id="{53039775-CCB7-4340-A494-6DBFC46BB255}"/>
                </a:ext>
              </a:extLst>
            </p:cNvPr>
            <p:cNvSpPr/>
            <p:nvPr/>
          </p:nvSpPr>
          <p:spPr>
            <a:xfrm>
              <a:off x="3319528" y="3630694"/>
              <a:ext cx="1170000" cy="270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0047FF"/>
            </a:solidFill>
            <a:ln>
              <a:noFill/>
              <a:prstDash val="solid"/>
            </a:ln>
          </p:spPr>
          <p:txBody>
            <a:bodyPr vert="horz" wrap="none" lIns="90000" tIns="45000" rIns="90000" bIns="45000" anchor="ctr" anchorCtr="0" compatLnSpc="1"/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400" b="0" i="0" u="none" strike="noStrike" baseline="0" dirty="0" err="1">
                  <a:ln>
                    <a:noFill/>
                  </a:ln>
                  <a:solidFill>
                    <a:srgbClr val="FFFFFF"/>
                  </a:solidFill>
                  <a:latin typeface="Trebuchet MS" pitchFamily="34"/>
                  <a:ea typeface="SimSun" pitchFamily="2"/>
                  <a:cs typeface="Mangal" pitchFamily="2"/>
                </a:rPr>
                <a:t>RecorderProxy</a:t>
              </a:r>
              <a:endParaRPr lang="fr-FR" sz="1400" b="0" i="0" u="none" strike="noStrike" baseline="0" dirty="0">
                <a:ln>
                  <a:noFill/>
                </a:ln>
                <a:solidFill>
                  <a:srgbClr val="FFFFFF"/>
                </a:solidFill>
                <a:latin typeface="Trebuchet MS" pitchFamily="34"/>
                <a:ea typeface="SimSun" pitchFamily="2"/>
                <a:cs typeface="Mangal" pitchFamily="2"/>
              </a:endParaRPr>
            </a:p>
          </p:txBody>
        </p:sp>
        <p:sp>
          <p:nvSpPr>
            <p:cNvPr id="25" name="Forme libre 20">
              <a:extLst>
                <a:ext uri="{FF2B5EF4-FFF2-40B4-BE49-F238E27FC236}">
                  <a16:creationId xmlns:a16="http://schemas.microsoft.com/office/drawing/2014/main" xmlns="" id="{D31C313A-80F2-48ED-AEA8-802B9569AB21}"/>
                </a:ext>
              </a:extLst>
            </p:cNvPr>
            <p:cNvSpPr/>
            <p:nvPr/>
          </p:nvSpPr>
          <p:spPr>
            <a:xfrm rot="7719600">
              <a:off x="4533431" y="3392014"/>
              <a:ext cx="843119" cy="47736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343" h="1327">
                  <a:moveTo>
                    <a:pt x="0" y="0"/>
                  </a:moveTo>
                  <a:cubicBezTo>
                    <a:pt x="781" y="976"/>
                    <a:pt x="1718" y="547"/>
                    <a:pt x="2343" y="1327"/>
                  </a:cubicBezTo>
                </a:path>
              </a:pathLst>
            </a:custGeom>
            <a:noFill/>
            <a:ln w="36000">
              <a:solidFill>
                <a:srgbClr val="4C4C4C"/>
              </a:solidFill>
              <a:prstDash val="solid"/>
              <a:headEnd type="arrow"/>
              <a:tailEnd type="arrow"/>
            </a:ln>
          </p:spPr>
          <p:txBody>
            <a:bodyPr vert="horz" wrap="none" lIns="108000" tIns="63000" rIns="108000" bIns="63000" anchor="ctr" anchorCtr="1" compatLnSpc="1"/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fr-FR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SimSun" pitchFamily="2"/>
                <a:cs typeface="Mangal" pitchFamily="2"/>
              </a:endParaRP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xmlns="" id="{C587AB9D-1BD5-4854-B3B5-6C0AEB486E66}"/>
                </a:ext>
              </a:extLst>
            </p:cNvPr>
            <p:cNvSpPr txBox="1"/>
            <p:nvPr/>
          </p:nvSpPr>
          <p:spPr>
            <a:xfrm rot="2988000">
              <a:off x="4786038" y="4294306"/>
              <a:ext cx="923040" cy="3034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1">
              <a:sp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400" b="0" i="0" u="none" strike="noStrike" baseline="0" dirty="0" err="1">
                  <a:ln>
                    <a:noFill/>
                  </a:ln>
                  <a:solidFill>
                    <a:srgbClr val="000000"/>
                  </a:solidFill>
                  <a:latin typeface="Trebuchet MS" pitchFamily="34"/>
                  <a:ea typeface="SimSun" pitchFamily="2"/>
                  <a:cs typeface="Mangal" pitchFamily="2"/>
                </a:rPr>
                <a:t>Metadata</a:t>
              </a:r>
              <a:endParaRPr lang="fr-FR" sz="1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SimSun" pitchFamily="2"/>
                <a:cs typeface="Mangal" pitchFamily="2"/>
              </a:endParaRPr>
            </a:p>
          </p:txBody>
        </p:sp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xmlns="" id="{9BC7A7C6-20A1-407D-88DE-4643C3534722}"/>
                </a:ext>
              </a:extLst>
            </p:cNvPr>
            <p:cNvSpPr txBox="1"/>
            <p:nvPr/>
          </p:nvSpPr>
          <p:spPr>
            <a:xfrm>
              <a:off x="5543640" y="4647004"/>
              <a:ext cx="953280" cy="3034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1">
              <a:sp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400" b="0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Trebuchet MS" pitchFamily="34"/>
                  <a:ea typeface="SimSun" pitchFamily="2"/>
                  <a:cs typeface="Mangal" pitchFamily="2"/>
                </a:rPr>
                <a:t>Scan data</a:t>
              </a:r>
            </a:p>
          </p:txBody>
        </p:sp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xmlns="" id="{61A6103B-F579-432B-A267-C387CBF1E8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</a:blip>
            <a:srcRect/>
            <a:stretch>
              <a:fillRect/>
            </a:stretch>
          </p:blipFill>
          <p:spPr>
            <a:xfrm>
              <a:off x="3060000" y="5295058"/>
              <a:ext cx="898559" cy="360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xmlns="" id="{91FB35F7-FA3F-40E4-9F71-899F91659D1A}"/>
                </a:ext>
              </a:extLst>
            </p:cNvPr>
            <p:cNvSpPr txBox="1"/>
            <p:nvPr/>
          </p:nvSpPr>
          <p:spPr>
            <a:xfrm>
              <a:off x="2104729" y="3803400"/>
              <a:ext cx="587520" cy="51659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1">
              <a:sp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400" b="0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Trebuchet MS" pitchFamily="34"/>
                  <a:ea typeface="SimSun" pitchFamily="2"/>
                  <a:cs typeface="Mangal" pitchFamily="2"/>
                </a:rPr>
                <a:t>Move</a:t>
              </a:r>
            </a:p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400" b="0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Trebuchet MS" pitchFamily="34"/>
                  <a:ea typeface="SimSun" pitchFamily="2"/>
                  <a:cs typeface="Mangal" pitchFamily="2"/>
                </a:rPr>
                <a:t>files</a:t>
              </a:r>
            </a:p>
          </p:txBody>
        </p:sp>
        <p:sp>
          <p:nvSpPr>
            <p:cNvPr id="30" name="Forme libre 25">
              <a:extLst>
                <a:ext uri="{FF2B5EF4-FFF2-40B4-BE49-F238E27FC236}">
                  <a16:creationId xmlns:a16="http://schemas.microsoft.com/office/drawing/2014/main" xmlns="" id="{6FD8A362-A910-4B1D-8FEB-CA7795C5B7BF}"/>
                </a:ext>
              </a:extLst>
            </p:cNvPr>
            <p:cNvSpPr/>
            <p:nvPr/>
          </p:nvSpPr>
          <p:spPr>
            <a:xfrm>
              <a:off x="7236296" y="3330000"/>
              <a:ext cx="1583704" cy="360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6633"/>
            </a:solidFill>
            <a:ln>
              <a:noFill/>
              <a:prstDash val="solid"/>
            </a:ln>
          </p:spPr>
          <p:txBody>
            <a:bodyPr vert="horz" wrap="none" lIns="90000" tIns="45000" rIns="90000" bIns="45000" anchor="ctr" anchorCtr="0" compatLnSpc="1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400" dirty="0" err="1" smtClean="0">
                  <a:solidFill>
                    <a:srgbClr val="FFFFFF"/>
                  </a:solidFill>
                  <a:latin typeface="Trebuchet MS" pitchFamily="34"/>
                  <a:ea typeface="SimSun" pitchFamily="2"/>
                  <a:cs typeface="Mangal" pitchFamily="2"/>
                </a:rPr>
                <a:t>TangoRecorder</a:t>
              </a:r>
              <a:endParaRPr lang="fr-FR" sz="1400" dirty="0">
                <a:solidFill>
                  <a:srgbClr val="FFFFFF"/>
                </a:solidFill>
                <a:latin typeface="Trebuchet MS" pitchFamily="34"/>
                <a:ea typeface="SimSun" pitchFamily="2"/>
                <a:cs typeface="Mangal" pitchFamily="2"/>
              </a:endParaRPr>
            </a:p>
          </p:txBody>
        </p:sp>
        <p:pic>
          <p:nvPicPr>
            <p:cNvPr id="31" name="Image 30">
              <a:extLst>
                <a:ext uri="{FF2B5EF4-FFF2-40B4-BE49-F238E27FC236}">
                  <a16:creationId xmlns:a16="http://schemas.microsoft.com/office/drawing/2014/main" xmlns="" id="{8D65D02A-1D46-4F5D-A299-02F9645E0D0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/>
              <a:alphaModFix/>
            </a:blip>
            <a:srcRect/>
            <a:stretch>
              <a:fillRect/>
            </a:stretch>
          </p:blipFill>
          <p:spPr>
            <a:xfrm>
              <a:off x="568002" y="3900802"/>
              <a:ext cx="695879" cy="69587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xmlns="" id="{23442D90-C66B-477B-9FB8-6943DD2B994A}"/>
                </a:ext>
              </a:extLst>
            </p:cNvPr>
            <p:cNvSpPr txBox="1"/>
            <p:nvPr/>
          </p:nvSpPr>
          <p:spPr>
            <a:xfrm>
              <a:off x="359592" y="4041067"/>
              <a:ext cx="1260000" cy="50795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compatLnSpc="1">
              <a:sp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200" b="0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Trebuchet MS" pitchFamily="34"/>
                  <a:ea typeface="SimSun" pitchFamily="2"/>
                  <a:cs typeface="Mangal" pitchFamily="2"/>
                </a:rPr>
                <a:t>LDAP </a:t>
              </a:r>
              <a:r>
                <a:rPr lang="fr-FR" sz="1200" b="0" i="0" u="none" strike="noStrike" baseline="0" dirty="0" err="1">
                  <a:ln>
                    <a:noFill/>
                  </a:ln>
                  <a:solidFill>
                    <a:srgbClr val="000000"/>
                  </a:solidFill>
                  <a:latin typeface="Trebuchet MS" pitchFamily="34"/>
                  <a:ea typeface="SimSun" pitchFamily="2"/>
                  <a:cs typeface="Mangal" pitchFamily="2"/>
                </a:rPr>
                <a:t>database</a:t>
              </a:r>
              <a:endParaRPr lang="fr-FR" sz="1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SimSun" pitchFamily="2"/>
                <a:cs typeface="Mangal" pitchFamily="2"/>
              </a:endParaRPr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xmlns="" id="{1AFB5854-434F-48A7-A8DA-556379C9D6B3}"/>
                </a:ext>
              </a:extLst>
            </p:cNvPr>
            <p:cNvSpPr txBox="1"/>
            <p:nvPr/>
          </p:nvSpPr>
          <p:spPr>
            <a:xfrm>
              <a:off x="390980" y="3694319"/>
              <a:ext cx="1260000" cy="50795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compatLnSpc="1">
              <a:sp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200" b="0" i="0" u="none" strike="noStrike" baseline="0" dirty="0" err="1">
                  <a:ln>
                    <a:noFill/>
                  </a:ln>
                  <a:solidFill>
                    <a:srgbClr val="000000"/>
                  </a:solidFill>
                  <a:latin typeface="Trebuchet MS" pitchFamily="34"/>
                  <a:ea typeface="SimSun" pitchFamily="2"/>
                  <a:cs typeface="Mangal" pitchFamily="2"/>
                </a:rPr>
                <a:t>projects</a:t>
              </a:r>
              <a:r>
                <a:rPr lang="fr-FR" sz="1200" b="0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Trebuchet MS" pitchFamily="34"/>
                  <a:ea typeface="SimSun" pitchFamily="2"/>
                  <a:cs typeface="Mangal" pitchFamily="2"/>
                </a:rPr>
                <a:t> &amp; </a:t>
              </a:r>
              <a:r>
                <a:rPr lang="fr-FR" sz="1200" b="0" i="0" u="none" strike="noStrike" baseline="0" dirty="0" err="1">
                  <a:ln>
                    <a:noFill/>
                  </a:ln>
                  <a:solidFill>
                    <a:srgbClr val="000000"/>
                  </a:solidFill>
                  <a:latin typeface="Trebuchet MS" pitchFamily="34"/>
                  <a:ea typeface="SimSun" pitchFamily="2"/>
                  <a:cs typeface="Mangal" pitchFamily="2"/>
                </a:rPr>
                <a:t>users</a:t>
              </a:r>
              <a:r>
                <a:rPr lang="fr-FR" sz="1200" b="0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Trebuchet MS" pitchFamily="34"/>
                  <a:ea typeface="SimSun" pitchFamily="2"/>
                  <a:cs typeface="Mangal" pitchFamily="2"/>
                </a:rPr>
                <a:t> info</a:t>
              </a:r>
            </a:p>
          </p:txBody>
        </p:sp>
        <p:pic>
          <p:nvPicPr>
            <p:cNvPr id="34" name="Image 33">
              <a:extLst>
                <a:ext uri="{FF2B5EF4-FFF2-40B4-BE49-F238E27FC236}">
                  <a16:creationId xmlns:a16="http://schemas.microsoft.com/office/drawing/2014/main" xmlns="" id="{FE43389E-7A60-4BE7-80D8-A0940F5EA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lum/>
              <a:alphaModFix/>
            </a:blip>
            <a:srcRect/>
            <a:stretch>
              <a:fillRect/>
            </a:stretch>
          </p:blipFill>
          <p:spPr>
            <a:xfrm>
              <a:off x="3713040" y="1260000"/>
              <a:ext cx="1866960" cy="11595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xmlns="" id="{7F9A2979-2395-49D5-8207-88F5F8E762BA}"/>
                </a:ext>
              </a:extLst>
            </p:cNvPr>
            <p:cNvSpPr txBox="1"/>
            <p:nvPr/>
          </p:nvSpPr>
          <p:spPr>
            <a:xfrm>
              <a:off x="3060000" y="1710000"/>
              <a:ext cx="651600" cy="3034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1">
              <a:sp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Trebuchet MS" pitchFamily="34"/>
                  <a:ea typeface="SimSun" pitchFamily="2"/>
                  <a:cs typeface="Mangal" pitchFamily="2"/>
                </a:rPr>
                <a:t>SALSA</a:t>
              </a:r>
            </a:p>
          </p:txBody>
        </p:sp>
        <p:sp>
          <p:nvSpPr>
            <p:cNvPr id="36" name="Forme libre 31">
              <a:extLst>
                <a:ext uri="{FF2B5EF4-FFF2-40B4-BE49-F238E27FC236}">
                  <a16:creationId xmlns:a16="http://schemas.microsoft.com/office/drawing/2014/main" xmlns="" id="{75D3E2CD-9578-4B38-A3DD-0DBAB8D2CB7D}"/>
                </a:ext>
              </a:extLst>
            </p:cNvPr>
            <p:cNvSpPr/>
            <p:nvPr/>
          </p:nvSpPr>
          <p:spPr>
            <a:xfrm>
              <a:off x="2001114" y="4356046"/>
              <a:ext cx="900000" cy="180000"/>
            </a:xfrm>
            <a:custGeom>
              <a:avLst>
                <a:gd name="f0" fmla="val 1800"/>
              </a:avLst>
              <a:gdLst>
                <a:gd name="f1" fmla="val 10800000"/>
                <a:gd name="f2" fmla="val 5400000"/>
                <a:gd name="f3" fmla="val 16200000"/>
                <a:gd name="f4" fmla="val 180"/>
                <a:gd name="f5" fmla="val w"/>
                <a:gd name="f6" fmla="val h"/>
                <a:gd name="f7" fmla="val ss"/>
                <a:gd name="f8" fmla="val 0"/>
                <a:gd name="f9" fmla="val 21600"/>
                <a:gd name="f10" fmla="val -2147483647"/>
                <a:gd name="f11" fmla="val 2147483647"/>
                <a:gd name="f12" fmla="val 5400"/>
                <a:gd name="f13" fmla="+- 0 0 0"/>
                <a:gd name="f14" fmla="abs f5"/>
                <a:gd name="f15" fmla="abs f6"/>
                <a:gd name="f16" fmla="abs f7"/>
                <a:gd name="f17" fmla="*/ f6 1 21600"/>
                <a:gd name="f18" fmla="pin 0 f0 5400"/>
                <a:gd name="f19" fmla="+- 0 0 f2"/>
                <a:gd name="f20" fmla="*/ f13 f1 1"/>
                <a:gd name="f21" fmla="?: f14 f5 1"/>
                <a:gd name="f22" fmla="?: f15 f6 1"/>
                <a:gd name="f23" fmla="?: f16 f7 1"/>
                <a:gd name="f24" fmla="+- f8 f18 0"/>
                <a:gd name="f25" fmla="+- f9 0 f18"/>
                <a:gd name="f26" fmla="*/ f18 2 1"/>
                <a:gd name="f27" fmla="+- 10800 0 f18"/>
                <a:gd name="f28" fmla="*/ f18 1 3"/>
                <a:gd name="f29" fmla="*/ f18 f17 1"/>
                <a:gd name="f30" fmla="*/ 0 f17 1"/>
                <a:gd name="f31" fmla="*/ f20 1 f4"/>
                <a:gd name="f32" fmla="*/ 10800 f17 1"/>
                <a:gd name="f33" fmla="*/ 21600 f17 1"/>
                <a:gd name="f34" fmla="*/ f21 1 21600"/>
                <a:gd name="f35" fmla="*/ f22 1 21600"/>
                <a:gd name="f36" fmla="*/ 21600 f21 1"/>
                <a:gd name="f37" fmla="*/ f24 2 1"/>
                <a:gd name="f38" fmla="+- 21600 0 f27"/>
                <a:gd name="f39" fmla="+- f28 f18 0"/>
                <a:gd name="f40" fmla="+- f8 f28 0"/>
                <a:gd name="f41" fmla="+- f9 0 f28"/>
                <a:gd name="f42" fmla="+- f24 0 f8"/>
                <a:gd name="f43" fmla="+- 10800 0 f27"/>
                <a:gd name="f44" fmla="+- 21600 0 f25"/>
                <a:gd name="f45" fmla="+- f25 0 f9"/>
                <a:gd name="f46" fmla="+- f27 0 10800"/>
                <a:gd name="f47" fmla="+- 0 0 f24"/>
                <a:gd name="f48" fmla="+- f31 0 f2"/>
                <a:gd name="f49" fmla="min f35 f34"/>
                <a:gd name="f50" fmla="*/ f36 1 f23"/>
                <a:gd name="f51" fmla="+- f8 f39 0"/>
                <a:gd name="f52" fmla="*/ f41 f17 1"/>
                <a:gd name="f53" fmla="*/ f40 f17 1"/>
                <a:gd name="f54" fmla="abs f42"/>
                <a:gd name="f55" fmla="abs f43"/>
                <a:gd name="f56" fmla="?: f43 0 f1"/>
                <a:gd name="f57" fmla="?: f43 f1 0"/>
                <a:gd name="f58" fmla="+- f38 0 10800"/>
                <a:gd name="f59" fmla="abs f44"/>
                <a:gd name="f60" fmla="?: f44 0 f1"/>
                <a:gd name="f61" fmla="?: f44 f1 0"/>
                <a:gd name="f62" fmla="abs f45"/>
                <a:gd name="f63" fmla="+- 10800 0 f38"/>
                <a:gd name="f64" fmla="abs f46"/>
                <a:gd name="f65" fmla="abs f47"/>
                <a:gd name="f66" fmla="?: f47 0 f1"/>
                <a:gd name="f67" fmla="?: f47 f1 0"/>
                <a:gd name="f68" fmla="+- f50 0 f18"/>
                <a:gd name="f69" fmla="+- f50 0 f26"/>
                <a:gd name="f70" fmla="+- f50 0 f39"/>
                <a:gd name="f71" fmla="*/ f8 f49 1"/>
                <a:gd name="f72" fmla="*/ f51 f49 1"/>
                <a:gd name="f73" fmla="*/ f37 f49 1"/>
                <a:gd name="f74" fmla="*/ f24 f49 1"/>
                <a:gd name="f75" fmla="abs f58"/>
                <a:gd name="f76" fmla="*/ f50 f49 1"/>
                <a:gd name="f77" fmla="abs f63"/>
                <a:gd name="f78" fmla="?: f63 0 f1"/>
                <a:gd name="f79" fmla="?: f63 f1 0"/>
                <a:gd name="f80" fmla="*/ 10800 f49 1"/>
                <a:gd name="f81" fmla="*/ f70 f49 1"/>
                <a:gd name="f82" fmla="+- f74 0 f73"/>
                <a:gd name="f83" fmla="+- f71 0 f74"/>
                <a:gd name="f84" fmla="+- f74 0 f71"/>
                <a:gd name="f85" fmla="+- f73 0 f74"/>
                <a:gd name="f86" fmla="*/ f69 f49 1"/>
                <a:gd name="f87" fmla="*/ f68 f49 1"/>
                <a:gd name="f88" fmla="abs f82"/>
                <a:gd name="f89" fmla="?: f82 f19 f2"/>
                <a:gd name="f90" fmla="?: f82 f2 f19"/>
                <a:gd name="f91" fmla="?: f82 f3 f2"/>
                <a:gd name="f92" fmla="?: f82 f2 f3"/>
                <a:gd name="f93" fmla="abs f83"/>
                <a:gd name="f94" fmla="?: f83 f19 f2"/>
                <a:gd name="f95" fmla="?: f83 f2 f19"/>
                <a:gd name="f96" fmla="?: f83 f57 f56"/>
                <a:gd name="f97" fmla="?: f83 f56 f57"/>
                <a:gd name="f98" fmla="abs f84"/>
                <a:gd name="f99" fmla="?: f84 f19 f2"/>
                <a:gd name="f100" fmla="?: f84 f2 f19"/>
                <a:gd name="f101" fmla="?: f84 f3 f2"/>
                <a:gd name="f102" fmla="?: f84 f2 f3"/>
                <a:gd name="f103" fmla="abs f85"/>
                <a:gd name="f104" fmla="?: f85 f19 f2"/>
                <a:gd name="f105" fmla="?: f85 f2 f19"/>
                <a:gd name="f106" fmla="?: f85 f61 f60"/>
                <a:gd name="f107" fmla="?: f85 f60 f61"/>
                <a:gd name="f108" fmla="+- f87 0 f86"/>
                <a:gd name="f109" fmla="+- f76 0 f87"/>
                <a:gd name="f110" fmla="+- f87 0 f76"/>
                <a:gd name="f111" fmla="+- f86 0 f87"/>
                <a:gd name="f112" fmla="?: f82 f92 f91"/>
                <a:gd name="f113" fmla="?: f82 f91 f92"/>
                <a:gd name="f114" fmla="?: f42 f90 f89"/>
                <a:gd name="f115" fmla="?: f43 f96 f97"/>
                <a:gd name="f116" fmla="?: f43 f94 f95"/>
                <a:gd name="f117" fmla="?: f84 f102 f101"/>
                <a:gd name="f118" fmla="?: f84 f101 f102"/>
                <a:gd name="f119" fmla="?: f58 f100 f99"/>
                <a:gd name="f120" fmla="?: f44 f106 f107"/>
                <a:gd name="f121" fmla="?: f44 f104 f105"/>
                <a:gd name="f122" fmla="abs f108"/>
                <a:gd name="f123" fmla="?: f108 f19 f2"/>
                <a:gd name="f124" fmla="?: f108 f2 f19"/>
                <a:gd name="f125" fmla="?: f108 f3 f2"/>
                <a:gd name="f126" fmla="?: f108 f2 f3"/>
                <a:gd name="f127" fmla="abs f109"/>
                <a:gd name="f128" fmla="?: f109 f19 f2"/>
                <a:gd name="f129" fmla="?: f109 f2 f19"/>
                <a:gd name="f130" fmla="?: f109 f79 f78"/>
                <a:gd name="f131" fmla="?: f109 f78 f79"/>
                <a:gd name="f132" fmla="abs f110"/>
                <a:gd name="f133" fmla="?: f110 f19 f2"/>
                <a:gd name="f134" fmla="?: f110 f2 f19"/>
                <a:gd name="f135" fmla="?: f110 f3 f2"/>
                <a:gd name="f136" fmla="?: f110 f2 f3"/>
                <a:gd name="f137" fmla="abs f111"/>
                <a:gd name="f138" fmla="?: f111 f19 f2"/>
                <a:gd name="f139" fmla="?: f111 f2 f19"/>
                <a:gd name="f140" fmla="?: f111 f67 f66"/>
                <a:gd name="f141" fmla="?: f111 f66 f67"/>
                <a:gd name="f142" fmla="?: f42 f113 f112"/>
                <a:gd name="f143" fmla="?: f58 f118 f117"/>
                <a:gd name="f144" fmla="?: f108 f126 f125"/>
                <a:gd name="f145" fmla="?: f108 f125 f126"/>
                <a:gd name="f146" fmla="?: f45 f124 f123"/>
                <a:gd name="f147" fmla="?: f63 f130 f131"/>
                <a:gd name="f148" fmla="?: f63 f128 f129"/>
                <a:gd name="f149" fmla="?: f110 f136 f135"/>
                <a:gd name="f150" fmla="?: f110 f135 f136"/>
                <a:gd name="f151" fmla="?: f46 f134 f133"/>
                <a:gd name="f152" fmla="?: f47 f140 f141"/>
                <a:gd name="f153" fmla="?: f47 f138 f139"/>
                <a:gd name="f154" fmla="?: f45 f145 f144"/>
                <a:gd name="f155" fmla="?: f46 f150 f149"/>
              </a:gdLst>
              <a:ahLst>
                <a:ahXY gdRefY="f0" minY="f8" maxY="f12">
                  <a:pos x="f71" y="f29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8">
                  <a:pos x="f80" y="f30"/>
                </a:cxn>
                <a:cxn ang="f48">
                  <a:pos x="f71" y="f32"/>
                </a:cxn>
                <a:cxn ang="f48">
                  <a:pos x="f80" y="f33"/>
                </a:cxn>
                <a:cxn ang="f48">
                  <a:pos x="f76" y="f32"/>
                </a:cxn>
              </a:cxnLst>
              <a:rect l="f72" t="f53" r="f81" b="f52"/>
              <a:pathLst>
                <a:path h="21600">
                  <a:moveTo>
                    <a:pt x="f73" y="f8"/>
                  </a:moveTo>
                  <a:arcTo wR="f88" hR="f54" stAng="f142" swAng="f114"/>
                  <a:lnTo>
                    <a:pt x="f74" y="f27"/>
                  </a:lnTo>
                  <a:arcTo wR="f93" hR="f55" stAng="f115" swAng="f116"/>
                  <a:arcTo wR="f98" hR="f75" stAng="f143" swAng="f119"/>
                  <a:lnTo>
                    <a:pt x="f74" y="f25"/>
                  </a:lnTo>
                  <a:arcTo wR="f103" hR="f59" stAng="f120" swAng="f121"/>
                </a:path>
                <a:path h="21600">
                  <a:moveTo>
                    <a:pt x="f86" y="f9"/>
                  </a:moveTo>
                  <a:arcTo wR="f122" hR="f62" stAng="f154" swAng="f146"/>
                  <a:lnTo>
                    <a:pt x="f87" y="f38"/>
                  </a:lnTo>
                  <a:arcTo wR="f127" hR="f77" stAng="f147" swAng="f148"/>
                  <a:arcTo wR="f132" hR="f64" stAng="f155" swAng="f151"/>
                  <a:lnTo>
                    <a:pt x="f87" y="f24"/>
                  </a:lnTo>
                  <a:arcTo wR="f137" hR="f65" stAng="f152" swAng="f153"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</a:ln>
          </p:spPr>
          <p:txBody>
            <a:bodyPr vert="horz" wrap="none" lIns="90000" tIns="45000" rIns="90000" bIns="45000" anchor="ctr" compatLnSpc="1"/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000" b="0" i="0" u="none" strike="noStrike" baseline="0" dirty="0" err="1">
                  <a:ln>
                    <a:noFill/>
                  </a:ln>
                  <a:solidFill>
                    <a:srgbClr val="000000"/>
                  </a:solidFill>
                  <a:latin typeface="Trebuchet MS" pitchFamily="34"/>
                  <a:ea typeface="SimSun" pitchFamily="2"/>
                  <a:cs typeface="Mangal" pitchFamily="2"/>
                </a:rPr>
                <a:t>asynchronous</a:t>
              </a:r>
              <a:endParaRPr lang="fr-FR" sz="1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rebuchet MS" pitchFamily="34"/>
                <a:ea typeface="SimSun" pitchFamily="2"/>
                <a:cs typeface="Mangal" pitchFamily="2"/>
              </a:endParaRPr>
            </a:p>
          </p:txBody>
        </p:sp>
        <p:pic>
          <p:nvPicPr>
            <p:cNvPr id="37" name="Image 36">
              <a:extLst>
                <a:ext uri="{FF2B5EF4-FFF2-40B4-BE49-F238E27FC236}">
                  <a16:creationId xmlns:a16="http://schemas.microsoft.com/office/drawing/2014/main" xmlns="" id="{8C785E98-9E65-4AF0-B224-4D8FF95A0FA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lum/>
              <a:alphaModFix/>
            </a:blip>
            <a:srcRect/>
            <a:stretch>
              <a:fillRect/>
            </a:stretch>
          </p:blipFill>
          <p:spPr>
            <a:xfrm>
              <a:off x="3908520" y="5295058"/>
              <a:ext cx="771480" cy="540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9" name="Forme libre 34">
              <a:extLst>
                <a:ext uri="{FF2B5EF4-FFF2-40B4-BE49-F238E27FC236}">
                  <a16:creationId xmlns:a16="http://schemas.microsoft.com/office/drawing/2014/main" xmlns="" id="{9C72EA11-832C-4036-B063-BEF8D1CDBD04}"/>
                </a:ext>
              </a:extLst>
            </p:cNvPr>
            <p:cNvSpPr/>
            <p:nvPr/>
          </p:nvSpPr>
          <p:spPr>
            <a:xfrm>
              <a:off x="350280" y="3296000"/>
              <a:ext cx="1341400" cy="360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6633"/>
            </a:solidFill>
            <a:ln>
              <a:noFill/>
              <a:prstDash val="solid"/>
            </a:ln>
          </p:spPr>
          <p:txBody>
            <a:bodyPr vert="horz" wrap="none" lIns="90000" tIns="45000" rIns="90000" bIns="45000" anchor="ctr" anchorCtr="0" compatLnSpc="1"/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sz="1400" dirty="0" err="1">
                  <a:solidFill>
                    <a:srgbClr val="FFFFFF"/>
                  </a:solidFill>
                  <a:latin typeface="Trebuchet MS" pitchFamily="34"/>
                  <a:ea typeface="SimSun" pitchFamily="2"/>
                  <a:cs typeface="Mangal" pitchFamily="2"/>
                </a:rPr>
                <a:t>ProjectManager</a:t>
              </a:r>
              <a:endParaRPr lang="fr-FR" sz="1400" b="0" i="0" u="none" strike="noStrike" baseline="0" dirty="0">
                <a:ln>
                  <a:noFill/>
                </a:ln>
                <a:solidFill>
                  <a:srgbClr val="FFFFFF"/>
                </a:solidFill>
                <a:latin typeface="Trebuchet MS" pitchFamily="34"/>
                <a:ea typeface="SimSun" pitchFamily="2"/>
                <a:cs typeface="Mangal" pitchFamily="2"/>
              </a:endParaRPr>
            </a:p>
          </p:txBody>
        </p:sp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xmlns="" id="{F80FB0CC-ED24-4DE8-B623-5ACB22AC8E4E}"/>
                </a:ext>
              </a:extLst>
            </p:cNvPr>
            <p:cNvSpPr txBox="1"/>
            <p:nvPr/>
          </p:nvSpPr>
          <p:spPr>
            <a:xfrm>
              <a:off x="504359" y="5565131"/>
              <a:ext cx="103324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/>
                <a:t>Storage Facility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1945447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SOLEIL-2016">
  <a:themeElements>
    <a:clrScheme name="Personnalisé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10472</TotalTime>
  <Words>1574</Words>
  <Application>Microsoft Office PowerPoint</Application>
  <PresentationFormat>Affichage à l'écran (4:3)</PresentationFormat>
  <Paragraphs>384</Paragraphs>
  <Slides>29</Slides>
  <Notes>28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0" baseType="lpstr">
      <vt:lpstr>ThèmeSOLEIL-2016</vt:lpstr>
      <vt:lpstr>NeXus at SOLEIL</vt:lpstr>
      <vt:lpstr>Agenda</vt:lpstr>
      <vt:lpstr>Agenda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Agenda</vt:lpstr>
      <vt:lpstr>Présentation PowerPoint</vt:lpstr>
      <vt:lpstr>Présentation PowerPoint</vt:lpstr>
      <vt:lpstr>Présentation PowerPoint</vt:lpstr>
      <vt:lpstr>Agenda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Agenda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storage and processing: Tomography at PSICHE</dc:title>
  <dc:creator>Administrateur</dc:creator>
  <cp:lastModifiedBy>OUNSY Majid</cp:lastModifiedBy>
  <cp:revision>1370</cp:revision>
  <cp:lastPrinted>2018-12-19T19:08:16Z</cp:lastPrinted>
  <dcterms:created xsi:type="dcterms:W3CDTF">2015-11-22T18:58:30Z</dcterms:created>
  <dcterms:modified xsi:type="dcterms:W3CDTF">2019-05-13T20:49:01Z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1036-9.1.0.4885</vt:lpwstr>
  </property>
</Properties>
</file>