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7"/>
  </p:notesMasterIdLst>
  <p:sldIdLst>
    <p:sldId id="256" r:id="rId2"/>
    <p:sldId id="303" r:id="rId3"/>
    <p:sldId id="277" r:id="rId4"/>
    <p:sldId id="304" r:id="rId5"/>
    <p:sldId id="270" r:id="rId6"/>
    <p:sldId id="276" r:id="rId7"/>
    <p:sldId id="323" r:id="rId8"/>
    <p:sldId id="313" r:id="rId9"/>
    <p:sldId id="325" r:id="rId10"/>
    <p:sldId id="306" r:id="rId11"/>
    <p:sldId id="315" r:id="rId12"/>
    <p:sldId id="314" r:id="rId13"/>
    <p:sldId id="291" r:id="rId14"/>
    <p:sldId id="308" r:id="rId15"/>
    <p:sldId id="309" r:id="rId16"/>
    <p:sldId id="310" r:id="rId17"/>
    <p:sldId id="311" r:id="rId18"/>
    <p:sldId id="317" r:id="rId19"/>
    <p:sldId id="324" r:id="rId20"/>
    <p:sldId id="318" r:id="rId21"/>
    <p:sldId id="312" r:id="rId22"/>
    <p:sldId id="289" r:id="rId23"/>
    <p:sldId id="321" r:id="rId24"/>
    <p:sldId id="300" r:id="rId25"/>
    <p:sldId id="32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Page V1" id="{FB8B0A65-EA7F-44D4-925E-55A072131F87}">
          <p14:sldIdLst>
            <p14:sldId id="256"/>
            <p14:sldId id="303"/>
            <p14:sldId id="277"/>
            <p14:sldId id="304"/>
            <p14:sldId id="270"/>
          </p14:sldIdLst>
        </p14:section>
        <p14:section name="Content pages" id="{AC258C09-6644-4888-98A8-81DD386DB6CC}">
          <p14:sldIdLst>
            <p14:sldId id="276"/>
            <p14:sldId id="323"/>
            <p14:sldId id="313"/>
            <p14:sldId id="325"/>
            <p14:sldId id="306"/>
            <p14:sldId id="315"/>
            <p14:sldId id="314"/>
            <p14:sldId id="291"/>
            <p14:sldId id="308"/>
            <p14:sldId id="309"/>
            <p14:sldId id="310"/>
            <p14:sldId id="311"/>
            <p14:sldId id="317"/>
            <p14:sldId id="324"/>
            <p14:sldId id="318"/>
            <p14:sldId id="312"/>
            <p14:sldId id="289"/>
            <p14:sldId id="321"/>
            <p14:sldId id="300"/>
            <p14:sldId id="32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A5"/>
    <a:srgbClr val="3C3C3C"/>
    <a:srgbClr val="96C3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7" autoAdjust="0"/>
    <p:restoredTop sz="94628" autoAdjust="0"/>
  </p:normalViewPr>
  <p:slideViewPr>
    <p:cSldViewPr showGuides="1">
      <p:cViewPr varScale="1">
        <p:scale>
          <a:sx n="77" d="100"/>
          <a:sy n="77" d="100"/>
        </p:scale>
        <p:origin x="53" y="6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19BB91-7478-4F30-B888-482F83C48A2D}" type="doc">
      <dgm:prSet loTypeId="urn:microsoft.com/office/officeart/2005/8/layout/arrow2" loCatId="process" qsTypeId="urn:microsoft.com/office/officeart/2005/8/quickstyle/simple1" qsCatId="simple" csTypeId="urn:microsoft.com/office/officeart/2005/8/colors/accent1_2" csCatId="accent1" phldr="1"/>
      <dgm:spPr/>
    </dgm:pt>
    <dgm:pt modelId="{89B0D41B-9CDF-4485-A7B7-D6711ECEA730}">
      <dgm:prSet phldrT="[Text]" custT="1"/>
      <dgm:spPr/>
      <dgm:t>
        <a:bodyPr/>
        <a:lstStyle/>
        <a:p>
          <a:r>
            <a:rPr lang="en-US" sz="1600" dirty="0" smtClean="0"/>
            <a:t>Build up demonstrators for remote data analysis for typical experiments at light sources on a new platform</a:t>
          </a:r>
          <a:r>
            <a:rPr lang="en-US" sz="1400" dirty="0" smtClean="0"/>
            <a:t>. </a:t>
          </a:r>
          <a:endParaRPr lang="de-CH" sz="1400" dirty="0"/>
        </a:p>
      </dgm:t>
    </dgm:pt>
    <dgm:pt modelId="{5C56AABE-D519-4956-AC49-2787BE73B0A2}" type="parTrans" cxnId="{7F779DCB-E197-4AB9-852F-85239B81A181}">
      <dgm:prSet/>
      <dgm:spPr/>
      <dgm:t>
        <a:bodyPr/>
        <a:lstStyle/>
        <a:p>
          <a:endParaRPr lang="de-CH"/>
        </a:p>
      </dgm:t>
    </dgm:pt>
    <dgm:pt modelId="{56844168-4243-4786-A944-E2836DA53535}" type="sibTrans" cxnId="{7F779DCB-E197-4AB9-852F-85239B81A181}">
      <dgm:prSet/>
      <dgm:spPr/>
      <dgm:t>
        <a:bodyPr/>
        <a:lstStyle/>
        <a:p>
          <a:endParaRPr lang="de-CH"/>
        </a:p>
      </dgm:t>
    </dgm:pt>
    <dgm:pt modelId="{4C339810-F2BF-4D34-A767-00096650FD4B}">
      <dgm:prSet phldrT="[Text]" custT="1"/>
      <dgm:spPr/>
      <dgm:t>
        <a:bodyPr/>
        <a:lstStyle/>
        <a:p>
          <a:r>
            <a:rPr lang="en-US" sz="1600" dirty="0" smtClean="0"/>
            <a:t>The demonstrators will build on the e-infrastructure used at the different sites (HPC or cloud based platforms). </a:t>
          </a:r>
        </a:p>
      </dgm:t>
    </dgm:pt>
    <dgm:pt modelId="{33134DE4-9BD3-46C4-BDD7-817590A789ED}" type="parTrans" cxnId="{A0FF5E8F-CA27-47D9-8BE0-214A6C7B3823}">
      <dgm:prSet/>
      <dgm:spPr/>
      <dgm:t>
        <a:bodyPr/>
        <a:lstStyle/>
        <a:p>
          <a:endParaRPr lang="de-CH"/>
        </a:p>
      </dgm:t>
    </dgm:pt>
    <dgm:pt modelId="{33800CC1-35B4-4E55-974A-F5CCFA3E8A92}" type="sibTrans" cxnId="{A0FF5E8F-CA27-47D9-8BE0-214A6C7B3823}">
      <dgm:prSet/>
      <dgm:spPr/>
      <dgm:t>
        <a:bodyPr/>
        <a:lstStyle/>
        <a:p>
          <a:endParaRPr lang="de-CH"/>
        </a:p>
      </dgm:t>
    </dgm:pt>
    <dgm:pt modelId="{21102001-E297-4E1D-B256-167EAC8009BD}">
      <dgm:prSet phldrT="[Text]" custT="1"/>
      <dgm:spPr/>
      <dgm:t>
        <a:bodyPr/>
        <a:lstStyle/>
        <a:p>
          <a:r>
            <a:rPr lang="en-US" sz="1600" dirty="0" smtClean="0"/>
            <a:t>- A for the users easy to </a:t>
          </a:r>
          <a:r>
            <a:rPr lang="en-US" sz="1600" dirty="0" err="1" smtClean="0"/>
            <a:t>acces</a:t>
          </a:r>
          <a:r>
            <a:rPr lang="en-US" sz="1600" dirty="0" smtClean="0"/>
            <a:t> web portal will be designed</a:t>
          </a:r>
        </a:p>
        <a:p>
          <a:r>
            <a:rPr lang="en-US" sz="1600" dirty="0" smtClean="0"/>
            <a:t>- Gives users a common user experience to access analysis software</a:t>
          </a:r>
        </a:p>
        <a:p>
          <a:r>
            <a:rPr lang="en-US" sz="1600" dirty="0" smtClean="0"/>
            <a:t>- Access with Umbrella ID</a:t>
          </a:r>
        </a:p>
        <a:p>
          <a:r>
            <a:rPr lang="en-US" sz="1600" dirty="0" smtClean="0"/>
            <a:t>- Future connection to EOSC</a:t>
          </a:r>
          <a:endParaRPr lang="de-CH" sz="1600" dirty="0"/>
        </a:p>
      </dgm:t>
    </dgm:pt>
    <dgm:pt modelId="{E614059D-3643-4DF6-A842-F3ECE9611D64}" type="parTrans" cxnId="{0880E998-680B-45B7-94D8-10609557D81B}">
      <dgm:prSet/>
      <dgm:spPr/>
      <dgm:t>
        <a:bodyPr/>
        <a:lstStyle/>
        <a:p>
          <a:endParaRPr lang="de-CH"/>
        </a:p>
      </dgm:t>
    </dgm:pt>
    <dgm:pt modelId="{1687334B-61B9-42E3-842D-C491EF781CA7}" type="sibTrans" cxnId="{0880E998-680B-45B7-94D8-10609557D81B}">
      <dgm:prSet/>
      <dgm:spPr/>
      <dgm:t>
        <a:bodyPr/>
        <a:lstStyle/>
        <a:p>
          <a:endParaRPr lang="de-CH"/>
        </a:p>
      </dgm:t>
    </dgm:pt>
    <dgm:pt modelId="{A9C11023-03B8-4D03-952D-31C05C86641B}" type="pres">
      <dgm:prSet presAssocID="{AA19BB91-7478-4F30-B888-482F83C48A2D}" presName="arrowDiagram" presStyleCnt="0">
        <dgm:presLayoutVars>
          <dgm:chMax val="5"/>
          <dgm:dir/>
          <dgm:resizeHandles val="exact"/>
        </dgm:presLayoutVars>
      </dgm:prSet>
      <dgm:spPr/>
    </dgm:pt>
    <dgm:pt modelId="{84C134D0-4989-459F-B690-44BAC435F20E}" type="pres">
      <dgm:prSet presAssocID="{AA19BB91-7478-4F30-B888-482F83C48A2D}" presName="arrow" presStyleLbl="bgShp" presStyleIdx="0" presStyleCnt="1" custLinFactNeighborX="-723" custLinFactNeighborY="-25225"/>
      <dgm:spPr/>
    </dgm:pt>
    <dgm:pt modelId="{CF12EA03-74F7-42FE-A301-D81229618E80}" type="pres">
      <dgm:prSet presAssocID="{AA19BB91-7478-4F30-B888-482F83C48A2D}" presName="arrowDiagram3" presStyleCnt="0"/>
      <dgm:spPr/>
    </dgm:pt>
    <dgm:pt modelId="{F4C92AB3-B512-4DBF-AB5B-114A9492B0DF}" type="pres">
      <dgm:prSet presAssocID="{89B0D41B-9CDF-4485-A7B7-D6711ECEA730}" presName="bullet3a" presStyleLbl="node1" presStyleIdx="0" presStyleCnt="3"/>
      <dgm:spPr/>
    </dgm:pt>
    <dgm:pt modelId="{C8CD3FF4-BDED-4670-AD98-A9A48BFF6CE8}" type="pres">
      <dgm:prSet presAssocID="{89B0D41B-9CDF-4485-A7B7-D6711ECEA730}" presName="textBox3a" presStyleLbl="revTx" presStyleIdx="0" presStyleCnt="3">
        <dgm:presLayoutVars>
          <dgm:bulletEnabled val="1"/>
        </dgm:presLayoutVars>
      </dgm:prSet>
      <dgm:spPr/>
      <dgm:t>
        <a:bodyPr/>
        <a:lstStyle/>
        <a:p>
          <a:endParaRPr lang="de-CH"/>
        </a:p>
      </dgm:t>
    </dgm:pt>
    <dgm:pt modelId="{00B16A60-E265-4664-89A7-1251FE293F15}" type="pres">
      <dgm:prSet presAssocID="{4C339810-F2BF-4D34-A767-00096650FD4B}" presName="bullet3b" presStyleLbl="node1" presStyleIdx="1" presStyleCnt="3"/>
      <dgm:spPr/>
    </dgm:pt>
    <dgm:pt modelId="{B60679E7-0C87-42C1-B700-9824601EADA2}" type="pres">
      <dgm:prSet presAssocID="{4C339810-F2BF-4D34-A767-00096650FD4B}" presName="textBox3b" presStyleLbl="revTx" presStyleIdx="1" presStyleCnt="3" custScaleX="132583" custScaleY="56385" custLinFactNeighborX="16573" custLinFactNeighborY="-14623">
        <dgm:presLayoutVars>
          <dgm:bulletEnabled val="1"/>
        </dgm:presLayoutVars>
      </dgm:prSet>
      <dgm:spPr/>
      <dgm:t>
        <a:bodyPr/>
        <a:lstStyle/>
        <a:p>
          <a:endParaRPr lang="de-CH"/>
        </a:p>
      </dgm:t>
    </dgm:pt>
    <dgm:pt modelId="{F22A370C-3148-4A96-BC69-1CC6043DE755}" type="pres">
      <dgm:prSet presAssocID="{21102001-E297-4E1D-B256-167EAC8009BD}" presName="bullet3c" presStyleLbl="node1" presStyleIdx="2" presStyleCnt="3"/>
      <dgm:spPr/>
    </dgm:pt>
    <dgm:pt modelId="{2DAE9353-74E3-45C6-8AD1-A63F7947EA99}" type="pres">
      <dgm:prSet presAssocID="{21102001-E297-4E1D-B256-167EAC8009BD}" presName="textBox3c" presStyleLbl="revTx" presStyleIdx="2" presStyleCnt="3" custScaleX="127104" custScaleY="42969" custLinFactNeighborX="24859" custLinFactNeighborY="-37153">
        <dgm:presLayoutVars>
          <dgm:bulletEnabled val="1"/>
        </dgm:presLayoutVars>
      </dgm:prSet>
      <dgm:spPr/>
      <dgm:t>
        <a:bodyPr/>
        <a:lstStyle/>
        <a:p>
          <a:endParaRPr lang="de-CH"/>
        </a:p>
      </dgm:t>
    </dgm:pt>
  </dgm:ptLst>
  <dgm:cxnLst>
    <dgm:cxn modelId="{7F779DCB-E197-4AB9-852F-85239B81A181}" srcId="{AA19BB91-7478-4F30-B888-482F83C48A2D}" destId="{89B0D41B-9CDF-4485-A7B7-D6711ECEA730}" srcOrd="0" destOrd="0" parTransId="{5C56AABE-D519-4956-AC49-2787BE73B0A2}" sibTransId="{56844168-4243-4786-A944-E2836DA53535}"/>
    <dgm:cxn modelId="{1AC82945-1759-4D06-A7AC-AFCE2F27E245}" type="presOf" srcId="{89B0D41B-9CDF-4485-A7B7-D6711ECEA730}" destId="{C8CD3FF4-BDED-4670-AD98-A9A48BFF6CE8}" srcOrd="0" destOrd="0" presId="urn:microsoft.com/office/officeart/2005/8/layout/arrow2"/>
    <dgm:cxn modelId="{D0E41C2D-66E2-42E9-93CE-BE97026AB57F}" type="presOf" srcId="{4C339810-F2BF-4D34-A767-00096650FD4B}" destId="{B60679E7-0C87-42C1-B700-9824601EADA2}" srcOrd="0" destOrd="0" presId="urn:microsoft.com/office/officeart/2005/8/layout/arrow2"/>
    <dgm:cxn modelId="{E153822E-9BB1-4C05-92CD-32C69C1EF01A}" type="presOf" srcId="{21102001-E297-4E1D-B256-167EAC8009BD}" destId="{2DAE9353-74E3-45C6-8AD1-A63F7947EA99}" srcOrd="0" destOrd="0" presId="urn:microsoft.com/office/officeart/2005/8/layout/arrow2"/>
    <dgm:cxn modelId="{A0FF5E8F-CA27-47D9-8BE0-214A6C7B3823}" srcId="{AA19BB91-7478-4F30-B888-482F83C48A2D}" destId="{4C339810-F2BF-4D34-A767-00096650FD4B}" srcOrd="1" destOrd="0" parTransId="{33134DE4-9BD3-46C4-BDD7-817590A789ED}" sibTransId="{33800CC1-35B4-4E55-974A-F5CCFA3E8A92}"/>
    <dgm:cxn modelId="{0880E998-680B-45B7-94D8-10609557D81B}" srcId="{AA19BB91-7478-4F30-B888-482F83C48A2D}" destId="{21102001-E297-4E1D-B256-167EAC8009BD}" srcOrd="2" destOrd="0" parTransId="{E614059D-3643-4DF6-A842-F3ECE9611D64}" sibTransId="{1687334B-61B9-42E3-842D-C491EF781CA7}"/>
    <dgm:cxn modelId="{3DDA5B12-0D99-4594-B745-D4C8CC0C8D7B}" type="presOf" srcId="{AA19BB91-7478-4F30-B888-482F83C48A2D}" destId="{A9C11023-03B8-4D03-952D-31C05C86641B}" srcOrd="0" destOrd="0" presId="urn:microsoft.com/office/officeart/2005/8/layout/arrow2"/>
    <dgm:cxn modelId="{D6B74C98-2AAA-49ED-A97B-125CFF695258}" type="presParOf" srcId="{A9C11023-03B8-4D03-952D-31C05C86641B}" destId="{84C134D0-4989-459F-B690-44BAC435F20E}" srcOrd="0" destOrd="0" presId="urn:microsoft.com/office/officeart/2005/8/layout/arrow2"/>
    <dgm:cxn modelId="{0E20C3BA-819E-4711-AA18-472D6450DB3D}" type="presParOf" srcId="{A9C11023-03B8-4D03-952D-31C05C86641B}" destId="{CF12EA03-74F7-42FE-A301-D81229618E80}" srcOrd="1" destOrd="0" presId="urn:microsoft.com/office/officeart/2005/8/layout/arrow2"/>
    <dgm:cxn modelId="{6016575A-8E4F-40D0-A47D-20CBC2BB19F0}" type="presParOf" srcId="{CF12EA03-74F7-42FE-A301-D81229618E80}" destId="{F4C92AB3-B512-4DBF-AB5B-114A9492B0DF}" srcOrd="0" destOrd="0" presId="urn:microsoft.com/office/officeart/2005/8/layout/arrow2"/>
    <dgm:cxn modelId="{E2E8FC66-3E6F-4EC0-8BCD-C81CB4F8A2BB}" type="presParOf" srcId="{CF12EA03-74F7-42FE-A301-D81229618E80}" destId="{C8CD3FF4-BDED-4670-AD98-A9A48BFF6CE8}" srcOrd="1" destOrd="0" presId="urn:microsoft.com/office/officeart/2005/8/layout/arrow2"/>
    <dgm:cxn modelId="{86A65AB2-98AE-437C-8696-32D24A342683}" type="presParOf" srcId="{CF12EA03-74F7-42FE-A301-D81229618E80}" destId="{00B16A60-E265-4664-89A7-1251FE293F15}" srcOrd="2" destOrd="0" presId="urn:microsoft.com/office/officeart/2005/8/layout/arrow2"/>
    <dgm:cxn modelId="{13C35903-B4A0-4693-BFBB-CBF1FBCF81C2}" type="presParOf" srcId="{CF12EA03-74F7-42FE-A301-D81229618E80}" destId="{B60679E7-0C87-42C1-B700-9824601EADA2}" srcOrd="3" destOrd="0" presId="urn:microsoft.com/office/officeart/2005/8/layout/arrow2"/>
    <dgm:cxn modelId="{70885A20-9D9A-4DDC-88AB-FEEBCE00A449}" type="presParOf" srcId="{CF12EA03-74F7-42FE-A301-D81229618E80}" destId="{F22A370C-3148-4A96-BC69-1CC6043DE755}" srcOrd="4" destOrd="0" presId="urn:microsoft.com/office/officeart/2005/8/layout/arrow2"/>
    <dgm:cxn modelId="{308986E7-32CF-48B2-BD59-BB5FAE8ECA32}" type="presParOf" srcId="{CF12EA03-74F7-42FE-A301-D81229618E80}" destId="{2DAE9353-74E3-45C6-8AD1-A63F7947EA99}"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342965-6B8F-4A27-A4A5-C6AD8AC7C0FF}" type="doc">
      <dgm:prSet loTypeId="urn:microsoft.com/office/officeart/2005/8/layout/hProcess9" loCatId="process" qsTypeId="urn:microsoft.com/office/officeart/2005/8/quickstyle/simple1" qsCatId="simple" csTypeId="urn:microsoft.com/office/officeart/2005/8/colors/accent1_2" csCatId="accent1" phldr="1"/>
      <dgm:spPr/>
    </dgm:pt>
    <dgm:pt modelId="{280F7C71-6BC2-4F4D-9B04-E22B61C7535F}">
      <dgm:prSet phldrT="[Text]"/>
      <dgm:spPr/>
      <dgm:t>
        <a:bodyPr/>
        <a:lstStyle/>
        <a:p>
          <a:r>
            <a:rPr lang="en-US" dirty="0" smtClean="0"/>
            <a:t>User platform for Remote Data Analysis as a Service </a:t>
          </a:r>
          <a:endParaRPr lang="en-US" dirty="0"/>
        </a:p>
      </dgm:t>
    </dgm:pt>
    <dgm:pt modelId="{20D3A1D5-C958-47E8-BCBF-DA45219ABEAF}" type="parTrans" cxnId="{0CD0BB3C-F74A-49EC-9813-ED6BE5926B34}">
      <dgm:prSet/>
      <dgm:spPr/>
      <dgm:t>
        <a:bodyPr/>
        <a:lstStyle/>
        <a:p>
          <a:endParaRPr lang="en-US"/>
        </a:p>
      </dgm:t>
    </dgm:pt>
    <dgm:pt modelId="{78C40341-7314-40A9-9D84-075486CF0D6F}" type="sibTrans" cxnId="{0CD0BB3C-F74A-49EC-9813-ED6BE5926B34}">
      <dgm:prSet/>
      <dgm:spPr/>
      <dgm:t>
        <a:bodyPr/>
        <a:lstStyle/>
        <a:p>
          <a:endParaRPr lang="en-US"/>
        </a:p>
      </dgm:t>
    </dgm:pt>
    <dgm:pt modelId="{DDF019DF-AA26-49E6-B257-8F793A4AC870}">
      <dgm:prSet phldrT="[Text]"/>
      <dgm:spPr>
        <a:solidFill>
          <a:schemeClr val="accent1">
            <a:lumMod val="75000"/>
          </a:schemeClr>
        </a:solidFill>
      </dgm:spPr>
      <dgm:t>
        <a:bodyPr/>
        <a:lstStyle/>
        <a:p>
          <a:r>
            <a:rPr lang="en-US" dirty="0" smtClean="0"/>
            <a:t>Suitable analysis software selection </a:t>
          </a:r>
          <a:endParaRPr lang="en-US" dirty="0"/>
        </a:p>
      </dgm:t>
    </dgm:pt>
    <dgm:pt modelId="{670D8C87-DACE-4143-9BC9-6AB146FD9C45}" type="parTrans" cxnId="{4F7A4F57-CFFF-4703-B622-180FDD7F4D85}">
      <dgm:prSet/>
      <dgm:spPr/>
      <dgm:t>
        <a:bodyPr/>
        <a:lstStyle/>
        <a:p>
          <a:endParaRPr lang="en-US"/>
        </a:p>
      </dgm:t>
    </dgm:pt>
    <dgm:pt modelId="{AA4A51B5-7A39-40AB-ADF8-56EFD7578F5D}" type="sibTrans" cxnId="{4F7A4F57-CFFF-4703-B622-180FDD7F4D85}">
      <dgm:prSet/>
      <dgm:spPr/>
      <dgm:t>
        <a:bodyPr/>
        <a:lstStyle/>
        <a:p>
          <a:endParaRPr lang="en-US"/>
        </a:p>
      </dgm:t>
    </dgm:pt>
    <dgm:pt modelId="{E3EFC639-C0DF-4020-A357-EE30F718D965}">
      <dgm:prSet phldrT="[Text]"/>
      <dgm:spPr/>
      <dgm:t>
        <a:bodyPr/>
        <a:lstStyle/>
        <a:p>
          <a:r>
            <a:rPr lang="en-US" dirty="0" smtClean="0"/>
            <a:t>Packaging of software and put on platform in containers ready to use </a:t>
          </a:r>
          <a:endParaRPr lang="en-US" dirty="0"/>
        </a:p>
      </dgm:t>
    </dgm:pt>
    <dgm:pt modelId="{9565EC7D-F291-48D4-98CC-C130C9B1BDBA}" type="parTrans" cxnId="{EE3FA032-39F6-4D74-A89C-0728C177F4CE}">
      <dgm:prSet/>
      <dgm:spPr/>
      <dgm:t>
        <a:bodyPr/>
        <a:lstStyle/>
        <a:p>
          <a:endParaRPr lang="en-US"/>
        </a:p>
      </dgm:t>
    </dgm:pt>
    <dgm:pt modelId="{D88E42D0-A64C-4298-B5A7-293BC3785D9D}" type="sibTrans" cxnId="{EE3FA032-39F6-4D74-A89C-0728C177F4CE}">
      <dgm:prSet/>
      <dgm:spPr/>
      <dgm:t>
        <a:bodyPr/>
        <a:lstStyle/>
        <a:p>
          <a:endParaRPr lang="en-US"/>
        </a:p>
      </dgm:t>
    </dgm:pt>
    <dgm:pt modelId="{DA5FF025-F30D-43CB-95EE-887F05D55224}">
      <dgm:prSet phldrT="[Text]"/>
      <dgm:spPr/>
      <dgm:t>
        <a:bodyPr/>
        <a:lstStyle/>
        <a:p>
          <a:r>
            <a:rPr lang="en-US" dirty="0" smtClean="0"/>
            <a:t>Secure authentication for users with </a:t>
          </a:r>
          <a:r>
            <a:rPr lang="en-US" dirty="0" err="1" smtClean="0"/>
            <a:t>UmbrellaID</a:t>
          </a:r>
          <a:endParaRPr lang="en-US" dirty="0"/>
        </a:p>
      </dgm:t>
    </dgm:pt>
    <dgm:pt modelId="{A50CB6CC-816C-47C6-98FF-B25329A2C857}" type="parTrans" cxnId="{47D78A04-8F26-4349-91BB-6C32599AE939}">
      <dgm:prSet/>
      <dgm:spPr/>
      <dgm:t>
        <a:bodyPr/>
        <a:lstStyle/>
        <a:p>
          <a:endParaRPr lang="en-US"/>
        </a:p>
      </dgm:t>
    </dgm:pt>
    <dgm:pt modelId="{57547EF6-EBA8-4CD7-AF76-B977FD9DE08A}" type="sibTrans" cxnId="{47D78A04-8F26-4349-91BB-6C32599AE939}">
      <dgm:prSet/>
      <dgm:spPr/>
      <dgm:t>
        <a:bodyPr/>
        <a:lstStyle/>
        <a:p>
          <a:endParaRPr lang="en-US"/>
        </a:p>
      </dgm:t>
    </dgm:pt>
    <dgm:pt modelId="{9C84EE6F-5973-4AE3-B303-8ACA4ABA00F7}">
      <dgm:prSet phldrT="[Text]"/>
      <dgm:spPr>
        <a:solidFill>
          <a:srgbClr val="00B050"/>
        </a:solidFill>
      </dgm:spPr>
      <dgm:t>
        <a:bodyPr/>
        <a:lstStyle/>
        <a:p>
          <a:r>
            <a:rPr lang="en-US" dirty="0" smtClean="0"/>
            <a:t>Remote access to platform through portal</a:t>
          </a:r>
          <a:endParaRPr lang="en-US" dirty="0"/>
        </a:p>
      </dgm:t>
    </dgm:pt>
    <dgm:pt modelId="{5B3E7112-4591-47CA-8A08-FD1A080BE66D}" type="parTrans" cxnId="{1E303F2A-264E-4CB5-A548-99212F9FC34C}">
      <dgm:prSet/>
      <dgm:spPr/>
      <dgm:t>
        <a:bodyPr/>
        <a:lstStyle/>
        <a:p>
          <a:endParaRPr lang="en-US"/>
        </a:p>
      </dgm:t>
    </dgm:pt>
    <dgm:pt modelId="{33B82477-170C-4B96-A275-792569A2DA42}" type="sibTrans" cxnId="{1E303F2A-264E-4CB5-A548-99212F9FC34C}">
      <dgm:prSet/>
      <dgm:spPr/>
      <dgm:t>
        <a:bodyPr/>
        <a:lstStyle/>
        <a:p>
          <a:endParaRPr lang="en-US"/>
        </a:p>
      </dgm:t>
    </dgm:pt>
    <dgm:pt modelId="{DFABF038-CFCB-4094-9DE3-CF1C5559446D}" type="pres">
      <dgm:prSet presAssocID="{25342965-6B8F-4A27-A4A5-C6AD8AC7C0FF}" presName="CompostProcess" presStyleCnt="0">
        <dgm:presLayoutVars>
          <dgm:dir/>
          <dgm:resizeHandles val="exact"/>
        </dgm:presLayoutVars>
      </dgm:prSet>
      <dgm:spPr/>
    </dgm:pt>
    <dgm:pt modelId="{4D358D91-C3F3-49FF-AE80-5A67B0057542}" type="pres">
      <dgm:prSet presAssocID="{25342965-6B8F-4A27-A4A5-C6AD8AC7C0FF}" presName="arrow" presStyleLbl="bgShp" presStyleIdx="0" presStyleCnt="1"/>
      <dgm:spPr/>
      <dgm:t>
        <a:bodyPr/>
        <a:lstStyle/>
        <a:p>
          <a:endParaRPr lang="en-US"/>
        </a:p>
      </dgm:t>
    </dgm:pt>
    <dgm:pt modelId="{6E541041-B1DE-4592-A726-3F65E0B8490E}" type="pres">
      <dgm:prSet presAssocID="{25342965-6B8F-4A27-A4A5-C6AD8AC7C0FF}" presName="linearProcess" presStyleCnt="0"/>
      <dgm:spPr/>
    </dgm:pt>
    <dgm:pt modelId="{46B9B477-317F-41FF-BFE8-79B4AD8C8E51}" type="pres">
      <dgm:prSet presAssocID="{280F7C71-6BC2-4F4D-9B04-E22B61C7535F}" presName="textNode" presStyleLbl="node1" presStyleIdx="0" presStyleCnt="5">
        <dgm:presLayoutVars>
          <dgm:bulletEnabled val="1"/>
        </dgm:presLayoutVars>
      </dgm:prSet>
      <dgm:spPr/>
      <dgm:t>
        <a:bodyPr/>
        <a:lstStyle/>
        <a:p>
          <a:endParaRPr lang="en-US"/>
        </a:p>
      </dgm:t>
    </dgm:pt>
    <dgm:pt modelId="{AC29E397-829C-4C17-B22F-6998B11AA885}" type="pres">
      <dgm:prSet presAssocID="{78C40341-7314-40A9-9D84-075486CF0D6F}" presName="sibTrans" presStyleCnt="0"/>
      <dgm:spPr/>
    </dgm:pt>
    <dgm:pt modelId="{843A9B8A-F916-49CA-9F50-8ED7B4B09F3A}" type="pres">
      <dgm:prSet presAssocID="{DDF019DF-AA26-49E6-B257-8F793A4AC870}" presName="textNode" presStyleLbl="node1" presStyleIdx="1" presStyleCnt="5">
        <dgm:presLayoutVars>
          <dgm:bulletEnabled val="1"/>
        </dgm:presLayoutVars>
      </dgm:prSet>
      <dgm:spPr/>
      <dgm:t>
        <a:bodyPr/>
        <a:lstStyle/>
        <a:p>
          <a:endParaRPr lang="en-US"/>
        </a:p>
      </dgm:t>
    </dgm:pt>
    <dgm:pt modelId="{45BB16A4-0AE9-417F-834F-CF112D6FAEFC}" type="pres">
      <dgm:prSet presAssocID="{AA4A51B5-7A39-40AB-ADF8-56EFD7578F5D}" presName="sibTrans" presStyleCnt="0"/>
      <dgm:spPr/>
    </dgm:pt>
    <dgm:pt modelId="{15732047-2196-49ED-8AEF-C6DFF67AE656}" type="pres">
      <dgm:prSet presAssocID="{E3EFC639-C0DF-4020-A357-EE30F718D965}" presName="textNode" presStyleLbl="node1" presStyleIdx="2" presStyleCnt="5">
        <dgm:presLayoutVars>
          <dgm:bulletEnabled val="1"/>
        </dgm:presLayoutVars>
      </dgm:prSet>
      <dgm:spPr/>
      <dgm:t>
        <a:bodyPr/>
        <a:lstStyle/>
        <a:p>
          <a:endParaRPr lang="en-US"/>
        </a:p>
      </dgm:t>
    </dgm:pt>
    <dgm:pt modelId="{23F3E547-FB77-435B-9027-D8EE721C54A3}" type="pres">
      <dgm:prSet presAssocID="{D88E42D0-A64C-4298-B5A7-293BC3785D9D}" presName="sibTrans" presStyleCnt="0"/>
      <dgm:spPr/>
    </dgm:pt>
    <dgm:pt modelId="{C475B025-AF2D-4709-98AF-9447DE8147C0}" type="pres">
      <dgm:prSet presAssocID="{9C84EE6F-5973-4AE3-B303-8ACA4ABA00F7}" presName="textNode" presStyleLbl="node1" presStyleIdx="3" presStyleCnt="5">
        <dgm:presLayoutVars>
          <dgm:bulletEnabled val="1"/>
        </dgm:presLayoutVars>
      </dgm:prSet>
      <dgm:spPr/>
      <dgm:t>
        <a:bodyPr/>
        <a:lstStyle/>
        <a:p>
          <a:endParaRPr lang="en-US"/>
        </a:p>
      </dgm:t>
    </dgm:pt>
    <dgm:pt modelId="{7EF58C44-00B7-41AB-BF36-D6787A0526AF}" type="pres">
      <dgm:prSet presAssocID="{33B82477-170C-4B96-A275-792569A2DA42}" presName="sibTrans" presStyleCnt="0"/>
      <dgm:spPr/>
    </dgm:pt>
    <dgm:pt modelId="{6BFCDD85-FA7A-4F97-BAB2-5661A85C213F}" type="pres">
      <dgm:prSet presAssocID="{DA5FF025-F30D-43CB-95EE-887F05D55224}" presName="textNode" presStyleLbl="node1" presStyleIdx="4" presStyleCnt="5">
        <dgm:presLayoutVars>
          <dgm:bulletEnabled val="1"/>
        </dgm:presLayoutVars>
      </dgm:prSet>
      <dgm:spPr/>
      <dgm:t>
        <a:bodyPr/>
        <a:lstStyle/>
        <a:p>
          <a:endParaRPr lang="en-US"/>
        </a:p>
      </dgm:t>
    </dgm:pt>
  </dgm:ptLst>
  <dgm:cxnLst>
    <dgm:cxn modelId="{4F7A4F57-CFFF-4703-B622-180FDD7F4D85}" srcId="{25342965-6B8F-4A27-A4A5-C6AD8AC7C0FF}" destId="{DDF019DF-AA26-49E6-B257-8F793A4AC870}" srcOrd="1" destOrd="0" parTransId="{670D8C87-DACE-4143-9BC9-6AB146FD9C45}" sibTransId="{AA4A51B5-7A39-40AB-ADF8-56EFD7578F5D}"/>
    <dgm:cxn modelId="{A961C342-0313-40E2-90EC-70CE59D60B4D}" type="presOf" srcId="{9C84EE6F-5973-4AE3-B303-8ACA4ABA00F7}" destId="{C475B025-AF2D-4709-98AF-9447DE8147C0}" srcOrd="0" destOrd="0" presId="urn:microsoft.com/office/officeart/2005/8/layout/hProcess9"/>
    <dgm:cxn modelId="{EE3FA032-39F6-4D74-A89C-0728C177F4CE}" srcId="{25342965-6B8F-4A27-A4A5-C6AD8AC7C0FF}" destId="{E3EFC639-C0DF-4020-A357-EE30F718D965}" srcOrd="2" destOrd="0" parTransId="{9565EC7D-F291-48D4-98CC-C130C9B1BDBA}" sibTransId="{D88E42D0-A64C-4298-B5A7-293BC3785D9D}"/>
    <dgm:cxn modelId="{9DBF480B-C435-4300-9430-42AE93E04852}" type="presOf" srcId="{E3EFC639-C0DF-4020-A357-EE30F718D965}" destId="{15732047-2196-49ED-8AEF-C6DFF67AE656}" srcOrd="0" destOrd="0" presId="urn:microsoft.com/office/officeart/2005/8/layout/hProcess9"/>
    <dgm:cxn modelId="{47D78A04-8F26-4349-91BB-6C32599AE939}" srcId="{25342965-6B8F-4A27-A4A5-C6AD8AC7C0FF}" destId="{DA5FF025-F30D-43CB-95EE-887F05D55224}" srcOrd="4" destOrd="0" parTransId="{A50CB6CC-816C-47C6-98FF-B25329A2C857}" sibTransId="{57547EF6-EBA8-4CD7-AF76-B977FD9DE08A}"/>
    <dgm:cxn modelId="{0322649A-5BA9-4AEB-9319-C3D8EFC5B027}" type="presOf" srcId="{DDF019DF-AA26-49E6-B257-8F793A4AC870}" destId="{843A9B8A-F916-49CA-9F50-8ED7B4B09F3A}" srcOrd="0" destOrd="0" presId="urn:microsoft.com/office/officeart/2005/8/layout/hProcess9"/>
    <dgm:cxn modelId="{04B6143A-8837-4A3E-8F4F-329282864A63}" type="presOf" srcId="{280F7C71-6BC2-4F4D-9B04-E22B61C7535F}" destId="{46B9B477-317F-41FF-BFE8-79B4AD8C8E51}" srcOrd="0" destOrd="0" presId="urn:microsoft.com/office/officeart/2005/8/layout/hProcess9"/>
    <dgm:cxn modelId="{B74CD011-A3B0-4079-8A91-4B24FD3056D3}" type="presOf" srcId="{DA5FF025-F30D-43CB-95EE-887F05D55224}" destId="{6BFCDD85-FA7A-4F97-BAB2-5661A85C213F}" srcOrd="0" destOrd="0" presId="urn:microsoft.com/office/officeart/2005/8/layout/hProcess9"/>
    <dgm:cxn modelId="{0CD0BB3C-F74A-49EC-9813-ED6BE5926B34}" srcId="{25342965-6B8F-4A27-A4A5-C6AD8AC7C0FF}" destId="{280F7C71-6BC2-4F4D-9B04-E22B61C7535F}" srcOrd="0" destOrd="0" parTransId="{20D3A1D5-C958-47E8-BCBF-DA45219ABEAF}" sibTransId="{78C40341-7314-40A9-9D84-075486CF0D6F}"/>
    <dgm:cxn modelId="{C3966CB4-5571-429D-8C51-4AA34EE466F4}" type="presOf" srcId="{25342965-6B8F-4A27-A4A5-C6AD8AC7C0FF}" destId="{DFABF038-CFCB-4094-9DE3-CF1C5559446D}" srcOrd="0" destOrd="0" presId="urn:microsoft.com/office/officeart/2005/8/layout/hProcess9"/>
    <dgm:cxn modelId="{1E303F2A-264E-4CB5-A548-99212F9FC34C}" srcId="{25342965-6B8F-4A27-A4A5-C6AD8AC7C0FF}" destId="{9C84EE6F-5973-4AE3-B303-8ACA4ABA00F7}" srcOrd="3" destOrd="0" parTransId="{5B3E7112-4591-47CA-8A08-FD1A080BE66D}" sibTransId="{33B82477-170C-4B96-A275-792569A2DA42}"/>
    <dgm:cxn modelId="{F66385A6-D663-453C-AD01-6FA1478CEDB8}" type="presParOf" srcId="{DFABF038-CFCB-4094-9DE3-CF1C5559446D}" destId="{4D358D91-C3F3-49FF-AE80-5A67B0057542}" srcOrd="0" destOrd="0" presId="urn:microsoft.com/office/officeart/2005/8/layout/hProcess9"/>
    <dgm:cxn modelId="{58008730-CDFA-48B0-9CA6-DC93D34783A1}" type="presParOf" srcId="{DFABF038-CFCB-4094-9DE3-CF1C5559446D}" destId="{6E541041-B1DE-4592-A726-3F65E0B8490E}" srcOrd="1" destOrd="0" presId="urn:microsoft.com/office/officeart/2005/8/layout/hProcess9"/>
    <dgm:cxn modelId="{883EC1A2-276C-4A52-8D54-BC2F0D0133BD}" type="presParOf" srcId="{6E541041-B1DE-4592-A726-3F65E0B8490E}" destId="{46B9B477-317F-41FF-BFE8-79B4AD8C8E51}" srcOrd="0" destOrd="0" presId="urn:microsoft.com/office/officeart/2005/8/layout/hProcess9"/>
    <dgm:cxn modelId="{D55F9714-C595-4C2F-8319-7A30E4E9F6BD}" type="presParOf" srcId="{6E541041-B1DE-4592-A726-3F65E0B8490E}" destId="{AC29E397-829C-4C17-B22F-6998B11AA885}" srcOrd="1" destOrd="0" presId="urn:microsoft.com/office/officeart/2005/8/layout/hProcess9"/>
    <dgm:cxn modelId="{FBEE6F0D-4ED5-47EB-BC68-07AD00496996}" type="presParOf" srcId="{6E541041-B1DE-4592-A726-3F65E0B8490E}" destId="{843A9B8A-F916-49CA-9F50-8ED7B4B09F3A}" srcOrd="2" destOrd="0" presId="urn:microsoft.com/office/officeart/2005/8/layout/hProcess9"/>
    <dgm:cxn modelId="{A755A45A-261F-44D9-A803-01294CAB2BE9}" type="presParOf" srcId="{6E541041-B1DE-4592-A726-3F65E0B8490E}" destId="{45BB16A4-0AE9-417F-834F-CF112D6FAEFC}" srcOrd="3" destOrd="0" presId="urn:microsoft.com/office/officeart/2005/8/layout/hProcess9"/>
    <dgm:cxn modelId="{F19D946E-11D6-4B97-AF02-68AA1BB4F066}" type="presParOf" srcId="{6E541041-B1DE-4592-A726-3F65E0B8490E}" destId="{15732047-2196-49ED-8AEF-C6DFF67AE656}" srcOrd="4" destOrd="0" presId="urn:microsoft.com/office/officeart/2005/8/layout/hProcess9"/>
    <dgm:cxn modelId="{07C98301-27CB-4145-AE99-E5B9E3C0C125}" type="presParOf" srcId="{6E541041-B1DE-4592-A726-3F65E0B8490E}" destId="{23F3E547-FB77-435B-9027-D8EE721C54A3}" srcOrd="5" destOrd="0" presId="urn:microsoft.com/office/officeart/2005/8/layout/hProcess9"/>
    <dgm:cxn modelId="{DF704212-512D-4E8A-8302-F583ED12B595}" type="presParOf" srcId="{6E541041-B1DE-4592-A726-3F65E0B8490E}" destId="{C475B025-AF2D-4709-98AF-9447DE8147C0}" srcOrd="6" destOrd="0" presId="urn:microsoft.com/office/officeart/2005/8/layout/hProcess9"/>
    <dgm:cxn modelId="{4D533F9A-40B4-4864-94DC-9E0BD031069E}" type="presParOf" srcId="{6E541041-B1DE-4592-A726-3F65E0B8490E}" destId="{7EF58C44-00B7-41AB-BF36-D6787A0526AF}" srcOrd="7" destOrd="0" presId="urn:microsoft.com/office/officeart/2005/8/layout/hProcess9"/>
    <dgm:cxn modelId="{2FC96C4B-013F-4489-BD12-0D3D758F9A02}" type="presParOf" srcId="{6E541041-B1DE-4592-A726-3F65E0B8490E}" destId="{6BFCDD85-FA7A-4F97-BAB2-5661A85C213F}"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4B57EF-62CB-405A-B2EE-73B75D4E8E1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CH"/>
        </a:p>
      </dgm:t>
    </dgm:pt>
    <dgm:pt modelId="{1B00D4A1-C86C-4247-9A7E-7FBDA3472DD4}">
      <dgm:prSet phldrT="[Text]"/>
      <dgm:spPr/>
      <dgm:t>
        <a:bodyPr/>
        <a:lstStyle/>
        <a:p>
          <a:r>
            <a:rPr lang="en-US" dirty="0" smtClean="0">
              <a:solidFill>
                <a:srgbClr val="0091A5"/>
              </a:solidFill>
              <a:ea typeface="+mn-ea"/>
              <a:cs typeface="+mn-cs"/>
            </a:rPr>
            <a:t>Task 24.1 Lead ESRF</a:t>
          </a:r>
          <a:endParaRPr lang="de-CH" dirty="0"/>
        </a:p>
      </dgm:t>
    </dgm:pt>
    <dgm:pt modelId="{55145EC7-20A2-41E9-AB89-1FBCAEE21E2B}" type="parTrans" cxnId="{B5D0F0D8-FD2D-49BF-8A9C-66A5E9EFED7B}">
      <dgm:prSet/>
      <dgm:spPr/>
      <dgm:t>
        <a:bodyPr/>
        <a:lstStyle/>
        <a:p>
          <a:endParaRPr lang="de-CH"/>
        </a:p>
      </dgm:t>
    </dgm:pt>
    <dgm:pt modelId="{2BC15BAE-46BA-425B-B86D-746E293E2E08}" type="sibTrans" cxnId="{B5D0F0D8-FD2D-49BF-8A9C-66A5E9EFED7B}">
      <dgm:prSet/>
      <dgm:spPr/>
      <dgm:t>
        <a:bodyPr/>
        <a:lstStyle/>
        <a:p>
          <a:endParaRPr lang="de-CH"/>
        </a:p>
      </dgm:t>
    </dgm:pt>
    <dgm:pt modelId="{84730F23-6EB2-40F7-9199-2DA22625DE2E}">
      <dgm:prSet phldrT="[Text]"/>
      <dgm:spPr/>
      <dgm:t>
        <a:bodyPr/>
        <a:lstStyle/>
        <a:p>
          <a:r>
            <a:rPr lang="en-US" dirty="0" smtClean="0"/>
            <a:t>Design of a platform for the users for  Remote Data Analysis as a Service. </a:t>
          </a:r>
          <a:endParaRPr lang="de-CH" dirty="0"/>
        </a:p>
      </dgm:t>
    </dgm:pt>
    <dgm:pt modelId="{094AA0C0-3130-4BA4-BAED-574060E100E9}" type="parTrans" cxnId="{87CE2B18-FF65-4132-972F-E7B9D55D8B70}">
      <dgm:prSet/>
      <dgm:spPr/>
      <dgm:t>
        <a:bodyPr/>
        <a:lstStyle/>
        <a:p>
          <a:endParaRPr lang="de-CH"/>
        </a:p>
      </dgm:t>
    </dgm:pt>
    <dgm:pt modelId="{E411B666-48D5-4343-AB10-3F45563F1228}" type="sibTrans" cxnId="{87CE2B18-FF65-4132-972F-E7B9D55D8B70}">
      <dgm:prSet/>
      <dgm:spPr/>
      <dgm:t>
        <a:bodyPr/>
        <a:lstStyle/>
        <a:p>
          <a:endParaRPr lang="de-CH"/>
        </a:p>
      </dgm:t>
    </dgm:pt>
    <dgm:pt modelId="{42CFB8AD-0A1B-43B6-8968-D4761C84004A}">
      <dgm:prSet phldrT="[Text]"/>
      <dgm:spPr/>
      <dgm:t>
        <a:bodyPr/>
        <a:lstStyle/>
        <a:p>
          <a:r>
            <a:rPr lang="en-US" dirty="0" smtClean="0">
              <a:solidFill>
                <a:srgbClr val="0091A5"/>
              </a:solidFill>
              <a:ea typeface="+mn-ea"/>
              <a:cs typeface="+mn-cs"/>
            </a:rPr>
            <a:t>D24.2 Blueprint on implementing a platform and manuals for the implementation at the different sites (M12)</a:t>
          </a:r>
          <a:endParaRPr lang="de-CH" dirty="0"/>
        </a:p>
      </dgm:t>
    </dgm:pt>
    <dgm:pt modelId="{179DA470-7A2A-4506-BC07-32DEB13D7A7A}" type="parTrans" cxnId="{9F28E648-FB82-4567-AEAA-6B47B4436E3C}">
      <dgm:prSet/>
      <dgm:spPr/>
      <dgm:t>
        <a:bodyPr/>
        <a:lstStyle/>
        <a:p>
          <a:endParaRPr lang="de-CH"/>
        </a:p>
      </dgm:t>
    </dgm:pt>
    <dgm:pt modelId="{370B2F36-D814-488A-9B8A-A910E3E41674}" type="sibTrans" cxnId="{9F28E648-FB82-4567-AEAA-6B47B4436E3C}">
      <dgm:prSet/>
      <dgm:spPr/>
      <dgm:t>
        <a:bodyPr/>
        <a:lstStyle/>
        <a:p>
          <a:endParaRPr lang="de-CH"/>
        </a:p>
      </dgm:t>
    </dgm:pt>
    <dgm:pt modelId="{0640A8AE-7F62-4725-B62C-95BA94314EA9}">
      <dgm:prSet phldrT="[Text]"/>
      <dgm:spPr/>
      <dgm:t>
        <a:bodyPr/>
        <a:lstStyle/>
        <a:p>
          <a:pPr marL="114300" lvl="1" indent="0" defTabSz="622300">
            <a:lnSpc>
              <a:spcPct val="90000"/>
            </a:lnSpc>
            <a:spcBef>
              <a:spcPct val="0"/>
            </a:spcBef>
            <a:spcAft>
              <a:spcPct val="15000"/>
            </a:spcAft>
            <a:buNone/>
          </a:pPr>
          <a:r>
            <a:rPr lang="en-US" dirty="0" smtClean="0"/>
            <a:t>Partners worked on the requirements and architecture of the blueprint for </a:t>
          </a:r>
          <a:r>
            <a:rPr lang="en-US" dirty="0" err="1" smtClean="0"/>
            <a:t>DaaS</a:t>
          </a:r>
          <a:r>
            <a:rPr lang="en-US" dirty="0" smtClean="0"/>
            <a:t> at meetings in May 2018 and in October 2018.</a:t>
          </a:r>
          <a:endParaRPr lang="de-CH" dirty="0"/>
        </a:p>
      </dgm:t>
    </dgm:pt>
    <dgm:pt modelId="{BA02220C-83DD-4DDC-9C4D-77E208C1AE2F}" type="parTrans" cxnId="{FB8F85FB-7C54-4E42-8E8C-EF1E8DB94EDD}">
      <dgm:prSet/>
      <dgm:spPr/>
      <dgm:t>
        <a:bodyPr/>
        <a:lstStyle/>
        <a:p>
          <a:endParaRPr lang="de-CH"/>
        </a:p>
      </dgm:t>
    </dgm:pt>
    <dgm:pt modelId="{36F2816E-8581-43BC-BD84-6D15F18AB40D}" type="sibTrans" cxnId="{FB8F85FB-7C54-4E42-8E8C-EF1E8DB94EDD}">
      <dgm:prSet/>
      <dgm:spPr/>
      <dgm:t>
        <a:bodyPr/>
        <a:lstStyle/>
        <a:p>
          <a:endParaRPr lang="de-CH"/>
        </a:p>
      </dgm:t>
    </dgm:pt>
    <dgm:pt modelId="{4791D4C1-D935-4E94-B452-4656B739DC0A}">
      <dgm:prSet/>
      <dgm:spPr/>
      <dgm:t>
        <a:bodyPr/>
        <a:lstStyle/>
        <a:p>
          <a:endParaRPr lang="en-US" dirty="0" smtClean="0"/>
        </a:p>
      </dgm:t>
    </dgm:pt>
    <dgm:pt modelId="{8F83BC45-79FF-4AF2-9108-D5CD7C145A19}" type="parTrans" cxnId="{496FF44E-413D-47CE-BDA3-FA2C21757E16}">
      <dgm:prSet/>
      <dgm:spPr/>
      <dgm:t>
        <a:bodyPr/>
        <a:lstStyle/>
        <a:p>
          <a:endParaRPr lang="de-CH"/>
        </a:p>
      </dgm:t>
    </dgm:pt>
    <dgm:pt modelId="{F97EC88A-FE46-493B-912C-318B98033ECF}" type="sibTrans" cxnId="{496FF44E-413D-47CE-BDA3-FA2C21757E16}">
      <dgm:prSet/>
      <dgm:spPr/>
      <dgm:t>
        <a:bodyPr/>
        <a:lstStyle/>
        <a:p>
          <a:endParaRPr lang="de-CH"/>
        </a:p>
      </dgm:t>
    </dgm:pt>
    <dgm:pt modelId="{4778D832-BD2F-4EF1-B13C-CEF31FB81524}">
      <dgm:prSet/>
      <dgm:spPr/>
      <dgm:t>
        <a:bodyPr/>
        <a:lstStyle/>
        <a:p>
          <a:r>
            <a:rPr lang="en-US" dirty="0" smtClean="0"/>
            <a:t>The design will take into account the current situation at the partner institutes. </a:t>
          </a:r>
        </a:p>
      </dgm:t>
    </dgm:pt>
    <dgm:pt modelId="{F73A85DD-678B-404E-8D51-BFD3C2F6CAFD}" type="parTrans" cxnId="{922DC493-6820-4A8B-ADDD-E0FD5621DE5E}">
      <dgm:prSet/>
      <dgm:spPr/>
      <dgm:t>
        <a:bodyPr/>
        <a:lstStyle/>
        <a:p>
          <a:endParaRPr lang="de-CH"/>
        </a:p>
      </dgm:t>
    </dgm:pt>
    <dgm:pt modelId="{87643911-9E48-4038-8695-1424192A502F}" type="sibTrans" cxnId="{922DC493-6820-4A8B-ADDD-E0FD5621DE5E}">
      <dgm:prSet/>
      <dgm:spPr/>
      <dgm:t>
        <a:bodyPr/>
        <a:lstStyle/>
        <a:p>
          <a:endParaRPr lang="de-CH"/>
        </a:p>
      </dgm:t>
    </dgm:pt>
    <dgm:pt modelId="{DE063E14-E0D0-4C53-9083-63EA72DCB684}">
      <dgm:prSet/>
      <dgm:spPr/>
      <dgm:t>
        <a:bodyPr/>
        <a:lstStyle/>
        <a:p>
          <a:endParaRPr lang="en-US" dirty="0" smtClean="0"/>
        </a:p>
      </dgm:t>
    </dgm:pt>
    <dgm:pt modelId="{0DC12CF6-7A19-472B-BE13-B2760960FBF8}" type="parTrans" cxnId="{92AB4E9B-FA05-4AB4-9610-0A65D18BFA79}">
      <dgm:prSet/>
      <dgm:spPr/>
      <dgm:t>
        <a:bodyPr/>
        <a:lstStyle/>
        <a:p>
          <a:endParaRPr lang="de-CH"/>
        </a:p>
      </dgm:t>
    </dgm:pt>
    <dgm:pt modelId="{AB4158D6-BF8E-431C-875A-E87BB0B3B2BE}" type="sibTrans" cxnId="{92AB4E9B-FA05-4AB4-9610-0A65D18BFA79}">
      <dgm:prSet/>
      <dgm:spPr/>
      <dgm:t>
        <a:bodyPr/>
        <a:lstStyle/>
        <a:p>
          <a:endParaRPr lang="de-CH"/>
        </a:p>
      </dgm:t>
    </dgm:pt>
    <dgm:pt modelId="{2DA42DB4-FA53-48C0-BD5B-053396259A86}">
      <dgm:prSet/>
      <dgm:spPr/>
      <dgm:t>
        <a:bodyPr/>
        <a:lstStyle/>
        <a:p>
          <a:r>
            <a:rPr lang="en-US" dirty="0" smtClean="0"/>
            <a:t>Evaluate different container concepts as deployment strategies, like classical installation procedures, shipping of virtual machines and/or Docker containers.</a:t>
          </a:r>
          <a:endParaRPr lang="de-CH" dirty="0"/>
        </a:p>
      </dgm:t>
    </dgm:pt>
    <dgm:pt modelId="{F1970C3B-0B4E-4680-857D-2096B4549C3F}" type="parTrans" cxnId="{BADA918C-1FE8-47B6-84F2-6CD19848C738}">
      <dgm:prSet/>
      <dgm:spPr/>
      <dgm:t>
        <a:bodyPr/>
        <a:lstStyle/>
        <a:p>
          <a:endParaRPr lang="de-CH"/>
        </a:p>
      </dgm:t>
    </dgm:pt>
    <dgm:pt modelId="{7D1181AF-A9D1-467D-BB26-B21D724754E4}" type="sibTrans" cxnId="{BADA918C-1FE8-47B6-84F2-6CD19848C738}">
      <dgm:prSet/>
      <dgm:spPr/>
      <dgm:t>
        <a:bodyPr/>
        <a:lstStyle/>
        <a:p>
          <a:endParaRPr lang="de-CH"/>
        </a:p>
      </dgm:t>
    </dgm:pt>
    <dgm:pt modelId="{FB3B7628-B77A-40C2-A265-BCA58739B6AD}">
      <dgm:prSet phldrT="[Text]"/>
      <dgm:spPr/>
      <dgm:t>
        <a:bodyPr/>
        <a:lstStyle/>
        <a:p>
          <a:pPr marL="114300" lvl="1" indent="0" defTabSz="622300">
            <a:lnSpc>
              <a:spcPct val="90000"/>
            </a:lnSpc>
            <a:spcBef>
              <a:spcPct val="0"/>
            </a:spcBef>
            <a:spcAft>
              <a:spcPct val="15000"/>
            </a:spcAft>
            <a:buNone/>
          </a:pPr>
          <a:endParaRPr lang="de-CH" dirty="0"/>
        </a:p>
      </dgm:t>
    </dgm:pt>
    <dgm:pt modelId="{AA1115CA-489D-4871-8F7E-3561FBBC9EA4}" type="parTrans" cxnId="{4456750B-A12C-4E19-BDE9-3F6EC7B63361}">
      <dgm:prSet/>
      <dgm:spPr/>
      <dgm:t>
        <a:bodyPr/>
        <a:lstStyle/>
        <a:p>
          <a:endParaRPr lang="en-US"/>
        </a:p>
      </dgm:t>
    </dgm:pt>
    <dgm:pt modelId="{37A8CDC4-084A-45C1-BF77-2344684A8F85}" type="sibTrans" cxnId="{4456750B-A12C-4E19-BDE9-3F6EC7B63361}">
      <dgm:prSet/>
      <dgm:spPr/>
      <dgm:t>
        <a:bodyPr/>
        <a:lstStyle/>
        <a:p>
          <a:endParaRPr lang="en-US"/>
        </a:p>
      </dgm:t>
    </dgm:pt>
    <dgm:pt modelId="{2388A7D3-9D27-4D01-AB3C-7BB7837CFEA2}">
      <dgm:prSet phldrT="[Text]"/>
      <dgm:spPr/>
      <dgm:t>
        <a:bodyPr/>
        <a:lstStyle/>
        <a:p>
          <a:pPr marL="114300" lvl="1" indent="0" defTabSz="622300">
            <a:lnSpc>
              <a:spcPct val="90000"/>
            </a:lnSpc>
            <a:spcBef>
              <a:spcPct val="0"/>
            </a:spcBef>
            <a:spcAft>
              <a:spcPct val="15000"/>
            </a:spcAft>
            <a:buNone/>
          </a:pPr>
          <a:r>
            <a:rPr lang="en-US" dirty="0" smtClean="0"/>
            <a:t>A cloud engineer started working at the ESRF full time in July. </a:t>
          </a:r>
          <a:endParaRPr lang="de-CH" dirty="0"/>
        </a:p>
      </dgm:t>
    </dgm:pt>
    <dgm:pt modelId="{FF94893C-A496-47C6-8C2F-C430E840EE7F}" type="parTrans" cxnId="{AE83323C-4973-46D8-BFA3-B6794BBF85B3}">
      <dgm:prSet/>
      <dgm:spPr/>
      <dgm:t>
        <a:bodyPr/>
        <a:lstStyle/>
        <a:p>
          <a:endParaRPr lang="en-US"/>
        </a:p>
      </dgm:t>
    </dgm:pt>
    <dgm:pt modelId="{888A1F8B-9180-4AE5-B572-22F35041A241}" type="sibTrans" cxnId="{AE83323C-4973-46D8-BFA3-B6794BBF85B3}">
      <dgm:prSet/>
      <dgm:spPr/>
      <dgm:t>
        <a:bodyPr/>
        <a:lstStyle/>
        <a:p>
          <a:endParaRPr lang="en-US"/>
        </a:p>
      </dgm:t>
    </dgm:pt>
    <dgm:pt modelId="{AB1F6797-A9CF-41E5-A306-7C0FAB0CE79E}">
      <dgm:prSet/>
      <dgm:spPr/>
      <dgm:t>
        <a:bodyPr/>
        <a:lstStyle/>
        <a:p>
          <a:pPr marL="114300" lvl="1" indent="0" defTabSz="622300">
            <a:lnSpc>
              <a:spcPct val="90000"/>
            </a:lnSpc>
            <a:spcBef>
              <a:spcPct val="0"/>
            </a:spcBef>
            <a:spcAft>
              <a:spcPct val="15000"/>
            </a:spcAft>
            <a:buNone/>
          </a:pPr>
          <a:endParaRPr lang="en-US" dirty="0" smtClean="0"/>
        </a:p>
      </dgm:t>
    </dgm:pt>
    <dgm:pt modelId="{50A1C5A7-0A20-40E0-800A-EE378332CF34}" type="parTrans" cxnId="{CC9CF1DD-1B0A-4801-BD64-F0A782A4DCF3}">
      <dgm:prSet/>
      <dgm:spPr/>
      <dgm:t>
        <a:bodyPr/>
        <a:lstStyle/>
        <a:p>
          <a:endParaRPr lang="en-US"/>
        </a:p>
      </dgm:t>
    </dgm:pt>
    <dgm:pt modelId="{563AECE8-ADA5-4FAC-9237-67C745A81CF8}" type="sibTrans" cxnId="{CC9CF1DD-1B0A-4801-BD64-F0A782A4DCF3}">
      <dgm:prSet/>
      <dgm:spPr/>
      <dgm:t>
        <a:bodyPr/>
        <a:lstStyle/>
        <a:p>
          <a:endParaRPr lang="en-US"/>
        </a:p>
      </dgm:t>
    </dgm:pt>
    <dgm:pt modelId="{1381FB90-CE8B-4503-83A9-090085C96288}">
      <dgm:prSet/>
      <dgm:spPr/>
      <dgm:t>
        <a:bodyPr/>
        <a:lstStyle/>
        <a:p>
          <a:pPr marL="114300" lvl="1" indent="0" defTabSz="622300">
            <a:lnSpc>
              <a:spcPct val="90000"/>
            </a:lnSpc>
            <a:spcBef>
              <a:spcPct val="0"/>
            </a:spcBef>
            <a:spcAft>
              <a:spcPct val="15000"/>
            </a:spcAft>
            <a:buNone/>
          </a:pPr>
          <a:r>
            <a:rPr lang="en-US" dirty="0" smtClean="0"/>
            <a:t>The blueprint </a:t>
          </a:r>
          <a:r>
            <a:rPr lang="en-US" dirty="0" smtClean="0"/>
            <a:t>was tested </a:t>
          </a:r>
          <a:r>
            <a:rPr lang="en-US" dirty="0" smtClean="0"/>
            <a:t>at the various sites and </a:t>
          </a:r>
          <a:r>
            <a:rPr lang="en-US" dirty="0" smtClean="0"/>
            <a:t>will be improved </a:t>
          </a:r>
          <a:r>
            <a:rPr lang="en-US" dirty="0" smtClean="0"/>
            <a:t>over the course of the remainder of the </a:t>
          </a:r>
          <a:r>
            <a:rPr lang="en-US" dirty="0" err="1" smtClean="0"/>
            <a:t>CALIPSOplus</a:t>
          </a:r>
          <a:r>
            <a:rPr lang="en-US" dirty="0" smtClean="0"/>
            <a:t> project.</a:t>
          </a:r>
          <a:endParaRPr lang="de-CH" dirty="0"/>
        </a:p>
      </dgm:t>
    </dgm:pt>
    <dgm:pt modelId="{73E41C79-44DF-45A9-90F6-C4FCA7878672}" type="parTrans" cxnId="{B402D870-758E-4021-B798-ED39A8DFB264}">
      <dgm:prSet/>
      <dgm:spPr/>
      <dgm:t>
        <a:bodyPr/>
        <a:lstStyle/>
        <a:p>
          <a:endParaRPr lang="en-US"/>
        </a:p>
      </dgm:t>
    </dgm:pt>
    <dgm:pt modelId="{1A870BDD-F736-4B0D-8126-891F2D5CFB75}" type="sibTrans" cxnId="{B402D870-758E-4021-B798-ED39A8DFB264}">
      <dgm:prSet/>
      <dgm:spPr/>
      <dgm:t>
        <a:bodyPr/>
        <a:lstStyle/>
        <a:p>
          <a:endParaRPr lang="en-US"/>
        </a:p>
      </dgm:t>
    </dgm:pt>
    <dgm:pt modelId="{66C8F4F5-9D37-47F8-9923-D056BB5371DF}">
      <dgm:prSet/>
      <dgm:spPr/>
      <dgm:t>
        <a:bodyPr/>
        <a:lstStyle/>
        <a:p>
          <a:pPr marL="90488" marR="0" lvl="0" indent="0" defTabSz="914400" eaLnBrk="1" fontAlgn="auto" latinLnBrk="0" hangingPunct="1">
            <a:lnSpc>
              <a:spcPct val="100000"/>
            </a:lnSpc>
            <a:spcBef>
              <a:spcPts val="0"/>
            </a:spcBef>
            <a:spcAft>
              <a:spcPts val="0"/>
            </a:spcAft>
            <a:buClrTx/>
            <a:buSzTx/>
            <a:buFontTx/>
            <a:buNone/>
            <a:tabLst/>
            <a:defRPr/>
          </a:pPr>
          <a:r>
            <a:rPr lang="en-US" dirty="0" smtClean="0"/>
            <a:t>A prototype </a:t>
          </a:r>
          <a:r>
            <a:rPr lang="en-US" dirty="0" err="1" smtClean="0"/>
            <a:t>DaaS</a:t>
          </a:r>
          <a:r>
            <a:rPr lang="en-US" dirty="0" smtClean="0"/>
            <a:t> at the ESRF was setup to demonstrate the design. </a:t>
          </a:r>
        </a:p>
      </dgm:t>
    </dgm:pt>
    <dgm:pt modelId="{055FD3F3-B711-41AE-8949-1F7C2298C80F}" type="sibTrans" cxnId="{BAB150F8-FBC6-4157-A62A-ED15A7D0CAF9}">
      <dgm:prSet/>
      <dgm:spPr/>
      <dgm:t>
        <a:bodyPr/>
        <a:lstStyle/>
        <a:p>
          <a:endParaRPr lang="en-US"/>
        </a:p>
      </dgm:t>
    </dgm:pt>
    <dgm:pt modelId="{22E1E4B4-4339-4589-8644-AD361ADEA847}" type="parTrans" cxnId="{BAB150F8-FBC6-4157-A62A-ED15A7D0CAF9}">
      <dgm:prSet/>
      <dgm:spPr/>
      <dgm:t>
        <a:bodyPr/>
        <a:lstStyle/>
        <a:p>
          <a:endParaRPr lang="en-US"/>
        </a:p>
      </dgm:t>
    </dgm:pt>
    <dgm:pt modelId="{6BFE73DE-8355-4667-9229-8D36C2871CE2}">
      <dgm:prSet/>
      <dgm:spPr/>
      <dgm:t>
        <a:bodyPr/>
        <a:lstStyle/>
        <a:p>
          <a:pPr marL="90488" marR="0" lvl="0" indent="0" defTabSz="914400" eaLnBrk="1" fontAlgn="auto" latinLnBrk="0" hangingPunct="1">
            <a:lnSpc>
              <a:spcPct val="100000"/>
            </a:lnSpc>
            <a:spcBef>
              <a:spcPts val="0"/>
            </a:spcBef>
            <a:spcAft>
              <a:spcPts val="0"/>
            </a:spcAft>
            <a:buClrTx/>
            <a:buSzTx/>
            <a:buFontTx/>
            <a:buNone/>
            <a:tabLst/>
            <a:defRPr/>
          </a:pPr>
          <a:r>
            <a:rPr lang="en-US" dirty="0" smtClean="0"/>
            <a:t>This design was the basis of the blueprint document which resulted in D24.2 “ Blueprint on implementing a </a:t>
          </a:r>
          <a:r>
            <a:rPr lang="en-US" dirty="0" err="1" smtClean="0"/>
            <a:t>DaaS</a:t>
          </a:r>
          <a:r>
            <a:rPr lang="en-US" dirty="0" smtClean="0"/>
            <a:t> platform. </a:t>
          </a:r>
          <a:endParaRPr lang="de-CH" dirty="0" smtClean="0"/>
        </a:p>
        <a:p>
          <a:pPr marL="114300" lvl="1" indent="0" defTabSz="622300">
            <a:lnSpc>
              <a:spcPct val="90000"/>
            </a:lnSpc>
            <a:spcBef>
              <a:spcPct val="0"/>
            </a:spcBef>
            <a:spcAft>
              <a:spcPct val="15000"/>
            </a:spcAft>
            <a:buNone/>
          </a:pPr>
          <a:endParaRPr lang="en-US" dirty="0" smtClean="0"/>
        </a:p>
      </dgm:t>
    </dgm:pt>
    <dgm:pt modelId="{791514B3-8C2B-4E2A-BE57-02B6838DCDD1}" type="parTrans" cxnId="{920F0A06-F8A9-4B8C-B7B6-BD1E39EA795F}">
      <dgm:prSet/>
      <dgm:spPr/>
      <dgm:t>
        <a:bodyPr/>
        <a:lstStyle/>
        <a:p>
          <a:endParaRPr lang="en-US"/>
        </a:p>
      </dgm:t>
    </dgm:pt>
    <dgm:pt modelId="{946C4E6A-5FAA-49E8-8EE8-0DFF6284C8F4}" type="sibTrans" cxnId="{920F0A06-F8A9-4B8C-B7B6-BD1E39EA795F}">
      <dgm:prSet/>
      <dgm:spPr/>
      <dgm:t>
        <a:bodyPr/>
        <a:lstStyle/>
        <a:p>
          <a:endParaRPr lang="en-US"/>
        </a:p>
      </dgm:t>
    </dgm:pt>
    <dgm:pt modelId="{F1D716B6-EC3F-4802-8706-A01A3FBB5D53}">
      <dgm:prSet/>
      <dgm:spPr/>
      <dgm:t>
        <a:bodyPr/>
        <a:lstStyle/>
        <a:p>
          <a:pPr marL="90488" lvl="1" indent="0" defTabSz="622300">
            <a:lnSpc>
              <a:spcPct val="90000"/>
            </a:lnSpc>
            <a:spcBef>
              <a:spcPct val="0"/>
            </a:spcBef>
            <a:spcAft>
              <a:spcPct val="15000"/>
            </a:spcAft>
            <a:buNone/>
          </a:pPr>
          <a:endParaRPr lang="en-US" dirty="0" smtClean="0"/>
        </a:p>
      </dgm:t>
    </dgm:pt>
    <dgm:pt modelId="{02E7F9F5-0FE4-4F61-9504-B2642F7B4EEF}" type="parTrans" cxnId="{6A99E875-9A7D-48B8-89F6-A55C49C0CD40}">
      <dgm:prSet/>
      <dgm:spPr/>
      <dgm:t>
        <a:bodyPr/>
        <a:lstStyle/>
        <a:p>
          <a:endParaRPr lang="en-US"/>
        </a:p>
      </dgm:t>
    </dgm:pt>
    <dgm:pt modelId="{3AB4356B-7277-46E4-B260-DC7A872F4512}" type="sibTrans" cxnId="{6A99E875-9A7D-48B8-89F6-A55C49C0CD40}">
      <dgm:prSet/>
      <dgm:spPr/>
      <dgm:t>
        <a:bodyPr/>
        <a:lstStyle/>
        <a:p>
          <a:endParaRPr lang="en-US"/>
        </a:p>
      </dgm:t>
    </dgm:pt>
    <dgm:pt modelId="{BFB48F4F-4F03-4462-8C94-A2D3D4AC6777}" type="pres">
      <dgm:prSet presAssocID="{D04B57EF-62CB-405A-B2EE-73B75D4E8E1D}" presName="Name0" presStyleCnt="0">
        <dgm:presLayoutVars>
          <dgm:dir/>
          <dgm:animLvl val="lvl"/>
          <dgm:resizeHandles val="exact"/>
        </dgm:presLayoutVars>
      </dgm:prSet>
      <dgm:spPr/>
      <dgm:t>
        <a:bodyPr/>
        <a:lstStyle/>
        <a:p>
          <a:endParaRPr lang="de-CH"/>
        </a:p>
      </dgm:t>
    </dgm:pt>
    <dgm:pt modelId="{D4240534-8370-4BE5-823D-7100F4D88ED8}" type="pres">
      <dgm:prSet presAssocID="{1B00D4A1-C86C-4247-9A7E-7FBDA3472DD4}" presName="composite" presStyleCnt="0"/>
      <dgm:spPr/>
    </dgm:pt>
    <dgm:pt modelId="{9C56DC54-3DB8-4969-BBA1-8AFA47563A2E}" type="pres">
      <dgm:prSet presAssocID="{1B00D4A1-C86C-4247-9A7E-7FBDA3472DD4}" presName="parTx" presStyleLbl="alignNode1" presStyleIdx="0" presStyleCnt="2">
        <dgm:presLayoutVars>
          <dgm:chMax val="0"/>
          <dgm:chPref val="0"/>
          <dgm:bulletEnabled val="1"/>
        </dgm:presLayoutVars>
      </dgm:prSet>
      <dgm:spPr/>
      <dgm:t>
        <a:bodyPr/>
        <a:lstStyle/>
        <a:p>
          <a:endParaRPr lang="de-CH"/>
        </a:p>
      </dgm:t>
    </dgm:pt>
    <dgm:pt modelId="{CC2B9DBF-6FCB-4CD3-B496-4FFE50C9B6C7}" type="pres">
      <dgm:prSet presAssocID="{1B00D4A1-C86C-4247-9A7E-7FBDA3472DD4}" presName="desTx" presStyleLbl="alignAccFollowNode1" presStyleIdx="0" presStyleCnt="2">
        <dgm:presLayoutVars>
          <dgm:bulletEnabled val="1"/>
        </dgm:presLayoutVars>
      </dgm:prSet>
      <dgm:spPr/>
      <dgm:t>
        <a:bodyPr/>
        <a:lstStyle/>
        <a:p>
          <a:endParaRPr lang="de-CH"/>
        </a:p>
      </dgm:t>
    </dgm:pt>
    <dgm:pt modelId="{B53D7D9C-32A8-41C5-A2B7-C1D2E7774EA6}" type="pres">
      <dgm:prSet presAssocID="{2BC15BAE-46BA-425B-B86D-746E293E2E08}" presName="space" presStyleCnt="0"/>
      <dgm:spPr/>
    </dgm:pt>
    <dgm:pt modelId="{9F41A134-9C5B-45A7-BE07-618634E756AA}" type="pres">
      <dgm:prSet presAssocID="{42CFB8AD-0A1B-43B6-8968-D4761C84004A}" presName="composite" presStyleCnt="0"/>
      <dgm:spPr/>
    </dgm:pt>
    <dgm:pt modelId="{68A489D3-B3B9-4458-AE83-7F900D9B0BB1}" type="pres">
      <dgm:prSet presAssocID="{42CFB8AD-0A1B-43B6-8968-D4761C84004A}" presName="parTx" presStyleLbl="alignNode1" presStyleIdx="1" presStyleCnt="2">
        <dgm:presLayoutVars>
          <dgm:chMax val="0"/>
          <dgm:chPref val="0"/>
          <dgm:bulletEnabled val="1"/>
        </dgm:presLayoutVars>
      </dgm:prSet>
      <dgm:spPr/>
      <dgm:t>
        <a:bodyPr/>
        <a:lstStyle/>
        <a:p>
          <a:endParaRPr lang="de-CH"/>
        </a:p>
      </dgm:t>
    </dgm:pt>
    <dgm:pt modelId="{2F8EF20B-371E-49D3-89DE-E31A80E1BABD}" type="pres">
      <dgm:prSet presAssocID="{42CFB8AD-0A1B-43B6-8968-D4761C84004A}" presName="desTx" presStyleLbl="alignAccFollowNode1" presStyleIdx="1" presStyleCnt="2">
        <dgm:presLayoutVars>
          <dgm:bulletEnabled val="1"/>
        </dgm:presLayoutVars>
      </dgm:prSet>
      <dgm:spPr/>
      <dgm:t>
        <a:bodyPr/>
        <a:lstStyle/>
        <a:p>
          <a:endParaRPr lang="de-CH"/>
        </a:p>
      </dgm:t>
    </dgm:pt>
  </dgm:ptLst>
  <dgm:cxnLst>
    <dgm:cxn modelId="{E2696805-AAB6-453B-9524-A4F968348737}" type="presOf" srcId="{4791D4C1-D935-4E94-B452-4656B739DC0A}" destId="{CC2B9DBF-6FCB-4CD3-B496-4FFE50C9B6C7}" srcOrd="0" destOrd="1" presId="urn:microsoft.com/office/officeart/2005/8/layout/hList1"/>
    <dgm:cxn modelId="{7D7D09DB-3030-43E1-BA32-B5759C548BDD}" type="presOf" srcId="{F1D716B6-EC3F-4802-8706-A01A3FBB5D53}" destId="{2F8EF20B-371E-49D3-89DE-E31A80E1BABD}" srcOrd="0" destOrd="5" presId="urn:microsoft.com/office/officeart/2005/8/layout/hList1"/>
    <dgm:cxn modelId="{F2D2CE32-936E-43E9-8E22-B4589FBDD212}" type="presOf" srcId="{0640A8AE-7F62-4725-B62C-95BA94314EA9}" destId="{2F8EF20B-371E-49D3-89DE-E31A80E1BABD}" srcOrd="0" destOrd="0" presId="urn:microsoft.com/office/officeart/2005/8/layout/hList1"/>
    <dgm:cxn modelId="{A78424C5-75E2-4CE6-B954-73D69D19D96A}" type="presOf" srcId="{FB3B7628-B77A-40C2-A265-BCA58739B6AD}" destId="{2F8EF20B-371E-49D3-89DE-E31A80E1BABD}" srcOrd="0" destOrd="1" presId="urn:microsoft.com/office/officeart/2005/8/layout/hList1"/>
    <dgm:cxn modelId="{9F28E648-FB82-4567-AEAA-6B47B4436E3C}" srcId="{D04B57EF-62CB-405A-B2EE-73B75D4E8E1D}" destId="{42CFB8AD-0A1B-43B6-8968-D4761C84004A}" srcOrd="1" destOrd="0" parTransId="{179DA470-7A2A-4506-BC07-32DEB13D7A7A}" sibTransId="{370B2F36-D814-488A-9B8A-A910E3E41674}"/>
    <dgm:cxn modelId="{4456750B-A12C-4E19-BDE9-3F6EC7B63361}" srcId="{42CFB8AD-0A1B-43B6-8968-D4761C84004A}" destId="{FB3B7628-B77A-40C2-A265-BCA58739B6AD}" srcOrd="1" destOrd="0" parTransId="{AA1115CA-489D-4871-8F7E-3561FBBC9EA4}" sibTransId="{37A8CDC4-084A-45C1-BF77-2344684A8F85}"/>
    <dgm:cxn modelId="{BADA918C-1FE8-47B6-84F2-6CD19848C738}" srcId="{1B00D4A1-C86C-4247-9A7E-7FBDA3472DD4}" destId="{2DA42DB4-FA53-48C0-BD5B-053396259A86}" srcOrd="4" destOrd="0" parTransId="{F1970C3B-0B4E-4680-857D-2096B4549C3F}" sibTransId="{7D1181AF-A9D1-467D-BB26-B21D724754E4}"/>
    <dgm:cxn modelId="{496FF44E-413D-47CE-BDA3-FA2C21757E16}" srcId="{1B00D4A1-C86C-4247-9A7E-7FBDA3472DD4}" destId="{4791D4C1-D935-4E94-B452-4656B739DC0A}" srcOrd="1" destOrd="0" parTransId="{8F83BC45-79FF-4AF2-9108-D5CD7C145A19}" sibTransId="{F97EC88A-FE46-493B-912C-318B98033ECF}"/>
    <dgm:cxn modelId="{FB8F85FB-7C54-4E42-8E8C-EF1E8DB94EDD}" srcId="{42CFB8AD-0A1B-43B6-8968-D4761C84004A}" destId="{0640A8AE-7F62-4725-B62C-95BA94314EA9}" srcOrd="0" destOrd="0" parTransId="{BA02220C-83DD-4DDC-9C4D-77E208C1AE2F}" sibTransId="{36F2816E-8581-43BC-BD84-6D15F18AB40D}"/>
    <dgm:cxn modelId="{B402D870-758E-4021-B798-ED39A8DFB264}" srcId="{42CFB8AD-0A1B-43B6-8968-D4761C84004A}" destId="{1381FB90-CE8B-4503-83A9-090085C96288}" srcOrd="7" destOrd="0" parTransId="{73E41C79-44DF-45A9-90F6-C4FCA7878672}" sibTransId="{1A870BDD-F736-4B0D-8126-891F2D5CFB75}"/>
    <dgm:cxn modelId="{1C6D72C8-30F5-406D-BA3F-958B42ECC946}" type="presOf" srcId="{6BFE73DE-8355-4667-9229-8D36C2871CE2}" destId="{2F8EF20B-371E-49D3-89DE-E31A80E1BABD}" srcOrd="0" destOrd="6" presId="urn:microsoft.com/office/officeart/2005/8/layout/hList1"/>
    <dgm:cxn modelId="{7D3C30E0-7338-49BE-9103-6F1C664BA26A}" type="presOf" srcId="{AB1F6797-A9CF-41E5-A306-7C0FAB0CE79E}" destId="{2F8EF20B-371E-49D3-89DE-E31A80E1BABD}" srcOrd="0" destOrd="3" presId="urn:microsoft.com/office/officeart/2005/8/layout/hList1"/>
    <dgm:cxn modelId="{922DC493-6820-4A8B-ADDD-E0FD5621DE5E}" srcId="{1B00D4A1-C86C-4247-9A7E-7FBDA3472DD4}" destId="{4778D832-BD2F-4EF1-B13C-CEF31FB81524}" srcOrd="2" destOrd="0" parTransId="{F73A85DD-678B-404E-8D51-BFD3C2F6CAFD}" sibTransId="{87643911-9E48-4038-8695-1424192A502F}"/>
    <dgm:cxn modelId="{6A99E875-9A7D-48B8-89F6-A55C49C0CD40}" srcId="{42CFB8AD-0A1B-43B6-8968-D4761C84004A}" destId="{F1D716B6-EC3F-4802-8706-A01A3FBB5D53}" srcOrd="5" destOrd="0" parTransId="{02E7F9F5-0FE4-4F61-9504-B2642F7B4EEF}" sibTransId="{3AB4356B-7277-46E4-B260-DC7A872F4512}"/>
    <dgm:cxn modelId="{CC9CF1DD-1B0A-4801-BD64-F0A782A4DCF3}" srcId="{42CFB8AD-0A1B-43B6-8968-D4761C84004A}" destId="{AB1F6797-A9CF-41E5-A306-7C0FAB0CE79E}" srcOrd="3" destOrd="0" parTransId="{50A1C5A7-0A20-40E0-800A-EE378332CF34}" sibTransId="{563AECE8-ADA5-4FAC-9237-67C745A81CF8}"/>
    <dgm:cxn modelId="{6D3E6F89-5AF8-4B6B-B83D-6097BB0C639C}" type="presOf" srcId="{2DA42DB4-FA53-48C0-BD5B-053396259A86}" destId="{CC2B9DBF-6FCB-4CD3-B496-4FFE50C9B6C7}" srcOrd="0" destOrd="4" presId="urn:microsoft.com/office/officeart/2005/8/layout/hList1"/>
    <dgm:cxn modelId="{B5D0F0D8-FD2D-49BF-8A9C-66A5E9EFED7B}" srcId="{D04B57EF-62CB-405A-B2EE-73B75D4E8E1D}" destId="{1B00D4A1-C86C-4247-9A7E-7FBDA3472DD4}" srcOrd="0" destOrd="0" parTransId="{55145EC7-20A2-41E9-AB89-1FBCAEE21E2B}" sibTransId="{2BC15BAE-46BA-425B-B86D-746E293E2E08}"/>
    <dgm:cxn modelId="{DFC873F8-311E-4B0A-B346-842E6DB6C57B}" type="presOf" srcId="{4778D832-BD2F-4EF1-B13C-CEF31FB81524}" destId="{CC2B9DBF-6FCB-4CD3-B496-4FFE50C9B6C7}" srcOrd="0" destOrd="2" presId="urn:microsoft.com/office/officeart/2005/8/layout/hList1"/>
    <dgm:cxn modelId="{44A546B1-BF2C-45F6-B8DE-6ABD53256F70}" type="presOf" srcId="{D04B57EF-62CB-405A-B2EE-73B75D4E8E1D}" destId="{BFB48F4F-4F03-4462-8C94-A2D3D4AC6777}" srcOrd="0" destOrd="0" presId="urn:microsoft.com/office/officeart/2005/8/layout/hList1"/>
    <dgm:cxn modelId="{453B2CD6-820B-4958-830C-CDB592A7EA8F}" type="presOf" srcId="{2388A7D3-9D27-4D01-AB3C-7BB7837CFEA2}" destId="{2F8EF20B-371E-49D3-89DE-E31A80E1BABD}" srcOrd="0" destOrd="2" presId="urn:microsoft.com/office/officeart/2005/8/layout/hList1"/>
    <dgm:cxn modelId="{87CE2B18-FF65-4132-972F-E7B9D55D8B70}" srcId="{1B00D4A1-C86C-4247-9A7E-7FBDA3472DD4}" destId="{84730F23-6EB2-40F7-9199-2DA22625DE2E}" srcOrd="0" destOrd="0" parTransId="{094AA0C0-3130-4BA4-BAED-574060E100E9}" sibTransId="{E411B666-48D5-4343-AB10-3F45563F1228}"/>
    <dgm:cxn modelId="{3A750FB8-B5E4-44F5-B0B9-20ED5DD14F20}" type="presOf" srcId="{1B00D4A1-C86C-4247-9A7E-7FBDA3472DD4}" destId="{9C56DC54-3DB8-4969-BBA1-8AFA47563A2E}" srcOrd="0" destOrd="0" presId="urn:microsoft.com/office/officeart/2005/8/layout/hList1"/>
    <dgm:cxn modelId="{B56A00C2-A16F-4012-8839-78D8179B8315}" type="presOf" srcId="{1381FB90-CE8B-4503-83A9-090085C96288}" destId="{2F8EF20B-371E-49D3-89DE-E31A80E1BABD}" srcOrd="0" destOrd="7" presId="urn:microsoft.com/office/officeart/2005/8/layout/hList1"/>
    <dgm:cxn modelId="{48011658-1F65-4EA9-9B6F-1EB4488FC65F}" type="presOf" srcId="{66C8F4F5-9D37-47F8-9923-D056BB5371DF}" destId="{2F8EF20B-371E-49D3-89DE-E31A80E1BABD}" srcOrd="0" destOrd="4" presId="urn:microsoft.com/office/officeart/2005/8/layout/hList1"/>
    <dgm:cxn modelId="{92AB4E9B-FA05-4AB4-9610-0A65D18BFA79}" srcId="{1B00D4A1-C86C-4247-9A7E-7FBDA3472DD4}" destId="{DE063E14-E0D0-4C53-9083-63EA72DCB684}" srcOrd="3" destOrd="0" parTransId="{0DC12CF6-7A19-472B-BE13-B2760960FBF8}" sibTransId="{AB4158D6-BF8E-431C-875A-E87BB0B3B2BE}"/>
    <dgm:cxn modelId="{C507A9CB-570C-48D5-927F-5DB454D427A7}" type="presOf" srcId="{42CFB8AD-0A1B-43B6-8968-D4761C84004A}" destId="{68A489D3-B3B9-4458-AE83-7F900D9B0BB1}" srcOrd="0" destOrd="0" presId="urn:microsoft.com/office/officeart/2005/8/layout/hList1"/>
    <dgm:cxn modelId="{AE83323C-4973-46D8-BFA3-B6794BBF85B3}" srcId="{42CFB8AD-0A1B-43B6-8968-D4761C84004A}" destId="{2388A7D3-9D27-4D01-AB3C-7BB7837CFEA2}" srcOrd="2" destOrd="0" parTransId="{FF94893C-A496-47C6-8C2F-C430E840EE7F}" sibTransId="{888A1F8B-9180-4AE5-B572-22F35041A241}"/>
    <dgm:cxn modelId="{920F0A06-F8A9-4B8C-B7B6-BD1E39EA795F}" srcId="{42CFB8AD-0A1B-43B6-8968-D4761C84004A}" destId="{6BFE73DE-8355-4667-9229-8D36C2871CE2}" srcOrd="6" destOrd="0" parTransId="{791514B3-8C2B-4E2A-BE57-02B6838DCDD1}" sibTransId="{946C4E6A-5FAA-49E8-8EE8-0DFF6284C8F4}"/>
    <dgm:cxn modelId="{485015FB-8B92-4951-99FE-B2A8A5E11DD1}" type="presOf" srcId="{DE063E14-E0D0-4C53-9083-63EA72DCB684}" destId="{CC2B9DBF-6FCB-4CD3-B496-4FFE50C9B6C7}" srcOrd="0" destOrd="3" presId="urn:microsoft.com/office/officeart/2005/8/layout/hList1"/>
    <dgm:cxn modelId="{BAB150F8-FBC6-4157-A62A-ED15A7D0CAF9}" srcId="{42CFB8AD-0A1B-43B6-8968-D4761C84004A}" destId="{66C8F4F5-9D37-47F8-9923-D056BB5371DF}" srcOrd="4" destOrd="0" parTransId="{22E1E4B4-4339-4589-8644-AD361ADEA847}" sibTransId="{055FD3F3-B711-41AE-8949-1F7C2298C80F}"/>
    <dgm:cxn modelId="{DA10DF92-C7B1-415E-BE05-EE2B27F522D0}" type="presOf" srcId="{84730F23-6EB2-40F7-9199-2DA22625DE2E}" destId="{CC2B9DBF-6FCB-4CD3-B496-4FFE50C9B6C7}" srcOrd="0" destOrd="0" presId="urn:microsoft.com/office/officeart/2005/8/layout/hList1"/>
    <dgm:cxn modelId="{6DBB3D3D-B6D3-4B07-A5BD-F979ADB22B6B}" type="presParOf" srcId="{BFB48F4F-4F03-4462-8C94-A2D3D4AC6777}" destId="{D4240534-8370-4BE5-823D-7100F4D88ED8}" srcOrd="0" destOrd="0" presId="urn:microsoft.com/office/officeart/2005/8/layout/hList1"/>
    <dgm:cxn modelId="{91F91E72-BBB0-4FFE-B12C-3470E3F41C5D}" type="presParOf" srcId="{D4240534-8370-4BE5-823D-7100F4D88ED8}" destId="{9C56DC54-3DB8-4969-BBA1-8AFA47563A2E}" srcOrd="0" destOrd="0" presId="urn:microsoft.com/office/officeart/2005/8/layout/hList1"/>
    <dgm:cxn modelId="{55C0030F-E685-4242-93AF-9B44D21FF560}" type="presParOf" srcId="{D4240534-8370-4BE5-823D-7100F4D88ED8}" destId="{CC2B9DBF-6FCB-4CD3-B496-4FFE50C9B6C7}" srcOrd="1" destOrd="0" presId="urn:microsoft.com/office/officeart/2005/8/layout/hList1"/>
    <dgm:cxn modelId="{3CDF2248-54DA-44EC-9C32-B029D05C2153}" type="presParOf" srcId="{BFB48F4F-4F03-4462-8C94-A2D3D4AC6777}" destId="{B53D7D9C-32A8-41C5-A2B7-C1D2E7774EA6}" srcOrd="1" destOrd="0" presId="urn:microsoft.com/office/officeart/2005/8/layout/hList1"/>
    <dgm:cxn modelId="{BDF5E28C-EF3C-463D-82CE-E7D558D456D0}" type="presParOf" srcId="{BFB48F4F-4F03-4462-8C94-A2D3D4AC6777}" destId="{9F41A134-9C5B-45A7-BE07-618634E756AA}" srcOrd="2" destOrd="0" presId="urn:microsoft.com/office/officeart/2005/8/layout/hList1"/>
    <dgm:cxn modelId="{DF318367-1492-4CA6-8556-08798FD1B94F}" type="presParOf" srcId="{9F41A134-9C5B-45A7-BE07-618634E756AA}" destId="{68A489D3-B3B9-4458-AE83-7F900D9B0BB1}" srcOrd="0" destOrd="0" presId="urn:microsoft.com/office/officeart/2005/8/layout/hList1"/>
    <dgm:cxn modelId="{33A91B2E-A09E-4950-A05C-6F64D520C617}" type="presParOf" srcId="{9F41A134-9C5B-45A7-BE07-618634E756AA}" destId="{2F8EF20B-371E-49D3-89DE-E31A80E1BAB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04B57EF-62CB-405A-B2EE-73B75D4E8E1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CH"/>
        </a:p>
      </dgm:t>
    </dgm:pt>
    <dgm:pt modelId="{1B00D4A1-C86C-4247-9A7E-7FBDA3472DD4}">
      <dgm:prSet phldrT="[Text]" custT="1"/>
      <dgm:spPr/>
      <dgm:t>
        <a:bodyPr/>
        <a:lstStyle/>
        <a:p>
          <a:r>
            <a:rPr lang="en-US" sz="2400" dirty="0" smtClean="0">
              <a:solidFill>
                <a:srgbClr val="0091A5"/>
              </a:solidFill>
              <a:ea typeface="+mn-ea"/>
              <a:cs typeface="+mn-cs"/>
            </a:rPr>
            <a:t>Task 24.3 ALL</a:t>
          </a:r>
          <a:endParaRPr lang="de-CH" sz="2400" dirty="0"/>
        </a:p>
      </dgm:t>
    </dgm:pt>
    <dgm:pt modelId="{55145EC7-20A2-41E9-AB89-1FBCAEE21E2B}" type="parTrans" cxnId="{B5D0F0D8-FD2D-49BF-8A9C-66A5E9EFED7B}">
      <dgm:prSet/>
      <dgm:spPr/>
      <dgm:t>
        <a:bodyPr/>
        <a:lstStyle/>
        <a:p>
          <a:endParaRPr lang="de-CH"/>
        </a:p>
      </dgm:t>
    </dgm:pt>
    <dgm:pt modelId="{2BC15BAE-46BA-425B-B86D-746E293E2E08}" type="sibTrans" cxnId="{B5D0F0D8-FD2D-49BF-8A9C-66A5E9EFED7B}">
      <dgm:prSet/>
      <dgm:spPr/>
      <dgm:t>
        <a:bodyPr/>
        <a:lstStyle/>
        <a:p>
          <a:endParaRPr lang="de-CH"/>
        </a:p>
      </dgm:t>
    </dgm:pt>
    <dgm:pt modelId="{84730F23-6EB2-40F7-9199-2DA22625DE2E}">
      <dgm:prSet phldrT="[Text]" custT="1"/>
      <dgm:spPr/>
      <dgm:t>
        <a:bodyPr/>
        <a:lstStyle/>
        <a:p>
          <a:r>
            <a:rPr lang="en-US" sz="2000" dirty="0" smtClean="0"/>
            <a:t>Implement </a:t>
          </a:r>
          <a:r>
            <a:rPr lang="en-US" sz="2000" dirty="0" err="1" smtClean="0"/>
            <a:t>DaaS</a:t>
          </a:r>
          <a:r>
            <a:rPr lang="en-US" sz="2000" dirty="0" smtClean="0"/>
            <a:t> from blueprint on the local platforms at the each site.</a:t>
          </a:r>
          <a:endParaRPr lang="de-CH" sz="2000" dirty="0"/>
        </a:p>
      </dgm:t>
    </dgm:pt>
    <dgm:pt modelId="{094AA0C0-3130-4BA4-BAED-574060E100E9}" type="parTrans" cxnId="{87CE2B18-FF65-4132-972F-E7B9D55D8B70}">
      <dgm:prSet/>
      <dgm:spPr/>
      <dgm:t>
        <a:bodyPr/>
        <a:lstStyle/>
        <a:p>
          <a:endParaRPr lang="de-CH"/>
        </a:p>
      </dgm:t>
    </dgm:pt>
    <dgm:pt modelId="{E411B666-48D5-4343-AB10-3F45563F1228}" type="sibTrans" cxnId="{87CE2B18-FF65-4132-972F-E7B9D55D8B70}">
      <dgm:prSet/>
      <dgm:spPr/>
      <dgm:t>
        <a:bodyPr/>
        <a:lstStyle/>
        <a:p>
          <a:endParaRPr lang="de-CH"/>
        </a:p>
      </dgm:t>
    </dgm:pt>
    <dgm:pt modelId="{42CFB8AD-0A1B-43B6-8968-D4761C84004A}">
      <dgm:prSet phldrT="[Text]" custT="1"/>
      <dgm:spPr/>
      <dgm:t>
        <a:bodyPr/>
        <a:lstStyle/>
        <a:p>
          <a:r>
            <a:rPr lang="en-US" sz="3200" dirty="0" smtClean="0">
              <a:solidFill>
                <a:srgbClr val="0091A5"/>
              </a:solidFill>
              <a:ea typeface="+mn-ea"/>
              <a:cs typeface="+mn-cs"/>
            </a:rPr>
            <a:t>Status</a:t>
          </a:r>
          <a:endParaRPr lang="de-CH" sz="3200" dirty="0"/>
        </a:p>
      </dgm:t>
    </dgm:pt>
    <dgm:pt modelId="{179DA470-7A2A-4506-BC07-32DEB13D7A7A}" type="parTrans" cxnId="{9F28E648-FB82-4567-AEAA-6B47B4436E3C}">
      <dgm:prSet/>
      <dgm:spPr/>
      <dgm:t>
        <a:bodyPr/>
        <a:lstStyle/>
        <a:p>
          <a:endParaRPr lang="de-CH"/>
        </a:p>
      </dgm:t>
    </dgm:pt>
    <dgm:pt modelId="{370B2F36-D814-488A-9B8A-A910E3E41674}" type="sibTrans" cxnId="{9F28E648-FB82-4567-AEAA-6B47B4436E3C}">
      <dgm:prSet/>
      <dgm:spPr/>
      <dgm:t>
        <a:bodyPr/>
        <a:lstStyle/>
        <a:p>
          <a:endParaRPr lang="de-CH"/>
        </a:p>
      </dgm:t>
    </dgm:pt>
    <dgm:pt modelId="{0640A8AE-7F62-4725-B62C-95BA94314EA9}">
      <dgm:prSet phldrT="[Text]" custT="1"/>
      <dgm:spPr/>
      <dgm:t>
        <a:bodyPr/>
        <a:lstStyle/>
        <a:p>
          <a:r>
            <a:rPr lang="en-US" sz="2000" dirty="0" smtClean="0"/>
            <a:t>A prototype is </a:t>
          </a:r>
          <a:r>
            <a:rPr lang="en-US" sz="2000" dirty="0" smtClean="0"/>
            <a:t>existing blueprint was tested at </a:t>
          </a:r>
          <a:r>
            <a:rPr lang="en-US" sz="2000" dirty="0" smtClean="0"/>
            <a:t>the ESRF.</a:t>
          </a:r>
          <a:endParaRPr lang="de-CH" sz="2000" dirty="0"/>
        </a:p>
      </dgm:t>
    </dgm:pt>
    <dgm:pt modelId="{BA02220C-83DD-4DDC-9C4D-77E208C1AE2F}" type="parTrans" cxnId="{FB8F85FB-7C54-4E42-8E8C-EF1E8DB94EDD}">
      <dgm:prSet/>
      <dgm:spPr/>
      <dgm:t>
        <a:bodyPr/>
        <a:lstStyle/>
        <a:p>
          <a:endParaRPr lang="de-CH"/>
        </a:p>
      </dgm:t>
    </dgm:pt>
    <dgm:pt modelId="{36F2816E-8581-43BC-BD84-6D15F18AB40D}" type="sibTrans" cxnId="{FB8F85FB-7C54-4E42-8E8C-EF1E8DB94EDD}">
      <dgm:prSet/>
      <dgm:spPr/>
      <dgm:t>
        <a:bodyPr/>
        <a:lstStyle/>
        <a:p>
          <a:endParaRPr lang="de-CH"/>
        </a:p>
      </dgm:t>
    </dgm:pt>
    <dgm:pt modelId="{6C89DBA2-C346-4EBF-A622-F65293D15665}">
      <dgm:prSet custT="1"/>
      <dgm:spPr/>
      <dgm:t>
        <a:bodyPr/>
        <a:lstStyle/>
        <a:p>
          <a:r>
            <a:rPr lang="en-US" sz="2000" dirty="0" smtClean="0"/>
            <a:t>Intensive development </a:t>
          </a:r>
          <a:r>
            <a:rPr lang="en-US" sz="2000" dirty="0" smtClean="0"/>
            <a:t>was done over the last months</a:t>
          </a:r>
          <a:r>
            <a:rPr lang="en-US" sz="2000" dirty="0" smtClean="0"/>
            <a:t>.</a:t>
          </a:r>
          <a:endParaRPr lang="de-CH" sz="2000" dirty="0"/>
        </a:p>
      </dgm:t>
    </dgm:pt>
    <dgm:pt modelId="{1BA0B37B-4175-4854-A24C-BE6E16CE6FFD}" type="parTrans" cxnId="{BE8BD345-E027-4EB2-B35C-22A5C311C94E}">
      <dgm:prSet/>
      <dgm:spPr/>
      <dgm:t>
        <a:bodyPr/>
        <a:lstStyle/>
        <a:p>
          <a:endParaRPr lang="en-US"/>
        </a:p>
      </dgm:t>
    </dgm:pt>
    <dgm:pt modelId="{3D94BFA2-7BCC-426B-8D29-5F53EA108A97}" type="sibTrans" cxnId="{BE8BD345-E027-4EB2-B35C-22A5C311C94E}">
      <dgm:prSet/>
      <dgm:spPr/>
      <dgm:t>
        <a:bodyPr/>
        <a:lstStyle/>
        <a:p>
          <a:endParaRPr lang="en-US"/>
        </a:p>
      </dgm:t>
    </dgm:pt>
    <dgm:pt modelId="{0FCFED9C-6FA6-4C9A-9883-9AF56636CFE3}">
      <dgm:prSet phldrT="[Text]" custT="1"/>
      <dgm:spPr/>
      <dgm:t>
        <a:bodyPr/>
        <a:lstStyle/>
        <a:p>
          <a:r>
            <a:rPr lang="en-US" sz="2000" dirty="0" smtClean="0"/>
            <a:t>Enabling remote access to compute and storage resources using dedicated hardware resources supplied by each site.</a:t>
          </a:r>
          <a:endParaRPr lang="de-CH" sz="2000" dirty="0"/>
        </a:p>
      </dgm:t>
    </dgm:pt>
    <dgm:pt modelId="{8130B64E-782F-4ABC-84FE-01FACCB1F0BB}" type="parTrans" cxnId="{DD0C0F47-65C4-4D26-B9C7-B0DC4D2B0533}">
      <dgm:prSet/>
      <dgm:spPr/>
      <dgm:t>
        <a:bodyPr/>
        <a:lstStyle/>
        <a:p>
          <a:endParaRPr lang="en-US"/>
        </a:p>
      </dgm:t>
    </dgm:pt>
    <dgm:pt modelId="{E3997193-7901-4748-8BDB-B0B1C3B1FCE0}" type="sibTrans" cxnId="{DD0C0F47-65C4-4D26-B9C7-B0DC4D2B0533}">
      <dgm:prSet/>
      <dgm:spPr/>
      <dgm:t>
        <a:bodyPr/>
        <a:lstStyle/>
        <a:p>
          <a:endParaRPr lang="en-US"/>
        </a:p>
      </dgm:t>
    </dgm:pt>
    <dgm:pt modelId="{E1277F7E-392C-43DF-90D0-822799035890}">
      <dgm:prSet phldrT="[Text]" custT="1"/>
      <dgm:spPr/>
      <dgm:t>
        <a:bodyPr/>
        <a:lstStyle/>
        <a:p>
          <a:endParaRPr lang="de-CH" sz="2000" dirty="0"/>
        </a:p>
      </dgm:t>
    </dgm:pt>
    <dgm:pt modelId="{F7990DC7-B801-4F6C-869F-A82AEF2C94EE}" type="parTrans" cxnId="{5E975518-2186-4AD2-A3EA-AE9CBD080356}">
      <dgm:prSet/>
      <dgm:spPr/>
    </dgm:pt>
    <dgm:pt modelId="{7E16DE42-AE23-44EC-963B-6B55D4BFE010}" type="sibTrans" cxnId="{5E975518-2186-4AD2-A3EA-AE9CBD080356}">
      <dgm:prSet/>
      <dgm:spPr/>
    </dgm:pt>
    <dgm:pt modelId="{25CA5A4C-A9DE-4A81-A307-46BA0F4ABE8C}">
      <dgm:prSet phldrT="[Text]" custT="1"/>
      <dgm:spPr/>
      <dgm:t>
        <a:bodyPr/>
        <a:lstStyle/>
        <a:p>
          <a:endParaRPr lang="de-CH" sz="2000" dirty="0"/>
        </a:p>
      </dgm:t>
    </dgm:pt>
    <dgm:pt modelId="{9DD5D573-2B77-4864-9AD7-1F9C0D9A83FC}" type="parTrans" cxnId="{C9605636-92FF-405B-9081-566C48E01C76}">
      <dgm:prSet/>
      <dgm:spPr/>
    </dgm:pt>
    <dgm:pt modelId="{AC929C83-BBAC-4B3F-8239-011A3EF9F9EE}" type="sibTrans" cxnId="{C9605636-92FF-405B-9081-566C48E01C76}">
      <dgm:prSet/>
      <dgm:spPr/>
    </dgm:pt>
    <dgm:pt modelId="{37DF6460-CC9C-425C-971C-AA2C99850159}">
      <dgm:prSet custT="1"/>
      <dgm:spPr/>
      <dgm:t>
        <a:bodyPr/>
        <a:lstStyle/>
        <a:p>
          <a:r>
            <a:rPr lang="en-US" sz="2000" dirty="0" smtClean="0"/>
            <a:t>Then we expect to deploy it for users for testing until the end of the project.</a:t>
          </a:r>
          <a:endParaRPr lang="de-CH" sz="2000" dirty="0"/>
        </a:p>
      </dgm:t>
    </dgm:pt>
    <dgm:pt modelId="{5B8CB9B4-A5D2-4CCB-BAD0-09CBA7F3EA9C}" type="parTrans" cxnId="{95B1BB99-F40B-4021-B429-53B06078D9FB}">
      <dgm:prSet/>
      <dgm:spPr/>
    </dgm:pt>
    <dgm:pt modelId="{C77EF613-6893-4465-B8EE-025C9554B53A}" type="sibTrans" cxnId="{95B1BB99-F40B-4021-B429-53B06078D9FB}">
      <dgm:prSet/>
      <dgm:spPr/>
    </dgm:pt>
    <dgm:pt modelId="{29D8DB8F-B0E6-4BA2-8C41-4AA4DBE7C2F6}">
      <dgm:prSet custT="1"/>
      <dgm:spPr/>
      <dgm:t>
        <a:bodyPr/>
        <a:lstStyle/>
        <a:p>
          <a:endParaRPr lang="de-CH" sz="2000" dirty="0"/>
        </a:p>
      </dgm:t>
    </dgm:pt>
    <dgm:pt modelId="{5B273968-2B82-4D2A-9707-4241447B50BE}" type="parTrans" cxnId="{27ECF633-F56B-4D71-B303-3A07B12537EC}">
      <dgm:prSet/>
      <dgm:spPr/>
    </dgm:pt>
    <dgm:pt modelId="{F322F72D-C664-4FC1-8C56-C03749C54C18}" type="sibTrans" cxnId="{27ECF633-F56B-4D71-B303-3A07B12537EC}">
      <dgm:prSet/>
      <dgm:spPr/>
    </dgm:pt>
    <dgm:pt modelId="{B764531F-65F8-495E-B3AA-E5A2195C07F1}">
      <dgm:prSet custT="1"/>
      <dgm:spPr/>
      <dgm:t>
        <a:bodyPr/>
        <a:lstStyle/>
        <a:p>
          <a:r>
            <a:rPr lang="de-CH" sz="2000" dirty="0" err="1" smtClean="0"/>
            <a:t>Testing</a:t>
          </a:r>
          <a:r>
            <a:rPr lang="de-CH" sz="2000" dirty="0" smtClean="0"/>
            <a:t> </a:t>
          </a:r>
          <a:r>
            <a:rPr lang="de-CH" sz="2000" dirty="0" err="1" smtClean="0"/>
            <a:t>done</a:t>
          </a:r>
          <a:r>
            <a:rPr lang="de-CH" sz="2000" dirty="0" smtClean="0"/>
            <a:t> at 7 </a:t>
          </a:r>
          <a:r>
            <a:rPr lang="de-CH" sz="2000" dirty="0" err="1" smtClean="0"/>
            <a:t>facilities</a:t>
          </a:r>
          <a:r>
            <a:rPr lang="de-CH" sz="2000" dirty="0" smtClean="0"/>
            <a:t> </a:t>
          </a:r>
          <a:r>
            <a:rPr lang="en-GB" sz="2000" dirty="0" smtClean="0"/>
            <a:t>ALBA, ELETTRA, ESRF, SOLEIL, PSI, DIAMOND and DESY.</a:t>
          </a:r>
          <a:endParaRPr lang="de-CH" sz="2000" dirty="0"/>
        </a:p>
      </dgm:t>
    </dgm:pt>
    <dgm:pt modelId="{9E48B097-288F-4EC9-B16E-8E8C46C70B5F}" type="parTrans" cxnId="{2CAF3ACD-9556-445B-BDEE-A3D70996F3A0}">
      <dgm:prSet/>
      <dgm:spPr/>
    </dgm:pt>
    <dgm:pt modelId="{6EE143D6-46DC-4FB8-9ABC-06A8658150D3}" type="sibTrans" cxnId="{2CAF3ACD-9556-445B-BDEE-A3D70996F3A0}">
      <dgm:prSet/>
      <dgm:spPr/>
    </dgm:pt>
    <dgm:pt modelId="{7223C74D-9485-48F4-A557-CAC62D1E101F}">
      <dgm:prSet custT="1"/>
      <dgm:spPr/>
      <dgm:t>
        <a:bodyPr/>
        <a:lstStyle/>
        <a:p>
          <a:endParaRPr lang="de-CH" sz="2000" dirty="0"/>
        </a:p>
      </dgm:t>
    </dgm:pt>
    <dgm:pt modelId="{BC650D10-07B9-440E-A28E-9D8163729B92}" type="parTrans" cxnId="{CD4991F6-42D2-49CB-A11F-E30EED40DF80}">
      <dgm:prSet/>
      <dgm:spPr/>
    </dgm:pt>
    <dgm:pt modelId="{44CA5386-DF4F-4DAB-A942-2D356E9E9210}" type="sibTrans" cxnId="{CD4991F6-42D2-49CB-A11F-E30EED40DF80}">
      <dgm:prSet/>
      <dgm:spPr/>
    </dgm:pt>
    <dgm:pt modelId="{BFB48F4F-4F03-4462-8C94-A2D3D4AC6777}" type="pres">
      <dgm:prSet presAssocID="{D04B57EF-62CB-405A-B2EE-73B75D4E8E1D}" presName="Name0" presStyleCnt="0">
        <dgm:presLayoutVars>
          <dgm:dir/>
          <dgm:animLvl val="lvl"/>
          <dgm:resizeHandles val="exact"/>
        </dgm:presLayoutVars>
      </dgm:prSet>
      <dgm:spPr/>
      <dgm:t>
        <a:bodyPr/>
        <a:lstStyle/>
        <a:p>
          <a:endParaRPr lang="de-CH"/>
        </a:p>
      </dgm:t>
    </dgm:pt>
    <dgm:pt modelId="{D4240534-8370-4BE5-823D-7100F4D88ED8}" type="pres">
      <dgm:prSet presAssocID="{1B00D4A1-C86C-4247-9A7E-7FBDA3472DD4}" presName="composite" presStyleCnt="0"/>
      <dgm:spPr/>
    </dgm:pt>
    <dgm:pt modelId="{9C56DC54-3DB8-4969-BBA1-8AFA47563A2E}" type="pres">
      <dgm:prSet presAssocID="{1B00D4A1-C86C-4247-9A7E-7FBDA3472DD4}" presName="parTx" presStyleLbl="alignNode1" presStyleIdx="0" presStyleCnt="2">
        <dgm:presLayoutVars>
          <dgm:chMax val="0"/>
          <dgm:chPref val="0"/>
          <dgm:bulletEnabled val="1"/>
        </dgm:presLayoutVars>
      </dgm:prSet>
      <dgm:spPr/>
      <dgm:t>
        <a:bodyPr/>
        <a:lstStyle/>
        <a:p>
          <a:endParaRPr lang="de-CH"/>
        </a:p>
      </dgm:t>
    </dgm:pt>
    <dgm:pt modelId="{CC2B9DBF-6FCB-4CD3-B496-4FFE50C9B6C7}" type="pres">
      <dgm:prSet presAssocID="{1B00D4A1-C86C-4247-9A7E-7FBDA3472DD4}" presName="desTx" presStyleLbl="alignAccFollowNode1" presStyleIdx="0" presStyleCnt="2">
        <dgm:presLayoutVars>
          <dgm:bulletEnabled val="1"/>
        </dgm:presLayoutVars>
      </dgm:prSet>
      <dgm:spPr/>
      <dgm:t>
        <a:bodyPr/>
        <a:lstStyle/>
        <a:p>
          <a:endParaRPr lang="de-CH"/>
        </a:p>
      </dgm:t>
    </dgm:pt>
    <dgm:pt modelId="{B53D7D9C-32A8-41C5-A2B7-C1D2E7774EA6}" type="pres">
      <dgm:prSet presAssocID="{2BC15BAE-46BA-425B-B86D-746E293E2E08}" presName="space" presStyleCnt="0"/>
      <dgm:spPr/>
    </dgm:pt>
    <dgm:pt modelId="{9F41A134-9C5B-45A7-BE07-618634E756AA}" type="pres">
      <dgm:prSet presAssocID="{42CFB8AD-0A1B-43B6-8968-D4761C84004A}" presName="composite" presStyleCnt="0"/>
      <dgm:spPr/>
    </dgm:pt>
    <dgm:pt modelId="{68A489D3-B3B9-4458-AE83-7F900D9B0BB1}" type="pres">
      <dgm:prSet presAssocID="{42CFB8AD-0A1B-43B6-8968-D4761C84004A}" presName="parTx" presStyleLbl="alignNode1" presStyleIdx="1" presStyleCnt="2">
        <dgm:presLayoutVars>
          <dgm:chMax val="0"/>
          <dgm:chPref val="0"/>
          <dgm:bulletEnabled val="1"/>
        </dgm:presLayoutVars>
      </dgm:prSet>
      <dgm:spPr/>
      <dgm:t>
        <a:bodyPr/>
        <a:lstStyle/>
        <a:p>
          <a:endParaRPr lang="de-CH"/>
        </a:p>
      </dgm:t>
    </dgm:pt>
    <dgm:pt modelId="{2F8EF20B-371E-49D3-89DE-E31A80E1BABD}" type="pres">
      <dgm:prSet presAssocID="{42CFB8AD-0A1B-43B6-8968-D4761C84004A}" presName="desTx" presStyleLbl="alignAccFollowNode1" presStyleIdx="1" presStyleCnt="2">
        <dgm:presLayoutVars>
          <dgm:bulletEnabled val="1"/>
        </dgm:presLayoutVars>
      </dgm:prSet>
      <dgm:spPr/>
      <dgm:t>
        <a:bodyPr/>
        <a:lstStyle/>
        <a:p>
          <a:endParaRPr lang="de-CH"/>
        </a:p>
      </dgm:t>
    </dgm:pt>
  </dgm:ptLst>
  <dgm:cxnLst>
    <dgm:cxn modelId="{4487DA39-B053-414A-B6BC-B288BC2B981B}" type="presOf" srcId="{E1277F7E-392C-43DF-90D0-822799035890}" destId="{CC2B9DBF-6FCB-4CD3-B496-4FFE50C9B6C7}" srcOrd="0" destOrd="1" presId="urn:microsoft.com/office/officeart/2005/8/layout/hList1"/>
    <dgm:cxn modelId="{96F0A209-F3F6-4F21-BD0B-5CE5BCE388E7}" type="presOf" srcId="{37DF6460-CC9C-425C-971C-AA2C99850159}" destId="{2F8EF20B-371E-49D3-89DE-E31A80E1BABD}" srcOrd="0" destOrd="6" presId="urn:microsoft.com/office/officeart/2005/8/layout/hList1"/>
    <dgm:cxn modelId="{9F28E648-FB82-4567-AEAA-6B47B4436E3C}" srcId="{D04B57EF-62CB-405A-B2EE-73B75D4E8E1D}" destId="{42CFB8AD-0A1B-43B6-8968-D4761C84004A}" srcOrd="1" destOrd="0" parTransId="{179DA470-7A2A-4506-BC07-32DEB13D7A7A}" sibTransId="{370B2F36-D814-488A-9B8A-A910E3E41674}"/>
    <dgm:cxn modelId="{5E975518-2186-4AD2-A3EA-AE9CBD080356}" srcId="{1B00D4A1-C86C-4247-9A7E-7FBDA3472DD4}" destId="{E1277F7E-392C-43DF-90D0-822799035890}" srcOrd="1" destOrd="0" parTransId="{F7990DC7-B801-4F6C-869F-A82AEF2C94EE}" sibTransId="{7E16DE42-AE23-44EC-963B-6B55D4BFE010}"/>
    <dgm:cxn modelId="{2CAF3ACD-9556-445B-BDEE-A3D70996F3A0}" srcId="{42CFB8AD-0A1B-43B6-8968-D4761C84004A}" destId="{B764531F-65F8-495E-B3AA-E5A2195C07F1}" srcOrd="4" destOrd="0" parTransId="{9E48B097-288F-4EC9-B16E-8E8C46C70B5F}" sibTransId="{6EE143D6-46DC-4FB8-9ABC-06A8658150D3}"/>
    <dgm:cxn modelId="{4F737570-6C38-40AF-A61E-E74D057AFB95}" type="presOf" srcId="{29D8DB8F-B0E6-4BA2-8C41-4AA4DBE7C2F6}" destId="{2F8EF20B-371E-49D3-89DE-E31A80E1BABD}" srcOrd="0" destOrd="5" presId="urn:microsoft.com/office/officeart/2005/8/layout/hList1"/>
    <dgm:cxn modelId="{FB8F85FB-7C54-4E42-8E8C-EF1E8DB94EDD}" srcId="{42CFB8AD-0A1B-43B6-8968-D4761C84004A}" destId="{0640A8AE-7F62-4725-B62C-95BA94314EA9}" srcOrd="0" destOrd="0" parTransId="{BA02220C-83DD-4DDC-9C4D-77E208C1AE2F}" sibTransId="{36F2816E-8581-43BC-BD84-6D15F18AB40D}"/>
    <dgm:cxn modelId="{CD00CBA6-73C7-4653-9765-B310CC994487}" type="presOf" srcId="{B764531F-65F8-495E-B3AA-E5A2195C07F1}" destId="{2F8EF20B-371E-49D3-89DE-E31A80E1BABD}" srcOrd="0" destOrd="4" presId="urn:microsoft.com/office/officeart/2005/8/layout/hList1"/>
    <dgm:cxn modelId="{7D2BC8D0-286C-4C5C-AA27-4C2656743FC1}" type="presOf" srcId="{7223C74D-9485-48F4-A557-CAC62D1E101F}" destId="{2F8EF20B-371E-49D3-89DE-E31A80E1BABD}" srcOrd="0" destOrd="3" presId="urn:microsoft.com/office/officeart/2005/8/layout/hList1"/>
    <dgm:cxn modelId="{4CA4FCFF-D509-414A-A234-CBDB82F18AB8}" type="presOf" srcId="{1B00D4A1-C86C-4247-9A7E-7FBDA3472DD4}" destId="{9C56DC54-3DB8-4969-BBA1-8AFA47563A2E}" srcOrd="0" destOrd="0" presId="urn:microsoft.com/office/officeart/2005/8/layout/hList1"/>
    <dgm:cxn modelId="{C5E01C69-FE1A-47FC-8C2A-950FBA8465F7}" type="presOf" srcId="{42CFB8AD-0A1B-43B6-8968-D4761C84004A}" destId="{68A489D3-B3B9-4458-AE83-7F900D9B0BB1}" srcOrd="0" destOrd="0" presId="urn:microsoft.com/office/officeart/2005/8/layout/hList1"/>
    <dgm:cxn modelId="{BE8BD345-E027-4EB2-B35C-22A5C311C94E}" srcId="{42CFB8AD-0A1B-43B6-8968-D4761C84004A}" destId="{6C89DBA2-C346-4EBF-A622-F65293D15665}" srcOrd="2" destOrd="0" parTransId="{1BA0B37B-4175-4854-A24C-BE6E16CE6FFD}" sibTransId="{3D94BFA2-7BCC-426B-8D29-5F53EA108A97}"/>
    <dgm:cxn modelId="{27ECF633-F56B-4D71-B303-3A07B12537EC}" srcId="{42CFB8AD-0A1B-43B6-8968-D4761C84004A}" destId="{29D8DB8F-B0E6-4BA2-8C41-4AA4DBE7C2F6}" srcOrd="5" destOrd="0" parTransId="{5B273968-2B82-4D2A-9707-4241447B50BE}" sibTransId="{F322F72D-C664-4FC1-8C56-C03749C54C18}"/>
    <dgm:cxn modelId="{41AC1D51-BA6D-4921-8380-E43033AC2795}" type="presOf" srcId="{84730F23-6EB2-40F7-9199-2DA22625DE2E}" destId="{CC2B9DBF-6FCB-4CD3-B496-4FFE50C9B6C7}" srcOrd="0" destOrd="0" presId="urn:microsoft.com/office/officeart/2005/8/layout/hList1"/>
    <dgm:cxn modelId="{3E630F3F-42F7-4F5C-AB27-132018F692E5}" type="presOf" srcId="{25CA5A4C-A9DE-4A81-A307-46BA0F4ABE8C}" destId="{2F8EF20B-371E-49D3-89DE-E31A80E1BABD}" srcOrd="0" destOrd="1" presId="urn:microsoft.com/office/officeart/2005/8/layout/hList1"/>
    <dgm:cxn modelId="{1CEADBB0-53FE-4D2C-95FC-F59CA3859ED8}" type="presOf" srcId="{0FCFED9C-6FA6-4C9A-9883-9AF56636CFE3}" destId="{CC2B9DBF-6FCB-4CD3-B496-4FFE50C9B6C7}" srcOrd="0" destOrd="2" presId="urn:microsoft.com/office/officeart/2005/8/layout/hList1"/>
    <dgm:cxn modelId="{FA6E037D-D1D4-4070-B703-E6374E78B0A0}" type="presOf" srcId="{0640A8AE-7F62-4725-B62C-95BA94314EA9}" destId="{2F8EF20B-371E-49D3-89DE-E31A80E1BABD}" srcOrd="0" destOrd="0" presId="urn:microsoft.com/office/officeart/2005/8/layout/hList1"/>
    <dgm:cxn modelId="{B5D0F0D8-FD2D-49BF-8A9C-66A5E9EFED7B}" srcId="{D04B57EF-62CB-405A-B2EE-73B75D4E8E1D}" destId="{1B00D4A1-C86C-4247-9A7E-7FBDA3472DD4}" srcOrd="0" destOrd="0" parTransId="{55145EC7-20A2-41E9-AB89-1FBCAEE21E2B}" sibTransId="{2BC15BAE-46BA-425B-B86D-746E293E2E08}"/>
    <dgm:cxn modelId="{87CE2B18-FF65-4132-972F-E7B9D55D8B70}" srcId="{1B00D4A1-C86C-4247-9A7E-7FBDA3472DD4}" destId="{84730F23-6EB2-40F7-9199-2DA22625DE2E}" srcOrd="0" destOrd="0" parTransId="{094AA0C0-3130-4BA4-BAED-574060E100E9}" sibTransId="{E411B666-48D5-4343-AB10-3F45563F1228}"/>
    <dgm:cxn modelId="{95B1BB99-F40B-4021-B429-53B06078D9FB}" srcId="{42CFB8AD-0A1B-43B6-8968-D4761C84004A}" destId="{37DF6460-CC9C-425C-971C-AA2C99850159}" srcOrd="6" destOrd="0" parTransId="{5B8CB9B4-A5D2-4CCB-BAD0-09CBA7F3EA9C}" sibTransId="{C77EF613-6893-4465-B8EE-025C9554B53A}"/>
    <dgm:cxn modelId="{CD4991F6-42D2-49CB-A11F-E30EED40DF80}" srcId="{42CFB8AD-0A1B-43B6-8968-D4761C84004A}" destId="{7223C74D-9485-48F4-A557-CAC62D1E101F}" srcOrd="3" destOrd="0" parTransId="{BC650D10-07B9-440E-A28E-9D8163729B92}" sibTransId="{44CA5386-DF4F-4DAB-A942-2D356E9E9210}"/>
    <dgm:cxn modelId="{C9605636-92FF-405B-9081-566C48E01C76}" srcId="{42CFB8AD-0A1B-43B6-8968-D4761C84004A}" destId="{25CA5A4C-A9DE-4A81-A307-46BA0F4ABE8C}" srcOrd="1" destOrd="0" parTransId="{9DD5D573-2B77-4864-9AD7-1F9C0D9A83FC}" sibTransId="{AC929C83-BBAC-4B3F-8239-011A3EF9F9EE}"/>
    <dgm:cxn modelId="{A768741B-58B4-480F-8D38-9059A6B4E6DE}" type="presOf" srcId="{D04B57EF-62CB-405A-B2EE-73B75D4E8E1D}" destId="{BFB48F4F-4F03-4462-8C94-A2D3D4AC6777}" srcOrd="0" destOrd="0" presId="urn:microsoft.com/office/officeart/2005/8/layout/hList1"/>
    <dgm:cxn modelId="{93784BC6-100E-4229-9B58-E5DAB4E43430}" type="presOf" srcId="{6C89DBA2-C346-4EBF-A622-F65293D15665}" destId="{2F8EF20B-371E-49D3-89DE-E31A80E1BABD}" srcOrd="0" destOrd="2" presId="urn:microsoft.com/office/officeart/2005/8/layout/hList1"/>
    <dgm:cxn modelId="{DD0C0F47-65C4-4D26-B9C7-B0DC4D2B0533}" srcId="{1B00D4A1-C86C-4247-9A7E-7FBDA3472DD4}" destId="{0FCFED9C-6FA6-4C9A-9883-9AF56636CFE3}" srcOrd="2" destOrd="0" parTransId="{8130B64E-782F-4ABC-84FE-01FACCB1F0BB}" sibTransId="{E3997193-7901-4748-8BDB-B0B1C3B1FCE0}"/>
    <dgm:cxn modelId="{1B7587F2-8CDF-4E42-B2F2-038D7B7FBD34}" type="presParOf" srcId="{BFB48F4F-4F03-4462-8C94-A2D3D4AC6777}" destId="{D4240534-8370-4BE5-823D-7100F4D88ED8}" srcOrd="0" destOrd="0" presId="urn:microsoft.com/office/officeart/2005/8/layout/hList1"/>
    <dgm:cxn modelId="{1B2C6035-63B8-4E4D-A9D7-460433C24033}" type="presParOf" srcId="{D4240534-8370-4BE5-823D-7100F4D88ED8}" destId="{9C56DC54-3DB8-4969-BBA1-8AFA47563A2E}" srcOrd="0" destOrd="0" presId="urn:microsoft.com/office/officeart/2005/8/layout/hList1"/>
    <dgm:cxn modelId="{CDCE6691-ED23-41C7-AB0D-0911E4E14616}" type="presParOf" srcId="{D4240534-8370-4BE5-823D-7100F4D88ED8}" destId="{CC2B9DBF-6FCB-4CD3-B496-4FFE50C9B6C7}" srcOrd="1" destOrd="0" presId="urn:microsoft.com/office/officeart/2005/8/layout/hList1"/>
    <dgm:cxn modelId="{88EF2E9B-F23B-43C3-9806-CEE1A5DBD4B0}" type="presParOf" srcId="{BFB48F4F-4F03-4462-8C94-A2D3D4AC6777}" destId="{B53D7D9C-32A8-41C5-A2B7-C1D2E7774EA6}" srcOrd="1" destOrd="0" presId="urn:microsoft.com/office/officeart/2005/8/layout/hList1"/>
    <dgm:cxn modelId="{8B83DEE7-BFA7-4EB3-831B-6A0A3CBE68E6}" type="presParOf" srcId="{BFB48F4F-4F03-4462-8C94-A2D3D4AC6777}" destId="{9F41A134-9C5B-45A7-BE07-618634E756AA}" srcOrd="2" destOrd="0" presId="urn:microsoft.com/office/officeart/2005/8/layout/hList1"/>
    <dgm:cxn modelId="{C1326360-0299-4111-93C5-3D4F977211AB}" type="presParOf" srcId="{9F41A134-9C5B-45A7-BE07-618634E756AA}" destId="{68A489D3-B3B9-4458-AE83-7F900D9B0BB1}" srcOrd="0" destOrd="0" presId="urn:microsoft.com/office/officeart/2005/8/layout/hList1"/>
    <dgm:cxn modelId="{037FF1CA-BEAF-4E1B-BC05-7E9436A23FA1}" type="presParOf" srcId="{9F41A134-9C5B-45A7-BE07-618634E756AA}" destId="{2F8EF20B-371E-49D3-89DE-E31A80E1BAB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04B57EF-62CB-405A-B2EE-73B75D4E8E1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CH"/>
        </a:p>
      </dgm:t>
    </dgm:pt>
    <dgm:pt modelId="{1B00D4A1-C86C-4247-9A7E-7FBDA3472DD4}">
      <dgm:prSet phldrT="[Text]" custT="1"/>
      <dgm:spPr/>
      <dgm:t>
        <a:bodyPr/>
        <a:lstStyle/>
        <a:p>
          <a:r>
            <a:rPr lang="en-US" sz="2400" dirty="0" smtClean="0">
              <a:solidFill>
                <a:srgbClr val="0091A5"/>
              </a:solidFill>
              <a:ea typeface="+mn-ea"/>
              <a:cs typeface="+mn-cs"/>
            </a:rPr>
            <a:t>Task 24.4 ALBA</a:t>
          </a:r>
          <a:endParaRPr lang="de-CH" sz="2400" dirty="0"/>
        </a:p>
      </dgm:t>
    </dgm:pt>
    <dgm:pt modelId="{55145EC7-20A2-41E9-AB89-1FBCAEE21E2B}" type="parTrans" cxnId="{B5D0F0D8-FD2D-49BF-8A9C-66A5E9EFED7B}">
      <dgm:prSet/>
      <dgm:spPr/>
      <dgm:t>
        <a:bodyPr/>
        <a:lstStyle/>
        <a:p>
          <a:endParaRPr lang="de-CH"/>
        </a:p>
      </dgm:t>
    </dgm:pt>
    <dgm:pt modelId="{2BC15BAE-46BA-425B-B86D-746E293E2E08}" type="sibTrans" cxnId="{B5D0F0D8-FD2D-49BF-8A9C-66A5E9EFED7B}">
      <dgm:prSet/>
      <dgm:spPr/>
      <dgm:t>
        <a:bodyPr/>
        <a:lstStyle/>
        <a:p>
          <a:endParaRPr lang="de-CH"/>
        </a:p>
      </dgm:t>
    </dgm:pt>
    <dgm:pt modelId="{84730F23-6EB2-40F7-9199-2DA22625DE2E}">
      <dgm:prSet phldrT="[Text]" custT="1"/>
      <dgm:spPr/>
      <dgm:t>
        <a:bodyPr/>
        <a:lstStyle/>
        <a:p>
          <a:r>
            <a:rPr lang="en-US" sz="2000" b="0" i="0" dirty="0" smtClean="0"/>
            <a:t>Design and implement Remote Data Analysis as a Service portal demonstrator.</a:t>
          </a:r>
          <a:endParaRPr lang="de-CH" sz="2000" b="0" i="0" dirty="0"/>
        </a:p>
      </dgm:t>
    </dgm:pt>
    <dgm:pt modelId="{094AA0C0-3130-4BA4-BAED-574060E100E9}" type="parTrans" cxnId="{87CE2B18-FF65-4132-972F-E7B9D55D8B70}">
      <dgm:prSet/>
      <dgm:spPr/>
      <dgm:t>
        <a:bodyPr/>
        <a:lstStyle/>
        <a:p>
          <a:endParaRPr lang="de-CH"/>
        </a:p>
      </dgm:t>
    </dgm:pt>
    <dgm:pt modelId="{E411B666-48D5-4343-AB10-3F45563F1228}" type="sibTrans" cxnId="{87CE2B18-FF65-4132-972F-E7B9D55D8B70}">
      <dgm:prSet/>
      <dgm:spPr/>
      <dgm:t>
        <a:bodyPr/>
        <a:lstStyle/>
        <a:p>
          <a:endParaRPr lang="de-CH"/>
        </a:p>
      </dgm:t>
    </dgm:pt>
    <dgm:pt modelId="{42CFB8AD-0A1B-43B6-8968-D4761C84004A}">
      <dgm:prSet phldrT="[Text]" custT="1"/>
      <dgm:spPr/>
      <dgm:t>
        <a:bodyPr/>
        <a:lstStyle/>
        <a:p>
          <a:r>
            <a:rPr lang="en-US" sz="2400" dirty="0" smtClean="0">
              <a:solidFill>
                <a:srgbClr val="0091A5"/>
              </a:solidFill>
              <a:ea typeface="+mn-ea"/>
              <a:cs typeface="+mn-cs"/>
            </a:rPr>
            <a:t>Status and next steps</a:t>
          </a:r>
          <a:endParaRPr lang="de-CH" sz="2400" dirty="0"/>
        </a:p>
      </dgm:t>
    </dgm:pt>
    <dgm:pt modelId="{179DA470-7A2A-4506-BC07-32DEB13D7A7A}" type="parTrans" cxnId="{9F28E648-FB82-4567-AEAA-6B47B4436E3C}">
      <dgm:prSet/>
      <dgm:spPr/>
      <dgm:t>
        <a:bodyPr/>
        <a:lstStyle/>
        <a:p>
          <a:endParaRPr lang="de-CH"/>
        </a:p>
      </dgm:t>
    </dgm:pt>
    <dgm:pt modelId="{370B2F36-D814-488A-9B8A-A910E3E41674}" type="sibTrans" cxnId="{9F28E648-FB82-4567-AEAA-6B47B4436E3C}">
      <dgm:prSet/>
      <dgm:spPr/>
      <dgm:t>
        <a:bodyPr/>
        <a:lstStyle/>
        <a:p>
          <a:endParaRPr lang="de-CH"/>
        </a:p>
      </dgm:t>
    </dgm:pt>
    <dgm:pt modelId="{0640A8AE-7F62-4725-B62C-95BA94314EA9}">
      <dgm:prSet phldrT="[Text]" custT="1"/>
      <dgm:spPr/>
      <dgm:t>
        <a:bodyPr/>
        <a:lstStyle/>
        <a:p>
          <a:r>
            <a:rPr lang="en-US" sz="2000" dirty="0" smtClean="0"/>
            <a:t>Person hired to do this at ALBA, since mid 2017</a:t>
          </a:r>
          <a:endParaRPr lang="de-CH" sz="2000" dirty="0"/>
        </a:p>
      </dgm:t>
    </dgm:pt>
    <dgm:pt modelId="{BA02220C-83DD-4DDC-9C4D-77E208C1AE2F}" type="parTrans" cxnId="{FB8F85FB-7C54-4E42-8E8C-EF1E8DB94EDD}">
      <dgm:prSet/>
      <dgm:spPr/>
      <dgm:t>
        <a:bodyPr/>
        <a:lstStyle/>
        <a:p>
          <a:endParaRPr lang="de-CH"/>
        </a:p>
      </dgm:t>
    </dgm:pt>
    <dgm:pt modelId="{36F2816E-8581-43BC-BD84-6D15F18AB40D}" type="sibTrans" cxnId="{FB8F85FB-7C54-4E42-8E8C-EF1E8DB94EDD}">
      <dgm:prSet/>
      <dgm:spPr/>
      <dgm:t>
        <a:bodyPr/>
        <a:lstStyle/>
        <a:p>
          <a:endParaRPr lang="de-CH"/>
        </a:p>
      </dgm:t>
    </dgm:pt>
    <dgm:pt modelId="{A7F11AE3-8373-4565-8DB7-0B68D0A5D3A9}">
      <dgm:prSet phldrT="[Text]" custT="1"/>
      <dgm:spPr/>
      <dgm:t>
        <a:bodyPr/>
        <a:lstStyle/>
        <a:p>
          <a:r>
            <a:rPr lang="en-US" sz="2000" dirty="0" smtClean="0"/>
            <a:t>Portal is </a:t>
          </a:r>
          <a:r>
            <a:rPr lang="en-US" sz="2000" dirty="0" smtClean="0"/>
            <a:t>linked </a:t>
          </a:r>
          <a:r>
            <a:rPr lang="en-US" sz="2000" dirty="0" smtClean="0"/>
            <a:t>to the </a:t>
          </a:r>
          <a:r>
            <a:rPr lang="en-US" sz="2000" dirty="0" err="1" smtClean="0"/>
            <a:t>DaaS</a:t>
          </a:r>
          <a:r>
            <a:rPr lang="en-US" sz="2000" dirty="0" smtClean="0"/>
            <a:t> prototype from </a:t>
          </a:r>
          <a:r>
            <a:rPr lang="en-US" sz="2000" dirty="0" smtClean="0"/>
            <a:t>blueprint. </a:t>
          </a:r>
          <a:endParaRPr lang="de-CH" sz="2000" dirty="0"/>
        </a:p>
      </dgm:t>
    </dgm:pt>
    <dgm:pt modelId="{5BFC4B19-F440-410C-8E4F-F6658865800F}" type="parTrans" cxnId="{44060EBE-2C3D-4B49-B975-D357050780EC}">
      <dgm:prSet/>
      <dgm:spPr/>
    </dgm:pt>
    <dgm:pt modelId="{0784AAB3-6AD4-46BA-BD52-5ED61C6D9F7A}" type="sibTrans" cxnId="{44060EBE-2C3D-4B49-B975-D357050780EC}">
      <dgm:prSet/>
      <dgm:spPr/>
    </dgm:pt>
    <dgm:pt modelId="{5599183A-C5BA-43CC-9C86-83FC65ECC898}">
      <dgm:prSet phldrT="[Text]" custT="1"/>
      <dgm:spPr/>
      <dgm:t>
        <a:bodyPr/>
        <a:lstStyle/>
        <a:p>
          <a:r>
            <a:rPr lang="de-CH" sz="2000" dirty="0" smtClean="0"/>
            <a:t>Hands on </a:t>
          </a:r>
          <a:r>
            <a:rPr lang="de-CH" sz="2000" dirty="0" err="1" smtClean="0"/>
            <a:t>workshop</a:t>
          </a:r>
          <a:r>
            <a:rPr lang="de-CH" sz="2000" dirty="0" smtClean="0"/>
            <a:t> at ALBA last </a:t>
          </a:r>
          <a:r>
            <a:rPr lang="de-CH" sz="2000" dirty="0" err="1" smtClean="0"/>
            <a:t>October</a:t>
          </a:r>
          <a:r>
            <a:rPr lang="de-CH" sz="2000" dirty="0" smtClean="0"/>
            <a:t> </a:t>
          </a:r>
          <a:r>
            <a:rPr lang="de-CH" sz="2000" dirty="0" err="1" smtClean="0"/>
            <a:t>to</a:t>
          </a:r>
          <a:r>
            <a:rPr lang="de-CH" sz="2000" dirty="0" smtClean="0"/>
            <a:t> </a:t>
          </a:r>
          <a:r>
            <a:rPr lang="de-CH" sz="2000" dirty="0" err="1" smtClean="0"/>
            <a:t>test</a:t>
          </a:r>
          <a:r>
            <a:rPr lang="de-CH" sz="2000" dirty="0" smtClean="0"/>
            <a:t> prototype.</a:t>
          </a:r>
          <a:endParaRPr lang="de-CH" sz="2000" dirty="0"/>
        </a:p>
      </dgm:t>
    </dgm:pt>
    <dgm:pt modelId="{DFC5D8E8-D212-4BB3-AE41-C75ADF93FDC7}" type="parTrans" cxnId="{62B07016-B6C0-4E18-B9BF-110657531EF4}">
      <dgm:prSet/>
      <dgm:spPr/>
    </dgm:pt>
    <dgm:pt modelId="{C82ADFA3-CB70-4E7E-B01C-801F972C3BC2}" type="sibTrans" cxnId="{62B07016-B6C0-4E18-B9BF-110657531EF4}">
      <dgm:prSet/>
      <dgm:spPr/>
    </dgm:pt>
    <dgm:pt modelId="{F6A53F8B-D9E9-4501-9CBF-E7AAB40A6710}">
      <dgm:prSet phldrT="[Text]" custT="1"/>
      <dgm:spPr/>
      <dgm:t>
        <a:bodyPr/>
        <a:lstStyle/>
        <a:p>
          <a:r>
            <a:rPr lang="en-US" sz="2000" dirty="0" smtClean="0"/>
            <a:t>Deployment just finished at 7 </a:t>
          </a:r>
          <a:r>
            <a:rPr lang="en-US" sz="2000" dirty="0" smtClean="0"/>
            <a:t>partner sites.</a:t>
          </a:r>
          <a:endParaRPr lang="de-CH" sz="2000" dirty="0"/>
        </a:p>
      </dgm:t>
    </dgm:pt>
    <dgm:pt modelId="{39B1A783-03AD-4BE8-B29A-9BC2E16314A5}" type="parTrans" cxnId="{A5BAB7CD-C97B-41B3-BBCC-00A74E90820B}">
      <dgm:prSet/>
      <dgm:spPr/>
    </dgm:pt>
    <dgm:pt modelId="{6449B8D4-2FCD-4137-A9CC-47298EB9BEB8}" type="sibTrans" cxnId="{A5BAB7CD-C97B-41B3-BBCC-00A74E90820B}">
      <dgm:prSet/>
      <dgm:spPr/>
    </dgm:pt>
    <dgm:pt modelId="{BFB48F4F-4F03-4462-8C94-A2D3D4AC6777}" type="pres">
      <dgm:prSet presAssocID="{D04B57EF-62CB-405A-B2EE-73B75D4E8E1D}" presName="Name0" presStyleCnt="0">
        <dgm:presLayoutVars>
          <dgm:dir/>
          <dgm:animLvl val="lvl"/>
          <dgm:resizeHandles val="exact"/>
        </dgm:presLayoutVars>
      </dgm:prSet>
      <dgm:spPr/>
      <dgm:t>
        <a:bodyPr/>
        <a:lstStyle/>
        <a:p>
          <a:endParaRPr lang="de-CH"/>
        </a:p>
      </dgm:t>
    </dgm:pt>
    <dgm:pt modelId="{D4240534-8370-4BE5-823D-7100F4D88ED8}" type="pres">
      <dgm:prSet presAssocID="{1B00D4A1-C86C-4247-9A7E-7FBDA3472DD4}" presName="composite" presStyleCnt="0"/>
      <dgm:spPr/>
    </dgm:pt>
    <dgm:pt modelId="{9C56DC54-3DB8-4969-BBA1-8AFA47563A2E}" type="pres">
      <dgm:prSet presAssocID="{1B00D4A1-C86C-4247-9A7E-7FBDA3472DD4}" presName="parTx" presStyleLbl="alignNode1" presStyleIdx="0" presStyleCnt="2">
        <dgm:presLayoutVars>
          <dgm:chMax val="0"/>
          <dgm:chPref val="0"/>
          <dgm:bulletEnabled val="1"/>
        </dgm:presLayoutVars>
      </dgm:prSet>
      <dgm:spPr/>
      <dgm:t>
        <a:bodyPr/>
        <a:lstStyle/>
        <a:p>
          <a:endParaRPr lang="de-CH"/>
        </a:p>
      </dgm:t>
    </dgm:pt>
    <dgm:pt modelId="{CC2B9DBF-6FCB-4CD3-B496-4FFE50C9B6C7}" type="pres">
      <dgm:prSet presAssocID="{1B00D4A1-C86C-4247-9A7E-7FBDA3472DD4}" presName="desTx" presStyleLbl="alignAccFollowNode1" presStyleIdx="0" presStyleCnt="2" custLinFactNeighborX="-1" custLinFactNeighborY="232">
        <dgm:presLayoutVars>
          <dgm:bulletEnabled val="1"/>
        </dgm:presLayoutVars>
      </dgm:prSet>
      <dgm:spPr/>
      <dgm:t>
        <a:bodyPr/>
        <a:lstStyle/>
        <a:p>
          <a:endParaRPr lang="de-CH"/>
        </a:p>
      </dgm:t>
    </dgm:pt>
    <dgm:pt modelId="{B53D7D9C-32A8-41C5-A2B7-C1D2E7774EA6}" type="pres">
      <dgm:prSet presAssocID="{2BC15BAE-46BA-425B-B86D-746E293E2E08}" presName="space" presStyleCnt="0"/>
      <dgm:spPr/>
    </dgm:pt>
    <dgm:pt modelId="{9F41A134-9C5B-45A7-BE07-618634E756AA}" type="pres">
      <dgm:prSet presAssocID="{42CFB8AD-0A1B-43B6-8968-D4761C84004A}" presName="composite" presStyleCnt="0"/>
      <dgm:spPr/>
    </dgm:pt>
    <dgm:pt modelId="{68A489D3-B3B9-4458-AE83-7F900D9B0BB1}" type="pres">
      <dgm:prSet presAssocID="{42CFB8AD-0A1B-43B6-8968-D4761C84004A}" presName="parTx" presStyleLbl="alignNode1" presStyleIdx="1" presStyleCnt="2">
        <dgm:presLayoutVars>
          <dgm:chMax val="0"/>
          <dgm:chPref val="0"/>
          <dgm:bulletEnabled val="1"/>
        </dgm:presLayoutVars>
      </dgm:prSet>
      <dgm:spPr/>
      <dgm:t>
        <a:bodyPr/>
        <a:lstStyle/>
        <a:p>
          <a:endParaRPr lang="de-CH"/>
        </a:p>
      </dgm:t>
    </dgm:pt>
    <dgm:pt modelId="{2F8EF20B-371E-49D3-89DE-E31A80E1BABD}" type="pres">
      <dgm:prSet presAssocID="{42CFB8AD-0A1B-43B6-8968-D4761C84004A}" presName="desTx" presStyleLbl="alignAccFollowNode1" presStyleIdx="1" presStyleCnt="2">
        <dgm:presLayoutVars>
          <dgm:bulletEnabled val="1"/>
        </dgm:presLayoutVars>
      </dgm:prSet>
      <dgm:spPr/>
      <dgm:t>
        <a:bodyPr/>
        <a:lstStyle/>
        <a:p>
          <a:endParaRPr lang="de-CH"/>
        </a:p>
      </dgm:t>
    </dgm:pt>
  </dgm:ptLst>
  <dgm:cxnLst>
    <dgm:cxn modelId="{44060EBE-2C3D-4B49-B975-D357050780EC}" srcId="{42CFB8AD-0A1B-43B6-8968-D4761C84004A}" destId="{A7F11AE3-8373-4565-8DB7-0B68D0A5D3A9}" srcOrd="1" destOrd="0" parTransId="{5BFC4B19-F440-410C-8E4F-F6658865800F}" sibTransId="{0784AAB3-6AD4-46BA-BD52-5ED61C6D9F7A}"/>
    <dgm:cxn modelId="{87CE2B18-FF65-4132-972F-E7B9D55D8B70}" srcId="{1B00D4A1-C86C-4247-9A7E-7FBDA3472DD4}" destId="{84730F23-6EB2-40F7-9199-2DA22625DE2E}" srcOrd="0" destOrd="0" parTransId="{094AA0C0-3130-4BA4-BAED-574060E100E9}" sibTransId="{E411B666-48D5-4343-AB10-3F45563F1228}"/>
    <dgm:cxn modelId="{884C1A37-A101-4B0B-A8CB-E0AB12BD8B5D}" type="presOf" srcId="{D04B57EF-62CB-405A-B2EE-73B75D4E8E1D}" destId="{BFB48F4F-4F03-4462-8C94-A2D3D4AC6777}" srcOrd="0" destOrd="0" presId="urn:microsoft.com/office/officeart/2005/8/layout/hList1"/>
    <dgm:cxn modelId="{41DFCE15-3FB5-445F-BBDE-B9B7098823CF}" type="presOf" srcId="{5599183A-C5BA-43CC-9C86-83FC65ECC898}" destId="{2F8EF20B-371E-49D3-89DE-E31A80E1BABD}" srcOrd="0" destOrd="2" presId="urn:microsoft.com/office/officeart/2005/8/layout/hList1"/>
    <dgm:cxn modelId="{FB8F85FB-7C54-4E42-8E8C-EF1E8DB94EDD}" srcId="{42CFB8AD-0A1B-43B6-8968-D4761C84004A}" destId="{0640A8AE-7F62-4725-B62C-95BA94314EA9}" srcOrd="0" destOrd="0" parTransId="{BA02220C-83DD-4DDC-9C4D-77E208C1AE2F}" sibTransId="{36F2816E-8581-43BC-BD84-6D15F18AB40D}"/>
    <dgm:cxn modelId="{62B07016-B6C0-4E18-B9BF-110657531EF4}" srcId="{42CFB8AD-0A1B-43B6-8968-D4761C84004A}" destId="{5599183A-C5BA-43CC-9C86-83FC65ECC898}" srcOrd="2" destOrd="0" parTransId="{DFC5D8E8-D212-4BB3-AE41-C75ADF93FDC7}" sibTransId="{C82ADFA3-CB70-4E7E-B01C-801F972C3BC2}"/>
    <dgm:cxn modelId="{9F28E648-FB82-4567-AEAA-6B47B4436E3C}" srcId="{D04B57EF-62CB-405A-B2EE-73B75D4E8E1D}" destId="{42CFB8AD-0A1B-43B6-8968-D4761C84004A}" srcOrd="1" destOrd="0" parTransId="{179DA470-7A2A-4506-BC07-32DEB13D7A7A}" sibTransId="{370B2F36-D814-488A-9B8A-A910E3E41674}"/>
    <dgm:cxn modelId="{B167FE5D-E1E8-4B47-96CA-9D3A84720B1F}" type="presOf" srcId="{A7F11AE3-8373-4565-8DB7-0B68D0A5D3A9}" destId="{2F8EF20B-371E-49D3-89DE-E31A80E1BABD}" srcOrd="0" destOrd="1" presId="urn:microsoft.com/office/officeart/2005/8/layout/hList1"/>
    <dgm:cxn modelId="{C806558E-984F-43EE-9BDB-9B80C3386ADE}" type="presOf" srcId="{1B00D4A1-C86C-4247-9A7E-7FBDA3472DD4}" destId="{9C56DC54-3DB8-4969-BBA1-8AFA47563A2E}" srcOrd="0" destOrd="0" presId="urn:microsoft.com/office/officeart/2005/8/layout/hList1"/>
    <dgm:cxn modelId="{A5BAB7CD-C97B-41B3-BBCC-00A74E90820B}" srcId="{42CFB8AD-0A1B-43B6-8968-D4761C84004A}" destId="{F6A53F8B-D9E9-4501-9CBF-E7AAB40A6710}" srcOrd="3" destOrd="0" parTransId="{39B1A783-03AD-4BE8-B29A-9BC2E16314A5}" sibTransId="{6449B8D4-2FCD-4137-A9CC-47298EB9BEB8}"/>
    <dgm:cxn modelId="{B5D0F0D8-FD2D-49BF-8A9C-66A5E9EFED7B}" srcId="{D04B57EF-62CB-405A-B2EE-73B75D4E8E1D}" destId="{1B00D4A1-C86C-4247-9A7E-7FBDA3472DD4}" srcOrd="0" destOrd="0" parTransId="{55145EC7-20A2-41E9-AB89-1FBCAEE21E2B}" sibTransId="{2BC15BAE-46BA-425B-B86D-746E293E2E08}"/>
    <dgm:cxn modelId="{61CD344F-B179-47AE-8379-231A0B33BD47}" type="presOf" srcId="{0640A8AE-7F62-4725-B62C-95BA94314EA9}" destId="{2F8EF20B-371E-49D3-89DE-E31A80E1BABD}" srcOrd="0" destOrd="0" presId="urn:microsoft.com/office/officeart/2005/8/layout/hList1"/>
    <dgm:cxn modelId="{0C1DEDFE-5FEE-482F-B7F3-A9AB905EB3BB}" type="presOf" srcId="{42CFB8AD-0A1B-43B6-8968-D4761C84004A}" destId="{68A489D3-B3B9-4458-AE83-7F900D9B0BB1}" srcOrd="0" destOrd="0" presId="urn:microsoft.com/office/officeart/2005/8/layout/hList1"/>
    <dgm:cxn modelId="{BFE3D0B3-7083-4D1B-B18D-00691E27BB5E}" type="presOf" srcId="{84730F23-6EB2-40F7-9199-2DA22625DE2E}" destId="{CC2B9DBF-6FCB-4CD3-B496-4FFE50C9B6C7}" srcOrd="0" destOrd="0" presId="urn:microsoft.com/office/officeart/2005/8/layout/hList1"/>
    <dgm:cxn modelId="{F4E40D62-28C3-4FA5-BE11-DD578EDBC792}" type="presOf" srcId="{F6A53F8B-D9E9-4501-9CBF-E7AAB40A6710}" destId="{2F8EF20B-371E-49D3-89DE-E31A80E1BABD}" srcOrd="0" destOrd="3" presId="urn:microsoft.com/office/officeart/2005/8/layout/hList1"/>
    <dgm:cxn modelId="{1E0547D3-6352-4A28-8171-E07AFA2A9A0B}" type="presParOf" srcId="{BFB48F4F-4F03-4462-8C94-A2D3D4AC6777}" destId="{D4240534-8370-4BE5-823D-7100F4D88ED8}" srcOrd="0" destOrd="0" presId="urn:microsoft.com/office/officeart/2005/8/layout/hList1"/>
    <dgm:cxn modelId="{84509F9A-9EE8-418C-97C2-4A6DFBCD3115}" type="presParOf" srcId="{D4240534-8370-4BE5-823D-7100F4D88ED8}" destId="{9C56DC54-3DB8-4969-BBA1-8AFA47563A2E}" srcOrd="0" destOrd="0" presId="urn:microsoft.com/office/officeart/2005/8/layout/hList1"/>
    <dgm:cxn modelId="{3D101B5C-D660-4124-8EB3-3ED7748C34A3}" type="presParOf" srcId="{D4240534-8370-4BE5-823D-7100F4D88ED8}" destId="{CC2B9DBF-6FCB-4CD3-B496-4FFE50C9B6C7}" srcOrd="1" destOrd="0" presId="urn:microsoft.com/office/officeart/2005/8/layout/hList1"/>
    <dgm:cxn modelId="{8E7A4904-EEFB-4B79-813A-40951D96CD14}" type="presParOf" srcId="{BFB48F4F-4F03-4462-8C94-A2D3D4AC6777}" destId="{B53D7D9C-32A8-41C5-A2B7-C1D2E7774EA6}" srcOrd="1" destOrd="0" presId="urn:microsoft.com/office/officeart/2005/8/layout/hList1"/>
    <dgm:cxn modelId="{9285C89A-83FA-4830-A389-6E3F52F819E6}" type="presParOf" srcId="{BFB48F4F-4F03-4462-8C94-A2D3D4AC6777}" destId="{9F41A134-9C5B-45A7-BE07-618634E756AA}" srcOrd="2" destOrd="0" presId="urn:microsoft.com/office/officeart/2005/8/layout/hList1"/>
    <dgm:cxn modelId="{71336CBE-BE47-4E57-83AA-0098435F2C46}" type="presParOf" srcId="{9F41A134-9C5B-45A7-BE07-618634E756AA}" destId="{68A489D3-B3B9-4458-AE83-7F900D9B0BB1}" srcOrd="0" destOrd="0" presId="urn:microsoft.com/office/officeart/2005/8/layout/hList1"/>
    <dgm:cxn modelId="{FC7B0199-7458-4F86-B9BC-3748157DF88D}" type="presParOf" srcId="{9F41A134-9C5B-45A7-BE07-618634E756AA}" destId="{2F8EF20B-371E-49D3-89DE-E31A80E1BAB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04B57EF-62CB-405A-B2EE-73B75D4E8E1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CH"/>
        </a:p>
      </dgm:t>
    </dgm:pt>
    <dgm:pt modelId="{1B00D4A1-C86C-4247-9A7E-7FBDA3472DD4}">
      <dgm:prSet phldrT="[Text]"/>
      <dgm:spPr/>
      <dgm:t>
        <a:bodyPr/>
        <a:lstStyle/>
        <a:p>
          <a:r>
            <a:rPr lang="en-US" dirty="0" smtClean="0">
              <a:solidFill>
                <a:srgbClr val="0091A5"/>
              </a:solidFill>
              <a:ea typeface="+mn-ea"/>
              <a:cs typeface="+mn-cs"/>
            </a:rPr>
            <a:t>Task 24.5 DESY</a:t>
          </a:r>
          <a:endParaRPr lang="de-CH" dirty="0"/>
        </a:p>
      </dgm:t>
    </dgm:pt>
    <dgm:pt modelId="{55145EC7-20A2-41E9-AB89-1FBCAEE21E2B}" type="parTrans" cxnId="{B5D0F0D8-FD2D-49BF-8A9C-66A5E9EFED7B}">
      <dgm:prSet/>
      <dgm:spPr/>
      <dgm:t>
        <a:bodyPr/>
        <a:lstStyle/>
        <a:p>
          <a:endParaRPr lang="de-CH"/>
        </a:p>
      </dgm:t>
    </dgm:pt>
    <dgm:pt modelId="{2BC15BAE-46BA-425B-B86D-746E293E2E08}" type="sibTrans" cxnId="{B5D0F0D8-FD2D-49BF-8A9C-66A5E9EFED7B}">
      <dgm:prSet/>
      <dgm:spPr/>
      <dgm:t>
        <a:bodyPr/>
        <a:lstStyle/>
        <a:p>
          <a:endParaRPr lang="de-CH"/>
        </a:p>
      </dgm:t>
    </dgm:pt>
    <dgm:pt modelId="{84730F23-6EB2-40F7-9199-2DA22625DE2E}">
      <dgm:prSet phldrT="[Text]"/>
      <dgm:spPr/>
      <dgm:t>
        <a:bodyPr/>
        <a:lstStyle/>
        <a:p>
          <a:r>
            <a:rPr lang="en-US" i="0" dirty="0" smtClean="0"/>
            <a:t>Package and deploy data analysis packages for at least two Use Cases / site</a:t>
          </a:r>
          <a:endParaRPr lang="de-CH" i="0" dirty="0"/>
        </a:p>
      </dgm:t>
    </dgm:pt>
    <dgm:pt modelId="{094AA0C0-3130-4BA4-BAED-574060E100E9}" type="parTrans" cxnId="{87CE2B18-FF65-4132-972F-E7B9D55D8B70}">
      <dgm:prSet/>
      <dgm:spPr/>
      <dgm:t>
        <a:bodyPr/>
        <a:lstStyle/>
        <a:p>
          <a:endParaRPr lang="de-CH"/>
        </a:p>
      </dgm:t>
    </dgm:pt>
    <dgm:pt modelId="{E411B666-48D5-4343-AB10-3F45563F1228}" type="sibTrans" cxnId="{87CE2B18-FF65-4132-972F-E7B9D55D8B70}">
      <dgm:prSet/>
      <dgm:spPr/>
      <dgm:t>
        <a:bodyPr/>
        <a:lstStyle/>
        <a:p>
          <a:endParaRPr lang="de-CH"/>
        </a:p>
      </dgm:t>
    </dgm:pt>
    <dgm:pt modelId="{42CFB8AD-0A1B-43B6-8968-D4761C84004A}">
      <dgm:prSet phldrT="[Text]"/>
      <dgm:spPr/>
      <dgm:t>
        <a:bodyPr/>
        <a:lstStyle/>
        <a:p>
          <a:r>
            <a:rPr lang="en-US" dirty="0" smtClean="0">
              <a:solidFill>
                <a:srgbClr val="0091A5"/>
              </a:solidFill>
              <a:ea typeface="+mn-ea"/>
              <a:cs typeface="+mn-cs"/>
            </a:rPr>
            <a:t>Status</a:t>
          </a:r>
          <a:endParaRPr lang="de-CH" dirty="0"/>
        </a:p>
      </dgm:t>
    </dgm:pt>
    <dgm:pt modelId="{179DA470-7A2A-4506-BC07-32DEB13D7A7A}" type="parTrans" cxnId="{9F28E648-FB82-4567-AEAA-6B47B4436E3C}">
      <dgm:prSet/>
      <dgm:spPr/>
      <dgm:t>
        <a:bodyPr/>
        <a:lstStyle/>
        <a:p>
          <a:endParaRPr lang="de-CH"/>
        </a:p>
      </dgm:t>
    </dgm:pt>
    <dgm:pt modelId="{370B2F36-D814-488A-9B8A-A910E3E41674}" type="sibTrans" cxnId="{9F28E648-FB82-4567-AEAA-6B47B4436E3C}">
      <dgm:prSet/>
      <dgm:spPr/>
      <dgm:t>
        <a:bodyPr/>
        <a:lstStyle/>
        <a:p>
          <a:endParaRPr lang="de-CH"/>
        </a:p>
      </dgm:t>
    </dgm:pt>
    <dgm:pt modelId="{0640A8AE-7F62-4725-B62C-95BA94314EA9}">
      <dgm:prSet phldrT="[Text]"/>
      <dgm:spPr/>
      <dgm:t>
        <a:bodyPr/>
        <a:lstStyle/>
        <a:p>
          <a:r>
            <a:rPr lang="en-US" dirty="0" smtClean="0"/>
            <a:t>The use cases identified are for most of them already packaged at the partner sites with Docker containers or Linux/Python packages.</a:t>
          </a:r>
          <a:endParaRPr lang="de-CH" dirty="0"/>
        </a:p>
      </dgm:t>
    </dgm:pt>
    <dgm:pt modelId="{BA02220C-83DD-4DDC-9C4D-77E208C1AE2F}" type="parTrans" cxnId="{FB8F85FB-7C54-4E42-8E8C-EF1E8DB94EDD}">
      <dgm:prSet/>
      <dgm:spPr/>
      <dgm:t>
        <a:bodyPr/>
        <a:lstStyle/>
        <a:p>
          <a:endParaRPr lang="de-CH"/>
        </a:p>
      </dgm:t>
    </dgm:pt>
    <dgm:pt modelId="{36F2816E-8581-43BC-BD84-6D15F18AB40D}" type="sibTrans" cxnId="{FB8F85FB-7C54-4E42-8E8C-EF1E8DB94EDD}">
      <dgm:prSet/>
      <dgm:spPr/>
      <dgm:t>
        <a:bodyPr/>
        <a:lstStyle/>
        <a:p>
          <a:endParaRPr lang="de-CH"/>
        </a:p>
      </dgm:t>
    </dgm:pt>
    <dgm:pt modelId="{95E197A4-10AA-4447-8A21-9F6D1B6CABF3}">
      <dgm:prSet phldrT="[Text]"/>
      <dgm:spPr/>
      <dgm:t>
        <a:bodyPr/>
        <a:lstStyle/>
        <a:p>
          <a:r>
            <a:rPr lang="en-US" dirty="0" smtClean="0"/>
            <a:t>D24.4 presents a comparison of different software packaging strategies, their suitability in different compute environments and intrinsic advantages and disadvantages. </a:t>
          </a:r>
          <a:endParaRPr lang="de-CH" dirty="0"/>
        </a:p>
      </dgm:t>
    </dgm:pt>
    <dgm:pt modelId="{21D807EF-6F13-48BD-90D9-C7A1067F8EDA}" type="parTrans" cxnId="{A7BB7AE5-3464-41CE-9D05-98360EA0F40C}">
      <dgm:prSet/>
      <dgm:spPr/>
    </dgm:pt>
    <dgm:pt modelId="{28177BB0-784E-4DE3-8AA1-1C2C8F24CFEF}" type="sibTrans" cxnId="{A7BB7AE5-3464-41CE-9D05-98360EA0F40C}">
      <dgm:prSet/>
      <dgm:spPr/>
    </dgm:pt>
    <dgm:pt modelId="{7C4B4A60-C989-46F6-A74D-97F49A6268B9}">
      <dgm:prSet phldrT="[Text]"/>
      <dgm:spPr/>
      <dgm:t>
        <a:bodyPr/>
        <a:lstStyle/>
        <a:p>
          <a:r>
            <a:rPr lang="en-US" dirty="0" smtClean="0"/>
            <a:t>We aim to deploy analysis frameworks in distributed compute environment like the EOSC-Hub. </a:t>
          </a:r>
          <a:endParaRPr lang="de-CH" dirty="0"/>
        </a:p>
      </dgm:t>
    </dgm:pt>
    <dgm:pt modelId="{64A73934-4848-4ABF-A279-F47C0A15E4A3}" type="parTrans" cxnId="{BD11E225-61B8-47DE-80BE-0FE6E44E0D16}">
      <dgm:prSet/>
      <dgm:spPr/>
    </dgm:pt>
    <dgm:pt modelId="{8F16E8E3-266A-4AB8-85DE-9C5EB95DAFA9}" type="sibTrans" cxnId="{BD11E225-61B8-47DE-80BE-0FE6E44E0D16}">
      <dgm:prSet/>
      <dgm:spPr/>
    </dgm:pt>
    <dgm:pt modelId="{6F0E44F1-A16E-4802-A073-F673EB900ECD}">
      <dgm:prSet phldrT="[Text]"/>
      <dgm:spPr/>
      <dgm:t>
        <a:bodyPr/>
        <a:lstStyle/>
        <a:p>
          <a:endParaRPr lang="de-CH" dirty="0"/>
        </a:p>
      </dgm:t>
    </dgm:pt>
    <dgm:pt modelId="{0F4B59EA-BEE9-4CC8-89E6-C4F7DC62E32D}" type="parTrans" cxnId="{3137CF4F-DED8-4043-8535-0BF05559ACB1}">
      <dgm:prSet/>
      <dgm:spPr/>
    </dgm:pt>
    <dgm:pt modelId="{D89F7026-A8E9-4278-905F-9E88D62E46B8}" type="sibTrans" cxnId="{3137CF4F-DED8-4043-8535-0BF05559ACB1}">
      <dgm:prSet/>
      <dgm:spPr/>
    </dgm:pt>
    <dgm:pt modelId="{6622EC1D-03CA-471D-9303-42C8CF1E6CE1}">
      <dgm:prSet phldrT="[Text]"/>
      <dgm:spPr/>
      <dgm:t>
        <a:bodyPr/>
        <a:lstStyle/>
        <a:p>
          <a:endParaRPr lang="de-CH" dirty="0"/>
        </a:p>
      </dgm:t>
    </dgm:pt>
    <dgm:pt modelId="{9192C86A-1D45-4DB4-B21A-0E2298870D7E}" type="parTrans" cxnId="{2F97F511-9FD9-48C6-8881-4F4EAF4CBFC7}">
      <dgm:prSet/>
      <dgm:spPr/>
    </dgm:pt>
    <dgm:pt modelId="{E776957E-45D4-44F8-9165-CF4B66F8220D}" type="sibTrans" cxnId="{2F97F511-9FD9-48C6-8881-4F4EAF4CBFC7}">
      <dgm:prSet/>
      <dgm:spPr/>
    </dgm:pt>
    <dgm:pt modelId="{BFB48F4F-4F03-4462-8C94-A2D3D4AC6777}" type="pres">
      <dgm:prSet presAssocID="{D04B57EF-62CB-405A-B2EE-73B75D4E8E1D}" presName="Name0" presStyleCnt="0">
        <dgm:presLayoutVars>
          <dgm:dir/>
          <dgm:animLvl val="lvl"/>
          <dgm:resizeHandles val="exact"/>
        </dgm:presLayoutVars>
      </dgm:prSet>
      <dgm:spPr/>
      <dgm:t>
        <a:bodyPr/>
        <a:lstStyle/>
        <a:p>
          <a:endParaRPr lang="de-CH"/>
        </a:p>
      </dgm:t>
    </dgm:pt>
    <dgm:pt modelId="{D4240534-8370-4BE5-823D-7100F4D88ED8}" type="pres">
      <dgm:prSet presAssocID="{1B00D4A1-C86C-4247-9A7E-7FBDA3472DD4}" presName="composite" presStyleCnt="0"/>
      <dgm:spPr/>
    </dgm:pt>
    <dgm:pt modelId="{9C56DC54-3DB8-4969-BBA1-8AFA47563A2E}" type="pres">
      <dgm:prSet presAssocID="{1B00D4A1-C86C-4247-9A7E-7FBDA3472DD4}" presName="parTx" presStyleLbl="alignNode1" presStyleIdx="0" presStyleCnt="2">
        <dgm:presLayoutVars>
          <dgm:chMax val="0"/>
          <dgm:chPref val="0"/>
          <dgm:bulletEnabled val="1"/>
        </dgm:presLayoutVars>
      </dgm:prSet>
      <dgm:spPr/>
      <dgm:t>
        <a:bodyPr/>
        <a:lstStyle/>
        <a:p>
          <a:endParaRPr lang="de-CH"/>
        </a:p>
      </dgm:t>
    </dgm:pt>
    <dgm:pt modelId="{CC2B9DBF-6FCB-4CD3-B496-4FFE50C9B6C7}" type="pres">
      <dgm:prSet presAssocID="{1B00D4A1-C86C-4247-9A7E-7FBDA3472DD4}" presName="desTx" presStyleLbl="alignAccFollowNode1" presStyleIdx="0" presStyleCnt="2">
        <dgm:presLayoutVars>
          <dgm:bulletEnabled val="1"/>
        </dgm:presLayoutVars>
      </dgm:prSet>
      <dgm:spPr/>
      <dgm:t>
        <a:bodyPr/>
        <a:lstStyle/>
        <a:p>
          <a:endParaRPr lang="de-CH"/>
        </a:p>
      </dgm:t>
    </dgm:pt>
    <dgm:pt modelId="{B53D7D9C-32A8-41C5-A2B7-C1D2E7774EA6}" type="pres">
      <dgm:prSet presAssocID="{2BC15BAE-46BA-425B-B86D-746E293E2E08}" presName="space" presStyleCnt="0"/>
      <dgm:spPr/>
    </dgm:pt>
    <dgm:pt modelId="{9F41A134-9C5B-45A7-BE07-618634E756AA}" type="pres">
      <dgm:prSet presAssocID="{42CFB8AD-0A1B-43B6-8968-D4761C84004A}" presName="composite" presStyleCnt="0"/>
      <dgm:spPr/>
    </dgm:pt>
    <dgm:pt modelId="{68A489D3-B3B9-4458-AE83-7F900D9B0BB1}" type="pres">
      <dgm:prSet presAssocID="{42CFB8AD-0A1B-43B6-8968-D4761C84004A}" presName="parTx" presStyleLbl="alignNode1" presStyleIdx="1" presStyleCnt="2">
        <dgm:presLayoutVars>
          <dgm:chMax val="0"/>
          <dgm:chPref val="0"/>
          <dgm:bulletEnabled val="1"/>
        </dgm:presLayoutVars>
      </dgm:prSet>
      <dgm:spPr/>
      <dgm:t>
        <a:bodyPr/>
        <a:lstStyle/>
        <a:p>
          <a:endParaRPr lang="de-CH"/>
        </a:p>
      </dgm:t>
    </dgm:pt>
    <dgm:pt modelId="{2F8EF20B-371E-49D3-89DE-E31A80E1BABD}" type="pres">
      <dgm:prSet presAssocID="{42CFB8AD-0A1B-43B6-8968-D4761C84004A}" presName="desTx" presStyleLbl="alignAccFollowNode1" presStyleIdx="1" presStyleCnt="2">
        <dgm:presLayoutVars>
          <dgm:bulletEnabled val="1"/>
        </dgm:presLayoutVars>
      </dgm:prSet>
      <dgm:spPr/>
      <dgm:t>
        <a:bodyPr/>
        <a:lstStyle/>
        <a:p>
          <a:endParaRPr lang="de-CH"/>
        </a:p>
      </dgm:t>
    </dgm:pt>
  </dgm:ptLst>
  <dgm:cxnLst>
    <dgm:cxn modelId="{98E2AE66-894F-4BD7-AE21-0757BC7AFA74}" type="presOf" srcId="{95E197A4-10AA-4447-8A21-9F6D1B6CABF3}" destId="{2F8EF20B-371E-49D3-89DE-E31A80E1BABD}" srcOrd="0" destOrd="2" presId="urn:microsoft.com/office/officeart/2005/8/layout/hList1"/>
    <dgm:cxn modelId="{9F28E648-FB82-4567-AEAA-6B47B4436E3C}" srcId="{D04B57EF-62CB-405A-B2EE-73B75D4E8E1D}" destId="{42CFB8AD-0A1B-43B6-8968-D4761C84004A}" srcOrd="1" destOrd="0" parTransId="{179DA470-7A2A-4506-BC07-32DEB13D7A7A}" sibTransId="{370B2F36-D814-488A-9B8A-A910E3E41674}"/>
    <dgm:cxn modelId="{3137CF4F-DED8-4043-8535-0BF05559ACB1}" srcId="{42CFB8AD-0A1B-43B6-8968-D4761C84004A}" destId="{6F0E44F1-A16E-4802-A073-F673EB900ECD}" srcOrd="1" destOrd="0" parTransId="{0F4B59EA-BEE9-4CC8-89E6-C4F7DC62E32D}" sibTransId="{D89F7026-A8E9-4278-905F-9E88D62E46B8}"/>
    <dgm:cxn modelId="{D95D5450-3EB4-4911-8F90-05E0AC2251E7}" type="presOf" srcId="{6F0E44F1-A16E-4802-A073-F673EB900ECD}" destId="{2F8EF20B-371E-49D3-89DE-E31A80E1BABD}" srcOrd="0" destOrd="1" presId="urn:microsoft.com/office/officeart/2005/8/layout/hList1"/>
    <dgm:cxn modelId="{FB8F85FB-7C54-4E42-8E8C-EF1E8DB94EDD}" srcId="{42CFB8AD-0A1B-43B6-8968-D4761C84004A}" destId="{0640A8AE-7F62-4725-B62C-95BA94314EA9}" srcOrd="0" destOrd="0" parTransId="{BA02220C-83DD-4DDC-9C4D-77E208C1AE2F}" sibTransId="{36F2816E-8581-43BC-BD84-6D15F18AB40D}"/>
    <dgm:cxn modelId="{E434EDD2-BE1C-4224-829A-70592B6A580D}" type="presOf" srcId="{D04B57EF-62CB-405A-B2EE-73B75D4E8E1D}" destId="{BFB48F4F-4F03-4462-8C94-A2D3D4AC6777}" srcOrd="0" destOrd="0" presId="urn:microsoft.com/office/officeart/2005/8/layout/hList1"/>
    <dgm:cxn modelId="{2F97F511-9FD9-48C6-8881-4F4EAF4CBFC7}" srcId="{42CFB8AD-0A1B-43B6-8968-D4761C84004A}" destId="{6622EC1D-03CA-471D-9303-42C8CF1E6CE1}" srcOrd="3" destOrd="0" parTransId="{9192C86A-1D45-4DB4-B21A-0E2298870D7E}" sibTransId="{E776957E-45D4-44F8-9165-CF4B66F8220D}"/>
    <dgm:cxn modelId="{1CBE621B-0F05-4AB3-8B96-CEC264610B18}" type="presOf" srcId="{84730F23-6EB2-40F7-9199-2DA22625DE2E}" destId="{CC2B9DBF-6FCB-4CD3-B496-4FFE50C9B6C7}" srcOrd="0" destOrd="0" presId="urn:microsoft.com/office/officeart/2005/8/layout/hList1"/>
    <dgm:cxn modelId="{CE4CE89A-FDF1-48DE-A5E3-FCAB0BA7B66E}" type="presOf" srcId="{42CFB8AD-0A1B-43B6-8968-D4761C84004A}" destId="{68A489D3-B3B9-4458-AE83-7F900D9B0BB1}" srcOrd="0" destOrd="0" presId="urn:microsoft.com/office/officeart/2005/8/layout/hList1"/>
    <dgm:cxn modelId="{A1AE0A77-542E-4909-90DB-0FA17194E54C}" type="presOf" srcId="{7C4B4A60-C989-46F6-A74D-97F49A6268B9}" destId="{2F8EF20B-371E-49D3-89DE-E31A80E1BABD}" srcOrd="0" destOrd="4" presId="urn:microsoft.com/office/officeart/2005/8/layout/hList1"/>
    <dgm:cxn modelId="{B5D0F0D8-FD2D-49BF-8A9C-66A5E9EFED7B}" srcId="{D04B57EF-62CB-405A-B2EE-73B75D4E8E1D}" destId="{1B00D4A1-C86C-4247-9A7E-7FBDA3472DD4}" srcOrd="0" destOrd="0" parTransId="{55145EC7-20A2-41E9-AB89-1FBCAEE21E2B}" sibTransId="{2BC15BAE-46BA-425B-B86D-746E293E2E08}"/>
    <dgm:cxn modelId="{87CE2B18-FF65-4132-972F-E7B9D55D8B70}" srcId="{1B00D4A1-C86C-4247-9A7E-7FBDA3472DD4}" destId="{84730F23-6EB2-40F7-9199-2DA22625DE2E}" srcOrd="0" destOrd="0" parTransId="{094AA0C0-3130-4BA4-BAED-574060E100E9}" sibTransId="{E411B666-48D5-4343-AB10-3F45563F1228}"/>
    <dgm:cxn modelId="{EB727FA2-BEEE-4C94-BF5A-8E529B02C9E3}" type="presOf" srcId="{0640A8AE-7F62-4725-B62C-95BA94314EA9}" destId="{2F8EF20B-371E-49D3-89DE-E31A80E1BABD}" srcOrd="0" destOrd="0" presId="urn:microsoft.com/office/officeart/2005/8/layout/hList1"/>
    <dgm:cxn modelId="{939467DC-503B-493D-98BE-5178952EECA3}" type="presOf" srcId="{1B00D4A1-C86C-4247-9A7E-7FBDA3472DD4}" destId="{9C56DC54-3DB8-4969-BBA1-8AFA47563A2E}" srcOrd="0" destOrd="0" presId="urn:microsoft.com/office/officeart/2005/8/layout/hList1"/>
    <dgm:cxn modelId="{BD11E225-61B8-47DE-80BE-0FE6E44E0D16}" srcId="{42CFB8AD-0A1B-43B6-8968-D4761C84004A}" destId="{7C4B4A60-C989-46F6-A74D-97F49A6268B9}" srcOrd="4" destOrd="0" parTransId="{64A73934-4848-4ABF-A279-F47C0A15E4A3}" sibTransId="{8F16E8E3-266A-4AB8-85DE-9C5EB95DAFA9}"/>
    <dgm:cxn modelId="{A7BB7AE5-3464-41CE-9D05-98360EA0F40C}" srcId="{42CFB8AD-0A1B-43B6-8968-D4761C84004A}" destId="{95E197A4-10AA-4447-8A21-9F6D1B6CABF3}" srcOrd="2" destOrd="0" parTransId="{21D807EF-6F13-48BD-90D9-C7A1067F8EDA}" sibTransId="{28177BB0-784E-4DE3-8AA1-1C2C8F24CFEF}"/>
    <dgm:cxn modelId="{C42E4AF1-9111-4CC0-A558-F5FB13C5E788}" type="presOf" srcId="{6622EC1D-03CA-471D-9303-42C8CF1E6CE1}" destId="{2F8EF20B-371E-49D3-89DE-E31A80E1BABD}" srcOrd="0" destOrd="3" presId="urn:microsoft.com/office/officeart/2005/8/layout/hList1"/>
    <dgm:cxn modelId="{881B2EC7-65BC-4A5C-8D06-8B15D400A592}" type="presParOf" srcId="{BFB48F4F-4F03-4462-8C94-A2D3D4AC6777}" destId="{D4240534-8370-4BE5-823D-7100F4D88ED8}" srcOrd="0" destOrd="0" presId="urn:microsoft.com/office/officeart/2005/8/layout/hList1"/>
    <dgm:cxn modelId="{D641A683-586B-47E4-A473-2D27F9BFB074}" type="presParOf" srcId="{D4240534-8370-4BE5-823D-7100F4D88ED8}" destId="{9C56DC54-3DB8-4969-BBA1-8AFA47563A2E}" srcOrd="0" destOrd="0" presId="urn:microsoft.com/office/officeart/2005/8/layout/hList1"/>
    <dgm:cxn modelId="{4DEBEE71-9639-464A-A7B1-D62151E08500}" type="presParOf" srcId="{D4240534-8370-4BE5-823D-7100F4D88ED8}" destId="{CC2B9DBF-6FCB-4CD3-B496-4FFE50C9B6C7}" srcOrd="1" destOrd="0" presId="urn:microsoft.com/office/officeart/2005/8/layout/hList1"/>
    <dgm:cxn modelId="{A999F024-F029-46E9-8404-E52CBE0F2506}" type="presParOf" srcId="{BFB48F4F-4F03-4462-8C94-A2D3D4AC6777}" destId="{B53D7D9C-32A8-41C5-A2B7-C1D2E7774EA6}" srcOrd="1" destOrd="0" presId="urn:microsoft.com/office/officeart/2005/8/layout/hList1"/>
    <dgm:cxn modelId="{9F3266D6-1148-448E-AFBE-70BDAFCE4FC4}" type="presParOf" srcId="{BFB48F4F-4F03-4462-8C94-A2D3D4AC6777}" destId="{9F41A134-9C5B-45A7-BE07-618634E756AA}" srcOrd="2" destOrd="0" presId="urn:microsoft.com/office/officeart/2005/8/layout/hList1"/>
    <dgm:cxn modelId="{2A41783C-0B47-4A16-BBE7-450D3966029F}" type="presParOf" srcId="{9F41A134-9C5B-45A7-BE07-618634E756AA}" destId="{68A489D3-B3B9-4458-AE83-7F900D9B0BB1}" srcOrd="0" destOrd="0" presId="urn:microsoft.com/office/officeart/2005/8/layout/hList1"/>
    <dgm:cxn modelId="{46539D07-F940-476F-B5C9-2988FF884C29}" type="presParOf" srcId="{9F41A134-9C5B-45A7-BE07-618634E756AA}" destId="{2F8EF20B-371E-49D3-89DE-E31A80E1BAB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04B57EF-62CB-405A-B2EE-73B75D4E8E1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CH"/>
        </a:p>
      </dgm:t>
    </dgm:pt>
    <dgm:pt modelId="{1B00D4A1-C86C-4247-9A7E-7FBDA3472DD4}">
      <dgm:prSet phldrT="[Text]" custT="1"/>
      <dgm:spPr/>
      <dgm:t>
        <a:bodyPr/>
        <a:lstStyle/>
        <a:p>
          <a:r>
            <a:rPr lang="en-US" sz="2800" dirty="0" smtClean="0">
              <a:solidFill>
                <a:srgbClr val="0091A5"/>
              </a:solidFill>
              <a:ea typeface="+mn-ea"/>
              <a:cs typeface="+mn-cs"/>
            </a:rPr>
            <a:t>Task 24.6 PSI</a:t>
          </a:r>
          <a:endParaRPr lang="de-CH" sz="2800" dirty="0"/>
        </a:p>
      </dgm:t>
    </dgm:pt>
    <dgm:pt modelId="{55145EC7-20A2-41E9-AB89-1FBCAEE21E2B}" type="parTrans" cxnId="{B5D0F0D8-FD2D-49BF-8A9C-66A5E9EFED7B}">
      <dgm:prSet/>
      <dgm:spPr/>
      <dgm:t>
        <a:bodyPr/>
        <a:lstStyle/>
        <a:p>
          <a:endParaRPr lang="de-CH"/>
        </a:p>
      </dgm:t>
    </dgm:pt>
    <dgm:pt modelId="{2BC15BAE-46BA-425B-B86D-746E293E2E08}" type="sibTrans" cxnId="{B5D0F0D8-FD2D-49BF-8A9C-66A5E9EFED7B}">
      <dgm:prSet/>
      <dgm:spPr/>
      <dgm:t>
        <a:bodyPr/>
        <a:lstStyle/>
        <a:p>
          <a:endParaRPr lang="de-CH"/>
        </a:p>
      </dgm:t>
    </dgm:pt>
    <dgm:pt modelId="{84730F23-6EB2-40F7-9199-2DA22625DE2E}">
      <dgm:prSet phldrT="[Text]" custT="1"/>
      <dgm:spPr/>
      <dgm:t>
        <a:bodyPr/>
        <a:lstStyle/>
        <a:p>
          <a:r>
            <a:rPr lang="en-US" sz="2000" i="0" dirty="0" smtClean="0"/>
            <a:t>Extend and deploy the Umbrella ID system as the standard authentication mechanism.</a:t>
          </a:r>
          <a:endParaRPr lang="de-CH" sz="2500" i="0" dirty="0"/>
        </a:p>
      </dgm:t>
    </dgm:pt>
    <dgm:pt modelId="{094AA0C0-3130-4BA4-BAED-574060E100E9}" type="parTrans" cxnId="{87CE2B18-FF65-4132-972F-E7B9D55D8B70}">
      <dgm:prSet/>
      <dgm:spPr/>
      <dgm:t>
        <a:bodyPr/>
        <a:lstStyle/>
        <a:p>
          <a:endParaRPr lang="de-CH"/>
        </a:p>
      </dgm:t>
    </dgm:pt>
    <dgm:pt modelId="{E411B666-48D5-4343-AB10-3F45563F1228}" type="sibTrans" cxnId="{87CE2B18-FF65-4132-972F-E7B9D55D8B70}">
      <dgm:prSet/>
      <dgm:spPr/>
      <dgm:t>
        <a:bodyPr/>
        <a:lstStyle/>
        <a:p>
          <a:endParaRPr lang="de-CH"/>
        </a:p>
      </dgm:t>
    </dgm:pt>
    <dgm:pt modelId="{42CFB8AD-0A1B-43B6-8968-D4761C84004A}">
      <dgm:prSet phldrT="[Text]" custT="1"/>
      <dgm:spPr/>
      <dgm:t>
        <a:bodyPr/>
        <a:lstStyle/>
        <a:p>
          <a:r>
            <a:rPr lang="en-US" sz="2800" dirty="0" smtClean="0">
              <a:solidFill>
                <a:srgbClr val="0091A5"/>
              </a:solidFill>
              <a:ea typeface="+mn-ea"/>
              <a:cs typeface="+mn-cs"/>
            </a:rPr>
            <a:t>Status</a:t>
          </a:r>
          <a:endParaRPr lang="de-CH" sz="2800" dirty="0"/>
        </a:p>
      </dgm:t>
    </dgm:pt>
    <dgm:pt modelId="{179DA470-7A2A-4506-BC07-32DEB13D7A7A}" type="parTrans" cxnId="{9F28E648-FB82-4567-AEAA-6B47B4436E3C}">
      <dgm:prSet/>
      <dgm:spPr/>
      <dgm:t>
        <a:bodyPr/>
        <a:lstStyle/>
        <a:p>
          <a:endParaRPr lang="de-CH"/>
        </a:p>
      </dgm:t>
    </dgm:pt>
    <dgm:pt modelId="{370B2F36-D814-488A-9B8A-A910E3E41674}" type="sibTrans" cxnId="{9F28E648-FB82-4567-AEAA-6B47B4436E3C}">
      <dgm:prSet/>
      <dgm:spPr/>
      <dgm:t>
        <a:bodyPr/>
        <a:lstStyle/>
        <a:p>
          <a:endParaRPr lang="de-CH"/>
        </a:p>
      </dgm:t>
    </dgm:pt>
    <dgm:pt modelId="{0640A8AE-7F62-4725-B62C-95BA94314EA9}">
      <dgm:prSet phldrT="[Text]" custT="1"/>
      <dgm:spPr/>
      <dgm:t>
        <a:bodyPr/>
        <a:lstStyle/>
        <a:p>
          <a:r>
            <a:rPr lang="en-US" sz="2000" b="0" dirty="0" smtClean="0"/>
            <a:t>UID has advanced significantly and will be part of the </a:t>
          </a:r>
          <a:r>
            <a:rPr lang="en-US" sz="2000" b="0" dirty="0" err="1" smtClean="0"/>
            <a:t>PaNOSC</a:t>
          </a:r>
          <a:r>
            <a:rPr lang="en-US" sz="2000" b="0" dirty="0" smtClean="0"/>
            <a:t> </a:t>
          </a:r>
          <a:r>
            <a:rPr lang="en-US" sz="2000" b="0" dirty="0" err="1" smtClean="0"/>
            <a:t>ExPaNDs</a:t>
          </a:r>
          <a:r>
            <a:rPr lang="en-US" sz="2000" b="0" dirty="0" smtClean="0"/>
            <a:t> projects</a:t>
          </a:r>
          <a:endParaRPr lang="de-CH" sz="2000" dirty="0"/>
        </a:p>
      </dgm:t>
    </dgm:pt>
    <dgm:pt modelId="{BA02220C-83DD-4DDC-9C4D-77E208C1AE2F}" type="parTrans" cxnId="{FB8F85FB-7C54-4E42-8E8C-EF1E8DB94EDD}">
      <dgm:prSet/>
      <dgm:spPr/>
      <dgm:t>
        <a:bodyPr/>
        <a:lstStyle/>
        <a:p>
          <a:endParaRPr lang="de-CH"/>
        </a:p>
      </dgm:t>
    </dgm:pt>
    <dgm:pt modelId="{36F2816E-8581-43BC-BD84-6D15F18AB40D}" type="sibTrans" cxnId="{FB8F85FB-7C54-4E42-8E8C-EF1E8DB94EDD}">
      <dgm:prSet/>
      <dgm:spPr/>
      <dgm:t>
        <a:bodyPr/>
        <a:lstStyle/>
        <a:p>
          <a:endParaRPr lang="de-CH"/>
        </a:p>
      </dgm:t>
    </dgm:pt>
    <dgm:pt modelId="{C9DB8F36-7F5E-420E-8AD4-78B0B3EA988C}">
      <dgm:prSet phldrT="[Text]" custT="1"/>
      <dgm:spPr/>
      <dgm:t>
        <a:bodyPr/>
        <a:lstStyle/>
        <a:p>
          <a:r>
            <a:rPr lang="en-US" sz="2000" dirty="0" smtClean="0"/>
            <a:t>Next Umbrella meeting </a:t>
          </a:r>
          <a:r>
            <a:rPr lang="en-US" sz="2000" dirty="0" smtClean="0"/>
            <a:t>takes place today and tomorrow. </a:t>
          </a:r>
          <a:endParaRPr lang="de-CH" sz="2000" dirty="0"/>
        </a:p>
      </dgm:t>
    </dgm:pt>
    <dgm:pt modelId="{2FF07A5E-B70A-4D95-8A2A-D84C1A373D0B}" type="parTrans" cxnId="{60A9461A-D531-4990-855F-5D1E8E779E67}">
      <dgm:prSet/>
      <dgm:spPr/>
    </dgm:pt>
    <dgm:pt modelId="{F981D1C3-4BA3-4DB5-84DF-083AAF7C5212}" type="sibTrans" cxnId="{60A9461A-D531-4990-855F-5D1E8E779E67}">
      <dgm:prSet/>
      <dgm:spPr/>
    </dgm:pt>
    <dgm:pt modelId="{A4926269-A2FC-42F0-84EF-CB1108B3DAF4}">
      <dgm:prSet phldrT="[Text]" custT="1"/>
      <dgm:spPr/>
      <dgm:t>
        <a:bodyPr/>
        <a:lstStyle/>
        <a:p>
          <a:r>
            <a:rPr lang="en-US" sz="2000" dirty="0" smtClean="0"/>
            <a:t>A subcontractor is </a:t>
          </a:r>
          <a:r>
            <a:rPr lang="en-US" sz="2000" dirty="0" smtClean="0"/>
            <a:t>working </a:t>
          </a:r>
          <a:r>
            <a:rPr lang="en-US" sz="2000" dirty="0" smtClean="0"/>
            <a:t>on task 24.6.</a:t>
          </a:r>
          <a:endParaRPr lang="de-CH" sz="2000" dirty="0"/>
        </a:p>
      </dgm:t>
    </dgm:pt>
    <dgm:pt modelId="{DF996A58-1D7E-4610-8675-8C26A6F6F02B}" type="parTrans" cxnId="{06F881D2-1014-4C60-B774-65C4BFC05F7C}">
      <dgm:prSet/>
      <dgm:spPr/>
    </dgm:pt>
    <dgm:pt modelId="{B87B732E-C750-4FA0-862E-2E55F3F9E018}" type="sibTrans" cxnId="{06F881D2-1014-4C60-B774-65C4BFC05F7C}">
      <dgm:prSet/>
      <dgm:spPr/>
    </dgm:pt>
    <dgm:pt modelId="{1A4AA8C3-B8EF-499D-AE7F-D0D1000B793C}">
      <dgm:prSet phldrT="[Text]" custT="1"/>
      <dgm:spPr/>
      <dgm:t>
        <a:bodyPr/>
        <a:lstStyle/>
        <a:p>
          <a:r>
            <a:rPr lang="en-US" sz="2000" i="0" dirty="0" smtClean="0"/>
            <a:t>Fully support of different non-web-based authentication mechanisms to be able to service a broader range of authentication (</a:t>
          </a:r>
          <a:r>
            <a:rPr lang="en-US" sz="2000" i="0" dirty="0" err="1" smtClean="0"/>
            <a:t>eduGain</a:t>
          </a:r>
          <a:r>
            <a:rPr lang="en-US" sz="2000" i="0" dirty="0" smtClean="0"/>
            <a:t> + JISC Assent) needed for implementing </a:t>
          </a:r>
          <a:r>
            <a:rPr lang="en-US" sz="2000" i="0" dirty="0" err="1" smtClean="0"/>
            <a:t>DaaS</a:t>
          </a:r>
          <a:r>
            <a:rPr lang="en-US" sz="2000" i="0" dirty="0" smtClean="0"/>
            <a:t> for all users.</a:t>
          </a:r>
          <a:r>
            <a:rPr lang="en-US" sz="2500" i="1" dirty="0" smtClean="0"/>
            <a:t>	</a:t>
          </a:r>
          <a:endParaRPr lang="de-CH" sz="2500" i="0" dirty="0"/>
        </a:p>
      </dgm:t>
    </dgm:pt>
    <dgm:pt modelId="{AB3B711D-E980-47D2-84C7-BCFE6696E444}" type="parTrans" cxnId="{C1ACF827-2854-4160-BF64-7CAB2E8BB1CD}">
      <dgm:prSet/>
      <dgm:spPr/>
    </dgm:pt>
    <dgm:pt modelId="{0FC852E9-E957-4D46-AF5D-5F3203198586}" type="sibTrans" cxnId="{C1ACF827-2854-4160-BF64-7CAB2E8BB1CD}">
      <dgm:prSet/>
      <dgm:spPr/>
    </dgm:pt>
    <dgm:pt modelId="{0ED2E475-8D37-42C9-92DA-1B5C0FF6D388}">
      <dgm:prSet phldrT="[Text]" custT="1"/>
      <dgm:spPr/>
      <dgm:t>
        <a:bodyPr/>
        <a:lstStyle/>
        <a:p>
          <a:r>
            <a:rPr lang="en-US" sz="2000" b="0" dirty="0" smtClean="0"/>
            <a:t>Sustainable operation and maintenance by GEANT (under discussion).</a:t>
          </a:r>
          <a:endParaRPr lang="de-CH" sz="2000" dirty="0"/>
        </a:p>
      </dgm:t>
    </dgm:pt>
    <dgm:pt modelId="{DECBF9F1-5391-4536-8065-94D06786AD77}" type="parTrans" cxnId="{93A1007E-9F65-46FD-A19A-F05C035D9587}">
      <dgm:prSet/>
      <dgm:spPr/>
    </dgm:pt>
    <dgm:pt modelId="{D8D8B076-AA53-4673-BB81-5D98156A0D1D}" type="sibTrans" cxnId="{93A1007E-9F65-46FD-A19A-F05C035D9587}">
      <dgm:prSet/>
      <dgm:spPr/>
    </dgm:pt>
    <dgm:pt modelId="{A8F25509-8D24-49B5-92B8-461B9DA1E99D}">
      <dgm:prSet phldrT="[Text]" custT="1"/>
      <dgm:spPr/>
      <dgm:t>
        <a:bodyPr/>
        <a:lstStyle/>
        <a:p>
          <a:endParaRPr lang="de-CH" sz="2500" i="0" dirty="0"/>
        </a:p>
      </dgm:t>
    </dgm:pt>
    <dgm:pt modelId="{08B928FC-5954-400E-981F-8351DFB4A08E}" type="parTrans" cxnId="{C6D36CD3-5EED-4FC4-9628-CF6EFDD6454E}">
      <dgm:prSet/>
      <dgm:spPr/>
    </dgm:pt>
    <dgm:pt modelId="{10B66CE5-2B95-4246-80B3-2222F39B6703}" type="sibTrans" cxnId="{C6D36CD3-5EED-4FC4-9628-CF6EFDD6454E}">
      <dgm:prSet/>
      <dgm:spPr/>
    </dgm:pt>
    <dgm:pt modelId="{1CB21BD1-EB3D-49C9-AA13-C392B8CDCF46}">
      <dgm:prSet phldrT="[Text]" custT="1"/>
      <dgm:spPr/>
      <dgm:t>
        <a:bodyPr/>
        <a:lstStyle/>
        <a:p>
          <a:endParaRPr lang="de-CH" sz="2000" dirty="0"/>
        </a:p>
      </dgm:t>
    </dgm:pt>
    <dgm:pt modelId="{A5DF84FE-0C3E-4715-8D95-803617A535AF}" type="parTrans" cxnId="{AA5EC4A6-5C59-46F3-8D43-430B8F254BE3}">
      <dgm:prSet/>
      <dgm:spPr/>
    </dgm:pt>
    <dgm:pt modelId="{7761832A-7C0E-40D4-BB7C-6918D200CBFF}" type="sibTrans" cxnId="{AA5EC4A6-5C59-46F3-8D43-430B8F254BE3}">
      <dgm:prSet/>
      <dgm:spPr/>
    </dgm:pt>
    <dgm:pt modelId="{D6633364-FF2E-4732-92E5-54A5EB29D538}">
      <dgm:prSet phldrT="[Text]" custT="1"/>
      <dgm:spPr/>
      <dgm:t>
        <a:bodyPr/>
        <a:lstStyle/>
        <a:p>
          <a:endParaRPr lang="de-CH" sz="2000" dirty="0"/>
        </a:p>
      </dgm:t>
    </dgm:pt>
    <dgm:pt modelId="{47FD820A-4A27-4812-B563-B13473534BD5}" type="parTrans" cxnId="{A325BC9F-8F53-4540-B762-577A0CD59672}">
      <dgm:prSet/>
      <dgm:spPr/>
    </dgm:pt>
    <dgm:pt modelId="{57EA5060-75D4-4943-958B-EE9925B4F6CD}" type="sibTrans" cxnId="{A325BC9F-8F53-4540-B762-577A0CD59672}">
      <dgm:prSet/>
      <dgm:spPr/>
    </dgm:pt>
    <dgm:pt modelId="{BEFBA0FE-9A81-4B4F-BA67-FB3EF4E666D5}">
      <dgm:prSet phldrT="[Text]" custT="1"/>
      <dgm:spPr/>
      <dgm:t>
        <a:bodyPr/>
        <a:lstStyle/>
        <a:p>
          <a:endParaRPr lang="de-CH" sz="2000" dirty="0"/>
        </a:p>
      </dgm:t>
    </dgm:pt>
    <dgm:pt modelId="{E80F667B-0E18-4185-A24A-9B66E0B18EF4}" type="parTrans" cxnId="{EB86F2C6-F7A9-4035-8154-7B9169DC5091}">
      <dgm:prSet/>
      <dgm:spPr/>
    </dgm:pt>
    <dgm:pt modelId="{0F32911A-AC73-49B0-A9CA-CDB979BFEC86}" type="sibTrans" cxnId="{EB86F2C6-F7A9-4035-8154-7B9169DC5091}">
      <dgm:prSet/>
      <dgm:spPr/>
    </dgm:pt>
    <dgm:pt modelId="{BFB48F4F-4F03-4462-8C94-A2D3D4AC6777}" type="pres">
      <dgm:prSet presAssocID="{D04B57EF-62CB-405A-B2EE-73B75D4E8E1D}" presName="Name0" presStyleCnt="0">
        <dgm:presLayoutVars>
          <dgm:dir/>
          <dgm:animLvl val="lvl"/>
          <dgm:resizeHandles val="exact"/>
        </dgm:presLayoutVars>
      </dgm:prSet>
      <dgm:spPr/>
      <dgm:t>
        <a:bodyPr/>
        <a:lstStyle/>
        <a:p>
          <a:endParaRPr lang="de-CH"/>
        </a:p>
      </dgm:t>
    </dgm:pt>
    <dgm:pt modelId="{D4240534-8370-4BE5-823D-7100F4D88ED8}" type="pres">
      <dgm:prSet presAssocID="{1B00D4A1-C86C-4247-9A7E-7FBDA3472DD4}" presName="composite" presStyleCnt="0"/>
      <dgm:spPr/>
    </dgm:pt>
    <dgm:pt modelId="{9C56DC54-3DB8-4969-BBA1-8AFA47563A2E}" type="pres">
      <dgm:prSet presAssocID="{1B00D4A1-C86C-4247-9A7E-7FBDA3472DD4}" presName="parTx" presStyleLbl="alignNode1" presStyleIdx="0" presStyleCnt="2">
        <dgm:presLayoutVars>
          <dgm:chMax val="0"/>
          <dgm:chPref val="0"/>
          <dgm:bulletEnabled val="1"/>
        </dgm:presLayoutVars>
      </dgm:prSet>
      <dgm:spPr/>
      <dgm:t>
        <a:bodyPr/>
        <a:lstStyle/>
        <a:p>
          <a:endParaRPr lang="de-CH"/>
        </a:p>
      </dgm:t>
    </dgm:pt>
    <dgm:pt modelId="{CC2B9DBF-6FCB-4CD3-B496-4FFE50C9B6C7}" type="pres">
      <dgm:prSet presAssocID="{1B00D4A1-C86C-4247-9A7E-7FBDA3472DD4}" presName="desTx" presStyleLbl="alignAccFollowNode1" presStyleIdx="0" presStyleCnt="2">
        <dgm:presLayoutVars>
          <dgm:bulletEnabled val="1"/>
        </dgm:presLayoutVars>
      </dgm:prSet>
      <dgm:spPr/>
      <dgm:t>
        <a:bodyPr/>
        <a:lstStyle/>
        <a:p>
          <a:endParaRPr lang="de-CH"/>
        </a:p>
      </dgm:t>
    </dgm:pt>
    <dgm:pt modelId="{B53D7D9C-32A8-41C5-A2B7-C1D2E7774EA6}" type="pres">
      <dgm:prSet presAssocID="{2BC15BAE-46BA-425B-B86D-746E293E2E08}" presName="space" presStyleCnt="0"/>
      <dgm:spPr/>
    </dgm:pt>
    <dgm:pt modelId="{9F41A134-9C5B-45A7-BE07-618634E756AA}" type="pres">
      <dgm:prSet presAssocID="{42CFB8AD-0A1B-43B6-8968-D4761C84004A}" presName="composite" presStyleCnt="0"/>
      <dgm:spPr/>
    </dgm:pt>
    <dgm:pt modelId="{68A489D3-B3B9-4458-AE83-7F900D9B0BB1}" type="pres">
      <dgm:prSet presAssocID="{42CFB8AD-0A1B-43B6-8968-D4761C84004A}" presName="parTx" presStyleLbl="alignNode1" presStyleIdx="1" presStyleCnt="2">
        <dgm:presLayoutVars>
          <dgm:chMax val="0"/>
          <dgm:chPref val="0"/>
          <dgm:bulletEnabled val="1"/>
        </dgm:presLayoutVars>
      </dgm:prSet>
      <dgm:spPr/>
      <dgm:t>
        <a:bodyPr/>
        <a:lstStyle/>
        <a:p>
          <a:endParaRPr lang="de-CH"/>
        </a:p>
      </dgm:t>
    </dgm:pt>
    <dgm:pt modelId="{2F8EF20B-371E-49D3-89DE-E31A80E1BABD}" type="pres">
      <dgm:prSet presAssocID="{42CFB8AD-0A1B-43B6-8968-D4761C84004A}" presName="desTx" presStyleLbl="alignAccFollowNode1" presStyleIdx="1" presStyleCnt="2">
        <dgm:presLayoutVars>
          <dgm:bulletEnabled val="1"/>
        </dgm:presLayoutVars>
      </dgm:prSet>
      <dgm:spPr/>
      <dgm:t>
        <a:bodyPr/>
        <a:lstStyle/>
        <a:p>
          <a:endParaRPr lang="de-CH"/>
        </a:p>
      </dgm:t>
    </dgm:pt>
  </dgm:ptLst>
  <dgm:cxnLst>
    <dgm:cxn modelId="{8F246BE1-CF24-4945-BFB3-783E8E51193E}" type="presOf" srcId="{84730F23-6EB2-40F7-9199-2DA22625DE2E}" destId="{CC2B9DBF-6FCB-4CD3-B496-4FFE50C9B6C7}" srcOrd="0" destOrd="0" presId="urn:microsoft.com/office/officeart/2005/8/layout/hList1"/>
    <dgm:cxn modelId="{A8C44EF5-F30D-4DE9-A91D-6D664BC54905}" type="presOf" srcId="{1A4AA8C3-B8EF-499D-AE7F-D0D1000B793C}" destId="{CC2B9DBF-6FCB-4CD3-B496-4FFE50C9B6C7}" srcOrd="0" destOrd="2" presId="urn:microsoft.com/office/officeart/2005/8/layout/hList1"/>
    <dgm:cxn modelId="{A325BC9F-8F53-4540-B762-577A0CD59672}" srcId="{42CFB8AD-0A1B-43B6-8968-D4761C84004A}" destId="{D6633364-FF2E-4732-92E5-54A5EB29D538}" srcOrd="3" destOrd="0" parTransId="{47FD820A-4A27-4812-B563-B13473534BD5}" sibTransId="{57EA5060-75D4-4943-958B-EE9925B4F6CD}"/>
    <dgm:cxn modelId="{EB86F2C6-F7A9-4035-8154-7B9169DC5091}" srcId="{42CFB8AD-0A1B-43B6-8968-D4761C84004A}" destId="{BEFBA0FE-9A81-4B4F-BA67-FB3EF4E666D5}" srcOrd="5" destOrd="0" parTransId="{E80F667B-0E18-4185-A24A-9B66E0B18EF4}" sibTransId="{0F32911A-AC73-49B0-A9CA-CDB979BFEC86}"/>
    <dgm:cxn modelId="{9057CA08-B005-4B82-A481-DD84508A87CD}" type="presOf" srcId="{0ED2E475-8D37-42C9-92DA-1B5C0FF6D388}" destId="{2F8EF20B-371E-49D3-89DE-E31A80E1BABD}" srcOrd="0" destOrd="2" presId="urn:microsoft.com/office/officeart/2005/8/layout/hList1"/>
    <dgm:cxn modelId="{8F8A9E35-219D-4351-9143-A6D84A15AE15}" type="presOf" srcId="{0640A8AE-7F62-4725-B62C-95BA94314EA9}" destId="{2F8EF20B-371E-49D3-89DE-E31A80E1BABD}" srcOrd="0" destOrd="0" presId="urn:microsoft.com/office/officeart/2005/8/layout/hList1"/>
    <dgm:cxn modelId="{9F28E648-FB82-4567-AEAA-6B47B4436E3C}" srcId="{D04B57EF-62CB-405A-B2EE-73B75D4E8E1D}" destId="{42CFB8AD-0A1B-43B6-8968-D4761C84004A}" srcOrd="1" destOrd="0" parTransId="{179DA470-7A2A-4506-BC07-32DEB13D7A7A}" sibTransId="{370B2F36-D814-488A-9B8A-A910E3E41674}"/>
    <dgm:cxn modelId="{6B773CFA-445C-463C-886A-6CB7414C3CA3}" type="presOf" srcId="{1B00D4A1-C86C-4247-9A7E-7FBDA3472DD4}" destId="{9C56DC54-3DB8-4969-BBA1-8AFA47563A2E}" srcOrd="0" destOrd="0" presId="urn:microsoft.com/office/officeart/2005/8/layout/hList1"/>
    <dgm:cxn modelId="{60A9461A-D531-4990-855F-5D1E8E779E67}" srcId="{42CFB8AD-0A1B-43B6-8968-D4761C84004A}" destId="{C9DB8F36-7F5E-420E-8AD4-78B0B3EA988C}" srcOrd="4" destOrd="0" parTransId="{2FF07A5E-B70A-4D95-8A2A-D84C1A373D0B}" sibTransId="{F981D1C3-4BA3-4DB5-84DF-083AAF7C5212}"/>
    <dgm:cxn modelId="{62AF292E-1D28-4FC9-94D0-30F6C9F7939E}" type="presOf" srcId="{1CB21BD1-EB3D-49C9-AA13-C392B8CDCF46}" destId="{2F8EF20B-371E-49D3-89DE-E31A80E1BABD}" srcOrd="0" destOrd="1" presId="urn:microsoft.com/office/officeart/2005/8/layout/hList1"/>
    <dgm:cxn modelId="{FB8F85FB-7C54-4E42-8E8C-EF1E8DB94EDD}" srcId="{42CFB8AD-0A1B-43B6-8968-D4761C84004A}" destId="{0640A8AE-7F62-4725-B62C-95BA94314EA9}" srcOrd="0" destOrd="0" parTransId="{BA02220C-83DD-4DDC-9C4D-77E208C1AE2F}" sibTransId="{36F2816E-8581-43BC-BD84-6D15F18AB40D}"/>
    <dgm:cxn modelId="{E5E88CA4-7EAA-4A8A-8C27-CAF0E41B7FB4}" type="presOf" srcId="{BEFBA0FE-9A81-4B4F-BA67-FB3EF4E666D5}" destId="{2F8EF20B-371E-49D3-89DE-E31A80E1BABD}" srcOrd="0" destOrd="5" presId="urn:microsoft.com/office/officeart/2005/8/layout/hList1"/>
    <dgm:cxn modelId="{F2A81F32-2F5E-411E-B0F6-0508FC3F0261}" type="presOf" srcId="{A8F25509-8D24-49B5-92B8-461B9DA1E99D}" destId="{CC2B9DBF-6FCB-4CD3-B496-4FFE50C9B6C7}" srcOrd="0" destOrd="1" presId="urn:microsoft.com/office/officeart/2005/8/layout/hList1"/>
    <dgm:cxn modelId="{C1ACF827-2854-4160-BF64-7CAB2E8BB1CD}" srcId="{1B00D4A1-C86C-4247-9A7E-7FBDA3472DD4}" destId="{1A4AA8C3-B8EF-499D-AE7F-D0D1000B793C}" srcOrd="2" destOrd="0" parTransId="{AB3B711D-E980-47D2-84C7-BCFE6696E444}" sibTransId="{0FC852E9-E957-4D46-AF5D-5F3203198586}"/>
    <dgm:cxn modelId="{B5D0F0D8-FD2D-49BF-8A9C-66A5E9EFED7B}" srcId="{D04B57EF-62CB-405A-B2EE-73B75D4E8E1D}" destId="{1B00D4A1-C86C-4247-9A7E-7FBDA3472DD4}" srcOrd="0" destOrd="0" parTransId="{55145EC7-20A2-41E9-AB89-1FBCAEE21E2B}" sibTransId="{2BC15BAE-46BA-425B-B86D-746E293E2E08}"/>
    <dgm:cxn modelId="{93A1007E-9F65-46FD-A19A-F05C035D9587}" srcId="{42CFB8AD-0A1B-43B6-8968-D4761C84004A}" destId="{0ED2E475-8D37-42C9-92DA-1B5C0FF6D388}" srcOrd="2" destOrd="0" parTransId="{DECBF9F1-5391-4536-8065-94D06786AD77}" sibTransId="{D8D8B076-AA53-4673-BB81-5D98156A0D1D}"/>
    <dgm:cxn modelId="{87CE2B18-FF65-4132-972F-E7B9D55D8B70}" srcId="{1B00D4A1-C86C-4247-9A7E-7FBDA3472DD4}" destId="{84730F23-6EB2-40F7-9199-2DA22625DE2E}" srcOrd="0" destOrd="0" parTransId="{094AA0C0-3130-4BA4-BAED-574060E100E9}" sibTransId="{E411B666-48D5-4343-AB10-3F45563F1228}"/>
    <dgm:cxn modelId="{C6D36CD3-5EED-4FC4-9628-CF6EFDD6454E}" srcId="{1B00D4A1-C86C-4247-9A7E-7FBDA3472DD4}" destId="{A8F25509-8D24-49B5-92B8-461B9DA1E99D}" srcOrd="1" destOrd="0" parTransId="{08B928FC-5954-400E-981F-8351DFB4A08E}" sibTransId="{10B66CE5-2B95-4246-80B3-2222F39B6703}"/>
    <dgm:cxn modelId="{06F881D2-1014-4C60-B774-65C4BFC05F7C}" srcId="{42CFB8AD-0A1B-43B6-8968-D4761C84004A}" destId="{A4926269-A2FC-42F0-84EF-CB1108B3DAF4}" srcOrd="6" destOrd="0" parTransId="{DF996A58-1D7E-4610-8675-8C26A6F6F02B}" sibTransId="{B87B732E-C750-4FA0-862E-2E55F3F9E018}"/>
    <dgm:cxn modelId="{D96D771B-599F-4C6F-BBBF-8255E5FE726E}" type="presOf" srcId="{42CFB8AD-0A1B-43B6-8968-D4761C84004A}" destId="{68A489D3-B3B9-4458-AE83-7F900D9B0BB1}" srcOrd="0" destOrd="0" presId="urn:microsoft.com/office/officeart/2005/8/layout/hList1"/>
    <dgm:cxn modelId="{AA5EC4A6-5C59-46F3-8D43-430B8F254BE3}" srcId="{42CFB8AD-0A1B-43B6-8968-D4761C84004A}" destId="{1CB21BD1-EB3D-49C9-AA13-C392B8CDCF46}" srcOrd="1" destOrd="0" parTransId="{A5DF84FE-0C3E-4715-8D95-803617A535AF}" sibTransId="{7761832A-7C0E-40D4-BB7C-6918D200CBFF}"/>
    <dgm:cxn modelId="{EB228D2A-5230-46FD-B642-9C6AE266B262}" type="presOf" srcId="{A4926269-A2FC-42F0-84EF-CB1108B3DAF4}" destId="{2F8EF20B-371E-49D3-89DE-E31A80E1BABD}" srcOrd="0" destOrd="6" presId="urn:microsoft.com/office/officeart/2005/8/layout/hList1"/>
    <dgm:cxn modelId="{513193E0-923A-4BB5-8F72-BEC4EECCCB36}" type="presOf" srcId="{C9DB8F36-7F5E-420E-8AD4-78B0B3EA988C}" destId="{2F8EF20B-371E-49D3-89DE-E31A80E1BABD}" srcOrd="0" destOrd="4" presId="urn:microsoft.com/office/officeart/2005/8/layout/hList1"/>
    <dgm:cxn modelId="{9E07FEBE-F488-4AFB-A100-918D86B1387A}" type="presOf" srcId="{D04B57EF-62CB-405A-B2EE-73B75D4E8E1D}" destId="{BFB48F4F-4F03-4462-8C94-A2D3D4AC6777}" srcOrd="0" destOrd="0" presId="urn:microsoft.com/office/officeart/2005/8/layout/hList1"/>
    <dgm:cxn modelId="{D417F647-2D60-438C-8B2B-1BD4662FA328}" type="presOf" srcId="{D6633364-FF2E-4732-92E5-54A5EB29D538}" destId="{2F8EF20B-371E-49D3-89DE-E31A80E1BABD}" srcOrd="0" destOrd="3" presId="urn:microsoft.com/office/officeart/2005/8/layout/hList1"/>
    <dgm:cxn modelId="{7AB3721D-1D14-4B75-9485-D07B648CB11A}" type="presParOf" srcId="{BFB48F4F-4F03-4462-8C94-A2D3D4AC6777}" destId="{D4240534-8370-4BE5-823D-7100F4D88ED8}" srcOrd="0" destOrd="0" presId="urn:microsoft.com/office/officeart/2005/8/layout/hList1"/>
    <dgm:cxn modelId="{DA0E1A40-E968-47B8-AB8C-C7BED2FC35C0}" type="presParOf" srcId="{D4240534-8370-4BE5-823D-7100F4D88ED8}" destId="{9C56DC54-3DB8-4969-BBA1-8AFA47563A2E}" srcOrd="0" destOrd="0" presId="urn:microsoft.com/office/officeart/2005/8/layout/hList1"/>
    <dgm:cxn modelId="{922E90D2-EBF7-475C-B71D-0C689E4457E5}" type="presParOf" srcId="{D4240534-8370-4BE5-823D-7100F4D88ED8}" destId="{CC2B9DBF-6FCB-4CD3-B496-4FFE50C9B6C7}" srcOrd="1" destOrd="0" presId="urn:microsoft.com/office/officeart/2005/8/layout/hList1"/>
    <dgm:cxn modelId="{D08B6EA3-258A-44DA-AB75-2ED6C9C177A6}" type="presParOf" srcId="{BFB48F4F-4F03-4462-8C94-A2D3D4AC6777}" destId="{B53D7D9C-32A8-41C5-A2B7-C1D2E7774EA6}" srcOrd="1" destOrd="0" presId="urn:microsoft.com/office/officeart/2005/8/layout/hList1"/>
    <dgm:cxn modelId="{C96BF0A3-1D6A-4317-BE4E-47FE419BFAD3}" type="presParOf" srcId="{BFB48F4F-4F03-4462-8C94-A2D3D4AC6777}" destId="{9F41A134-9C5B-45A7-BE07-618634E756AA}" srcOrd="2" destOrd="0" presId="urn:microsoft.com/office/officeart/2005/8/layout/hList1"/>
    <dgm:cxn modelId="{3A624535-0364-4A70-A3E8-A0EB8840586A}" type="presParOf" srcId="{9F41A134-9C5B-45A7-BE07-618634E756AA}" destId="{68A489D3-B3B9-4458-AE83-7F900D9B0BB1}" srcOrd="0" destOrd="0" presId="urn:microsoft.com/office/officeart/2005/8/layout/hList1"/>
    <dgm:cxn modelId="{62D6AF7A-F736-462B-993A-29F1F86E2914}" type="presParOf" srcId="{9F41A134-9C5B-45A7-BE07-618634E756AA}" destId="{2F8EF20B-371E-49D3-89DE-E31A80E1BAB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04B57EF-62CB-405A-B2EE-73B75D4E8E1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CH"/>
        </a:p>
      </dgm:t>
    </dgm:pt>
    <dgm:pt modelId="{1B00D4A1-C86C-4247-9A7E-7FBDA3472DD4}">
      <dgm:prSet phldrT="[Text]" custT="1"/>
      <dgm:spPr/>
      <dgm:t>
        <a:bodyPr/>
        <a:lstStyle/>
        <a:p>
          <a:r>
            <a:rPr lang="en-US" sz="2400" dirty="0" smtClean="0">
              <a:solidFill>
                <a:srgbClr val="0091A5"/>
              </a:solidFill>
              <a:ea typeface="+mn-ea"/>
              <a:cs typeface="+mn-cs"/>
            </a:rPr>
            <a:t>Task 24.7 ELETTRA</a:t>
          </a:r>
          <a:endParaRPr lang="de-CH" sz="2400" dirty="0"/>
        </a:p>
      </dgm:t>
    </dgm:pt>
    <dgm:pt modelId="{55145EC7-20A2-41E9-AB89-1FBCAEE21E2B}" type="parTrans" cxnId="{B5D0F0D8-FD2D-49BF-8A9C-66A5E9EFED7B}">
      <dgm:prSet/>
      <dgm:spPr/>
      <dgm:t>
        <a:bodyPr/>
        <a:lstStyle/>
        <a:p>
          <a:endParaRPr lang="de-CH"/>
        </a:p>
      </dgm:t>
    </dgm:pt>
    <dgm:pt modelId="{2BC15BAE-46BA-425B-B86D-746E293E2E08}" type="sibTrans" cxnId="{B5D0F0D8-FD2D-49BF-8A9C-66A5E9EFED7B}">
      <dgm:prSet/>
      <dgm:spPr/>
      <dgm:t>
        <a:bodyPr/>
        <a:lstStyle/>
        <a:p>
          <a:endParaRPr lang="de-CH"/>
        </a:p>
      </dgm:t>
    </dgm:pt>
    <dgm:pt modelId="{84730F23-6EB2-40F7-9199-2DA22625DE2E}">
      <dgm:prSet phldrT="[Text]" custT="1"/>
      <dgm:spPr/>
      <dgm:t>
        <a:bodyPr/>
        <a:lstStyle/>
        <a:p>
          <a:r>
            <a:rPr lang="en-US" sz="2000" i="0" dirty="0" smtClean="0"/>
            <a:t>Test data analysis software for Use Cases with test data </a:t>
          </a:r>
          <a:r>
            <a:rPr lang="en-US" sz="2000" i="0" dirty="0" smtClean="0"/>
            <a:t>and users</a:t>
          </a:r>
          <a:r>
            <a:rPr lang="en-US" sz="3500" i="1" dirty="0" smtClean="0"/>
            <a:t>	</a:t>
          </a:r>
          <a:endParaRPr lang="de-CH" sz="3500" i="0" dirty="0"/>
        </a:p>
      </dgm:t>
    </dgm:pt>
    <dgm:pt modelId="{094AA0C0-3130-4BA4-BAED-574060E100E9}" type="parTrans" cxnId="{87CE2B18-FF65-4132-972F-E7B9D55D8B70}">
      <dgm:prSet/>
      <dgm:spPr/>
      <dgm:t>
        <a:bodyPr/>
        <a:lstStyle/>
        <a:p>
          <a:endParaRPr lang="de-CH"/>
        </a:p>
      </dgm:t>
    </dgm:pt>
    <dgm:pt modelId="{E411B666-48D5-4343-AB10-3F45563F1228}" type="sibTrans" cxnId="{87CE2B18-FF65-4132-972F-E7B9D55D8B70}">
      <dgm:prSet/>
      <dgm:spPr/>
      <dgm:t>
        <a:bodyPr/>
        <a:lstStyle/>
        <a:p>
          <a:endParaRPr lang="de-CH"/>
        </a:p>
      </dgm:t>
    </dgm:pt>
    <dgm:pt modelId="{42CFB8AD-0A1B-43B6-8968-D4761C84004A}">
      <dgm:prSet phldrT="[Text]" custT="1"/>
      <dgm:spPr/>
      <dgm:t>
        <a:bodyPr/>
        <a:lstStyle/>
        <a:p>
          <a:r>
            <a:rPr lang="en-US" sz="2400" dirty="0" smtClean="0">
              <a:solidFill>
                <a:srgbClr val="0091A5"/>
              </a:solidFill>
              <a:ea typeface="+mn-ea"/>
              <a:cs typeface="+mn-cs"/>
            </a:rPr>
            <a:t>Status</a:t>
          </a:r>
          <a:endParaRPr lang="de-CH" sz="2400" dirty="0"/>
        </a:p>
      </dgm:t>
    </dgm:pt>
    <dgm:pt modelId="{179DA470-7A2A-4506-BC07-32DEB13D7A7A}" type="parTrans" cxnId="{9F28E648-FB82-4567-AEAA-6B47B4436E3C}">
      <dgm:prSet/>
      <dgm:spPr/>
      <dgm:t>
        <a:bodyPr/>
        <a:lstStyle/>
        <a:p>
          <a:endParaRPr lang="de-CH"/>
        </a:p>
      </dgm:t>
    </dgm:pt>
    <dgm:pt modelId="{370B2F36-D814-488A-9B8A-A910E3E41674}" type="sibTrans" cxnId="{9F28E648-FB82-4567-AEAA-6B47B4436E3C}">
      <dgm:prSet/>
      <dgm:spPr/>
      <dgm:t>
        <a:bodyPr/>
        <a:lstStyle/>
        <a:p>
          <a:endParaRPr lang="de-CH"/>
        </a:p>
      </dgm:t>
    </dgm:pt>
    <dgm:pt modelId="{0640A8AE-7F62-4725-B62C-95BA94314EA9}">
      <dgm:prSet phldrT="[Text]" custT="1"/>
      <dgm:spPr/>
      <dgm:t>
        <a:bodyPr/>
        <a:lstStyle/>
        <a:p>
          <a:r>
            <a:rPr lang="en-US" sz="2000" dirty="0" smtClean="0"/>
            <a:t>ELETTRA has </a:t>
          </a:r>
          <a:r>
            <a:rPr lang="en-US" sz="2000" dirty="0" smtClean="0"/>
            <a:t>evaluated </a:t>
          </a:r>
          <a:r>
            <a:rPr lang="en-US" sz="2000" dirty="0" smtClean="0"/>
            <a:t>and </a:t>
          </a:r>
          <a:r>
            <a:rPr lang="en-US" sz="2000" dirty="0" smtClean="0"/>
            <a:t>tested </a:t>
          </a:r>
          <a:r>
            <a:rPr lang="en-US" sz="2000" dirty="0" smtClean="0"/>
            <a:t>the </a:t>
          </a:r>
          <a:r>
            <a:rPr lang="en-US" sz="2000" dirty="0" smtClean="0"/>
            <a:t>platform D24.5</a:t>
          </a:r>
          <a:endParaRPr lang="de-CH" sz="2000" dirty="0"/>
        </a:p>
      </dgm:t>
    </dgm:pt>
    <dgm:pt modelId="{BA02220C-83DD-4DDC-9C4D-77E208C1AE2F}" type="parTrans" cxnId="{FB8F85FB-7C54-4E42-8E8C-EF1E8DB94EDD}">
      <dgm:prSet/>
      <dgm:spPr/>
      <dgm:t>
        <a:bodyPr/>
        <a:lstStyle/>
        <a:p>
          <a:endParaRPr lang="de-CH"/>
        </a:p>
      </dgm:t>
    </dgm:pt>
    <dgm:pt modelId="{36F2816E-8581-43BC-BD84-6D15F18AB40D}" type="sibTrans" cxnId="{FB8F85FB-7C54-4E42-8E8C-EF1E8DB94EDD}">
      <dgm:prSet/>
      <dgm:spPr/>
      <dgm:t>
        <a:bodyPr/>
        <a:lstStyle/>
        <a:p>
          <a:endParaRPr lang="de-CH"/>
        </a:p>
      </dgm:t>
    </dgm:pt>
    <dgm:pt modelId="{48322E22-5495-4A6C-9EC2-D69B23C72722}">
      <dgm:prSet phldrT="[Text]" custT="1"/>
      <dgm:spPr/>
      <dgm:t>
        <a:bodyPr/>
        <a:lstStyle/>
        <a:p>
          <a:r>
            <a:rPr lang="en-US" sz="2000" dirty="0" smtClean="0"/>
            <a:t>Prototype deployed at 7 sites; followed blueprint D24.2</a:t>
          </a:r>
          <a:endParaRPr lang="de-CH" sz="2000" dirty="0"/>
        </a:p>
      </dgm:t>
    </dgm:pt>
    <dgm:pt modelId="{AF35E6FA-AD17-4290-B0C8-B6C68609D808}" type="parTrans" cxnId="{78B8037B-5A26-4C8E-8931-35D5D8D319F0}">
      <dgm:prSet/>
      <dgm:spPr/>
    </dgm:pt>
    <dgm:pt modelId="{2ACD0F87-1341-4332-8D0F-1DA253A220D1}" type="sibTrans" cxnId="{78B8037B-5A26-4C8E-8931-35D5D8D319F0}">
      <dgm:prSet/>
      <dgm:spPr/>
    </dgm:pt>
    <dgm:pt modelId="{CE326F32-4330-460E-9D05-E6EAC6478885}">
      <dgm:prSet phldrT="[Text]" custT="1"/>
      <dgm:spPr/>
      <dgm:t>
        <a:bodyPr/>
        <a:lstStyle/>
        <a:p>
          <a:endParaRPr lang="de-CH" sz="2000" dirty="0"/>
        </a:p>
      </dgm:t>
    </dgm:pt>
    <dgm:pt modelId="{B795FA2D-025D-4952-B510-2B9F1751338C}" type="parTrans" cxnId="{FF99BB28-5E87-4EDC-BE74-C7691A5A1770}">
      <dgm:prSet/>
      <dgm:spPr/>
    </dgm:pt>
    <dgm:pt modelId="{0394D56C-CB6B-4A71-ACA1-4CFF1F063354}" type="sibTrans" cxnId="{FF99BB28-5E87-4EDC-BE74-C7691A5A1770}">
      <dgm:prSet/>
      <dgm:spPr/>
    </dgm:pt>
    <dgm:pt modelId="{4C9EC8C8-D7B3-42E4-BD8A-6A367BEF6454}">
      <dgm:prSet phldrT="[Text]" custT="1"/>
      <dgm:spPr/>
      <dgm:t>
        <a:bodyPr/>
        <a:lstStyle/>
        <a:p>
          <a:r>
            <a:rPr lang="en-GB" sz="2000" dirty="0" smtClean="0"/>
            <a:t>The system is suitable to serve as a starting-point and demonstrator for EOSC related projects like </a:t>
          </a:r>
          <a:r>
            <a:rPr lang="en-GB" sz="2000" dirty="0" err="1" smtClean="0"/>
            <a:t>PaNOSC</a:t>
          </a:r>
          <a:r>
            <a:rPr lang="en-GB" sz="2000" dirty="0" smtClean="0"/>
            <a:t> and </a:t>
          </a:r>
          <a:r>
            <a:rPr lang="en-GB" sz="2000" dirty="0" err="1" smtClean="0"/>
            <a:t>EXPaNDS</a:t>
          </a:r>
          <a:endParaRPr lang="de-CH" sz="2000" dirty="0"/>
        </a:p>
      </dgm:t>
    </dgm:pt>
    <dgm:pt modelId="{112D8C5A-EB05-40D3-A00D-06D200A1F221}" type="parTrans" cxnId="{38875D26-9514-47BC-9DD2-C6C31D82B510}">
      <dgm:prSet/>
      <dgm:spPr/>
    </dgm:pt>
    <dgm:pt modelId="{B46E87AE-756F-4874-A951-8C8A2DB9D37F}" type="sibTrans" cxnId="{38875D26-9514-47BC-9DD2-C6C31D82B510}">
      <dgm:prSet/>
      <dgm:spPr/>
    </dgm:pt>
    <dgm:pt modelId="{DCFDB9A9-F3AE-41DE-B5F3-CEB6FD41C6E7}">
      <dgm:prSet phldrT="[Text]" custT="1"/>
      <dgm:spPr/>
      <dgm:t>
        <a:bodyPr/>
        <a:lstStyle/>
        <a:p>
          <a:endParaRPr lang="de-CH" sz="2000" dirty="0"/>
        </a:p>
      </dgm:t>
    </dgm:pt>
    <dgm:pt modelId="{4BA5F9AF-654F-462B-8E1E-E2C645DB1E50}" type="parTrans" cxnId="{1A96E63F-9DD9-4FF0-AB00-166D55E51117}">
      <dgm:prSet/>
      <dgm:spPr/>
    </dgm:pt>
    <dgm:pt modelId="{A458BE89-109A-4508-A319-BA276DCA1DAE}" type="sibTrans" cxnId="{1A96E63F-9DD9-4FF0-AB00-166D55E51117}">
      <dgm:prSet/>
      <dgm:spPr/>
    </dgm:pt>
    <dgm:pt modelId="{372BBA8E-2568-47A1-B3F0-F9C7B7C9FF1C}">
      <dgm:prSet phldrT="[Text]" custT="1"/>
      <dgm:spPr/>
      <dgm:t>
        <a:bodyPr/>
        <a:lstStyle/>
        <a:p>
          <a:r>
            <a:rPr lang="en-GB" sz="2000" dirty="0" smtClean="0"/>
            <a:t>The feedback from the tests with users is positive and see the portal playing a useful role.</a:t>
          </a:r>
          <a:endParaRPr lang="de-CH" sz="2000" dirty="0"/>
        </a:p>
      </dgm:t>
    </dgm:pt>
    <dgm:pt modelId="{AC4D43F9-39CD-4179-B574-A7AEE635822E}" type="parTrans" cxnId="{EAA4D3C8-2B85-4CDD-8DC7-9DF2DDF7F9B0}">
      <dgm:prSet/>
      <dgm:spPr/>
    </dgm:pt>
    <dgm:pt modelId="{E81C5224-BB7B-435D-BFD5-E85942D5E3A2}" type="sibTrans" cxnId="{EAA4D3C8-2B85-4CDD-8DC7-9DF2DDF7F9B0}">
      <dgm:prSet/>
      <dgm:spPr/>
    </dgm:pt>
    <dgm:pt modelId="{B6C7C8B1-0857-4C02-854D-E55A1FD2D78D}">
      <dgm:prSet custT="1"/>
      <dgm:spPr/>
      <dgm:t>
        <a:bodyPr/>
        <a:lstStyle/>
        <a:p>
          <a:r>
            <a:rPr lang="en-GB" sz="2000" dirty="0" smtClean="0"/>
            <a:t>A number of the sites plan to extend the portal into a production ready service for users.</a:t>
          </a:r>
          <a:endParaRPr lang="en-GB" sz="2000" dirty="0"/>
        </a:p>
      </dgm:t>
    </dgm:pt>
    <dgm:pt modelId="{BF9AA7EE-3281-413F-B6C3-D2FDF7B6F131}" type="parTrans" cxnId="{0399B378-6902-4F53-B4A1-ACB778E9B550}">
      <dgm:prSet/>
      <dgm:spPr/>
      <dgm:t>
        <a:bodyPr/>
        <a:lstStyle/>
        <a:p>
          <a:endParaRPr lang="en-US"/>
        </a:p>
      </dgm:t>
    </dgm:pt>
    <dgm:pt modelId="{2E36F5F9-85FC-46FC-AA79-2C70963C81A7}" type="sibTrans" cxnId="{0399B378-6902-4F53-B4A1-ACB778E9B550}">
      <dgm:prSet/>
      <dgm:spPr/>
      <dgm:t>
        <a:bodyPr/>
        <a:lstStyle/>
        <a:p>
          <a:endParaRPr lang="en-US"/>
        </a:p>
      </dgm:t>
    </dgm:pt>
    <dgm:pt modelId="{BFB48F4F-4F03-4462-8C94-A2D3D4AC6777}" type="pres">
      <dgm:prSet presAssocID="{D04B57EF-62CB-405A-B2EE-73B75D4E8E1D}" presName="Name0" presStyleCnt="0">
        <dgm:presLayoutVars>
          <dgm:dir/>
          <dgm:animLvl val="lvl"/>
          <dgm:resizeHandles val="exact"/>
        </dgm:presLayoutVars>
      </dgm:prSet>
      <dgm:spPr/>
      <dgm:t>
        <a:bodyPr/>
        <a:lstStyle/>
        <a:p>
          <a:endParaRPr lang="de-CH"/>
        </a:p>
      </dgm:t>
    </dgm:pt>
    <dgm:pt modelId="{D4240534-8370-4BE5-823D-7100F4D88ED8}" type="pres">
      <dgm:prSet presAssocID="{1B00D4A1-C86C-4247-9A7E-7FBDA3472DD4}" presName="composite" presStyleCnt="0"/>
      <dgm:spPr/>
    </dgm:pt>
    <dgm:pt modelId="{9C56DC54-3DB8-4969-BBA1-8AFA47563A2E}" type="pres">
      <dgm:prSet presAssocID="{1B00D4A1-C86C-4247-9A7E-7FBDA3472DD4}" presName="parTx" presStyleLbl="alignNode1" presStyleIdx="0" presStyleCnt="2">
        <dgm:presLayoutVars>
          <dgm:chMax val="0"/>
          <dgm:chPref val="0"/>
          <dgm:bulletEnabled val="1"/>
        </dgm:presLayoutVars>
      </dgm:prSet>
      <dgm:spPr/>
      <dgm:t>
        <a:bodyPr/>
        <a:lstStyle/>
        <a:p>
          <a:endParaRPr lang="de-CH"/>
        </a:p>
      </dgm:t>
    </dgm:pt>
    <dgm:pt modelId="{CC2B9DBF-6FCB-4CD3-B496-4FFE50C9B6C7}" type="pres">
      <dgm:prSet presAssocID="{1B00D4A1-C86C-4247-9A7E-7FBDA3472DD4}" presName="desTx" presStyleLbl="alignAccFollowNode1" presStyleIdx="0" presStyleCnt="2">
        <dgm:presLayoutVars>
          <dgm:bulletEnabled val="1"/>
        </dgm:presLayoutVars>
      </dgm:prSet>
      <dgm:spPr/>
      <dgm:t>
        <a:bodyPr/>
        <a:lstStyle/>
        <a:p>
          <a:endParaRPr lang="de-CH"/>
        </a:p>
      </dgm:t>
    </dgm:pt>
    <dgm:pt modelId="{B53D7D9C-32A8-41C5-A2B7-C1D2E7774EA6}" type="pres">
      <dgm:prSet presAssocID="{2BC15BAE-46BA-425B-B86D-746E293E2E08}" presName="space" presStyleCnt="0"/>
      <dgm:spPr/>
    </dgm:pt>
    <dgm:pt modelId="{9F41A134-9C5B-45A7-BE07-618634E756AA}" type="pres">
      <dgm:prSet presAssocID="{42CFB8AD-0A1B-43B6-8968-D4761C84004A}" presName="composite" presStyleCnt="0"/>
      <dgm:spPr/>
    </dgm:pt>
    <dgm:pt modelId="{68A489D3-B3B9-4458-AE83-7F900D9B0BB1}" type="pres">
      <dgm:prSet presAssocID="{42CFB8AD-0A1B-43B6-8968-D4761C84004A}" presName="parTx" presStyleLbl="alignNode1" presStyleIdx="1" presStyleCnt="2">
        <dgm:presLayoutVars>
          <dgm:chMax val="0"/>
          <dgm:chPref val="0"/>
          <dgm:bulletEnabled val="1"/>
        </dgm:presLayoutVars>
      </dgm:prSet>
      <dgm:spPr/>
      <dgm:t>
        <a:bodyPr/>
        <a:lstStyle/>
        <a:p>
          <a:endParaRPr lang="de-CH"/>
        </a:p>
      </dgm:t>
    </dgm:pt>
    <dgm:pt modelId="{2F8EF20B-371E-49D3-89DE-E31A80E1BABD}" type="pres">
      <dgm:prSet presAssocID="{42CFB8AD-0A1B-43B6-8968-D4761C84004A}" presName="desTx" presStyleLbl="alignAccFollowNode1" presStyleIdx="1" presStyleCnt="2">
        <dgm:presLayoutVars>
          <dgm:bulletEnabled val="1"/>
        </dgm:presLayoutVars>
      </dgm:prSet>
      <dgm:spPr/>
      <dgm:t>
        <a:bodyPr/>
        <a:lstStyle/>
        <a:p>
          <a:endParaRPr lang="de-CH"/>
        </a:p>
      </dgm:t>
    </dgm:pt>
  </dgm:ptLst>
  <dgm:cxnLst>
    <dgm:cxn modelId="{87CE2B18-FF65-4132-972F-E7B9D55D8B70}" srcId="{1B00D4A1-C86C-4247-9A7E-7FBDA3472DD4}" destId="{84730F23-6EB2-40F7-9199-2DA22625DE2E}" srcOrd="0" destOrd="0" parTransId="{094AA0C0-3130-4BA4-BAED-574060E100E9}" sibTransId="{E411B666-48D5-4343-AB10-3F45563F1228}"/>
    <dgm:cxn modelId="{8A7671DB-7DB7-411A-9906-E8A31526E089}" type="presOf" srcId="{42CFB8AD-0A1B-43B6-8968-D4761C84004A}" destId="{68A489D3-B3B9-4458-AE83-7F900D9B0BB1}" srcOrd="0" destOrd="0" presId="urn:microsoft.com/office/officeart/2005/8/layout/hList1"/>
    <dgm:cxn modelId="{124D7DE8-C7C8-4F23-AEB9-5A48DAD828B4}" type="presOf" srcId="{0640A8AE-7F62-4725-B62C-95BA94314EA9}" destId="{2F8EF20B-371E-49D3-89DE-E31A80E1BABD}" srcOrd="0" destOrd="0" presId="urn:microsoft.com/office/officeart/2005/8/layout/hList1"/>
    <dgm:cxn modelId="{FB8F85FB-7C54-4E42-8E8C-EF1E8DB94EDD}" srcId="{42CFB8AD-0A1B-43B6-8968-D4761C84004A}" destId="{0640A8AE-7F62-4725-B62C-95BA94314EA9}" srcOrd="0" destOrd="0" parTransId="{BA02220C-83DD-4DDC-9C4D-77E208C1AE2F}" sibTransId="{36F2816E-8581-43BC-BD84-6D15F18AB40D}"/>
    <dgm:cxn modelId="{0567422C-EB66-4220-829F-38E7D6C6CAF6}" type="presOf" srcId="{DCFDB9A9-F3AE-41DE-B5F3-CEB6FD41C6E7}" destId="{2F8EF20B-371E-49D3-89DE-E31A80E1BABD}" srcOrd="0" destOrd="3" presId="urn:microsoft.com/office/officeart/2005/8/layout/hList1"/>
    <dgm:cxn modelId="{23846A6A-F3DF-463F-98A2-B73D4CAA281E}" type="presOf" srcId="{4C9EC8C8-D7B3-42E4-BD8A-6A367BEF6454}" destId="{2F8EF20B-371E-49D3-89DE-E31A80E1BABD}" srcOrd="0" destOrd="4" presId="urn:microsoft.com/office/officeart/2005/8/layout/hList1"/>
    <dgm:cxn modelId="{FF99BB28-5E87-4EDC-BE74-C7691A5A1770}" srcId="{42CFB8AD-0A1B-43B6-8968-D4761C84004A}" destId="{CE326F32-4330-460E-9D05-E6EAC6478885}" srcOrd="1" destOrd="0" parTransId="{B795FA2D-025D-4952-B510-2B9F1751338C}" sibTransId="{0394D56C-CB6B-4A71-ACA1-4CFF1F063354}"/>
    <dgm:cxn modelId="{9CF84211-8BEF-47B5-9440-689DC783FFD1}" type="presOf" srcId="{CE326F32-4330-460E-9D05-E6EAC6478885}" destId="{2F8EF20B-371E-49D3-89DE-E31A80E1BABD}" srcOrd="0" destOrd="1" presId="urn:microsoft.com/office/officeart/2005/8/layout/hList1"/>
    <dgm:cxn modelId="{DE59AB33-92C0-47FA-849C-435A27A50523}" type="presOf" srcId="{D04B57EF-62CB-405A-B2EE-73B75D4E8E1D}" destId="{BFB48F4F-4F03-4462-8C94-A2D3D4AC6777}" srcOrd="0" destOrd="0" presId="urn:microsoft.com/office/officeart/2005/8/layout/hList1"/>
    <dgm:cxn modelId="{2C5B3AB4-8CBA-4F6C-84F3-3DE3A4843E36}" type="presOf" srcId="{84730F23-6EB2-40F7-9199-2DA22625DE2E}" destId="{CC2B9DBF-6FCB-4CD3-B496-4FFE50C9B6C7}" srcOrd="0" destOrd="0" presId="urn:microsoft.com/office/officeart/2005/8/layout/hList1"/>
    <dgm:cxn modelId="{985E368C-B75B-43F3-87C8-5F6CC47424FE}" type="presOf" srcId="{48322E22-5495-4A6C-9EC2-D69B23C72722}" destId="{2F8EF20B-371E-49D3-89DE-E31A80E1BABD}" srcOrd="0" destOrd="2" presId="urn:microsoft.com/office/officeart/2005/8/layout/hList1"/>
    <dgm:cxn modelId="{9F28E648-FB82-4567-AEAA-6B47B4436E3C}" srcId="{D04B57EF-62CB-405A-B2EE-73B75D4E8E1D}" destId="{42CFB8AD-0A1B-43B6-8968-D4761C84004A}" srcOrd="1" destOrd="0" parTransId="{179DA470-7A2A-4506-BC07-32DEB13D7A7A}" sibTransId="{370B2F36-D814-488A-9B8A-A910E3E41674}"/>
    <dgm:cxn modelId="{0399B378-6902-4F53-B4A1-ACB778E9B550}" srcId="{42CFB8AD-0A1B-43B6-8968-D4761C84004A}" destId="{B6C7C8B1-0857-4C02-854D-E55A1FD2D78D}" srcOrd="6" destOrd="0" parTransId="{BF9AA7EE-3281-413F-B6C3-D2FDF7B6F131}" sibTransId="{2E36F5F9-85FC-46FC-AA79-2C70963C81A7}"/>
    <dgm:cxn modelId="{78B8037B-5A26-4C8E-8931-35D5D8D319F0}" srcId="{42CFB8AD-0A1B-43B6-8968-D4761C84004A}" destId="{48322E22-5495-4A6C-9EC2-D69B23C72722}" srcOrd="2" destOrd="0" parTransId="{AF35E6FA-AD17-4290-B0C8-B6C68609D808}" sibTransId="{2ACD0F87-1341-4332-8D0F-1DA253A220D1}"/>
    <dgm:cxn modelId="{B5D0F0D8-FD2D-49BF-8A9C-66A5E9EFED7B}" srcId="{D04B57EF-62CB-405A-B2EE-73B75D4E8E1D}" destId="{1B00D4A1-C86C-4247-9A7E-7FBDA3472DD4}" srcOrd="0" destOrd="0" parTransId="{55145EC7-20A2-41E9-AB89-1FBCAEE21E2B}" sibTransId="{2BC15BAE-46BA-425B-B86D-746E293E2E08}"/>
    <dgm:cxn modelId="{C97EAFF2-5216-4D28-9399-095A1ABCC744}" type="presOf" srcId="{B6C7C8B1-0857-4C02-854D-E55A1FD2D78D}" destId="{2F8EF20B-371E-49D3-89DE-E31A80E1BABD}" srcOrd="0" destOrd="6" presId="urn:microsoft.com/office/officeart/2005/8/layout/hList1"/>
    <dgm:cxn modelId="{1A96E63F-9DD9-4FF0-AB00-166D55E51117}" srcId="{42CFB8AD-0A1B-43B6-8968-D4761C84004A}" destId="{DCFDB9A9-F3AE-41DE-B5F3-CEB6FD41C6E7}" srcOrd="3" destOrd="0" parTransId="{4BA5F9AF-654F-462B-8E1E-E2C645DB1E50}" sibTransId="{A458BE89-109A-4508-A319-BA276DCA1DAE}"/>
    <dgm:cxn modelId="{A49F36C4-E0FD-4899-8E9B-EEAAC8780169}" type="presOf" srcId="{372BBA8E-2568-47A1-B3F0-F9C7B7C9FF1C}" destId="{2F8EF20B-371E-49D3-89DE-E31A80E1BABD}" srcOrd="0" destOrd="5" presId="urn:microsoft.com/office/officeart/2005/8/layout/hList1"/>
    <dgm:cxn modelId="{43BEC30A-E2BC-4130-AD44-299E6A8705CB}" type="presOf" srcId="{1B00D4A1-C86C-4247-9A7E-7FBDA3472DD4}" destId="{9C56DC54-3DB8-4969-BBA1-8AFA47563A2E}" srcOrd="0" destOrd="0" presId="urn:microsoft.com/office/officeart/2005/8/layout/hList1"/>
    <dgm:cxn modelId="{38875D26-9514-47BC-9DD2-C6C31D82B510}" srcId="{42CFB8AD-0A1B-43B6-8968-D4761C84004A}" destId="{4C9EC8C8-D7B3-42E4-BD8A-6A367BEF6454}" srcOrd="4" destOrd="0" parTransId="{112D8C5A-EB05-40D3-A00D-06D200A1F221}" sibTransId="{B46E87AE-756F-4874-A951-8C8A2DB9D37F}"/>
    <dgm:cxn modelId="{EAA4D3C8-2B85-4CDD-8DC7-9DF2DDF7F9B0}" srcId="{42CFB8AD-0A1B-43B6-8968-D4761C84004A}" destId="{372BBA8E-2568-47A1-B3F0-F9C7B7C9FF1C}" srcOrd="5" destOrd="0" parTransId="{AC4D43F9-39CD-4179-B574-A7AEE635822E}" sibTransId="{E81C5224-BB7B-435D-BFD5-E85942D5E3A2}"/>
    <dgm:cxn modelId="{489D0032-65B4-4A44-83BD-D930F1793593}" type="presParOf" srcId="{BFB48F4F-4F03-4462-8C94-A2D3D4AC6777}" destId="{D4240534-8370-4BE5-823D-7100F4D88ED8}" srcOrd="0" destOrd="0" presId="urn:microsoft.com/office/officeart/2005/8/layout/hList1"/>
    <dgm:cxn modelId="{E36D5843-67B6-4CF2-AFFD-66F00C2007E2}" type="presParOf" srcId="{D4240534-8370-4BE5-823D-7100F4D88ED8}" destId="{9C56DC54-3DB8-4969-BBA1-8AFA47563A2E}" srcOrd="0" destOrd="0" presId="urn:microsoft.com/office/officeart/2005/8/layout/hList1"/>
    <dgm:cxn modelId="{6B1FD5D1-42AE-4234-88A3-D5E14B614E74}" type="presParOf" srcId="{D4240534-8370-4BE5-823D-7100F4D88ED8}" destId="{CC2B9DBF-6FCB-4CD3-B496-4FFE50C9B6C7}" srcOrd="1" destOrd="0" presId="urn:microsoft.com/office/officeart/2005/8/layout/hList1"/>
    <dgm:cxn modelId="{C3722C3C-6018-40CE-8EAD-F19CA58AE3A2}" type="presParOf" srcId="{BFB48F4F-4F03-4462-8C94-A2D3D4AC6777}" destId="{B53D7D9C-32A8-41C5-A2B7-C1D2E7774EA6}" srcOrd="1" destOrd="0" presId="urn:microsoft.com/office/officeart/2005/8/layout/hList1"/>
    <dgm:cxn modelId="{CDEAB791-16AF-4FB4-A39B-9E6A47D81BAF}" type="presParOf" srcId="{BFB48F4F-4F03-4462-8C94-A2D3D4AC6777}" destId="{9F41A134-9C5B-45A7-BE07-618634E756AA}" srcOrd="2" destOrd="0" presId="urn:microsoft.com/office/officeart/2005/8/layout/hList1"/>
    <dgm:cxn modelId="{051EE01B-A33F-4F80-B5E9-ABD761BFC756}" type="presParOf" srcId="{9F41A134-9C5B-45A7-BE07-618634E756AA}" destId="{68A489D3-B3B9-4458-AE83-7F900D9B0BB1}" srcOrd="0" destOrd="0" presId="urn:microsoft.com/office/officeart/2005/8/layout/hList1"/>
    <dgm:cxn modelId="{DACC4A7E-0654-423D-9023-D25F9FD3D964}" type="presParOf" srcId="{9F41A134-9C5B-45A7-BE07-618634E756AA}" destId="{2F8EF20B-371E-49D3-89DE-E31A80E1BAB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134D0-4989-459F-B690-44BAC435F20E}">
      <dsp:nvSpPr>
        <dsp:cNvPr id="0" name=""/>
        <dsp:cNvSpPr/>
      </dsp:nvSpPr>
      <dsp:spPr>
        <a:xfrm>
          <a:off x="648048" y="0"/>
          <a:ext cx="7241540" cy="452596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C92AB3-B512-4DBF-AB5B-114A9492B0DF}">
      <dsp:nvSpPr>
        <dsp:cNvPr id="0" name=""/>
        <dsp:cNvSpPr/>
      </dsp:nvSpPr>
      <dsp:spPr>
        <a:xfrm>
          <a:off x="1620080" y="3123819"/>
          <a:ext cx="188280" cy="1882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CD3FF4-BDED-4670-AD98-A9A48BFF6CE8}">
      <dsp:nvSpPr>
        <dsp:cNvPr id="0" name=""/>
        <dsp:cNvSpPr/>
      </dsp:nvSpPr>
      <dsp:spPr>
        <a:xfrm>
          <a:off x="1714220" y="3217959"/>
          <a:ext cx="1687279" cy="130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766" tIns="0" rIns="0" bIns="0" numCol="1" spcCol="1270" anchor="t" anchorCtr="0">
          <a:noAutofit/>
        </a:bodyPr>
        <a:lstStyle/>
        <a:p>
          <a:pPr lvl="0" algn="l" defTabSz="711200">
            <a:lnSpc>
              <a:spcPct val="90000"/>
            </a:lnSpc>
            <a:spcBef>
              <a:spcPct val="0"/>
            </a:spcBef>
            <a:spcAft>
              <a:spcPct val="35000"/>
            </a:spcAft>
          </a:pPr>
          <a:r>
            <a:rPr lang="en-US" sz="1600" kern="1200" dirty="0" smtClean="0"/>
            <a:t>Build up demonstrators for remote data analysis for typical experiments at light sources on a new platform</a:t>
          </a:r>
          <a:r>
            <a:rPr lang="en-US" sz="1400" kern="1200" dirty="0" smtClean="0"/>
            <a:t>. </a:t>
          </a:r>
          <a:endParaRPr lang="de-CH" sz="1400" kern="1200" dirty="0"/>
        </a:p>
      </dsp:txBody>
      <dsp:txXfrm>
        <a:off x="1714220" y="3217959"/>
        <a:ext cx="1687279" cy="1308003"/>
      </dsp:txXfrm>
    </dsp:sp>
    <dsp:sp modelId="{00B16A60-E265-4664-89A7-1251FE293F15}">
      <dsp:nvSpPr>
        <dsp:cNvPr id="0" name=""/>
        <dsp:cNvSpPr/>
      </dsp:nvSpPr>
      <dsp:spPr>
        <a:xfrm>
          <a:off x="3282013" y="1893662"/>
          <a:ext cx="340352" cy="3403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0679E7-0C87-42C1-B700-9824601EADA2}">
      <dsp:nvSpPr>
        <dsp:cNvPr id="0" name=""/>
        <dsp:cNvSpPr/>
      </dsp:nvSpPr>
      <dsp:spPr>
        <a:xfrm>
          <a:off x="3457082" y="2240730"/>
          <a:ext cx="2304252" cy="1388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346" tIns="0" rIns="0" bIns="0" numCol="1" spcCol="1270" anchor="t" anchorCtr="0">
          <a:noAutofit/>
        </a:bodyPr>
        <a:lstStyle/>
        <a:p>
          <a:pPr lvl="0" algn="l" defTabSz="711200">
            <a:lnSpc>
              <a:spcPct val="90000"/>
            </a:lnSpc>
            <a:spcBef>
              <a:spcPct val="0"/>
            </a:spcBef>
            <a:spcAft>
              <a:spcPct val="35000"/>
            </a:spcAft>
          </a:pPr>
          <a:r>
            <a:rPr lang="en-US" sz="1600" kern="1200" dirty="0" smtClean="0"/>
            <a:t>The demonstrators will build on the e-infrastructure used at the different sites (HPC or cloud based platforms). </a:t>
          </a:r>
        </a:p>
      </dsp:txBody>
      <dsp:txXfrm>
        <a:off x="3457082" y="2240730"/>
        <a:ext cx="2304252" cy="1388268"/>
      </dsp:txXfrm>
    </dsp:sp>
    <dsp:sp modelId="{F22A370C-3148-4A96-BC69-1CC6043DE755}">
      <dsp:nvSpPr>
        <dsp:cNvPr id="0" name=""/>
        <dsp:cNvSpPr/>
      </dsp:nvSpPr>
      <dsp:spPr>
        <a:xfrm>
          <a:off x="5280679" y="1145068"/>
          <a:ext cx="470700" cy="4707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AE9353-74E3-45C6-8AD1-A63F7947EA99}">
      <dsp:nvSpPr>
        <dsp:cNvPr id="0" name=""/>
        <dsp:cNvSpPr/>
      </dsp:nvSpPr>
      <dsp:spPr>
        <a:xfrm>
          <a:off x="5712541" y="1108722"/>
          <a:ext cx="2209029" cy="1351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414" tIns="0" rIns="0" bIns="0" numCol="1" spcCol="1270" anchor="t" anchorCtr="0">
          <a:noAutofit/>
        </a:bodyPr>
        <a:lstStyle/>
        <a:p>
          <a:pPr lvl="0" algn="l" defTabSz="711200">
            <a:lnSpc>
              <a:spcPct val="90000"/>
            </a:lnSpc>
            <a:spcBef>
              <a:spcPct val="0"/>
            </a:spcBef>
            <a:spcAft>
              <a:spcPct val="35000"/>
            </a:spcAft>
          </a:pPr>
          <a:r>
            <a:rPr lang="en-US" sz="1600" kern="1200" dirty="0" smtClean="0"/>
            <a:t>- A for the users easy to </a:t>
          </a:r>
          <a:r>
            <a:rPr lang="en-US" sz="1600" kern="1200" dirty="0" err="1" smtClean="0"/>
            <a:t>acces</a:t>
          </a:r>
          <a:r>
            <a:rPr lang="en-US" sz="1600" kern="1200" dirty="0" smtClean="0"/>
            <a:t> web portal will be designed</a:t>
          </a:r>
        </a:p>
        <a:p>
          <a:pPr lvl="0" algn="l" defTabSz="711200">
            <a:lnSpc>
              <a:spcPct val="90000"/>
            </a:lnSpc>
            <a:spcBef>
              <a:spcPct val="0"/>
            </a:spcBef>
            <a:spcAft>
              <a:spcPct val="35000"/>
            </a:spcAft>
          </a:pPr>
          <a:r>
            <a:rPr lang="en-US" sz="1600" kern="1200" dirty="0" smtClean="0"/>
            <a:t>- Gives users a common user experience to access analysis software</a:t>
          </a:r>
        </a:p>
        <a:p>
          <a:pPr lvl="0" algn="l" defTabSz="711200">
            <a:lnSpc>
              <a:spcPct val="90000"/>
            </a:lnSpc>
            <a:spcBef>
              <a:spcPct val="0"/>
            </a:spcBef>
            <a:spcAft>
              <a:spcPct val="35000"/>
            </a:spcAft>
          </a:pPr>
          <a:r>
            <a:rPr lang="en-US" sz="1600" kern="1200" dirty="0" smtClean="0"/>
            <a:t>- Access with Umbrella ID</a:t>
          </a:r>
        </a:p>
        <a:p>
          <a:pPr lvl="0" algn="l" defTabSz="711200">
            <a:lnSpc>
              <a:spcPct val="90000"/>
            </a:lnSpc>
            <a:spcBef>
              <a:spcPct val="0"/>
            </a:spcBef>
            <a:spcAft>
              <a:spcPct val="35000"/>
            </a:spcAft>
          </a:pPr>
          <a:r>
            <a:rPr lang="en-US" sz="1600" kern="1200" dirty="0" smtClean="0"/>
            <a:t>- Future connection to EOSC</a:t>
          </a:r>
          <a:endParaRPr lang="de-CH" sz="1600" kern="1200" dirty="0"/>
        </a:p>
      </dsp:txBody>
      <dsp:txXfrm>
        <a:off x="5712541" y="1108722"/>
        <a:ext cx="2209029" cy="13516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358D91-C3F3-49FF-AE80-5A67B0057542}">
      <dsp:nvSpPr>
        <dsp:cNvPr id="0" name=""/>
        <dsp:cNvSpPr/>
      </dsp:nvSpPr>
      <dsp:spPr>
        <a:xfrm>
          <a:off x="457199" y="0"/>
          <a:ext cx="5181600"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B9B477-317F-41FF-BFE8-79B4AD8C8E51}">
      <dsp:nvSpPr>
        <dsp:cNvPr id="0" name=""/>
        <dsp:cNvSpPr/>
      </dsp:nvSpPr>
      <dsp:spPr>
        <a:xfrm>
          <a:off x="2678" y="1219199"/>
          <a:ext cx="1171277" cy="162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User platform for Remote Data Analysis as a Service </a:t>
          </a:r>
          <a:endParaRPr lang="en-US" sz="1200" kern="1200" dirty="0"/>
        </a:p>
      </dsp:txBody>
      <dsp:txXfrm>
        <a:off x="59855" y="1276376"/>
        <a:ext cx="1056923" cy="1511246"/>
      </dsp:txXfrm>
    </dsp:sp>
    <dsp:sp modelId="{843A9B8A-F916-49CA-9F50-8ED7B4B09F3A}">
      <dsp:nvSpPr>
        <dsp:cNvPr id="0" name=""/>
        <dsp:cNvSpPr/>
      </dsp:nvSpPr>
      <dsp:spPr>
        <a:xfrm>
          <a:off x="1232520" y="1219199"/>
          <a:ext cx="1171277" cy="1625600"/>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Suitable analysis software selection </a:t>
          </a:r>
          <a:endParaRPr lang="en-US" sz="1200" kern="1200" dirty="0"/>
        </a:p>
      </dsp:txBody>
      <dsp:txXfrm>
        <a:off x="1289697" y="1276376"/>
        <a:ext cx="1056923" cy="1511246"/>
      </dsp:txXfrm>
    </dsp:sp>
    <dsp:sp modelId="{15732047-2196-49ED-8AEF-C6DFF67AE656}">
      <dsp:nvSpPr>
        <dsp:cNvPr id="0" name=""/>
        <dsp:cNvSpPr/>
      </dsp:nvSpPr>
      <dsp:spPr>
        <a:xfrm>
          <a:off x="2462361" y="1219199"/>
          <a:ext cx="1171277" cy="162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Packaging of software and put on platform in containers ready to use </a:t>
          </a:r>
          <a:endParaRPr lang="en-US" sz="1200" kern="1200" dirty="0"/>
        </a:p>
      </dsp:txBody>
      <dsp:txXfrm>
        <a:off x="2519538" y="1276376"/>
        <a:ext cx="1056923" cy="1511246"/>
      </dsp:txXfrm>
    </dsp:sp>
    <dsp:sp modelId="{C475B025-AF2D-4709-98AF-9447DE8147C0}">
      <dsp:nvSpPr>
        <dsp:cNvPr id="0" name=""/>
        <dsp:cNvSpPr/>
      </dsp:nvSpPr>
      <dsp:spPr>
        <a:xfrm>
          <a:off x="3692202" y="1219199"/>
          <a:ext cx="1171277" cy="1625600"/>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Remote access to platform through portal</a:t>
          </a:r>
          <a:endParaRPr lang="en-US" sz="1200" kern="1200" dirty="0"/>
        </a:p>
      </dsp:txBody>
      <dsp:txXfrm>
        <a:off x="3749379" y="1276376"/>
        <a:ext cx="1056923" cy="1511246"/>
      </dsp:txXfrm>
    </dsp:sp>
    <dsp:sp modelId="{6BFCDD85-FA7A-4F97-BAB2-5661A85C213F}">
      <dsp:nvSpPr>
        <dsp:cNvPr id="0" name=""/>
        <dsp:cNvSpPr/>
      </dsp:nvSpPr>
      <dsp:spPr>
        <a:xfrm>
          <a:off x="4922043" y="1219199"/>
          <a:ext cx="1171277" cy="162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Secure authentication for users with </a:t>
          </a:r>
          <a:r>
            <a:rPr lang="en-US" sz="1200" kern="1200" dirty="0" err="1" smtClean="0"/>
            <a:t>UmbrellaID</a:t>
          </a:r>
          <a:endParaRPr lang="en-US" sz="1200" kern="1200" dirty="0"/>
        </a:p>
      </dsp:txBody>
      <dsp:txXfrm>
        <a:off x="4979220" y="1276376"/>
        <a:ext cx="1056923" cy="15112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56DC54-3DB8-4969-BBA1-8AFA47563A2E}">
      <dsp:nvSpPr>
        <dsp:cNvPr id="0" name=""/>
        <dsp:cNvSpPr/>
      </dsp:nvSpPr>
      <dsp:spPr>
        <a:xfrm>
          <a:off x="40" y="217384"/>
          <a:ext cx="3903199" cy="71431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91A5"/>
              </a:solidFill>
              <a:ea typeface="+mn-ea"/>
              <a:cs typeface="+mn-cs"/>
            </a:rPr>
            <a:t>Task 24.1 Lead ESRF</a:t>
          </a:r>
          <a:endParaRPr lang="de-CH" sz="1500" kern="1200" dirty="0"/>
        </a:p>
      </dsp:txBody>
      <dsp:txXfrm>
        <a:off x="40" y="217384"/>
        <a:ext cx="3903199" cy="714319"/>
      </dsp:txXfrm>
    </dsp:sp>
    <dsp:sp modelId="{CC2B9DBF-6FCB-4CD3-B496-4FFE50C9B6C7}">
      <dsp:nvSpPr>
        <dsp:cNvPr id="0" name=""/>
        <dsp:cNvSpPr/>
      </dsp:nvSpPr>
      <dsp:spPr>
        <a:xfrm>
          <a:off x="40" y="931704"/>
          <a:ext cx="3903199" cy="453954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Design of a platform for the users for  Remote Data Analysis as a Service. </a:t>
          </a:r>
          <a:endParaRPr lang="de-CH" sz="1500" kern="1200" dirty="0"/>
        </a:p>
        <a:p>
          <a:pPr marL="114300" lvl="1" indent="-114300" algn="l" defTabSz="666750">
            <a:lnSpc>
              <a:spcPct val="90000"/>
            </a:lnSpc>
            <a:spcBef>
              <a:spcPct val="0"/>
            </a:spcBef>
            <a:spcAft>
              <a:spcPct val="15000"/>
            </a:spcAft>
            <a:buChar char="••"/>
          </a:pPr>
          <a:endParaRPr lang="en-US" sz="1500" kern="1200" dirty="0" smtClean="0"/>
        </a:p>
        <a:p>
          <a:pPr marL="114300" lvl="1" indent="-114300" algn="l" defTabSz="666750">
            <a:lnSpc>
              <a:spcPct val="90000"/>
            </a:lnSpc>
            <a:spcBef>
              <a:spcPct val="0"/>
            </a:spcBef>
            <a:spcAft>
              <a:spcPct val="15000"/>
            </a:spcAft>
            <a:buChar char="••"/>
          </a:pPr>
          <a:r>
            <a:rPr lang="en-US" sz="1500" kern="1200" dirty="0" smtClean="0"/>
            <a:t>The design will take into account the current situation at the partner institutes. </a:t>
          </a:r>
        </a:p>
        <a:p>
          <a:pPr marL="114300" lvl="1" indent="-114300" algn="l" defTabSz="666750">
            <a:lnSpc>
              <a:spcPct val="90000"/>
            </a:lnSpc>
            <a:spcBef>
              <a:spcPct val="0"/>
            </a:spcBef>
            <a:spcAft>
              <a:spcPct val="15000"/>
            </a:spcAft>
            <a:buChar char="••"/>
          </a:pPr>
          <a:endParaRPr lang="en-US" sz="1500" kern="1200" dirty="0" smtClean="0"/>
        </a:p>
        <a:p>
          <a:pPr marL="114300" lvl="1" indent="-114300" algn="l" defTabSz="666750">
            <a:lnSpc>
              <a:spcPct val="90000"/>
            </a:lnSpc>
            <a:spcBef>
              <a:spcPct val="0"/>
            </a:spcBef>
            <a:spcAft>
              <a:spcPct val="15000"/>
            </a:spcAft>
            <a:buChar char="••"/>
          </a:pPr>
          <a:r>
            <a:rPr lang="en-US" sz="1500" kern="1200" dirty="0" smtClean="0"/>
            <a:t>Evaluate different container concepts as deployment strategies, like classical installation procedures, shipping of virtual machines and/or Docker containers.</a:t>
          </a:r>
          <a:endParaRPr lang="de-CH" sz="1500" kern="1200" dirty="0"/>
        </a:p>
      </dsp:txBody>
      <dsp:txXfrm>
        <a:off x="40" y="931704"/>
        <a:ext cx="3903199" cy="4539543"/>
      </dsp:txXfrm>
    </dsp:sp>
    <dsp:sp modelId="{68A489D3-B3B9-4458-AE83-7F900D9B0BB1}">
      <dsp:nvSpPr>
        <dsp:cNvPr id="0" name=""/>
        <dsp:cNvSpPr/>
      </dsp:nvSpPr>
      <dsp:spPr>
        <a:xfrm>
          <a:off x="4449687" y="217384"/>
          <a:ext cx="3903199" cy="71431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91A5"/>
              </a:solidFill>
              <a:ea typeface="+mn-ea"/>
              <a:cs typeface="+mn-cs"/>
            </a:rPr>
            <a:t>D24.2 Blueprint on implementing a platform and manuals for the implementation at the different sites (M12)</a:t>
          </a:r>
          <a:endParaRPr lang="de-CH" sz="1500" kern="1200" dirty="0"/>
        </a:p>
      </dsp:txBody>
      <dsp:txXfrm>
        <a:off x="4449687" y="217384"/>
        <a:ext cx="3903199" cy="714319"/>
      </dsp:txXfrm>
    </dsp:sp>
    <dsp:sp modelId="{2F8EF20B-371E-49D3-89DE-E31A80E1BABD}">
      <dsp:nvSpPr>
        <dsp:cNvPr id="0" name=""/>
        <dsp:cNvSpPr/>
      </dsp:nvSpPr>
      <dsp:spPr>
        <a:xfrm>
          <a:off x="4449687" y="931704"/>
          <a:ext cx="3903199" cy="453954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0" algn="l" defTabSz="622300">
            <a:lnSpc>
              <a:spcPct val="90000"/>
            </a:lnSpc>
            <a:spcBef>
              <a:spcPct val="0"/>
            </a:spcBef>
            <a:spcAft>
              <a:spcPct val="15000"/>
            </a:spcAft>
            <a:buChar char="••"/>
          </a:pPr>
          <a:r>
            <a:rPr lang="en-US" sz="1500" kern="1200" dirty="0" smtClean="0"/>
            <a:t>Partners worked on the requirements and architecture of the blueprint for </a:t>
          </a:r>
          <a:r>
            <a:rPr lang="en-US" sz="1500" kern="1200" dirty="0" err="1" smtClean="0"/>
            <a:t>DaaS</a:t>
          </a:r>
          <a:r>
            <a:rPr lang="en-US" sz="1500" kern="1200" dirty="0" smtClean="0"/>
            <a:t> at meetings in May 2018 and in October 2018.</a:t>
          </a:r>
          <a:endParaRPr lang="de-CH" sz="1500" kern="1200" dirty="0"/>
        </a:p>
        <a:p>
          <a:pPr marL="114300" lvl="1" indent="0" algn="l" defTabSz="622300">
            <a:lnSpc>
              <a:spcPct val="90000"/>
            </a:lnSpc>
            <a:spcBef>
              <a:spcPct val="0"/>
            </a:spcBef>
            <a:spcAft>
              <a:spcPct val="15000"/>
            </a:spcAft>
            <a:buChar char="••"/>
          </a:pPr>
          <a:endParaRPr lang="de-CH" sz="1500" kern="1200" dirty="0"/>
        </a:p>
        <a:p>
          <a:pPr marL="114300" lvl="1" indent="0" algn="l" defTabSz="622300">
            <a:lnSpc>
              <a:spcPct val="90000"/>
            </a:lnSpc>
            <a:spcBef>
              <a:spcPct val="0"/>
            </a:spcBef>
            <a:spcAft>
              <a:spcPct val="15000"/>
            </a:spcAft>
            <a:buChar char="••"/>
          </a:pPr>
          <a:r>
            <a:rPr lang="en-US" sz="1500" kern="1200" dirty="0" smtClean="0"/>
            <a:t>A cloud engineer started working at the ESRF full time in July. </a:t>
          </a:r>
          <a:endParaRPr lang="de-CH" sz="1500" kern="1200" dirty="0"/>
        </a:p>
        <a:p>
          <a:pPr marL="114300" lvl="1" indent="0" algn="l" defTabSz="622300">
            <a:lnSpc>
              <a:spcPct val="90000"/>
            </a:lnSpc>
            <a:spcBef>
              <a:spcPct val="0"/>
            </a:spcBef>
            <a:spcAft>
              <a:spcPct val="15000"/>
            </a:spcAft>
            <a:buChar char="••"/>
          </a:pPr>
          <a:endParaRPr lang="en-US" sz="1500" kern="1200" dirty="0" smtClean="0"/>
        </a:p>
        <a:p>
          <a:pPr marL="90488" marR="0" lvl="0" indent="0" algn="l" defTabSz="914400" eaLnBrk="1" fontAlgn="auto" latinLnBrk="0" hangingPunct="1">
            <a:lnSpc>
              <a:spcPct val="100000"/>
            </a:lnSpc>
            <a:spcBef>
              <a:spcPct val="0"/>
            </a:spcBef>
            <a:spcAft>
              <a:spcPts val="0"/>
            </a:spcAft>
            <a:buClrTx/>
            <a:buSzTx/>
            <a:buFontTx/>
            <a:buChar char="••"/>
            <a:tabLst/>
            <a:defRPr/>
          </a:pPr>
          <a:r>
            <a:rPr lang="en-US" sz="1500" kern="1200" dirty="0" smtClean="0"/>
            <a:t>A prototype </a:t>
          </a:r>
          <a:r>
            <a:rPr lang="en-US" sz="1500" kern="1200" dirty="0" err="1" smtClean="0"/>
            <a:t>DaaS</a:t>
          </a:r>
          <a:r>
            <a:rPr lang="en-US" sz="1500" kern="1200" dirty="0" smtClean="0"/>
            <a:t> at the ESRF was setup to demonstrate the design. </a:t>
          </a:r>
        </a:p>
        <a:p>
          <a:pPr marL="90488" lvl="1" indent="0" algn="l" defTabSz="622300">
            <a:lnSpc>
              <a:spcPct val="90000"/>
            </a:lnSpc>
            <a:spcBef>
              <a:spcPct val="0"/>
            </a:spcBef>
            <a:spcAft>
              <a:spcPct val="15000"/>
            </a:spcAft>
            <a:buChar char="••"/>
          </a:pPr>
          <a:endParaRPr lang="en-US" sz="1500" kern="1200" dirty="0" smtClean="0"/>
        </a:p>
        <a:p>
          <a:pPr marL="90488" marR="0" lvl="0" indent="0" algn="l" defTabSz="914400" eaLnBrk="1" fontAlgn="auto" latinLnBrk="0" hangingPunct="1">
            <a:lnSpc>
              <a:spcPct val="100000"/>
            </a:lnSpc>
            <a:spcBef>
              <a:spcPct val="0"/>
            </a:spcBef>
            <a:spcAft>
              <a:spcPts val="0"/>
            </a:spcAft>
            <a:buClrTx/>
            <a:buSzTx/>
            <a:buFontTx/>
            <a:buChar char="••"/>
            <a:tabLst/>
            <a:defRPr/>
          </a:pPr>
          <a:r>
            <a:rPr lang="en-US" sz="1500" kern="1200" dirty="0" smtClean="0"/>
            <a:t>This design was the basis of the blueprint document which resulted in D24.2 “ Blueprint on implementing a </a:t>
          </a:r>
          <a:r>
            <a:rPr lang="en-US" sz="1500" kern="1200" dirty="0" err="1" smtClean="0"/>
            <a:t>DaaS</a:t>
          </a:r>
          <a:r>
            <a:rPr lang="en-US" sz="1500" kern="1200" dirty="0" smtClean="0"/>
            <a:t> platform. </a:t>
          </a:r>
          <a:endParaRPr lang="de-CH" sz="1500" kern="1200" dirty="0" smtClean="0"/>
        </a:p>
        <a:p>
          <a:pPr marL="114300" lvl="1" indent="0" algn="l" defTabSz="622300">
            <a:lnSpc>
              <a:spcPct val="90000"/>
            </a:lnSpc>
            <a:spcBef>
              <a:spcPct val="0"/>
            </a:spcBef>
            <a:spcAft>
              <a:spcPct val="15000"/>
            </a:spcAft>
            <a:buChar char="••"/>
          </a:pPr>
          <a:endParaRPr lang="en-US" sz="1500" kern="1200" dirty="0" smtClean="0"/>
        </a:p>
        <a:p>
          <a:pPr marL="114300" lvl="1" indent="0" algn="l" defTabSz="622300">
            <a:lnSpc>
              <a:spcPct val="90000"/>
            </a:lnSpc>
            <a:spcBef>
              <a:spcPct val="0"/>
            </a:spcBef>
            <a:spcAft>
              <a:spcPct val="15000"/>
            </a:spcAft>
            <a:buChar char="••"/>
          </a:pPr>
          <a:r>
            <a:rPr lang="en-US" sz="1500" kern="1200" dirty="0" smtClean="0"/>
            <a:t>The blueprint </a:t>
          </a:r>
          <a:r>
            <a:rPr lang="en-US" sz="1500" kern="1200" dirty="0" smtClean="0"/>
            <a:t>was tested </a:t>
          </a:r>
          <a:r>
            <a:rPr lang="en-US" sz="1500" kern="1200" dirty="0" smtClean="0"/>
            <a:t>at the various sites and </a:t>
          </a:r>
          <a:r>
            <a:rPr lang="en-US" sz="1500" kern="1200" dirty="0" smtClean="0"/>
            <a:t>will be improved </a:t>
          </a:r>
          <a:r>
            <a:rPr lang="en-US" sz="1500" kern="1200" dirty="0" smtClean="0"/>
            <a:t>over the course of the remainder of the </a:t>
          </a:r>
          <a:r>
            <a:rPr lang="en-US" sz="1500" kern="1200" dirty="0" err="1" smtClean="0"/>
            <a:t>CALIPSOplus</a:t>
          </a:r>
          <a:r>
            <a:rPr lang="en-US" sz="1500" kern="1200" dirty="0" smtClean="0"/>
            <a:t> project.</a:t>
          </a:r>
          <a:endParaRPr lang="de-CH" sz="1500" kern="1200" dirty="0"/>
        </a:p>
      </dsp:txBody>
      <dsp:txXfrm>
        <a:off x="4449687" y="931704"/>
        <a:ext cx="3903199" cy="45395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56DC54-3DB8-4969-BBA1-8AFA47563A2E}">
      <dsp:nvSpPr>
        <dsp:cNvPr id="0" name=""/>
        <dsp:cNvSpPr/>
      </dsp:nvSpPr>
      <dsp:spPr>
        <a:xfrm>
          <a:off x="43" y="143208"/>
          <a:ext cx="4189209" cy="167568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kern="1200" dirty="0" smtClean="0">
              <a:solidFill>
                <a:srgbClr val="0091A5"/>
              </a:solidFill>
              <a:ea typeface="+mn-ea"/>
              <a:cs typeface="+mn-cs"/>
            </a:rPr>
            <a:t>Task 24.3 ALL</a:t>
          </a:r>
          <a:endParaRPr lang="de-CH" sz="2400" kern="1200" dirty="0"/>
        </a:p>
      </dsp:txBody>
      <dsp:txXfrm>
        <a:off x="43" y="143208"/>
        <a:ext cx="4189209" cy="1675683"/>
      </dsp:txXfrm>
    </dsp:sp>
    <dsp:sp modelId="{CC2B9DBF-6FCB-4CD3-B496-4FFE50C9B6C7}">
      <dsp:nvSpPr>
        <dsp:cNvPr id="0" name=""/>
        <dsp:cNvSpPr/>
      </dsp:nvSpPr>
      <dsp:spPr>
        <a:xfrm>
          <a:off x="43" y="1818892"/>
          <a:ext cx="4189209" cy="401456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Implement </a:t>
          </a:r>
          <a:r>
            <a:rPr lang="en-US" sz="2000" kern="1200" dirty="0" err="1" smtClean="0"/>
            <a:t>DaaS</a:t>
          </a:r>
          <a:r>
            <a:rPr lang="en-US" sz="2000" kern="1200" dirty="0" smtClean="0"/>
            <a:t> from blueprint on the local platforms at the each site.</a:t>
          </a:r>
          <a:endParaRPr lang="de-CH" sz="2000" kern="1200" dirty="0"/>
        </a:p>
        <a:p>
          <a:pPr marL="228600" lvl="1" indent="-228600" algn="l" defTabSz="889000">
            <a:lnSpc>
              <a:spcPct val="90000"/>
            </a:lnSpc>
            <a:spcBef>
              <a:spcPct val="0"/>
            </a:spcBef>
            <a:spcAft>
              <a:spcPct val="15000"/>
            </a:spcAft>
            <a:buChar char="••"/>
          </a:pPr>
          <a:endParaRPr lang="de-CH" sz="2000" kern="1200" dirty="0"/>
        </a:p>
        <a:p>
          <a:pPr marL="228600" lvl="1" indent="-228600" algn="l" defTabSz="889000">
            <a:lnSpc>
              <a:spcPct val="90000"/>
            </a:lnSpc>
            <a:spcBef>
              <a:spcPct val="0"/>
            </a:spcBef>
            <a:spcAft>
              <a:spcPct val="15000"/>
            </a:spcAft>
            <a:buChar char="••"/>
          </a:pPr>
          <a:r>
            <a:rPr lang="en-US" sz="2000" kern="1200" dirty="0" smtClean="0"/>
            <a:t>Enabling remote access to compute and storage resources using dedicated hardware resources supplied by each site.</a:t>
          </a:r>
          <a:endParaRPr lang="de-CH" sz="2000" kern="1200" dirty="0"/>
        </a:p>
      </dsp:txBody>
      <dsp:txXfrm>
        <a:off x="43" y="1818892"/>
        <a:ext cx="4189209" cy="4014562"/>
      </dsp:txXfrm>
    </dsp:sp>
    <dsp:sp modelId="{68A489D3-B3B9-4458-AE83-7F900D9B0BB1}">
      <dsp:nvSpPr>
        <dsp:cNvPr id="0" name=""/>
        <dsp:cNvSpPr/>
      </dsp:nvSpPr>
      <dsp:spPr>
        <a:xfrm>
          <a:off x="4775742" y="143208"/>
          <a:ext cx="4189209" cy="167568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a:lnSpc>
              <a:spcPct val="90000"/>
            </a:lnSpc>
            <a:spcBef>
              <a:spcPct val="0"/>
            </a:spcBef>
            <a:spcAft>
              <a:spcPct val="35000"/>
            </a:spcAft>
          </a:pPr>
          <a:r>
            <a:rPr lang="en-US" sz="3200" kern="1200" dirty="0" smtClean="0">
              <a:solidFill>
                <a:srgbClr val="0091A5"/>
              </a:solidFill>
              <a:ea typeface="+mn-ea"/>
              <a:cs typeface="+mn-cs"/>
            </a:rPr>
            <a:t>Status</a:t>
          </a:r>
          <a:endParaRPr lang="de-CH" sz="3200" kern="1200" dirty="0"/>
        </a:p>
      </dsp:txBody>
      <dsp:txXfrm>
        <a:off x="4775742" y="143208"/>
        <a:ext cx="4189209" cy="1675683"/>
      </dsp:txXfrm>
    </dsp:sp>
    <dsp:sp modelId="{2F8EF20B-371E-49D3-89DE-E31A80E1BABD}">
      <dsp:nvSpPr>
        <dsp:cNvPr id="0" name=""/>
        <dsp:cNvSpPr/>
      </dsp:nvSpPr>
      <dsp:spPr>
        <a:xfrm>
          <a:off x="4775742" y="1818892"/>
          <a:ext cx="4189209" cy="401456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A prototype is </a:t>
          </a:r>
          <a:r>
            <a:rPr lang="en-US" sz="2000" kern="1200" dirty="0" smtClean="0"/>
            <a:t>existing blueprint was tested at </a:t>
          </a:r>
          <a:r>
            <a:rPr lang="en-US" sz="2000" kern="1200" dirty="0" smtClean="0"/>
            <a:t>the ESRF.</a:t>
          </a:r>
          <a:endParaRPr lang="de-CH" sz="2000" kern="1200" dirty="0"/>
        </a:p>
        <a:p>
          <a:pPr marL="228600" lvl="1" indent="-228600" algn="l" defTabSz="889000">
            <a:lnSpc>
              <a:spcPct val="90000"/>
            </a:lnSpc>
            <a:spcBef>
              <a:spcPct val="0"/>
            </a:spcBef>
            <a:spcAft>
              <a:spcPct val="15000"/>
            </a:spcAft>
            <a:buChar char="••"/>
          </a:pPr>
          <a:endParaRPr lang="de-CH" sz="2000" kern="1200" dirty="0"/>
        </a:p>
        <a:p>
          <a:pPr marL="228600" lvl="1" indent="-228600" algn="l" defTabSz="889000">
            <a:lnSpc>
              <a:spcPct val="90000"/>
            </a:lnSpc>
            <a:spcBef>
              <a:spcPct val="0"/>
            </a:spcBef>
            <a:spcAft>
              <a:spcPct val="15000"/>
            </a:spcAft>
            <a:buChar char="••"/>
          </a:pPr>
          <a:r>
            <a:rPr lang="en-US" sz="2000" kern="1200" dirty="0" smtClean="0"/>
            <a:t>Intensive development </a:t>
          </a:r>
          <a:r>
            <a:rPr lang="en-US" sz="2000" kern="1200" dirty="0" smtClean="0"/>
            <a:t>was done over the last months</a:t>
          </a:r>
          <a:r>
            <a:rPr lang="en-US" sz="2000" kern="1200" dirty="0" smtClean="0"/>
            <a:t>.</a:t>
          </a:r>
          <a:endParaRPr lang="de-CH" sz="2000" kern="1200" dirty="0"/>
        </a:p>
        <a:p>
          <a:pPr marL="228600" lvl="1" indent="-228600" algn="l" defTabSz="889000">
            <a:lnSpc>
              <a:spcPct val="90000"/>
            </a:lnSpc>
            <a:spcBef>
              <a:spcPct val="0"/>
            </a:spcBef>
            <a:spcAft>
              <a:spcPct val="15000"/>
            </a:spcAft>
            <a:buChar char="••"/>
          </a:pPr>
          <a:endParaRPr lang="de-CH" sz="2000" kern="1200" dirty="0"/>
        </a:p>
        <a:p>
          <a:pPr marL="228600" lvl="1" indent="-228600" algn="l" defTabSz="889000">
            <a:lnSpc>
              <a:spcPct val="90000"/>
            </a:lnSpc>
            <a:spcBef>
              <a:spcPct val="0"/>
            </a:spcBef>
            <a:spcAft>
              <a:spcPct val="15000"/>
            </a:spcAft>
            <a:buChar char="••"/>
          </a:pPr>
          <a:r>
            <a:rPr lang="de-CH" sz="2000" kern="1200" dirty="0" err="1" smtClean="0"/>
            <a:t>Testing</a:t>
          </a:r>
          <a:r>
            <a:rPr lang="de-CH" sz="2000" kern="1200" dirty="0" smtClean="0"/>
            <a:t> </a:t>
          </a:r>
          <a:r>
            <a:rPr lang="de-CH" sz="2000" kern="1200" dirty="0" err="1" smtClean="0"/>
            <a:t>done</a:t>
          </a:r>
          <a:r>
            <a:rPr lang="de-CH" sz="2000" kern="1200" dirty="0" smtClean="0"/>
            <a:t> at 7 </a:t>
          </a:r>
          <a:r>
            <a:rPr lang="de-CH" sz="2000" kern="1200" dirty="0" err="1" smtClean="0"/>
            <a:t>facilities</a:t>
          </a:r>
          <a:r>
            <a:rPr lang="de-CH" sz="2000" kern="1200" dirty="0" smtClean="0"/>
            <a:t> </a:t>
          </a:r>
          <a:r>
            <a:rPr lang="en-GB" sz="2000" kern="1200" dirty="0" smtClean="0"/>
            <a:t>ALBA, ELETTRA, ESRF, SOLEIL, PSI, DIAMOND and DESY.</a:t>
          </a:r>
          <a:endParaRPr lang="de-CH" sz="2000" kern="1200" dirty="0"/>
        </a:p>
        <a:p>
          <a:pPr marL="228600" lvl="1" indent="-228600" algn="l" defTabSz="889000">
            <a:lnSpc>
              <a:spcPct val="90000"/>
            </a:lnSpc>
            <a:spcBef>
              <a:spcPct val="0"/>
            </a:spcBef>
            <a:spcAft>
              <a:spcPct val="15000"/>
            </a:spcAft>
            <a:buChar char="••"/>
          </a:pPr>
          <a:endParaRPr lang="de-CH" sz="2000" kern="1200" dirty="0"/>
        </a:p>
        <a:p>
          <a:pPr marL="228600" lvl="1" indent="-228600" algn="l" defTabSz="889000">
            <a:lnSpc>
              <a:spcPct val="90000"/>
            </a:lnSpc>
            <a:spcBef>
              <a:spcPct val="0"/>
            </a:spcBef>
            <a:spcAft>
              <a:spcPct val="15000"/>
            </a:spcAft>
            <a:buChar char="••"/>
          </a:pPr>
          <a:r>
            <a:rPr lang="en-US" sz="2000" kern="1200" dirty="0" smtClean="0"/>
            <a:t>Then we expect to deploy it for users for testing until the end of the project.</a:t>
          </a:r>
          <a:endParaRPr lang="de-CH" sz="2000" kern="1200" dirty="0"/>
        </a:p>
      </dsp:txBody>
      <dsp:txXfrm>
        <a:off x="4775742" y="1818892"/>
        <a:ext cx="4189209" cy="40145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56DC54-3DB8-4969-BBA1-8AFA47563A2E}">
      <dsp:nvSpPr>
        <dsp:cNvPr id="0" name=""/>
        <dsp:cNvSpPr/>
      </dsp:nvSpPr>
      <dsp:spPr>
        <a:xfrm>
          <a:off x="43" y="723090"/>
          <a:ext cx="4189209" cy="167568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kern="1200" dirty="0" smtClean="0">
              <a:solidFill>
                <a:srgbClr val="0091A5"/>
              </a:solidFill>
              <a:ea typeface="+mn-ea"/>
              <a:cs typeface="+mn-cs"/>
            </a:rPr>
            <a:t>Task 24.4 ALBA</a:t>
          </a:r>
          <a:endParaRPr lang="de-CH" sz="2400" kern="1200" dirty="0"/>
        </a:p>
      </dsp:txBody>
      <dsp:txXfrm>
        <a:off x="43" y="723090"/>
        <a:ext cx="4189209" cy="1675683"/>
      </dsp:txXfrm>
    </dsp:sp>
    <dsp:sp modelId="{CC2B9DBF-6FCB-4CD3-B496-4FFE50C9B6C7}">
      <dsp:nvSpPr>
        <dsp:cNvPr id="0" name=""/>
        <dsp:cNvSpPr/>
      </dsp:nvSpPr>
      <dsp:spPr>
        <a:xfrm>
          <a:off x="1" y="2405397"/>
          <a:ext cx="4189209" cy="2854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b="0" i="0" kern="1200" dirty="0" smtClean="0"/>
            <a:t>Design and implement Remote Data Analysis as a Service portal demonstrator.</a:t>
          </a:r>
          <a:endParaRPr lang="de-CH" sz="2000" b="0" i="0" kern="1200" dirty="0"/>
        </a:p>
      </dsp:txBody>
      <dsp:txXfrm>
        <a:off x="1" y="2405397"/>
        <a:ext cx="4189209" cy="2854800"/>
      </dsp:txXfrm>
    </dsp:sp>
    <dsp:sp modelId="{68A489D3-B3B9-4458-AE83-7F900D9B0BB1}">
      <dsp:nvSpPr>
        <dsp:cNvPr id="0" name=""/>
        <dsp:cNvSpPr/>
      </dsp:nvSpPr>
      <dsp:spPr>
        <a:xfrm>
          <a:off x="4775742" y="723090"/>
          <a:ext cx="4189209" cy="167568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kern="1200" dirty="0" smtClean="0">
              <a:solidFill>
                <a:srgbClr val="0091A5"/>
              </a:solidFill>
              <a:ea typeface="+mn-ea"/>
              <a:cs typeface="+mn-cs"/>
            </a:rPr>
            <a:t>Status and next steps</a:t>
          </a:r>
          <a:endParaRPr lang="de-CH" sz="2400" kern="1200" dirty="0"/>
        </a:p>
      </dsp:txBody>
      <dsp:txXfrm>
        <a:off x="4775742" y="723090"/>
        <a:ext cx="4189209" cy="1675683"/>
      </dsp:txXfrm>
    </dsp:sp>
    <dsp:sp modelId="{2F8EF20B-371E-49D3-89DE-E31A80E1BABD}">
      <dsp:nvSpPr>
        <dsp:cNvPr id="0" name=""/>
        <dsp:cNvSpPr/>
      </dsp:nvSpPr>
      <dsp:spPr>
        <a:xfrm>
          <a:off x="4775742" y="2398773"/>
          <a:ext cx="4189209" cy="2854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Person hired to do this at ALBA, since mid 2017</a:t>
          </a:r>
          <a:endParaRPr lang="de-CH" sz="2000" kern="1200" dirty="0"/>
        </a:p>
        <a:p>
          <a:pPr marL="228600" lvl="1" indent="-228600" algn="l" defTabSz="889000">
            <a:lnSpc>
              <a:spcPct val="90000"/>
            </a:lnSpc>
            <a:spcBef>
              <a:spcPct val="0"/>
            </a:spcBef>
            <a:spcAft>
              <a:spcPct val="15000"/>
            </a:spcAft>
            <a:buChar char="••"/>
          </a:pPr>
          <a:r>
            <a:rPr lang="en-US" sz="2000" kern="1200" dirty="0" smtClean="0"/>
            <a:t>Portal is </a:t>
          </a:r>
          <a:r>
            <a:rPr lang="en-US" sz="2000" kern="1200" dirty="0" smtClean="0"/>
            <a:t>linked </a:t>
          </a:r>
          <a:r>
            <a:rPr lang="en-US" sz="2000" kern="1200" dirty="0" smtClean="0"/>
            <a:t>to the </a:t>
          </a:r>
          <a:r>
            <a:rPr lang="en-US" sz="2000" kern="1200" dirty="0" err="1" smtClean="0"/>
            <a:t>DaaS</a:t>
          </a:r>
          <a:r>
            <a:rPr lang="en-US" sz="2000" kern="1200" dirty="0" smtClean="0"/>
            <a:t> prototype from </a:t>
          </a:r>
          <a:r>
            <a:rPr lang="en-US" sz="2000" kern="1200" dirty="0" smtClean="0"/>
            <a:t>blueprint. </a:t>
          </a:r>
          <a:endParaRPr lang="de-CH" sz="2000" kern="1200" dirty="0"/>
        </a:p>
        <a:p>
          <a:pPr marL="228600" lvl="1" indent="-228600" algn="l" defTabSz="889000">
            <a:lnSpc>
              <a:spcPct val="90000"/>
            </a:lnSpc>
            <a:spcBef>
              <a:spcPct val="0"/>
            </a:spcBef>
            <a:spcAft>
              <a:spcPct val="15000"/>
            </a:spcAft>
            <a:buChar char="••"/>
          </a:pPr>
          <a:r>
            <a:rPr lang="de-CH" sz="2000" kern="1200" dirty="0" smtClean="0"/>
            <a:t>Hands on </a:t>
          </a:r>
          <a:r>
            <a:rPr lang="de-CH" sz="2000" kern="1200" dirty="0" err="1" smtClean="0"/>
            <a:t>workshop</a:t>
          </a:r>
          <a:r>
            <a:rPr lang="de-CH" sz="2000" kern="1200" dirty="0" smtClean="0"/>
            <a:t> at ALBA last </a:t>
          </a:r>
          <a:r>
            <a:rPr lang="de-CH" sz="2000" kern="1200" dirty="0" err="1" smtClean="0"/>
            <a:t>October</a:t>
          </a:r>
          <a:r>
            <a:rPr lang="de-CH" sz="2000" kern="1200" dirty="0" smtClean="0"/>
            <a:t> </a:t>
          </a:r>
          <a:r>
            <a:rPr lang="de-CH" sz="2000" kern="1200" dirty="0" err="1" smtClean="0"/>
            <a:t>to</a:t>
          </a:r>
          <a:r>
            <a:rPr lang="de-CH" sz="2000" kern="1200" dirty="0" smtClean="0"/>
            <a:t> </a:t>
          </a:r>
          <a:r>
            <a:rPr lang="de-CH" sz="2000" kern="1200" dirty="0" err="1" smtClean="0"/>
            <a:t>test</a:t>
          </a:r>
          <a:r>
            <a:rPr lang="de-CH" sz="2000" kern="1200" dirty="0" smtClean="0"/>
            <a:t> prototype.</a:t>
          </a:r>
          <a:endParaRPr lang="de-CH" sz="2000" kern="1200" dirty="0"/>
        </a:p>
        <a:p>
          <a:pPr marL="228600" lvl="1" indent="-228600" algn="l" defTabSz="889000">
            <a:lnSpc>
              <a:spcPct val="90000"/>
            </a:lnSpc>
            <a:spcBef>
              <a:spcPct val="0"/>
            </a:spcBef>
            <a:spcAft>
              <a:spcPct val="15000"/>
            </a:spcAft>
            <a:buChar char="••"/>
          </a:pPr>
          <a:r>
            <a:rPr lang="en-US" sz="2000" kern="1200" dirty="0" smtClean="0"/>
            <a:t>Deployment just finished at 7 </a:t>
          </a:r>
          <a:r>
            <a:rPr lang="en-US" sz="2000" kern="1200" dirty="0" smtClean="0"/>
            <a:t>partner sites.</a:t>
          </a:r>
          <a:endParaRPr lang="de-CH" sz="2000" kern="1200" dirty="0"/>
        </a:p>
      </dsp:txBody>
      <dsp:txXfrm>
        <a:off x="4775742" y="2398773"/>
        <a:ext cx="4189209" cy="28548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56DC54-3DB8-4969-BBA1-8AFA47563A2E}">
      <dsp:nvSpPr>
        <dsp:cNvPr id="0" name=""/>
        <dsp:cNvSpPr/>
      </dsp:nvSpPr>
      <dsp:spPr>
        <a:xfrm>
          <a:off x="43" y="224685"/>
          <a:ext cx="4189209" cy="576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91A5"/>
              </a:solidFill>
              <a:ea typeface="+mn-ea"/>
              <a:cs typeface="+mn-cs"/>
            </a:rPr>
            <a:t>Task 24.5 DESY</a:t>
          </a:r>
          <a:endParaRPr lang="de-CH" sz="2000" kern="1200" dirty="0"/>
        </a:p>
      </dsp:txBody>
      <dsp:txXfrm>
        <a:off x="43" y="224685"/>
        <a:ext cx="4189209" cy="576000"/>
      </dsp:txXfrm>
    </dsp:sp>
    <dsp:sp modelId="{CC2B9DBF-6FCB-4CD3-B496-4FFE50C9B6C7}">
      <dsp:nvSpPr>
        <dsp:cNvPr id="0" name=""/>
        <dsp:cNvSpPr/>
      </dsp:nvSpPr>
      <dsp:spPr>
        <a:xfrm>
          <a:off x="43" y="800685"/>
          <a:ext cx="4189209" cy="495129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i="0" kern="1200" dirty="0" smtClean="0"/>
            <a:t>Package and deploy data analysis packages for at least two Use Cases / site</a:t>
          </a:r>
          <a:endParaRPr lang="de-CH" sz="2000" i="0" kern="1200" dirty="0"/>
        </a:p>
      </dsp:txBody>
      <dsp:txXfrm>
        <a:off x="43" y="800685"/>
        <a:ext cx="4189209" cy="4951293"/>
      </dsp:txXfrm>
    </dsp:sp>
    <dsp:sp modelId="{68A489D3-B3B9-4458-AE83-7F900D9B0BB1}">
      <dsp:nvSpPr>
        <dsp:cNvPr id="0" name=""/>
        <dsp:cNvSpPr/>
      </dsp:nvSpPr>
      <dsp:spPr>
        <a:xfrm>
          <a:off x="4775742" y="224685"/>
          <a:ext cx="4189209" cy="576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91A5"/>
              </a:solidFill>
              <a:ea typeface="+mn-ea"/>
              <a:cs typeface="+mn-cs"/>
            </a:rPr>
            <a:t>Status</a:t>
          </a:r>
          <a:endParaRPr lang="de-CH" sz="2000" kern="1200" dirty="0"/>
        </a:p>
      </dsp:txBody>
      <dsp:txXfrm>
        <a:off x="4775742" y="224685"/>
        <a:ext cx="4189209" cy="576000"/>
      </dsp:txXfrm>
    </dsp:sp>
    <dsp:sp modelId="{2F8EF20B-371E-49D3-89DE-E31A80E1BABD}">
      <dsp:nvSpPr>
        <dsp:cNvPr id="0" name=""/>
        <dsp:cNvSpPr/>
      </dsp:nvSpPr>
      <dsp:spPr>
        <a:xfrm>
          <a:off x="4775742" y="800685"/>
          <a:ext cx="4189209" cy="495129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The use cases identified are for most of them already packaged at the partner sites with Docker containers or Linux/Python packages.</a:t>
          </a:r>
          <a:endParaRPr lang="de-CH" sz="2000" kern="1200" dirty="0"/>
        </a:p>
        <a:p>
          <a:pPr marL="228600" lvl="1" indent="-228600" algn="l" defTabSz="889000">
            <a:lnSpc>
              <a:spcPct val="90000"/>
            </a:lnSpc>
            <a:spcBef>
              <a:spcPct val="0"/>
            </a:spcBef>
            <a:spcAft>
              <a:spcPct val="15000"/>
            </a:spcAft>
            <a:buChar char="••"/>
          </a:pPr>
          <a:endParaRPr lang="de-CH" sz="2000" kern="1200" dirty="0"/>
        </a:p>
        <a:p>
          <a:pPr marL="228600" lvl="1" indent="-228600" algn="l" defTabSz="889000">
            <a:lnSpc>
              <a:spcPct val="90000"/>
            </a:lnSpc>
            <a:spcBef>
              <a:spcPct val="0"/>
            </a:spcBef>
            <a:spcAft>
              <a:spcPct val="15000"/>
            </a:spcAft>
            <a:buChar char="••"/>
          </a:pPr>
          <a:r>
            <a:rPr lang="en-US" sz="2000" kern="1200" dirty="0" smtClean="0"/>
            <a:t>D24.4 presents a comparison of different software packaging strategies, their suitability in different compute environments and intrinsic advantages and disadvantages. </a:t>
          </a:r>
          <a:endParaRPr lang="de-CH" sz="2000" kern="1200" dirty="0"/>
        </a:p>
        <a:p>
          <a:pPr marL="228600" lvl="1" indent="-228600" algn="l" defTabSz="889000">
            <a:lnSpc>
              <a:spcPct val="90000"/>
            </a:lnSpc>
            <a:spcBef>
              <a:spcPct val="0"/>
            </a:spcBef>
            <a:spcAft>
              <a:spcPct val="15000"/>
            </a:spcAft>
            <a:buChar char="••"/>
          </a:pPr>
          <a:endParaRPr lang="de-CH" sz="2000" kern="1200" dirty="0"/>
        </a:p>
        <a:p>
          <a:pPr marL="228600" lvl="1" indent="-228600" algn="l" defTabSz="889000">
            <a:lnSpc>
              <a:spcPct val="90000"/>
            </a:lnSpc>
            <a:spcBef>
              <a:spcPct val="0"/>
            </a:spcBef>
            <a:spcAft>
              <a:spcPct val="15000"/>
            </a:spcAft>
            <a:buChar char="••"/>
          </a:pPr>
          <a:r>
            <a:rPr lang="en-US" sz="2000" kern="1200" dirty="0" smtClean="0"/>
            <a:t>We aim to deploy analysis frameworks in distributed compute environment like the EOSC-Hub. </a:t>
          </a:r>
          <a:endParaRPr lang="de-CH" sz="2000" kern="1200" dirty="0"/>
        </a:p>
      </dsp:txBody>
      <dsp:txXfrm>
        <a:off x="4775742" y="800685"/>
        <a:ext cx="4189209" cy="495129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56DC54-3DB8-4969-BBA1-8AFA47563A2E}">
      <dsp:nvSpPr>
        <dsp:cNvPr id="0" name=""/>
        <dsp:cNvSpPr/>
      </dsp:nvSpPr>
      <dsp:spPr>
        <a:xfrm>
          <a:off x="43" y="171610"/>
          <a:ext cx="4189209" cy="167568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smtClean="0">
              <a:solidFill>
                <a:srgbClr val="0091A5"/>
              </a:solidFill>
              <a:ea typeface="+mn-ea"/>
              <a:cs typeface="+mn-cs"/>
            </a:rPr>
            <a:t>Task 24.6 PSI</a:t>
          </a:r>
          <a:endParaRPr lang="de-CH" sz="2800" kern="1200" dirty="0"/>
        </a:p>
      </dsp:txBody>
      <dsp:txXfrm>
        <a:off x="43" y="171610"/>
        <a:ext cx="4189209" cy="1675683"/>
      </dsp:txXfrm>
    </dsp:sp>
    <dsp:sp modelId="{CC2B9DBF-6FCB-4CD3-B496-4FFE50C9B6C7}">
      <dsp:nvSpPr>
        <dsp:cNvPr id="0" name=""/>
        <dsp:cNvSpPr/>
      </dsp:nvSpPr>
      <dsp:spPr>
        <a:xfrm>
          <a:off x="43" y="1847294"/>
          <a:ext cx="4189209" cy="395775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i="0" kern="1200" dirty="0" smtClean="0"/>
            <a:t>Extend and deploy the Umbrella ID system as the standard authentication mechanism.</a:t>
          </a:r>
          <a:endParaRPr lang="de-CH" sz="2500" i="0" kern="1200" dirty="0"/>
        </a:p>
        <a:p>
          <a:pPr marL="228600" lvl="1" indent="-228600" algn="l" defTabSz="1111250">
            <a:lnSpc>
              <a:spcPct val="90000"/>
            </a:lnSpc>
            <a:spcBef>
              <a:spcPct val="0"/>
            </a:spcBef>
            <a:spcAft>
              <a:spcPct val="15000"/>
            </a:spcAft>
            <a:buChar char="••"/>
          </a:pPr>
          <a:endParaRPr lang="de-CH" sz="2500" i="0" kern="1200" dirty="0"/>
        </a:p>
        <a:p>
          <a:pPr marL="228600" lvl="1" indent="-228600" algn="l" defTabSz="889000">
            <a:lnSpc>
              <a:spcPct val="90000"/>
            </a:lnSpc>
            <a:spcBef>
              <a:spcPct val="0"/>
            </a:spcBef>
            <a:spcAft>
              <a:spcPct val="15000"/>
            </a:spcAft>
            <a:buChar char="••"/>
          </a:pPr>
          <a:r>
            <a:rPr lang="en-US" sz="2000" i="0" kern="1200" dirty="0" smtClean="0"/>
            <a:t>Fully support of different non-web-based authentication mechanisms to be able to service a broader range of authentication (</a:t>
          </a:r>
          <a:r>
            <a:rPr lang="en-US" sz="2000" i="0" kern="1200" dirty="0" err="1" smtClean="0"/>
            <a:t>eduGain</a:t>
          </a:r>
          <a:r>
            <a:rPr lang="en-US" sz="2000" i="0" kern="1200" dirty="0" smtClean="0"/>
            <a:t> + JISC Assent) needed for implementing </a:t>
          </a:r>
          <a:r>
            <a:rPr lang="en-US" sz="2000" i="0" kern="1200" dirty="0" err="1" smtClean="0"/>
            <a:t>DaaS</a:t>
          </a:r>
          <a:r>
            <a:rPr lang="en-US" sz="2000" i="0" kern="1200" dirty="0" smtClean="0"/>
            <a:t> for all users.</a:t>
          </a:r>
          <a:r>
            <a:rPr lang="en-US" sz="2500" i="1" kern="1200" dirty="0" smtClean="0"/>
            <a:t>	</a:t>
          </a:r>
          <a:endParaRPr lang="de-CH" sz="2500" i="0" kern="1200" dirty="0"/>
        </a:p>
      </dsp:txBody>
      <dsp:txXfrm>
        <a:off x="43" y="1847294"/>
        <a:ext cx="4189209" cy="3957759"/>
      </dsp:txXfrm>
    </dsp:sp>
    <dsp:sp modelId="{68A489D3-B3B9-4458-AE83-7F900D9B0BB1}">
      <dsp:nvSpPr>
        <dsp:cNvPr id="0" name=""/>
        <dsp:cNvSpPr/>
      </dsp:nvSpPr>
      <dsp:spPr>
        <a:xfrm>
          <a:off x="4775742" y="171610"/>
          <a:ext cx="4189209" cy="167568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smtClean="0">
              <a:solidFill>
                <a:srgbClr val="0091A5"/>
              </a:solidFill>
              <a:ea typeface="+mn-ea"/>
              <a:cs typeface="+mn-cs"/>
            </a:rPr>
            <a:t>Status</a:t>
          </a:r>
          <a:endParaRPr lang="de-CH" sz="2800" kern="1200" dirty="0"/>
        </a:p>
      </dsp:txBody>
      <dsp:txXfrm>
        <a:off x="4775742" y="171610"/>
        <a:ext cx="4189209" cy="1675683"/>
      </dsp:txXfrm>
    </dsp:sp>
    <dsp:sp modelId="{2F8EF20B-371E-49D3-89DE-E31A80E1BABD}">
      <dsp:nvSpPr>
        <dsp:cNvPr id="0" name=""/>
        <dsp:cNvSpPr/>
      </dsp:nvSpPr>
      <dsp:spPr>
        <a:xfrm>
          <a:off x="4775742" y="1847294"/>
          <a:ext cx="4189209" cy="395775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b="0" kern="1200" dirty="0" smtClean="0"/>
            <a:t>UID has advanced significantly and will be part of the </a:t>
          </a:r>
          <a:r>
            <a:rPr lang="en-US" sz="2000" b="0" kern="1200" dirty="0" err="1" smtClean="0"/>
            <a:t>PaNOSC</a:t>
          </a:r>
          <a:r>
            <a:rPr lang="en-US" sz="2000" b="0" kern="1200" dirty="0" smtClean="0"/>
            <a:t> </a:t>
          </a:r>
          <a:r>
            <a:rPr lang="en-US" sz="2000" b="0" kern="1200" dirty="0" err="1" smtClean="0"/>
            <a:t>ExPaNDs</a:t>
          </a:r>
          <a:r>
            <a:rPr lang="en-US" sz="2000" b="0" kern="1200" dirty="0" smtClean="0"/>
            <a:t> projects</a:t>
          </a:r>
          <a:endParaRPr lang="de-CH" sz="2000" kern="1200" dirty="0"/>
        </a:p>
        <a:p>
          <a:pPr marL="228600" lvl="1" indent="-228600" algn="l" defTabSz="889000">
            <a:lnSpc>
              <a:spcPct val="90000"/>
            </a:lnSpc>
            <a:spcBef>
              <a:spcPct val="0"/>
            </a:spcBef>
            <a:spcAft>
              <a:spcPct val="15000"/>
            </a:spcAft>
            <a:buChar char="••"/>
          </a:pPr>
          <a:endParaRPr lang="de-CH" sz="2000" kern="1200" dirty="0"/>
        </a:p>
        <a:p>
          <a:pPr marL="228600" lvl="1" indent="-228600" algn="l" defTabSz="889000">
            <a:lnSpc>
              <a:spcPct val="90000"/>
            </a:lnSpc>
            <a:spcBef>
              <a:spcPct val="0"/>
            </a:spcBef>
            <a:spcAft>
              <a:spcPct val="15000"/>
            </a:spcAft>
            <a:buChar char="••"/>
          </a:pPr>
          <a:r>
            <a:rPr lang="en-US" sz="2000" b="0" kern="1200" dirty="0" smtClean="0"/>
            <a:t>Sustainable operation and maintenance by GEANT (under discussion).</a:t>
          </a:r>
          <a:endParaRPr lang="de-CH" sz="2000" kern="1200" dirty="0"/>
        </a:p>
        <a:p>
          <a:pPr marL="228600" lvl="1" indent="-228600" algn="l" defTabSz="889000">
            <a:lnSpc>
              <a:spcPct val="90000"/>
            </a:lnSpc>
            <a:spcBef>
              <a:spcPct val="0"/>
            </a:spcBef>
            <a:spcAft>
              <a:spcPct val="15000"/>
            </a:spcAft>
            <a:buChar char="••"/>
          </a:pPr>
          <a:endParaRPr lang="de-CH" sz="2000" kern="1200" dirty="0"/>
        </a:p>
        <a:p>
          <a:pPr marL="228600" lvl="1" indent="-228600" algn="l" defTabSz="889000">
            <a:lnSpc>
              <a:spcPct val="90000"/>
            </a:lnSpc>
            <a:spcBef>
              <a:spcPct val="0"/>
            </a:spcBef>
            <a:spcAft>
              <a:spcPct val="15000"/>
            </a:spcAft>
            <a:buChar char="••"/>
          </a:pPr>
          <a:r>
            <a:rPr lang="en-US" sz="2000" kern="1200" dirty="0" smtClean="0"/>
            <a:t>Next Umbrella meeting </a:t>
          </a:r>
          <a:r>
            <a:rPr lang="en-US" sz="2000" kern="1200" dirty="0" smtClean="0"/>
            <a:t>takes place today and tomorrow. </a:t>
          </a:r>
          <a:endParaRPr lang="de-CH" sz="2000" kern="1200" dirty="0"/>
        </a:p>
        <a:p>
          <a:pPr marL="228600" lvl="1" indent="-228600" algn="l" defTabSz="889000">
            <a:lnSpc>
              <a:spcPct val="90000"/>
            </a:lnSpc>
            <a:spcBef>
              <a:spcPct val="0"/>
            </a:spcBef>
            <a:spcAft>
              <a:spcPct val="15000"/>
            </a:spcAft>
            <a:buChar char="••"/>
          </a:pPr>
          <a:endParaRPr lang="de-CH" sz="2000" kern="1200" dirty="0"/>
        </a:p>
        <a:p>
          <a:pPr marL="228600" lvl="1" indent="-228600" algn="l" defTabSz="889000">
            <a:lnSpc>
              <a:spcPct val="90000"/>
            </a:lnSpc>
            <a:spcBef>
              <a:spcPct val="0"/>
            </a:spcBef>
            <a:spcAft>
              <a:spcPct val="15000"/>
            </a:spcAft>
            <a:buChar char="••"/>
          </a:pPr>
          <a:r>
            <a:rPr lang="en-US" sz="2000" kern="1200" dirty="0" smtClean="0"/>
            <a:t>A subcontractor is </a:t>
          </a:r>
          <a:r>
            <a:rPr lang="en-US" sz="2000" kern="1200" dirty="0" smtClean="0"/>
            <a:t>working </a:t>
          </a:r>
          <a:r>
            <a:rPr lang="en-US" sz="2000" kern="1200" dirty="0" smtClean="0"/>
            <a:t>on task 24.6.</a:t>
          </a:r>
          <a:endParaRPr lang="de-CH" sz="2000" kern="1200" dirty="0"/>
        </a:p>
      </dsp:txBody>
      <dsp:txXfrm>
        <a:off x="4775742" y="1847294"/>
        <a:ext cx="4189209" cy="395775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56DC54-3DB8-4969-BBA1-8AFA47563A2E}">
      <dsp:nvSpPr>
        <dsp:cNvPr id="0" name=""/>
        <dsp:cNvSpPr/>
      </dsp:nvSpPr>
      <dsp:spPr>
        <a:xfrm>
          <a:off x="43" y="17094"/>
          <a:ext cx="4189209" cy="576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kern="1200" dirty="0" smtClean="0">
              <a:solidFill>
                <a:srgbClr val="0091A5"/>
              </a:solidFill>
              <a:ea typeface="+mn-ea"/>
              <a:cs typeface="+mn-cs"/>
            </a:rPr>
            <a:t>Task 24.7 ELETTRA</a:t>
          </a:r>
          <a:endParaRPr lang="de-CH" sz="2400" kern="1200" dirty="0"/>
        </a:p>
      </dsp:txBody>
      <dsp:txXfrm>
        <a:off x="43" y="17094"/>
        <a:ext cx="4189209" cy="576000"/>
      </dsp:txXfrm>
    </dsp:sp>
    <dsp:sp modelId="{CC2B9DBF-6FCB-4CD3-B496-4FFE50C9B6C7}">
      <dsp:nvSpPr>
        <dsp:cNvPr id="0" name=""/>
        <dsp:cNvSpPr/>
      </dsp:nvSpPr>
      <dsp:spPr>
        <a:xfrm>
          <a:off x="43" y="593094"/>
          <a:ext cx="4189209" cy="536647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i="0" kern="1200" dirty="0" smtClean="0"/>
            <a:t>Test data analysis software for Use Cases with test data </a:t>
          </a:r>
          <a:r>
            <a:rPr lang="en-US" sz="2000" i="0" kern="1200" dirty="0" smtClean="0"/>
            <a:t>and users</a:t>
          </a:r>
          <a:r>
            <a:rPr lang="en-US" sz="3500" i="1" kern="1200" dirty="0" smtClean="0"/>
            <a:t>	</a:t>
          </a:r>
          <a:endParaRPr lang="de-CH" sz="3500" i="0" kern="1200" dirty="0"/>
        </a:p>
      </dsp:txBody>
      <dsp:txXfrm>
        <a:off x="43" y="593094"/>
        <a:ext cx="4189209" cy="5366474"/>
      </dsp:txXfrm>
    </dsp:sp>
    <dsp:sp modelId="{68A489D3-B3B9-4458-AE83-7F900D9B0BB1}">
      <dsp:nvSpPr>
        <dsp:cNvPr id="0" name=""/>
        <dsp:cNvSpPr/>
      </dsp:nvSpPr>
      <dsp:spPr>
        <a:xfrm>
          <a:off x="4775742" y="17094"/>
          <a:ext cx="4189209" cy="576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kern="1200" dirty="0" smtClean="0">
              <a:solidFill>
                <a:srgbClr val="0091A5"/>
              </a:solidFill>
              <a:ea typeface="+mn-ea"/>
              <a:cs typeface="+mn-cs"/>
            </a:rPr>
            <a:t>Status</a:t>
          </a:r>
          <a:endParaRPr lang="de-CH" sz="2400" kern="1200" dirty="0"/>
        </a:p>
      </dsp:txBody>
      <dsp:txXfrm>
        <a:off x="4775742" y="17094"/>
        <a:ext cx="4189209" cy="576000"/>
      </dsp:txXfrm>
    </dsp:sp>
    <dsp:sp modelId="{2F8EF20B-371E-49D3-89DE-E31A80E1BABD}">
      <dsp:nvSpPr>
        <dsp:cNvPr id="0" name=""/>
        <dsp:cNvSpPr/>
      </dsp:nvSpPr>
      <dsp:spPr>
        <a:xfrm>
          <a:off x="4775742" y="593094"/>
          <a:ext cx="4189209" cy="536647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ELETTRA has </a:t>
          </a:r>
          <a:r>
            <a:rPr lang="en-US" sz="2000" kern="1200" dirty="0" smtClean="0"/>
            <a:t>evaluated </a:t>
          </a:r>
          <a:r>
            <a:rPr lang="en-US" sz="2000" kern="1200" dirty="0" smtClean="0"/>
            <a:t>and </a:t>
          </a:r>
          <a:r>
            <a:rPr lang="en-US" sz="2000" kern="1200" dirty="0" smtClean="0"/>
            <a:t>tested </a:t>
          </a:r>
          <a:r>
            <a:rPr lang="en-US" sz="2000" kern="1200" dirty="0" smtClean="0"/>
            <a:t>the </a:t>
          </a:r>
          <a:r>
            <a:rPr lang="en-US" sz="2000" kern="1200" dirty="0" smtClean="0"/>
            <a:t>platform D24.5</a:t>
          </a:r>
          <a:endParaRPr lang="de-CH" sz="2000" kern="1200" dirty="0"/>
        </a:p>
        <a:p>
          <a:pPr marL="228600" lvl="1" indent="-228600" algn="l" defTabSz="889000">
            <a:lnSpc>
              <a:spcPct val="90000"/>
            </a:lnSpc>
            <a:spcBef>
              <a:spcPct val="0"/>
            </a:spcBef>
            <a:spcAft>
              <a:spcPct val="15000"/>
            </a:spcAft>
            <a:buChar char="••"/>
          </a:pPr>
          <a:endParaRPr lang="de-CH" sz="2000" kern="1200" dirty="0"/>
        </a:p>
        <a:p>
          <a:pPr marL="228600" lvl="1" indent="-228600" algn="l" defTabSz="889000">
            <a:lnSpc>
              <a:spcPct val="90000"/>
            </a:lnSpc>
            <a:spcBef>
              <a:spcPct val="0"/>
            </a:spcBef>
            <a:spcAft>
              <a:spcPct val="15000"/>
            </a:spcAft>
            <a:buChar char="••"/>
          </a:pPr>
          <a:r>
            <a:rPr lang="en-US" sz="2000" kern="1200" dirty="0" smtClean="0"/>
            <a:t>Prototype deployed at 7 sites; followed blueprint D24.2</a:t>
          </a:r>
          <a:endParaRPr lang="de-CH" sz="2000" kern="1200" dirty="0"/>
        </a:p>
        <a:p>
          <a:pPr marL="228600" lvl="1" indent="-228600" algn="l" defTabSz="889000">
            <a:lnSpc>
              <a:spcPct val="90000"/>
            </a:lnSpc>
            <a:spcBef>
              <a:spcPct val="0"/>
            </a:spcBef>
            <a:spcAft>
              <a:spcPct val="15000"/>
            </a:spcAft>
            <a:buChar char="••"/>
          </a:pPr>
          <a:endParaRPr lang="de-CH" sz="2000" kern="1200" dirty="0"/>
        </a:p>
        <a:p>
          <a:pPr marL="228600" lvl="1" indent="-228600" algn="l" defTabSz="889000">
            <a:lnSpc>
              <a:spcPct val="90000"/>
            </a:lnSpc>
            <a:spcBef>
              <a:spcPct val="0"/>
            </a:spcBef>
            <a:spcAft>
              <a:spcPct val="15000"/>
            </a:spcAft>
            <a:buChar char="••"/>
          </a:pPr>
          <a:r>
            <a:rPr lang="en-GB" sz="2000" kern="1200" dirty="0" smtClean="0"/>
            <a:t>The system is suitable to serve as a starting-point and demonstrator for EOSC related projects like </a:t>
          </a:r>
          <a:r>
            <a:rPr lang="en-GB" sz="2000" kern="1200" dirty="0" err="1" smtClean="0"/>
            <a:t>PaNOSC</a:t>
          </a:r>
          <a:r>
            <a:rPr lang="en-GB" sz="2000" kern="1200" dirty="0" smtClean="0"/>
            <a:t> and </a:t>
          </a:r>
          <a:r>
            <a:rPr lang="en-GB" sz="2000" kern="1200" dirty="0" err="1" smtClean="0"/>
            <a:t>EXPaNDS</a:t>
          </a:r>
          <a:endParaRPr lang="de-CH" sz="2000" kern="1200" dirty="0"/>
        </a:p>
        <a:p>
          <a:pPr marL="228600" lvl="1" indent="-228600" algn="l" defTabSz="889000">
            <a:lnSpc>
              <a:spcPct val="90000"/>
            </a:lnSpc>
            <a:spcBef>
              <a:spcPct val="0"/>
            </a:spcBef>
            <a:spcAft>
              <a:spcPct val="15000"/>
            </a:spcAft>
            <a:buChar char="••"/>
          </a:pPr>
          <a:r>
            <a:rPr lang="en-GB" sz="2000" kern="1200" dirty="0" smtClean="0"/>
            <a:t>The feedback from the tests with users is positive and see the portal playing a useful role.</a:t>
          </a:r>
          <a:endParaRPr lang="de-CH" sz="2000" kern="1200" dirty="0"/>
        </a:p>
        <a:p>
          <a:pPr marL="228600" lvl="1" indent="-228600" algn="l" defTabSz="889000">
            <a:lnSpc>
              <a:spcPct val="90000"/>
            </a:lnSpc>
            <a:spcBef>
              <a:spcPct val="0"/>
            </a:spcBef>
            <a:spcAft>
              <a:spcPct val="15000"/>
            </a:spcAft>
            <a:buChar char="••"/>
          </a:pPr>
          <a:r>
            <a:rPr lang="en-GB" sz="2000" kern="1200" dirty="0" smtClean="0"/>
            <a:t>A number of the sites plan to extend the portal into a production ready service for users.</a:t>
          </a:r>
          <a:endParaRPr lang="en-GB" sz="2000" kern="1200" dirty="0"/>
        </a:p>
      </dsp:txBody>
      <dsp:txXfrm>
        <a:off x="4775742" y="593094"/>
        <a:ext cx="4189209" cy="5366474"/>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59E905-DEB4-43B9-BF52-A485A86DB895}" type="datetimeFigureOut">
              <a:rPr lang="en-US" smtClean="0"/>
              <a:t>5/14/2019</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766401-3219-4713-A2AA-6555C7A4C00F}" type="slidenum">
              <a:rPr lang="en-US" smtClean="0"/>
              <a:t>‹#›</a:t>
            </a:fld>
            <a:endParaRPr lang="en-US"/>
          </a:p>
        </p:txBody>
      </p:sp>
    </p:spTree>
    <p:extLst>
      <p:ext uri="{BB962C8B-B14F-4D97-AF65-F5344CB8AC3E}">
        <p14:creationId xmlns:p14="http://schemas.microsoft.com/office/powerpoint/2010/main" val="1439089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lienbildplatzhalter 1"/>
          <p:cNvSpPr>
            <a:spLocks noGrp="1" noRot="1" noChangeAspect="1" noTextEdit="1"/>
          </p:cNvSpPr>
          <p:nvPr>
            <p:ph type="sldImg"/>
          </p:nvPr>
        </p:nvSpPr>
        <p:spPr>
          <a:xfrm>
            <a:off x="1146175" y="687388"/>
            <a:ext cx="4568825" cy="3427412"/>
          </a:xfrm>
          <a:ln/>
        </p:spPr>
      </p:sp>
      <p:sp>
        <p:nvSpPr>
          <p:cNvPr id="72707" name="Notizenplatzhalter 2"/>
          <p:cNvSpPr>
            <a:spLocks noGrp="1"/>
          </p:cNvSpPr>
          <p:nvPr>
            <p:ph type="body" idx="1"/>
          </p:nvPr>
        </p:nvSpPr>
        <p:spPr>
          <a:noFill/>
        </p:spPr>
        <p:txBody>
          <a:bodyPr/>
          <a:lstStyle/>
          <a:p>
            <a:endParaRPr lang="de-DE" altLang="de-DE" smtClean="0">
              <a:latin typeface="Times" pitchFamily="18" charset="0"/>
              <a:ea typeface="ヒラギノ角ゴ Pro W3" charset="-128"/>
            </a:endParaRPr>
          </a:p>
        </p:txBody>
      </p:sp>
      <p:sp>
        <p:nvSpPr>
          <p:cNvPr id="72708" name="Foliennummernplatzhalter 3"/>
          <p:cNvSpPr>
            <a:spLocks noGrp="1"/>
          </p:cNvSpPr>
          <p:nvPr>
            <p:ph type="sldNum" sz="quarter" idx="5"/>
          </p:nvPr>
        </p:nvSpPr>
        <p:spPr>
          <a:noFill/>
        </p:spPr>
        <p:txBody>
          <a:bodyPr/>
          <a:lstStyle>
            <a:lvl1pPr defTabSz="954703" eaLnBrk="0" hangingPunct="0">
              <a:spcBef>
                <a:spcPct val="30000"/>
              </a:spcBef>
              <a:defRPr sz="1200">
                <a:solidFill>
                  <a:schemeClr val="tx1"/>
                </a:solidFill>
                <a:latin typeface="Arial" charset="0"/>
              </a:defRPr>
            </a:lvl1pPr>
            <a:lvl2pPr marL="41743551" indent="-41240333" defTabSz="954703" eaLnBrk="0" hangingPunct="0">
              <a:spcBef>
                <a:spcPct val="30000"/>
              </a:spcBef>
              <a:defRPr sz="1200">
                <a:solidFill>
                  <a:schemeClr val="tx1"/>
                </a:solidFill>
                <a:latin typeface="Arial" charset="0"/>
              </a:defRPr>
            </a:lvl2pPr>
            <a:lvl3pPr marL="1128713" indent="-225743" defTabSz="954703" eaLnBrk="0" hangingPunct="0">
              <a:spcBef>
                <a:spcPct val="30000"/>
              </a:spcBef>
              <a:defRPr sz="1200">
                <a:solidFill>
                  <a:schemeClr val="tx1"/>
                </a:solidFill>
                <a:latin typeface="Arial" charset="0"/>
              </a:defRPr>
            </a:lvl3pPr>
            <a:lvl4pPr marL="47727295" indent="-46217642" defTabSz="954703" eaLnBrk="0" hangingPunct="0">
              <a:spcBef>
                <a:spcPct val="30000"/>
              </a:spcBef>
              <a:defRPr sz="1200">
                <a:solidFill>
                  <a:schemeClr val="tx1"/>
                </a:solidFill>
                <a:latin typeface="Arial" charset="0"/>
              </a:defRPr>
            </a:lvl4pPr>
            <a:lvl5pPr marL="48228945" indent="-46217642" defTabSz="954703" eaLnBrk="0" hangingPunct="0">
              <a:spcBef>
                <a:spcPct val="30000"/>
              </a:spcBef>
              <a:defRPr sz="1200">
                <a:solidFill>
                  <a:schemeClr val="tx1"/>
                </a:solidFill>
                <a:latin typeface="Arial" charset="0"/>
              </a:defRPr>
            </a:lvl5pPr>
            <a:lvl6pPr marL="48680430" indent="-46217642" defTabSz="954703" eaLnBrk="0" fontAlgn="base" hangingPunct="0">
              <a:spcBef>
                <a:spcPct val="30000"/>
              </a:spcBef>
              <a:spcAft>
                <a:spcPct val="0"/>
              </a:spcAft>
              <a:defRPr sz="1200">
                <a:solidFill>
                  <a:schemeClr val="tx1"/>
                </a:solidFill>
                <a:latin typeface="Arial" charset="0"/>
              </a:defRPr>
            </a:lvl6pPr>
            <a:lvl7pPr marL="49131915" indent="-46217642" defTabSz="954703" eaLnBrk="0" fontAlgn="base" hangingPunct="0">
              <a:spcBef>
                <a:spcPct val="30000"/>
              </a:spcBef>
              <a:spcAft>
                <a:spcPct val="0"/>
              </a:spcAft>
              <a:defRPr sz="1200">
                <a:solidFill>
                  <a:schemeClr val="tx1"/>
                </a:solidFill>
                <a:latin typeface="Arial" charset="0"/>
              </a:defRPr>
            </a:lvl7pPr>
            <a:lvl8pPr marL="49583400" indent="-46217642" defTabSz="954703" eaLnBrk="0" fontAlgn="base" hangingPunct="0">
              <a:spcBef>
                <a:spcPct val="30000"/>
              </a:spcBef>
              <a:spcAft>
                <a:spcPct val="0"/>
              </a:spcAft>
              <a:defRPr sz="1200">
                <a:solidFill>
                  <a:schemeClr val="tx1"/>
                </a:solidFill>
                <a:latin typeface="Arial" charset="0"/>
              </a:defRPr>
            </a:lvl8pPr>
            <a:lvl9pPr marL="50034885" indent="-46217642" defTabSz="95470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3E11FB4-DF8D-48E9-BB2E-3B0B578A06A9}" type="slidenum">
              <a:rPr lang="de-DE" altLang="de-DE" smtClean="0">
                <a:solidFill>
                  <a:srgbClr val="000000"/>
                </a:solidFill>
                <a:latin typeface="Times" pitchFamily="18" charset="0"/>
              </a:rPr>
              <a:pPr eaLnBrk="1" hangingPunct="1">
                <a:spcBef>
                  <a:spcPct val="0"/>
                </a:spcBef>
              </a:pPr>
              <a:t>5</a:t>
            </a:fld>
            <a:endParaRPr lang="de-DE" altLang="de-DE" smtClean="0">
              <a:solidFill>
                <a:srgbClr val="000000"/>
              </a:solidFill>
              <a:latin typeface="Times"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lienbildplatzhalter 1"/>
          <p:cNvSpPr>
            <a:spLocks noGrp="1" noRot="1" noChangeAspect="1" noTextEdit="1"/>
          </p:cNvSpPr>
          <p:nvPr>
            <p:ph type="sldImg"/>
          </p:nvPr>
        </p:nvSpPr>
        <p:spPr>
          <a:xfrm>
            <a:off x="1146175" y="687388"/>
            <a:ext cx="4568825" cy="3427412"/>
          </a:xfrm>
          <a:ln/>
        </p:spPr>
      </p:sp>
      <p:sp>
        <p:nvSpPr>
          <p:cNvPr id="72707" name="Notizenplatzhalter 2"/>
          <p:cNvSpPr>
            <a:spLocks noGrp="1"/>
          </p:cNvSpPr>
          <p:nvPr>
            <p:ph type="body" idx="1"/>
          </p:nvPr>
        </p:nvSpPr>
        <p:spPr>
          <a:noFill/>
        </p:spPr>
        <p:txBody>
          <a:bodyPr/>
          <a:lstStyle/>
          <a:p>
            <a:endParaRPr lang="de-DE" altLang="de-DE" smtClean="0">
              <a:latin typeface="Times" pitchFamily="18" charset="0"/>
              <a:ea typeface="ヒラギノ角ゴ Pro W3" charset="-128"/>
            </a:endParaRPr>
          </a:p>
        </p:txBody>
      </p:sp>
      <p:sp>
        <p:nvSpPr>
          <p:cNvPr id="72708" name="Foliennummernplatzhalter 3"/>
          <p:cNvSpPr>
            <a:spLocks noGrp="1"/>
          </p:cNvSpPr>
          <p:nvPr>
            <p:ph type="sldNum" sz="quarter" idx="5"/>
          </p:nvPr>
        </p:nvSpPr>
        <p:spPr>
          <a:noFill/>
        </p:spPr>
        <p:txBody>
          <a:bodyPr/>
          <a:lstStyle>
            <a:lvl1pPr defTabSz="954703" eaLnBrk="0" hangingPunct="0">
              <a:spcBef>
                <a:spcPct val="30000"/>
              </a:spcBef>
              <a:defRPr sz="1200">
                <a:solidFill>
                  <a:schemeClr val="tx1"/>
                </a:solidFill>
                <a:latin typeface="Arial" charset="0"/>
              </a:defRPr>
            </a:lvl1pPr>
            <a:lvl2pPr marL="41743551" indent="-41240333" defTabSz="954703" eaLnBrk="0" hangingPunct="0">
              <a:spcBef>
                <a:spcPct val="30000"/>
              </a:spcBef>
              <a:defRPr sz="1200">
                <a:solidFill>
                  <a:schemeClr val="tx1"/>
                </a:solidFill>
                <a:latin typeface="Arial" charset="0"/>
              </a:defRPr>
            </a:lvl2pPr>
            <a:lvl3pPr marL="1128713" indent="-225743" defTabSz="954703" eaLnBrk="0" hangingPunct="0">
              <a:spcBef>
                <a:spcPct val="30000"/>
              </a:spcBef>
              <a:defRPr sz="1200">
                <a:solidFill>
                  <a:schemeClr val="tx1"/>
                </a:solidFill>
                <a:latin typeface="Arial" charset="0"/>
              </a:defRPr>
            </a:lvl3pPr>
            <a:lvl4pPr marL="47727295" indent="-46217642" defTabSz="954703" eaLnBrk="0" hangingPunct="0">
              <a:spcBef>
                <a:spcPct val="30000"/>
              </a:spcBef>
              <a:defRPr sz="1200">
                <a:solidFill>
                  <a:schemeClr val="tx1"/>
                </a:solidFill>
                <a:latin typeface="Arial" charset="0"/>
              </a:defRPr>
            </a:lvl4pPr>
            <a:lvl5pPr marL="48228945" indent="-46217642" defTabSz="954703" eaLnBrk="0" hangingPunct="0">
              <a:spcBef>
                <a:spcPct val="30000"/>
              </a:spcBef>
              <a:defRPr sz="1200">
                <a:solidFill>
                  <a:schemeClr val="tx1"/>
                </a:solidFill>
                <a:latin typeface="Arial" charset="0"/>
              </a:defRPr>
            </a:lvl5pPr>
            <a:lvl6pPr marL="48680430" indent="-46217642" defTabSz="954703" eaLnBrk="0" fontAlgn="base" hangingPunct="0">
              <a:spcBef>
                <a:spcPct val="30000"/>
              </a:spcBef>
              <a:spcAft>
                <a:spcPct val="0"/>
              </a:spcAft>
              <a:defRPr sz="1200">
                <a:solidFill>
                  <a:schemeClr val="tx1"/>
                </a:solidFill>
                <a:latin typeface="Arial" charset="0"/>
              </a:defRPr>
            </a:lvl6pPr>
            <a:lvl7pPr marL="49131915" indent="-46217642" defTabSz="954703" eaLnBrk="0" fontAlgn="base" hangingPunct="0">
              <a:spcBef>
                <a:spcPct val="30000"/>
              </a:spcBef>
              <a:spcAft>
                <a:spcPct val="0"/>
              </a:spcAft>
              <a:defRPr sz="1200">
                <a:solidFill>
                  <a:schemeClr val="tx1"/>
                </a:solidFill>
                <a:latin typeface="Arial" charset="0"/>
              </a:defRPr>
            </a:lvl7pPr>
            <a:lvl8pPr marL="49583400" indent="-46217642" defTabSz="954703" eaLnBrk="0" fontAlgn="base" hangingPunct="0">
              <a:spcBef>
                <a:spcPct val="30000"/>
              </a:spcBef>
              <a:spcAft>
                <a:spcPct val="0"/>
              </a:spcAft>
              <a:defRPr sz="1200">
                <a:solidFill>
                  <a:schemeClr val="tx1"/>
                </a:solidFill>
                <a:latin typeface="Arial" charset="0"/>
              </a:defRPr>
            </a:lvl8pPr>
            <a:lvl9pPr marL="50034885" indent="-46217642" defTabSz="95470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3E11FB4-DF8D-48E9-BB2E-3B0B578A06A9}" type="slidenum">
              <a:rPr lang="de-DE" altLang="de-DE" smtClean="0">
                <a:solidFill>
                  <a:srgbClr val="000000"/>
                </a:solidFill>
                <a:latin typeface="Times" pitchFamily="18" charset="0"/>
              </a:rPr>
              <a:pPr eaLnBrk="1" hangingPunct="1">
                <a:spcBef>
                  <a:spcPct val="0"/>
                </a:spcBef>
              </a:pPr>
              <a:t>7</a:t>
            </a:fld>
            <a:endParaRPr lang="de-DE" altLang="de-DE" smtClean="0">
              <a:solidFill>
                <a:srgbClr val="000000"/>
              </a:solidFill>
              <a:latin typeface="Times" pitchFamily="18" charset="0"/>
            </a:endParaRPr>
          </a:p>
        </p:txBody>
      </p:sp>
    </p:spTree>
    <p:extLst>
      <p:ext uri="{BB962C8B-B14F-4D97-AF65-F5344CB8AC3E}">
        <p14:creationId xmlns:p14="http://schemas.microsoft.com/office/powerpoint/2010/main" val="3575488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80766401-3219-4713-A2AA-6555C7A4C00F}" type="slidenum">
              <a:rPr lang="en-US" smtClean="0"/>
              <a:t>13</a:t>
            </a:fld>
            <a:endParaRPr lang="en-US"/>
          </a:p>
        </p:txBody>
      </p:sp>
    </p:spTree>
    <p:extLst>
      <p:ext uri="{BB962C8B-B14F-4D97-AF65-F5344CB8AC3E}">
        <p14:creationId xmlns:p14="http://schemas.microsoft.com/office/powerpoint/2010/main" val="36272334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251520" y="1978404"/>
            <a:ext cx="4248472" cy="2890756"/>
          </a:xfrm>
          <a:noFill/>
          <a:ln>
            <a:noFill/>
          </a:ln>
        </p:spPr>
        <p:style>
          <a:lnRef idx="2">
            <a:schemeClr val="accent1"/>
          </a:lnRef>
          <a:fillRef idx="1">
            <a:schemeClr val="lt1"/>
          </a:fillRef>
          <a:effectRef idx="0">
            <a:schemeClr val="accent1"/>
          </a:effectRef>
          <a:fontRef idx="none"/>
        </p:style>
        <p:txBody>
          <a:bodyPr>
            <a:noAutofit/>
          </a:bodyPr>
          <a:lstStyle>
            <a:lvl1pPr algn="l">
              <a:defRPr sz="4400"/>
            </a:lvl1pPr>
          </a:lstStyle>
          <a:p>
            <a:r>
              <a:rPr lang="de-DE" dirty="0" smtClean="0"/>
              <a:t>Titelmasterformat durch Klicken bearbeiten</a:t>
            </a:r>
            <a:endParaRPr lang="en-US" dirty="0"/>
          </a:p>
        </p:txBody>
      </p:sp>
      <p:grpSp>
        <p:nvGrpSpPr>
          <p:cNvPr id="4" name="Gruppieren 3"/>
          <p:cNvGrpSpPr/>
          <p:nvPr userDrawn="1"/>
        </p:nvGrpSpPr>
        <p:grpSpPr>
          <a:xfrm>
            <a:off x="136070" y="0"/>
            <a:ext cx="8995338" cy="284276"/>
            <a:chOff x="136070" y="0"/>
            <a:chExt cx="8995338" cy="284276"/>
          </a:xfrm>
        </p:grpSpPr>
        <p:sp>
          <p:nvSpPr>
            <p:cNvPr id="17" name="Rechteck 16"/>
            <p:cNvSpPr/>
            <p:nvPr userDrawn="1"/>
          </p:nvSpPr>
          <p:spPr>
            <a:xfrm>
              <a:off x="548696" y="0"/>
              <a:ext cx="8582712" cy="284276"/>
            </a:xfrm>
            <a:prstGeom prst="rect">
              <a:avLst/>
            </a:prstGeom>
          </p:spPr>
          <p:txBody>
            <a:bodyPr wrap="square"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smtClean="0">
                  <a:ln>
                    <a:noFill/>
                  </a:ln>
                  <a:solidFill>
                    <a:srgbClr val="3C3C3C"/>
                  </a:solidFill>
                  <a:effectLst/>
                  <a:uLnTx/>
                  <a:uFillTx/>
                  <a:latin typeface="+mn-lt"/>
                  <a:ea typeface="+mn-ea"/>
                  <a:cs typeface="Arial" panose="020B0604020202020204" pitchFamily="34" charset="0"/>
                </a:rPr>
                <a:t>This project has received funding from the European Union’s Horizon 2020 Research and Innovation programme under Grant Agreement No 730872.</a:t>
              </a:r>
              <a:endParaRPr kumimoji="0" lang="en-GB" sz="900" b="0" i="0" u="none" strike="noStrike" kern="1200" cap="none" spc="0" normalizeH="0" baseline="0" noProof="0" dirty="0">
                <a:ln>
                  <a:noFill/>
                </a:ln>
                <a:solidFill>
                  <a:srgbClr val="3C3C3C"/>
                </a:solidFill>
                <a:effectLst/>
                <a:uLnTx/>
                <a:uFillTx/>
                <a:latin typeface="+mn-lt"/>
                <a:ea typeface="+mn-ea"/>
                <a:cs typeface="Arial" panose="020B0604020202020204" pitchFamily="34" charset="0"/>
              </a:endParaRPr>
            </a:p>
          </p:txBody>
        </p:sp>
        <p:pic>
          <p:nvPicPr>
            <p:cNvPr id="18"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6070" y="9192"/>
              <a:ext cx="412626" cy="275084"/>
            </a:xfrm>
            <a:prstGeom prst="rect">
              <a:avLst/>
            </a:prstGeom>
          </p:spPr>
        </p:pic>
      </p:grpSp>
      <p:sp>
        <p:nvSpPr>
          <p:cNvPr id="3" name="Untertitel 2"/>
          <p:cNvSpPr>
            <a:spLocks noGrp="1"/>
          </p:cNvSpPr>
          <p:nvPr>
            <p:ph type="subTitle" idx="1"/>
          </p:nvPr>
        </p:nvSpPr>
        <p:spPr>
          <a:xfrm>
            <a:off x="251520" y="5157192"/>
            <a:ext cx="6984776" cy="1008112"/>
          </a:xfrm>
        </p:spPr>
        <p:txBody>
          <a:bodyPr>
            <a:noAutofit/>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en-US" dirty="0"/>
          </a:p>
        </p:txBody>
      </p:sp>
      <p:sp>
        <p:nvSpPr>
          <p:cNvPr id="22" name="Datumsplatzhalter 20"/>
          <p:cNvSpPr>
            <a:spLocks noGrp="1"/>
          </p:cNvSpPr>
          <p:nvPr>
            <p:ph type="dt" sz="half" idx="2"/>
          </p:nvPr>
        </p:nvSpPr>
        <p:spPr>
          <a:xfrm>
            <a:off x="2411760" y="6438646"/>
            <a:ext cx="1152128" cy="365125"/>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dirty="0" smtClean="0"/>
              <a:t>14/05/2019</a:t>
            </a:r>
            <a:endParaRPr lang="en-US" dirty="0"/>
          </a:p>
        </p:txBody>
      </p:sp>
      <p:sp>
        <p:nvSpPr>
          <p:cNvPr id="23" name="Fußzeilenplatzhalter 21"/>
          <p:cNvSpPr>
            <a:spLocks noGrp="1"/>
          </p:cNvSpPr>
          <p:nvPr>
            <p:ph type="ftr" sz="quarter" idx="3"/>
          </p:nvPr>
        </p:nvSpPr>
        <p:spPr>
          <a:xfrm>
            <a:off x="3707904" y="6438646"/>
            <a:ext cx="4536504"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Mirjam van Daalen, PSI</a:t>
            </a:r>
            <a:endParaRPr lang="en-US" dirty="0"/>
          </a:p>
        </p:txBody>
      </p:sp>
      <p:sp>
        <p:nvSpPr>
          <p:cNvPr id="24" name="Foliennummernplatzhalter 22"/>
          <p:cNvSpPr>
            <a:spLocks noGrp="1"/>
          </p:cNvSpPr>
          <p:nvPr>
            <p:ph type="sldNum" sz="quarter" idx="4"/>
          </p:nvPr>
        </p:nvSpPr>
        <p:spPr>
          <a:xfrm>
            <a:off x="8316417" y="6438646"/>
            <a:ext cx="576064"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CD5D002B-C3F3-4C55-8C9C-964627E13370}" type="slidenum">
              <a:rPr lang="en-US" smtClean="0"/>
              <a:pPr/>
              <a:t>‹#›</a:t>
            </a:fld>
            <a:endParaRPr lang="en-US" dirty="0"/>
          </a:p>
        </p:txBody>
      </p:sp>
      <p:pic>
        <p:nvPicPr>
          <p:cNvPr id="10" name="Grafik 9"/>
          <p:cNvPicPr>
            <a:picLocks noChangeAspect="1"/>
          </p:cNvPicPr>
          <p:nvPr userDrawn="1"/>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16512" y="733835"/>
            <a:ext cx="5364000" cy="5359461"/>
          </a:xfrm>
          <a:prstGeom prst="rect">
            <a:avLst/>
          </a:prstGeom>
        </p:spPr>
      </p:pic>
    </p:spTree>
    <p:extLst>
      <p:ext uri="{BB962C8B-B14F-4D97-AF65-F5344CB8AC3E}">
        <p14:creationId xmlns:p14="http://schemas.microsoft.com/office/powerpoint/2010/main" val="2886210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10" name="Datumsplatzhalter 20"/>
          <p:cNvSpPr>
            <a:spLocks noGrp="1"/>
          </p:cNvSpPr>
          <p:nvPr>
            <p:ph type="dt" sz="half" idx="2"/>
          </p:nvPr>
        </p:nvSpPr>
        <p:spPr>
          <a:xfrm>
            <a:off x="2411760" y="6438646"/>
            <a:ext cx="1152128" cy="365125"/>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dirty="0" smtClean="0"/>
              <a:t>14/05/2019</a:t>
            </a:r>
            <a:endParaRPr lang="en-US" dirty="0"/>
          </a:p>
        </p:txBody>
      </p:sp>
      <p:sp>
        <p:nvSpPr>
          <p:cNvPr id="11" name="Fußzeilenplatzhalter 21"/>
          <p:cNvSpPr>
            <a:spLocks noGrp="1"/>
          </p:cNvSpPr>
          <p:nvPr>
            <p:ph type="ftr" sz="quarter" idx="3"/>
          </p:nvPr>
        </p:nvSpPr>
        <p:spPr>
          <a:xfrm>
            <a:off x="3707904" y="6438646"/>
            <a:ext cx="4536504"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Mirjam van Daalen PSI</a:t>
            </a:r>
            <a:endParaRPr lang="en-US" dirty="0"/>
          </a:p>
        </p:txBody>
      </p:sp>
      <p:sp>
        <p:nvSpPr>
          <p:cNvPr id="12" name="Foliennummernplatzhalter 22"/>
          <p:cNvSpPr>
            <a:spLocks noGrp="1"/>
          </p:cNvSpPr>
          <p:nvPr>
            <p:ph type="sldNum" sz="quarter" idx="4"/>
          </p:nvPr>
        </p:nvSpPr>
        <p:spPr>
          <a:xfrm>
            <a:off x="8316417" y="6438646"/>
            <a:ext cx="576064"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CD5D002B-C3F3-4C55-8C9C-964627E13370}" type="slidenum">
              <a:rPr lang="en-US" smtClean="0"/>
              <a:pPr/>
              <a:t>‹#›</a:t>
            </a:fld>
            <a:endParaRPr lang="en-US" dirty="0"/>
          </a:p>
        </p:txBody>
      </p:sp>
    </p:spTree>
    <p:extLst>
      <p:ext uri="{BB962C8B-B14F-4D97-AF65-F5344CB8AC3E}">
        <p14:creationId xmlns:p14="http://schemas.microsoft.com/office/powerpoint/2010/main" val="1139334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no">
    <p:spTree>
      <p:nvGrpSpPr>
        <p:cNvPr id="1" name=""/>
        <p:cNvGrpSpPr/>
        <p:nvPr/>
      </p:nvGrpSpPr>
      <p:grpSpPr>
        <a:xfrm>
          <a:off x="0" y="0"/>
          <a:ext cx="0" cy="0"/>
          <a:chOff x="0" y="0"/>
          <a:chExt cx="0" cy="0"/>
        </a:xfrm>
      </p:grpSpPr>
      <p:sp>
        <p:nvSpPr>
          <p:cNvPr id="11" name="Inhaltsplatzhalter 10"/>
          <p:cNvSpPr>
            <a:spLocks noGrp="1"/>
          </p:cNvSpPr>
          <p:nvPr>
            <p:ph sz="quarter" idx="13"/>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DE" noProof="0" dirty="0" smtClean="0"/>
              <a:t>Textmasterformat bearbeiten</a:t>
            </a:r>
          </a:p>
          <a:p>
            <a:pPr lvl="1"/>
            <a:r>
              <a:rPr lang="de-DE" noProof="0" dirty="0" smtClean="0"/>
              <a:t>Zweite Ebene</a:t>
            </a:r>
          </a:p>
          <a:p>
            <a:pPr lvl="2"/>
            <a:r>
              <a:rPr lang="de-DE" noProof="0" dirty="0" smtClean="0"/>
              <a:t>Dritte Ebene</a:t>
            </a:r>
          </a:p>
          <a:p>
            <a:pPr lvl="3"/>
            <a:r>
              <a:rPr lang="de-DE" noProof="0" dirty="0" smtClean="0"/>
              <a:t>Vierte Ebene</a:t>
            </a:r>
          </a:p>
          <a:p>
            <a:pPr lvl="4"/>
            <a:r>
              <a:rPr lang="de-DE" noProof="0" dirty="0" smtClean="0"/>
              <a:t>Fünfte Ebene</a:t>
            </a:r>
            <a:endParaRPr lang="en-GB" noProof="0" dirty="0" smtClean="0"/>
          </a:p>
        </p:txBody>
      </p:sp>
      <p:sp>
        <p:nvSpPr>
          <p:cNvPr id="16" name="Titel 15"/>
          <p:cNvSpPr>
            <a:spLocks noGrp="1"/>
          </p:cNvSpPr>
          <p:nvPr>
            <p:ph type="title"/>
          </p:nvPr>
        </p:nvSpPr>
        <p:spPr/>
        <p:txBody>
          <a:bodyPr/>
          <a:lstStyle/>
          <a:p>
            <a:r>
              <a:rPr lang="en-GB" noProof="0" dirty="0" err="1" smtClean="0"/>
              <a:t>Titelmasterformat</a:t>
            </a:r>
            <a:r>
              <a:rPr lang="en-GB" noProof="0" dirty="0" smtClean="0"/>
              <a:t> </a:t>
            </a:r>
            <a:r>
              <a:rPr lang="en-GB" noProof="0" dirty="0" err="1" smtClean="0"/>
              <a:t>durch</a:t>
            </a:r>
            <a:r>
              <a:rPr lang="en-GB" noProof="0" dirty="0" smtClean="0"/>
              <a:t> </a:t>
            </a:r>
            <a:r>
              <a:rPr lang="en-GB" noProof="0" dirty="0" err="1" smtClean="0"/>
              <a:t>Klicken</a:t>
            </a:r>
            <a:r>
              <a:rPr lang="en-GB" noProof="0" dirty="0" smtClean="0"/>
              <a:t> </a:t>
            </a:r>
            <a:r>
              <a:rPr lang="en-GB" noProof="0" dirty="0" err="1" smtClean="0"/>
              <a:t>bearbeiten</a:t>
            </a:r>
            <a:endParaRPr lang="en-GB" noProof="0" dirty="0"/>
          </a:p>
        </p:txBody>
      </p:sp>
      <p:sp>
        <p:nvSpPr>
          <p:cNvPr id="8" name="Inhaltsplatzhalter 10"/>
          <p:cNvSpPr>
            <a:spLocks noGrp="1"/>
          </p:cNvSpPr>
          <p:nvPr>
            <p:ph sz="quarter" idx="18"/>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en-GB" noProof="0" dirty="0" smtClean="0"/>
          </a:p>
        </p:txBody>
      </p:sp>
      <p:sp>
        <p:nvSpPr>
          <p:cNvPr id="6" name="Datumsplatzhalter 20"/>
          <p:cNvSpPr>
            <a:spLocks noGrp="1"/>
          </p:cNvSpPr>
          <p:nvPr>
            <p:ph type="dt" sz="half" idx="2"/>
          </p:nvPr>
        </p:nvSpPr>
        <p:spPr>
          <a:xfrm>
            <a:off x="2411760" y="6438646"/>
            <a:ext cx="1152128" cy="365125"/>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dirty="0" smtClean="0"/>
              <a:t>14/05/2019</a:t>
            </a:r>
            <a:endParaRPr lang="en-US" dirty="0"/>
          </a:p>
        </p:txBody>
      </p:sp>
      <p:sp>
        <p:nvSpPr>
          <p:cNvPr id="7" name="Fußzeilenplatzhalter 21"/>
          <p:cNvSpPr>
            <a:spLocks noGrp="1"/>
          </p:cNvSpPr>
          <p:nvPr>
            <p:ph type="ftr" sz="quarter" idx="3"/>
          </p:nvPr>
        </p:nvSpPr>
        <p:spPr>
          <a:xfrm>
            <a:off x="3707904" y="6438646"/>
            <a:ext cx="4536504"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Mirjam van Daalen PSI</a:t>
            </a:r>
            <a:endParaRPr lang="en-US" dirty="0"/>
          </a:p>
        </p:txBody>
      </p:sp>
      <p:sp>
        <p:nvSpPr>
          <p:cNvPr id="9" name="Foliennummernplatzhalter 22"/>
          <p:cNvSpPr>
            <a:spLocks noGrp="1"/>
          </p:cNvSpPr>
          <p:nvPr>
            <p:ph type="sldNum" sz="quarter" idx="4"/>
          </p:nvPr>
        </p:nvSpPr>
        <p:spPr>
          <a:xfrm>
            <a:off x="8316417" y="6438646"/>
            <a:ext cx="576064"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CD5D002B-C3F3-4C55-8C9C-964627E13370}" type="slidenum">
              <a:rPr lang="en-US" smtClean="0"/>
              <a:pPr/>
              <a:t>‹#›</a:t>
            </a:fld>
            <a:endParaRPr lang="en-US" dirty="0"/>
          </a:p>
        </p:txBody>
      </p:sp>
    </p:spTree>
    <p:extLst>
      <p:ext uri="{BB962C8B-B14F-4D97-AF65-F5344CB8AC3E}">
        <p14:creationId xmlns:p14="http://schemas.microsoft.com/office/powerpoint/2010/main" val="1638124165"/>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en-GB" noProof="0" dirty="0"/>
          </a:p>
        </p:txBody>
      </p:sp>
      <p:sp>
        <p:nvSpPr>
          <p:cNvPr id="4" name="Datumsplatzhalter 20"/>
          <p:cNvSpPr>
            <a:spLocks noGrp="1"/>
          </p:cNvSpPr>
          <p:nvPr>
            <p:ph type="dt" sz="half" idx="2"/>
          </p:nvPr>
        </p:nvSpPr>
        <p:spPr>
          <a:xfrm>
            <a:off x="2411760" y="6438646"/>
            <a:ext cx="1152128" cy="365125"/>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dirty="0" smtClean="0"/>
              <a:t>14/05/2019</a:t>
            </a:r>
            <a:endParaRPr lang="en-US" dirty="0"/>
          </a:p>
        </p:txBody>
      </p:sp>
      <p:sp>
        <p:nvSpPr>
          <p:cNvPr id="6" name="Fußzeilenplatzhalter 21"/>
          <p:cNvSpPr>
            <a:spLocks noGrp="1"/>
          </p:cNvSpPr>
          <p:nvPr>
            <p:ph type="ftr" sz="quarter" idx="3"/>
          </p:nvPr>
        </p:nvSpPr>
        <p:spPr>
          <a:xfrm>
            <a:off x="3707904" y="6438646"/>
            <a:ext cx="4536504"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Mirjam van Daalen PSI</a:t>
            </a:r>
            <a:endParaRPr lang="en-US" dirty="0"/>
          </a:p>
        </p:txBody>
      </p:sp>
      <p:sp>
        <p:nvSpPr>
          <p:cNvPr id="7" name="Foliennummernplatzhalter 22"/>
          <p:cNvSpPr>
            <a:spLocks noGrp="1"/>
          </p:cNvSpPr>
          <p:nvPr>
            <p:ph type="sldNum" sz="quarter" idx="4"/>
          </p:nvPr>
        </p:nvSpPr>
        <p:spPr>
          <a:xfrm>
            <a:off x="8316417" y="6438646"/>
            <a:ext cx="576064"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CD5D002B-C3F3-4C55-8C9C-964627E13370}" type="slidenum">
              <a:rPr lang="en-US" smtClean="0"/>
              <a:pPr/>
              <a:t>‹#›</a:t>
            </a:fld>
            <a:endParaRPr lang="en-US" dirty="0"/>
          </a:p>
        </p:txBody>
      </p:sp>
    </p:spTree>
    <p:extLst>
      <p:ext uri="{BB962C8B-B14F-4D97-AF65-F5344CB8AC3E}">
        <p14:creationId xmlns:p14="http://schemas.microsoft.com/office/powerpoint/2010/main" val="669425246"/>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el und Inhalt (grau)">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lvl1pPr>
              <a:defRPr spc="0" baseline="0"/>
            </a:lvl1pPr>
          </a:lstStyle>
          <a:p>
            <a:r>
              <a:rPr lang="de-DE" noProof="0" smtClean="0"/>
              <a:t>Titelmasterformat durch Klicken bearbeiten</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3750110991"/>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479337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userDrawn="1">
            <p:ph type="title"/>
          </p:nvPr>
        </p:nvSpPr>
        <p:spPr>
          <a:xfrm>
            <a:off x="251520" y="274638"/>
            <a:ext cx="8640960" cy="1143000"/>
          </a:xfrm>
          <a:prstGeom prst="rect">
            <a:avLst/>
          </a:prstGeom>
        </p:spPr>
        <p:txBody>
          <a:bodyPr vert="horz" lIns="91440" tIns="45720" rIns="91440" bIns="45720" rtlCol="0" anchor="ctr">
            <a:normAutofit/>
          </a:bodyPr>
          <a:lstStyle/>
          <a:p>
            <a:r>
              <a:rPr lang="de-DE" dirty="0" smtClean="0"/>
              <a:t>Titelmasterformat durch Klicken bearbeiten</a:t>
            </a:r>
            <a:endParaRPr lang="en-US" dirty="0"/>
          </a:p>
        </p:txBody>
      </p:sp>
      <p:sp>
        <p:nvSpPr>
          <p:cNvPr id="3" name="Textplatzhalter 2"/>
          <p:cNvSpPr>
            <a:spLocks noGrp="1"/>
          </p:cNvSpPr>
          <p:nvPr userDrawn="1">
            <p:ph type="body" idx="1"/>
          </p:nvPr>
        </p:nvSpPr>
        <p:spPr>
          <a:xfrm>
            <a:off x="251520" y="1600200"/>
            <a:ext cx="864096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pic>
        <p:nvPicPr>
          <p:cNvPr id="12" name="Grafik 1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7504" y="6318000"/>
            <a:ext cx="1352288" cy="540000"/>
          </a:xfrm>
          <a:prstGeom prst="rect">
            <a:avLst/>
          </a:prstGeom>
        </p:spPr>
      </p:pic>
      <p:sp>
        <p:nvSpPr>
          <p:cNvPr id="21" name="Datumsplatzhalter 20"/>
          <p:cNvSpPr>
            <a:spLocks noGrp="1"/>
          </p:cNvSpPr>
          <p:nvPr>
            <p:ph type="dt" sz="half" idx="2"/>
          </p:nvPr>
        </p:nvSpPr>
        <p:spPr>
          <a:xfrm>
            <a:off x="2411760" y="6438646"/>
            <a:ext cx="1152128" cy="365125"/>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dirty="0" smtClean="0"/>
              <a:t>14/05/2019</a:t>
            </a:r>
            <a:endParaRPr lang="en-US" dirty="0"/>
          </a:p>
        </p:txBody>
      </p:sp>
      <p:sp>
        <p:nvSpPr>
          <p:cNvPr id="23" name="Foliennummernplatzhalter 22"/>
          <p:cNvSpPr>
            <a:spLocks noGrp="1"/>
          </p:cNvSpPr>
          <p:nvPr>
            <p:ph type="sldNum" sz="quarter" idx="4"/>
          </p:nvPr>
        </p:nvSpPr>
        <p:spPr>
          <a:xfrm>
            <a:off x="8316417" y="6438646"/>
            <a:ext cx="576064"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CD5D002B-C3F3-4C55-8C9C-964627E13370}" type="slidenum">
              <a:rPr lang="en-US" smtClean="0"/>
              <a:pPr/>
              <a:t>‹#›</a:t>
            </a:fld>
            <a:endParaRPr lang="en-US" dirty="0"/>
          </a:p>
        </p:txBody>
      </p:sp>
      <p:grpSp>
        <p:nvGrpSpPr>
          <p:cNvPr id="4" name="Gruppieren 3"/>
          <p:cNvGrpSpPr/>
          <p:nvPr userDrawn="1"/>
        </p:nvGrpSpPr>
        <p:grpSpPr>
          <a:xfrm>
            <a:off x="2714536" y="5731748"/>
            <a:ext cx="6463592" cy="1126252"/>
            <a:chOff x="2714536" y="5731748"/>
            <a:chExt cx="6463592" cy="1126252"/>
          </a:xfrm>
        </p:grpSpPr>
        <p:sp>
          <p:nvSpPr>
            <p:cNvPr id="11" name="Rechtwinkliges Dreieck 10"/>
            <p:cNvSpPr/>
            <p:nvPr userDrawn="1"/>
          </p:nvSpPr>
          <p:spPr>
            <a:xfrm flipH="1">
              <a:off x="2714536" y="5733256"/>
              <a:ext cx="6444208" cy="1124744"/>
            </a:xfrm>
            <a:prstGeom prst="rtTriangle">
              <a:avLst/>
            </a:prstGeom>
            <a:gradFill>
              <a:gsLst>
                <a:gs pos="100000">
                  <a:srgbClr val="96C31E"/>
                </a:gs>
                <a:gs pos="0">
                  <a:schemeClr val="bg1"/>
                </a:gs>
                <a:gs pos="100000">
                  <a:srgbClr val="96C31E"/>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htwinkliges Dreieck 6"/>
            <p:cNvSpPr/>
            <p:nvPr userDrawn="1"/>
          </p:nvSpPr>
          <p:spPr>
            <a:xfrm flipH="1">
              <a:off x="3814040" y="5731748"/>
              <a:ext cx="5364088" cy="1124744"/>
            </a:xfrm>
            <a:prstGeom prst="rtTriangle">
              <a:avLst/>
            </a:prstGeom>
            <a:gradFill>
              <a:gsLst>
                <a:gs pos="100000">
                  <a:srgbClr val="0091A5"/>
                </a:gs>
                <a:gs pos="0">
                  <a:schemeClr val="bg1"/>
                </a:gs>
                <a:gs pos="59000">
                  <a:srgbClr val="0091A5"/>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Fußzeilenplatzhalter 21"/>
          <p:cNvSpPr>
            <a:spLocks noGrp="1"/>
          </p:cNvSpPr>
          <p:nvPr>
            <p:ph type="ftr" sz="quarter" idx="3"/>
          </p:nvPr>
        </p:nvSpPr>
        <p:spPr>
          <a:xfrm>
            <a:off x="3707904" y="6438646"/>
            <a:ext cx="4536504"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Mirjam van Daalen, PSI</a:t>
            </a:r>
            <a:endParaRPr lang="en-US" dirty="0"/>
          </a:p>
        </p:txBody>
      </p:sp>
    </p:spTree>
    <p:extLst>
      <p:ext uri="{BB962C8B-B14F-4D97-AF65-F5344CB8AC3E}">
        <p14:creationId xmlns:p14="http://schemas.microsoft.com/office/powerpoint/2010/main" val="1250651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63" r:id="rId4"/>
    <p:sldLayoutId id="2147483664" r:id="rId5"/>
    <p:sldLayoutId id="2147483665" r:id="rId6"/>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Clr>
          <a:srgbClr val="0091A5"/>
        </a:buClr>
        <a:buFont typeface="Arial" panose="020B0604020202020204" pitchFamily="34" charset="0"/>
        <a:buChar char="•"/>
        <a:defRPr sz="3200" kern="1200">
          <a:solidFill>
            <a:srgbClr val="3C3C3C"/>
          </a:solidFill>
          <a:latin typeface="Tahoma" panose="020B0604030504040204" pitchFamily="34" charset="0"/>
          <a:ea typeface="Tahoma" panose="020B0604030504040204" pitchFamily="34" charset="0"/>
          <a:cs typeface="Tahoma" panose="020B0604030504040204" pitchFamily="34" charset="0"/>
        </a:defRPr>
      </a:lvl1pPr>
      <a:lvl2pPr marL="742950" indent="-285750" algn="l" defTabSz="914400" rtl="0" eaLnBrk="1" latinLnBrk="0" hangingPunct="1">
        <a:spcBef>
          <a:spcPct val="20000"/>
        </a:spcBef>
        <a:buClr>
          <a:srgbClr val="96C31E"/>
        </a:buClr>
        <a:buFont typeface="Arial" panose="020B0604020202020204" pitchFamily="34" charset="0"/>
        <a:buChar char="–"/>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spcBef>
          <a:spcPct val="20000"/>
        </a:spcBef>
        <a:buClr>
          <a:srgbClr val="3C3C3C"/>
        </a:buClr>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spcBef>
          <a:spcPct val="20000"/>
        </a:spcBef>
        <a:buClr>
          <a:srgbClr val="3C3C3C"/>
        </a:buClr>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spcBef>
          <a:spcPct val="20000"/>
        </a:spcBef>
        <a:buClr>
          <a:srgbClr val="3C3C3C"/>
        </a:buClr>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google.ch/url?sa=i&amp;source=images&amp;cd=&amp;cad=rja&amp;uact=8&amp;ved=2ahUKEwj43r3NvIzbAhXC7xQKHc3hA2IQjRx6BAgBEAU&amp;url=https://www.techrepublic.com/article/why-your-data-analysis-may-be-doomed-from-the-start/&amp;psig=AOvVaw3SnlB-fIZPovOBCzUbx1aS&amp;ust=1526637119369816" TargetMode="Externa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s://doi.org/10.5281/zenodo.1296031" TargetMode="Externa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hyperlink" Target="https://doi.org/10.5281/zenodo.1296031"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hyperlink" Target="https://www.leaps-initiative.eu"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xml"/><Relationship Id="rId7" Type="http://schemas.openxmlformats.org/officeDocument/2006/relationships/image" Target="../media/image12.wmf"/><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3.wmf"/></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7.png"/><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827584" y="2420888"/>
            <a:ext cx="7992888" cy="3168352"/>
          </a:xfrm>
        </p:spPr>
        <p:txBody>
          <a:bodyPr/>
          <a:lstStyle/>
          <a:p>
            <a:r>
              <a:rPr lang="en-US" sz="3600" dirty="0" smtClean="0">
                <a:solidFill>
                  <a:srgbClr val="0091A5"/>
                </a:solidFill>
              </a:rPr>
              <a:t>WP24 </a:t>
            </a:r>
            <a:r>
              <a:rPr lang="en-US" sz="3600" b="1" dirty="0" smtClean="0">
                <a:solidFill>
                  <a:srgbClr val="0091A5"/>
                </a:solidFill>
              </a:rPr>
              <a:t>Demonstrator </a:t>
            </a:r>
            <a:r>
              <a:rPr lang="en-US" sz="3600" b="1" dirty="0">
                <a:solidFill>
                  <a:srgbClr val="0091A5"/>
                </a:solidFill>
              </a:rPr>
              <a:t>of a Photon Science Analysis Service (</a:t>
            </a:r>
            <a:r>
              <a:rPr lang="en-US" sz="3600" b="1" dirty="0" err="1">
                <a:solidFill>
                  <a:srgbClr val="0091A5"/>
                </a:solidFill>
              </a:rPr>
              <a:t>DaaS</a:t>
            </a:r>
            <a:r>
              <a:rPr lang="en-US" sz="3600" b="1" dirty="0" smtClean="0">
                <a:solidFill>
                  <a:srgbClr val="0091A5"/>
                </a:solidFill>
              </a:rPr>
              <a:t>)</a:t>
            </a:r>
          </a:p>
          <a:p>
            <a:endParaRPr lang="en-US" b="1" dirty="0"/>
          </a:p>
          <a:p>
            <a:endParaRPr lang="en-US" b="1" dirty="0"/>
          </a:p>
          <a:p>
            <a:r>
              <a:rPr lang="de-CH" dirty="0" smtClean="0"/>
              <a:t>Lead: Mirjam van Daalen (PSI)</a:t>
            </a:r>
          </a:p>
          <a:p>
            <a:r>
              <a:rPr lang="de-CH" dirty="0" smtClean="0"/>
              <a:t>Co-lead: Andy Goetz (ESRF)</a:t>
            </a:r>
            <a:endParaRPr lang="de-CH" dirty="0"/>
          </a:p>
          <a:p>
            <a:endParaRPr lang="de-CH" dirty="0"/>
          </a:p>
          <a:p>
            <a:endParaRPr lang="en-US" dirty="0"/>
          </a:p>
        </p:txBody>
      </p:sp>
      <p:sp>
        <p:nvSpPr>
          <p:cNvPr id="4" name="Datumsplatzhalter 3"/>
          <p:cNvSpPr>
            <a:spLocks noGrp="1"/>
          </p:cNvSpPr>
          <p:nvPr>
            <p:ph type="dt" sz="half" idx="2"/>
          </p:nvPr>
        </p:nvSpPr>
        <p:spPr/>
        <p:txBody>
          <a:bodyPr/>
          <a:lstStyle/>
          <a:p>
            <a:r>
              <a:rPr lang="en-US" dirty="0" smtClean="0"/>
              <a:t>14/05/2019</a:t>
            </a:r>
            <a:endParaRPr lang="en-US" dirty="0"/>
          </a:p>
        </p:txBody>
      </p:sp>
      <p:sp>
        <p:nvSpPr>
          <p:cNvPr id="5" name="Fußzeilenplatzhalter 4"/>
          <p:cNvSpPr>
            <a:spLocks noGrp="1"/>
          </p:cNvSpPr>
          <p:nvPr>
            <p:ph type="ftr" sz="quarter" idx="3"/>
          </p:nvPr>
        </p:nvSpPr>
        <p:spPr/>
        <p:txBody>
          <a:bodyPr/>
          <a:lstStyle/>
          <a:p>
            <a:r>
              <a:rPr lang="en-US" dirty="0" smtClean="0"/>
              <a:t>Mirjam van Daalen PSI</a:t>
            </a:r>
            <a:endParaRPr lang="en-US" dirty="0"/>
          </a:p>
        </p:txBody>
      </p:sp>
      <p:sp>
        <p:nvSpPr>
          <p:cNvPr id="6" name="Foliennummernplatzhalter 5"/>
          <p:cNvSpPr>
            <a:spLocks noGrp="1"/>
          </p:cNvSpPr>
          <p:nvPr>
            <p:ph type="sldNum" sz="quarter" idx="4"/>
          </p:nvPr>
        </p:nvSpPr>
        <p:spPr/>
        <p:txBody>
          <a:bodyPr/>
          <a:lstStyle/>
          <a:p>
            <a:fld id="{CD5D002B-C3F3-4C55-8C9C-964627E13370}" type="slidenum">
              <a:rPr lang="en-US" smtClean="0"/>
              <a:pPr/>
              <a:t>1</a:t>
            </a:fld>
            <a:endParaRPr lang="en-US" dirty="0"/>
          </a:p>
        </p:txBody>
      </p:sp>
    </p:spTree>
    <p:extLst>
      <p:ext uri="{BB962C8B-B14F-4D97-AF65-F5344CB8AC3E}">
        <p14:creationId xmlns:p14="http://schemas.microsoft.com/office/powerpoint/2010/main" val="35171960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10</a:t>
            </a:fld>
            <a:endParaRPr lang="de-DE" dirty="0"/>
          </a:p>
        </p:txBody>
      </p:sp>
      <p:graphicFrame>
        <p:nvGraphicFramePr>
          <p:cNvPr id="5" name="Diagram 4"/>
          <p:cNvGraphicFramePr/>
          <p:nvPr>
            <p:extLst>
              <p:ext uri="{D42A27DB-BD31-4B8C-83A1-F6EECF244321}">
                <p14:modId xmlns:p14="http://schemas.microsoft.com/office/powerpoint/2010/main" val="557700407"/>
              </p:ext>
            </p:extLst>
          </p:nvPr>
        </p:nvGraphicFramePr>
        <p:xfrm>
          <a:off x="251521" y="332656"/>
          <a:ext cx="8352928"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7037330"/>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11</a:t>
            </a:fld>
            <a:endParaRPr lang="de-DE" dirty="0"/>
          </a:p>
        </p:txBody>
      </p:sp>
      <p:sp>
        <p:nvSpPr>
          <p:cNvPr id="4" name="Inhaltsplatzhalter 3"/>
          <p:cNvSpPr>
            <a:spLocks noGrp="1"/>
          </p:cNvSpPr>
          <p:nvPr>
            <p:ph sz="quarter" idx="13"/>
          </p:nvPr>
        </p:nvSpPr>
        <p:spPr>
          <a:xfrm>
            <a:off x="755576" y="764704"/>
            <a:ext cx="8136904" cy="1512168"/>
          </a:xfrm>
        </p:spPr>
        <p:txBody>
          <a:bodyPr>
            <a:normAutofit fontScale="85000" lnSpcReduction="20000"/>
          </a:bodyPr>
          <a:lstStyle/>
          <a:p>
            <a:pPr marL="0" indent="0">
              <a:lnSpc>
                <a:spcPct val="90000"/>
              </a:lnSpc>
              <a:buNone/>
            </a:pPr>
            <a:r>
              <a:rPr lang="en-US" sz="3600" dirty="0">
                <a:solidFill>
                  <a:srgbClr val="0091A5"/>
                </a:solidFill>
                <a:ea typeface="+mn-ea"/>
                <a:cs typeface="+mn-cs"/>
              </a:rPr>
              <a:t>Blueprint D24.2</a:t>
            </a:r>
          </a:p>
          <a:p>
            <a:pPr marL="0" indent="0">
              <a:lnSpc>
                <a:spcPct val="100000"/>
              </a:lnSpc>
              <a:buNone/>
            </a:pPr>
            <a:endParaRPr lang="en-US" sz="3600" dirty="0" smtClean="0"/>
          </a:p>
          <a:p>
            <a:pPr marL="0" indent="0">
              <a:buNone/>
            </a:pPr>
            <a:r>
              <a:rPr lang="de-CH" dirty="0" smtClean="0"/>
              <a:t>Common </a:t>
            </a:r>
            <a:r>
              <a:rPr lang="de-CH" dirty="0" err="1" smtClean="0"/>
              <a:t>user</a:t>
            </a:r>
            <a:r>
              <a:rPr lang="de-CH" dirty="0" smtClean="0"/>
              <a:t> </a:t>
            </a:r>
            <a:r>
              <a:rPr lang="de-CH" dirty="0" err="1" smtClean="0"/>
              <a:t>workflow</a:t>
            </a:r>
            <a:r>
              <a:rPr lang="de-CH" dirty="0" smtClean="0"/>
              <a:t> </a:t>
            </a:r>
            <a:r>
              <a:rPr lang="de-CH" dirty="0" err="1" smtClean="0"/>
              <a:t>using</a:t>
            </a:r>
            <a:r>
              <a:rPr lang="de-CH" dirty="0" smtClean="0"/>
              <a:t> </a:t>
            </a:r>
            <a:r>
              <a:rPr lang="de-CH" dirty="0" err="1" smtClean="0"/>
              <a:t>the</a:t>
            </a:r>
            <a:r>
              <a:rPr lang="de-CH" dirty="0" smtClean="0"/>
              <a:t> </a:t>
            </a:r>
            <a:r>
              <a:rPr lang="de-CH" dirty="0" err="1" smtClean="0"/>
              <a:t>DaaS</a:t>
            </a:r>
            <a:r>
              <a:rPr lang="de-CH" dirty="0" smtClean="0"/>
              <a:t> </a:t>
            </a:r>
            <a:r>
              <a:rPr lang="de-CH" dirty="0" err="1" smtClean="0"/>
              <a:t>platform</a:t>
            </a:r>
            <a:endParaRPr lang="de-CH" sz="2400" dirty="0"/>
          </a:p>
          <a:p>
            <a:pPr marL="0" indent="0">
              <a:buNone/>
            </a:pPr>
            <a:r>
              <a:rPr lang="en-US" sz="2400" dirty="0" smtClean="0"/>
              <a:t> </a:t>
            </a:r>
          </a:p>
          <a:p>
            <a:endParaRPr lang="de-CH" sz="2400" dirty="0"/>
          </a:p>
          <a:p>
            <a:endParaRPr lang="de-CH" dirty="0"/>
          </a:p>
        </p:txBody>
      </p:sp>
      <p:pic>
        <p:nvPicPr>
          <p:cNvPr id="6" name="image13.png" descr="JRA_Portal_process.png"/>
          <p:cNvPicPr/>
          <p:nvPr/>
        </p:nvPicPr>
        <p:blipFill>
          <a:blip r:embed="rId2"/>
          <a:srcRect/>
          <a:stretch>
            <a:fillRect/>
          </a:stretch>
        </p:blipFill>
        <p:spPr>
          <a:xfrm>
            <a:off x="1185135" y="1916832"/>
            <a:ext cx="6773730" cy="4605933"/>
          </a:xfrm>
          <a:prstGeom prst="rect">
            <a:avLst/>
          </a:prstGeom>
          <a:ln/>
        </p:spPr>
      </p:pic>
    </p:spTree>
    <p:extLst>
      <p:ext uri="{BB962C8B-B14F-4D97-AF65-F5344CB8AC3E}">
        <p14:creationId xmlns:p14="http://schemas.microsoft.com/office/powerpoint/2010/main" val="1224457729"/>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12</a:t>
            </a:fld>
            <a:endParaRPr lang="de-DE" dirty="0"/>
          </a:p>
        </p:txBody>
      </p:sp>
      <p:sp>
        <p:nvSpPr>
          <p:cNvPr id="4" name="Inhaltsplatzhalter 3"/>
          <p:cNvSpPr>
            <a:spLocks noGrp="1"/>
          </p:cNvSpPr>
          <p:nvPr>
            <p:ph sz="quarter" idx="13"/>
          </p:nvPr>
        </p:nvSpPr>
        <p:spPr>
          <a:xfrm>
            <a:off x="755576" y="908720"/>
            <a:ext cx="4968552" cy="5472608"/>
          </a:xfrm>
        </p:spPr>
        <p:txBody>
          <a:bodyPr>
            <a:normAutofit lnSpcReduction="10000"/>
          </a:bodyPr>
          <a:lstStyle/>
          <a:p>
            <a:pPr marL="0" indent="0">
              <a:lnSpc>
                <a:spcPct val="90000"/>
              </a:lnSpc>
              <a:buNone/>
            </a:pPr>
            <a:r>
              <a:rPr lang="en-US" sz="2800" dirty="0">
                <a:solidFill>
                  <a:srgbClr val="0091A5"/>
                </a:solidFill>
                <a:ea typeface="+mn-ea"/>
                <a:cs typeface="+mn-cs"/>
              </a:rPr>
              <a:t>Task 24.2 Lead PSI</a:t>
            </a:r>
          </a:p>
          <a:p>
            <a:pPr marL="0" indent="0">
              <a:lnSpc>
                <a:spcPct val="100000"/>
              </a:lnSpc>
              <a:buNone/>
            </a:pPr>
            <a:endParaRPr lang="en-US" sz="3600" dirty="0" smtClean="0"/>
          </a:p>
          <a:p>
            <a:pPr marL="177800" lvl="3">
              <a:lnSpc>
                <a:spcPct val="90000"/>
              </a:lnSpc>
              <a:buFont typeface="Arial" panose="020B0604020202020204" pitchFamily="34" charset="0"/>
              <a:buChar char="•"/>
            </a:pPr>
            <a:r>
              <a:rPr lang="en-US" sz="2400" dirty="0">
                <a:solidFill>
                  <a:srgbClr val="3C3C3C"/>
                </a:solidFill>
              </a:rPr>
              <a:t>Collect </a:t>
            </a:r>
            <a:r>
              <a:rPr lang="en-US" sz="2400" dirty="0" smtClean="0">
                <a:solidFill>
                  <a:srgbClr val="3C3C3C"/>
                </a:solidFill>
              </a:rPr>
              <a:t>data </a:t>
            </a:r>
            <a:r>
              <a:rPr lang="en-US" sz="2400" dirty="0">
                <a:solidFill>
                  <a:srgbClr val="3C3C3C"/>
                </a:solidFill>
              </a:rPr>
              <a:t>analysis requirements and </a:t>
            </a:r>
            <a:r>
              <a:rPr lang="en-US" sz="2400" dirty="0" smtClean="0">
                <a:solidFill>
                  <a:srgbClr val="3C3C3C"/>
                </a:solidFill>
              </a:rPr>
              <a:t>existing </a:t>
            </a:r>
            <a:r>
              <a:rPr lang="en-US" sz="2400" dirty="0">
                <a:solidFill>
                  <a:srgbClr val="3C3C3C"/>
                </a:solidFill>
              </a:rPr>
              <a:t>software </a:t>
            </a:r>
            <a:r>
              <a:rPr lang="en-US" sz="2400" dirty="0" smtClean="0">
                <a:solidFill>
                  <a:srgbClr val="3C3C3C"/>
                </a:solidFill>
              </a:rPr>
              <a:t>solutions</a:t>
            </a:r>
          </a:p>
          <a:p>
            <a:pPr marL="177800" lvl="3">
              <a:lnSpc>
                <a:spcPct val="90000"/>
              </a:lnSpc>
              <a:buFont typeface="Arial" panose="020B0604020202020204" pitchFamily="34" charset="0"/>
              <a:buChar char="•"/>
            </a:pPr>
            <a:endParaRPr lang="en-US" sz="2400" dirty="0">
              <a:solidFill>
                <a:srgbClr val="3C3C3C"/>
              </a:solidFill>
            </a:endParaRPr>
          </a:p>
          <a:p>
            <a:pPr marL="177800" lvl="3">
              <a:lnSpc>
                <a:spcPct val="90000"/>
              </a:lnSpc>
              <a:buFont typeface="Arial" panose="020B0604020202020204" pitchFamily="34" charset="0"/>
              <a:buChar char="•"/>
            </a:pPr>
            <a:r>
              <a:rPr lang="en-US" sz="2400" dirty="0" err="1">
                <a:solidFill>
                  <a:srgbClr val="3C3C3C"/>
                </a:solidFill>
              </a:rPr>
              <a:t>Analyse</a:t>
            </a:r>
            <a:r>
              <a:rPr lang="en-US" sz="2400" dirty="0">
                <a:solidFill>
                  <a:srgbClr val="3C3C3C"/>
                </a:solidFill>
              </a:rPr>
              <a:t> which </a:t>
            </a:r>
            <a:r>
              <a:rPr lang="en-US" sz="2400" dirty="0" smtClean="0">
                <a:solidFill>
                  <a:srgbClr val="3C3C3C"/>
                </a:solidFill>
              </a:rPr>
              <a:t>use </a:t>
            </a:r>
            <a:r>
              <a:rPr lang="en-US" sz="2400" dirty="0">
                <a:solidFill>
                  <a:srgbClr val="3C3C3C"/>
                </a:solidFill>
              </a:rPr>
              <a:t>cases </a:t>
            </a:r>
            <a:r>
              <a:rPr lang="en-US" sz="2400" dirty="0" smtClean="0">
                <a:solidFill>
                  <a:srgbClr val="3C3C3C"/>
                </a:solidFill>
              </a:rPr>
              <a:t>are </a:t>
            </a:r>
            <a:r>
              <a:rPr lang="en-US" sz="2400" dirty="0">
                <a:solidFill>
                  <a:srgbClr val="3C3C3C"/>
                </a:solidFill>
              </a:rPr>
              <a:t>suitable candidates for providing </a:t>
            </a:r>
            <a:r>
              <a:rPr lang="en-US" sz="2400" dirty="0" err="1">
                <a:solidFill>
                  <a:srgbClr val="3C3C3C"/>
                </a:solidFill>
              </a:rPr>
              <a:t>harmonised</a:t>
            </a:r>
            <a:r>
              <a:rPr lang="en-US" sz="2400" dirty="0">
                <a:solidFill>
                  <a:srgbClr val="3C3C3C"/>
                </a:solidFill>
              </a:rPr>
              <a:t> solutions which can be transferred from one site to another site. </a:t>
            </a:r>
            <a:endParaRPr lang="en-US" sz="2400" dirty="0" smtClean="0">
              <a:solidFill>
                <a:srgbClr val="3C3C3C"/>
              </a:solidFill>
            </a:endParaRPr>
          </a:p>
          <a:p>
            <a:pPr marL="177800" lvl="3">
              <a:lnSpc>
                <a:spcPct val="90000"/>
              </a:lnSpc>
              <a:buFont typeface="Arial" panose="020B0604020202020204" pitchFamily="34" charset="0"/>
              <a:buChar char="•"/>
            </a:pPr>
            <a:endParaRPr lang="en-US" sz="2400" dirty="0">
              <a:solidFill>
                <a:srgbClr val="3C3C3C"/>
              </a:solidFill>
            </a:endParaRPr>
          </a:p>
          <a:p>
            <a:pPr marL="0" indent="0">
              <a:buNone/>
            </a:pPr>
            <a:endParaRPr lang="de-CH" sz="2400" dirty="0"/>
          </a:p>
          <a:p>
            <a:endParaRPr lang="de-CH" sz="2400" dirty="0"/>
          </a:p>
          <a:p>
            <a:pPr marL="0" indent="0">
              <a:buNone/>
            </a:pPr>
            <a:r>
              <a:rPr lang="en-US" sz="2400" dirty="0" smtClean="0"/>
              <a:t> </a:t>
            </a:r>
          </a:p>
          <a:p>
            <a:endParaRPr lang="de-CH" sz="2400" dirty="0"/>
          </a:p>
          <a:p>
            <a:endParaRPr lang="de-CH" dirty="0"/>
          </a:p>
        </p:txBody>
      </p:sp>
      <p:pic>
        <p:nvPicPr>
          <p:cNvPr id="4098" name="Picture 2" descr="Bildergebnis für data analysi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1700808"/>
            <a:ext cx="3096465"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561928"/>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13</a:t>
            </a:fld>
            <a:endParaRPr lang="de-DE" dirty="0"/>
          </a:p>
        </p:txBody>
      </p:sp>
      <p:sp>
        <p:nvSpPr>
          <p:cNvPr id="4" name="Inhaltsplatzhalter 3"/>
          <p:cNvSpPr>
            <a:spLocks noGrp="1"/>
          </p:cNvSpPr>
          <p:nvPr>
            <p:ph sz="quarter" idx="13"/>
          </p:nvPr>
        </p:nvSpPr>
        <p:spPr>
          <a:xfrm>
            <a:off x="395536" y="188640"/>
            <a:ext cx="7632848" cy="1440160"/>
          </a:xfrm>
        </p:spPr>
        <p:txBody>
          <a:bodyPr>
            <a:normAutofit fontScale="32500" lnSpcReduction="20000"/>
          </a:bodyPr>
          <a:lstStyle/>
          <a:p>
            <a:pPr marL="0" indent="0">
              <a:buNone/>
            </a:pPr>
            <a:r>
              <a:rPr lang="en-US" sz="7000" dirty="0">
                <a:solidFill>
                  <a:srgbClr val="0091A5"/>
                </a:solidFill>
                <a:ea typeface="+mn-ea"/>
                <a:cs typeface="+mn-cs"/>
              </a:rPr>
              <a:t>D 24.3 Cross site use case requirement report including comparison of existing </a:t>
            </a:r>
            <a:r>
              <a:rPr lang="en-US" sz="7000" dirty="0" smtClean="0">
                <a:solidFill>
                  <a:srgbClr val="0091A5"/>
                </a:solidFill>
                <a:ea typeface="+mn-ea"/>
                <a:cs typeface="+mn-cs"/>
              </a:rPr>
              <a:t>solutions (M12)</a:t>
            </a:r>
            <a:r>
              <a:rPr lang="it-IT" sz="4000" dirty="0" smtClean="0"/>
              <a:t> </a:t>
            </a:r>
            <a:endParaRPr lang="de-CH" sz="4000" dirty="0"/>
          </a:p>
          <a:p>
            <a:pPr marL="534987" lvl="6" indent="0">
              <a:lnSpc>
                <a:spcPct val="90000"/>
              </a:lnSpc>
              <a:buNone/>
            </a:pPr>
            <a:endParaRPr lang="en-US" sz="1400" dirty="0" smtClean="0">
              <a:solidFill>
                <a:srgbClr val="3C3C3C"/>
              </a:solidFill>
            </a:endParaRPr>
          </a:p>
          <a:p>
            <a:pPr marL="0" indent="0">
              <a:buNone/>
            </a:pPr>
            <a:endParaRPr lang="de-CH" sz="2400" dirty="0"/>
          </a:p>
          <a:p>
            <a:endParaRPr lang="de-CH" sz="2400" dirty="0"/>
          </a:p>
          <a:p>
            <a:pPr marL="0" indent="0">
              <a:buNone/>
            </a:pPr>
            <a:r>
              <a:rPr lang="en-US" sz="2400" dirty="0" smtClean="0"/>
              <a:t> </a:t>
            </a:r>
          </a:p>
          <a:p>
            <a:endParaRPr lang="de-CH" sz="2400" dirty="0"/>
          </a:p>
          <a:p>
            <a:endParaRPr lang="de-CH" dirty="0"/>
          </a:p>
        </p:txBody>
      </p:sp>
      <p:sp>
        <p:nvSpPr>
          <p:cNvPr id="9" name="Rectangle 4"/>
          <p:cNvSpPr>
            <a:spLocks noChangeArrowheads="1"/>
          </p:cNvSpPr>
          <p:nvPr/>
        </p:nvSpPr>
        <p:spPr bwMode="auto">
          <a:xfrm>
            <a:off x="1624013" y="2224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CH" altLang="de-DE" sz="1800" b="0" i="0" u="none" strike="noStrike" cap="none" normalizeH="0" baseline="0" smtClean="0">
                <a:ln>
                  <a:noFill/>
                </a:ln>
                <a:solidFill>
                  <a:schemeClr val="tx1"/>
                </a:solidFill>
                <a:effectLst/>
                <a:latin typeface="Arial" panose="020B0604020202020204" pitchFamily="34" charset="0"/>
              </a:rPr>
              <a:t/>
            </a:r>
            <a:br>
              <a:rPr kumimoji="0" lang="de-CH" altLang="de-DE" sz="1800" b="0" i="0" u="none" strike="noStrike" cap="none" normalizeH="0" baseline="0" smtClean="0">
                <a:ln>
                  <a:noFill/>
                </a:ln>
                <a:solidFill>
                  <a:schemeClr val="tx1"/>
                </a:solidFill>
                <a:effectLst/>
                <a:latin typeface="Arial" panose="020B0604020202020204" pitchFamily="34" charset="0"/>
              </a:rPr>
            </a:br>
            <a:endParaRPr kumimoji="0" lang="de-CH" altLang="de-DE" sz="1800" b="0" i="0" u="none" strike="noStrike" cap="none" normalizeH="0" baseline="0" smtClean="0">
              <a:ln>
                <a:noFill/>
              </a:ln>
              <a:solidFill>
                <a:schemeClr val="tx1"/>
              </a:solidFill>
              <a:effectLst/>
              <a:latin typeface="Arial" panose="020B0604020202020204"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3761311939"/>
              </p:ext>
            </p:extLst>
          </p:nvPr>
        </p:nvGraphicFramePr>
        <p:xfrm>
          <a:off x="467544" y="980728"/>
          <a:ext cx="8568954" cy="6166939"/>
        </p:xfrm>
        <a:graphic>
          <a:graphicData uri="http://schemas.openxmlformats.org/drawingml/2006/table">
            <a:tbl>
              <a:tblPr firstRow="1" bandRow="1">
                <a:tableStyleId>{5C22544A-7EE6-4342-B048-85BDC9FD1C3A}</a:tableStyleId>
              </a:tblPr>
              <a:tblGrid>
                <a:gridCol w="1428159">
                  <a:extLst>
                    <a:ext uri="{9D8B030D-6E8A-4147-A177-3AD203B41FA5}">
                      <a16:colId xmlns:a16="http://schemas.microsoft.com/office/drawing/2014/main" val="1399011585"/>
                    </a:ext>
                  </a:extLst>
                </a:gridCol>
                <a:gridCol w="1428159">
                  <a:extLst>
                    <a:ext uri="{9D8B030D-6E8A-4147-A177-3AD203B41FA5}">
                      <a16:colId xmlns:a16="http://schemas.microsoft.com/office/drawing/2014/main" val="2964748235"/>
                    </a:ext>
                  </a:extLst>
                </a:gridCol>
                <a:gridCol w="1428159">
                  <a:extLst>
                    <a:ext uri="{9D8B030D-6E8A-4147-A177-3AD203B41FA5}">
                      <a16:colId xmlns:a16="http://schemas.microsoft.com/office/drawing/2014/main" val="3493846419"/>
                    </a:ext>
                  </a:extLst>
                </a:gridCol>
                <a:gridCol w="1428159">
                  <a:extLst>
                    <a:ext uri="{9D8B030D-6E8A-4147-A177-3AD203B41FA5}">
                      <a16:colId xmlns:a16="http://schemas.microsoft.com/office/drawing/2014/main" val="2540683504"/>
                    </a:ext>
                  </a:extLst>
                </a:gridCol>
                <a:gridCol w="1428159">
                  <a:extLst>
                    <a:ext uri="{9D8B030D-6E8A-4147-A177-3AD203B41FA5}">
                      <a16:colId xmlns:a16="http://schemas.microsoft.com/office/drawing/2014/main" val="3246497707"/>
                    </a:ext>
                  </a:extLst>
                </a:gridCol>
                <a:gridCol w="1428159">
                  <a:extLst>
                    <a:ext uri="{9D8B030D-6E8A-4147-A177-3AD203B41FA5}">
                      <a16:colId xmlns:a16="http://schemas.microsoft.com/office/drawing/2014/main" val="1224706596"/>
                    </a:ext>
                  </a:extLst>
                </a:gridCol>
              </a:tblGrid>
              <a:tr h="701218">
                <a:tc>
                  <a:txBody>
                    <a:bodyPr/>
                    <a:lstStyle/>
                    <a:p>
                      <a:endParaRPr lang="de-CH" dirty="0"/>
                    </a:p>
                  </a:txBody>
                  <a:tcPr/>
                </a:tc>
                <a:tc>
                  <a:txBody>
                    <a:bodyPr/>
                    <a:lstStyle/>
                    <a:p>
                      <a:pPr>
                        <a:lnSpc>
                          <a:spcPct val="115000"/>
                        </a:lnSpc>
                        <a:spcAft>
                          <a:spcPts val="0"/>
                        </a:spcAft>
                      </a:pPr>
                      <a:r>
                        <a:rPr lang="en-US" sz="1800" b="1" dirty="0" err="1">
                          <a:effectLst/>
                          <a:latin typeface="Calibri" panose="020F0502020204030204" pitchFamily="34" charset="0"/>
                          <a:ea typeface="Calibri" panose="020F0502020204030204" pitchFamily="34" charset="0"/>
                          <a:cs typeface="Times New Roman" panose="02020603050405020304" pitchFamily="18" charset="0"/>
                        </a:rPr>
                        <a:t>CrystFEL</a:t>
                      </a:r>
                      <a:endParaRPr lang="de-CH"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US" sz="1800" b="1" dirty="0" err="1">
                          <a:effectLst/>
                          <a:latin typeface="Calibri" panose="020F0502020204030204" pitchFamily="34" charset="0"/>
                          <a:ea typeface="Calibri" panose="020F0502020204030204" pitchFamily="34" charset="0"/>
                          <a:cs typeface="Times New Roman" panose="02020603050405020304" pitchFamily="18" charset="0"/>
                        </a:rPr>
                        <a:t>Ptycho</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Shelves</a:t>
                      </a:r>
                      <a:endParaRPr lang="de-CH"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US" sz="1800" b="1" kern="1200" dirty="0" err="1">
                          <a:solidFill>
                            <a:schemeClr val="lt1"/>
                          </a:solidFill>
                          <a:effectLst/>
                          <a:latin typeface="Calibri" panose="020F0502020204030204" pitchFamily="34" charset="0"/>
                          <a:ea typeface="Calibri" panose="020F0502020204030204" pitchFamily="34" charset="0"/>
                          <a:cs typeface="Times New Roman" panose="02020603050405020304" pitchFamily="18" charset="0"/>
                        </a:rPr>
                        <a:t>Savu</a:t>
                      </a:r>
                      <a:endParaRPr lang="de-CH" sz="1800" b="1" kern="1200" dirty="0">
                        <a:solidFill>
                          <a:schemeClr val="lt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US" sz="1800" b="1" kern="1200" dirty="0" err="1">
                          <a:solidFill>
                            <a:schemeClr val="lt1"/>
                          </a:solidFill>
                          <a:effectLst/>
                          <a:latin typeface="Calibri" panose="020F0502020204030204" pitchFamily="34" charset="0"/>
                          <a:ea typeface="Calibri" panose="020F0502020204030204" pitchFamily="34" charset="0"/>
                          <a:cs typeface="Times New Roman" panose="02020603050405020304" pitchFamily="18" charset="0"/>
                        </a:rPr>
                        <a:t>pyFAI</a:t>
                      </a:r>
                      <a:endParaRPr lang="de-CH" sz="1800" b="1" kern="1200" dirty="0">
                        <a:solidFill>
                          <a:schemeClr val="lt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US" sz="1800" b="1" kern="1200" dirty="0" err="1">
                          <a:solidFill>
                            <a:schemeClr val="lt1"/>
                          </a:solidFill>
                          <a:effectLst/>
                          <a:latin typeface="Calibri" panose="020F0502020204030204" pitchFamily="34" charset="0"/>
                          <a:ea typeface="Calibri" panose="020F0502020204030204" pitchFamily="34" charset="0"/>
                          <a:cs typeface="Times New Roman" panose="02020603050405020304" pitchFamily="18" charset="0"/>
                        </a:rPr>
                        <a:t>PyMca</a:t>
                      </a:r>
                      <a:endParaRPr lang="de-CH" sz="1800" b="1" kern="1200" dirty="0">
                        <a:solidFill>
                          <a:schemeClr val="lt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91653209"/>
                  </a:ext>
                </a:extLst>
              </a:tr>
              <a:tr h="619401">
                <a:tc>
                  <a:txBody>
                    <a:bodyPr/>
                    <a:lstStyle/>
                    <a:p>
                      <a:r>
                        <a:rPr lang="de-CH" dirty="0" smtClean="0"/>
                        <a:t>Site</a:t>
                      </a:r>
                      <a:endParaRPr lang="de-CH" dirty="0"/>
                    </a:p>
                  </a:txBody>
                  <a:tcPr/>
                </a:tc>
                <a:tc>
                  <a:txBody>
                    <a:bodyPr/>
                    <a:lstStyle/>
                    <a:p>
                      <a:pPr marL="0" algn="l" defTabSz="914400" rtl="0" eaLnBrk="1" latinLnBrk="0" hangingPunct="1">
                        <a:lnSpc>
                          <a:spcPct val="115000"/>
                        </a:lnSpc>
                        <a:spcAft>
                          <a:spcPts val="0"/>
                        </a:spcAft>
                      </a:pPr>
                      <a:r>
                        <a:rPr lang="en-US" sz="1800" kern="1200" dirty="0">
                          <a:solidFill>
                            <a:schemeClr val="dk1"/>
                          </a:solidFill>
                          <a:latin typeface="+mn-lt"/>
                          <a:ea typeface="+mn-ea"/>
                          <a:cs typeface="+mn-cs"/>
                        </a:rPr>
                        <a:t>DESY</a:t>
                      </a:r>
                      <a:endParaRPr lang="de-CH" sz="1800" kern="1200" dirty="0">
                        <a:solidFill>
                          <a:schemeClr val="dk1"/>
                        </a:solidFill>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US" sz="1800" kern="1200" dirty="0">
                          <a:solidFill>
                            <a:schemeClr val="dk1"/>
                          </a:solidFill>
                          <a:latin typeface="+mn-lt"/>
                          <a:ea typeface="+mn-ea"/>
                          <a:cs typeface="+mn-cs"/>
                        </a:rPr>
                        <a:t>PSI</a:t>
                      </a:r>
                      <a:endParaRPr lang="de-CH" sz="1800" kern="1200" dirty="0">
                        <a:solidFill>
                          <a:schemeClr val="dk1"/>
                        </a:solidFill>
                        <a:latin typeface="+mn-lt"/>
                        <a:ea typeface="+mn-ea"/>
                        <a:cs typeface="+mn-cs"/>
                      </a:endParaRPr>
                    </a:p>
                  </a:txBody>
                  <a:tcPr marL="68580" marR="68580" marT="0" marB="0"/>
                </a:tc>
                <a:tc>
                  <a:txBody>
                    <a:bodyPr/>
                    <a:lstStyle/>
                    <a:p>
                      <a:pPr>
                        <a:lnSpc>
                          <a:spcPct val="115000"/>
                        </a:lnSpc>
                        <a:spcAft>
                          <a:spcPts val="0"/>
                        </a:spcAft>
                      </a:pPr>
                      <a:r>
                        <a:rPr lang="en-US" sz="1800" kern="1200" dirty="0">
                          <a:solidFill>
                            <a:schemeClr val="dk1"/>
                          </a:solidFill>
                          <a:latin typeface="+mn-lt"/>
                          <a:ea typeface="+mn-ea"/>
                          <a:cs typeface="+mn-cs"/>
                        </a:rPr>
                        <a:t>Diamond</a:t>
                      </a:r>
                      <a:endParaRPr lang="de-CH" sz="1800" kern="1200" dirty="0">
                        <a:solidFill>
                          <a:schemeClr val="dk1"/>
                        </a:solidFill>
                        <a:latin typeface="+mn-lt"/>
                        <a:ea typeface="+mn-ea"/>
                        <a:cs typeface="+mn-cs"/>
                      </a:endParaRPr>
                    </a:p>
                  </a:txBody>
                  <a:tcPr marL="68580" marR="68580" marT="0" marB="0"/>
                </a:tc>
                <a:tc>
                  <a:txBody>
                    <a:bodyPr/>
                    <a:lstStyle/>
                    <a:p>
                      <a:pPr>
                        <a:lnSpc>
                          <a:spcPct val="115000"/>
                        </a:lnSpc>
                        <a:spcAft>
                          <a:spcPts val="0"/>
                        </a:spcAft>
                      </a:pPr>
                      <a:r>
                        <a:rPr lang="en-US" sz="1800" kern="1200" dirty="0">
                          <a:solidFill>
                            <a:schemeClr val="dk1"/>
                          </a:solidFill>
                          <a:latin typeface="+mn-lt"/>
                          <a:ea typeface="+mn-ea"/>
                          <a:cs typeface="+mn-cs"/>
                        </a:rPr>
                        <a:t>ESRF</a:t>
                      </a:r>
                      <a:endParaRPr lang="de-CH" sz="1800" kern="1200" dirty="0">
                        <a:solidFill>
                          <a:schemeClr val="dk1"/>
                        </a:solidFill>
                        <a:latin typeface="+mn-lt"/>
                        <a:ea typeface="+mn-ea"/>
                        <a:cs typeface="+mn-cs"/>
                      </a:endParaRPr>
                    </a:p>
                  </a:txBody>
                  <a:tcPr marL="68580" marR="68580" marT="0" marB="0"/>
                </a:tc>
                <a:tc>
                  <a:txBody>
                    <a:bodyPr/>
                    <a:lstStyle/>
                    <a:p>
                      <a:pPr>
                        <a:lnSpc>
                          <a:spcPct val="115000"/>
                        </a:lnSpc>
                        <a:spcAft>
                          <a:spcPts val="0"/>
                        </a:spcAft>
                      </a:pPr>
                      <a:r>
                        <a:rPr lang="en-US" sz="1800" kern="1200" dirty="0">
                          <a:solidFill>
                            <a:schemeClr val="dk1"/>
                          </a:solidFill>
                          <a:latin typeface="+mn-lt"/>
                          <a:ea typeface="+mn-ea"/>
                          <a:cs typeface="+mn-cs"/>
                        </a:rPr>
                        <a:t>ESRF</a:t>
                      </a:r>
                      <a:endParaRPr lang="de-CH" sz="1800" kern="1200" dirty="0">
                        <a:solidFill>
                          <a:schemeClr val="dk1"/>
                        </a:solidFill>
                        <a:latin typeface="+mn-lt"/>
                        <a:ea typeface="+mn-ea"/>
                        <a:cs typeface="+mn-cs"/>
                      </a:endParaRPr>
                    </a:p>
                  </a:txBody>
                  <a:tcPr marL="68580" marR="68580" marT="0" marB="0"/>
                </a:tc>
                <a:extLst>
                  <a:ext uri="{0D108BD9-81ED-4DB2-BD59-A6C34878D82A}">
                    <a16:rowId xmlns:a16="http://schemas.microsoft.com/office/drawing/2014/main" val="2768275356"/>
                  </a:ext>
                </a:extLst>
              </a:tr>
              <a:tr h="711380">
                <a:tc>
                  <a:txBody>
                    <a:bodyPr/>
                    <a:lstStyle/>
                    <a:p>
                      <a:r>
                        <a:rPr lang="de-CH" dirty="0" smtClean="0"/>
                        <a:t>Description</a:t>
                      </a:r>
                      <a:endParaRPr lang="de-CH" dirty="0"/>
                    </a:p>
                  </a:txBody>
                  <a:tcPr/>
                </a:tc>
                <a:tc>
                  <a:txBody>
                    <a:bodyPr/>
                    <a:lstStyle/>
                    <a:p>
                      <a:r>
                        <a:rPr lang="en-US" sz="1400" dirty="0" smtClean="0"/>
                        <a:t>Suite of programs for processing diffraction data acquired "serially" in a "snapshot" manner.</a:t>
                      </a:r>
                    </a:p>
                    <a:p>
                      <a:endParaRPr lang="en-US" sz="1400" dirty="0" smtClean="0"/>
                    </a:p>
                    <a:p>
                      <a:r>
                        <a:rPr lang="en-US" sz="1400" dirty="0" smtClean="0"/>
                        <a:t>Technique of Serial Femtosecond Crystallography (SFX) with a free-electron laser source. </a:t>
                      </a:r>
                      <a:endParaRPr lang="de-CH" sz="1400" dirty="0"/>
                    </a:p>
                  </a:txBody>
                  <a:tcPr/>
                </a:tc>
                <a:tc>
                  <a:txBody>
                    <a:bodyPr/>
                    <a:lstStyle/>
                    <a:p>
                      <a:r>
                        <a:rPr lang="en-US" sz="1400" kern="1200" dirty="0" err="1" smtClean="0">
                          <a:solidFill>
                            <a:schemeClr val="dk1"/>
                          </a:solidFill>
                          <a:latin typeface="+mn-lt"/>
                          <a:ea typeface="+mn-ea"/>
                          <a:cs typeface="+mn-cs"/>
                        </a:rPr>
                        <a:t>Ptycho</a:t>
                      </a:r>
                      <a:r>
                        <a:rPr lang="en-US" sz="1400" kern="1200" dirty="0" smtClean="0">
                          <a:solidFill>
                            <a:schemeClr val="dk1"/>
                          </a:solidFill>
                          <a:latin typeface="+mn-lt"/>
                          <a:ea typeface="+mn-ea"/>
                          <a:cs typeface="+mn-cs"/>
                        </a:rPr>
                        <a:t> Shelves is an innovative and conceptually-simple modular framework for </a:t>
                      </a:r>
                      <a:r>
                        <a:rPr lang="en-US" sz="1400" kern="1200" dirty="0" err="1" smtClean="0">
                          <a:solidFill>
                            <a:schemeClr val="dk1"/>
                          </a:solidFill>
                          <a:latin typeface="+mn-lt"/>
                          <a:ea typeface="+mn-ea"/>
                          <a:cs typeface="+mn-cs"/>
                        </a:rPr>
                        <a:t>ptychography</a:t>
                      </a:r>
                      <a:r>
                        <a:rPr lang="en-US" sz="1400" kern="1200" dirty="0" smtClean="0">
                          <a:solidFill>
                            <a:schemeClr val="dk1"/>
                          </a:solidFill>
                          <a:latin typeface="+mn-lt"/>
                          <a:ea typeface="+mn-ea"/>
                          <a:cs typeface="+mn-cs"/>
                        </a:rPr>
                        <a:t> reconstructions</a:t>
                      </a:r>
                      <a:endParaRPr lang="de-CH" sz="1400" kern="1200" dirty="0">
                        <a:solidFill>
                          <a:schemeClr val="dk1"/>
                        </a:solidFill>
                        <a:latin typeface="+mn-lt"/>
                        <a:ea typeface="+mn-ea"/>
                        <a:cs typeface="+mn-cs"/>
                      </a:endParaRPr>
                    </a:p>
                  </a:txBody>
                  <a:tcPr/>
                </a:tc>
                <a:tc>
                  <a:txBody>
                    <a:bodyPr/>
                    <a:lstStyle/>
                    <a:p>
                      <a:r>
                        <a:rPr lang="en-US" sz="1400" kern="1200" dirty="0" err="1" smtClean="0">
                          <a:solidFill>
                            <a:schemeClr val="dk1"/>
                          </a:solidFill>
                          <a:latin typeface="+mn-lt"/>
                          <a:ea typeface="+mn-ea"/>
                          <a:cs typeface="+mn-cs"/>
                        </a:rPr>
                        <a:t>Savu</a:t>
                      </a:r>
                      <a:r>
                        <a:rPr lang="en-US" sz="1400" kern="1200" dirty="0" smtClean="0">
                          <a:solidFill>
                            <a:schemeClr val="dk1"/>
                          </a:solidFill>
                          <a:latin typeface="+mn-lt"/>
                          <a:ea typeface="+mn-ea"/>
                          <a:cs typeface="+mn-cs"/>
                        </a:rPr>
                        <a:t> is a Python package to assist with the processing and reconstruction of parallel-beam tomography data. </a:t>
                      </a:r>
                    </a:p>
                    <a:p>
                      <a:endParaRPr lang="de-CH"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The software package </a:t>
                      </a:r>
                      <a:r>
                        <a:rPr lang="en-US" sz="1400" kern="1200" dirty="0" err="1" smtClean="0">
                          <a:solidFill>
                            <a:schemeClr val="dk1"/>
                          </a:solidFill>
                          <a:latin typeface="+mn-lt"/>
                          <a:ea typeface="+mn-ea"/>
                          <a:cs typeface="+mn-cs"/>
                        </a:rPr>
                        <a:t>pyFAI</a:t>
                      </a:r>
                      <a:r>
                        <a:rPr lang="en-US" sz="1400" kern="1200" dirty="0" smtClean="0">
                          <a:solidFill>
                            <a:schemeClr val="dk1"/>
                          </a:solidFill>
                          <a:latin typeface="+mn-lt"/>
                          <a:ea typeface="+mn-ea"/>
                          <a:cs typeface="+mn-cs"/>
                        </a:rPr>
                        <a:t> has been designed to reduce SAXS, WAXS and XRPD images taken with detectors into 1D curves (azimuthal integration)</a:t>
                      </a:r>
                      <a:endParaRPr lang="de-CH" sz="1400" kern="1200" dirty="0" smtClean="0">
                        <a:solidFill>
                          <a:schemeClr val="dk1"/>
                        </a:solidFill>
                        <a:latin typeface="+mn-lt"/>
                        <a:ea typeface="+mn-ea"/>
                        <a:cs typeface="+mn-cs"/>
                      </a:endParaRPr>
                    </a:p>
                    <a:p>
                      <a:endParaRPr lang="de-CH"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Explore X-ray microscopy datasets - qualitative and quantitative analysis, interactive and batch processing, large variety of data formats support -including HDF5 </a:t>
                      </a:r>
                      <a:r>
                        <a:rPr lang="en-US" sz="1400" kern="1200" dirty="0" err="1" smtClean="0">
                          <a:solidFill>
                            <a:schemeClr val="dk1"/>
                          </a:solidFill>
                          <a:latin typeface="+mn-lt"/>
                          <a:ea typeface="+mn-ea"/>
                          <a:cs typeface="+mn-cs"/>
                        </a:rPr>
                        <a:t>NeXus</a:t>
                      </a:r>
                      <a:r>
                        <a:rPr lang="en-US" sz="1400" kern="1200" dirty="0" smtClean="0">
                          <a:solidFill>
                            <a:schemeClr val="dk1"/>
                          </a:solidFill>
                          <a:latin typeface="+mn-lt"/>
                          <a:ea typeface="+mn-ea"/>
                          <a:cs typeface="+mn-cs"/>
                        </a:rPr>
                        <a:t>-) while being the only free and open source alternative among the reference applications.</a:t>
                      </a:r>
                      <a:endParaRPr lang="de-CH" sz="1400" kern="1200" dirty="0" smtClean="0">
                        <a:solidFill>
                          <a:schemeClr val="dk1"/>
                        </a:solidFill>
                        <a:latin typeface="+mn-lt"/>
                        <a:ea typeface="+mn-ea"/>
                        <a:cs typeface="+mn-cs"/>
                      </a:endParaRPr>
                    </a:p>
                    <a:p>
                      <a:endParaRPr lang="de-CH" dirty="0"/>
                    </a:p>
                  </a:txBody>
                  <a:tcPr/>
                </a:tc>
                <a:extLst>
                  <a:ext uri="{0D108BD9-81ED-4DB2-BD59-A6C34878D82A}">
                    <a16:rowId xmlns:a16="http://schemas.microsoft.com/office/drawing/2014/main" val="1539573674"/>
                  </a:ext>
                </a:extLst>
              </a:tr>
            </a:tbl>
          </a:graphicData>
        </a:graphic>
      </p:graphicFrame>
      <p:sp>
        <p:nvSpPr>
          <p:cNvPr id="15" name="TextBox 14"/>
          <p:cNvSpPr txBox="1"/>
          <p:nvPr/>
        </p:nvSpPr>
        <p:spPr>
          <a:xfrm>
            <a:off x="539552" y="5552072"/>
            <a:ext cx="7200800" cy="1477328"/>
          </a:xfrm>
          <a:prstGeom prst="rect">
            <a:avLst/>
          </a:prstGeom>
          <a:noFill/>
        </p:spPr>
        <p:txBody>
          <a:bodyPr wrap="square" rtlCol="0">
            <a:spAutoFit/>
          </a:bodyPr>
          <a:lstStyle/>
          <a:p>
            <a:r>
              <a:rPr lang="en-US" u="sng" dirty="0"/>
              <a:t>Status</a:t>
            </a:r>
            <a:endParaRPr lang="de-CH" dirty="0"/>
          </a:p>
          <a:p>
            <a:r>
              <a:rPr lang="en-US" dirty="0"/>
              <a:t>The task has been completed and the deliverable D24.3 submitted. The software packages identified in the survey will be installed at the various sites and tested during the remainder of the project.</a:t>
            </a:r>
            <a:endParaRPr lang="de-CH" dirty="0"/>
          </a:p>
          <a:p>
            <a:endParaRPr lang="de-CH" dirty="0"/>
          </a:p>
        </p:txBody>
      </p:sp>
    </p:spTree>
    <p:extLst>
      <p:ext uri="{BB962C8B-B14F-4D97-AF65-F5344CB8AC3E}">
        <p14:creationId xmlns:p14="http://schemas.microsoft.com/office/powerpoint/2010/main" val="1428621018"/>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14</a:t>
            </a:fld>
            <a:endParaRPr lang="de-DE"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88640"/>
            <a:ext cx="9036496" cy="6096743"/>
          </a:xfrm>
          <a:prstGeom prst="rect">
            <a:avLst/>
          </a:prstGeom>
        </p:spPr>
      </p:pic>
      <p:graphicFrame>
        <p:nvGraphicFramePr>
          <p:cNvPr id="5" name="Diagram 4"/>
          <p:cNvGraphicFramePr/>
          <p:nvPr>
            <p:extLst>
              <p:ext uri="{D42A27DB-BD31-4B8C-83A1-F6EECF244321}">
                <p14:modId xmlns:p14="http://schemas.microsoft.com/office/powerpoint/2010/main" val="568312303"/>
              </p:ext>
            </p:extLst>
          </p:nvPr>
        </p:nvGraphicFramePr>
        <p:xfrm>
          <a:off x="107504" y="332656"/>
          <a:ext cx="8964996"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8547451"/>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15</a:t>
            </a:fld>
            <a:endParaRPr lang="de-DE"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88640"/>
            <a:ext cx="9036496" cy="6096743"/>
          </a:xfrm>
          <a:prstGeom prst="rect">
            <a:avLst/>
          </a:prstGeom>
        </p:spPr>
      </p:pic>
      <p:graphicFrame>
        <p:nvGraphicFramePr>
          <p:cNvPr id="5" name="Diagram 4"/>
          <p:cNvGraphicFramePr/>
          <p:nvPr>
            <p:extLst>
              <p:ext uri="{D42A27DB-BD31-4B8C-83A1-F6EECF244321}">
                <p14:modId xmlns:p14="http://schemas.microsoft.com/office/powerpoint/2010/main" val="2873606530"/>
              </p:ext>
            </p:extLst>
          </p:nvPr>
        </p:nvGraphicFramePr>
        <p:xfrm>
          <a:off x="107504" y="332656"/>
          <a:ext cx="8964996"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37992523"/>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16</a:t>
            </a:fld>
            <a:endParaRPr lang="de-DE"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88640"/>
            <a:ext cx="9036496" cy="6096743"/>
          </a:xfrm>
          <a:prstGeom prst="rect">
            <a:avLst/>
          </a:prstGeom>
        </p:spPr>
      </p:pic>
      <p:graphicFrame>
        <p:nvGraphicFramePr>
          <p:cNvPr id="5" name="Diagram 4"/>
          <p:cNvGraphicFramePr/>
          <p:nvPr>
            <p:extLst>
              <p:ext uri="{D42A27DB-BD31-4B8C-83A1-F6EECF244321}">
                <p14:modId xmlns:p14="http://schemas.microsoft.com/office/powerpoint/2010/main" val="1614597851"/>
              </p:ext>
            </p:extLst>
          </p:nvPr>
        </p:nvGraphicFramePr>
        <p:xfrm>
          <a:off x="107504" y="332656"/>
          <a:ext cx="8964996"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8504087"/>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17</a:t>
            </a:fld>
            <a:endParaRPr lang="de-DE"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88640"/>
            <a:ext cx="9036496" cy="6096743"/>
          </a:xfrm>
          <a:prstGeom prst="rect">
            <a:avLst/>
          </a:prstGeom>
        </p:spPr>
      </p:pic>
      <p:graphicFrame>
        <p:nvGraphicFramePr>
          <p:cNvPr id="5" name="Diagram 4"/>
          <p:cNvGraphicFramePr/>
          <p:nvPr>
            <p:extLst>
              <p:ext uri="{D42A27DB-BD31-4B8C-83A1-F6EECF244321}">
                <p14:modId xmlns:p14="http://schemas.microsoft.com/office/powerpoint/2010/main" val="362829833"/>
              </p:ext>
            </p:extLst>
          </p:nvPr>
        </p:nvGraphicFramePr>
        <p:xfrm>
          <a:off x="107504" y="332656"/>
          <a:ext cx="8964996"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32123270"/>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18</a:t>
            </a:fld>
            <a:endParaRPr lang="de-DE" dirty="0"/>
          </a:p>
        </p:txBody>
      </p:sp>
      <p:sp>
        <p:nvSpPr>
          <p:cNvPr id="4" name="Inhaltsplatzhalter 3"/>
          <p:cNvSpPr>
            <a:spLocks noGrp="1"/>
          </p:cNvSpPr>
          <p:nvPr>
            <p:ph sz="quarter" idx="13"/>
          </p:nvPr>
        </p:nvSpPr>
        <p:spPr>
          <a:xfrm>
            <a:off x="683568" y="404664"/>
            <a:ext cx="8136904" cy="6033982"/>
          </a:xfrm>
        </p:spPr>
        <p:txBody>
          <a:bodyPr>
            <a:normAutofit fontScale="70000" lnSpcReduction="20000"/>
          </a:bodyPr>
          <a:lstStyle/>
          <a:p>
            <a:pPr marL="0" indent="0">
              <a:buNone/>
            </a:pPr>
            <a:r>
              <a:rPr lang="de-CH" sz="5100" dirty="0" smtClean="0">
                <a:solidFill>
                  <a:srgbClr val="0091A5"/>
                </a:solidFill>
                <a:ea typeface="+mn-ea"/>
                <a:cs typeface="+mn-cs"/>
              </a:rPr>
              <a:t>Status </a:t>
            </a:r>
            <a:r>
              <a:rPr lang="de-CH" sz="5100" dirty="0" err="1" smtClean="0">
                <a:solidFill>
                  <a:srgbClr val="0091A5"/>
                </a:solidFill>
                <a:ea typeface="+mn-ea"/>
                <a:cs typeface="+mn-cs"/>
              </a:rPr>
              <a:t>UmbrellaID</a:t>
            </a:r>
            <a:r>
              <a:rPr lang="de-CH" sz="5100" dirty="0" smtClean="0">
                <a:solidFill>
                  <a:srgbClr val="0091A5"/>
                </a:solidFill>
                <a:ea typeface="+mn-ea"/>
                <a:cs typeface="+mn-cs"/>
              </a:rPr>
              <a:t> </a:t>
            </a:r>
            <a:r>
              <a:rPr lang="de-CH" sz="5100" dirty="0" err="1" smtClean="0">
                <a:solidFill>
                  <a:srgbClr val="0091A5"/>
                </a:solidFill>
                <a:ea typeface="+mn-ea"/>
                <a:cs typeface="+mn-cs"/>
              </a:rPr>
              <a:t>activities</a:t>
            </a:r>
            <a:endParaRPr lang="de-CH" sz="5100" dirty="0" smtClean="0">
              <a:solidFill>
                <a:srgbClr val="0091A5"/>
              </a:solidFill>
              <a:ea typeface="+mn-ea"/>
              <a:cs typeface="+mn-cs"/>
            </a:endParaRPr>
          </a:p>
          <a:p>
            <a:pPr marL="0" indent="0">
              <a:buNone/>
            </a:pPr>
            <a:endParaRPr lang="de-CH" sz="5100" dirty="0">
              <a:solidFill>
                <a:srgbClr val="0091A5"/>
              </a:solidFill>
              <a:ea typeface="+mn-ea"/>
              <a:cs typeface="+mn-cs"/>
            </a:endParaRPr>
          </a:p>
          <a:p>
            <a:pPr lvl="0"/>
            <a:r>
              <a:rPr lang="en-US" dirty="0" err="1"/>
              <a:t>UmbrellaID</a:t>
            </a:r>
            <a:r>
              <a:rPr lang="en-US" dirty="0"/>
              <a:t> (UID) is connected to </a:t>
            </a:r>
            <a:r>
              <a:rPr lang="en-US" dirty="0" err="1" smtClean="0"/>
              <a:t>EduGain</a:t>
            </a:r>
            <a:r>
              <a:rPr lang="en-US" dirty="0" smtClean="0"/>
              <a:t> super federation. </a:t>
            </a:r>
          </a:p>
          <a:p>
            <a:pPr lvl="0"/>
            <a:endParaRPr lang="en-US" dirty="0" smtClean="0"/>
          </a:p>
          <a:p>
            <a:pPr lvl="0"/>
            <a:r>
              <a:rPr lang="en-US" dirty="0" smtClean="0"/>
              <a:t>The </a:t>
            </a:r>
            <a:r>
              <a:rPr lang="en-US" dirty="0" err="1"/>
              <a:t>EduTeam</a:t>
            </a:r>
            <a:r>
              <a:rPr lang="en-US" dirty="0"/>
              <a:t> pilot (GEANT) attribute handling can now be exploited (basis for connection to EOSC). </a:t>
            </a:r>
            <a:endParaRPr lang="en-US" dirty="0" smtClean="0"/>
          </a:p>
          <a:p>
            <a:pPr marL="0" lvl="0" indent="0">
              <a:buNone/>
            </a:pPr>
            <a:endParaRPr lang="en-US" dirty="0" smtClean="0"/>
          </a:p>
          <a:p>
            <a:pPr lvl="0"/>
            <a:r>
              <a:rPr lang="en-US" dirty="0" smtClean="0"/>
              <a:t>With </a:t>
            </a:r>
            <a:r>
              <a:rPr lang="en-US" dirty="0"/>
              <a:t>the </a:t>
            </a:r>
            <a:r>
              <a:rPr lang="en-US" dirty="0" err="1"/>
              <a:t>EduGain</a:t>
            </a:r>
            <a:r>
              <a:rPr lang="en-US" dirty="0"/>
              <a:t> connection Umbrella can now bridge to various other communities such as: Elixir, </a:t>
            </a:r>
            <a:r>
              <a:rPr lang="en-US" dirty="0" err="1"/>
              <a:t>Orcid</a:t>
            </a:r>
            <a:r>
              <a:rPr lang="en-US" dirty="0"/>
              <a:t>, EGI </a:t>
            </a:r>
            <a:r>
              <a:rPr lang="en-US" dirty="0" err="1"/>
              <a:t>CheckIn</a:t>
            </a:r>
            <a:r>
              <a:rPr lang="en-US" dirty="0"/>
              <a:t>. ALBA is working on connection of UID to the Remote Data Analysis as a Service portal demonstrator</a:t>
            </a:r>
            <a:r>
              <a:rPr lang="en-US" dirty="0" smtClean="0"/>
              <a:t>.</a:t>
            </a:r>
          </a:p>
          <a:p>
            <a:pPr lvl="0"/>
            <a:endParaRPr lang="de-CH" dirty="0"/>
          </a:p>
          <a:p>
            <a:pPr lvl="0"/>
            <a:r>
              <a:rPr lang="en-US" dirty="0"/>
              <a:t>UID participation in the FIM4R editors group were Umbrella is one of the involved user communities. Paper published at: </a:t>
            </a:r>
            <a:r>
              <a:rPr lang="en-US" u="sng" dirty="0">
                <a:hlinkClick r:id="rId2"/>
              </a:rPr>
              <a:t>https://doi.org/10.5281/zenodo.1296031</a:t>
            </a:r>
            <a:r>
              <a:rPr lang="en-US" dirty="0"/>
              <a:t> . Amount of users of UID has grown 16% in the last year</a:t>
            </a:r>
            <a:r>
              <a:rPr lang="en-US" dirty="0" smtClean="0"/>
              <a:t>.</a:t>
            </a:r>
          </a:p>
          <a:p>
            <a:pPr lvl="0"/>
            <a:endParaRPr lang="de-CH" dirty="0"/>
          </a:p>
          <a:p>
            <a:pPr marL="0" indent="0">
              <a:lnSpc>
                <a:spcPct val="100000"/>
              </a:lnSpc>
              <a:buNone/>
            </a:pPr>
            <a:endParaRPr lang="en-US" sz="3600" dirty="0" smtClean="0"/>
          </a:p>
        </p:txBody>
      </p:sp>
    </p:spTree>
    <p:extLst>
      <p:ext uri="{BB962C8B-B14F-4D97-AF65-F5344CB8AC3E}">
        <p14:creationId xmlns:p14="http://schemas.microsoft.com/office/powerpoint/2010/main" val="3379083174"/>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19</a:t>
            </a:fld>
            <a:endParaRPr lang="de-DE" dirty="0"/>
          </a:p>
        </p:txBody>
      </p:sp>
      <p:sp>
        <p:nvSpPr>
          <p:cNvPr id="4" name="Inhaltsplatzhalter 3"/>
          <p:cNvSpPr>
            <a:spLocks noGrp="1"/>
          </p:cNvSpPr>
          <p:nvPr>
            <p:ph sz="quarter" idx="13"/>
          </p:nvPr>
        </p:nvSpPr>
        <p:spPr>
          <a:xfrm>
            <a:off x="683568" y="404664"/>
            <a:ext cx="8136904" cy="6033982"/>
          </a:xfrm>
        </p:spPr>
        <p:txBody>
          <a:bodyPr>
            <a:normAutofit fontScale="55000" lnSpcReduction="20000"/>
          </a:bodyPr>
          <a:lstStyle/>
          <a:p>
            <a:pPr marL="0" indent="0">
              <a:buNone/>
            </a:pPr>
            <a:r>
              <a:rPr lang="de-CH" sz="5100" dirty="0" smtClean="0">
                <a:solidFill>
                  <a:srgbClr val="0091A5"/>
                </a:solidFill>
                <a:ea typeface="+mn-ea"/>
                <a:cs typeface="+mn-cs"/>
              </a:rPr>
              <a:t>Status </a:t>
            </a:r>
            <a:r>
              <a:rPr lang="de-CH" sz="5100" dirty="0" err="1" smtClean="0">
                <a:solidFill>
                  <a:srgbClr val="0091A5"/>
                </a:solidFill>
                <a:ea typeface="+mn-ea"/>
                <a:cs typeface="+mn-cs"/>
              </a:rPr>
              <a:t>UmbrellaID</a:t>
            </a:r>
            <a:r>
              <a:rPr lang="de-CH" sz="5100" dirty="0" smtClean="0">
                <a:solidFill>
                  <a:srgbClr val="0091A5"/>
                </a:solidFill>
                <a:ea typeface="+mn-ea"/>
                <a:cs typeface="+mn-cs"/>
              </a:rPr>
              <a:t> </a:t>
            </a:r>
            <a:r>
              <a:rPr lang="de-CH" sz="5100" dirty="0" err="1" smtClean="0">
                <a:solidFill>
                  <a:srgbClr val="0091A5"/>
                </a:solidFill>
                <a:ea typeface="+mn-ea"/>
                <a:cs typeface="+mn-cs"/>
              </a:rPr>
              <a:t>activities</a:t>
            </a:r>
            <a:endParaRPr lang="de-CH" sz="5100" dirty="0" smtClean="0">
              <a:solidFill>
                <a:srgbClr val="0091A5"/>
              </a:solidFill>
              <a:ea typeface="+mn-ea"/>
              <a:cs typeface="+mn-cs"/>
            </a:endParaRPr>
          </a:p>
          <a:p>
            <a:pPr marL="0" indent="0">
              <a:buNone/>
            </a:pPr>
            <a:endParaRPr lang="de-CH" sz="5100" dirty="0">
              <a:solidFill>
                <a:srgbClr val="0091A5"/>
              </a:solidFill>
              <a:ea typeface="+mn-ea"/>
              <a:cs typeface="+mn-cs"/>
            </a:endParaRPr>
          </a:p>
          <a:p>
            <a:pPr lvl="0"/>
            <a:r>
              <a:rPr lang="en-US" dirty="0" err="1"/>
              <a:t>UmbrellaID</a:t>
            </a:r>
            <a:r>
              <a:rPr lang="en-US" dirty="0"/>
              <a:t> (UID) is connected to </a:t>
            </a:r>
            <a:r>
              <a:rPr lang="en-US" dirty="0" err="1"/>
              <a:t>EduGain</a:t>
            </a:r>
            <a:r>
              <a:rPr lang="en-US" dirty="0"/>
              <a:t>. </a:t>
            </a:r>
            <a:endParaRPr lang="en-US" dirty="0" smtClean="0"/>
          </a:p>
          <a:p>
            <a:pPr lvl="0"/>
            <a:endParaRPr lang="en-US" dirty="0" smtClean="0"/>
          </a:p>
          <a:p>
            <a:pPr lvl="0"/>
            <a:r>
              <a:rPr lang="en-US" dirty="0" smtClean="0"/>
              <a:t>The </a:t>
            </a:r>
            <a:r>
              <a:rPr lang="en-US" dirty="0" err="1"/>
              <a:t>EduTeam</a:t>
            </a:r>
            <a:r>
              <a:rPr lang="en-US" dirty="0"/>
              <a:t> pilot (GEANT) attribute handling can now be exploited (basis for connection to EOSC). </a:t>
            </a:r>
            <a:endParaRPr lang="en-US" dirty="0" smtClean="0"/>
          </a:p>
          <a:p>
            <a:pPr lvl="0"/>
            <a:endParaRPr lang="en-US" dirty="0" smtClean="0"/>
          </a:p>
          <a:p>
            <a:pPr lvl="0"/>
            <a:r>
              <a:rPr lang="en-US" dirty="0" smtClean="0"/>
              <a:t>Umbrella </a:t>
            </a:r>
            <a:r>
              <a:rPr lang="en-US" dirty="0"/>
              <a:t>is used as a critical service at PSI and the first company from </a:t>
            </a:r>
            <a:r>
              <a:rPr lang="en-US" dirty="0" err="1"/>
              <a:t>ParkInnovaare</a:t>
            </a:r>
            <a:r>
              <a:rPr lang="en-US" dirty="0"/>
              <a:t> is now connected via Umbrella to use PSI’s infrastructure. </a:t>
            </a:r>
            <a:endParaRPr lang="en-US" dirty="0" smtClean="0"/>
          </a:p>
          <a:p>
            <a:pPr lvl="0"/>
            <a:endParaRPr lang="en-US" dirty="0" smtClean="0"/>
          </a:p>
          <a:p>
            <a:pPr lvl="0"/>
            <a:r>
              <a:rPr lang="en-US" dirty="0" smtClean="0"/>
              <a:t>With </a:t>
            </a:r>
            <a:r>
              <a:rPr lang="en-US" dirty="0"/>
              <a:t>the </a:t>
            </a:r>
            <a:r>
              <a:rPr lang="en-US" dirty="0" err="1"/>
              <a:t>EduGain</a:t>
            </a:r>
            <a:r>
              <a:rPr lang="en-US" dirty="0"/>
              <a:t> connection Umbrella can now bridge to various other communities such as: Elixir, </a:t>
            </a:r>
            <a:r>
              <a:rPr lang="en-US" dirty="0" err="1"/>
              <a:t>Orcid</a:t>
            </a:r>
            <a:r>
              <a:rPr lang="en-US" dirty="0"/>
              <a:t>, EGI </a:t>
            </a:r>
            <a:r>
              <a:rPr lang="en-US" dirty="0" err="1"/>
              <a:t>CheckIn</a:t>
            </a:r>
            <a:r>
              <a:rPr lang="en-US" dirty="0"/>
              <a:t>. ALBA is working on connection of UID to the Remote Data Analysis as a Service portal demonstrator</a:t>
            </a:r>
            <a:r>
              <a:rPr lang="en-US" dirty="0" smtClean="0"/>
              <a:t>.</a:t>
            </a:r>
          </a:p>
          <a:p>
            <a:pPr lvl="0"/>
            <a:endParaRPr lang="de-CH" dirty="0"/>
          </a:p>
          <a:p>
            <a:pPr lvl="0"/>
            <a:r>
              <a:rPr lang="en-US" dirty="0"/>
              <a:t>UID participation in the FIM4R editors group were Umbrella is one of the involved user communities. Paper published at: </a:t>
            </a:r>
            <a:r>
              <a:rPr lang="en-US" u="sng" dirty="0">
                <a:hlinkClick r:id="rId2"/>
              </a:rPr>
              <a:t>https://doi.org/10.5281/zenodo.1296031</a:t>
            </a:r>
            <a:r>
              <a:rPr lang="en-US" dirty="0"/>
              <a:t> . Amount of users of UID has grown 16% in the last year</a:t>
            </a:r>
            <a:r>
              <a:rPr lang="en-US" dirty="0" smtClean="0"/>
              <a:t>.</a:t>
            </a:r>
          </a:p>
          <a:p>
            <a:pPr lvl="0"/>
            <a:endParaRPr lang="de-CH" dirty="0"/>
          </a:p>
          <a:p>
            <a:pPr lvl="0"/>
            <a:r>
              <a:rPr lang="en-US" dirty="0"/>
              <a:t>Next Umbrella meeting in Spring 2019. A subcontractor is hired now to do work on task 24.6.</a:t>
            </a:r>
            <a:endParaRPr lang="de-CH" dirty="0"/>
          </a:p>
          <a:p>
            <a:pPr marL="0" indent="0">
              <a:lnSpc>
                <a:spcPct val="100000"/>
              </a:lnSpc>
              <a:buNone/>
            </a:pPr>
            <a:endParaRPr lang="en-US" sz="3600" dirty="0" smtClean="0"/>
          </a:p>
        </p:txBody>
      </p:sp>
    </p:spTree>
    <p:extLst>
      <p:ext uri="{BB962C8B-B14F-4D97-AF65-F5344CB8AC3E}">
        <p14:creationId xmlns:p14="http://schemas.microsoft.com/office/powerpoint/2010/main" val="2365222967"/>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a:xfrm>
            <a:off x="8172400" y="6438646"/>
            <a:ext cx="827583" cy="365125"/>
          </a:xfrm>
        </p:spPr>
        <p:txBody>
          <a:bodyPr/>
          <a:lstStyle/>
          <a:p>
            <a:pPr algn="r">
              <a:defRPr/>
            </a:pPr>
            <a:r>
              <a:rPr lang="de-DE" dirty="0" smtClean="0"/>
              <a:t>Page </a:t>
            </a:r>
            <a:fld id="{EBC07571-3134-BB4B-B83F-1A9FE18D34F3}" type="slidenum">
              <a:rPr lang="de-DE" smtClean="0"/>
              <a:pPr algn="r">
                <a:defRPr/>
              </a:pPr>
              <a:t>2</a:t>
            </a:fld>
            <a:endParaRPr lang="de-DE"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04048" y="1052736"/>
            <a:ext cx="4179591" cy="3384376"/>
          </a:xfrm>
          <a:prstGeom prst="rect">
            <a:avLst/>
          </a:prstGeom>
        </p:spPr>
      </p:pic>
      <p:sp>
        <p:nvSpPr>
          <p:cNvPr id="4" name="Inhaltsplatzhalter 3"/>
          <p:cNvSpPr>
            <a:spLocks noGrp="1"/>
          </p:cNvSpPr>
          <p:nvPr>
            <p:ph sz="quarter" idx="13"/>
          </p:nvPr>
        </p:nvSpPr>
        <p:spPr>
          <a:xfrm>
            <a:off x="683568" y="404664"/>
            <a:ext cx="7992888" cy="5976664"/>
          </a:xfrm>
        </p:spPr>
        <p:txBody>
          <a:bodyPr>
            <a:normAutofit fontScale="92500" lnSpcReduction="10000"/>
          </a:bodyPr>
          <a:lstStyle/>
          <a:p>
            <a:pPr marL="0" indent="0">
              <a:buNone/>
            </a:pPr>
            <a:r>
              <a:rPr lang="de-CH" sz="5100" dirty="0" smtClean="0">
                <a:solidFill>
                  <a:srgbClr val="0091A5"/>
                </a:solidFill>
                <a:ea typeface="+mn-ea"/>
                <a:cs typeface="+mn-cs"/>
              </a:rPr>
              <a:t>JRA2 – </a:t>
            </a:r>
            <a:r>
              <a:rPr lang="de-CH" sz="5100" dirty="0" err="1" smtClean="0">
                <a:solidFill>
                  <a:srgbClr val="0091A5"/>
                </a:solidFill>
                <a:ea typeface="+mn-ea"/>
                <a:cs typeface="+mn-cs"/>
              </a:rPr>
              <a:t>Objectives</a:t>
            </a:r>
            <a:r>
              <a:rPr lang="de-CH" sz="5100" dirty="0" smtClean="0">
                <a:solidFill>
                  <a:srgbClr val="0091A5"/>
                </a:solidFill>
                <a:ea typeface="+mn-ea"/>
                <a:cs typeface="+mn-cs"/>
              </a:rPr>
              <a:t> 1</a:t>
            </a:r>
            <a:endParaRPr lang="de-CH" sz="5100" dirty="0">
              <a:solidFill>
                <a:srgbClr val="0091A5"/>
              </a:solidFill>
              <a:ea typeface="+mn-ea"/>
              <a:cs typeface="+mn-cs"/>
            </a:endParaRPr>
          </a:p>
          <a:p>
            <a:pPr marL="0" indent="0">
              <a:lnSpc>
                <a:spcPct val="100000"/>
              </a:lnSpc>
              <a:buNone/>
            </a:pPr>
            <a:endParaRPr lang="en-US" sz="3600" dirty="0" smtClean="0"/>
          </a:p>
          <a:p>
            <a:pPr marL="0" lvl="3" indent="0">
              <a:lnSpc>
                <a:spcPct val="90000"/>
              </a:lnSpc>
              <a:buNone/>
            </a:pPr>
            <a:endParaRPr lang="en-US" sz="2900" dirty="0" smtClean="0">
              <a:solidFill>
                <a:srgbClr val="3C3C3C"/>
              </a:solidFill>
            </a:endParaRPr>
          </a:p>
          <a:p>
            <a:pPr marL="0" lvl="3" indent="0">
              <a:lnSpc>
                <a:spcPct val="90000"/>
              </a:lnSpc>
              <a:buNone/>
            </a:pPr>
            <a:endParaRPr lang="en-US" sz="2900" dirty="0">
              <a:solidFill>
                <a:srgbClr val="3C3C3C"/>
              </a:solidFill>
            </a:endParaRPr>
          </a:p>
          <a:p>
            <a:pPr marL="0" lvl="3" indent="0">
              <a:lnSpc>
                <a:spcPct val="90000"/>
              </a:lnSpc>
              <a:buNone/>
            </a:pPr>
            <a:endParaRPr lang="en-US" sz="2900" dirty="0" smtClean="0">
              <a:solidFill>
                <a:srgbClr val="3C3C3C"/>
              </a:solidFill>
            </a:endParaRPr>
          </a:p>
          <a:p>
            <a:pPr marL="0" indent="0">
              <a:buNone/>
            </a:pPr>
            <a:endParaRPr lang="en-US" sz="3100" dirty="0" smtClean="0"/>
          </a:p>
          <a:p>
            <a:pPr marL="0" indent="0">
              <a:buNone/>
            </a:pPr>
            <a:endParaRPr lang="en-US" sz="3100" dirty="0"/>
          </a:p>
          <a:p>
            <a:pPr marL="0" indent="0">
              <a:buNone/>
            </a:pPr>
            <a:endParaRPr lang="en-US" sz="3100" dirty="0" smtClean="0"/>
          </a:p>
          <a:p>
            <a:pPr marL="0" indent="0">
              <a:buNone/>
            </a:pPr>
            <a:endParaRPr lang="en-US" sz="3100" dirty="0"/>
          </a:p>
          <a:p>
            <a:pPr marL="0" indent="0">
              <a:buNone/>
            </a:pPr>
            <a:r>
              <a:rPr lang="en-US" sz="3100" dirty="0" smtClean="0"/>
              <a:t>Light </a:t>
            </a:r>
            <a:r>
              <a:rPr lang="en-US" sz="3100" dirty="0"/>
              <a:t>sources are generators of big volumes of complex scientific data and their users need assistance in </a:t>
            </a:r>
            <a:r>
              <a:rPr lang="en-US" sz="3100" dirty="0" err="1"/>
              <a:t>analysing</a:t>
            </a:r>
            <a:r>
              <a:rPr lang="en-US" sz="3100" dirty="0"/>
              <a:t> </a:t>
            </a:r>
            <a:r>
              <a:rPr lang="en-US" sz="3100" dirty="0" smtClean="0"/>
              <a:t>these </a:t>
            </a:r>
            <a:r>
              <a:rPr lang="en-US" sz="3100" dirty="0"/>
              <a:t>scientific data. 	</a:t>
            </a:r>
          </a:p>
        </p:txBody>
      </p:sp>
    </p:spTree>
    <p:extLst>
      <p:ext uri="{BB962C8B-B14F-4D97-AF65-F5344CB8AC3E}">
        <p14:creationId xmlns:p14="http://schemas.microsoft.com/office/powerpoint/2010/main" val="346623481"/>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20</a:t>
            </a:fld>
            <a:endParaRPr lang="de-DE" dirty="0"/>
          </a:p>
        </p:txBody>
      </p:sp>
      <p:sp>
        <p:nvSpPr>
          <p:cNvPr id="4" name="Inhaltsplatzhalter 3"/>
          <p:cNvSpPr>
            <a:spLocks noGrp="1"/>
          </p:cNvSpPr>
          <p:nvPr>
            <p:ph sz="quarter" idx="13"/>
          </p:nvPr>
        </p:nvSpPr>
        <p:spPr>
          <a:xfrm>
            <a:off x="683568" y="404664"/>
            <a:ext cx="7848872" cy="1224136"/>
          </a:xfrm>
        </p:spPr>
        <p:txBody>
          <a:bodyPr>
            <a:normAutofit fontScale="85000" lnSpcReduction="10000"/>
          </a:bodyPr>
          <a:lstStyle/>
          <a:p>
            <a:pPr marL="0" indent="0">
              <a:buNone/>
            </a:pPr>
            <a:r>
              <a:rPr lang="de-CH" sz="5100" dirty="0" smtClean="0">
                <a:solidFill>
                  <a:srgbClr val="0091A5"/>
                </a:solidFill>
                <a:ea typeface="+mn-ea"/>
                <a:cs typeface="+mn-cs"/>
              </a:rPr>
              <a:t>Timeline </a:t>
            </a:r>
            <a:r>
              <a:rPr lang="de-CH" sz="5100" dirty="0" err="1" smtClean="0">
                <a:solidFill>
                  <a:srgbClr val="0091A5"/>
                </a:solidFill>
                <a:ea typeface="+mn-ea"/>
                <a:cs typeface="+mn-cs"/>
              </a:rPr>
              <a:t>UmbrellaID</a:t>
            </a:r>
            <a:r>
              <a:rPr lang="de-CH" sz="5100" dirty="0" smtClean="0">
                <a:solidFill>
                  <a:srgbClr val="0091A5"/>
                </a:solidFill>
                <a:ea typeface="+mn-ea"/>
                <a:cs typeface="+mn-cs"/>
              </a:rPr>
              <a:t> </a:t>
            </a:r>
            <a:r>
              <a:rPr lang="de-CH" sz="5100" dirty="0" err="1" smtClean="0">
                <a:solidFill>
                  <a:srgbClr val="0091A5"/>
                </a:solidFill>
                <a:ea typeface="+mn-ea"/>
                <a:cs typeface="+mn-cs"/>
              </a:rPr>
              <a:t>activities</a:t>
            </a:r>
            <a:endParaRPr lang="de-CH" sz="5100" dirty="0">
              <a:solidFill>
                <a:srgbClr val="0091A5"/>
              </a:solidFill>
              <a:ea typeface="+mn-ea"/>
              <a:cs typeface="+mn-cs"/>
            </a:endParaRPr>
          </a:p>
          <a:p>
            <a:pPr marL="0" indent="0">
              <a:lnSpc>
                <a:spcPct val="100000"/>
              </a:lnSpc>
              <a:buNone/>
            </a:pPr>
            <a:endParaRPr lang="en-US" sz="3600" dirty="0" smtClean="0"/>
          </a:p>
        </p:txBody>
      </p:sp>
      <p:graphicFrame>
        <p:nvGraphicFramePr>
          <p:cNvPr id="2" name="Table 1"/>
          <p:cNvGraphicFramePr>
            <a:graphicFrameLocks noGrp="1"/>
          </p:cNvGraphicFramePr>
          <p:nvPr>
            <p:extLst>
              <p:ext uri="{D42A27DB-BD31-4B8C-83A1-F6EECF244321}">
                <p14:modId xmlns:p14="http://schemas.microsoft.com/office/powerpoint/2010/main" val="1658687758"/>
              </p:ext>
            </p:extLst>
          </p:nvPr>
        </p:nvGraphicFramePr>
        <p:xfrm>
          <a:off x="250823" y="1493799"/>
          <a:ext cx="8713664" cy="4096577"/>
        </p:xfrm>
        <a:graphic>
          <a:graphicData uri="http://schemas.openxmlformats.org/drawingml/2006/table">
            <a:tbl>
              <a:tblPr>
                <a:tableStyleId>{5C22544A-7EE6-4342-B048-85BDC9FD1C3A}</a:tableStyleId>
              </a:tblPr>
              <a:tblGrid>
                <a:gridCol w="6462295">
                  <a:extLst>
                    <a:ext uri="{9D8B030D-6E8A-4147-A177-3AD203B41FA5}">
                      <a16:colId xmlns:a16="http://schemas.microsoft.com/office/drawing/2014/main" val="281204795"/>
                    </a:ext>
                  </a:extLst>
                </a:gridCol>
                <a:gridCol w="1089033">
                  <a:extLst>
                    <a:ext uri="{9D8B030D-6E8A-4147-A177-3AD203B41FA5}">
                      <a16:colId xmlns:a16="http://schemas.microsoft.com/office/drawing/2014/main" val="3052358456"/>
                    </a:ext>
                  </a:extLst>
                </a:gridCol>
                <a:gridCol w="1162336">
                  <a:extLst>
                    <a:ext uri="{9D8B030D-6E8A-4147-A177-3AD203B41FA5}">
                      <a16:colId xmlns:a16="http://schemas.microsoft.com/office/drawing/2014/main" val="1185920215"/>
                    </a:ext>
                  </a:extLst>
                </a:gridCol>
              </a:tblGrid>
              <a:tr h="152699">
                <a:tc>
                  <a:txBody>
                    <a:bodyPr/>
                    <a:lstStyle/>
                    <a:p>
                      <a:pPr algn="l" fontAlgn="b"/>
                      <a:r>
                        <a:rPr lang="de-CH" sz="1100" b="0" i="0" u="none" strike="noStrike" dirty="0" smtClean="0">
                          <a:solidFill>
                            <a:srgbClr val="000000"/>
                          </a:solidFill>
                          <a:effectLst/>
                          <a:latin typeface="Calibri" panose="020F0502020204030204" pitchFamily="34" charset="0"/>
                        </a:rPr>
                        <a:t>J</a:t>
                      </a:r>
                      <a:endParaRPr lang="de-CH"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l" fontAlgn="b"/>
                      <a:endParaRPr lang="de-CH" sz="1100" b="0" i="0" u="none" strike="noStrike">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1038486009"/>
                  </a:ext>
                </a:extLst>
              </a:tr>
              <a:tr h="547172">
                <a:tc>
                  <a:txBody>
                    <a:bodyPr/>
                    <a:lstStyle/>
                    <a:p>
                      <a:pPr algn="l" fontAlgn="b"/>
                      <a:r>
                        <a:rPr lang="en-US" sz="1100" b="1" u="none" strike="noStrike" dirty="0" smtClean="0">
                          <a:effectLst/>
                        </a:rPr>
                        <a:t>NA1</a:t>
                      </a:r>
                      <a:r>
                        <a:rPr lang="en-US" sz="1100" u="none" strike="noStrike" dirty="0" smtClean="0">
                          <a:effectLst/>
                        </a:rPr>
                        <a:t> D2.13 </a:t>
                      </a:r>
                      <a:r>
                        <a:rPr lang="en-US" sz="1100" u="none" strike="noStrike" dirty="0">
                          <a:effectLst/>
                        </a:rPr>
                        <a:t>E-learning tools umbrella and extended tools available on umbrellaid.org (Month 36)</a:t>
                      </a:r>
                      <a:endParaRPr lang="en-US"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CALIPSOplus</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r" fontAlgn="b"/>
                      <a:r>
                        <a:rPr lang="de-CH" sz="1100" u="none" strike="noStrike" dirty="0" smtClean="0">
                          <a:effectLst/>
                        </a:rPr>
                        <a:t>Mai </a:t>
                      </a:r>
                      <a:r>
                        <a:rPr lang="de-CH" sz="1100" u="none" strike="noStrike" dirty="0">
                          <a:effectLst/>
                        </a:rPr>
                        <a:t>2020</a:t>
                      </a:r>
                      <a:endParaRPr lang="de-CH" sz="1100" b="0" i="0" u="none" strike="noStrike" dirty="0">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2281640315"/>
                  </a:ext>
                </a:extLst>
              </a:tr>
              <a:tr h="275177">
                <a:tc>
                  <a:txBody>
                    <a:bodyPr/>
                    <a:lstStyle/>
                    <a:p>
                      <a:pPr algn="l" fontAlgn="b"/>
                      <a:r>
                        <a:rPr lang="de-CH" sz="1100" b="1" u="none" strike="noStrike" dirty="0" smtClean="0">
                          <a:effectLst/>
                        </a:rPr>
                        <a:t>JRA2</a:t>
                      </a:r>
                      <a:r>
                        <a:rPr lang="de-CH" sz="1100" u="none" strike="noStrike" dirty="0" smtClean="0">
                          <a:effectLst/>
                        </a:rPr>
                        <a:t> Data </a:t>
                      </a:r>
                      <a:r>
                        <a:rPr lang="de-CH" sz="1100" u="none" strike="noStrike" dirty="0" err="1">
                          <a:effectLst/>
                        </a:rPr>
                        <a:t>analysis</a:t>
                      </a:r>
                      <a:r>
                        <a:rPr lang="de-CH" sz="1100" u="none" strike="noStrike" dirty="0">
                          <a:effectLst/>
                        </a:rPr>
                        <a:t>, remote </a:t>
                      </a:r>
                      <a:r>
                        <a:rPr lang="de-CH" sz="1100" u="none" strike="noStrike" dirty="0" err="1">
                          <a:effectLst/>
                        </a:rPr>
                        <a:t>access</a:t>
                      </a:r>
                      <a:r>
                        <a:rPr lang="de-CH" sz="1100" u="none" strike="noStrike" dirty="0">
                          <a:effectLst/>
                        </a:rPr>
                        <a:t>, </a:t>
                      </a:r>
                      <a:r>
                        <a:rPr lang="de-CH" sz="1100" u="none" strike="noStrike" dirty="0" err="1">
                          <a:effectLst/>
                        </a:rPr>
                        <a:t>data</a:t>
                      </a:r>
                      <a:r>
                        <a:rPr lang="de-CH" sz="1100" u="none" strike="noStrike" dirty="0">
                          <a:effectLst/>
                        </a:rPr>
                        <a:t> </a:t>
                      </a:r>
                      <a:r>
                        <a:rPr lang="de-CH" sz="1100" u="none" strike="noStrike" dirty="0" err="1">
                          <a:effectLst/>
                        </a:rPr>
                        <a:t>catalogue</a:t>
                      </a:r>
                      <a:r>
                        <a:rPr lang="de-CH" sz="1100" u="none" strike="noStrike" dirty="0">
                          <a:effectLst/>
                        </a:rPr>
                        <a:t> @PSI</a:t>
                      </a:r>
                      <a:endParaRPr lang="de-CH"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CALIPSOplus</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r" fontAlgn="b"/>
                      <a:r>
                        <a:rPr lang="de-CH" sz="1100" u="none" strike="noStrike" dirty="0" smtClean="0">
                          <a:effectLst/>
                        </a:rPr>
                        <a:t>April </a:t>
                      </a:r>
                      <a:r>
                        <a:rPr lang="de-CH" sz="1100" u="none" strike="noStrike" dirty="0">
                          <a:effectLst/>
                        </a:rPr>
                        <a:t>2019</a:t>
                      </a:r>
                      <a:endParaRPr lang="de-CH" sz="1100" b="0" i="0" u="none" strike="noStrike" dirty="0">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2655123248"/>
                  </a:ext>
                </a:extLst>
              </a:tr>
              <a:tr h="152699">
                <a:tc>
                  <a:txBody>
                    <a:bodyPr/>
                    <a:lstStyle/>
                    <a:p>
                      <a:pPr algn="l" fontAlgn="b"/>
                      <a:r>
                        <a:rPr lang="de-CH" sz="1100" b="1" u="none" strike="noStrike" dirty="0" smtClean="0">
                          <a:effectLst/>
                        </a:rPr>
                        <a:t>JRA2</a:t>
                      </a:r>
                      <a:r>
                        <a:rPr lang="de-CH" sz="1100" u="none" strike="noStrike" dirty="0" smtClean="0">
                          <a:effectLst/>
                        </a:rPr>
                        <a:t> </a:t>
                      </a:r>
                      <a:r>
                        <a:rPr lang="de-CH" sz="1100" u="none" strike="noStrike" dirty="0" err="1" smtClean="0">
                          <a:effectLst/>
                        </a:rPr>
                        <a:t>Umbrella</a:t>
                      </a:r>
                      <a:r>
                        <a:rPr lang="de-CH" sz="1100" u="none" strike="noStrike" dirty="0" smtClean="0">
                          <a:effectLst/>
                        </a:rPr>
                        <a:t> </a:t>
                      </a:r>
                      <a:r>
                        <a:rPr lang="de-CH" sz="1100" u="none" strike="noStrike" dirty="0" err="1">
                          <a:effectLst/>
                        </a:rPr>
                        <a:t>access</a:t>
                      </a:r>
                      <a:r>
                        <a:rPr lang="de-CH" sz="1100" u="none" strike="noStrike" dirty="0">
                          <a:effectLst/>
                        </a:rPr>
                        <a:t> </a:t>
                      </a:r>
                      <a:r>
                        <a:rPr lang="de-CH" sz="1100" u="none" strike="noStrike" dirty="0" err="1">
                          <a:effectLst/>
                        </a:rPr>
                        <a:t>to</a:t>
                      </a:r>
                      <a:r>
                        <a:rPr lang="de-CH" sz="1100" u="none" strike="noStrike" dirty="0">
                          <a:effectLst/>
                        </a:rPr>
                        <a:t> mini </a:t>
                      </a:r>
                      <a:r>
                        <a:rPr lang="de-CH" sz="1100" u="none" strike="noStrike" dirty="0" err="1">
                          <a:effectLst/>
                        </a:rPr>
                        <a:t>demonstrator</a:t>
                      </a:r>
                      <a:r>
                        <a:rPr lang="de-CH" sz="1100" u="none" strike="noStrike" dirty="0">
                          <a:effectLst/>
                        </a:rPr>
                        <a:t> at ALBA</a:t>
                      </a:r>
                      <a:endParaRPr lang="de-CH"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CALIPSOplus</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r" fontAlgn="b"/>
                      <a:r>
                        <a:rPr lang="de-CH" sz="1100" u="none" strike="noStrike" dirty="0" err="1" smtClean="0">
                          <a:effectLst/>
                        </a:rPr>
                        <a:t>February</a:t>
                      </a:r>
                      <a:r>
                        <a:rPr lang="de-CH" sz="1100" u="none" strike="noStrike" dirty="0" smtClean="0">
                          <a:effectLst/>
                        </a:rPr>
                        <a:t> </a:t>
                      </a:r>
                      <a:r>
                        <a:rPr lang="de-CH" sz="1100" u="none" strike="noStrike" dirty="0">
                          <a:effectLst/>
                        </a:rPr>
                        <a:t>2019</a:t>
                      </a:r>
                      <a:endParaRPr lang="de-CH" sz="1100" b="0" i="0" u="none" strike="noStrike" dirty="0">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2907959092"/>
                  </a:ext>
                </a:extLst>
              </a:tr>
              <a:tr h="305398">
                <a:tc>
                  <a:txBody>
                    <a:bodyPr/>
                    <a:lstStyle/>
                    <a:p>
                      <a:pPr algn="l" fontAlgn="b"/>
                      <a:r>
                        <a:rPr lang="en-US" sz="1100" u="none" strike="noStrike" dirty="0">
                          <a:effectLst/>
                        </a:rPr>
                        <a:t>Creation of technical helpdesk for </a:t>
                      </a:r>
                      <a:r>
                        <a:rPr lang="en-US" sz="1100" u="none" strike="noStrike" dirty="0" smtClean="0">
                          <a:effectLst/>
                        </a:rPr>
                        <a:t>users </a:t>
                      </a:r>
                      <a:r>
                        <a:rPr lang="en-US" sz="1100" b="1" u="none" strike="noStrike" dirty="0" smtClean="0">
                          <a:effectLst/>
                        </a:rPr>
                        <a:t>NA1</a:t>
                      </a:r>
                      <a:r>
                        <a:rPr lang="en-US" sz="1100" u="none" strike="noStrike" dirty="0">
                          <a:effectLst/>
                        </a:rPr>
                        <a:t/>
                      </a:r>
                      <a:br>
                        <a:rPr lang="en-US" sz="1100" u="none" strike="noStrike" dirty="0">
                          <a:effectLst/>
                        </a:rPr>
                      </a:br>
                      <a:r>
                        <a:rPr lang="en-US" sz="1100" u="none" strike="noStrike" dirty="0">
                          <a:effectLst/>
                        </a:rPr>
                        <a:t>(EOSC EU </a:t>
                      </a:r>
                      <a:r>
                        <a:rPr lang="en-US" sz="1100" u="none" strike="noStrike" dirty="0" smtClean="0">
                          <a:effectLst/>
                        </a:rPr>
                        <a:t>commission </a:t>
                      </a:r>
                      <a:r>
                        <a:rPr lang="en-US" sz="1100" u="none" strike="noStrike" dirty="0">
                          <a:effectLst/>
                        </a:rPr>
                        <a:t>wants to have one AAI (</a:t>
                      </a:r>
                      <a:r>
                        <a:rPr lang="en-US" sz="1100" u="none" strike="noStrike" dirty="0" err="1">
                          <a:effectLst/>
                        </a:rPr>
                        <a:t>e.i.</a:t>
                      </a:r>
                      <a:r>
                        <a:rPr lang="en-US" sz="1100" u="none" strike="noStrike" dirty="0">
                          <a:effectLst/>
                        </a:rPr>
                        <a:t> EGI-</a:t>
                      </a:r>
                      <a:r>
                        <a:rPr lang="en-US" sz="1100" u="none" strike="noStrike" dirty="0" err="1">
                          <a:effectLst/>
                        </a:rPr>
                        <a:t>checkin</a:t>
                      </a:r>
                      <a:r>
                        <a:rPr lang="en-US" sz="1100" u="none" strike="noStrike" dirty="0">
                          <a:effectLst/>
                        </a:rPr>
                        <a:t>)</a:t>
                      </a:r>
                      <a:endParaRPr lang="en-US"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CALIPSOplus</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r" fontAlgn="b"/>
                      <a:r>
                        <a:rPr lang="de-CH" sz="1100" u="none" strike="noStrike" dirty="0" smtClean="0">
                          <a:effectLst/>
                        </a:rPr>
                        <a:t>May </a:t>
                      </a:r>
                      <a:r>
                        <a:rPr lang="de-CH" sz="1100" u="none" strike="noStrike" dirty="0">
                          <a:effectLst/>
                        </a:rPr>
                        <a:t>2020</a:t>
                      </a:r>
                      <a:endParaRPr lang="de-CH" sz="1100" b="0" i="0" u="none" strike="noStrike" dirty="0">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224097867"/>
                  </a:ext>
                </a:extLst>
              </a:tr>
              <a:tr h="152699">
                <a:tc>
                  <a:txBody>
                    <a:bodyPr/>
                    <a:lstStyle/>
                    <a:p>
                      <a:pPr algn="l" fontAlgn="b"/>
                      <a:r>
                        <a:rPr lang="en-US" sz="1100" b="1" u="none" strike="noStrike" dirty="0" smtClean="0">
                          <a:effectLst/>
                        </a:rPr>
                        <a:t>NA1 / JRA2 </a:t>
                      </a:r>
                      <a:r>
                        <a:rPr lang="en-US" sz="1100" u="none" strike="noStrike" dirty="0" err="1" smtClean="0">
                          <a:effectLst/>
                        </a:rPr>
                        <a:t>Organise</a:t>
                      </a:r>
                      <a:r>
                        <a:rPr lang="en-US" sz="1100" u="none" strike="noStrike" dirty="0" smtClean="0">
                          <a:effectLst/>
                        </a:rPr>
                        <a:t> </a:t>
                      </a:r>
                      <a:r>
                        <a:rPr lang="en-US" sz="1100" u="none" strike="noStrike" dirty="0">
                          <a:effectLst/>
                        </a:rPr>
                        <a:t>workshop Umbrella Spring </a:t>
                      </a:r>
                      <a:r>
                        <a:rPr lang="en-US" sz="1100" u="none" strike="noStrike" dirty="0" smtClean="0">
                          <a:effectLst/>
                        </a:rPr>
                        <a:t>2019 @ PSI</a:t>
                      </a:r>
                      <a:endParaRPr lang="en-US"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CALIPSOplus</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r" fontAlgn="b"/>
                      <a:r>
                        <a:rPr lang="de-CH" sz="1100" u="none" strike="noStrike" dirty="0" err="1" smtClean="0">
                          <a:effectLst/>
                        </a:rPr>
                        <a:t>January</a:t>
                      </a:r>
                      <a:r>
                        <a:rPr lang="de-CH" sz="1100" u="none" strike="noStrike" dirty="0" smtClean="0">
                          <a:effectLst/>
                        </a:rPr>
                        <a:t> </a:t>
                      </a:r>
                      <a:r>
                        <a:rPr lang="de-CH" sz="1100" u="none" strike="noStrike" dirty="0">
                          <a:effectLst/>
                        </a:rPr>
                        <a:t>2019</a:t>
                      </a:r>
                      <a:endParaRPr lang="de-CH" sz="1100" b="0" i="0" u="none" strike="noStrike" dirty="0">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1372604309"/>
                  </a:ext>
                </a:extLst>
              </a:tr>
              <a:tr h="458098">
                <a:tc>
                  <a:txBody>
                    <a:bodyPr/>
                    <a:lstStyle/>
                    <a:p>
                      <a:pPr algn="l" fontAlgn="b"/>
                      <a:r>
                        <a:rPr lang="en-US" sz="1100" b="1" u="none" strike="noStrike" dirty="0" smtClean="0">
                          <a:effectLst/>
                        </a:rPr>
                        <a:t>JRA2</a:t>
                      </a:r>
                      <a:r>
                        <a:rPr lang="en-US" sz="1100" u="none" strike="noStrike" dirty="0" smtClean="0">
                          <a:effectLst/>
                        </a:rPr>
                        <a:t> Moonshot </a:t>
                      </a:r>
                      <a:r>
                        <a:rPr lang="en-US" sz="1100" u="none" strike="noStrike" dirty="0">
                          <a:effectLst/>
                        </a:rPr>
                        <a:t>role out on beam lines different partners of JRA2 (DESY, SOLEIL, </a:t>
                      </a:r>
                      <a:r>
                        <a:rPr lang="en-US" sz="1100" u="none" strike="noStrike" dirty="0" err="1">
                          <a:effectLst/>
                        </a:rPr>
                        <a:t>Elettra</a:t>
                      </a:r>
                      <a:r>
                        <a:rPr lang="en-US" sz="1100" u="none" strike="noStrike" dirty="0">
                          <a:effectLst/>
                        </a:rPr>
                        <a:t>, DLS, ALBA)</a:t>
                      </a:r>
                      <a:br>
                        <a:rPr lang="en-US" sz="1100" u="none" strike="noStrike" dirty="0">
                          <a:effectLst/>
                        </a:rPr>
                      </a:br>
                      <a:r>
                        <a:rPr lang="en-US" sz="1100" u="none" strike="noStrike" dirty="0">
                          <a:effectLst/>
                        </a:rPr>
                        <a:t>(first use case at PSI, role out at PSI)</a:t>
                      </a:r>
                      <a:br>
                        <a:rPr lang="en-US" sz="1100" u="none" strike="noStrike" dirty="0">
                          <a:effectLst/>
                        </a:rPr>
                      </a:br>
                      <a:endParaRPr lang="en-US"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CALIPSOplus</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r" fontAlgn="b"/>
                      <a:r>
                        <a:rPr lang="de-CH" sz="1100" u="none" strike="noStrike" dirty="0" smtClean="0">
                          <a:effectLst/>
                        </a:rPr>
                        <a:t>April </a:t>
                      </a:r>
                      <a:r>
                        <a:rPr lang="de-CH" sz="1100" u="none" strike="noStrike" dirty="0">
                          <a:effectLst/>
                        </a:rPr>
                        <a:t>2019</a:t>
                      </a:r>
                      <a:endParaRPr lang="de-CH" sz="1100" b="0" i="0" u="none" strike="noStrike" dirty="0">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254170543"/>
                  </a:ext>
                </a:extLst>
              </a:tr>
              <a:tr h="152699">
                <a:tc>
                  <a:txBody>
                    <a:bodyPr/>
                    <a:lstStyle/>
                    <a:p>
                      <a:pPr algn="l" fontAlgn="b"/>
                      <a:r>
                        <a:rPr lang="en-US" sz="1100" b="1" u="none" strike="noStrike" dirty="0" smtClean="0">
                          <a:effectLst/>
                        </a:rPr>
                        <a:t>JRA 2 </a:t>
                      </a:r>
                      <a:r>
                        <a:rPr lang="en-US" sz="1100" u="none" strike="noStrike" dirty="0" smtClean="0">
                          <a:effectLst/>
                        </a:rPr>
                        <a:t>Umbrella </a:t>
                      </a:r>
                      <a:r>
                        <a:rPr lang="en-US" sz="1100" u="none" strike="noStrike" dirty="0">
                          <a:effectLst/>
                        </a:rPr>
                        <a:t>workshop spring 2019 at PSI so people can see what we did at PSI MX beam line (SLS Shut 16-22 April 2019)</a:t>
                      </a:r>
                      <a:endParaRPr lang="en-US"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CALIPSOplus</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r" fontAlgn="b"/>
                      <a:r>
                        <a:rPr lang="de-CH" sz="1100" u="none" strike="noStrike" dirty="0" smtClean="0">
                          <a:effectLst/>
                        </a:rPr>
                        <a:t>April </a:t>
                      </a:r>
                      <a:r>
                        <a:rPr lang="de-CH" sz="1100" u="none" strike="noStrike" dirty="0">
                          <a:effectLst/>
                        </a:rPr>
                        <a:t>2019</a:t>
                      </a:r>
                      <a:endParaRPr lang="de-CH" sz="1100" b="0" i="0" u="none" strike="noStrike" dirty="0">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457432913"/>
                  </a:ext>
                </a:extLst>
              </a:tr>
              <a:tr h="152699">
                <a:tc>
                  <a:txBody>
                    <a:bodyPr/>
                    <a:lstStyle/>
                    <a:p>
                      <a:pPr algn="l" fontAlgn="b"/>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l" fontAlgn="b"/>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l" fontAlgn="b"/>
                      <a:endParaRPr lang="de-CH" sz="1100" b="0" i="0" u="none" strike="noStrike">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1148975089"/>
                  </a:ext>
                </a:extLst>
              </a:tr>
              <a:tr h="152699">
                <a:tc>
                  <a:txBody>
                    <a:bodyPr/>
                    <a:lstStyle/>
                    <a:p>
                      <a:pPr algn="l" fontAlgn="b"/>
                      <a:r>
                        <a:rPr lang="de-CH" sz="1100" u="none" strike="noStrike">
                          <a:effectLst/>
                        </a:rPr>
                        <a:t>GEANT hosting Umbrella</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GEANT</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r" fontAlgn="b"/>
                      <a:r>
                        <a:rPr lang="de-CH" sz="1100" u="none" strike="noStrike" dirty="0" err="1" smtClean="0">
                          <a:effectLst/>
                        </a:rPr>
                        <a:t>December</a:t>
                      </a:r>
                      <a:r>
                        <a:rPr lang="de-CH" sz="1100" u="none" strike="noStrike" dirty="0" smtClean="0">
                          <a:effectLst/>
                        </a:rPr>
                        <a:t> </a:t>
                      </a:r>
                      <a:r>
                        <a:rPr lang="de-CH" sz="1100" u="none" strike="noStrike" dirty="0">
                          <a:effectLst/>
                        </a:rPr>
                        <a:t>2019</a:t>
                      </a:r>
                      <a:endParaRPr lang="de-CH" sz="1100" b="0" i="0" u="none" strike="noStrike" dirty="0">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3583354599"/>
                  </a:ext>
                </a:extLst>
              </a:tr>
              <a:tr h="152699">
                <a:tc>
                  <a:txBody>
                    <a:bodyPr/>
                    <a:lstStyle/>
                    <a:p>
                      <a:pPr algn="l" fontAlgn="b"/>
                      <a:r>
                        <a:rPr lang="de-CH" sz="1100" u="none" strike="noStrike">
                          <a:effectLst/>
                        </a:rPr>
                        <a:t>GEANT EduTEAMS</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GEANT</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r" fontAlgn="b"/>
                      <a:r>
                        <a:rPr lang="de-CH" sz="1100" u="none" strike="noStrike" dirty="0" err="1" smtClean="0">
                          <a:effectLst/>
                        </a:rPr>
                        <a:t>December</a:t>
                      </a:r>
                      <a:r>
                        <a:rPr lang="de-CH" sz="1100" u="none" strike="noStrike" dirty="0" smtClean="0">
                          <a:effectLst/>
                        </a:rPr>
                        <a:t> </a:t>
                      </a:r>
                      <a:r>
                        <a:rPr lang="de-CH" sz="1100" u="none" strike="noStrike" dirty="0">
                          <a:effectLst/>
                        </a:rPr>
                        <a:t>2019</a:t>
                      </a:r>
                      <a:endParaRPr lang="de-CH" sz="1100" b="0" i="0" u="none" strike="noStrike" dirty="0">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2470986144"/>
                  </a:ext>
                </a:extLst>
              </a:tr>
              <a:tr h="152699">
                <a:tc>
                  <a:txBody>
                    <a:bodyPr/>
                    <a:lstStyle/>
                    <a:p>
                      <a:pPr algn="l" fontAlgn="b"/>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l" fontAlgn="b"/>
                      <a:endParaRPr lang="de-CH"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endParaRPr lang="de-CH" sz="1100" b="0" i="0" u="none" strike="noStrike">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2716535780"/>
                  </a:ext>
                </a:extLst>
              </a:tr>
              <a:tr h="305398">
                <a:tc>
                  <a:txBody>
                    <a:bodyPr/>
                    <a:lstStyle/>
                    <a:p>
                      <a:pPr algn="l" fontAlgn="b"/>
                      <a:r>
                        <a:rPr lang="en-US" sz="1100" u="none" strike="noStrike" dirty="0">
                          <a:effectLst/>
                        </a:rPr>
                        <a:t>Umbrella statistics</a:t>
                      </a:r>
                      <a:br>
                        <a:rPr lang="en-US" sz="1100" u="none" strike="noStrike" dirty="0">
                          <a:effectLst/>
                        </a:rPr>
                      </a:br>
                      <a:r>
                        <a:rPr lang="en-US" sz="1100" u="none" strike="noStrike" dirty="0">
                          <a:effectLst/>
                        </a:rPr>
                        <a:t>(Stefan could see with Elixir people for tool. Google ORCID </a:t>
                      </a:r>
                      <a:r>
                        <a:rPr lang="en-US" sz="1100" u="none" strike="noStrike" dirty="0" err="1">
                          <a:effectLst/>
                        </a:rPr>
                        <a:t>LinkedIN</a:t>
                      </a:r>
                      <a:r>
                        <a:rPr lang="en-US" sz="1100" u="none" strike="noStrike" dirty="0">
                          <a:effectLst/>
                        </a:rPr>
                        <a:t>)</a:t>
                      </a:r>
                      <a:endParaRPr lang="en-US"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Further Activities</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l" fontAlgn="b"/>
                      <a:endParaRPr lang="de-CH" sz="1100" b="0" i="0" u="none" strike="noStrike">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2544180648"/>
                  </a:ext>
                </a:extLst>
              </a:tr>
              <a:tr h="152699">
                <a:tc>
                  <a:txBody>
                    <a:bodyPr/>
                    <a:lstStyle/>
                    <a:p>
                      <a:pPr algn="l" fontAlgn="b"/>
                      <a:r>
                        <a:rPr lang="de-CH" sz="1100" u="none" strike="noStrike">
                          <a:effectLst/>
                        </a:rPr>
                        <a:t>Bridging to Elixir</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Further Activities</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l" fontAlgn="b"/>
                      <a:endParaRPr lang="de-CH" sz="1100" b="0" i="0" u="none" strike="noStrike">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3976536177"/>
                  </a:ext>
                </a:extLst>
              </a:tr>
              <a:tr h="152699">
                <a:tc>
                  <a:txBody>
                    <a:bodyPr/>
                    <a:lstStyle/>
                    <a:p>
                      <a:pPr algn="l" fontAlgn="b"/>
                      <a:r>
                        <a:rPr lang="en-US" sz="1100" u="none" strike="noStrike">
                          <a:effectLst/>
                        </a:rPr>
                        <a:t>Connection to PaNOSC people, offer help and assistance</a:t>
                      </a:r>
                      <a:endParaRPr lang="en-US" sz="1100" b="0" i="0" u="none" strike="noStrike">
                        <a:solidFill>
                          <a:srgbClr val="000000"/>
                        </a:solidFill>
                        <a:effectLst/>
                        <a:latin typeface="Calibri" panose="020F0502020204030204" pitchFamily="34" charset="0"/>
                      </a:endParaRPr>
                    </a:p>
                  </a:txBody>
                  <a:tcPr marL="6362" marR="6362" marT="6362" marB="0" anchor="b"/>
                </a:tc>
                <a:tc>
                  <a:txBody>
                    <a:bodyPr/>
                    <a:lstStyle/>
                    <a:p>
                      <a:pPr algn="l" fontAlgn="b"/>
                      <a:r>
                        <a:rPr lang="de-CH" sz="1100" u="none" strike="noStrike">
                          <a:effectLst/>
                        </a:rPr>
                        <a:t>Further Activities</a:t>
                      </a:r>
                      <a:endParaRPr lang="de-CH" sz="1100" b="0" i="0" u="none" strike="noStrike">
                        <a:solidFill>
                          <a:srgbClr val="000000"/>
                        </a:solidFill>
                        <a:effectLst/>
                        <a:latin typeface="Calibri" panose="020F0502020204030204" pitchFamily="34" charset="0"/>
                      </a:endParaRPr>
                    </a:p>
                  </a:txBody>
                  <a:tcPr marL="6362" marR="6362" marT="6362" marB="0" anchor="b"/>
                </a:tc>
                <a:tc>
                  <a:txBody>
                    <a:bodyPr/>
                    <a:lstStyle/>
                    <a:p>
                      <a:pPr algn="l" fontAlgn="b"/>
                      <a:endParaRPr lang="de-CH" sz="1100" b="0" i="0" u="none" strike="noStrike">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731171138"/>
                  </a:ext>
                </a:extLst>
              </a:tr>
              <a:tr h="152699">
                <a:tc>
                  <a:txBody>
                    <a:bodyPr/>
                    <a:lstStyle/>
                    <a:p>
                      <a:pPr algn="l" fontAlgn="b"/>
                      <a:endParaRPr lang="en-US"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endParaRPr lang="de-CH" sz="1100" b="0" i="0" u="none" strike="noStrike" dirty="0">
                        <a:solidFill>
                          <a:srgbClr val="000000"/>
                        </a:solidFill>
                        <a:effectLst/>
                        <a:latin typeface="Calibri" panose="020F0502020204030204" pitchFamily="34" charset="0"/>
                      </a:endParaRPr>
                    </a:p>
                  </a:txBody>
                  <a:tcPr marL="6362" marR="6362" marT="6362" marB="0" anchor="b"/>
                </a:tc>
                <a:tc>
                  <a:txBody>
                    <a:bodyPr/>
                    <a:lstStyle/>
                    <a:p>
                      <a:pPr algn="l" fontAlgn="b"/>
                      <a:endParaRPr lang="de-CH" sz="1100" b="0" i="0" u="none" strike="noStrike" dirty="0">
                        <a:solidFill>
                          <a:srgbClr val="000000"/>
                        </a:solidFill>
                        <a:effectLst/>
                        <a:latin typeface="Calibri" panose="020F0502020204030204" pitchFamily="34" charset="0"/>
                      </a:endParaRPr>
                    </a:p>
                  </a:txBody>
                  <a:tcPr marL="6362" marR="6362" marT="6362" marB="0" anchor="b"/>
                </a:tc>
                <a:extLst>
                  <a:ext uri="{0D108BD9-81ED-4DB2-BD59-A6C34878D82A}">
                    <a16:rowId xmlns:a16="http://schemas.microsoft.com/office/drawing/2014/main" val="1739616233"/>
                  </a:ext>
                </a:extLst>
              </a:tr>
            </a:tbl>
          </a:graphicData>
        </a:graphic>
      </p:graphicFrame>
    </p:spTree>
    <p:extLst>
      <p:ext uri="{BB962C8B-B14F-4D97-AF65-F5344CB8AC3E}">
        <p14:creationId xmlns:p14="http://schemas.microsoft.com/office/powerpoint/2010/main" val="1384593426"/>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21</a:t>
            </a:fld>
            <a:endParaRPr lang="de-DE"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88640"/>
            <a:ext cx="9036496" cy="6096743"/>
          </a:xfrm>
          <a:prstGeom prst="rect">
            <a:avLst/>
          </a:prstGeom>
        </p:spPr>
      </p:pic>
      <p:graphicFrame>
        <p:nvGraphicFramePr>
          <p:cNvPr id="5" name="Diagram 4"/>
          <p:cNvGraphicFramePr/>
          <p:nvPr>
            <p:extLst>
              <p:ext uri="{D42A27DB-BD31-4B8C-83A1-F6EECF244321}">
                <p14:modId xmlns:p14="http://schemas.microsoft.com/office/powerpoint/2010/main" val="2719627664"/>
              </p:ext>
            </p:extLst>
          </p:nvPr>
        </p:nvGraphicFramePr>
        <p:xfrm>
          <a:off x="107504" y="332656"/>
          <a:ext cx="8964996"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92260651"/>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663995" y="807095"/>
            <a:ext cx="7292381" cy="646331"/>
          </a:xfrm>
          <a:prstGeom prst="rect">
            <a:avLst/>
          </a:prstGeom>
          <a:noFill/>
        </p:spPr>
        <p:txBody>
          <a:bodyPr wrap="none" rtlCol="0">
            <a:spAutoFit/>
          </a:bodyPr>
          <a:lstStyle/>
          <a:p>
            <a:pPr algn="ctr"/>
            <a:r>
              <a:rPr lang="de-DE" sz="3600" b="1" dirty="0">
                <a:solidFill>
                  <a:srgbClr val="0091A5"/>
                </a:solidFill>
                <a:latin typeface="Tahoma" pitchFamily="34" charset="0"/>
                <a:ea typeface="Times New Roman" pitchFamily="18" charset="0"/>
                <a:cs typeface="Tahoma" pitchFamily="34" charset="0"/>
              </a:rPr>
              <a:t>JRA2</a:t>
            </a:r>
            <a:r>
              <a:rPr lang="de-DE" sz="3600" dirty="0" smtClean="0">
                <a:latin typeface="+mj-lt"/>
                <a:ea typeface="+mj-ea"/>
                <a:cs typeface="+mj-cs"/>
              </a:rPr>
              <a:t> </a:t>
            </a:r>
            <a:r>
              <a:rPr lang="en-US" altLang="de-DE" sz="3600" b="1" dirty="0">
                <a:solidFill>
                  <a:srgbClr val="0091A5"/>
                </a:solidFill>
                <a:latin typeface="Tahoma" pitchFamily="34" charset="0"/>
                <a:ea typeface="Times New Roman" pitchFamily="18" charset="0"/>
                <a:cs typeface="Tahoma" pitchFamily="34" charset="0"/>
              </a:rPr>
              <a:t>Summary of activities </a:t>
            </a:r>
            <a:r>
              <a:rPr lang="de-DE" sz="3600" b="1" dirty="0">
                <a:solidFill>
                  <a:srgbClr val="0091A5"/>
                </a:solidFill>
                <a:latin typeface="Tahoma" pitchFamily="34" charset="0"/>
                <a:ea typeface="Times New Roman" pitchFamily="18" charset="0"/>
                <a:cs typeface="Tahoma" pitchFamily="34" charset="0"/>
              </a:rPr>
              <a:t>- 1</a:t>
            </a:r>
          </a:p>
        </p:txBody>
      </p:sp>
      <p:sp>
        <p:nvSpPr>
          <p:cNvPr id="2" name="Textfeld 1"/>
          <p:cNvSpPr txBox="1"/>
          <p:nvPr/>
        </p:nvSpPr>
        <p:spPr>
          <a:xfrm>
            <a:off x="1043608" y="1412776"/>
            <a:ext cx="6056979" cy="369332"/>
          </a:xfrm>
          <a:prstGeom prst="rect">
            <a:avLst/>
          </a:prstGeom>
          <a:noFill/>
        </p:spPr>
        <p:txBody>
          <a:bodyPr wrap="none" rtlCol="0">
            <a:spAutoFit/>
          </a:bodyPr>
          <a:lstStyle/>
          <a:p>
            <a:r>
              <a:rPr lang="de-DE" b="1" dirty="0" smtClean="0">
                <a:solidFill>
                  <a:srgbClr val="0091A5"/>
                </a:solidFill>
              </a:rPr>
              <a:t>JRA2 </a:t>
            </a:r>
            <a:r>
              <a:rPr lang="en-GB" dirty="0" smtClean="0"/>
              <a:t>Demonstrator </a:t>
            </a:r>
            <a:r>
              <a:rPr lang="en-GB" dirty="0"/>
              <a:t>of a Photon Science Analysis Service (</a:t>
            </a:r>
            <a:r>
              <a:rPr lang="en-GB" dirty="0" err="1"/>
              <a:t>DaaS</a:t>
            </a:r>
            <a:r>
              <a:rPr lang="en-GB" dirty="0"/>
              <a:t>)</a:t>
            </a:r>
            <a:endParaRPr lang="de-DE" dirty="0" smtClean="0"/>
          </a:p>
        </p:txBody>
      </p:sp>
      <p:sp>
        <p:nvSpPr>
          <p:cNvPr id="10" name="Textfeld 2"/>
          <p:cNvSpPr txBox="1"/>
          <p:nvPr/>
        </p:nvSpPr>
        <p:spPr>
          <a:xfrm>
            <a:off x="755576" y="1915091"/>
            <a:ext cx="8475590" cy="4955203"/>
          </a:xfrm>
          <a:prstGeom prst="rect">
            <a:avLst/>
          </a:prstGeom>
          <a:noFill/>
        </p:spPr>
        <p:txBody>
          <a:bodyPr wrap="none" rtlCol="0">
            <a:spAutoFit/>
          </a:bodyPr>
          <a:lstStyle/>
          <a:p>
            <a:pPr marL="285750" indent="-285750">
              <a:buFont typeface="Wingdings" charset="2"/>
              <a:buChar char="ü"/>
            </a:pPr>
            <a:r>
              <a:rPr lang="de-DE" sz="2000" dirty="0">
                <a:solidFill>
                  <a:srgbClr val="0091A5"/>
                </a:solidFill>
              </a:rPr>
              <a:t>June 24-26th: </a:t>
            </a:r>
            <a:r>
              <a:rPr lang="de-DE" sz="2000" dirty="0" err="1">
                <a:solidFill>
                  <a:srgbClr val="0091A5"/>
                </a:solidFill>
              </a:rPr>
              <a:t>meeting</a:t>
            </a:r>
            <a:r>
              <a:rPr lang="de-DE" sz="2000" dirty="0">
                <a:solidFill>
                  <a:srgbClr val="0091A5"/>
                </a:solidFill>
              </a:rPr>
              <a:t> @ESRF </a:t>
            </a:r>
          </a:p>
          <a:p>
            <a:pPr marL="742950" lvl="1" indent="-285750">
              <a:buFont typeface="Arial"/>
              <a:buChar char="•"/>
            </a:pPr>
            <a:r>
              <a:rPr lang="de-DE" sz="2000" dirty="0" smtClean="0"/>
              <a:t>24.06.2017 Future </a:t>
            </a:r>
            <a:r>
              <a:rPr lang="de-DE" sz="2000" dirty="0" err="1" smtClean="0"/>
              <a:t>Umbrella</a:t>
            </a:r>
            <a:endParaRPr lang="de-DE" sz="2000" dirty="0" smtClean="0">
              <a:sym typeface="Wingdings"/>
            </a:endParaRPr>
          </a:p>
          <a:p>
            <a:pPr marL="742950" lvl="1" indent="-285750">
              <a:buFont typeface="Arial"/>
              <a:buChar char="•"/>
            </a:pPr>
            <a:r>
              <a:rPr lang="de-DE" sz="2000" dirty="0" smtClean="0">
                <a:sym typeface="Wingdings"/>
              </a:rPr>
              <a:t>25.06.2017 Kick off JRA2 (D24.1)</a:t>
            </a:r>
          </a:p>
          <a:p>
            <a:pPr marL="1200150" lvl="2" indent="-285750">
              <a:buFont typeface="Arial"/>
              <a:buChar char="•"/>
            </a:pPr>
            <a:r>
              <a:rPr lang="de-DE" sz="2000" dirty="0" smtClean="0">
                <a:sym typeface="Wingdings"/>
              </a:rPr>
              <a:t>Division </a:t>
            </a:r>
            <a:r>
              <a:rPr lang="de-DE" sz="2000" dirty="0" err="1" smtClean="0">
                <a:sym typeface="Wingdings"/>
              </a:rPr>
              <a:t>of</a:t>
            </a:r>
            <a:r>
              <a:rPr lang="de-DE" sz="2000" dirty="0" smtClean="0">
                <a:sym typeface="Wingdings"/>
              </a:rPr>
              <a:t> </a:t>
            </a:r>
            <a:r>
              <a:rPr lang="de-DE" sz="2000" dirty="0" err="1" smtClean="0">
                <a:sym typeface="Wingdings"/>
              </a:rPr>
              <a:t>tasks</a:t>
            </a:r>
            <a:r>
              <a:rPr lang="de-DE" sz="2000" dirty="0" smtClean="0">
                <a:sym typeface="Wingdings"/>
              </a:rPr>
              <a:t> </a:t>
            </a:r>
            <a:r>
              <a:rPr lang="de-DE" sz="2000" dirty="0" err="1" smtClean="0">
                <a:sym typeface="Wingdings"/>
              </a:rPr>
              <a:t>between</a:t>
            </a:r>
            <a:r>
              <a:rPr lang="de-DE" sz="2000" dirty="0" smtClean="0">
                <a:sym typeface="Wingdings"/>
              </a:rPr>
              <a:t> </a:t>
            </a:r>
            <a:r>
              <a:rPr lang="de-DE" sz="2000" dirty="0" err="1" smtClean="0">
                <a:sym typeface="Wingdings"/>
              </a:rPr>
              <a:t>the</a:t>
            </a:r>
            <a:r>
              <a:rPr lang="de-DE" sz="2000" dirty="0" smtClean="0">
                <a:sym typeface="Wingdings"/>
              </a:rPr>
              <a:t> </a:t>
            </a:r>
            <a:r>
              <a:rPr lang="de-DE" sz="2000" dirty="0" err="1" smtClean="0">
                <a:sym typeface="Wingdings"/>
              </a:rPr>
              <a:t>partners</a:t>
            </a:r>
            <a:endParaRPr lang="de-DE" sz="2000" dirty="0">
              <a:sym typeface="Wingdings"/>
            </a:endParaRPr>
          </a:p>
          <a:p>
            <a:pPr marL="1200150" lvl="2" indent="-285750">
              <a:buFont typeface="Arial"/>
              <a:buChar char="•"/>
            </a:pPr>
            <a:r>
              <a:rPr lang="de-DE" sz="2000" dirty="0" smtClean="0">
                <a:sym typeface="Wingdings"/>
              </a:rPr>
              <a:t>Organisation </a:t>
            </a:r>
            <a:r>
              <a:rPr lang="de-DE" sz="2000" dirty="0" err="1" smtClean="0">
                <a:sym typeface="Wingdings"/>
              </a:rPr>
              <a:t>and</a:t>
            </a:r>
            <a:r>
              <a:rPr lang="de-DE" sz="2000" dirty="0" smtClean="0">
                <a:sym typeface="Wingdings"/>
              </a:rPr>
              <a:t> </a:t>
            </a:r>
            <a:r>
              <a:rPr lang="de-DE" sz="2000" dirty="0" err="1" smtClean="0">
                <a:sym typeface="Wingdings"/>
              </a:rPr>
              <a:t>logistics</a:t>
            </a:r>
            <a:endParaRPr lang="de-DE" sz="2000" dirty="0" smtClean="0">
              <a:sym typeface="Wingdings"/>
            </a:endParaRPr>
          </a:p>
          <a:p>
            <a:pPr marL="742950" lvl="1" indent="-285750">
              <a:buFont typeface="Arial"/>
              <a:buChar char="•"/>
            </a:pPr>
            <a:r>
              <a:rPr lang="de-DE" sz="2000" dirty="0" smtClean="0"/>
              <a:t>26.06.2017 kick off LEAPS WG3</a:t>
            </a:r>
          </a:p>
          <a:p>
            <a:pPr marL="1200150" lvl="2" indent="-285750">
              <a:buFont typeface="Arial"/>
              <a:buChar char="•"/>
            </a:pPr>
            <a:r>
              <a:rPr lang="de-DE" sz="2000" dirty="0" err="1" smtClean="0">
                <a:sym typeface="Wingdings"/>
              </a:rPr>
              <a:t>Preparation</a:t>
            </a:r>
            <a:r>
              <a:rPr lang="de-DE" sz="2000" dirty="0" smtClean="0">
                <a:sym typeface="Wingdings"/>
              </a:rPr>
              <a:t> </a:t>
            </a:r>
            <a:r>
              <a:rPr lang="de-DE" sz="2000" dirty="0" err="1" smtClean="0">
                <a:sym typeface="Wingdings"/>
              </a:rPr>
              <a:t>for</a:t>
            </a:r>
            <a:r>
              <a:rPr lang="de-DE" sz="2000" dirty="0" smtClean="0">
                <a:sym typeface="Wingdings"/>
              </a:rPr>
              <a:t> </a:t>
            </a:r>
            <a:r>
              <a:rPr lang="de-DE" sz="2000" dirty="0" err="1" smtClean="0">
                <a:sym typeface="Wingdings"/>
              </a:rPr>
              <a:t>document</a:t>
            </a:r>
            <a:r>
              <a:rPr lang="de-DE" sz="2000" dirty="0" smtClean="0">
                <a:sym typeface="Wingdings"/>
              </a:rPr>
              <a:t> </a:t>
            </a:r>
            <a:r>
              <a:rPr lang="de-DE" sz="2000" dirty="0" err="1" smtClean="0">
                <a:sym typeface="Wingdings"/>
              </a:rPr>
              <a:t>Brussels</a:t>
            </a:r>
            <a:r>
              <a:rPr lang="de-DE" sz="2000" dirty="0" smtClean="0">
                <a:sym typeface="Wingdings"/>
              </a:rPr>
              <a:t> LEAPS </a:t>
            </a:r>
            <a:r>
              <a:rPr lang="de-DE" sz="2000" dirty="0" err="1" smtClean="0">
                <a:sym typeface="Wingdings"/>
              </a:rPr>
              <a:t>role</a:t>
            </a:r>
            <a:r>
              <a:rPr lang="de-DE" sz="2000" dirty="0" smtClean="0">
                <a:sym typeface="Wingdings"/>
              </a:rPr>
              <a:t> out</a:t>
            </a:r>
          </a:p>
          <a:p>
            <a:pPr marL="342900" indent="-342900">
              <a:buFont typeface="Wingdings" panose="05000000000000000000" pitchFamily="2" charset="2"/>
              <a:buChar char="ü"/>
            </a:pPr>
            <a:r>
              <a:rPr lang="de-DE" sz="2000" dirty="0" err="1">
                <a:solidFill>
                  <a:srgbClr val="0091A5"/>
                </a:solidFill>
              </a:rPr>
              <a:t>Deliverable</a:t>
            </a:r>
            <a:r>
              <a:rPr lang="de-DE" sz="2000" dirty="0">
                <a:solidFill>
                  <a:srgbClr val="0091A5"/>
                </a:solidFill>
              </a:rPr>
              <a:t> D24.1 </a:t>
            </a:r>
            <a:r>
              <a:rPr lang="de-DE" sz="2000" dirty="0" err="1">
                <a:solidFill>
                  <a:srgbClr val="0091A5"/>
                </a:solidFill>
              </a:rPr>
              <a:t>accomplished</a:t>
            </a:r>
            <a:r>
              <a:rPr lang="de-DE" sz="2000" dirty="0" smtClean="0">
                <a:solidFill>
                  <a:srgbClr val="0091A5"/>
                </a:solidFill>
              </a:rPr>
              <a:t> </a:t>
            </a:r>
            <a:r>
              <a:rPr lang="en-US" sz="2000" dirty="0" smtClean="0"/>
              <a:t>report </a:t>
            </a:r>
            <a:r>
              <a:rPr lang="en-US" sz="2000" dirty="0"/>
              <a:t>on kick-off </a:t>
            </a:r>
            <a:r>
              <a:rPr lang="en-US" sz="2000" dirty="0" smtClean="0"/>
              <a:t>workshop </a:t>
            </a:r>
            <a:endParaRPr lang="en-US" sz="2000" dirty="0"/>
          </a:p>
          <a:p>
            <a:pPr marL="342900" indent="-342900">
              <a:buFont typeface="Wingdings" panose="05000000000000000000" pitchFamily="2" charset="2"/>
              <a:buChar char="ü"/>
            </a:pPr>
            <a:r>
              <a:rPr lang="de-DE" sz="2000" dirty="0" err="1" smtClean="0">
                <a:solidFill>
                  <a:srgbClr val="0091A5"/>
                </a:solidFill>
              </a:rPr>
              <a:t>Deliverable</a:t>
            </a:r>
            <a:r>
              <a:rPr lang="de-DE" sz="2000" dirty="0" smtClean="0">
                <a:solidFill>
                  <a:srgbClr val="0091A5"/>
                </a:solidFill>
              </a:rPr>
              <a:t> D24.2 </a:t>
            </a:r>
            <a:r>
              <a:rPr lang="de-DE" sz="2000" dirty="0" err="1">
                <a:solidFill>
                  <a:srgbClr val="0091A5"/>
                </a:solidFill>
              </a:rPr>
              <a:t>accomplished</a:t>
            </a:r>
            <a:r>
              <a:rPr lang="de-DE" sz="2000" dirty="0">
                <a:solidFill>
                  <a:srgbClr val="0091A5"/>
                </a:solidFill>
              </a:rPr>
              <a:t> </a:t>
            </a:r>
            <a:r>
              <a:rPr lang="en-US" sz="2000" dirty="0" smtClean="0"/>
              <a:t>blueprint </a:t>
            </a:r>
            <a:r>
              <a:rPr lang="en-US" sz="2000" dirty="0"/>
              <a:t>on implementing a </a:t>
            </a:r>
            <a:endParaRPr lang="en-US" sz="2000" dirty="0" smtClean="0"/>
          </a:p>
          <a:p>
            <a:r>
              <a:rPr lang="en-US" sz="2000" dirty="0"/>
              <a:t>	</a:t>
            </a:r>
            <a:r>
              <a:rPr lang="en-US" sz="2000" dirty="0" smtClean="0"/>
              <a:t>platform </a:t>
            </a:r>
            <a:r>
              <a:rPr lang="en-US" sz="2000" dirty="0"/>
              <a:t>and manuals for the implementation at the different </a:t>
            </a:r>
            <a:r>
              <a:rPr lang="en-US" sz="2000" dirty="0" smtClean="0"/>
              <a:t>sites</a:t>
            </a:r>
          </a:p>
          <a:p>
            <a:pPr marL="342900" lvl="0" indent="-342900">
              <a:buFont typeface="Wingdings" panose="05000000000000000000" pitchFamily="2" charset="2"/>
              <a:buChar char="ü"/>
            </a:pPr>
            <a:r>
              <a:rPr lang="de-DE" sz="2000" dirty="0" err="1">
                <a:solidFill>
                  <a:srgbClr val="0091A5"/>
                </a:solidFill>
              </a:rPr>
              <a:t>Deliverable</a:t>
            </a:r>
            <a:r>
              <a:rPr lang="de-DE" sz="2000" dirty="0">
                <a:solidFill>
                  <a:srgbClr val="0091A5"/>
                </a:solidFill>
              </a:rPr>
              <a:t> D24.3 </a:t>
            </a:r>
            <a:r>
              <a:rPr lang="de-DE" sz="2000" dirty="0" err="1">
                <a:solidFill>
                  <a:srgbClr val="0091A5"/>
                </a:solidFill>
              </a:rPr>
              <a:t>accomplished</a:t>
            </a:r>
            <a:r>
              <a:rPr lang="de-DE" sz="2000" dirty="0">
                <a:solidFill>
                  <a:srgbClr val="0091A5"/>
                </a:solidFill>
              </a:rPr>
              <a:t> </a:t>
            </a:r>
            <a:r>
              <a:rPr lang="de-DE" sz="2000" dirty="0">
                <a:solidFill>
                  <a:srgbClr val="3C3C3C"/>
                </a:solidFill>
              </a:rPr>
              <a:t>c</a:t>
            </a:r>
            <a:r>
              <a:rPr lang="en-US" sz="2000" dirty="0">
                <a:solidFill>
                  <a:srgbClr val="3C3C3C"/>
                </a:solidFill>
              </a:rPr>
              <a:t>ross site use case requirement</a:t>
            </a:r>
          </a:p>
          <a:p>
            <a:pPr marL="342900" indent="-342900">
              <a:buFont typeface="Wingdings" panose="05000000000000000000" pitchFamily="2" charset="2"/>
              <a:buChar char="ü"/>
            </a:pPr>
            <a:r>
              <a:rPr lang="de-DE" sz="2000" dirty="0" err="1" smtClean="0">
                <a:solidFill>
                  <a:srgbClr val="0091A5"/>
                </a:solidFill>
              </a:rPr>
              <a:t>Deliverable</a:t>
            </a:r>
            <a:r>
              <a:rPr lang="de-DE" sz="2000" dirty="0" smtClean="0">
                <a:solidFill>
                  <a:srgbClr val="0091A5"/>
                </a:solidFill>
              </a:rPr>
              <a:t> D24.4 </a:t>
            </a:r>
            <a:r>
              <a:rPr lang="de-DE" sz="2000" dirty="0" err="1">
                <a:solidFill>
                  <a:srgbClr val="0091A5"/>
                </a:solidFill>
              </a:rPr>
              <a:t>accomplished</a:t>
            </a:r>
            <a:r>
              <a:rPr lang="de-DE" sz="2000" dirty="0">
                <a:solidFill>
                  <a:srgbClr val="0091A5"/>
                </a:solidFill>
              </a:rPr>
              <a:t> </a:t>
            </a:r>
            <a:r>
              <a:rPr lang="en-US" sz="2000" dirty="0"/>
              <a:t>Software packages for the </a:t>
            </a:r>
            <a:endParaRPr lang="en-US" sz="2000" dirty="0" smtClean="0"/>
          </a:p>
          <a:p>
            <a:r>
              <a:rPr lang="en-US" sz="2000" dirty="0"/>
              <a:t>	</a:t>
            </a:r>
            <a:r>
              <a:rPr lang="en-US" sz="2000" dirty="0" smtClean="0"/>
              <a:t>selected </a:t>
            </a:r>
            <a:r>
              <a:rPr lang="en-US" sz="2000" dirty="0"/>
              <a:t>experiment use cases ready to install and run</a:t>
            </a:r>
            <a:endParaRPr lang="de-CH" sz="2000" dirty="0">
              <a:latin typeface="Calibri"/>
              <a:ea typeface="Calibri"/>
              <a:cs typeface="Times New Roman"/>
            </a:endParaRPr>
          </a:p>
          <a:p>
            <a:pPr marL="342900" indent="-342900">
              <a:buFont typeface="Wingdings" panose="05000000000000000000" pitchFamily="2" charset="2"/>
              <a:buChar char="ü"/>
            </a:pPr>
            <a:endParaRPr lang="de-DE" sz="2000" dirty="0" smtClean="0">
              <a:solidFill>
                <a:srgbClr val="0091A5"/>
              </a:solidFill>
            </a:endParaRPr>
          </a:p>
          <a:p>
            <a:endParaRPr lang="de-DE" dirty="0" smtClean="0">
              <a:solidFill>
                <a:srgbClr val="0091A5"/>
              </a:solidFill>
            </a:endParaRPr>
          </a:p>
          <a:p>
            <a:pPr marL="285750" indent="-285750">
              <a:buFont typeface="Wingdings" charset="2"/>
              <a:buChar char="ü"/>
            </a:pPr>
            <a:endParaRPr lang="de-DE" dirty="0" smtClean="0">
              <a:solidFill>
                <a:srgbClr val="0091A5"/>
              </a:solidFill>
            </a:endParaRPr>
          </a:p>
        </p:txBody>
      </p:sp>
      <p:sp>
        <p:nvSpPr>
          <p:cNvPr id="5" name="Datumsplatzhalter 20"/>
          <p:cNvSpPr txBox="1">
            <a:spLocks/>
          </p:cNvSpPr>
          <p:nvPr/>
        </p:nvSpPr>
        <p:spPr>
          <a:xfrm>
            <a:off x="1547664" y="6381328"/>
            <a:ext cx="1152128"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6743EE1-8E7A-4011-951F-DE808FB3C8FC}" type="datetime1">
              <a:rPr lang="en-US" smtClean="0"/>
              <a:pPr/>
              <a:t>5/14/2019</a:t>
            </a:fld>
            <a:endParaRPr lang="en-US"/>
          </a:p>
        </p:txBody>
      </p:sp>
      <p:sp>
        <p:nvSpPr>
          <p:cNvPr id="6" name="Fußzeilenplatzhalter 21"/>
          <p:cNvSpPr txBox="1">
            <a:spLocks/>
          </p:cNvSpPr>
          <p:nvPr/>
        </p:nvSpPr>
        <p:spPr>
          <a:xfrm>
            <a:off x="2843808" y="6381328"/>
            <a:ext cx="4536504" cy="365125"/>
          </a:xfrm>
          <a:prstGeom prst="rect">
            <a:avLst/>
          </a:prstGeom>
        </p:spPr>
        <p:txBody>
          <a:bodyPr vert="horz" lIns="91440" tIns="45720" rIns="91440" bIns="45720" rtlCol="0" anchor="ctr"/>
          <a:lstStyle>
            <a:defPPr>
              <a:defRPr lang="en-US"/>
            </a:defPPr>
            <a:lvl1pPr marL="0" algn="ct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Mirjam van Daalen PSI</a:t>
            </a:r>
            <a:endParaRPr lang="en-US" dirty="0"/>
          </a:p>
        </p:txBody>
      </p:sp>
      <p:sp>
        <p:nvSpPr>
          <p:cNvPr id="8" name="Foliennummernplatzhalter 22"/>
          <p:cNvSpPr txBox="1">
            <a:spLocks/>
          </p:cNvSpPr>
          <p:nvPr/>
        </p:nvSpPr>
        <p:spPr>
          <a:xfrm>
            <a:off x="7452321" y="6381328"/>
            <a:ext cx="576064"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D5D002B-C3F3-4C55-8C9C-964627E13370}" type="slidenum">
              <a:rPr lang="en-US" smtClean="0"/>
              <a:pPr/>
              <a:t>22</a:t>
            </a:fld>
            <a:endParaRPr lang="en-US" dirty="0"/>
          </a:p>
        </p:txBody>
      </p:sp>
    </p:spTree>
    <p:extLst>
      <p:ext uri="{BB962C8B-B14F-4D97-AF65-F5344CB8AC3E}">
        <p14:creationId xmlns:p14="http://schemas.microsoft.com/office/powerpoint/2010/main" val="711547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663995" y="807095"/>
            <a:ext cx="7292381" cy="646331"/>
          </a:xfrm>
          <a:prstGeom prst="rect">
            <a:avLst/>
          </a:prstGeom>
          <a:noFill/>
        </p:spPr>
        <p:txBody>
          <a:bodyPr wrap="none" rtlCol="0">
            <a:spAutoFit/>
          </a:bodyPr>
          <a:lstStyle/>
          <a:p>
            <a:pPr algn="ctr"/>
            <a:r>
              <a:rPr lang="de-DE" sz="3600" b="1" dirty="0">
                <a:solidFill>
                  <a:srgbClr val="0091A5"/>
                </a:solidFill>
                <a:latin typeface="Tahoma" pitchFamily="34" charset="0"/>
                <a:ea typeface="Times New Roman" pitchFamily="18" charset="0"/>
                <a:cs typeface="Tahoma" pitchFamily="34" charset="0"/>
              </a:rPr>
              <a:t>JRA2</a:t>
            </a:r>
            <a:r>
              <a:rPr lang="de-DE" sz="3600" dirty="0" smtClean="0">
                <a:latin typeface="+mj-lt"/>
                <a:ea typeface="+mj-ea"/>
                <a:cs typeface="+mj-cs"/>
              </a:rPr>
              <a:t> </a:t>
            </a:r>
            <a:r>
              <a:rPr lang="en-US" altLang="de-DE" sz="3600" b="1" dirty="0">
                <a:solidFill>
                  <a:srgbClr val="0091A5"/>
                </a:solidFill>
                <a:latin typeface="Tahoma" pitchFamily="34" charset="0"/>
                <a:ea typeface="Times New Roman" pitchFamily="18" charset="0"/>
                <a:cs typeface="Tahoma" pitchFamily="34" charset="0"/>
              </a:rPr>
              <a:t>Summary of activities </a:t>
            </a:r>
            <a:r>
              <a:rPr lang="de-DE" sz="3600" b="1" dirty="0">
                <a:solidFill>
                  <a:srgbClr val="0091A5"/>
                </a:solidFill>
                <a:latin typeface="Tahoma" pitchFamily="34" charset="0"/>
                <a:ea typeface="Times New Roman" pitchFamily="18" charset="0"/>
                <a:cs typeface="Tahoma" pitchFamily="34" charset="0"/>
              </a:rPr>
              <a:t>- </a:t>
            </a:r>
            <a:r>
              <a:rPr lang="de-DE" sz="3600" b="1" dirty="0" smtClean="0">
                <a:solidFill>
                  <a:srgbClr val="0091A5"/>
                </a:solidFill>
                <a:latin typeface="Tahoma" pitchFamily="34" charset="0"/>
                <a:ea typeface="Times New Roman" pitchFamily="18" charset="0"/>
                <a:cs typeface="Tahoma" pitchFamily="34" charset="0"/>
              </a:rPr>
              <a:t>2</a:t>
            </a:r>
            <a:endParaRPr lang="de-DE" sz="3600" b="1" dirty="0">
              <a:solidFill>
                <a:srgbClr val="0091A5"/>
              </a:solidFill>
              <a:latin typeface="Tahoma" pitchFamily="34" charset="0"/>
              <a:ea typeface="Times New Roman" pitchFamily="18" charset="0"/>
              <a:cs typeface="Tahoma" pitchFamily="34" charset="0"/>
            </a:endParaRPr>
          </a:p>
        </p:txBody>
      </p:sp>
      <p:sp>
        <p:nvSpPr>
          <p:cNvPr id="2" name="Textfeld 1"/>
          <p:cNvSpPr txBox="1"/>
          <p:nvPr/>
        </p:nvSpPr>
        <p:spPr>
          <a:xfrm>
            <a:off x="1043608" y="1556792"/>
            <a:ext cx="6056979" cy="369332"/>
          </a:xfrm>
          <a:prstGeom prst="rect">
            <a:avLst/>
          </a:prstGeom>
          <a:noFill/>
        </p:spPr>
        <p:txBody>
          <a:bodyPr wrap="none" rtlCol="0">
            <a:spAutoFit/>
          </a:bodyPr>
          <a:lstStyle/>
          <a:p>
            <a:r>
              <a:rPr lang="de-DE" b="1" dirty="0" smtClean="0">
                <a:solidFill>
                  <a:srgbClr val="0091A5"/>
                </a:solidFill>
              </a:rPr>
              <a:t>JRA2 </a:t>
            </a:r>
            <a:r>
              <a:rPr lang="en-GB" dirty="0" smtClean="0"/>
              <a:t>Demonstrator </a:t>
            </a:r>
            <a:r>
              <a:rPr lang="en-GB" dirty="0"/>
              <a:t>of a Photon Science Analysis Service (</a:t>
            </a:r>
            <a:r>
              <a:rPr lang="en-GB" dirty="0" err="1"/>
              <a:t>DaaS</a:t>
            </a:r>
            <a:r>
              <a:rPr lang="en-GB" dirty="0"/>
              <a:t>)</a:t>
            </a:r>
            <a:endParaRPr lang="de-DE" dirty="0" smtClean="0"/>
          </a:p>
        </p:txBody>
      </p:sp>
      <p:sp>
        <p:nvSpPr>
          <p:cNvPr id="10" name="Textfeld 2"/>
          <p:cNvSpPr txBox="1"/>
          <p:nvPr/>
        </p:nvSpPr>
        <p:spPr>
          <a:xfrm>
            <a:off x="755576" y="2059107"/>
            <a:ext cx="7774885" cy="4585871"/>
          </a:xfrm>
          <a:prstGeom prst="rect">
            <a:avLst/>
          </a:prstGeom>
          <a:noFill/>
        </p:spPr>
        <p:txBody>
          <a:bodyPr wrap="none" rtlCol="0">
            <a:spAutoFit/>
          </a:bodyPr>
          <a:lstStyle/>
          <a:p>
            <a:pPr marL="285750" indent="-285750">
              <a:buFont typeface="Wingdings" charset="2"/>
              <a:buChar char="ü"/>
            </a:pPr>
            <a:r>
              <a:rPr lang="de-DE" sz="2000" dirty="0" err="1" smtClean="0">
                <a:solidFill>
                  <a:srgbClr val="0091A5"/>
                </a:solidFill>
              </a:rPr>
              <a:t>Telco‘s</a:t>
            </a:r>
            <a:r>
              <a:rPr lang="de-DE" sz="2000" dirty="0" smtClean="0">
                <a:solidFill>
                  <a:srgbClr val="0091A5"/>
                </a:solidFill>
              </a:rPr>
              <a:t> </a:t>
            </a:r>
            <a:r>
              <a:rPr lang="de-DE" sz="2000" dirty="0" err="1" smtClean="0">
                <a:solidFill>
                  <a:srgbClr val="0091A5"/>
                </a:solidFill>
              </a:rPr>
              <a:t>every</a:t>
            </a:r>
            <a:r>
              <a:rPr lang="de-DE" sz="2000" dirty="0" smtClean="0">
                <a:solidFill>
                  <a:srgbClr val="0091A5"/>
                </a:solidFill>
              </a:rPr>
              <a:t> </a:t>
            </a:r>
            <a:r>
              <a:rPr lang="de-DE" sz="2000" dirty="0" err="1" smtClean="0">
                <a:solidFill>
                  <a:srgbClr val="0091A5"/>
                </a:solidFill>
              </a:rPr>
              <a:t>month</a:t>
            </a:r>
            <a:r>
              <a:rPr lang="de-DE" sz="2000" dirty="0" smtClean="0">
                <a:solidFill>
                  <a:srgbClr val="0091A5"/>
                </a:solidFill>
              </a:rPr>
              <a:t>, 1st </a:t>
            </a:r>
            <a:r>
              <a:rPr lang="de-DE" sz="2000" dirty="0" err="1" smtClean="0">
                <a:solidFill>
                  <a:srgbClr val="0091A5"/>
                </a:solidFill>
              </a:rPr>
              <a:t>telco</a:t>
            </a:r>
            <a:r>
              <a:rPr lang="de-DE" sz="2000" dirty="0" smtClean="0">
                <a:solidFill>
                  <a:srgbClr val="0091A5"/>
                </a:solidFill>
              </a:rPr>
              <a:t> 29.08.2017 16:00-17:00</a:t>
            </a:r>
          </a:p>
          <a:p>
            <a:pPr marL="285750" indent="-285750">
              <a:buFont typeface="Wingdings" charset="2"/>
              <a:buChar char="ü"/>
            </a:pPr>
            <a:r>
              <a:rPr lang="de-DE" sz="2000" dirty="0">
                <a:solidFill>
                  <a:srgbClr val="0091A5"/>
                </a:solidFill>
              </a:rPr>
              <a:t>LEAPS Initiative: </a:t>
            </a:r>
            <a:r>
              <a:rPr lang="de-DE" sz="2000" dirty="0">
                <a:solidFill>
                  <a:srgbClr val="0091A5"/>
                </a:solidFill>
                <a:hlinkClick r:id="rId2"/>
              </a:rPr>
              <a:t>https://www.leaps-initiative.eu</a:t>
            </a:r>
            <a:r>
              <a:rPr lang="de-DE" sz="2000" dirty="0">
                <a:solidFill>
                  <a:srgbClr val="0091A5"/>
                </a:solidFill>
              </a:rPr>
              <a:t> </a:t>
            </a:r>
          </a:p>
          <a:p>
            <a:pPr marL="742950" lvl="1" indent="-285750">
              <a:buFont typeface="Arial"/>
              <a:buChar char="•"/>
            </a:pPr>
            <a:r>
              <a:rPr lang="de-DE" sz="2000" dirty="0" err="1">
                <a:solidFill>
                  <a:srgbClr val="000000"/>
                </a:solidFill>
              </a:rPr>
              <a:t>Current</a:t>
            </a:r>
            <a:r>
              <a:rPr lang="de-DE" sz="2000" dirty="0">
                <a:solidFill>
                  <a:srgbClr val="000000"/>
                </a:solidFill>
              </a:rPr>
              <a:t> Working Group 3 „LEAPS IT</a:t>
            </a:r>
            <a:r>
              <a:rPr lang="de-DE" sz="2000" dirty="0" smtClean="0">
                <a:solidFill>
                  <a:srgbClr val="000000"/>
                </a:solidFill>
              </a:rPr>
              <a:t>“</a:t>
            </a:r>
          </a:p>
          <a:p>
            <a:pPr marL="285750" lvl="0" indent="-285750">
              <a:lnSpc>
                <a:spcPct val="110000"/>
              </a:lnSpc>
              <a:buClr>
                <a:srgbClr val="3C3C3C"/>
              </a:buClr>
              <a:buSzPct val="100000"/>
              <a:buFont typeface="Wingdings" charset="2"/>
              <a:buChar char="ü"/>
            </a:pPr>
            <a:r>
              <a:rPr lang="en-US" sz="2000" dirty="0">
                <a:solidFill>
                  <a:srgbClr val="0091A5"/>
                </a:solidFill>
                <a:ea typeface="Tahoma" panose="020B0604030504040204" pitchFamily="34" charset="0"/>
                <a:cs typeface="Tahoma" panose="020B0604030504040204" pitchFamily="34" charset="0"/>
              </a:rPr>
              <a:t>Face-2-face meeting SOLEIL to prepare LEAPS WG 3 </a:t>
            </a:r>
            <a:r>
              <a:rPr lang="en-US" sz="2000" dirty="0" smtClean="0">
                <a:solidFill>
                  <a:srgbClr val="0091A5"/>
                </a:solidFill>
                <a:ea typeface="Tahoma" panose="020B0604030504040204" pitchFamily="34" charset="0"/>
                <a:cs typeface="Tahoma" panose="020B0604030504040204" pitchFamily="34" charset="0"/>
              </a:rPr>
              <a:t>pilots</a:t>
            </a:r>
          </a:p>
          <a:p>
            <a:pPr lvl="0">
              <a:lnSpc>
                <a:spcPct val="110000"/>
              </a:lnSpc>
              <a:buClr>
                <a:srgbClr val="3C3C3C"/>
              </a:buClr>
              <a:buSzPct val="100000"/>
            </a:pPr>
            <a:r>
              <a:rPr lang="en-US" sz="2000" dirty="0">
                <a:solidFill>
                  <a:srgbClr val="0091A5"/>
                </a:solidFill>
                <a:ea typeface="Tahoma" panose="020B0604030504040204" pitchFamily="34" charset="0"/>
                <a:cs typeface="Tahoma" panose="020B0604030504040204" pitchFamily="34" charset="0"/>
              </a:rPr>
              <a:t> </a:t>
            </a:r>
            <a:r>
              <a:rPr lang="en-US" sz="2000" dirty="0" smtClean="0">
                <a:solidFill>
                  <a:srgbClr val="0091A5"/>
                </a:solidFill>
                <a:ea typeface="Tahoma" panose="020B0604030504040204" pitchFamily="34" charset="0"/>
                <a:cs typeface="Tahoma" panose="020B0604030504040204" pitchFamily="34" charset="0"/>
              </a:rPr>
              <a:t>   </a:t>
            </a:r>
            <a:r>
              <a:rPr lang="en-US" sz="2000" dirty="0">
                <a:solidFill>
                  <a:srgbClr val="0091A5"/>
                </a:solidFill>
                <a:ea typeface="Tahoma" panose="020B0604030504040204" pitchFamily="34" charset="0"/>
                <a:cs typeface="Tahoma" panose="020B0604030504040204" pitchFamily="34" charset="0"/>
              </a:rPr>
              <a:t>and INFAREOSC-5 call proposal</a:t>
            </a:r>
            <a:endParaRPr lang="de-DE" sz="2000" dirty="0">
              <a:solidFill>
                <a:srgbClr val="3C3C3C"/>
              </a:solidFill>
              <a:ea typeface="Tahoma" panose="020B0604030504040204" pitchFamily="34" charset="0"/>
              <a:cs typeface="Tahoma" panose="020B0604030504040204" pitchFamily="34" charset="0"/>
              <a:sym typeface="Wingdings"/>
            </a:endParaRPr>
          </a:p>
          <a:p>
            <a:pPr marL="285750" lvl="0" indent="-285750">
              <a:lnSpc>
                <a:spcPct val="110000"/>
              </a:lnSpc>
              <a:buClr>
                <a:srgbClr val="3C3C3C"/>
              </a:buClr>
              <a:buSzPct val="100000"/>
              <a:buFont typeface="Wingdings" charset="2"/>
              <a:buChar char="ü"/>
            </a:pPr>
            <a:r>
              <a:rPr lang="de-DE" sz="2000" dirty="0">
                <a:solidFill>
                  <a:srgbClr val="3C3C3C"/>
                </a:solidFill>
                <a:ea typeface="Tahoma" panose="020B0604030504040204" pitchFamily="34" charset="0"/>
                <a:cs typeface="Tahoma" panose="020B0604030504040204" pitchFamily="34" charset="0"/>
                <a:sym typeface="Wingdings"/>
              </a:rPr>
              <a:t>22-24.08.2018 </a:t>
            </a:r>
            <a:r>
              <a:rPr lang="de-DE" sz="2000" dirty="0" smtClean="0">
                <a:solidFill>
                  <a:srgbClr val="3C3C3C"/>
                </a:solidFill>
                <a:ea typeface="Tahoma" panose="020B0604030504040204" pitchFamily="34" charset="0"/>
                <a:cs typeface="Tahoma" panose="020B0604030504040204" pitchFamily="34" charset="0"/>
                <a:sym typeface="Wingdings"/>
              </a:rPr>
              <a:t>SOLEIL</a:t>
            </a:r>
          </a:p>
          <a:p>
            <a:pPr marL="285750" lvl="0" indent="-285750">
              <a:lnSpc>
                <a:spcPct val="110000"/>
              </a:lnSpc>
              <a:buClr>
                <a:srgbClr val="3C3C3C"/>
              </a:buClr>
              <a:buSzPct val="100000"/>
              <a:buFont typeface="Wingdings" charset="2"/>
              <a:buChar char="ü"/>
            </a:pPr>
            <a:r>
              <a:rPr lang="en-US" sz="2000" dirty="0" smtClean="0">
                <a:solidFill>
                  <a:srgbClr val="0091A5"/>
                </a:solidFill>
                <a:ea typeface="Tahoma" panose="020B0604030504040204" pitchFamily="34" charset="0"/>
                <a:cs typeface="Tahoma" panose="020B0604030504040204" pitchFamily="34" charset="0"/>
              </a:rPr>
              <a:t>Meeting </a:t>
            </a:r>
            <a:r>
              <a:rPr lang="en-US" sz="2000" dirty="0">
                <a:solidFill>
                  <a:srgbClr val="0091A5"/>
                </a:solidFill>
                <a:ea typeface="Tahoma" panose="020B0604030504040204" pitchFamily="34" charset="0"/>
                <a:cs typeface="Tahoma" panose="020B0604030504040204" pitchFamily="34" charset="0"/>
              </a:rPr>
              <a:t>with GEANT </a:t>
            </a:r>
            <a:r>
              <a:rPr lang="en-US" sz="2000" dirty="0" err="1">
                <a:solidFill>
                  <a:srgbClr val="0091A5"/>
                </a:solidFill>
                <a:ea typeface="Tahoma" panose="020B0604030504040204" pitchFamily="34" charset="0"/>
                <a:cs typeface="Tahoma" panose="020B0604030504040204" pitchFamily="34" charset="0"/>
              </a:rPr>
              <a:t>responsibles</a:t>
            </a:r>
            <a:r>
              <a:rPr lang="en-US" sz="2000" dirty="0">
                <a:solidFill>
                  <a:srgbClr val="0091A5"/>
                </a:solidFill>
                <a:ea typeface="Tahoma" panose="020B0604030504040204" pitchFamily="34" charset="0"/>
                <a:cs typeface="Tahoma" panose="020B0604030504040204" pitchFamily="34" charset="0"/>
              </a:rPr>
              <a:t> to discuss </a:t>
            </a:r>
            <a:r>
              <a:rPr lang="de-CH" sz="2000" dirty="0" err="1">
                <a:solidFill>
                  <a:srgbClr val="0091A5"/>
                </a:solidFill>
                <a:ea typeface="Tahoma" panose="020B0604030504040204" pitchFamily="34" charset="0"/>
                <a:cs typeface="Tahoma" panose="020B0604030504040204" pitchFamily="34" charset="0"/>
              </a:rPr>
              <a:t>maintenance</a:t>
            </a:r>
            <a:r>
              <a:rPr lang="de-CH" sz="2000" dirty="0">
                <a:solidFill>
                  <a:srgbClr val="0091A5"/>
                </a:solidFill>
                <a:ea typeface="Tahoma" panose="020B0604030504040204" pitchFamily="34" charset="0"/>
                <a:cs typeface="Tahoma" panose="020B0604030504040204" pitchFamily="34" charset="0"/>
              </a:rPr>
              <a:t> </a:t>
            </a:r>
            <a:r>
              <a:rPr lang="de-CH" sz="2000" dirty="0" err="1">
                <a:solidFill>
                  <a:srgbClr val="0091A5"/>
                </a:solidFill>
                <a:ea typeface="Tahoma" panose="020B0604030504040204" pitchFamily="34" charset="0"/>
                <a:cs typeface="Tahoma" panose="020B0604030504040204" pitchFamily="34" charset="0"/>
              </a:rPr>
              <a:t>of</a:t>
            </a:r>
            <a:r>
              <a:rPr lang="de-CH" sz="2000" dirty="0">
                <a:solidFill>
                  <a:srgbClr val="0091A5"/>
                </a:solidFill>
                <a:ea typeface="Tahoma" panose="020B0604030504040204" pitchFamily="34" charset="0"/>
                <a:cs typeface="Tahoma" panose="020B0604030504040204" pitchFamily="34" charset="0"/>
              </a:rPr>
              <a:t> </a:t>
            </a:r>
          </a:p>
          <a:p>
            <a:pPr lvl="0">
              <a:lnSpc>
                <a:spcPct val="110000"/>
              </a:lnSpc>
              <a:buClr>
                <a:srgbClr val="3C3C3C"/>
              </a:buClr>
              <a:buSzPct val="100000"/>
            </a:pPr>
            <a:r>
              <a:rPr lang="de-CH" sz="2000" dirty="0">
                <a:solidFill>
                  <a:srgbClr val="0091A5"/>
                </a:solidFill>
                <a:ea typeface="Tahoma" panose="020B0604030504040204" pitchFamily="34" charset="0"/>
                <a:cs typeface="Tahoma" panose="020B0604030504040204" pitchFamily="34" charset="0"/>
              </a:rPr>
              <a:t>    </a:t>
            </a:r>
            <a:r>
              <a:rPr lang="de-CH" sz="2000" dirty="0" err="1">
                <a:solidFill>
                  <a:srgbClr val="0091A5"/>
                </a:solidFill>
                <a:ea typeface="Tahoma" panose="020B0604030504040204" pitchFamily="34" charset="0"/>
                <a:cs typeface="Tahoma" panose="020B0604030504040204" pitchFamily="34" charset="0"/>
              </a:rPr>
              <a:t>UmbrellaID</a:t>
            </a:r>
            <a:r>
              <a:rPr lang="de-CH" sz="2000" dirty="0">
                <a:solidFill>
                  <a:srgbClr val="0091A5"/>
                </a:solidFill>
                <a:ea typeface="Tahoma" panose="020B0604030504040204" pitchFamily="34" charset="0"/>
                <a:cs typeface="Tahoma" panose="020B0604030504040204" pitchFamily="34" charset="0"/>
              </a:rPr>
              <a:t> GEANT August 2018</a:t>
            </a:r>
            <a:endParaRPr lang="de-DE" sz="2000" dirty="0">
              <a:solidFill>
                <a:srgbClr val="3C3C3C"/>
              </a:solidFill>
              <a:ea typeface="Tahoma" panose="020B0604030504040204" pitchFamily="34" charset="0"/>
              <a:cs typeface="Tahoma" panose="020B0604030504040204" pitchFamily="34" charset="0"/>
              <a:sym typeface="Wingdings"/>
            </a:endParaRPr>
          </a:p>
          <a:p>
            <a:pPr marL="285750" lvl="0" indent="-285750">
              <a:lnSpc>
                <a:spcPct val="110000"/>
              </a:lnSpc>
              <a:buClr>
                <a:srgbClr val="3C3C3C"/>
              </a:buClr>
              <a:buSzPct val="100000"/>
              <a:buFont typeface="Wingdings" charset="2"/>
              <a:buChar char="ü"/>
            </a:pPr>
            <a:r>
              <a:rPr lang="en-US" sz="2000" dirty="0" smtClean="0">
                <a:solidFill>
                  <a:srgbClr val="0091A5"/>
                </a:solidFill>
                <a:ea typeface="Tahoma" panose="020B0604030504040204" pitchFamily="34" charset="0"/>
                <a:cs typeface="Tahoma" panose="020B0604030504040204" pitchFamily="34" charset="0"/>
              </a:rPr>
              <a:t>Face-2-face </a:t>
            </a:r>
            <a:r>
              <a:rPr lang="en-US" sz="2000" dirty="0">
                <a:solidFill>
                  <a:srgbClr val="0091A5"/>
                </a:solidFill>
                <a:ea typeface="Tahoma" panose="020B0604030504040204" pitchFamily="34" charset="0"/>
                <a:cs typeface="Tahoma" panose="020B0604030504040204" pitchFamily="34" charset="0"/>
              </a:rPr>
              <a:t>meeting to discuss and test the blue print prototype </a:t>
            </a:r>
            <a:endParaRPr lang="en-US" sz="2000" dirty="0" smtClean="0">
              <a:solidFill>
                <a:srgbClr val="0091A5"/>
              </a:solidFill>
              <a:ea typeface="Tahoma" panose="020B0604030504040204" pitchFamily="34" charset="0"/>
              <a:cs typeface="Tahoma" panose="020B0604030504040204" pitchFamily="34" charset="0"/>
            </a:endParaRPr>
          </a:p>
          <a:p>
            <a:pPr lvl="0">
              <a:lnSpc>
                <a:spcPct val="110000"/>
              </a:lnSpc>
              <a:buClr>
                <a:srgbClr val="3C3C3C"/>
              </a:buClr>
              <a:buSzPct val="100000"/>
            </a:pPr>
            <a:r>
              <a:rPr lang="en-US" sz="2000" dirty="0" smtClean="0">
                <a:solidFill>
                  <a:srgbClr val="0091A5"/>
                </a:solidFill>
                <a:ea typeface="Tahoma" panose="020B0604030504040204" pitchFamily="34" charset="0"/>
                <a:cs typeface="Tahoma" panose="020B0604030504040204" pitchFamily="34" charset="0"/>
              </a:rPr>
              <a:t>    at </a:t>
            </a:r>
            <a:r>
              <a:rPr lang="en-US" sz="2000" dirty="0">
                <a:solidFill>
                  <a:srgbClr val="0091A5"/>
                </a:solidFill>
                <a:ea typeface="Tahoma" panose="020B0604030504040204" pitchFamily="34" charset="0"/>
                <a:cs typeface="Tahoma" panose="020B0604030504040204" pitchFamily="34" charset="0"/>
              </a:rPr>
              <a:t>ALBA in October 2018</a:t>
            </a:r>
            <a:endParaRPr lang="de-DE" sz="2000" dirty="0">
              <a:solidFill>
                <a:srgbClr val="3C3C3C"/>
              </a:solidFill>
              <a:ea typeface="Tahoma" panose="020B0604030504040204" pitchFamily="34" charset="0"/>
              <a:cs typeface="Tahoma" panose="020B0604030504040204" pitchFamily="34" charset="0"/>
              <a:sym typeface="Wingdings"/>
            </a:endParaRPr>
          </a:p>
          <a:p>
            <a:pPr marL="742950" lvl="1" indent="-285750">
              <a:lnSpc>
                <a:spcPct val="110000"/>
              </a:lnSpc>
              <a:buClr>
                <a:srgbClr val="3C3C3C"/>
              </a:buClr>
              <a:buSzPct val="100000"/>
              <a:buFont typeface="Arial"/>
              <a:buChar char="•"/>
            </a:pPr>
            <a:r>
              <a:rPr lang="de-DE" sz="2000" dirty="0">
                <a:solidFill>
                  <a:srgbClr val="3C3C3C"/>
                </a:solidFill>
                <a:ea typeface="Tahoma" panose="020B0604030504040204" pitchFamily="34" charset="0"/>
                <a:cs typeface="Tahoma" panose="020B0604030504040204" pitchFamily="34" charset="0"/>
                <a:sym typeface="Wingdings"/>
              </a:rPr>
              <a:t>22-24.10.2018 ALBA</a:t>
            </a:r>
          </a:p>
          <a:p>
            <a:pPr marL="742950" lvl="1" indent="-285750">
              <a:buFont typeface="Arial"/>
              <a:buChar char="•"/>
            </a:pPr>
            <a:endParaRPr lang="de-DE" sz="2000" dirty="0" smtClean="0">
              <a:solidFill>
                <a:srgbClr val="000000"/>
              </a:solidFill>
            </a:endParaRPr>
          </a:p>
          <a:p>
            <a:endParaRPr lang="de-DE" dirty="0" smtClean="0">
              <a:solidFill>
                <a:srgbClr val="0091A5"/>
              </a:solidFill>
            </a:endParaRPr>
          </a:p>
          <a:p>
            <a:pPr marL="285750" indent="-285750">
              <a:buFont typeface="Wingdings" charset="2"/>
              <a:buChar char="ü"/>
            </a:pPr>
            <a:endParaRPr lang="de-DE" dirty="0" smtClean="0">
              <a:solidFill>
                <a:srgbClr val="0091A5"/>
              </a:solidFill>
            </a:endParaRPr>
          </a:p>
        </p:txBody>
      </p:sp>
      <p:sp>
        <p:nvSpPr>
          <p:cNvPr id="5" name="Datumsplatzhalter 20"/>
          <p:cNvSpPr txBox="1">
            <a:spLocks/>
          </p:cNvSpPr>
          <p:nvPr/>
        </p:nvSpPr>
        <p:spPr>
          <a:xfrm>
            <a:off x="1547664" y="6381328"/>
            <a:ext cx="1152128"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6743EE1-8E7A-4011-951F-DE808FB3C8FC}" type="datetime1">
              <a:rPr lang="en-US" smtClean="0"/>
              <a:pPr/>
              <a:t>5/14/2019</a:t>
            </a:fld>
            <a:endParaRPr lang="en-US"/>
          </a:p>
        </p:txBody>
      </p:sp>
      <p:sp>
        <p:nvSpPr>
          <p:cNvPr id="6" name="Fußzeilenplatzhalter 21"/>
          <p:cNvSpPr txBox="1">
            <a:spLocks/>
          </p:cNvSpPr>
          <p:nvPr/>
        </p:nvSpPr>
        <p:spPr>
          <a:xfrm>
            <a:off x="2843808" y="6381328"/>
            <a:ext cx="4536504" cy="365125"/>
          </a:xfrm>
          <a:prstGeom prst="rect">
            <a:avLst/>
          </a:prstGeom>
        </p:spPr>
        <p:txBody>
          <a:bodyPr vert="horz" lIns="91440" tIns="45720" rIns="91440" bIns="45720" rtlCol="0" anchor="ctr"/>
          <a:lstStyle>
            <a:defPPr>
              <a:defRPr lang="en-US"/>
            </a:defPPr>
            <a:lvl1pPr marL="0" algn="ct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Mirjam van Daalen PSI</a:t>
            </a:r>
            <a:endParaRPr lang="en-US" dirty="0"/>
          </a:p>
        </p:txBody>
      </p:sp>
      <p:sp>
        <p:nvSpPr>
          <p:cNvPr id="8" name="Foliennummernplatzhalter 22"/>
          <p:cNvSpPr txBox="1">
            <a:spLocks/>
          </p:cNvSpPr>
          <p:nvPr/>
        </p:nvSpPr>
        <p:spPr>
          <a:xfrm>
            <a:off x="7452321" y="6381328"/>
            <a:ext cx="576064"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D5D002B-C3F3-4C55-8C9C-964627E13370}" type="slidenum">
              <a:rPr lang="en-US" smtClean="0"/>
              <a:pPr/>
              <a:t>23</a:t>
            </a:fld>
            <a:endParaRPr lang="en-US" dirty="0"/>
          </a:p>
        </p:txBody>
      </p:sp>
    </p:spTree>
    <p:extLst>
      <p:ext uri="{BB962C8B-B14F-4D97-AF65-F5344CB8AC3E}">
        <p14:creationId xmlns:p14="http://schemas.microsoft.com/office/powerpoint/2010/main" val="3779010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43608" y="1853530"/>
            <a:ext cx="6056979" cy="369332"/>
          </a:xfrm>
          <a:prstGeom prst="rect">
            <a:avLst/>
          </a:prstGeom>
          <a:noFill/>
        </p:spPr>
        <p:txBody>
          <a:bodyPr wrap="none" rtlCol="0">
            <a:spAutoFit/>
          </a:bodyPr>
          <a:lstStyle/>
          <a:p>
            <a:r>
              <a:rPr lang="de-DE" b="1" dirty="0" smtClean="0">
                <a:solidFill>
                  <a:srgbClr val="0091A5"/>
                </a:solidFill>
              </a:rPr>
              <a:t>JRA2 </a:t>
            </a:r>
            <a:r>
              <a:rPr lang="en-GB" dirty="0" smtClean="0"/>
              <a:t>Demonstrator </a:t>
            </a:r>
            <a:r>
              <a:rPr lang="en-GB" dirty="0"/>
              <a:t>of a Photon Science Analysis Service (</a:t>
            </a:r>
            <a:r>
              <a:rPr lang="en-GB" dirty="0" err="1"/>
              <a:t>DaaS</a:t>
            </a:r>
            <a:r>
              <a:rPr lang="en-GB" dirty="0"/>
              <a:t>)</a:t>
            </a:r>
            <a:endParaRPr lang="de-DE" dirty="0" smtClean="0"/>
          </a:p>
        </p:txBody>
      </p:sp>
      <p:sp>
        <p:nvSpPr>
          <p:cNvPr id="10" name="Textfeld 2"/>
          <p:cNvSpPr txBox="1"/>
          <p:nvPr/>
        </p:nvSpPr>
        <p:spPr>
          <a:xfrm>
            <a:off x="755576" y="2355845"/>
            <a:ext cx="6491329" cy="2800767"/>
          </a:xfrm>
          <a:prstGeom prst="rect">
            <a:avLst/>
          </a:prstGeom>
          <a:noFill/>
        </p:spPr>
        <p:txBody>
          <a:bodyPr wrap="none" rtlCol="0">
            <a:spAutoFit/>
          </a:bodyPr>
          <a:lstStyle/>
          <a:p>
            <a:pPr marL="285750" indent="-285750">
              <a:buFont typeface="Wingdings" charset="2"/>
              <a:buChar char="ü"/>
            </a:pPr>
            <a:r>
              <a:rPr lang="de-DE" sz="2000" dirty="0" smtClean="0">
                <a:solidFill>
                  <a:srgbClr val="0091A5"/>
                </a:solidFill>
              </a:rPr>
              <a:t>Feb - 2019: </a:t>
            </a:r>
            <a:r>
              <a:rPr lang="de-DE" sz="2000" dirty="0" err="1">
                <a:solidFill>
                  <a:srgbClr val="0091A5"/>
                </a:solidFill>
              </a:rPr>
              <a:t>meeting</a:t>
            </a:r>
            <a:r>
              <a:rPr lang="de-DE" sz="2000" dirty="0">
                <a:solidFill>
                  <a:srgbClr val="0091A5"/>
                </a:solidFill>
              </a:rPr>
              <a:t> </a:t>
            </a:r>
            <a:r>
              <a:rPr lang="de-DE" sz="2000" dirty="0" smtClean="0">
                <a:solidFill>
                  <a:srgbClr val="0091A5"/>
                </a:solidFill>
              </a:rPr>
              <a:t>@ </a:t>
            </a:r>
            <a:r>
              <a:rPr lang="de-DE" sz="2000" dirty="0" err="1" smtClean="0">
                <a:solidFill>
                  <a:srgbClr val="0091A5"/>
                </a:solidFill>
              </a:rPr>
              <a:t>tbd</a:t>
            </a:r>
            <a:r>
              <a:rPr lang="de-DE" sz="2000" dirty="0" smtClean="0">
                <a:solidFill>
                  <a:srgbClr val="0091A5"/>
                </a:solidFill>
              </a:rPr>
              <a:t> </a:t>
            </a:r>
            <a:endParaRPr lang="de-DE" sz="2000" dirty="0">
              <a:solidFill>
                <a:srgbClr val="0091A5"/>
              </a:solidFill>
            </a:endParaRPr>
          </a:p>
          <a:p>
            <a:pPr marL="742950" lvl="1" indent="-285750">
              <a:buFont typeface="Arial"/>
              <a:buChar char="•"/>
            </a:pPr>
            <a:r>
              <a:rPr lang="de-DE" sz="2000" dirty="0" smtClean="0"/>
              <a:t>Technical </a:t>
            </a:r>
            <a:r>
              <a:rPr lang="de-DE" sz="2000" dirty="0" err="1" smtClean="0"/>
              <a:t>meeting</a:t>
            </a:r>
            <a:r>
              <a:rPr lang="de-DE" sz="2000" dirty="0" smtClean="0"/>
              <a:t> </a:t>
            </a:r>
            <a:r>
              <a:rPr lang="de-DE" sz="2000" dirty="0" err="1" smtClean="0"/>
              <a:t>for</a:t>
            </a:r>
            <a:r>
              <a:rPr lang="de-DE" sz="2000" dirty="0" smtClean="0"/>
              <a:t> </a:t>
            </a:r>
            <a:r>
              <a:rPr lang="de-DE" sz="2000" dirty="0" err="1" smtClean="0"/>
              <a:t>implementation</a:t>
            </a:r>
            <a:r>
              <a:rPr lang="de-DE" sz="2000" dirty="0" smtClean="0"/>
              <a:t> </a:t>
            </a:r>
            <a:r>
              <a:rPr lang="de-DE" sz="2000" dirty="0" err="1" smtClean="0"/>
              <a:t>and</a:t>
            </a:r>
            <a:r>
              <a:rPr lang="de-DE" sz="2000" dirty="0" smtClean="0"/>
              <a:t> </a:t>
            </a:r>
            <a:r>
              <a:rPr lang="de-DE" sz="2000" dirty="0" err="1" smtClean="0"/>
              <a:t>testing</a:t>
            </a:r>
            <a:endParaRPr lang="de-DE" sz="2000" dirty="0" smtClean="0">
              <a:sym typeface="Wingdings"/>
            </a:endParaRPr>
          </a:p>
          <a:p>
            <a:pPr marL="742950" lvl="1" indent="-285750">
              <a:buFont typeface="Arial"/>
              <a:buChar char="•"/>
            </a:pPr>
            <a:r>
              <a:rPr lang="de-DE" sz="2000" dirty="0" err="1" smtClean="0">
                <a:sym typeface="Wingdings"/>
              </a:rPr>
              <a:t>UmbrellaID</a:t>
            </a:r>
            <a:r>
              <a:rPr lang="de-DE" sz="2000" dirty="0" smtClean="0">
                <a:sym typeface="Wingdings"/>
              </a:rPr>
              <a:t> </a:t>
            </a:r>
            <a:r>
              <a:rPr lang="de-DE" sz="2000" dirty="0" err="1" smtClean="0">
                <a:sym typeface="Wingdings"/>
              </a:rPr>
              <a:t>meeting</a:t>
            </a:r>
            <a:endParaRPr lang="de-DE" sz="2000" dirty="0" smtClean="0">
              <a:sym typeface="Wingdings"/>
            </a:endParaRPr>
          </a:p>
          <a:p>
            <a:pPr marL="742950" lvl="1" indent="-285750">
              <a:buFont typeface="Arial"/>
              <a:buChar char="•"/>
            </a:pPr>
            <a:endParaRPr lang="de-DE" sz="2000" dirty="0">
              <a:sym typeface="Wingdings"/>
            </a:endParaRPr>
          </a:p>
          <a:p>
            <a:pPr marL="285750" indent="-285750">
              <a:buFont typeface="Wingdings" charset="2"/>
              <a:buChar char="ü"/>
            </a:pPr>
            <a:r>
              <a:rPr lang="de-DE" sz="2000" dirty="0" smtClean="0">
                <a:solidFill>
                  <a:srgbClr val="0091A5"/>
                </a:solidFill>
              </a:rPr>
              <a:t>May / June 2019: </a:t>
            </a:r>
            <a:r>
              <a:rPr lang="de-DE" sz="2000" dirty="0" err="1">
                <a:solidFill>
                  <a:srgbClr val="0091A5"/>
                </a:solidFill>
              </a:rPr>
              <a:t>meeting</a:t>
            </a:r>
            <a:r>
              <a:rPr lang="de-DE" sz="2000" dirty="0">
                <a:solidFill>
                  <a:srgbClr val="0091A5"/>
                </a:solidFill>
              </a:rPr>
              <a:t> </a:t>
            </a:r>
            <a:r>
              <a:rPr lang="de-DE" sz="2000" dirty="0" smtClean="0">
                <a:solidFill>
                  <a:srgbClr val="0091A5"/>
                </a:solidFill>
              </a:rPr>
              <a:t>@</a:t>
            </a:r>
            <a:r>
              <a:rPr lang="de-DE" sz="2000" dirty="0">
                <a:solidFill>
                  <a:srgbClr val="0091A5"/>
                </a:solidFill>
              </a:rPr>
              <a:t> </a:t>
            </a:r>
            <a:r>
              <a:rPr lang="de-DE" sz="2000" dirty="0" smtClean="0">
                <a:solidFill>
                  <a:srgbClr val="0091A5"/>
                </a:solidFill>
              </a:rPr>
              <a:t>PSI</a:t>
            </a:r>
            <a:endParaRPr lang="de-DE" sz="2000" dirty="0">
              <a:solidFill>
                <a:srgbClr val="0091A5"/>
              </a:solidFill>
            </a:endParaRPr>
          </a:p>
          <a:p>
            <a:pPr marL="742950" lvl="1" indent="-285750">
              <a:buFont typeface="Arial"/>
              <a:buChar char="•"/>
            </a:pPr>
            <a:r>
              <a:rPr lang="de-DE" sz="2000" dirty="0" smtClean="0"/>
              <a:t>JRA2/</a:t>
            </a:r>
            <a:r>
              <a:rPr lang="de-DE" sz="2000" dirty="0" err="1" smtClean="0"/>
              <a:t>Umbrella</a:t>
            </a:r>
            <a:endParaRPr lang="de-DE" sz="2000" dirty="0">
              <a:sym typeface="Wingdings"/>
            </a:endParaRPr>
          </a:p>
          <a:p>
            <a:pPr lvl="1"/>
            <a:endParaRPr lang="de-DE" sz="2000" dirty="0" smtClean="0">
              <a:sym typeface="Wingdings"/>
            </a:endParaRPr>
          </a:p>
          <a:p>
            <a:endParaRPr lang="de-DE" dirty="0" smtClean="0">
              <a:solidFill>
                <a:srgbClr val="0091A5"/>
              </a:solidFill>
            </a:endParaRPr>
          </a:p>
          <a:p>
            <a:pPr marL="285750" indent="-285750">
              <a:buFont typeface="Wingdings" charset="2"/>
              <a:buChar char="ü"/>
            </a:pPr>
            <a:endParaRPr lang="de-DE" dirty="0" smtClean="0">
              <a:solidFill>
                <a:srgbClr val="0091A5"/>
              </a:solidFill>
            </a:endParaRPr>
          </a:p>
        </p:txBody>
      </p:sp>
      <p:sp>
        <p:nvSpPr>
          <p:cNvPr id="5" name="Textfeld 6"/>
          <p:cNvSpPr txBox="1"/>
          <p:nvPr/>
        </p:nvSpPr>
        <p:spPr>
          <a:xfrm>
            <a:off x="611560" y="807095"/>
            <a:ext cx="4899097" cy="646331"/>
          </a:xfrm>
          <a:prstGeom prst="rect">
            <a:avLst/>
          </a:prstGeom>
          <a:noFill/>
        </p:spPr>
        <p:txBody>
          <a:bodyPr wrap="none" rtlCol="0">
            <a:spAutoFit/>
          </a:bodyPr>
          <a:lstStyle/>
          <a:p>
            <a:pPr algn="ctr"/>
            <a:r>
              <a:rPr lang="de-DE" sz="3600" b="1" dirty="0">
                <a:solidFill>
                  <a:srgbClr val="0091A5"/>
                </a:solidFill>
                <a:latin typeface="Tahoma" pitchFamily="34" charset="0"/>
                <a:ea typeface="Times New Roman" pitchFamily="18" charset="0"/>
                <a:cs typeface="Tahoma" pitchFamily="34" charset="0"/>
              </a:rPr>
              <a:t>JRA2 </a:t>
            </a:r>
            <a:r>
              <a:rPr lang="en-US" altLang="de-DE" sz="3600" b="1" dirty="0">
                <a:solidFill>
                  <a:srgbClr val="0091A5"/>
                </a:solidFill>
                <a:latin typeface="Tahoma" pitchFamily="34" charset="0"/>
                <a:ea typeface="Times New Roman" pitchFamily="18" charset="0"/>
                <a:cs typeface="Tahoma" pitchFamily="34" charset="0"/>
              </a:rPr>
              <a:t>next activities</a:t>
            </a:r>
            <a:endParaRPr lang="de-DE" sz="3600" b="1" dirty="0">
              <a:solidFill>
                <a:srgbClr val="0091A5"/>
              </a:solidFill>
              <a:latin typeface="Tahoma" pitchFamily="34" charset="0"/>
              <a:ea typeface="Times New Roman" pitchFamily="18" charset="0"/>
              <a:cs typeface="Tahoma" pitchFamily="34" charset="0"/>
            </a:endParaRPr>
          </a:p>
        </p:txBody>
      </p:sp>
    </p:spTree>
    <p:extLst>
      <p:ext uri="{BB962C8B-B14F-4D97-AF65-F5344CB8AC3E}">
        <p14:creationId xmlns:p14="http://schemas.microsoft.com/office/powerpoint/2010/main" val="39194242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0"/>
            <a:r>
              <a:rPr lang="en-US" altLang="de-DE" sz="4000" b="1" dirty="0">
                <a:solidFill>
                  <a:srgbClr val="0091A5"/>
                </a:solidFill>
                <a:latin typeface="Tahoma" pitchFamily="34" charset="0"/>
                <a:ea typeface="Times New Roman" pitchFamily="18" charset="0"/>
                <a:cs typeface="Tahoma" pitchFamily="34" charset="0"/>
              </a:rPr>
              <a:t>Deliverable Report</a:t>
            </a:r>
            <a:br>
              <a:rPr lang="en-US" altLang="de-DE" sz="4000" b="1" dirty="0">
                <a:solidFill>
                  <a:srgbClr val="0091A5"/>
                </a:solidFill>
                <a:latin typeface="Tahoma" pitchFamily="34" charset="0"/>
                <a:ea typeface="Times New Roman" pitchFamily="18" charset="0"/>
                <a:cs typeface="Tahoma" pitchFamily="34" charset="0"/>
              </a:rPr>
            </a:br>
            <a:endParaRPr lang="de-CH" sz="4000" dirty="0"/>
          </a:p>
        </p:txBody>
      </p:sp>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25</a:t>
            </a:fld>
            <a:endParaRPr lang="de-DE" dirty="0"/>
          </a:p>
        </p:txBody>
      </p:sp>
      <p:graphicFrame>
        <p:nvGraphicFramePr>
          <p:cNvPr id="6" name="Content Placeholder 5"/>
          <p:cNvGraphicFramePr>
            <a:graphicFrameLocks noGrp="1"/>
          </p:cNvGraphicFramePr>
          <p:nvPr>
            <p:ph sz="quarter" idx="13"/>
            <p:extLst>
              <p:ext uri="{D42A27DB-BD31-4B8C-83A1-F6EECF244321}">
                <p14:modId xmlns:p14="http://schemas.microsoft.com/office/powerpoint/2010/main" val="3885758936"/>
              </p:ext>
            </p:extLst>
          </p:nvPr>
        </p:nvGraphicFramePr>
        <p:xfrm>
          <a:off x="827584" y="1484784"/>
          <a:ext cx="7885112" cy="3970671"/>
        </p:xfrm>
        <a:graphic>
          <a:graphicData uri="http://schemas.openxmlformats.org/drawingml/2006/table">
            <a:tbl>
              <a:tblPr firstRow="1" firstCol="1" bandRow="1">
                <a:tableStyleId>{5C22544A-7EE6-4342-B048-85BDC9FD1C3A}</a:tableStyleId>
              </a:tblPr>
              <a:tblGrid>
                <a:gridCol w="512532">
                  <a:extLst>
                    <a:ext uri="{9D8B030D-6E8A-4147-A177-3AD203B41FA5}">
                      <a16:colId xmlns:a16="http://schemas.microsoft.com/office/drawing/2014/main" val="20000"/>
                    </a:ext>
                  </a:extLst>
                </a:gridCol>
                <a:gridCol w="547227">
                  <a:extLst>
                    <a:ext uri="{9D8B030D-6E8A-4147-A177-3AD203B41FA5}">
                      <a16:colId xmlns:a16="http://schemas.microsoft.com/office/drawing/2014/main" val="20001"/>
                    </a:ext>
                  </a:extLst>
                </a:gridCol>
                <a:gridCol w="2950608">
                  <a:extLst>
                    <a:ext uri="{9D8B030D-6E8A-4147-A177-3AD203B41FA5}">
                      <a16:colId xmlns:a16="http://schemas.microsoft.com/office/drawing/2014/main" val="20002"/>
                    </a:ext>
                  </a:extLst>
                </a:gridCol>
                <a:gridCol w="742161">
                  <a:extLst>
                    <a:ext uri="{9D8B030D-6E8A-4147-A177-3AD203B41FA5}">
                      <a16:colId xmlns:a16="http://schemas.microsoft.com/office/drawing/2014/main" val="20003"/>
                    </a:ext>
                  </a:extLst>
                </a:gridCol>
                <a:gridCol w="792088">
                  <a:extLst>
                    <a:ext uri="{9D8B030D-6E8A-4147-A177-3AD203B41FA5}">
                      <a16:colId xmlns:a16="http://schemas.microsoft.com/office/drawing/2014/main" val="20004"/>
                    </a:ext>
                  </a:extLst>
                </a:gridCol>
                <a:gridCol w="792088">
                  <a:extLst>
                    <a:ext uri="{9D8B030D-6E8A-4147-A177-3AD203B41FA5}">
                      <a16:colId xmlns:a16="http://schemas.microsoft.com/office/drawing/2014/main" val="20005"/>
                    </a:ext>
                  </a:extLst>
                </a:gridCol>
                <a:gridCol w="1548408">
                  <a:extLst>
                    <a:ext uri="{9D8B030D-6E8A-4147-A177-3AD203B41FA5}">
                      <a16:colId xmlns:a16="http://schemas.microsoft.com/office/drawing/2014/main" val="20006"/>
                    </a:ext>
                  </a:extLst>
                </a:gridCol>
              </a:tblGrid>
              <a:tr h="611806">
                <a:tc>
                  <a:txBody>
                    <a:bodyPr/>
                    <a:lstStyle/>
                    <a:p>
                      <a:pPr>
                        <a:spcAft>
                          <a:spcPts val="0"/>
                        </a:spcAft>
                      </a:pPr>
                      <a:r>
                        <a:rPr lang="en-US" sz="1000" dirty="0">
                          <a:effectLst/>
                        </a:rPr>
                        <a:t>Del. No.</a:t>
                      </a:r>
                      <a:endParaRPr lang="de-CH" sz="1000" dirty="0">
                        <a:effectLst/>
                        <a:latin typeface="Calibri"/>
                        <a:ea typeface="Calibri"/>
                        <a:cs typeface="Times New Roman"/>
                      </a:endParaRPr>
                    </a:p>
                  </a:txBody>
                  <a:tcPr marL="62571" marR="62571" marT="0" marB="0"/>
                </a:tc>
                <a:tc>
                  <a:txBody>
                    <a:bodyPr/>
                    <a:lstStyle/>
                    <a:p>
                      <a:pPr>
                        <a:spcAft>
                          <a:spcPts val="0"/>
                        </a:spcAft>
                      </a:pPr>
                      <a:r>
                        <a:rPr lang="en-US" sz="1000">
                          <a:effectLst/>
                        </a:rPr>
                        <a:t>Del Rel No in Proposal</a:t>
                      </a:r>
                      <a:endParaRPr lang="de-CH" sz="1000">
                        <a:effectLst/>
                        <a:latin typeface="Calibri"/>
                        <a:ea typeface="Calibri"/>
                        <a:cs typeface="Times New Roman"/>
                      </a:endParaRPr>
                    </a:p>
                  </a:txBody>
                  <a:tcPr marL="62571" marR="62571" marT="0" marB="0"/>
                </a:tc>
                <a:tc>
                  <a:txBody>
                    <a:bodyPr/>
                    <a:lstStyle/>
                    <a:p>
                      <a:pPr>
                        <a:spcAft>
                          <a:spcPts val="0"/>
                        </a:spcAft>
                      </a:pPr>
                      <a:r>
                        <a:rPr lang="en-US" sz="1000">
                          <a:effectLst/>
                        </a:rPr>
                        <a:t>Title</a:t>
                      </a:r>
                      <a:endParaRPr lang="de-CH" sz="1000">
                        <a:effectLst/>
                        <a:latin typeface="Calibri"/>
                        <a:ea typeface="Calibri"/>
                        <a:cs typeface="Times New Roman"/>
                      </a:endParaRPr>
                    </a:p>
                  </a:txBody>
                  <a:tcPr marL="62571" marR="62571" marT="0" marB="0"/>
                </a:tc>
                <a:tc>
                  <a:txBody>
                    <a:bodyPr/>
                    <a:lstStyle/>
                    <a:p>
                      <a:pPr>
                        <a:spcAft>
                          <a:spcPts val="0"/>
                        </a:spcAft>
                      </a:pPr>
                      <a:r>
                        <a:rPr lang="en-US" sz="1000">
                          <a:effectLst/>
                        </a:rPr>
                        <a:t>Lead Beneficiary</a:t>
                      </a:r>
                      <a:endParaRPr lang="de-CH" sz="1000">
                        <a:effectLst/>
                        <a:latin typeface="Calibri"/>
                        <a:ea typeface="Calibri"/>
                        <a:cs typeface="Times New Roman"/>
                      </a:endParaRPr>
                    </a:p>
                  </a:txBody>
                  <a:tcPr marL="62571" marR="62571" marT="0" marB="0"/>
                </a:tc>
                <a:tc>
                  <a:txBody>
                    <a:bodyPr/>
                    <a:lstStyle/>
                    <a:p>
                      <a:pPr>
                        <a:spcAft>
                          <a:spcPts val="0"/>
                        </a:spcAft>
                      </a:pPr>
                      <a:r>
                        <a:rPr lang="en-US" sz="1000">
                          <a:effectLst/>
                        </a:rPr>
                        <a:t>Estimated</a:t>
                      </a:r>
                      <a:r>
                        <a:rPr lang="de-DE" sz="1000">
                          <a:effectLst/>
                        </a:rPr>
                        <a:t> </a:t>
                      </a:r>
                      <a:br>
                        <a:rPr lang="de-DE" sz="1000">
                          <a:effectLst/>
                        </a:rPr>
                      </a:br>
                      <a:r>
                        <a:rPr lang="de-DE" sz="1000">
                          <a:effectLst/>
                        </a:rPr>
                        <a:t>Delivery Date</a:t>
                      </a:r>
                      <a:endParaRPr lang="de-CH" sz="1000">
                        <a:effectLst/>
                        <a:latin typeface="Calibri"/>
                        <a:ea typeface="Calibri"/>
                        <a:cs typeface="Times New Roman"/>
                      </a:endParaRPr>
                    </a:p>
                  </a:txBody>
                  <a:tcPr marL="62571" marR="62571" marT="0" marB="0"/>
                </a:tc>
                <a:tc>
                  <a:txBody>
                    <a:bodyPr/>
                    <a:lstStyle/>
                    <a:p>
                      <a:pPr>
                        <a:spcAft>
                          <a:spcPts val="0"/>
                        </a:spcAft>
                      </a:pPr>
                      <a:r>
                        <a:rPr lang="en-US" sz="1000">
                          <a:effectLst/>
                        </a:rPr>
                        <a:t>Status</a:t>
                      </a:r>
                      <a:endParaRPr lang="de-CH" sz="1000">
                        <a:effectLst/>
                        <a:latin typeface="Calibri"/>
                        <a:ea typeface="Calibri"/>
                        <a:cs typeface="Times New Roman"/>
                      </a:endParaRPr>
                    </a:p>
                  </a:txBody>
                  <a:tcPr marL="62571" marR="62571" marT="0" marB="0"/>
                </a:tc>
                <a:tc>
                  <a:txBody>
                    <a:bodyPr/>
                    <a:lstStyle/>
                    <a:p>
                      <a:pPr>
                        <a:spcAft>
                          <a:spcPts val="0"/>
                        </a:spcAft>
                      </a:pPr>
                      <a:r>
                        <a:rPr lang="en-US" sz="1000">
                          <a:effectLst/>
                        </a:rPr>
                        <a:t>Comments</a:t>
                      </a:r>
                      <a:endParaRPr lang="de-CH" sz="1000">
                        <a:effectLst/>
                        <a:latin typeface="Calibri"/>
                        <a:ea typeface="Calibri"/>
                        <a:cs typeface="Times New Roman"/>
                      </a:endParaRPr>
                    </a:p>
                  </a:txBody>
                  <a:tcPr marL="62571" marR="62571" marT="0" marB="0"/>
                </a:tc>
                <a:extLst>
                  <a:ext uri="{0D108BD9-81ED-4DB2-BD59-A6C34878D82A}">
                    <a16:rowId xmlns:a16="http://schemas.microsoft.com/office/drawing/2014/main" val="10000"/>
                  </a:ext>
                </a:extLst>
              </a:tr>
              <a:tr h="458854">
                <a:tc>
                  <a:txBody>
                    <a:bodyPr/>
                    <a:lstStyle/>
                    <a:p>
                      <a:pPr>
                        <a:spcAft>
                          <a:spcPts val="0"/>
                        </a:spcAft>
                      </a:pPr>
                      <a:r>
                        <a:rPr lang="de-DE" sz="1000" strike="noStrike">
                          <a:effectLst/>
                        </a:rPr>
                        <a:t>D24.1</a:t>
                      </a:r>
                      <a:endParaRPr lang="de-CH" sz="1000" strike="noStrike">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strike="noStrike">
                          <a:effectLst/>
                        </a:rPr>
                        <a:t>D24.1</a:t>
                      </a:r>
                      <a:endParaRPr lang="de-CH" sz="1000" strike="noStrike">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en-US" sz="1000" strike="noStrike" dirty="0">
                          <a:effectLst/>
                        </a:rPr>
                        <a:t>Report on kick-off workshop for the </a:t>
                      </a:r>
                      <a:r>
                        <a:rPr lang="en-US" sz="1000" strike="noStrike" dirty="0" err="1">
                          <a:effectLst/>
                        </a:rPr>
                        <a:t>CALIPSOplus</a:t>
                      </a:r>
                      <a:r>
                        <a:rPr lang="en-US" sz="1000" strike="noStrike" dirty="0">
                          <a:effectLst/>
                        </a:rPr>
                        <a:t> partners to present their needs for remote data analysis</a:t>
                      </a:r>
                      <a:endParaRPr lang="de-CH" sz="1000" strike="noStrike"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strike="noStrike">
                          <a:effectLst/>
                        </a:rPr>
                        <a:t>PSI</a:t>
                      </a:r>
                      <a:endParaRPr lang="de-CH" sz="1000" strike="noStrike">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strike="noStrike" dirty="0">
                          <a:effectLst/>
                        </a:rPr>
                        <a:t>31.07.2017</a:t>
                      </a:r>
                      <a:endParaRPr lang="de-CH" sz="1000" strike="noStrike"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strike="noStrike" dirty="0" err="1">
                          <a:effectLst/>
                        </a:rPr>
                        <a:t>Submitted</a:t>
                      </a:r>
                      <a:endParaRPr lang="de-CH" sz="1000" strike="noStrike"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en-US" sz="1000" dirty="0">
                          <a:effectLst/>
                        </a:rPr>
                        <a:t>Submitted by 31.07.17</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extLst>
                  <a:ext uri="{0D108BD9-81ED-4DB2-BD59-A6C34878D82A}">
                    <a16:rowId xmlns:a16="http://schemas.microsoft.com/office/drawing/2014/main" val="10001"/>
                  </a:ext>
                </a:extLst>
              </a:tr>
              <a:tr h="458854">
                <a:tc>
                  <a:txBody>
                    <a:bodyPr/>
                    <a:lstStyle/>
                    <a:p>
                      <a:pPr>
                        <a:spcAft>
                          <a:spcPts val="0"/>
                        </a:spcAft>
                      </a:pPr>
                      <a:r>
                        <a:rPr lang="de-DE" sz="1000">
                          <a:effectLst/>
                        </a:rPr>
                        <a:t>D24.2</a:t>
                      </a:r>
                      <a:endParaRPr lang="de-CH" sz="100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a:effectLst/>
                        </a:rPr>
                        <a:t>D24.2</a:t>
                      </a:r>
                      <a:endParaRPr lang="de-CH" sz="100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en-US" sz="1000" dirty="0">
                          <a:effectLst/>
                        </a:rPr>
                        <a:t>Blueprint on implementing a platform and manuals for the implementation at the different sites</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a:effectLst/>
                        </a:rPr>
                        <a:t>ESRF</a:t>
                      </a:r>
                      <a:endParaRPr lang="de-CH" sz="100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dirty="0" smtClean="0">
                          <a:effectLst/>
                        </a:rPr>
                        <a:t>31.10.2018</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dirty="0" err="1" smtClean="0">
                          <a:effectLst/>
                        </a:rPr>
                        <a:t>Submitted</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en-US" sz="1000" dirty="0">
                          <a:effectLst/>
                        </a:rPr>
                        <a:t>Shifted by amendment from 30.04.18 (M12) to 31.10.2018 (M18)</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extLst>
                  <a:ext uri="{0D108BD9-81ED-4DB2-BD59-A6C34878D82A}">
                    <a16:rowId xmlns:a16="http://schemas.microsoft.com/office/drawing/2014/main" val="10002"/>
                  </a:ext>
                </a:extLst>
              </a:tr>
              <a:tr h="305903">
                <a:tc>
                  <a:txBody>
                    <a:bodyPr/>
                    <a:lstStyle/>
                    <a:p>
                      <a:pPr>
                        <a:spcAft>
                          <a:spcPts val="0"/>
                        </a:spcAft>
                      </a:pPr>
                      <a:r>
                        <a:rPr lang="de-DE" sz="1000" strike="noStrike" dirty="0">
                          <a:effectLst/>
                        </a:rPr>
                        <a:t>D24.3</a:t>
                      </a:r>
                      <a:endParaRPr lang="de-CH" sz="1000" strike="noStrike"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strike="noStrike" dirty="0">
                          <a:effectLst/>
                        </a:rPr>
                        <a:t>D24.3</a:t>
                      </a:r>
                      <a:endParaRPr lang="de-CH" sz="1000" strike="noStrike"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en-US" sz="1000" strike="noStrike" dirty="0">
                          <a:effectLst/>
                        </a:rPr>
                        <a:t>Cross site use case requirement report including comparison of existing solutions</a:t>
                      </a:r>
                      <a:endParaRPr lang="de-CH" sz="1000" strike="noStrike"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strike="noStrike" dirty="0">
                          <a:effectLst/>
                        </a:rPr>
                        <a:t>PSI</a:t>
                      </a:r>
                      <a:endParaRPr lang="de-CH" sz="1000" strike="noStrike"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strike="noStrike">
                          <a:effectLst/>
                        </a:rPr>
                        <a:t>30.04.2018</a:t>
                      </a:r>
                      <a:endParaRPr lang="de-CH" sz="1000" strike="noStrike">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strike="noStrike" dirty="0" err="1">
                          <a:effectLst/>
                        </a:rPr>
                        <a:t>Submitted</a:t>
                      </a:r>
                      <a:endParaRPr lang="de-CH" sz="1000" strike="noStrike"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en-US" sz="1000" dirty="0">
                          <a:effectLst/>
                        </a:rPr>
                        <a:t>Submitted by 11.05.18</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extLst>
                  <a:ext uri="{0D108BD9-81ED-4DB2-BD59-A6C34878D82A}">
                    <a16:rowId xmlns:a16="http://schemas.microsoft.com/office/drawing/2014/main" val="10003"/>
                  </a:ext>
                </a:extLst>
              </a:tr>
              <a:tr h="305903">
                <a:tc>
                  <a:txBody>
                    <a:bodyPr/>
                    <a:lstStyle/>
                    <a:p>
                      <a:pPr>
                        <a:spcAft>
                          <a:spcPts val="0"/>
                        </a:spcAft>
                      </a:pPr>
                      <a:r>
                        <a:rPr lang="de-DE" sz="1000">
                          <a:effectLst/>
                        </a:rPr>
                        <a:t>D24.4</a:t>
                      </a:r>
                      <a:endParaRPr lang="de-CH" sz="100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a:effectLst/>
                        </a:rPr>
                        <a:t>D24.4</a:t>
                      </a:r>
                      <a:endParaRPr lang="de-CH" sz="100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en-US" sz="1000" dirty="0">
                          <a:effectLst/>
                        </a:rPr>
                        <a:t>Software packages for the selected experiment use cases ready to install and run</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dirty="0">
                          <a:effectLst/>
                        </a:rPr>
                        <a:t>DESY</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a:effectLst/>
                        </a:rPr>
                        <a:t>31.10.2018</a:t>
                      </a:r>
                      <a:endParaRPr lang="de-CH" sz="100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dirty="0" err="1" smtClean="0">
                          <a:effectLst/>
                        </a:rPr>
                        <a:t>Submitted</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en-US" sz="1000" dirty="0" smtClean="0">
                          <a:effectLst/>
                        </a:rPr>
                        <a:t>Submitted on time</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extLst>
                  <a:ext uri="{0D108BD9-81ED-4DB2-BD59-A6C34878D82A}">
                    <a16:rowId xmlns:a16="http://schemas.microsoft.com/office/drawing/2014/main" val="10004"/>
                  </a:ext>
                </a:extLst>
              </a:tr>
              <a:tr h="305903">
                <a:tc>
                  <a:txBody>
                    <a:bodyPr/>
                    <a:lstStyle/>
                    <a:p>
                      <a:pPr>
                        <a:spcAft>
                          <a:spcPts val="0"/>
                        </a:spcAft>
                      </a:pPr>
                      <a:r>
                        <a:rPr lang="de-DE" sz="1000">
                          <a:effectLst/>
                        </a:rPr>
                        <a:t>D24.5</a:t>
                      </a:r>
                      <a:endParaRPr lang="de-CH" sz="100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a:effectLst/>
                        </a:rPr>
                        <a:t>D24.5</a:t>
                      </a:r>
                      <a:endParaRPr lang="de-CH" sz="100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en-US" sz="1000">
                          <a:effectLst/>
                        </a:rPr>
                        <a:t>Report on test and deployment of mini demonstrator on at least six sites</a:t>
                      </a:r>
                      <a:endParaRPr lang="de-CH" sz="100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a:effectLst/>
                        </a:rPr>
                        <a:t>ELETTRA</a:t>
                      </a:r>
                      <a:endParaRPr lang="de-CH" sz="100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dirty="0">
                          <a:effectLst/>
                        </a:rPr>
                        <a:t>30.04.2019</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a:spcAft>
                          <a:spcPts val="0"/>
                        </a:spcAft>
                      </a:pPr>
                      <a:r>
                        <a:rPr lang="de-DE" sz="1000" dirty="0" err="1" smtClean="0">
                          <a:effectLst/>
                        </a:rPr>
                        <a:t>Submitted</a:t>
                      </a: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effectLst/>
                        </a:rPr>
                        <a:t> </a:t>
                      </a:r>
                      <a:r>
                        <a:rPr lang="en-US" sz="1000" dirty="0" smtClean="0">
                          <a:effectLst/>
                        </a:rPr>
                        <a:t>Submitted on time</a:t>
                      </a:r>
                      <a:endParaRPr lang="de-CH" sz="1000" dirty="0" smtClean="0">
                        <a:effectLst/>
                        <a:latin typeface="Calibri"/>
                        <a:ea typeface="Calibri"/>
                        <a:cs typeface="Times New Roman"/>
                      </a:endParaRPr>
                    </a:p>
                    <a:p>
                      <a:pPr>
                        <a:spcAft>
                          <a:spcPts val="0"/>
                        </a:spcAft>
                      </a:pPr>
                      <a:endParaRPr lang="de-CH" sz="1000" dirty="0">
                        <a:effectLst/>
                        <a:latin typeface="Calibri"/>
                        <a:ea typeface="Calibri"/>
                        <a:cs typeface="Times New Roman"/>
                      </a:endParaRPr>
                    </a:p>
                  </a:txBody>
                  <a:tcPr marL="62571" marR="62571" marT="0" marB="0">
                    <a:solidFill>
                      <a:schemeClr val="accent2">
                        <a:lumMod val="20000"/>
                        <a:lumOff val="80000"/>
                      </a:schemeClr>
                    </a:solidFill>
                  </a:tcPr>
                </a:tc>
                <a:extLst>
                  <a:ext uri="{0D108BD9-81ED-4DB2-BD59-A6C34878D82A}">
                    <a16:rowId xmlns:a16="http://schemas.microsoft.com/office/drawing/2014/main" val="10005"/>
                  </a:ext>
                </a:extLst>
              </a:tr>
              <a:tr h="458854">
                <a:tc>
                  <a:txBody>
                    <a:bodyPr/>
                    <a:lstStyle/>
                    <a:p>
                      <a:pPr>
                        <a:spcAft>
                          <a:spcPts val="0"/>
                        </a:spcAft>
                      </a:pPr>
                      <a:r>
                        <a:rPr lang="de-DE" sz="1000">
                          <a:effectLst/>
                        </a:rPr>
                        <a:t>D24.6</a:t>
                      </a:r>
                      <a:endParaRPr lang="de-CH" sz="1000">
                        <a:effectLst/>
                        <a:latin typeface="Calibri"/>
                        <a:ea typeface="Calibri"/>
                        <a:cs typeface="Times New Roman"/>
                      </a:endParaRPr>
                    </a:p>
                  </a:txBody>
                  <a:tcPr marL="62571" marR="62571" marT="0" marB="0"/>
                </a:tc>
                <a:tc>
                  <a:txBody>
                    <a:bodyPr/>
                    <a:lstStyle/>
                    <a:p>
                      <a:pPr>
                        <a:spcAft>
                          <a:spcPts val="0"/>
                        </a:spcAft>
                      </a:pPr>
                      <a:r>
                        <a:rPr lang="de-DE" sz="1000">
                          <a:effectLst/>
                        </a:rPr>
                        <a:t>D24.6</a:t>
                      </a:r>
                      <a:endParaRPr lang="de-CH" sz="1000">
                        <a:effectLst/>
                        <a:latin typeface="Calibri"/>
                        <a:ea typeface="Calibri"/>
                        <a:cs typeface="Times New Roman"/>
                      </a:endParaRPr>
                    </a:p>
                  </a:txBody>
                  <a:tcPr marL="62571" marR="62571" marT="0" marB="0"/>
                </a:tc>
                <a:tc>
                  <a:txBody>
                    <a:bodyPr/>
                    <a:lstStyle/>
                    <a:p>
                      <a:pPr>
                        <a:spcAft>
                          <a:spcPts val="0"/>
                        </a:spcAft>
                      </a:pPr>
                      <a:r>
                        <a:rPr lang="en-US" sz="1000">
                          <a:effectLst/>
                        </a:rPr>
                        <a:t>White paper on suitability of HNScienceCloud and European Open Science Cloud for synchrotron and FEL applications</a:t>
                      </a:r>
                      <a:endParaRPr lang="de-CH" sz="1000">
                        <a:effectLst/>
                        <a:latin typeface="Calibri"/>
                        <a:ea typeface="Calibri"/>
                        <a:cs typeface="Times New Roman"/>
                      </a:endParaRPr>
                    </a:p>
                  </a:txBody>
                  <a:tcPr marL="62571" marR="62571" marT="0" marB="0"/>
                </a:tc>
                <a:tc>
                  <a:txBody>
                    <a:bodyPr/>
                    <a:lstStyle/>
                    <a:p>
                      <a:pPr>
                        <a:spcAft>
                          <a:spcPts val="0"/>
                        </a:spcAft>
                      </a:pPr>
                      <a:r>
                        <a:rPr lang="de-DE" sz="1000">
                          <a:effectLst/>
                        </a:rPr>
                        <a:t>ESRF</a:t>
                      </a:r>
                      <a:endParaRPr lang="de-CH" sz="1000">
                        <a:effectLst/>
                        <a:latin typeface="Calibri"/>
                        <a:ea typeface="Calibri"/>
                        <a:cs typeface="Times New Roman"/>
                      </a:endParaRPr>
                    </a:p>
                  </a:txBody>
                  <a:tcPr marL="62571" marR="62571" marT="0" marB="0"/>
                </a:tc>
                <a:tc>
                  <a:txBody>
                    <a:bodyPr/>
                    <a:lstStyle/>
                    <a:p>
                      <a:pPr>
                        <a:spcAft>
                          <a:spcPts val="0"/>
                        </a:spcAft>
                      </a:pPr>
                      <a:r>
                        <a:rPr lang="de-DE" sz="1000">
                          <a:effectLst/>
                        </a:rPr>
                        <a:t>30.04.2020</a:t>
                      </a:r>
                      <a:endParaRPr lang="de-CH" sz="1000">
                        <a:effectLst/>
                        <a:latin typeface="Calibri"/>
                        <a:ea typeface="Calibri"/>
                        <a:cs typeface="Times New Roman"/>
                      </a:endParaRPr>
                    </a:p>
                  </a:txBody>
                  <a:tcPr marL="62571" marR="62571" marT="0" marB="0"/>
                </a:tc>
                <a:tc>
                  <a:txBody>
                    <a:bodyPr/>
                    <a:lstStyle/>
                    <a:p>
                      <a:pPr>
                        <a:spcAft>
                          <a:spcPts val="0"/>
                        </a:spcAft>
                      </a:pPr>
                      <a:r>
                        <a:rPr lang="de-DE" sz="1000">
                          <a:effectLst/>
                        </a:rPr>
                        <a:t>Pending</a:t>
                      </a:r>
                      <a:endParaRPr lang="de-CH" sz="1000">
                        <a:effectLst/>
                        <a:latin typeface="Calibri"/>
                        <a:ea typeface="Calibri"/>
                        <a:cs typeface="Times New Roman"/>
                      </a:endParaRPr>
                    </a:p>
                  </a:txBody>
                  <a:tcPr marL="62571" marR="62571" marT="0" marB="0"/>
                </a:tc>
                <a:tc>
                  <a:txBody>
                    <a:bodyPr/>
                    <a:lstStyle/>
                    <a:p>
                      <a:pPr>
                        <a:spcAft>
                          <a:spcPts val="0"/>
                        </a:spcAft>
                      </a:pPr>
                      <a:r>
                        <a:rPr lang="en-US" sz="1000" dirty="0">
                          <a:effectLst/>
                        </a:rPr>
                        <a:t> </a:t>
                      </a:r>
                      <a:endParaRPr lang="de-CH" sz="1000" dirty="0">
                        <a:effectLst/>
                        <a:latin typeface="Calibri"/>
                        <a:ea typeface="Calibri"/>
                        <a:cs typeface="Times New Roman"/>
                      </a:endParaRPr>
                    </a:p>
                  </a:txBody>
                  <a:tcPr marL="62571" marR="62571" marT="0" marB="0"/>
                </a:tc>
                <a:extLst>
                  <a:ext uri="{0D108BD9-81ED-4DB2-BD59-A6C34878D82A}">
                    <a16:rowId xmlns:a16="http://schemas.microsoft.com/office/drawing/2014/main" val="10006"/>
                  </a:ext>
                </a:extLst>
              </a:tr>
              <a:tr h="764757">
                <a:tc>
                  <a:txBody>
                    <a:bodyPr/>
                    <a:lstStyle/>
                    <a:p>
                      <a:pPr>
                        <a:spcAft>
                          <a:spcPts val="0"/>
                        </a:spcAft>
                      </a:pPr>
                      <a:r>
                        <a:rPr lang="de-DE" sz="1000">
                          <a:effectLst/>
                        </a:rPr>
                        <a:t>D24.7</a:t>
                      </a:r>
                      <a:endParaRPr lang="de-CH" sz="1000">
                        <a:effectLst/>
                        <a:latin typeface="Calibri"/>
                        <a:ea typeface="Calibri"/>
                        <a:cs typeface="Times New Roman"/>
                      </a:endParaRPr>
                    </a:p>
                  </a:txBody>
                  <a:tcPr marL="62571" marR="62571" marT="0" marB="0"/>
                </a:tc>
                <a:tc>
                  <a:txBody>
                    <a:bodyPr/>
                    <a:lstStyle/>
                    <a:p>
                      <a:pPr>
                        <a:spcAft>
                          <a:spcPts val="0"/>
                        </a:spcAft>
                      </a:pPr>
                      <a:r>
                        <a:rPr lang="de-DE" sz="1000">
                          <a:effectLst/>
                        </a:rPr>
                        <a:t>D24.7</a:t>
                      </a:r>
                      <a:endParaRPr lang="de-CH" sz="1000">
                        <a:effectLst/>
                        <a:latin typeface="Calibri"/>
                        <a:ea typeface="Calibri"/>
                        <a:cs typeface="Times New Roman"/>
                      </a:endParaRPr>
                    </a:p>
                  </a:txBody>
                  <a:tcPr marL="62571" marR="62571" marT="0" marB="0"/>
                </a:tc>
                <a:tc>
                  <a:txBody>
                    <a:bodyPr/>
                    <a:lstStyle/>
                    <a:p>
                      <a:pPr>
                        <a:spcAft>
                          <a:spcPts val="0"/>
                        </a:spcAft>
                      </a:pPr>
                      <a:r>
                        <a:rPr lang="en-US" sz="1000" dirty="0" err="1">
                          <a:effectLst/>
                        </a:rPr>
                        <a:t>Organisation</a:t>
                      </a:r>
                      <a:r>
                        <a:rPr lang="en-US" sz="1000" dirty="0">
                          <a:effectLst/>
                        </a:rPr>
                        <a:t> of a workshop to present the results of the </a:t>
                      </a:r>
                      <a:r>
                        <a:rPr lang="en-US" sz="1000" dirty="0" err="1">
                          <a:effectLst/>
                        </a:rPr>
                        <a:t>DaaS</a:t>
                      </a:r>
                      <a:r>
                        <a:rPr lang="en-US" sz="1000" dirty="0">
                          <a:effectLst/>
                        </a:rPr>
                        <a:t> demonstrator and obtain feedback from users on how this approach fits the current needs. The output of the workshop will be a white paper on how the remote data analysis needs of the Photon com</a:t>
                      </a:r>
                      <a:endParaRPr lang="de-CH" sz="1000" dirty="0">
                        <a:effectLst/>
                        <a:latin typeface="Calibri"/>
                        <a:ea typeface="Calibri"/>
                        <a:cs typeface="Times New Roman"/>
                      </a:endParaRPr>
                    </a:p>
                  </a:txBody>
                  <a:tcPr marL="62571" marR="62571" marT="0" marB="0"/>
                </a:tc>
                <a:tc>
                  <a:txBody>
                    <a:bodyPr/>
                    <a:lstStyle/>
                    <a:p>
                      <a:pPr>
                        <a:spcAft>
                          <a:spcPts val="0"/>
                        </a:spcAft>
                      </a:pPr>
                      <a:r>
                        <a:rPr lang="de-DE" sz="1000">
                          <a:effectLst/>
                        </a:rPr>
                        <a:t>ALBA</a:t>
                      </a:r>
                      <a:endParaRPr lang="de-CH" sz="1000">
                        <a:effectLst/>
                        <a:latin typeface="Calibri"/>
                        <a:ea typeface="Calibri"/>
                        <a:cs typeface="Times New Roman"/>
                      </a:endParaRPr>
                    </a:p>
                  </a:txBody>
                  <a:tcPr marL="62571" marR="62571" marT="0" marB="0"/>
                </a:tc>
                <a:tc>
                  <a:txBody>
                    <a:bodyPr/>
                    <a:lstStyle/>
                    <a:p>
                      <a:pPr>
                        <a:spcAft>
                          <a:spcPts val="0"/>
                        </a:spcAft>
                      </a:pPr>
                      <a:r>
                        <a:rPr lang="de-DE" sz="1000">
                          <a:effectLst/>
                        </a:rPr>
                        <a:t>30.04.2020</a:t>
                      </a:r>
                      <a:endParaRPr lang="de-CH" sz="1000">
                        <a:effectLst/>
                        <a:latin typeface="Calibri"/>
                        <a:ea typeface="Calibri"/>
                        <a:cs typeface="Times New Roman"/>
                      </a:endParaRPr>
                    </a:p>
                  </a:txBody>
                  <a:tcPr marL="62571" marR="62571" marT="0" marB="0"/>
                </a:tc>
                <a:tc>
                  <a:txBody>
                    <a:bodyPr/>
                    <a:lstStyle/>
                    <a:p>
                      <a:pPr>
                        <a:spcAft>
                          <a:spcPts val="0"/>
                        </a:spcAft>
                      </a:pPr>
                      <a:r>
                        <a:rPr lang="de-DE" sz="1000">
                          <a:effectLst/>
                        </a:rPr>
                        <a:t>Pending</a:t>
                      </a:r>
                      <a:endParaRPr lang="de-CH" sz="1000">
                        <a:effectLst/>
                        <a:latin typeface="Calibri"/>
                        <a:ea typeface="Calibri"/>
                        <a:cs typeface="Times New Roman"/>
                      </a:endParaRPr>
                    </a:p>
                  </a:txBody>
                  <a:tcPr marL="62571" marR="62571" marT="0" marB="0"/>
                </a:tc>
                <a:tc>
                  <a:txBody>
                    <a:bodyPr/>
                    <a:lstStyle/>
                    <a:p>
                      <a:pPr>
                        <a:spcAft>
                          <a:spcPts val="0"/>
                        </a:spcAft>
                      </a:pPr>
                      <a:r>
                        <a:rPr lang="en-US" sz="1000" dirty="0">
                          <a:effectLst/>
                        </a:rPr>
                        <a:t> </a:t>
                      </a:r>
                      <a:endParaRPr lang="de-CH" sz="1000" dirty="0">
                        <a:effectLst/>
                        <a:latin typeface="Calibri"/>
                        <a:ea typeface="Calibri"/>
                        <a:cs typeface="Times New Roman"/>
                      </a:endParaRPr>
                    </a:p>
                  </a:txBody>
                  <a:tcPr marL="62571" marR="62571"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499829988"/>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p:cNvSpPr>
            <a:spLocks noGrp="1"/>
          </p:cNvSpPr>
          <p:nvPr>
            <p:ph type="title"/>
          </p:nvPr>
        </p:nvSpPr>
        <p:spPr/>
        <p:txBody>
          <a:bodyPr>
            <a:normAutofit/>
          </a:bodyPr>
          <a:lstStyle/>
          <a:p>
            <a:pPr lvl="0" algn="l">
              <a:lnSpc>
                <a:spcPct val="110000"/>
              </a:lnSpc>
              <a:spcBef>
                <a:spcPts val="0"/>
              </a:spcBef>
              <a:buClr>
                <a:srgbClr val="3C3C3C"/>
              </a:buClr>
              <a:buSzPct val="100000"/>
            </a:pPr>
            <a:r>
              <a:rPr lang="de-CH" sz="5100" dirty="0">
                <a:solidFill>
                  <a:srgbClr val="0091A5"/>
                </a:solidFill>
                <a:ea typeface="Tahoma" panose="020B0604030504040204" pitchFamily="34" charset="0"/>
                <a:cs typeface="Tahoma" panose="020B0604030504040204" pitchFamily="34" charset="0"/>
              </a:rPr>
              <a:t>JRA2 – </a:t>
            </a:r>
            <a:r>
              <a:rPr lang="de-CH" sz="5100" dirty="0" err="1">
                <a:solidFill>
                  <a:srgbClr val="0091A5"/>
                </a:solidFill>
                <a:ea typeface="Tahoma" panose="020B0604030504040204" pitchFamily="34" charset="0"/>
                <a:cs typeface="Tahoma" panose="020B0604030504040204" pitchFamily="34" charset="0"/>
              </a:rPr>
              <a:t>Objectives</a:t>
            </a:r>
            <a:r>
              <a:rPr lang="de-CH" sz="5100" dirty="0">
                <a:solidFill>
                  <a:srgbClr val="0091A5"/>
                </a:solidFill>
                <a:ea typeface="Tahoma" panose="020B0604030504040204" pitchFamily="34" charset="0"/>
                <a:cs typeface="Tahoma" panose="020B0604030504040204" pitchFamily="34" charset="0"/>
              </a:rPr>
              <a:t> </a:t>
            </a:r>
            <a:r>
              <a:rPr lang="de-CH" sz="5100" dirty="0" smtClean="0">
                <a:solidFill>
                  <a:srgbClr val="0091A5"/>
                </a:solidFill>
                <a:ea typeface="Tahoma" panose="020B0604030504040204" pitchFamily="34" charset="0"/>
                <a:cs typeface="Tahoma" panose="020B0604030504040204" pitchFamily="34" charset="0"/>
              </a:rPr>
              <a:t>2</a:t>
            </a:r>
            <a:endParaRPr lang="de-CH" sz="5100" dirty="0">
              <a:solidFill>
                <a:srgbClr val="0091A5"/>
              </a:solidFill>
              <a:ea typeface="Tahoma" panose="020B0604030504040204" pitchFamily="34" charset="0"/>
              <a:cs typeface="Tahoma" panose="020B0604030504040204" pitchFamily="34" charset="0"/>
            </a:endParaRPr>
          </a:p>
        </p:txBody>
      </p:sp>
      <p:sp>
        <p:nvSpPr>
          <p:cNvPr id="2" name="Content Placeholder 1"/>
          <p:cNvSpPr>
            <a:spLocks noGrp="1"/>
          </p:cNvSpPr>
          <p:nvPr>
            <p:ph sz="quarter" idx="13"/>
          </p:nvPr>
        </p:nvSpPr>
        <p:spPr/>
        <p:txBody>
          <a:bodyPr/>
          <a:lstStyle/>
          <a:p>
            <a:endParaRPr lang="en-GB"/>
          </a:p>
        </p:txBody>
      </p:sp>
      <p:graphicFrame>
        <p:nvGraphicFramePr>
          <p:cNvPr id="5" name="Inhaltsplatzhalter 4"/>
          <p:cNvGraphicFramePr>
            <a:graphicFrameLocks noGrp="1"/>
          </p:cNvGraphicFramePr>
          <p:nvPr>
            <p:ph idx="4294967295"/>
            <p:extLst>
              <p:ext uri="{D42A27DB-BD31-4B8C-83A1-F6EECF244321}">
                <p14:modId xmlns:p14="http://schemas.microsoft.com/office/powerpoint/2010/main" val="2215883572"/>
              </p:ext>
            </p:extLst>
          </p:nvPr>
        </p:nvGraphicFramePr>
        <p:xfrm>
          <a:off x="0" y="1089025"/>
          <a:ext cx="864235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atumsplatzhalter 20"/>
          <p:cNvSpPr>
            <a:spLocks noGrp="1"/>
          </p:cNvSpPr>
          <p:nvPr>
            <p:ph type="dt" sz="half" idx="4294967295"/>
          </p:nvPr>
        </p:nvSpPr>
        <p:spPr>
          <a:xfrm>
            <a:off x="0" y="6381750"/>
            <a:ext cx="1150938" cy="365125"/>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dirty="0" smtClean="0"/>
              <a:t>17/01/2019</a:t>
            </a:r>
            <a:endParaRPr lang="en-US" dirty="0"/>
          </a:p>
        </p:txBody>
      </p:sp>
      <p:sp>
        <p:nvSpPr>
          <p:cNvPr id="8" name="Fußzeilenplatzhalter 21"/>
          <p:cNvSpPr>
            <a:spLocks noGrp="1"/>
          </p:cNvSpPr>
          <p:nvPr>
            <p:ph type="ftr" sz="quarter" idx="4294967295"/>
          </p:nvPr>
        </p:nvSpPr>
        <p:spPr>
          <a:xfrm>
            <a:off x="4606925" y="6381750"/>
            <a:ext cx="4537075"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Mirjam van Daalen PSI</a:t>
            </a:r>
            <a:endParaRPr lang="en-US" dirty="0"/>
          </a:p>
        </p:txBody>
      </p:sp>
      <p:sp>
        <p:nvSpPr>
          <p:cNvPr id="9" name="Foliennummernplatzhalter 22"/>
          <p:cNvSpPr txBox="1">
            <a:spLocks/>
          </p:cNvSpPr>
          <p:nvPr/>
        </p:nvSpPr>
        <p:spPr>
          <a:xfrm>
            <a:off x="7596337" y="6381328"/>
            <a:ext cx="576064"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D5D002B-C3F3-4C55-8C9C-964627E13370}" type="slidenum">
              <a:rPr lang="en-US" smtClean="0"/>
              <a:pPr/>
              <a:t>3</a:t>
            </a:fld>
            <a:endParaRPr lang="en-US" dirty="0"/>
          </a:p>
        </p:txBody>
      </p:sp>
      <p:sp>
        <p:nvSpPr>
          <p:cNvPr id="10" name="TextBox 9"/>
          <p:cNvSpPr txBox="1"/>
          <p:nvPr/>
        </p:nvSpPr>
        <p:spPr>
          <a:xfrm>
            <a:off x="3851920" y="4077072"/>
            <a:ext cx="184731" cy="369332"/>
          </a:xfrm>
          <a:prstGeom prst="rect">
            <a:avLst/>
          </a:prstGeom>
          <a:noFill/>
        </p:spPr>
        <p:txBody>
          <a:bodyPr wrap="none" rtlCol="0">
            <a:spAutoFit/>
          </a:bodyPr>
          <a:lstStyle/>
          <a:p>
            <a:endParaRPr lang="de-CH" dirty="0"/>
          </a:p>
        </p:txBody>
      </p:sp>
    </p:spTree>
    <p:extLst>
      <p:ext uri="{BB962C8B-B14F-4D97-AF65-F5344CB8AC3E}">
        <p14:creationId xmlns:p14="http://schemas.microsoft.com/office/powerpoint/2010/main" val="2495964247"/>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a:xfrm>
            <a:off x="8172400" y="6438646"/>
            <a:ext cx="827583" cy="365125"/>
          </a:xfrm>
        </p:spPr>
        <p:txBody>
          <a:bodyPr/>
          <a:lstStyle/>
          <a:p>
            <a:pPr algn="r">
              <a:defRPr/>
            </a:pPr>
            <a:r>
              <a:rPr lang="de-DE" dirty="0" smtClean="0"/>
              <a:t>Page </a:t>
            </a:r>
            <a:fld id="{EBC07571-3134-BB4B-B83F-1A9FE18D34F3}" type="slidenum">
              <a:rPr lang="de-DE" smtClean="0"/>
              <a:pPr algn="r">
                <a:defRPr/>
              </a:pPr>
              <a:t>4</a:t>
            </a:fld>
            <a:endParaRPr lang="de-DE" dirty="0"/>
          </a:p>
        </p:txBody>
      </p:sp>
      <p:sp>
        <p:nvSpPr>
          <p:cNvPr id="4" name="Inhaltsplatzhalter 3"/>
          <p:cNvSpPr>
            <a:spLocks noGrp="1"/>
          </p:cNvSpPr>
          <p:nvPr>
            <p:ph sz="quarter" idx="13"/>
          </p:nvPr>
        </p:nvSpPr>
        <p:spPr>
          <a:xfrm>
            <a:off x="683568" y="404664"/>
            <a:ext cx="6984776" cy="5904656"/>
          </a:xfrm>
        </p:spPr>
        <p:txBody>
          <a:bodyPr>
            <a:normAutofit fontScale="85000" lnSpcReduction="20000"/>
          </a:bodyPr>
          <a:lstStyle/>
          <a:p>
            <a:pPr marL="0" indent="0">
              <a:buNone/>
            </a:pPr>
            <a:r>
              <a:rPr lang="de-CH" sz="5100" dirty="0" smtClean="0">
                <a:solidFill>
                  <a:srgbClr val="0091A5"/>
                </a:solidFill>
                <a:ea typeface="+mn-ea"/>
                <a:cs typeface="+mn-cs"/>
              </a:rPr>
              <a:t>JRA2 – </a:t>
            </a:r>
            <a:r>
              <a:rPr lang="de-CH" sz="5100" dirty="0" err="1" smtClean="0">
                <a:solidFill>
                  <a:srgbClr val="0091A5"/>
                </a:solidFill>
                <a:ea typeface="+mn-ea"/>
                <a:cs typeface="+mn-cs"/>
              </a:rPr>
              <a:t>Objectives</a:t>
            </a:r>
            <a:r>
              <a:rPr lang="de-CH" sz="5100" dirty="0" smtClean="0">
                <a:solidFill>
                  <a:srgbClr val="0091A5"/>
                </a:solidFill>
                <a:ea typeface="+mn-ea"/>
                <a:cs typeface="+mn-cs"/>
              </a:rPr>
              <a:t> 3</a:t>
            </a:r>
            <a:endParaRPr lang="de-CH" sz="5100" dirty="0">
              <a:solidFill>
                <a:srgbClr val="0091A5"/>
              </a:solidFill>
              <a:ea typeface="+mn-ea"/>
              <a:cs typeface="+mn-cs"/>
            </a:endParaRPr>
          </a:p>
          <a:p>
            <a:pPr marL="0" indent="0">
              <a:lnSpc>
                <a:spcPct val="100000"/>
              </a:lnSpc>
              <a:buNone/>
            </a:pPr>
            <a:endParaRPr lang="en-US" sz="3600" dirty="0" smtClean="0"/>
          </a:p>
          <a:p>
            <a:pPr marL="0" lvl="3" indent="0">
              <a:lnSpc>
                <a:spcPct val="90000"/>
              </a:lnSpc>
              <a:buNone/>
            </a:pPr>
            <a:endParaRPr lang="en-US" sz="2900" dirty="0" smtClean="0">
              <a:solidFill>
                <a:srgbClr val="3C3C3C"/>
              </a:solidFill>
            </a:endParaRPr>
          </a:p>
          <a:p>
            <a:endParaRPr lang="en-US" dirty="0" smtClean="0"/>
          </a:p>
          <a:p>
            <a:endParaRPr lang="en-US" dirty="0" smtClean="0"/>
          </a:p>
          <a:p>
            <a:endParaRPr lang="en-US" dirty="0"/>
          </a:p>
          <a:p>
            <a:pPr marL="0" indent="0">
              <a:buNone/>
            </a:pPr>
            <a:endParaRPr lang="en-US" dirty="0"/>
          </a:p>
          <a:p>
            <a:pPr marL="0" indent="0">
              <a:buNone/>
            </a:pPr>
            <a:endParaRPr lang="en-US" sz="2800" dirty="0" smtClean="0"/>
          </a:p>
          <a:p>
            <a:r>
              <a:rPr lang="en-US" sz="2800" dirty="0" smtClean="0"/>
              <a:t>For </a:t>
            </a:r>
            <a:r>
              <a:rPr lang="en-US" sz="2800" dirty="0"/>
              <a:t>remote data analysis, </a:t>
            </a:r>
            <a:r>
              <a:rPr lang="en-US" sz="2800" dirty="0" smtClean="0"/>
              <a:t>the </a:t>
            </a:r>
            <a:r>
              <a:rPr lang="en-US" sz="2800" dirty="0"/>
              <a:t>system will </a:t>
            </a:r>
            <a:r>
              <a:rPr lang="en-US" sz="2800" dirty="0" smtClean="0"/>
              <a:t>provide user </a:t>
            </a:r>
            <a:r>
              <a:rPr lang="en-US" sz="2800" dirty="0"/>
              <a:t>access through a user portal implementing a standard authentication </a:t>
            </a:r>
            <a:r>
              <a:rPr lang="en-US" sz="2800" dirty="0" smtClean="0"/>
              <a:t>system.</a:t>
            </a:r>
          </a:p>
          <a:p>
            <a:endParaRPr lang="en-US" sz="2800" dirty="0"/>
          </a:p>
          <a:p>
            <a:r>
              <a:rPr lang="en-US" sz="2800" dirty="0" smtClean="0"/>
              <a:t>Building </a:t>
            </a:r>
            <a:r>
              <a:rPr lang="en-US" sz="2800" dirty="0"/>
              <a:t>on the </a:t>
            </a:r>
            <a:r>
              <a:rPr lang="en-US" sz="2800" b="1" dirty="0" err="1" smtClean="0"/>
              <a:t>UmbrellaID</a:t>
            </a:r>
            <a:r>
              <a:rPr lang="en-US" sz="2800" dirty="0" smtClean="0"/>
              <a:t> </a:t>
            </a:r>
            <a:r>
              <a:rPr lang="en-US" altLang="de-DE" sz="2800" dirty="0"/>
              <a:t>federated i</a:t>
            </a:r>
            <a:r>
              <a:rPr lang="en-US" altLang="de-DE" sz="2800" dirty="0" smtClean="0"/>
              <a:t>dentity </a:t>
            </a:r>
            <a:r>
              <a:rPr lang="en-US" altLang="de-DE" sz="2800" dirty="0"/>
              <a:t>for the Photon and Neutron </a:t>
            </a:r>
            <a:r>
              <a:rPr lang="en-US" altLang="de-DE" sz="2800" dirty="0" smtClean="0"/>
              <a:t>facilities </a:t>
            </a:r>
            <a:r>
              <a:rPr lang="en-US" sz="2800" dirty="0" smtClean="0"/>
              <a:t>for </a:t>
            </a:r>
            <a:r>
              <a:rPr lang="en-US" sz="2800" dirty="0"/>
              <a:t>secure access</a:t>
            </a:r>
            <a:r>
              <a:rPr lang="en-US" altLang="de-DE" sz="2800" dirty="0" smtClean="0"/>
              <a:t> </a:t>
            </a:r>
            <a:r>
              <a:rPr lang="en-US" sz="2800" dirty="0" err="1" smtClean="0"/>
              <a:t>realised</a:t>
            </a:r>
            <a:r>
              <a:rPr lang="en-US" sz="2800" dirty="0" smtClean="0"/>
              <a:t> </a:t>
            </a:r>
            <a:r>
              <a:rPr lang="en-US" sz="2800" dirty="0"/>
              <a:t>through </a:t>
            </a:r>
            <a:r>
              <a:rPr lang="en-US" sz="2800" dirty="0" smtClean="0"/>
              <a:t>a series of FP7 projects (</a:t>
            </a:r>
            <a:r>
              <a:rPr lang="en-US" sz="2800" dirty="0" err="1" smtClean="0"/>
              <a:t>PaNData</a:t>
            </a:r>
            <a:r>
              <a:rPr lang="en-US" sz="2800" dirty="0" smtClean="0"/>
              <a:t>, CRISP, </a:t>
            </a:r>
            <a:r>
              <a:rPr lang="en-US" sz="2800" dirty="0" err="1" smtClean="0"/>
              <a:t>EuroFEL</a:t>
            </a:r>
            <a:r>
              <a:rPr lang="en-US" sz="2800" dirty="0" smtClean="0"/>
              <a:t>, CALIPSO). </a:t>
            </a:r>
            <a:endParaRPr lang="en-US" sz="2800" dirty="0"/>
          </a:p>
        </p:txBody>
      </p:sp>
      <p:graphicFrame>
        <p:nvGraphicFramePr>
          <p:cNvPr id="2" name="Object 1"/>
          <p:cNvGraphicFramePr>
            <a:graphicFrameLocks noChangeAspect="1"/>
          </p:cNvGraphicFramePr>
          <p:nvPr>
            <p:extLst>
              <p:ext uri="{D42A27DB-BD31-4B8C-83A1-F6EECF244321}">
                <p14:modId xmlns:p14="http://schemas.microsoft.com/office/powerpoint/2010/main" val="2227771143"/>
              </p:ext>
            </p:extLst>
          </p:nvPr>
        </p:nvGraphicFramePr>
        <p:xfrm>
          <a:off x="2123728" y="1340768"/>
          <a:ext cx="3894809" cy="1462058"/>
        </p:xfrm>
        <a:graphic>
          <a:graphicData uri="http://schemas.openxmlformats.org/presentationml/2006/ole">
            <mc:AlternateContent xmlns:mc="http://schemas.openxmlformats.org/markup-compatibility/2006">
              <mc:Choice xmlns:v="urn:schemas-microsoft-com:vml" Requires="v">
                <p:oleObj spid="_x0000_s1129" name="Image" r:id="rId3" imgW="5650560" imgH="2120400" progId="Photoshop.Image.13">
                  <p:embed/>
                </p:oleObj>
              </mc:Choice>
              <mc:Fallback>
                <p:oleObj name="Image" r:id="rId3" imgW="5650560" imgH="2120400" progId="Photoshop.Image.13">
                  <p:embed/>
                  <p:pic>
                    <p:nvPicPr>
                      <p:cNvPr id="0" name=""/>
                      <p:cNvPicPr/>
                      <p:nvPr/>
                    </p:nvPicPr>
                    <p:blipFill>
                      <a:blip r:embed="rId4"/>
                      <a:stretch>
                        <a:fillRect/>
                      </a:stretch>
                    </p:blipFill>
                    <p:spPr>
                      <a:xfrm>
                        <a:off x="2123728" y="1340768"/>
                        <a:ext cx="3894809" cy="1462058"/>
                      </a:xfrm>
                      <a:prstGeom prst="rect">
                        <a:avLst/>
                      </a:prstGeom>
                    </p:spPr>
                  </p:pic>
                </p:oleObj>
              </mc:Fallback>
            </mc:AlternateContent>
          </a:graphicData>
        </a:graphic>
      </p:graphicFrame>
    </p:spTree>
    <p:extLst>
      <p:ext uri="{BB962C8B-B14F-4D97-AF65-F5344CB8AC3E}">
        <p14:creationId xmlns:p14="http://schemas.microsoft.com/office/powerpoint/2010/main" val="1501393411"/>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Inhaltsplatzhalter 1"/>
          <p:cNvSpPr>
            <a:spLocks noGrp="1"/>
          </p:cNvSpPr>
          <p:nvPr>
            <p:ph sz="quarter" idx="13"/>
          </p:nvPr>
        </p:nvSpPr>
        <p:spPr>
          <a:xfrm>
            <a:off x="539552" y="1152889"/>
            <a:ext cx="5091862" cy="5319712"/>
          </a:xfrm>
        </p:spPr>
        <p:txBody>
          <a:bodyPr>
            <a:normAutofit/>
          </a:bodyPr>
          <a:lstStyle/>
          <a:p>
            <a:pPr lvl="1">
              <a:defRPr/>
            </a:pPr>
            <a:r>
              <a:rPr lang="en-US" sz="2000" dirty="0" err="1"/>
              <a:t>EuroFEL</a:t>
            </a:r>
            <a:r>
              <a:rPr lang="en-US" sz="2000" dirty="0"/>
              <a:t>- ESFRI project Free Electron Lasers of </a:t>
            </a:r>
            <a:r>
              <a:rPr lang="en-US" sz="2000" dirty="0" smtClean="0"/>
              <a:t>Europe</a:t>
            </a:r>
          </a:p>
          <a:p>
            <a:pPr lvl="1">
              <a:defRPr/>
            </a:pPr>
            <a:endParaRPr lang="en-US" sz="2000" dirty="0"/>
          </a:p>
          <a:p>
            <a:pPr lvl="1">
              <a:defRPr/>
            </a:pPr>
            <a:r>
              <a:rPr lang="en-US" sz="2000" dirty="0" smtClean="0"/>
              <a:t>Photon and Neutron Data </a:t>
            </a:r>
            <a:r>
              <a:rPr lang="en-US" sz="2000" dirty="0" err="1" smtClean="0"/>
              <a:t>PaNData</a:t>
            </a:r>
            <a:r>
              <a:rPr lang="en-US" sz="2000" dirty="0" smtClean="0"/>
              <a:t>-Europe</a:t>
            </a:r>
          </a:p>
          <a:p>
            <a:pPr lvl="1">
              <a:defRPr/>
            </a:pPr>
            <a:endParaRPr lang="en-US" sz="2000" dirty="0" smtClean="0"/>
          </a:p>
          <a:p>
            <a:pPr lvl="1">
              <a:defRPr/>
            </a:pPr>
            <a:r>
              <a:rPr lang="en-US" sz="2000" dirty="0" smtClean="0"/>
              <a:t>Photon and Neutron Open Data Service </a:t>
            </a:r>
            <a:r>
              <a:rPr lang="en-US" sz="2000" dirty="0" err="1" smtClean="0"/>
              <a:t>PaNData</a:t>
            </a:r>
            <a:r>
              <a:rPr lang="en-US" sz="2000" dirty="0" smtClean="0"/>
              <a:t> ODI</a:t>
            </a:r>
          </a:p>
          <a:p>
            <a:pPr lvl="1">
              <a:defRPr/>
            </a:pPr>
            <a:endParaRPr lang="en-US" sz="2000" dirty="0"/>
          </a:p>
          <a:p>
            <a:pPr lvl="1">
              <a:defRPr/>
            </a:pPr>
            <a:r>
              <a:rPr lang="en-US" sz="2000" dirty="0"/>
              <a:t>CRISP – Cluster project of different ESFRI </a:t>
            </a:r>
            <a:r>
              <a:rPr lang="en-US" sz="2000" dirty="0" smtClean="0"/>
              <a:t>projects</a:t>
            </a:r>
          </a:p>
          <a:p>
            <a:pPr lvl="1">
              <a:defRPr/>
            </a:pPr>
            <a:endParaRPr lang="en-US" sz="2000" dirty="0"/>
          </a:p>
          <a:p>
            <a:pPr lvl="1">
              <a:defRPr/>
            </a:pPr>
            <a:r>
              <a:rPr lang="en-US" sz="2000" dirty="0"/>
              <a:t>CALIPSO – I3 synchrotron </a:t>
            </a:r>
            <a:r>
              <a:rPr lang="en-US" sz="2000" dirty="0" smtClean="0"/>
              <a:t>community</a:t>
            </a:r>
          </a:p>
          <a:p>
            <a:pPr lvl="1">
              <a:defRPr/>
            </a:pPr>
            <a:endParaRPr lang="en-US" sz="2000" dirty="0" smtClean="0"/>
          </a:p>
          <a:p>
            <a:pPr lvl="1">
              <a:defRPr/>
            </a:pPr>
            <a:r>
              <a:rPr lang="en-US" sz="2000" dirty="0" smtClean="0"/>
              <a:t>NMI3 – I3 Neutron community</a:t>
            </a:r>
            <a:endParaRPr lang="en-US" sz="2000" dirty="0"/>
          </a:p>
          <a:p>
            <a:pPr marL="0" indent="0" eaLnBrk="1" hangingPunct="1">
              <a:buFont typeface="Arial" panose="020B0604020202020204" pitchFamily="34" charset="0"/>
              <a:buNone/>
              <a:defRPr/>
            </a:pPr>
            <a:endParaRPr lang="de-CH" sz="2000" dirty="0">
              <a:latin typeface="Arial" panose="020B0604020202020204" pitchFamily="34" charset="0"/>
              <a:cs typeface="Arial" panose="020B0604020202020204" pitchFamily="34" charset="0"/>
            </a:endParaRPr>
          </a:p>
          <a:p>
            <a:pPr marL="0" indent="0" eaLnBrk="1" hangingPunct="1">
              <a:buFont typeface="Arial" panose="020B0604020202020204" pitchFamily="34" charset="0"/>
              <a:buNone/>
              <a:defRPr/>
            </a:pPr>
            <a:endParaRPr lang="de-CH" sz="2400" dirty="0" smtClean="0">
              <a:latin typeface="Arial" panose="020B0604020202020204" pitchFamily="34" charset="0"/>
              <a:cs typeface="Arial" panose="020B0604020202020204" pitchFamily="34" charset="0"/>
            </a:endParaRPr>
          </a:p>
          <a:p>
            <a:pPr marL="285750" indent="-285750" eaLnBrk="1" hangingPunct="1">
              <a:buFont typeface="Arial" panose="020B0604020202020204" pitchFamily="34" charset="0"/>
              <a:buChar char="•"/>
              <a:defRPr/>
            </a:pPr>
            <a:endParaRPr lang="de-CH" sz="2200" dirty="0" smtClean="0">
              <a:latin typeface="Arial" panose="020B0604020202020204" pitchFamily="34" charset="0"/>
              <a:cs typeface="Arial" panose="020B0604020202020204" pitchFamily="34" charset="0"/>
            </a:endParaRPr>
          </a:p>
        </p:txBody>
      </p:sp>
      <p:sp>
        <p:nvSpPr>
          <p:cNvPr id="47107" name="Titel 2"/>
          <p:cNvSpPr>
            <a:spLocks noGrp="1"/>
          </p:cNvSpPr>
          <p:nvPr>
            <p:ph type="title"/>
          </p:nvPr>
        </p:nvSpPr>
        <p:spPr>
          <a:xfrm>
            <a:off x="539552" y="188640"/>
            <a:ext cx="8640960" cy="1143000"/>
          </a:xfrm>
        </p:spPr>
        <p:txBody>
          <a:bodyPr>
            <a:normAutofit fontScale="90000"/>
          </a:bodyPr>
          <a:lstStyle/>
          <a:p>
            <a:pPr algn="l" eaLnBrk="1" hangingPunct="1"/>
            <a:r>
              <a:rPr lang="de-DE" altLang="de-DE" sz="4000" dirty="0" smtClean="0">
                <a:solidFill>
                  <a:srgbClr val="0091A5"/>
                </a:solidFill>
                <a:latin typeface="+mn-lt"/>
                <a:ea typeface="+mn-ea"/>
                <a:cs typeface="+mn-cs"/>
              </a:rPr>
              <a:t>JRA2 </a:t>
            </a:r>
            <a:r>
              <a:rPr lang="de-DE" altLang="de-DE" sz="4000" dirty="0" err="1" smtClean="0">
                <a:solidFill>
                  <a:srgbClr val="0091A5"/>
                </a:solidFill>
                <a:latin typeface="+mn-lt"/>
                <a:ea typeface="+mn-ea"/>
                <a:cs typeface="+mn-cs"/>
              </a:rPr>
              <a:t>building</a:t>
            </a:r>
            <a:r>
              <a:rPr lang="de-DE" altLang="de-DE" sz="4000" dirty="0" smtClean="0">
                <a:solidFill>
                  <a:srgbClr val="0091A5"/>
                </a:solidFill>
                <a:latin typeface="+mn-lt"/>
                <a:ea typeface="+mn-ea"/>
                <a:cs typeface="+mn-cs"/>
              </a:rPr>
              <a:t> on </a:t>
            </a:r>
            <a:r>
              <a:rPr lang="de-DE" altLang="de-DE" sz="4000" dirty="0" err="1" smtClean="0">
                <a:solidFill>
                  <a:srgbClr val="0091A5"/>
                </a:solidFill>
                <a:latin typeface="+mn-lt"/>
                <a:ea typeface="+mn-ea"/>
                <a:cs typeface="+mn-cs"/>
              </a:rPr>
              <a:t>earlier</a:t>
            </a:r>
            <a:r>
              <a:rPr lang="de-DE" altLang="de-DE" sz="4000" dirty="0" smtClean="0">
                <a:solidFill>
                  <a:srgbClr val="0091A5"/>
                </a:solidFill>
                <a:latin typeface="+mn-lt"/>
                <a:ea typeface="+mn-ea"/>
                <a:cs typeface="+mn-cs"/>
              </a:rPr>
              <a:t> EU FP7 </a:t>
            </a:r>
            <a:r>
              <a:rPr lang="de-DE" altLang="de-DE" sz="4000" dirty="0" err="1" smtClean="0">
                <a:solidFill>
                  <a:srgbClr val="0091A5"/>
                </a:solidFill>
                <a:latin typeface="+mn-lt"/>
                <a:ea typeface="+mn-ea"/>
                <a:cs typeface="+mn-cs"/>
              </a:rPr>
              <a:t>projects</a:t>
            </a:r>
            <a:endParaRPr lang="de-DE" altLang="de-DE" sz="4000" dirty="0">
              <a:solidFill>
                <a:srgbClr val="0091A5"/>
              </a:solidFill>
              <a:latin typeface="+mn-lt"/>
              <a:ea typeface="+mn-ea"/>
              <a:cs typeface="+mn-cs"/>
            </a:endParaRPr>
          </a:p>
        </p:txBody>
      </p:sp>
      <p:sp>
        <p:nvSpPr>
          <p:cNvPr id="47108" name="Foliennummernplatzhalter 5"/>
          <p:cNvSpPr>
            <a:spLocks noGrp="1"/>
          </p:cNvSpPr>
          <p:nvPr>
            <p:ph type="sldNum" sz="quarter" idx="4"/>
          </p:nvPr>
        </p:nvSpPr>
        <p:spPr bwMode="auto">
          <a:xfrm>
            <a:off x="7668344" y="6438646"/>
            <a:ext cx="122413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110000"/>
              </a:lnSpc>
              <a:buClr>
                <a:schemeClr val="tx1"/>
              </a:buClr>
              <a:buFont typeface="Arial" charset="0"/>
              <a:defRPr>
                <a:solidFill>
                  <a:schemeClr val="tx1"/>
                </a:solidFill>
                <a:latin typeface="Calibri" pitchFamily="34" charset="0"/>
                <a:ea typeface="ヒラギノ角ゴ Pro W3" charset="-128"/>
                <a:cs typeface="ヒラギノ角ゴ Pro W3" charset="-128"/>
              </a:defRPr>
            </a:lvl1pPr>
            <a:lvl2pPr marL="37931725" indent="-37474525" eaLnBrk="0" hangingPunct="0">
              <a:lnSpc>
                <a:spcPct val="110000"/>
              </a:lnSpc>
              <a:buClr>
                <a:schemeClr val="tx1"/>
              </a:buClr>
              <a:buSzPct val="100000"/>
              <a:buFont typeface="Symbol" pitchFamily="18" charset="2"/>
              <a:buChar char="-"/>
              <a:defRPr>
                <a:solidFill>
                  <a:schemeClr val="tx1"/>
                </a:solidFill>
                <a:latin typeface="Calibri" pitchFamily="34" charset="0"/>
                <a:ea typeface="ヒラギノ角ゴ Pro W3" charset="-128"/>
                <a:cs typeface="ヒラギノ角ゴ Pro W3" charset="-128"/>
              </a:defRPr>
            </a:lvl2pPr>
            <a:lvl3pPr marL="1143000" indent="-228600" eaLnBrk="0" hangingPunct="0">
              <a:lnSpc>
                <a:spcPct val="110000"/>
              </a:lnSpc>
              <a:buFont typeface="Symbol" pitchFamily="18" charset="2"/>
              <a:buChar char="-"/>
              <a:defRPr>
                <a:solidFill>
                  <a:schemeClr val="tx1"/>
                </a:solidFill>
                <a:latin typeface="Calibri" pitchFamily="34" charset="0"/>
                <a:ea typeface="ＭＳ Ｐゴシック" pitchFamily="34" charset="-128"/>
                <a:cs typeface="ＭＳ Ｐゴシック" pitchFamily="34" charset="-128"/>
              </a:defRPr>
            </a:lvl3pPr>
            <a:lvl4pPr marL="1600200" indent="-228600" eaLnBrk="0" hangingPunct="0">
              <a:lnSpc>
                <a:spcPct val="110000"/>
              </a:lnSpc>
              <a:buFont typeface="Symbol" pitchFamily="18" charset="2"/>
              <a:buChar char="-"/>
              <a:defRPr>
                <a:solidFill>
                  <a:schemeClr val="tx1"/>
                </a:solidFill>
                <a:latin typeface="Calibri" pitchFamily="34" charset="0"/>
                <a:ea typeface="ＭＳ Ｐゴシック" pitchFamily="34" charset="-128"/>
                <a:cs typeface="ＭＳ Ｐゴシック" pitchFamily="34" charset="-128"/>
              </a:defRPr>
            </a:lvl4pPr>
            <a:lvl5pPr marL="2057400" indent="-228600" eaLnBrk="0" hangingPunct="0">
              <a:lnSpc>
                <a:spcPct val="110000"/>
              </a:lnSpc>
              <a:buFont typeface="Symbol" pitchFamily="18" charset="2"/>
              <a:buChar char="-"/>
              <a:defRPr>
                <a:solidFill>
                  <a:schemeClr val="tx1"/>
                </a:solidFill>
                <a:latin typeface="Calibri" pitchFamily="34" charset="0"/>
                <a:ea typeface="ヒラギノ角ゴ Pro W3" charset="-128"/>
                <a:cs typeface="ＭＳ Ｐゴシック" pitchFamily="34" charset="-128"/>
              </a:defRPr>
            </a:lvl5pPr>
            <a:lvl6pPr marL="2514600" indent="-228600" eaLnBrk="0" fontAlgn="base" hangingPunct="0">
              <a:lnSpc>
                <a:spcPct val="110000"/>
              </a:lnSpc>
              <a:spcBef>
                <a:spcPct val="0"/>
              </a:spcBef>
              <a:spcAft>
                <a:spcPct val="0"/>
              </a:spcAft>
              <a:buFont typeface="Symbol" pitchFamily="18" charset="2"/>
              <a:buChar char="-"/>
              <a:defRPr>
                <a:solidFill>
                  <a:schemeClr val="tx1"/>
                </a:solidFill>
                <a:latin typeface="Calibri" pitchFamily="34" charset="0"/>
                <a:ea typeface="ヒラギノ角ゴ Pro W3" charset="-128"/>
                <a:cs typeface="ＭＳ Ｐゴシック" pitchFamily="34" charset="-128"/>
              </a:defRPr>
            </a:lvl6pPr>
            <a:lvl7pPr marL="2971800" indent="-228600" eaLnBrk="0" fontAlgn="base" hangingPunct="0">
              <a:lnSpc>
                <a:spcPct val="110000"/>
              </a:lnSpc>
              <a:spcBef>
                <a:spcPct val="0"/>
              </a:spcBef>
              <a:spcAft>
                <a:spcPct val="0"/>
              </a:spcAft>
              <a:buFont typeface="Symbol" pitchFamily="18" charset="2"/>
              <a:buChar char="-"/>
              <a:defRPr>
                <a:solidFill>
                  <a:schemeClr val="tx1"/>
                </a:solidFill>
                <a:latin typeface="Calibri" pitchFamily="34" charset="0"/>
                <a:ea typeface="ヒラギノ角ゴ Pro W3" charset="-128"/>
                <a:cs typeface="ＭＳ Ｐゴシック" pitchFamily="34" charset="-128"/>
              </a:defRPr>
            </a:lvl7pPr>
            <a:lvl8pPr marL="3429000" indent="-228600" eaLnBrk="0" fontAlgn="base" hangingPunct="0">
              <a:lnSpc>
                <a:spcPct val="110000"/>
              </a:lnSpc>
              <a:spcBef>
                <a:spcPct val="0"/>
              </a:spcBef>
              <a:spcAft>
                <a:spcPct val="0"/>
              </a:spcAft>
              <a:buFont typeface="Symbol" pitchFamily="18" charset="2"/>
              <a:buChar char="-"/>
              <a:defRPr>
                <a:solidFill>
                  <a:schemeClr val="tx1"/>
                </a:solidFill>
                <a:latin typeface="Calibri" pitchFamily="34" charset="0"/>
                <a:ea typeface="ヒラギノ角ゴ Pro W3" charset="-128"/>
                <a:cs typeface="ＭＳ Ｐゴシック" pitchFamily="34" charset="-128"/>
              </a:defRPr>
            </a:lvl8pPr>
            <a:lvl9pPr marL="3886200" indent="-228600" eaLnBrk="0" fontAlgn="base" hangingPunct="0">
              <a:lnSpc>
                <a:spcPct val="110000"/>
              </a:lnSpc>
              <a:spcBef>
                <a:spcPct val="0"/>
              </a:spcBef>
              <a:spcAft>
                <a:spcPct val="0"/>
              </a:spcAft>
              <a:buFont typeface="Symbol" pitchFamily="18" charset="2"/>
              <a:buChar char="-"/>
              <a:defRPr>
                <a:solidFill>
                  <a:schemeClr val="tx1"/>
                </a:solidFill>
                <a:latin typeface="Calibri" pitchFamily="34" charset="0"/>
                <a:ea typeface="ヒラギノ角ゴ Pro W3" charset="-128"/>
                <a:cs typeface="ＭＳ Ｐゴシック" pitchFamily="34" charset="-128"/>
              </a:defRPr>
            </a:lvl9pPr>
          </a:lstStyle>
          <a:p>
            <a:pPr algn="l" eaLnBrk="1" hangingPunct="1">
              <a:lnSpc>
                <a:spcPct val="100000"/>
              </a:lnSpc>
              <a:buClrTx/>
              <a:buFontTx/>
              <a:buChar char="•"/>
            </a:pPr>
            <a:r>
              <a:rPr lang="de-DE" altLang="de-DE" sz="800" smtClean="0">
                <a:solidFill>
                  <a:srgbClr val="000000"/>
                </a:solidFill>
                <a:latin typeface="Arial Narrow" pitchFamily="34" charset="0"/>
              </a:rPr>
              <a:t>Seite </a:t>
            </a:r>
            <a:fld id="{F8349F5D-FC15-46C2-9788-821974EE071D}" type="slidenum">
              <a:rPr lang="de-DE" altLang="de-DE" sz="800" smtClean="0">
                <a:solidFill>
                  <a:srgbClr val="000000"/>
                </a:solidFill>
                <a:latin typeface="Arial Narrow" pitchFamily="34" charset="0"/>
              </a:rPr>
              <a:pPr algn="l" eaLnBrk="1" hangingPunct="1">
                <a:lnSpc>
                  <a:spcPct val="100000"/>
                </a:lnSpc>
                <a:buClrTx/>
                <a:buFontTx/>
                <a:buChar char="•"/>
              </a:pPr>
              <a:t>5</a:t>
            </a:fld>
            <a:endParaRPr lang="de-DE" altLang="de-DE" sz="800" smtClean="0">
              <a:solidFill>
                <a:srgbClr val="000000"/>
              </a:solidFill>
              <a:latin typeface="Arial Narrow" pitchFamily="34" charset="0"/>
            </a:endParaRPr>
          </a:p>
        </p:txBody>
      </p:sp>
      <p:pic>
        <p:nvPicPr>
          <p:cNvPr id="10" name="Picture 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1878" y="1052736"/>
            <a:ext cx="1622489" cy="888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descr="http://www.crisp-fp7.eu/fileadmin/templates/img/CRISP-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9155" y="3972348"/>
            <a:ext cx="1833948" cy="816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21810" y="5157192"/>
            <a:ext cx="1842350" cy="963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21810" y="2276872"/>
            <a:ext cx="1738705" cy="861377"/>
          </a:xfrm>
          <a:prstGeom prst="rect">
            <a:avLst/>
          </a:prstGeom>
          <a:noFill/>
          <a:ln>
            <a:noFill/>
          </a:ln>
          <a:effectLst/>
          <a:extLst>
            <a:ext uri="{909E8E84-426E-40DD-AFC4-6F175D3DCCD1}">
              <a14:hiddenFill xmlns:a14="http://schemas.microsoft.com/office/drawing/2010/main">
                <a:solidFill>
                  <a:srgbClr val="E5E5F7"/>
                </a:solidFill>
              </a14:hiddenFill>
            </a:ext>
            <a:ext uri="{91240B29-F687-4F45-9708-019B960494DF}">
              <a14:hiddenLine xmlns:a14="http://schemas.microsoft.com/office/drawing/2010/main" w="9525"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292080" y="5868855"/>
            <a:ext cx="1109417"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0045410"/>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ndico.esrf.fr/indico/event/8/material/slides/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903" y="2564904"/>
            <a:ext cx="7907529" cy="3618316"/>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323528" y="274638"/>
            <a:ext cx="8640960" cy="922114"/>
          </a:xfrm>
        </p:spPr>
        <p:txBody>
          <a:bodyPr>
            <a:normAutofit/>
          </a:bodyPr>
          <a:lstStyle/>
          <a:p>
            <a:pPr algn="l"/>
            <a:r>
              <a:rPr lang="de-CH" sz="4000" dirty="0">
                <a:solidFill>
                  <a:srgbClr val="0091A5"/>
                </a:solidFill>
                <a:latin typeface="+mn-lt"/>
                <a:ea typeface="+mn-ea"/>
                <a:cs typeface="+mn-cs"/>
              </a:rPr>
              <a:t>Partners JRA2 </a:t>
            </a:r>
          </a:p>
        </p:txBody>
      </p:sp>
      <p:sp>
        <p:nvSpPr>
          <p:cNvPr id="3" name="Foliennummernplatzhalter 2"/>
          <p:cNvSpPr>
            <a:spLocks noGrp="1"/>
          </p:cNvSpPr>
          <p:nvPr>
            <p:ph type="sldNum" sz="quarter" idx="4"/>
          </p:nvPr>
        </p:nvSpPr>
        <p:spPr>
          <a:xfrm>
            <a:off x="8100392" y="6438646"/>
            <a:ext cx="792089" cy="365125"/>
          </a:xfrm>
        </p:spPr>
        <p:txBody>
          <a:bodyPr/>
          <a:lstStyle/>
          <a:p>
            <a:pPr algn="r">
              <a:defRPr/>
            </a:pPr>
            <a:r>
              <a:rPr lang="de-DE" smtClean="0"/>
              <a:t>Page </a:t>
            </a:r>
            <a:fld id="{EBC07571-3134-BB4B-B83F-1A9FE18D34F3}" type="slidenum">
              <a:rPr lang="de-DE" smtClean="0"/>
              <a:pPr algn="r">
                <a:defRPr/>
              </a:pPr>
              <a:t>6</a:t>
            </a:fld>
            <a:endParaRPr lang="de-DE" dirty="0"/>
          </a:p>
        </p:txBody>
      </p:sp>
      <p:graphicFrame>
        <p:nvGraphicFramePr>
          <p:cNvPr id="4" name="Table 5"/>
          <p:cNvGraphicFramePr>
            <a:graphicFrameLocks noGrp="1"/>
          </p:cNvGraphicFramePr>
          <p:nvPr>
            <p:extLst>
              <p:ext uri="{D42A27DB-BD31-4B8C-83A1-F6EECF244321}">
                <p14:modId xmlns:p14="http://schemas.microsoft.com/office/powerpoint/2010/main" val="4128470999"/>
              </p:ext>
            </p:extLst>
          </p:nvPr>
        </p:nvGraphicFramePr>
        <p:xfrm>
          <a:off x="5720037" y="188640"/>
          <a:ext cx="3316459" cy="2736304"/>
        </p:xfrm>
        <a:graphic>
          <a:graphicData uri="http://schemas.openxmlformats.org/drawingml/2006/table">
            <a:tbl>
              <a:tblPr firstRow="1" bandRow="1">
                <a:tableStyleId>{3C2FFA5D-87B4-456A-9821-1D502468CF0F}</a:tableStyleId>
              </a:tblPr>
              <a:tblGrid>
                <a:gridCol w="3316459">
                  <a:extLst>
                    <a:ext uri="{9D8B030D-6E8A-4147-A177-3AD203B41FA5}">
                      <a16:colId xmlns:a16="http://schemas.microsoft.com/office/drawing/2014/main" val="20000"/>
                    </a:ext>
                  </a:extLst>
                </a:gridCol>
              </a:tblGrid>
              <a:tr h="315820">
                <a:tc>
                  <a:txBody>
                    <a:bodyPr/>
                    <a:lstStyle/>
                    <a:p>
                      <a:r>
                        <a:rPr lang="en-US" sz="1200" dirty="0" smtClean="0"/>
                        <a:t>Beneficiaries</a:t>
                      </a:r>
                      <a:endParaRPr lang="en-US" sz="1200" dirty="0"/>
                    </a:p>
                  </a:txBody>
                  <a:tcPr marL="61048" marR="61048" marT="30524" marB="30524"/>
                </a:tc>
                <a:extLst>
                  <a:ext uri="{0D108BD9-81ED-4DB2-BD59-A6C34878D82A}">
                    <a16:rowId xmlns:a16="http://schemas.microsoft.com/office/drawing/2014/main" val="10000"/>
                  </a:ext>
                </a:extLst>
              </a:tr>
              <a:tr h="331875">
                <a:tc>
                  <a:txBody>
                    <a:bodyPr/>
                    <a:lstStyle/>
                    <a:p>
                      <a:r>
                        <a:rPr lang="en-US" sz="1200" dirty="0" smtClean="0"/>
                        <a:t>PSI (leader) Mirjam van Daalen</a:t>
                      </a:r>
                      <a:endParaRPr lang="en-US" sz="1200" dirty="0"/>
                    </a:p>
                  </a:txBody>
                  <a:tcPr marL="61048" marR="61048" marT="30524" marB="30524"/>
                </a:tc>
                <a:extLst>
                  <a:ext uri="{0D108BD9-81ED-4DB2-BD59-A6C34878D82A}">
                    <a16:rowId xmlns:a16="http://schemas.microsoft.com/office/drawing/2014/main" val="10001"/>
                  </a:ext>
                </a:extLst>
              </a:tr>
              <a:tr h="331875">
                <a:tc>
                  <a:txBody>
                    <a:bodyPr/>
                    <a:lstStyle/>
                    <a:p>
                      <a:r>
                        <a:rPr lang="en-US" sz="1200" dirty="0" smtClean="0"/>
                        <a:t>ESRF (co-leader) Andy</a:t>
                      </a:r>
                      <a:r>
                        <a:rPr lang="en-US" sz="1200" baseline="0" dirty="0" smtClean="0"/>
                        <a:t> Goetz</a:t>
                      </a:r>
                      <a:endParaRPr lang="en-US" sz="1200" dirty="0"/>
                    </a:p>
                  </a:txBody>
                  <a:tcPr marL="61048" marR="61048" marT="30524" marB="30524"/>
                </a:tc>
                <a:extLst>
                  <a:ext uri="{0D108BD9-81ED-4DB2-BD59-A6C34878D82A}">
                    <a16:rowId xmlns:a16="http://schemas.microsoft.com/office/drawing/2014/main" val="10002"/>
                  </a:ext>
                </a:extLst>
              </a:tr>
              <a:tr h="331875">
                <a:tc>
                  <a:txBody>
                    <a:bodyPr/>
                    <a:lstStyle/>
                    <a:p>
                      <a:r>
                        <a:rPr lang="en-US" sz="1200" dirty="0" smtClean="0"/>
                        <a:t>DESY Frank Schluenzen</a:t>
                      </a:r>
                      <a:endParaRPr lang="en-US" sz="1200" dirty="0"/>
                    </a:p>
                  </a:txBody>
                  <a:tcPr marL="61048" marR="61048" marT="30524" marB="30524"/>
                </a:tc>
                <a:extLst>
                  <a:ext uri="{0D108BD9-81ED-4DB2-BD59-A6C34878D82A}">
                    <a16:rowId xmlns:a16="http://schemas.microsoft.com/office/drawing/2014/main" val="10003"/>
                  </a:ext>
                </a:extLst>
              </a:tr>
              <a:tr h="374046">
                <a:tc>
                  <a:txBody>
                    <a:bodyPr/>
                    <a:lstStyle/>
                    <a:p>
                      <a:r>
                        <a:rPr lang="en-US" sz="1200" dirty="0" smtClean="0"/>
                        <a:t>DLS </a:t>
                      </a:r>
                      <a:r>
                        <a:rPr lang="en-US" sz="1200" dirty="0" err="1" smtClean="0"/>
                        <a:t>Alun</a:t>
                      </a:r>
                      <a:r>
                        <a:rPr lang="en-US" sz="1200" dirty="0" smtClean="0"/>
                        <a:t> Ashton</a:t>
                      </a:r>
                      <a:endParaRPr lang="en-US" sz="1200" dirty="0"/>
                    </a:p>
                  </a:txBody>
                  <a:tcPr marL="61048" marR="61048" marT="30524" marB="30524"/>
                </a:tc>
                <a:extLst>
                  <a:ext uri="{0D108BD9-81ED-4DB2-BD59-A6C34878D82A}">
                    <a16:rowId xmlns:a16="http://schemas.microsoft.com/office/drawing/2014/main" val="10004"/>
                  </a:ext>
                </a:extLst>
              </a:tr>
              <a:tr h="440335">
                <a:tc>
                  <a:txBody>
                    <a:bodyPr/>
                    <a:lstStyle/>
                    <a:p>
                      <a:r>
                        <a:rPr lang="en-US" sz="1200" dirty="0" smtClean="0"/>
                        <a:t>ALBA Daniel </a:t>
                      </a:r>
                      <a:r>
                        <a:rPr lang="en-US" sz="1200" dirty="0" err="1" smtClean="0"/>
                        <a:t>Salvat</a:t>
                      </a:r>
                      <a:endParaRPr lang="en-US" sz="1200" dirty="0"/>
                    </a:p>
                  </a:txBody>
                  <a:tcPr marL="61048" marR="61048" marT="30524" marB="30524"/>
                </a:tc>
                <a:extLst>
                  <a:ext uri="{0D108BD9-81ED-4DB2-BD59-A6C34878D82A}">
                    <a16:rowId xmlns:a16="http://schemas.microsoft.com/office/drawing/2014/main" val="10005"/>
                  </a:ext>
                </a:extLst>
              </a:tr>
              <a:tr h="610478">
                <a:tc>
                  <a:txBody>
                    <a:bodyPr/>
                    <a:lstStyle/>
                    <a:p>
                      <a:r>
                        <a:rPr lang="en-US" sz="1200" dirty="0" err="1" smtClean="0"/>
                        <a:t>Elettra</a:t>
                      </a:r>
                      <a:r>
                        <a:rPr lang="en-US" sz="1200" dirty="0" smtClean="0"/>
                        <a:t> Roberto Pugliese</a:t>
                      </a:r>
                    </a:p>
                    <a:p>
                      <a:endParaRPr lang="en-US" sz="1200" dirty="0" smtClean="0"/>
                    </a:p>
                    <a:p>
                      <a:r>
                        <a:rPr lang="en-US" sz="1200" dirty="0" smtClean="0"/>
                        <a:t>EUXFEL observer</a:t>
                      </a:r>
                      <a:endParaRPr lang="en-US" sz="1200" dirty="0"/>
                    </a:p>
                  </a:txBody>
                  <a:tcPr marL="61048" marR="61048" marT="30524" marB="30524"/>
                </a:tc>
                <a:extLst>
                  <a:ext uri="{0D108BD9-81ED-4DB2-BD59-A6C34878D82A}">
                    <a16:rowId xmlns:a16="http://schemas.microsoft.com/office/drawing/2014/main" val="10006"/>
                  </a:ext>
                </a:extLst>
              </a:tr>
            </a:tbl>
          </a:graphicData>
        </a:graphic>
      </p:graphicFrame>
      <p:sp>
        <p:nvSpPr>
          <p:cNvPr id="6" name="TextBox 5"/>
          <p:cNvSpPr txBox="1"/>
          <p:nvPr/>
        </p:nvSpPr>
        <p:spPr>
          <a:xfrm>
            <a:off x="395536" y="1052736"/>
            <a:ext cx="5472608" cy="1477328"/>
          </a:xfrm>
          <a:prstGeom prst="rect">
            <a:avLst/>
          </a:prstGeom>
          <a:noFill/>
        </p:spPr>
        <p:txBody>
          <a:bodyPr wrap="square" rtlCol="0">
            <a:spAutoFit/>
          </a:bodyPr>
          <a:lstStyle/>
          <a:p>
            <a:r>
              <a:rPr lang="de-CH" dirty="0">
                <a:solidFill>
                  <a:srgbClr val="0091A5"/>
                </a:solidFill>
              </a:rPr>
              <a:t>Kick off </a:t>
            </a:r>
            <a:r>
              <a:rPr lang="de-CH" dirty="0" err="1">
                <a:solidFill>
                  <a:srgbClr val="0091A5"/>
                </a:solidFill>
              </a:rPr>
              <a:t>meeting</a:t>
            </a:r>
            <a:r>
              <a:rPr lang="de-CH" dirty="0">
                <a:solidFill>
                  <a:srgbClr val="0091A5"/>
                </a:solidFill>
              </a:rPr>
              <a:t> 24-26 June 2017 ESRF</a:t>
            </a:r>
          </a:p>
          <a:p>
            <a:r>
              <a:rPr lang="de-CH" dirty="0" smtClean="0"/>
              <a:t>JRA2 </a:t>
            </a:r>
            <a:r>
              <a:rPr lang="de-CH" dirty="0" err="1" smtClean="0"/>
              <a:t>CALIPSOplus</a:t>
            </a:r>
            <a:r>
              <a:rPr lang="de-CH" dirty="0" smtClean="0"/>
              <a:t> / </a:t>
            </a:r>
            <a:r>
              <a:rPr lang="de-CH" dirty="0" err="1" smtClean="0"/>
              <a:t>UmbrellaID</a:t>
            </a:r>
            <a:r>
              <a:rPr lang="de-CH" dirty="0" smtClean="0"/>
              <a:t> / LEAPS WG3 IT</a:t>
            </a:r>
          </a:p>
          <a:p>
            <a:endParaRPr lang="de-CH" dirty="0" smtClean="0"/>
          </a:p>
          <a:p>
            <a:r>
              <a:rPr lang="de-CH" dirty="0" err="1" smtClean="0"/>
              <a:t>Result</a:t>
            </a:r>
            <a:r>
              <a:rPr lang="de-CH" dirty="0" smtClean="0"/>
              <a:t> D24.1 Workshop </a:t>
            </a:r>
            <a:r>
              <a:rPr lang="de-CH" dirty="0" err="1" smtClean="0"/>
              <a:t>report</a:t>
            </a:r>
            <a:r>
              <a:rPr lang="de-CH" dirty="0" smtClean="0"/>
              <a:t> on </a:t>
            </a:r>
            <a:r>
              <a:rPr lang="de-CH" dirty="0" err="1" smtClean="0"/>
              <a:t>needs</a:t>
            </a:r>
            <a:r>
              <a:rPr lang="de-CH" dirty="0" smtClean="0"/>
              <a:t> </a:t>
            </a:r>
            <a:r>
              <a:rPr lang="de-CH" dirty="0" err="1" smtClean="0"/>
              <a:t>of</a:t>
            </a:r>
            <a:r>
              <a:rPr lang="de-CH" dirty="0" smtClean="0"/>
              <a:t> </a:t>
            </a:r>
            <a:r>
              <a:rPr lang="de-CH" dirty="0" err="1" smtClean="0"/>
              <a:t>the</a:t>
            </a:r>
            <a:r>
              <a:rPr lang="de-CH" dirty="0" smtClean="0"/>
              <a:t> </a:t>
            </a:r>
            <a:r>
              <a:rPr lang="de-CH" dirty="0" err="1" smtClean="0"/>
              <a:t>partners</a:t>
            </a:r>
            <a:r>
              <a:rPr lang="de-CH" dirty="0" smtClean="0"/>
              <a:t> </a:t>
            </a:r>
            <a:r>
              <a:rPr lang="de-CH" dirty="0" err="1" smtClean="0"/>
              <a:t>for</a:t>
            </a:r>
            <a:r>
              <a:rPr lang="de-CH" dirty="0" smtClean="0"/>
              <a:t> remote </a:t>
            </a:r>
            <a:r>
              <a:rPr lang="de-CH" dirty="0" err="1" smtClean="0"/>
              <a:t>data</a:t>
            </a:r>
            <a:r>
              <a:rPr lang="de-CH" dirty="0" smtClean="0"/>
              <a:t> </a:t>
            </a:r>
            <a:r>
              <a:rPr lang="de-CH" dirty="0" err="1" smtClean="0"/>
              <a:t>analysis</a:t>
            </a:r>
            <a:endParaRPr lang="de-CH" dirty="0" smtClean="0"/>
          </a:p>
        </p:txBody>
      </p:sp>
      <p:sp>
        <p:nvSpPr>
          <p:cNvPr id="8" name="Datumsplatzhalter 20"/>
          <p:cNvSpPr>
            <a:spLocks noGrp="1"/>
          </p:cNvSpPr>
          <p:nvPr>
            <p:ph type="dt" sz="half" idx="2"/>
          </p:nvPr>
        </p:nvSpPr>
        <p:spPr>
          <a:xfrm>
            <a:off x="2411760" y="6438646"/>
            <a:ext cx="1152128" cy="365125"/>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dirty="0" smtClean="0"/>
              <a:t>14/05/2019</a:t>
            </a:r>
            <a:endParaRPr lang="en-US" dirty="0"/>
          </a:p>
        </p:txBody>
      </p:sp>
      <p:sp>
        <p:nvSpPr>
          <p:cNvPr id="9" name="Fußzeilenplatzhalter 21"/>
          <p:cNvSpPr>
            <a:spLocks noGrp="1"/>
          </p:cNvSpPr>
          <p:nvPr>
            <p:ph type="ftr" sz="quarter" idx="3"/>
          </p:nvPr>
        </p:nvSpPr>
        <p:spPr>
          <a:xfrm>
            <a:off x="3707904" y="6438646"/>
            <a:ext cx="4536504"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Mirjam van Daalen PSI</a:t>
            </a:r>
            <a:endParaRPr lang="en-US" dirty="0"/>
          </a:p>
        </p:txBody>
      </p:sp>
      <p:sp>
        <p:nvSpPr>
          <p:cNvPr id="10" name="Foliennummernplatzhalter 22"/>
          <p:cNvSpPr txBox="1">
            <a:spLocks/>
          </p:cNvSpPr>
          <p:nvPr/>
        </p:nvSpPr>
        <p:spPr>
          <a:xfrm>
            <a:off x="8316417" y="6438646"/>
            <a:ext cx="576064"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D5D002B-C3F3-4C55-8C9C-964627E13370}" type="slidenum">
              <a:rPr lang="en-US" smtClean="0"/>
              <a:pPr/>
              <a:t>6</a:t>
            </a:fld>
            <a:endParaRPr lang="en-US" dirty="0"/>
          </a:p>
        </p:txBody>
      </p:sp>
    </p:spTree>
    <p:extLst>
      <p:ext uri="{BB962C8B-B14F-4D97-AF65-F5344CB8AC3E}">
        <p14:creationId xmlns:p14="http://schemas.microsoft.com/office/powerpoint/2010/main" val="1727738345"/>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Inhaltsplatzhalter 1"/>
          <p:cNvSpPr>
            <a:spLocks noGrp="1"/>
          </p:cNvSpPr>
          <p:nvPr>
            <p:ph sz="quarter" idx="13"/>
          </p:nvPr>
        </p:nvSpPr>
        <p:spPr>
          <a:xfrm>
            <a:off x="395536" y="1152889"/>
            <a:ext cx="5091862" cy="5319712"/>
          </a:xfrm>
        </p:spPr>
        <p:txBody>
          <a:bodyPr>
            <a:normAutofit lnSpcReduction="10000"/>
          </a:bodyPr>
          <a:lstStyle/>
          <a:p>
            <a:pPr lvl="1" eaLnBrk="1" hangingPunct="1">
              <a:defRPr/>
            </a:pPr>
            <a:r>
              <a:rPr lang="en-US" sz="2000" dirty="0" smtClean="0"/>
              <a:t>League of accelerator based photon sources </a:t>
            </a:r>
            <a:r>
              <a:rPr lang="en-US" sz="2000" b="1" dirty="0" smtClean="0"/>
              <a:t>LEAPS</a:t>
            </a:r>
            <a:r>
              <a:rPr lang="en-US" sz="2000" dirty="0" smtClean="0"/>
              <a:t> </a:t>
            </a:r>
          </a:p>
          <a:p>
            <a:pPr lvl="3" eaLnBrk="1" hangingPunct="1">
              <a:buFontTx/>
              <a:buChar char="-"/>
              <a:defRPr/>
            </a:pPr>
            <a:r>
              <a:rPr lang="en-US" dirty="0" smtClean="0"/>
              <a:t>WG3 IT next generation IT for photon science 2021-2026</a:t>
            </a:r>
          </a:p>
          <a:p>
            <a:pPr lvl="3" eaLnBrk="1" hangingPunct="1">
              <a:buFontTx/>
              <a:buChar char="-"/>
              <a:defRPr/>
            </a:pPr>
            <a:endParaRPr lang="en-US" dirty="0" smtClean="0"/>
          </a:p>
          <a:p>
            <a:pPr lvl="1" eaLnBrk="1" hangingPunct="1">
              <a:defRPr/>
            </a:pPr>
            <a:r>
              <a:rPr lang="de-CH" sz="2000" dirty="0" smtClean="0"/>
              <a:t>EU </a:t>
            </a:r>
            <a:r>
              <a:rPr lang="de-CH" sz="2000" dirty="0" err="1" smtClean="0"/>
              <a:t>commission</a:t>
            </a:r>
            <a:r>
              <a:rPr lang="de-CH" sz="2000" dirty="0" smtClean="0"/>
              <a:t> European Open Science Cloud </a:t>
            </a:r>
            <a:r>
              <a:rPr lang="de-CH" sz="2000" b="1" dirty="0" smtClean="0"/>
              <a:t>EOSC</a:t>
            </a:r>
          </a:p>
          <a:p>
            <a:pPr lvl="2">
              <a:defRPr/>
            </a:pPr>
            <a:r>
              <a:rPr lang="de-CH" sz="1600" b="1" dirty="0" smtClean="0"/>
              <a:t>PANOSC</a:t>
            </a:r>
            <a:r>
              <a:rPr lang="de-CH" sz="1600" dirty="0" smtClean="0"/>
              <a:t> </a:t>
            </a:r>
            <a:r>
              <a:rPr lang="de-CH" sz="1600" dirty="0" err="1" smtClean="0"/>
              <a:t>photon</a:t>
            </a:r>
            <a:r>
              <a:rPr lang="de-CH" sz="1600" dirty="0" smtClean="0"/>
              <a:t> </a:t>
            </a:r>
            <a:r>
              <a:rPr lang="de-CH" sz="1600" dirty="0" err="1" smtClean="0"/>
              <a:t>and</a:t>
            </a:r>
            <a:r>
              <a:rPr lang="de-CH" sz="1600" dirty="0" smtClean="0"/>
              <a:t> </a:t>
            </a:r>
            <a:r>
              <a:rPr lang="de-CH" sz="1600" dirty="0" err="1" smtClean="0"/>
              <a:t>neutron</a:t>
            </a:r>
            <a:r>
              <a:rPr lang="de-CH" sz="1600" dirty="0" smtClean="0"/>
              <a:t> open </a:t>
            </a:r>
            <a:r>
              <a:rPr lang="de-CH" sz="1600" dirty="0" err="1" smtClean="0"/>
              <a:t>sci</a:t>
            </a:r>
            <a:r>
              <a:rPr lang="de-CH" sz="1600" dirty="0" smtClean="0"/>
              <a:t> </a:t>
            </a:r>
            <a:r>
              <a:rPr lang="de-CH" sz="1600" dirty="0" err="1" smtClean="0"/>
              <a:t>cloud</a:t>
            </a:r>
            <a:endParaRPr lang="de-CH" sz="1600" dirty="0"/>
          </a:p>
          <a:p>
            <a:pPr lvl="2">
              <a:defRPr/>
            </a:pPr>
            <a:r>
              <a:rPr lang="de-CH" sz="1600" b="1" dirty="0" err="1" smtClean="0"/>
              <a:t>ExPaNDs</a:t>
            </a:r>
            <a:r>
              <a:rPr lang="de-CH" sz="1600" dirty="0" smtClean="0"/>
              <a:t> EOSC </a:t>
            </a:r>
            <a:r>
              <a:rPr lang="de-CH" sz="1600" dirty="0" err="1" smtClean="0"/>
              <a:t>photon</a:t>
            </a:r>
            <a:r>
              <a:rPr lang="de-CH" sz="1600" dirty="0" smtClean="0"/>
              <a:t> </a:t>
            </a:r>
            <a:r>
              <a:rPr lang="de-CH" sz="1600" dirty="0" err="1" smtClean="0"/>
              <a:t>and</a:t>
            </a:r>
            <a:r>
              <a:rPr lang="de-CH" sz="1600" dirty="0" smtClean="0"/>
              <a:t> </a:t>
            </a:r>
            <a:r>
              <a:rPr lang="de-CH" sz="1600" dirty="0" err="1" smtClean="0"/>
              <a:t>neutron</a:t>
            </a:r>
            <a:r>
              <a:rPr lang="de-CH" sz="1600" dirty="0" smtClean="0"/>
              <a:t> </a:t>
            </a:r>
            <a:r>
              <a:rPr lang="de-CH" sz="1600" dirty="0" err="1" smtClean="0"/>
              <a:t>data</a:t>
            </a:r>
            <a:r>
              <a:rPr lang="de-CH" sz="1600" dirty="0" smtClean="0"/>
              <a:t> </a:t>
            </a:r>
            <a:r>
              <a:rPr lang="de-CH" sz="1600" dirty="0" err="1" smtClean="0"/>
              <a:t>services</a:t>
            </a:r>
            <a:r>
              <a:rPr lang="de-CH" sz="1600" dirty="0" smtClean="0"/>
              <a:t> </a:t>
            </a:r>
            <a:endParaRPr lang="de-CH" sz="1600" dirty="0"/>
          </a:p>
          <a:p>
            <a:pPr lvl="1" eaLnBrk="1" hangingPunct="1">
              <a:defRPr/>
            </a:pPr>
            <a:endParaRPr lang="de-CH" sz="2000" dirty="0"/>
          </a:p>
          <a:p>
            <a:pPr lvl="1">
              <a:defRPr/>
            </a:pPr>
            <a:r>
              <a:rPr lang="de-CH" sz="2000" b="1" dirty="0" smtClean="0"/>
              <a:t>BEATS</a:t>
            </a:r>
            <a:r>
              <a:rPr lang="de-CH" sz="2000" dirty="0" smtClean="0"/>
              <a:t> </a:t>
            </a:r>
            <a:r>
              <a:rPr lang="de-CH" sz="2000" dirty="0" err="1"/>
              <a:t>Beamline</a:t>
            </a:r>
            <a:r>
              <a:rPr lang="de-CH" sz="2000" dirty="0"/>
              <a:t> </a:t>
            </a:r>
            <a:r>
              <a:rPr lang="de-CH" sz="2000" dirty="0" err="1"/>
              <a:t>for</a:t>
            </a:r>
            <a:r>
              <a:rPr lang="de-CH" sz="2000" dirty="0"/>
              <a:t> </a:t>
            </a:r>
            <a:r>
              <a:rPr lang="de-CH" sz="2000" dirty="0" err="1"/>
              <a:t>Tomography</a:t>
            </a:r>
            <a:r>
              <a:rPr lang="de-CH" sz="2000" dirty="0"/>
              <a:t> at </a:t>
            </a:r>
            <a:r>
              <a:rPr lang="de-CH" sz="2000" dirty="0" smtClean="0"/>
              <a:t>SESAME</a:t>
            </a:r>
          </a:p>
          <a:p>
            <a:pPr lvl="2">
              <a:defRPr/>
            </a:pPr>
            <a:r>
              <a:rPr lang="de-CH" sz="1600" dirty="0" err="1" smtClean="0"/>
              <a:t>Harmonised</a:t>
            </a:r>
            <a:r>
              <a:rPr lang="de-CH" sz="1600" dirty="0" smtClean="0"/>
              <a:t> </a:t>
            </a:r>
            <a:r>
              <a:rPr lang="de-CH" sz="1600" dirty="0" err="1" smtClean="0"/>
              <a:t>data</a:t>
            </a:r>
            <a:r>
              <a:rPr lang="de-CH" sz="1600" dirty="0" smtClean="0"/>
              <a:t> </a:t>
            </a:r>
            <a:r>
              <a:rPr lang="de-CH" sz="1600" dirty="0" err="1" smtClean="0"/>
              <a:t>policy</a:t>
            </a:r>
            <a:r>
              <a:rPr lang="de-CH" sz="1600" dirty="0" smtClean="0"/>
              <a:t> (</a:t>
            </a:r>
            <a:r>
              <a:rPr lang="de-CH" sz="1600" dirty="0" err="1" smtClean="0"/>
              <a:t>PaNData</a:t>
            </a:r>
            <a:r>
              <a:rPr lang="de-CH" sz="1600" dirty="0" smtClean="0"/>
              <a:t>; </a:t>
            </a:r>
            <a:r>
              <a:rPr lang="de-CH" sz="1600" dirty="0" err="1" smtClean="0"/>
              <a:t>CALIPSOplus</a:t>
            </a:r>
            <a:r>
              <a:rPr lang="de-CH" sz="1600" dirty="0" smtClean="0"/>
              <a:t>)</a:t>
            </a:r>
          </a:p>
          <a:p>
            <a:pPr lvl="2">
              <a:defRPr/>
            </a:pPr>
            <a:endParaRPr lang="de-CH" sz="1600" dirty="0" smtClean="0"/>
          </a:p>
          <a:p>
            <a:pPr lvl="1">
              <a:defRPr/>
            </a:pPr>
            <a:r>
              <a:rPr lang="de-CH" sz="2000" b="1" dirty="0" smtClean="0"/>
              <a:t>FIM4R</a:t>
            </a:r>
            <a:r>
              <a:rPr lang="de-CH" sz="2000" dirty="0" smtClean="0"/>
              <a:t> </a:t>
            </a:r>
            <a:r>
              <a:rPr lang="de-CH" sz="2000" dirty="0" err="1" smtClean="0"/>
              <a:t>federated</a:t>
            </a:r>
            <a:r>
              <a:rPr lang="de-CH" sz="2000" dirty="0" smtClean="0"/>
              <a:t> </a:t>
            </a:r>
            <a:r>
              <a:rPr lang="de-CH" sz="2000" dirty="0" err="1" smtClean="0"/>
              <a:t>identity</a:t>
            </a:r>
            <a:r>
              <a:rPr lang="de-CH" sz="2000" dirty="0" smtClean="0"/>
              <a:t> </a:t>
            </a:r>
            <a:r>
              <a:rPr lang="de-CH" sz="2000" dirty="0" err="1" smtClean="0"/>
              <a:t>management</a:t>
            </a:r>
            <a:r>
              <a:rPr lang="de-CH" sz="2000" dirty="0" smtClean="0"/>
              <a:t> </a:t>
            </a:r>
            <a:r>
              <a:rPr lang="de-CH" sz="2000" dirty="0" err="1" smtClean="0"/>
              <a:t>for</a:t>
            </a:r>
            <a:r>
              <a:rPr lang="de-CH" sz="2000" dirty="0" smtClean="0"/>
              <a:t> </a:t>
            </a:r>
            <a:r>
              <a:rPr lang="de-CH" sz="2000" dirty="0" err="1" smtClean="0"/>
              <a:t>RI’s</a:t>
            </a:r>
            <a:endParaRPr lang="de-CH" sz="1600" dirty="0"/>
          </a:p>
          <a:p>
            <a:pPr lvl="2">
              <a:defRPr/>
            </a:pPr>
            <a:endParaRPr lang="de-CH" sz="1600" dirty="0" smtClean="0"/>
          </a:p>
          <a:p>
            <a:pPr lvl="2">
              <a:defRPr/>
            </a:pPr>
            <a:endParaRPr lang="de-CH" sz="1600" dirty="0"/>
          </a:p>
          <a:p>
            <a:pPr lvl="1">
              <a:defRPr/>
            </a:pPr>
            <a:endParaRPr lang="de-CH" sz="2000" dirty="0" smtClean="0"/>
          </a:p>
          <a:p>
            <a:pPr marL="0" indent="0" eaLnBrk="1" hangingPunct="1">
              <a:buFont typeface="Arial" panose="020B0604020202020204" pitchFamily="34" charset="0"/>
              <a:buNone/>
              <a:defRPr/>
            </a:pPr>
            <a:endParaRPr lang="de-CH" sz="2000" dirty="0">
              <a:latin typeface="Arial" panose="020B0604020202020204" pitchFamily="34" charset="0"/>
              <a:cs typeface="Arial" panose="020B0604020202020204" pitchFamily="34" charset="0"/>
            </a:endParaRPr>
          </a:p>
          <a:p>
            <a:pPr marL="0" indent="0" eaLnBrk="1" hangingPunct="1">
              <a:buFont typeface="Arial" panose="020B0604020202020204" pitchFamily="34" charset="0"/>
              <a:buNone/>
              <a:defRPr/>
            </a:pPr>
            <a:endParaRPr lang="de-CH" sz="2400" dirty="0" smtClean="0">
              <a:latin typeface="Arial" panose="020B0604020202020204" pitchFamily="34" charset="0"/>
              <a:cs typeface="Arial" panose="020B0604020202020204" pitchFamily="34" charset="0"/>
            </a:endParaRPr>
          </a:p>
          <a:p>
            <a:pPr marL="285750" indent="-285750" eaLnBrk="1" hangingPunct="1">
              <a:buFont typeface="Arial" panose="020B0604020202020204" pitchFamily="34" charset="0"/>
              <a:buChar char="•"/>
              <a:defRPr/>
            </a:pPr>
            <a:endParaRPr lang="de-CH" sz="2200" dirty="0" smtClean="0">
              <a:latin typeface="Arial" panose="020B0604020202020204" pitchFamily="34" charset="0"/>
              <a:cs typeface="Arial" panose="020B0604020202020204" pitchFamily="34" charset="0"/>
            </a:endParaRPr>
          </a:p>
        </p:txBody>
      </p:sp>
      <p:sp>
        <p:nvSpPr>
          <p:cNvPr id="47107" name="Titel 2"/>
          <p:cNvSpPr>
            <a:spLocks noGrp="1"/>
          </p:cNvSpPr>
          <p:nvPr>
            <p:ph type="title"/>
          </p:nvPr>
        </p:nvSpPr>
        <p:spPr>
          <a:xfrm>
            <a:off x="539552" y="188640"/>
            <a:ext cx="8640960" cy="1143000"/>
          </a:xfrm>
        </p:spPr>
        <p:txBody>
          <a:bodyPr>
            <a:normAutofit/>
          </a:bodyPr>
          <a:lstStyle/>
          <a:p>
            <a:pPr algn="l" eaLnBrk="1" hangingPunct="1"/>
            <a:r>
              <a:rPr lang="de-DE" altLang="de-DE" sz="4000" dirty="0" err="1">
                <a:solidFill>
                  <a:srgbClr val="0091A5"/>
                </a:solidFill>
                <a:latin typeface="+mn-lt"/>
                <a:ea typeface="+mn-ea"/>
                <a:cs typeface="+mn-cs"/>
              </a:rPr>
              <a:t>Current</a:t>
            </a:r>
            <a:r>
              <a:rPr lang="de-DE" altLang="de-DE" sz="4000" dirty="0">
                <a:solidFill>
                  <a:srgbClr val="0091A5"/>
                </a:solidFill>
                <a:latin typeface="+mn-lt"/>
                <a:ea typeface="+mn-ea"/>
                <a:cs typeface="+mn-cs"/>
              </a:rPr>
              <a:t> </a:t>
            </a:r>
            <a:r>
              <a:rPr lang="de-DE" altLang="de-DE" sz="4000" dirty="0" err="1">
                <a:solidFill>
                  <a:srgbClr val="0091A5"/>
                </a:solidFill>
                <a:latin typeface="+mn-lt"/>
                <a:ea typeface="+mn-ea"/>
                <a:cs typeface="+mn-cs"/>
              </a:rPr>
              <a:t>and</a:t>
            </a:r>
            <a:r>
              <a:rPr lang="de-DE" altLang="de-DE" sz="4000" dirty="0">
                <a:solidFill>
                  <a:srgbClr val="0091A5"/>
                </a:solidFill>
                <a:latin typeface="+mn-lt"/>
                <a:ea typeface="+mn-ea"/>
                <a:cs typeface="+mn-cs"/>
              </a:rPr>
              <a:t> </a:t>
            </a:r>
            <a:r>
              <a:rPr lang="de-DE" altLang="de-DE" sz="4000" dirty="0" err="1">
                <a:solidFill>
                  <a:srgbClr val="0091A5"/>
                </a:solidFill>
                <a:latin typeface="+mn-lt"/>
                <a:ea typeface="+mn-ea"/>
                <a:cs typeface="+mn-cs"/>
              </a:rPr>
              <a:t>future</a:t>
            </a:r>
            <a:r>
              <a:rPr lang="de-DE" altLang="de-DE" sz="4000" dirty="0">
                <a:solidFill>
                  <a:srgbClr val="0091A5"/>
                </a:solidFill>
                <a:latin typeface="+mn-lt"/>
                <a:ea typeface="+mn-ea"/>
                <a:cs typeface="+mn-cs"/>
              </a:rPr>
              <a:t> </a:t>
            </a:r>
            <a:r>
              <a:rPr lang="de-DE" altLang="de-DE" sz="4000" dirty="0" err="1">
                <a:solidFill>
                  <a:srgbClr val="0091A5"/>
                </a:solidFill>
                <a:latin typeface="+mn-lt"/>
                <a:ea typeface="+mn-ea"/>
                <a:cs typeface="+mn-cs"/>
              </a:rPr>
              <a:t>related</a:t>
            </a:r>
            <a:r>
              <a:rPr lang="de-DE" altLang="de-DE" sz="4000" dirty="0">
                <a:solidFill>
                  <a:srgbClr val="0091A5"/>
                </a:solidFill>
                <a:latin typeface="+mn-lt"/>
                <a:ea typeface="+mn-ea"/>
                <a:cs typeface="+mn-cs"/>
              </a:rPr>
              <a:t> </a:t>
            </a:r>
            <a:r>
              <a:rPr lang="de-DE" altLang="de-DE" sz="4000" dirty="0" err="1">
                <a:solidFill>
                  <a:srgbClr val="0091A5"/>
                </a:solidFill>
                <a:latin typeface="+mn-lt"/>
                <a:ea typeface="+mn-ea"/>
                <a:cs typeface="+mn-cs"/>
              </a:rPr>
              <a:t>projects</a:t>
            </a:r>
            <a:endParaRPr lang="de-DE" altLang="de-DE" sz="4000" dirty="0">
              <a:solidFill>
                <a:srgbClr val="0091A5"/>
              </a:solidFill>
              <a:latin typeface="+mn-lt"/>
              <a:ea typeface="+mn-ea"/>
              <a:cs typeface="+mn-cs"/>
            </a:endParaRPr>
          </a:p>
        </p:txBody>
      </p:sp>
      <p:sp>
        <p:nvSpPr>
          <p:cNvPr id="47108" name="Foliennummernplatzhalter 5"/>
          <p:cNvSpPr>
            <a:spLocks noGrp="1"/>
          </p:cNvSpPr>
          <p:nvPr>
            <p:ph type="sldNum" sz="quarter" idx="4"/>
          </p:nvPr>
        </p:nvSpPr>
        <p:spPr bwMode="auto">
          <a:xfrm>
            <a:off x="7668344" y="6438646"/>
            <a:ext cx="122413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110000"/>
              </a:lnSpc>
              <a:buClr>
                <a:schemeClr val="tx1"/>
              </a:buClr>
              <a:buFont typeface="Arial" charset="0"/>
              <a:defRPr>
                <a:solidFill>
                  <a:schemeClr val="tx1"/>
                </a:solidFill>
                <a:latin typeface="Calibri" pitchFamily="34" charset="0"/>
                <a:ea typeface="ヒラギノ角ゴ Pro W3" charset="-128"/>
                <a:cs typeface="ヒラギノ角ゴ Pro W3" charset="-128"/>
              </a:defRPr>
            </a:lvl1pPr>
            <a:lvl2pPr marL="37931725" indent="-37474525" eaLnBrk="0" hangingPunct="0">
              <a:lnSpc>
                <a:spcPct val="110000"/>
              </a:lnSpc>
              <a:buClr>
                <a:schemeClr val="tx1"/>
              </a:buClr>
              <a:buSzPct val="100000"/>
              <a:buFont typeface="Symbol" pitchFamily="18" charset="2"/>
              <a:buChar char="-"/>
              <a:defRPr>
                <a:solidFill>
                  <a:schemeClr val="tx1"/>
                </a:solidFill>
                <a:latin typeface="Calibri" pitchFamily="34" charset="0"/>
                <a:ea typeface="ヒラギノ角ゴ Pro W3" charset="-128"/>
                <a:cs typeface="ヒラギノ角ゴ Pro W3" charset="-128"/>
              </a:defRPr>
            </a:lvl2pPr>
            <a:lvl3pPr marL="1143000" indent="-228600" eaLnBrk="0" hangingPunct="0">
              <a:lnSpc>
                <a:spcPct val="110000"/>
              </a:lnSpc>
              <a:buFont typeface="Symbol" pitchFamily="18" charset="2"/>
              <a:buChar char="-"/>
              <a:defRPr>
                <a:solidFill>
                  <a:schemeClr val="tx1"/>
                </a:solidFill>
                <a:latin typeface="Calibri" pitchFamily="34" charset="0"/>
                <a:ea typeface="ＭＳ Ｐゴシック" pitchFamily="34" charset="-128"/>
                <a:cs typeface="ＭＳ Ｐゴシック" pitchFamily="34" charset="-128"/>
              </a:defRPr>
            </a:lvl3pPr>
            <a:lvl4pPr marL="1600200" indent="-228600" eaLnBrk="0" hangingPunct="0">
              <a:lnSpc>
                <a:spcPct val="110000"/>
              </a:lnSpc>
              <a:buFont typeface="Symbol" pitchFamily="18" charset="2"/>
              <a:buChar char="-"/>
              <a:defRPr>
                <a:solidFill>
                  <a:schemeClr val="tx1"/>
                </a:solidFill>
                <a:latin typeface="Calibri" pitchFamily="34" charset="0"/>
                <a:ea typeface="ＭＳ Ｐゴシック" pitchFamily="34" charset="-128"/>
                <a:cs typeface="ＭＳ Ｐゴシック" pitchFamily="34" charset="-128"/>
              </a:defRPr>
            </a:lvl4pPr>
            <a:lvl5pPr marL="2057400" indent="-228600" eaLnBrk="0" hangingPunct="0">
              <a:lnSpc>
                <a:spcPct val="110000"/>
              </a:lnSpc>
              <a:buFont typeface="Symbol" pitchFamily="18" charset="2"/>
              <a:buChar char="-"/>
              <a:defRPr>
                <a:solidFill>
                  <a:schemeClr val="tx1"/>
                </a:solidFill>
                <a:latin typeface="Calibri" pitchFamily="34" charset="0"/>
                <a:ea typeface="ヒラギノ角ゴ Pro W3" charset="-128"/>
                <a:cs typeface="ＭＳ Ｐゴシック" pitchFamily="34" charset="-128"/>
              </a:defRPr>
            </a:lvl5pPr>
            <a:lvl6pPr marL="2514600" indent="-228600" eaLnBrk="0" fontAlgn="base" hangingPunct="0">
              <a:lnSpc>
                <a:spcPct val="110000"/>
              </a:lnSpc>
              <a:spcBef>
                <a:spcPct val="0"/>
              </a:spcBef>
              <a:spcAft>
                <a:spcPct val="0"/>
              </a:spcAft>
              <a:buFont typeface="Symbol" pitchFamily="18" charset="2"/>
              <a:buChar char="-"/>
              <a:defRPr>
                <a:solidFill>
                  <a:schemeClr val="tx1"/>
                </a:solidFill>
                <a:latin typeface="Calibri" pitchFamily="34" charset="0"/>
                <a:ea typeface="ヒラギノ角ゴ Pro W3" charset="-128"/>
                <a:cs typeface="ＭＳ Ｐゴシック" pitchFamily="34" charset="-128"/>
              </a:defRPr>
            </a:lvl6pPr>
            <a:lvl7pPr marL="2971800" indent="-228600" eaLnBrk="0" fontAlgn="base" hangingPunct="0">
              <a:lnSpc>
                <a:spcPct val="110000"/>
              </a:lnSpc>
              <a:spcBef>
                <a:spcPct val="0"/>
              </a:spcBef>
              <a:spcAft>
                <a:spcPct val="0"/>
              </a:spcAft>
              <a:buFont typeface="Symbol" pitchFamily="18" charset="2"/>
              <a:buChar char="-"/>
              <a:defRPr>
                <a:solidFill>
                  <a:schemeClr val="tx1"/>
                </a:solidFill>
                <a:latin typeface="Calibri" pitchFamily="34" charset="0"/>
                <a:ea typeface="ヒラギノ角ゴ Pro W3" charset="-128"/>
                <a:cs typeface="ＭＳ Ｐゴシック" pitchFamily="34" charset="-128"/>
              </a:defRPr>
            </a:lvl7pPr>
            <a:lvl8pPr marL="3429000" indent="-228600" eaLnBrk="0" fontAlgn="base" hangingPunct="0">
              <a:lnSpc>
                <a:spcPct val="110000"/>
              </a:lnSpc>
              <a:spcBef>
                <a:spcPct val="0"/>
              </a:spcBef>
              <a:spcAft>
                <a:spcPct val="0"/>
              </a:spcAft>
              <a:buFont typeface="Symbol" pitchFamily="18" charset="2"/>
              <a:buChar char="-"/>
              <a:defRPr>
                <a:solidFill>
                  <a:schemeClr val="tx1"/>
                </a:solidFill>
                <a:latin typeface="Calibri" pitchFamily="34" charset="0"/>
                <a:ea typeface="ヒラギノ角ゴ Pro W3" charset="-128"/>
                <a:cs typeface="ＭＳ Ｐゴシック" pitchFamily="34" charset="-128"/>
              </a:defRPr>
            </a:lvl8pPr>
            <a:lvl9pPr marL="3886200" indent="-228600" eaLnBrk="0" fontAlgn="base" hangingPunct="0">
              <a:lnSpc>
                <a:spcPct val="110000"/>
              </a:lnSpc>
              <a:spcBef>
                <a:spcPct val="0"/>
              </a:spcBef>
              <a:spcAft>
                <a:spcPct val="0"/>
              </a:spcAft>
              <a:buFont typeface="Symbol" pitchFamily="18" charset="2"/>
              <a:buChar char="-"/>
              <a:defRPr>
                <a:solidFill>
                  <a:schemeClr val="tx1"/>
                </a:solidFill>
                <a:latin typeface="Calibri" pitchFamily="34" charset="0"/>
                <a:ea typeface="ヒラギノ角ゴ Pro W3" charset="-128"/>
                <a:cs typeface="ＭＳ Ｐゴシック" pitchFamily="34" charset="-128"/>
              </a:defRPr>
            </a:lvl9pPr>
          </a:lstStyle>
          <a:p>
            <a:pPr algn="l" eaLnBrk="1" hangingPunct="1">
              <a:lnSpc>
                <a:spcPct val="100000"/>
              </a:lnSpc>
              <a:buClrTx/>
              <a:buFontTx/>
              <a:buChar char="•"/>
            </a:pPr>
            <a:r>
              <a:rPr lang="de-DE" altLang="de-DE" sz="800" smtClean="0">
                <a:solidFill>
                  <a:srgbClr val="000000"/>
                </a:solidFill>
                <a:latin typeface="Arial Narrow" pitchFamily="34" charset="0"/>
              </a:rPr>
              <a:t>Seite </a:t>
            </a:r>
            <a:fld id="{F8349F5D-FC15-46C2-9788-821974EE071D}" type="slidenum">
              <a:rPr lang="de-DE" altLang="de-DE" sz="800" smtClean="0">
                <a:solidFill>
                  <a:srgbClr val="000000"/>
                </a:solidFill>
                <a:latin typeface="Arial Narrow" pitchFamily="34" charset="0"/>
              </a:rPr>
              <a:pPr algn="l" eaLnBrk="1" hangingPunct="1">
                <a:lnSpc>
                  <a:spcPct val="100000"/>
                </a:lnSpc>
                <a:buClrTx/>
                <a:buFontTx/>
                <a:buChar char="•"/>
              </a:pPr>
              <a:t>7</a:t>
            </a:fld>
            <a:endParaRPr lang="de-DE" altLang="de-DE" sz="800" smtClean="0">
              <a:solidFill>
                <a:srgbClr val="000000"/>
              </a:solidFill>
              <a:latin typeface="Arial Narrow" pitchFamily="34" charset="0"/>
            </a:endParaRP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2653" y="1118608"/>
            <a:ext cx="3141712" cy="897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Content Placeholder 3"/>
          <p:cNvPicPr>
            <a:picLocks noGrp="1" noChangeAspect="1"/>
          </p:cNvPicPr>
          <p:nvPr>
            <p:ph sz="quarter" idx="18"/>
          </p:nvPr>
        </p:nvPicPr>
        <p:blipFill>
          <a:blip r:embed="rId5">
            <a:extLst>
              <a:ext uri="{28A0092B-C50C-407E-A947-70E740481C1C}">
                <a14:useLocalDpi xmlns:a14="http://schemas.microsoft.com/office/drawing/2010/main" val="0"/>
              </a:ext>
            </a:extLst>
          </a:blip>
          <a:stretch>
            <a:fillRect/>
          </a:stretch>
        </p:blipFill>
        <p:spPr>
          <a:xfrm>
            <a:off x="5543966" y="2132856"/>
            <a:ext cx="3219086" cy="1078393"/>
          </a:xfrm>
        </p:spPr>
      </p:pic>
      <p:graphicFrame>
        <p:nvGraphicFramePr>
          <p:cNvPr id="2" name="Object 1"/>
          <p:cNvGraphicFramePr>
            <a:graphicFrameLocks noChangeAspect="1"/>
          </p:cNvGraphicFramePr>
          <p:nvPr>
            <p:extLst>
              <p:ext uri="{D42A27DB-BD31-4B8C-83A1-F6EECF244321}">
                <p14:modId xmlns:p14="http://schemas.microsoft.com/office/powerpoint/2010/main" val="3055440203"/>
              </p:ext>
            </p:extLst>
          </p:nvPr>
        </p:nvGraphicFramePr>
        <p:xfrm>
          <a:off x="5652120" y="4027651"/>
          <a:ext cx="2093062" cy="1599952"/>
        </p:xfrm>
        <a:graphic>
          <a:graphicData uri="http://schemas.openxmlformats.org/presentationml/2006/ole">
            <mc:AlternateContent xmlns:mc="http://schemas.openxmlformats.org/markup-compatibility/2006">
              <mc:Choice xmlns:v="urn:schemas-microsoft-com:vml" Requires="v">
                <p:oleObj spid="_x0000_s3186" name="Image" r:id="rId6" imgW="18590400" imgH="14171400" progId="Photoshop.Image.13">
                  <p:embed/>
                </p:oleObj>
              </mc:Choice>
              <mc:Fallback>
                <p:oleObj name="Image" r:id="rId6" imgW="18590400" imgH="14171400" progId="Photoshop.Image.13">
                  <p:embed/>
                  <p:pic>
                    <p:nvPicPr>
                      <p:cNvPr id="2" name="Object 1"/>
                      <p:cNvPicPr/>
                      <p:nvPr/>
                    </p:nvPicPr>
                    <p:blipFill>
                      <a:blip r:embed="rId7"/>
                      <a:stretch>
                        <a:fillRect/>
                      </a:stretch>
                    </p:blipFill>
                    <p:spPr>
                      <a:xfrm>
                        <a:off x="5652120" y="4027651"/>
                        <a:ext cx="2093062" cy="1599952"/>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4042781407"/>
              </p:ext>
            </p:extLst>
          </p:nvPr>
        </p:nvGraphicFramePr>
        <p:xfrm>
          <a:off x="6704601" y="3315492"/>
          <a:ext cx="2081162" cy="696973"/>
        </p:xfrm>
        <a:graphic>
          <a:graphicData uri="http://schemas.openxmlformats.org/presentationml/2006/ole">
            <mc:AlternateContent xmlns:mc="http://schemas.openxmlformats.org/markup-compatibility/2006">
              <mc:Choice xmlns:v="urn:schemas-microsoft-com:vml" Requires="v">
                <p:oleObj spid="_x0000_s3187" name="Image" r:id="rId8" imgW="19022040" imgH="6348960" progId="Photoshop.Image.13">
                  <p:embed/>
                </p:oleObj>
              </mc:Choice>
              <mc:Fallback>
                <p:oleObj name="Image" r:id="rId8" imgW="19022040" imgH="6348960" progId="Photoshop.Image.13">
                  <p:embed/>
                  <p:pic>
                    <p:nvPicPr>
                      <p:cNvPr id="3" name="Object 2"/>
                      <p:cNvPicPr/>
                      <p:nvPr/>
                    </p:nvPicPr>
                    <p:blipFill>
                      <a:blip r:embed="rId9"/>
                      <a:stretch>
                        <a:fillRect/>
                      </a:stretch>
                    </p:blipFill>
                    <p:spPr>
                      <a:xfrm>
                        <a:off x="6704601" y="3315492"/>
                        <a:ext cx="2081162" cy="696973"/>
                      </a:xfrm>
                      <a:prstGeom prst="rect">
                        <a:avLst/>
                      </a:prstGeom>
                    </p:spPr>
                  </p:pic>
                </p:oleObj>
              </mc:Fallback>
            </mc:AlternateContent>
          </a:graphicData>
        </a:graphic>
      </p:graphicFrame>
    </p:spTree>
    <p:extLst>
      <p:ext uri="{BB962C8B-B14F-4D97-AF65-F5344CB8AC3E}">
        <p14:creationId xmlns:p14="http://schemas.microsoft.com/office/powerpoint/2010/main" val="581957790"/>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274638"/>
            <a:ext cx="8640960" cy="922114"/>
          </a:xfrm>
        </p:spPr>
        <p:txBody>
          <a:bodyPr>
            <a:normAutofit/>
          </a:bodyPr>
          <a:lstStyle/>
          <a:p>
            <a:pPr algn="l"/>
            <a:r>
              <a:rPr lang="de-CH" sz="4000" dirty="0" err="1">
                <a:solidFill>
                  <a:srgbClr val="0091A5"/>
                </a:solidFill>
                <a:latin typeface="+mn-lt"/>
                <a:ea typeface="+mn-ea"/>
                <a:cs typeface="+mn-cs"/>
              </a:rPr>
              <a:t>Synergies</a:t>
            </a:r>
            <a:r>
              <a:rPr lang="de-CH" sz="4000" dirty="0">
                <a:solidFill>
                  <a:srgbClr val="0091A5"/>
                </a:solidFill>
                <a:latin typeface="+mn-lt"/>
                <a:ea typeface="+mn-ea"/>
                <a:cs typeface="+mn-cs"/>
              </a:rPr>
              <a:t> </a:t>
            </a:r>
            <a:r>
              <a:rPr lang="de-CH" sz="4000" dirty="0" err="1">
                <a:solidFill>
                  <a:srgbClr val="0091A5"/>
                </a:solidFill>
                <a:latin typeface="+mn-lt"/>
                <a:ea typeface="+mn-ea"/>
                <a:cs typeface="+mn-cs"/>
              </a:rPr>
              <a:t>with</a:t>
            </a:r>
            <a:r>
              <a:rPr lang="de-CH" sz="4000" dirty="0">
                <a:solidFill>
                  <a:srgbClr val="0091A5"/>
                </a:solidFill>
                <a:latin typeface="+mn-lt"/>
                <a:ea typeface="+mn-ea"/>
                <a:cs typeface="+mn-cs"/>
              </a:rPr>
              <a:t> </a:t>
            </a:r>
            <a:r>
              <a:rPr lang="de-CH" sz="4000" dirty="0" err="1">
                <a:solidFill>
                  <a:srgbClr val="0091A5"/>
                </a:solidFill>
                <a:latin typeface="+mn-lt"/>
                <a:ea typeface="+mn-ea"/>
                <a:cs typeface="+mn-cs"/>
              </a:rPr>
              <a:t>other</a:t>
            </a:r>
            <a:r>
              <a:rPr lang="de-CH" sz="4000" dirty="0">
                <a:solidFill>
                  <a:srgbClr val="0091A5"/>
                </a:solidFill>
                <a:latin typeface="+mn-lt"/>
                <a:ea typeface="+mn-ea"/>
                <a:cs typeface="+mn-cs"/>
              </a:rPr>
              <a:t> </a:t>
            </a:r>
            <a:r>
              <a:rPr lang="de-CH" sz="4000" dirty="0" err="1">
                <a:solidFill>
                  <a:srgbClr val="0091A5"/>
                </a:solidFill>
                <a:latin typeface="+mn-lt"/>
                <a:ea typeface="+mn-ea"/>
                <a:cs typeface="+mn-cs"/>
              </a:rPr>
              <a:t>projects</a:t>
            </a:r>
            <a:endParaRPr lang="de-CH" sz="4000" dirty="0">
              <a:solidFill>
                <a:srgbClr val="0091A5"/>
              </a:solidFill>
              <a:latin typeface="+mn-lt"/>
              <a:ea typeface="+mn-ea"/>
              <a:cs typeface="+mn-cs"/>
            </a:endParaRPr>
          </a:p>
        </p:txBody>
      </p:sp>
      <p:sp>
        <p:nvSpPr>
          <p:cNvPr id="3" name="Foliennummernplatzhalter 2"/>
          <p:cNvSpPr>
            <a:spLocks noGrp="1"/>
          </p:cNvSpPr>
          <p:nvPr>
            <p:ph type="sldNum" sz="quarter" idx="4"/>
          </p:nvPr>
        </p:nvSpPr>
        <p:spPr>
          <a:xfrm>
            <a:off x="8100392" y="6438646"/>
            <a:ext cx="792089" cy="365125"/>
          </a:xfrm>
        </p:spPr>
        <p:txBody>
          <a:bodyPr/>
          <a:lstStyle/>
          <a:p>
            <a:pPr algn="r">
              <a:defRPr/>
            </a:pPr>
            <a:r>
              <a:rPr lang="de-DE" smtClean="0"/>
              <a:t>Page </a:t>
            </a:r>
            <a:fld id="{EBC07571-3134-BB4B-B83F-1A9FE18D34F3}" type="slidenum">
              <a:rPr lang="de-DE" smtClean="0"/>
              <a:pPr algn="r">
                <a:defRPr/>
              </a:pPr>
              <a:t>8</a:t>
            </a:fld>
            <a:endParaRPr lang="de-DE" dirty="0"/>
          </a:p>
        </p:txBody>
      </p:sp>
      <p:sp>
        <p:nvSpPr>
          <p:cNvPr id="6" name="TextBox 5"/>
          <p:cNvSpPr txBox="1"/>
          <p:nvPr/>
        </p:nvSpPr>
        <p:spPr>
          <a:xfrm>
            <a:off x="467544" y="1109057"/>
            <a:ext cx="8496944" cy="5632311"/>
          </a:xfrm>
          <a:prstGeom prst="rect">
            <a:avLst/>
          </a:prstGeom>
          <a:noFill/>
        </p:spPr>
        <p:txBody>
          <a:bodyPr wrap="square" rtlCol="0">
            <a:spAutoFit/>
          </a:bodyPr>
          <a:lstStyle/>
          <a:p>
            <a:r>
              <a:rPr lang="de-CH" dirty="0" smtClean="0">
                <a:solidFill>
                  <a:srgbClr val="0091A5"/>
                </a:solidFill>
              </a:rPr>
              <a:t>JRA 2 </a:t>
            </a:r>
            <a:r>
              <a:rPr lang="de-CH" dirty="0" err="1" smtClean="0">
                <a:solidFill>
                  <a:srgbClr val="0091A5"/>
                </a:solidFill>
              </a:rPr>
              <a:t>meeting</a:t>
            </a:r>
            <a:r>
              <a:rPr lang="de-CH" dirty="0" smtClean="0">
                <a:solidFill>
                  <a:srgbClr val="0091A5"/>
                </a:solidFill>
              </a:rPr>
              <a:t> 23-24 May 2018 </a:t>
            </a:r>
            <a:r>
              <a:rPr lang="de-CH" dirty="0">
                <a:solidFill>
                  <a:srgbClr val="0091A5"/>
                </a:solidFill>
              </a:rPr>
              <a:t>ESRF</a:t>
            </a:r>
          </a:p>
          <a:p>
            <a:r>
              <a:rPr lang="en-US" dirty="0" smtClean="0"/>
              <a:t>Workshop topics:</a:t>
            </a:r>
          </a:p>
          <a:p>
            <a:pPr marL="285750" indent="-285750">
              <a:buFontTx/>
              <a:buChar char="-"/>
            </a:pPr>
            <a:r>
              <a:rPr lang="en-US" dirty="0" smtClean="0"/>
              <a:t>Umbrella ID next steps</a:t>
            </a:r>
          </a:p>
          <a:p>
            <a:pPr marL="285750" indent="-285750">
              <a:buFontTx/>
              <a:buChar char="-"/>
            </a:pPr>
            <a:r>
              <a:rPr lang="en-US" dirty="0" smtClean="0"/>
              <a:t>Blueprint on implementing </a:t>
            </a:r>
            <a:r>
              <a:rPr lang="en-US" dirty="0" err="1" smtClean="0"/>
              <a:t>DaaS</a:t>
            </a:r>
            <a:r>
              <a:rPr lang="en-US" dirty="0" smtClean="0"/>
              <a:t> platform </a:t>
            </a:r>
          </a:p>
          <a:p>
            <a:r>
              <a:rPr lang="en-US" dirty="0" smtClean="0"/>
              <a:t>     at the different sites</a:t>
            </a:r>
          </a:p>
          <a:p>
            <a:pPr marL="285750" indent="-285750">
              <a:buFontTx/>
              <a:buChar char="-"/>
            </a:pPr>
            <a:r>
              <a:rPr lang="en-US" dirty="0" smtClean="0"/>
              <a:t>Collaboration </a:t>
            </a:r>
            <a:r>
              <a:rPr lang="en-US" dirty="0"/>
              <a:t>with LEAPS </a:t>
            </a:r>
            <a:r>
              <a:rPr lang="en-US" dirty="0" smtClean="0"/>
              <a:t>WG3 IT</a:t>
            </a:r>
          </a:p>
          <a:p>
            <a:pPr marL="285750" indent="-285750">
              <a:buFontTx/>
              <a:buChar char="-"/>
            </a:pPr>
            <a:endParaRPr lang="en-US" dirty="0"/>
          </a:p>
          <a:p>
            <a:r>
              <a:rPr lang="en-US" dirty="0" smtClean="0">
                <a:solidFill>
                  <a:srgbClr val="0091A5"/>
                </a:solidFill>
              </a:rPr>
              <a:t>JRA2 3-day </a:t>
            </a:r>
            <a:r>
              <a:rPr lang="en-US" dirty="0">
                <a:solidFill>
                  <a:srgbClr val="0091A5"/>
                </a:solidFill>
              </a:rPr>
              <a:t>meeting October 2018 </a:t>
            </a:r>
            <a:r>
              <a:rPr lang="en-US" dirty="0" smtClean="0">
                <a:solidFill>
                  <a:srgbClr val="0091A5"/>
                </a:solidFill>
              </a:rPr>
              <a:t>at ALBA </a:t>
            </a:r>
          </a:p>
          <a:p>
            <a:pPr marL="285750" indent="-285750">
              <a:buFontTx/>
              <a:buChar char="-"/>
            </a:pPr>
            <a:r>
              <a:rPr lang="en-US" dirty="0" smtClean="0"/>
              <a:t>to </a:t>
            </a:r>
            <a:r>
              <a:rPr lang="en-US" dirty="0"/>
              <a:t>work on the blueprint and the connection of the data portal with the </a:t>
            </a:r>
            <a:r>
              <a:rPr lang="en-US" dirty="0" err="1" smtClean="0"/>
              <a:t>DaaS</a:t>
            </a:r>
            <a:r>
              <a:rPr lang="en-US" dirty="0" smtClean="0"/>
              <a:t> </a:t>
            </a:r>
            <a:r>
              <a:rPr lang="en-US" dirty="0"/>
              <a:t>services. </a:t>
            </a:r>
          </a:p>
          <a:p>
            <a:pPr marL="285750" indent="-285750">
              <a:buFontTx/>
              <a:buChar char="-"/>
            </a:pPr>
            <a:endParaRPr lang="en-US" dirty="0"/>
          </a:p>
          <a:p>
            <a:r>
              <a:rPr lang="en-US" dirty="0">
                <a:solidFill>
                  <a:srgbClr val="0091A5"/>
                </a:solidFill>
              </a:rPr>
              <a:t>JRA 2 as a basis for future projects with strong links involving the same partners</a:t>
            </a:r>
          </a:p>
          <a:p>
            <a:pPr marL="285750" indent="-285750">
              <a:buFontTx/>
              <a:buChar char="-"/>
            </a:pPr>
            <a:r>
              <a:rPr lang="en-US" dirty="0"/>
              <a:t>Preparation for the EOSC Photon and Neutron Data Services (</a:t>
            </a:r>
            <a:r>
              <a:rPr lang="en-US" dirty="0" err="1"/>
              <a:t>ExPaNDS</a:t>
            </a:r>
            <a:r>
              <a:rPr lang="en-US" dirty="0"/>
              <a:t>) proposal for INFRAEOSC-5 call. </a:t>
            </a:r>
          </a:p>
          <a:p>
            <a:pPr marL="285750" indent="-285750">
              <a:buFontTx/>
              <a:buChar char="-"/>
            </a:pPr>
            <a:r>
              <a:rPr lang="en-US" dirty="0"/>
              <a:t>Synergies between all these projects are used </a:t>
            </a:r>
            <a:r>
              <a:rPr lang="en-US" dirty="0" smtClean="0"/>
              <a:t>as </a:t>
            </a:r>
            <a:r>
              <a:rPr lang="en-US" dirty="0"/>
              <a:t>they are all connected and can inspire each other. </a:t>
            </a:r>
          </a:p>
          <a:p>
            <a:endParaRPr lang="en-US" dirty="0" smtClean="0"/>
          </a:p>
          <a:p>
            <a:r>
              <a:rPr lang="en-US" dirty="0" smtClean="0"/>
              <a:t>Strong </a:t>
            </a:r>
            <a:r>
              <a:rPr lang="en-US" dirty="0"/>
              <a:t>connection between WP2 and WP24 within </a:t>
            </a:r>
            <a:r>
              <a:rPr lang="en-US" dirty="0" err="1"/>
              <a:t>CALIPSOplus</a:t>
            </a:r>
            <a:r>
              <a:rPr lang="en-US" dirty="0"/>
              <a:t> regarding the </a:t>
            </a:r>
            <a:r>
              <a:rPr lang="en-US" dirty="0" err="1"/>
              <a:t>UmbrellaID</a:t>
            </a:r>
            <a:r>
              <a:rPr lang="en-US" dirty="0"/>
              <a:t>.</a:t>
            </a:r>
            <a:endParaRPr lang="de-CH" dirty="0"/>
          </a:p>
          <a:p>
            <a:endParaRPr lang="de-CH" dirty="0"/>
          </a:p>
        </p:txBody>
      </p:sp>
      <p:sp>
        <p:nvSpPr>
          <p:cNvPr id="8" name="Datumsplatzhalter 20"/>
          <p:cNvSpPr>
            <a:spLocks noGrp="1"/>
          </p:cNvSpPr>
          <p:nvPr>
            <p:ph type="dt" sz="half" idx="2"/>
          </p:nvPr>
        </p:nvSpPr>
        <p:spPr>
          <a:xfrm>
            <a:off x="2411760" y="6438646"/>
            <a:ext cx="1152128" cy="365125"/>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dirty="0" smtClean="0"/>
              <a:t>14/05/2019</a:t>
            </a:r>
            <a:endParaRPr lang="en-US" dirty="0"/>
          </a:p>
        </p:txBody>
      </p:sp>
      <p:sp>
        <p:nvSpPr>
          <p:cNvPr id="9" name="Fußzeilenplatzhalter 21"/>
          <p:cNvSpPr>
            <a:spLocks noGrp="1"/>
          </p:cNvSpPr>
          <p:nvPr>
            <p:ph type="ftr" sz="quarter" idx="3"/>
          </p:nvPr>
        </p:nvSpPr>
        <p:spPr>
          <a:xfrm>
            <a:off x="3707904" y="6438646"/>
            <a:ext cx="4536504"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Mirjam van Daalen PSI</a:t>
            </a:r>
            <a:endParaRPr lang="en-US" dirty="0"/>
          </a:p>
        </p:txBody>
      </p:sp>
      <p:sp>
        <p:nvSpPr>
          <p:cNvPr id="10" name="Foliennummernplatzhalter 22"/>
          <p:cNvSpPr txBox="1">
            <a:spLocks/>
          </p:cNvSpPr>
          <p:nvPr/>
        </p:nvSpPr>
        <p:spPr>
          <a:xfrm>
            <a:off x="8316417" y="6438646"/>
            <a:ext cx="576064"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D5D002B-C3F3-4C55-8C9C-964627E13370}" type="slidenum">
              <a:rPr lang="en-US" smtClean="0"/>
              <a:pPr/>
              <a:t>8</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80112" y="1316301"/>
            <a:ext cx="2987824" cy="1680651"/>
          </a:xfrm>
          <a:prstGeom prst="rect">
            <a:avLst/>
          </a:prstGeom>
        </p:spPr>
      </p:pic>
    </p:spTree>
    <p:extLst>
      <p:ext uri="{BB962C8B-B14F-4D97-AF65-F5344CB8AC3E}">
        <p14:creationId xmlns:p14="http://schemas.microsoft.com/office/powerpoint/2010/main" val="3138293607"/>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6"/>
          </p:nvPr>
        </p:nvSpPr>
        <p:spPr>
          <a:xfrm>
            <a:off x="8172400" y="6438646"/>
            <a:ext cx="827583"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smtClean="0">
                <a:ln>
                  <a:noFill/>
                </a:ln>
                <a:solidFill>
                  <a:srgbClr val="3C3C3C">
                    <a:tint val="75000"/>
                  </a:srgbClr>
                </a:solidFill>
                <a:effectLst/>
                <a:uLnTx/>
                <a:uFillTx/>
                <a:latin typeface="Varela Round"/>
                <a:ea typeface="+mn-ea"/>
                <a:cs typeface="+mn-cs"/>
              </a:rPr>
              <a:t>Page </a:t>
            </a:r>
            <a:fld id="{EBC07571-3134-BB4B-B83F-1A9FE18D34F3}" type="slidenum">
              <a:rPr kumimoji="0" lang="de-DE" sz="1000" b="0" i="0" u="none" strike="noStrike" kern="1200" cap="none" spc="0" normalizeH="0" baseline="0" noProof="0" smtClean="0">
                <a:ln>
                  <a:noFill/>
                </a:ln>
                <a:solidFill>
                  <a:srgbClr val="3C3C3C">
                    <a:tint val="75000"/>
                  </a:srgbClr>
                </a:solidFill>
                <a:effectLst/>
                <a:uLnTx/>
                <a:uFillTx/>
                <a:latin typeface="Varela Round"/>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DE" sz="1000" b="0" i="0" u="none" strike="noStrike" kern="1200" cap="none" spc="0" normalizeH="0" baseline="0" noProof="0" dirty="0">
              <a:ln>
                <a:noFill/>
              </a:ln>
              <a:solidFill>
                <a:srgbClr val="3C3C3C">
                  <a:tint val="75000"/>
                </a:srgbClr>
              </a:solidFill>
              <a:effectLst/>
              <a:uLnTx/>
              <a:uFillTx/>
              <a:latin typeface="Varela Round"/>
              <a:ea typeface="+mn-ea"/>
              <a:cs typeface="+mn-cs"/>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8104" y="188640"/>
            <a:ext cx="3384376" cy="2740460"/>
          </a:xfrm>
          <a:prstGeom prst="rect">
            <a:avLst/>
          </a:prstGeom>
        </p:spPr>
      </p:pic>
      <p:sp>
        <p:nvSpPr>
          <p:cNvPr id="4" name="Inhaltsplatzhalter 3"/>
          <p:cNvSpPr>
            <a:spLocks noGrp="1"/>
          </p:cNvSpPr>
          <p:nvPr>
            <p:ph sz="quarter" idx="13"/>
          </p:nvPr>
        </p:nvSpPr>
        <p:spPr>
          <a:xfrm>
            <a:off x="683568" y="404664"/>
            <a:ext cx="5544616" cy="1584176"/>
          </a:xfrm>
        </p:spPr>
        <p:txBody>
          <a:bodyPr>
            <a:normAutofit fontScale="85000" lnSpcReduction="10000"/>
          </a:bodyPr>
          <a:lstStyle/>
          <a:p>
            <a:pPr marL="0" indent="0">
              <a:buNone/>
            </a:pPr>
            <a:r>
              <a:rPr lang="de-CH" sz="3600" dirty="0" smtClean="0">
                <a:solidFill>
                  <a:srgbClr val="0091A5"/>
                </a:solidFill>
                <a:ea typeface="+mn-ea"/>
                <a:cs typeface="+mn-cs"/>
              </a:rPr>
              <a:t>JRA2 – </a:t>
            </a:r>
            <a:r>
              <a:rPr lang="de-CH" sz="3600" dirty="0" err="1" smtClean="0">
                <a:solidFill>
                  <a:srgbClr val="0091A5"/>
                </a:solidFill>
                <a:ea typeface="+mn-ea"/>
                <a:cs typeface="+mn-cs"/>
              </a:rPr>
              <a:t>how</a:t>
            </a:r>
            <a:r>
              <a:rPr lang="de-CH" sz="3600" dirty="0" smtClean="0">
                <a:solidFill>
                  <a:srgbClr val="0091A5"/>
                </a:solidFill>
                <a:ea typeface="+mn-ea"/>
                <a:cs typeface="+mn-cs"/>
              </a:rPr>
              <a:t> do </a:t>
            </a:r>
            <a:r>
              <a:rPr lang="de-CH" sz="3600" dirty="0" err="1" smtClean="0">
                <a:solidFill>
                  <a:srgbClr val="0091A5"/>
                </a:solidFill>
                <a:ea typeface="+mn-ea"/>
                <a:cs typeface="+mn-cs"/>
              </a:rPr>
              <a:t>we</a:t>
            </a:r>
            <a:r>
              <a:rPr lang="de-CH" sz="3600" dirty="0">
                <a:solidFill>
                  <a:srgbClr val="0091A5"/>
                </a:solidFill>
                <a:ea typeface="+mn-ea"/>
                <a:cs typeface="+mn-cs"/>
              </a:rPr>
              <a:t> </a:t>
            </a:r>
            <a:r>
              <a:rPr lang="de-CH" sz="3600" dirty="0" err="1" smtClean="0">
                <a:solidFill>
                  <a:srgbClr val="0091A5"/>
                </a:solidFill>
                <a:ea typeface="+mn-ea"/>
                <a:cs typeface="+mn-cs"/>
              </a:rPr>
              <a:t>build</a:t>
            </a:r>
            <a:r>
              <a:rPr lang="de-CH" sz="3600" dirty="0" smtClean="0">
                <a:solidFill>
                  <a:srgbClr val="0091A5"/>
                </a:solidFill>
                <a:ea typeface="+mn-ea"/>
                <a:cs typeface="+mn-cs"/>
              </a:rPr>
              <a:t> </a:t>
            </a:r>
            <a:r>
              <a:rPr lang="de-CH" sz="3600" dirty="0" err="1" smtClean="0">
                <a:solidFill>
                  <a:srgbClr val="0091A5"/>
                </a:solidFill>
                <a:ea typeface="+mn-ea"/>
                <a:cs typeface="+mn-cs"/>
              </a:rPr>
              <a:t>up</a:t>
            </a:r>
            <a:r>
              <a:rPr lang="de-CH" sz="3600" dirty="0" smtClean="0">
                <a:solidFill>
                  <a:srgbClr val="0091A5"/>
                </a:solidFill>
                <a:ea typeface="+mn-ea"/>
                <a:cs typeface="+mn-cs"/>
              </a:rPr>
              <a:t> </a:t>
            </a:r>
            <a:r>
              <a:rPr lang="de-CH" sz="3600" dirty="0" err="1" smtClean="0">
                <a:solidFill>
                  <a:srgbClr val="0091A5"/>
                </a:solidFill>
                <a:ea typeface="+mn-ea"/>
                <a:cs typeface="+mn-cs"/>
              </a:rPr>
              <a:t>DaaS</a:t>
            </a:r>
            <a:r>
              <a:rPr lang="de-CH" sz="3600" dirty="0" smtClean="0">
                <a:solidFill>
                  <a:srgbClr val="0091A5"/>
                </a:solidFill>
                <a:ea typeface="+mn-ea"/>
                <a:cs typeface="+mn-cs"/>
              </a:rPr>
              <a:t>?</a:t>
            </a:r>
            <a:endParaRPr lang="de-CH" sz="3600" dirty="0">
              <a:solidFill>
                <a:srgbClr val="0091A5"/>
              </a:solidFill>
              <a:ea typeface="+mn-ea"/>
              <a:cs typeface="+mn-cs"/>
            </a:endParaRPr>
          </a:p>
          <a:p>
            <a:pPr marL="0" indent="0">
              <a:buNone/>
            </a:pPr>
            <a:r>
              <a:rPr lang="en-US" sz="3100" dirty="0" smtClean="0"/>
              <a:t>Benefit of JRA2 for the users</a:t>
            </a:r>
            <a:r>
              <a:rPr lang="en-US" sz="3100" dirty="0"/>
              <a:t>	</a:t>
            </a:r>
          </a:p>
        </p:txBody>
      </p:sp>
      <p:graphicFrame>
        <p:nvGraphicFramePr>
          <p:cNvPr id="2" name="Diagram 1"/>
          <p:cNvGraphicFramePr/>
          <p:nvPr/>
        </p:nvGraphicFramePr>
        <p:xfrm>
          <a:off x="1403648" y="227687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2526795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Larissa">
  <a:themeElements>
    <a:clrScheme name="CALIPSOplus">
      <a:dk1>
        <a:srgbClr val="3C3C3C"/>
      </a:dk1>
      <a:lt1>
        <a:sysClr val="window" lastClr="FFFFFF"/>
      </a:lt1>
      <a:dk2>
        <a:srgbClr val="0091A5"/>
      </a:dk2>
      <a:lt2>
        <a:srgbClr val="EEECE1"/>
      </a:lt2>
      <a:accent1>
        <a:srgbClr val="96C31E"/>
      </a:accent1>
      <a:accent2>
        <a:srgbClr val="C0504D"/>
      </a:accent2>
      <a:accent3>
        <a:srgbClr val="0091A5"/>
      </a:accent3>
      <a:accent4>
        <a:srgbClr val="8064A2"/>
      </a:accent4>
      <a:accent5>
        <a:srgbClr val="A5A5A5"/>
      </a:accent5>
      <a:accent6>
        <a:srgbClr val="F79646"/>
      </a:accent6>
      <a:hlink>
        <a:srgbClr val="96C31E"/>
      </a:hlink>
      <a:folHlink>
        <a:srgbClr val="96C31E"/>
      </a:folHlink>
    </a:clrScheme>
    <a:fontScheme name="CALIPSOplus">
      <a:majorFont>
        <a:latin typeface="Varela Round"/>
        <a:ea typeface=""/>
        <a:cs typeface=""/>
      </a:majorFont>
      <a:minorFont>
        <a:latin typeface="Varela Round"/>
        <a:ea typeface=""/>
        <a:cs typeface=""/>
      </a:minorFont>
    </a:fontScheme>
    <a:fmtScheme name="Hyperion">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2218</Words>
  <Application>Microsoft Office PowerPoint</Application>
  <PresentationFormat>On-screen Show (4:3)</PresentationFormat>
  <Paragraphs>380</Paragraphs>
  <Slides>25</Slides>
  <Notes>3</Notes>
  <HiddenSlides>2</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8" baseType="lpstr">
      <vt:lpstr>Arial</vt:lpstr>
      <vt:lpstr>Arial Narrow</vt:lpstr>
      <vt:lpstr>Calibri</vt:lpstr>
      <vt:lpstr>Rockwell</vt:lpstr>
      <vt:lpstr>Symbol</vt:lpstr>
      <vt:lpstr>Tahoma</vt:lpstr>
      <vt:lpstr>Times</vt:lpstr>
      <vt:lpstr>Times New Roman</vt:lpstr>
      <vt:lpstr>Varela Round</vt:lpstr>
      <vt:lpstr>Wingdings</vt:lpstr>
      <vt:lpstr>ヒラギノ角ゴ Pro W3</vt:lpstr>
      <vt:lpstr>Larissa</vt:lpstr>
      <vt:lpstr>Image</vt:lpstr>
      <vt:lpstr>PowerPoint Presentation</vt:lpstr>
      <vt:lpstr>PowerPoint Presentation</vt:lpstr>
      <vt:lpstr>JRA2 – Objectives 2</vt:lpstr>
      <vt:lpstr>PowerPoint Presentation</vt:lpstr>
      <vt:lpstr>JRA2 building on earlier EU FP7 projects</vt:lpstr>
      <vt:lpstr>Partners JRA2 </vt:lpstr>
      <vt:lpstr>Current and future related projects</vt:lpstr>
      <vt:lpstr>Synergies with other projects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Deliverable Report </vt:lpstr>
    </vt:vector>
  </TitlesOfParts>
  <Company>HZDR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Grobosch, Mandy</dc:creator>
  <cp:lastModifiedBy>van Daalen Mirjam</cp:lastModifiedBy>
  <cp:revision>190</cp:revision>
  <dcterms:created xsi:type="dcterms:W3CDTF">2017-09-11T12:50:25Z</dcterms:created>
  <dcterms:modified xsi:type="dcterms:W3CDTF">2019-05-14T09:38:28Z</dcterms:modified>
</cp:coreProperties>
</file>