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avi" ContentType="video/x-msvide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16"/>
  </p:notesMasterIdLst>
  <p:handoutMasterIdLst>
    <p:handoutMasterId r:id="rId17"/>
  </p:handoutMasterIdLst>
  <p:sldIdLst>
    <p:sldId id="331" r:id="rId2"/>
    <p:sldId id="343" r:id="rId3"/>
    <p:sldId id="357" r:id="rId4"/>
    <p:sldId id="354" r:id="rId5"/>
    <p:sldId id="338" r:id="rId6"/>
    <p:sldId id="337" r:id="rId7"/>
    <p:sldId id="356" r:id="rId8"/>
    <p:sldId id="359" r:id="rId9"/>
    <p:sldId id="361" r:id="rId10"/>
    <p:sldId id="360" r:id="rId11"/>
    <p:sldId id="339" r:id="rId12"/>
    <p:sldId id="340" r:id="rId13"/>
    <p:sldId id="358" r:id="rId14"/>
    <p:sldId id="330" r:id="rId15"/>
  </p:sldIdLst>
  <p:sldSz cx="9144000" cy="6858000" type="screen4x3"/>
  <p:notesSz cx="6794500" cy="9931400"/>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521415D9-36F7-43E2-AB2F-B90AF26B5E84}">
      <p14:sectionLst xmlns:p14="http://schemas.microsoft.com/office/powerpoint/2010/main">
        <p14:section name="Standardabschnitt" id="{AE7857C0-2D20-4703-8FB6-39B300EF5577}">
          <p14:sldIdLst>
            <p14:sldId id="331"/>
            <p14:sldId id="343"/>
            <p14:sldId id="357"/>
            <p14:sldId id="354"/>
            <p14:sldId id="338"/>
            <p14:sldId id="337"/>
            <p14:sldId id="356"/>
            <p14:sldId id="359"/>
            <p14:sldId id="361"/>
            <p14:sldId id="360"/>
            <p14:sldId id="339"/>
            <p14:sldId id="340"/>
            <p14:sldId id="358"/>
            <p14:sldId id="330"/>
          </p14:sldIdLst>
        </p14:section>
      </p14:sectionLst>
    </p:ext>
    <p:ext uri="{EFAFB233-063F-42B5-8137-9DF3F51BA10A}">
      <p15:sldGuideLst xmlns:p15="http://schemas.microsoft.com/office/powerpoint/2012/main">
        <p15:guide id="1" orient="horz" pos="890">
          <p15:clr>
            <a:srgbClr val="A4A3A4"/>
          </p15:clr>
        </p15:guide>
        <p15:guide id="2" orient="horz" pos="845">
          <p15:clr>
            <a:srgbClr val="A4A3A4"/>
          </p15:clr>
        </p15:guide>
        <p15:guide id="3" orient="horz" pos="3793">
          <p15:clr>
            <a:srgbClr val="A4A3A4"/>
          </p15:clr>
        </p15:guide>
        <p15:guide id="4" orient="horz" pos="1117">
          <p15:clr>
            <a:srgbClr val="A4A3A4"/>
          </p15:clr>
        </p15:guide>
        <p15:guide id="5" orient="horz" pos="187">
          <p15:clr>
            <a:srgbClr val="A4A3A4"/>
          </p15:clr>
        </p15:guide>
        <p15:guide id="6" orient="horz" pos="504">
          <p15:clr>
            <a:srgbClr val="A4A3A4"/>
          </p15:clr>
        </p15:guide>
        <p15:guide id="7" orient="horz" pos="4156">
          <p15:clr>
            <a:srgbClr val="A4A3A4"/>
          </p15:clr>
        </p15:guide>
        <p15:guide id="8" orient="horz">
          <p15:clr>
            <a:srgbClr val="A4A3A4"/>
          </p15:clr>
        </p15:guide>
        <p15:guide id="9" pos="657">
          <p15:clr>
            <a:srgbClr val="A4A3A4"/>
          </p15:clr>
        </p15:guide>
        <p15:guide id="10" pos="5534">
          <p15:clr>
            <a:srgbClr val="A4A3A4"/>
          </p15:clr>
        </p15:guide>
        <p15:guide id="11" pos="521">
          <p15:clr>
            <a:srgbClr val="A4A3A4"/>
          </p15:clr>
        </p15:guide>
        <p15:guide id="12" pos="453">
          <p15:clr>
            <a:srgbClr val="A4A3A4"/>
          </p15:clr>
        </p15:guide>
        <p15:guide id="13" pos="1315">
          <p15:clr>
            <a:srgbClr val="A4A3A4"/>
          </p15:clr>
        </p15:guide>
        <p15:guide id="14" pos="3039">
          <p15:clr>
            <a:srgbClr val="A4A3A4"/>
          </p15:clr>
        </p15:guide>
        <p15:guide id="15" pos="3152">
          <p15:clr>
            <a:srgbClr val="A4A3A4"/>
          </p15:clr>
        </p15:guide>
        <p15:guide id="16" pos="5738">
          <p15:clr>
            <a:srgbClr val="A4A3A4"/>
          </p15:clr>
        </p15:guide>
      </p15:sldGuideLst>
    </p:ext>
    <p:ext uri="{2D200454-40CA-4A62-9FC3-DE9A4176ACB9}">
      <p15:notesGuideLst xmlns:p15="http://schemas.microsoft.com/office/powerpoint/2012/main">
        <p15:guide id="1" orient="horz" pos="3128">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CA00"/>
    <a:srgbClr val="FFCCCC"/>
    <a:srgbClr val="C50006"/>
    <a:srgbClr val="808080"/>
    <a:srgbClr val="EF5B00"/>
    <a:srgbClr val="010000"/>
    <a:srgbClr val="FFFFFF"/>
    <a:srgbClr val="000000"/>
    <a:srgbClr val="7C204E"/>
    <a:srgbClr val="003B6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1937" autoAdjust="0"/>
  </p:normalViewPr>
  <p:slideViewPr>
    <p:cSldViewPr snapToObjects="1">
      <p:cViewPr varScale="1">
        <p:scale>
          <a:sx n="131" d="100"/>
          <a:sy n="131" d="100"/>
        </p:scale>
        <p:origin x="906" y="126"/>
      </p:cViewPr>
      <p:guideLst>
        <p:guide orient="horz" pos="890"/>
        <p:guide orient="horz" pos="845"/>
        <p:guide orient="horz" pos="3793"/>
        <p:guide orient="horz" pos="1117"/>
        <p:guide orient="horz" pos="187"/>
        <p:guide orient="horz" pos="504"/>
        <p:guide orient="horz" pos="4156"/>
        <p:guide orient="horz"/>
        <p:guide pos="657"/>
        <p:guide pos="5534"/>
        <p:guide pos="521"/>
        <p:guide pos="453"/>
        <p:guide pos="1315"/>
        <p:guide pos="3039"/>
        <p:guide pos="3152"/>
        <p:guide pos="5738"/>
      </p:guideLst>
    </p:cSldViewPr>
  </p:slid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15" d="100"/>
          <a:sy n="115" d="100"/>
        </p:scale>
        <p:origin x="-4932" y="-108"/>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915988" y="746125"/>
            <a:ext cx="4965700"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22885" name="Rectangle 5"/>
          <p:cNvSpPr>
            <a:spLocks noGrp="1" noChangeArrowheads="1"/>
          </p:cNvSpPr>
          <p:nvPr>
            <p:ph type="body" sz="quarter" idx="3"/>
          </p:nvPr>
        </p:nvSpPr>
        <p:spPr bwMode="auto">
          <a:xfrm>
            <a:off x="906631" y="4718072"/>
            <a:ext cx="4981238" cy="446781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a:p>
            <a:pPr lvl="5"/>
            <a:r>
              <a:rPr lang="de-DE" noProof="0" dirty="0"/>
              <a:t>Sechste Ebene</a:t>
            </a:r>
          </a:p>
          <a:p>
            <a:pPr lvl="6"/>
            <a:r>
              <a:rPr lang="de-DE" noProof="0" dirty="0"/>
              <a:t>Siebte Ebene</a:t>
            </a:r>
          </a:p>
          <a:p>
            <a:pPr lvl="7"/>
            <a:r>
              <a:rPr lang="de-DE" noProof="0" dirty="0"/>
              <a:t>Achte Ebene</a:t>
            </a:r>
          </a:p>
          <a:p>
            <a:pPr lvl="8"/>
            <a:r>
              <a:rPr lang="de-DE" noProof="0" dirty="0"/>
              <a:t>Neunte Ebene</a:t>
            </a:r>
          </a:p>
        </p:txBody>
      </p:sp>
      <p:sp>
        <p:nvSpPr>
          <p:cNvPr id="122886" name="Rectangle 6"/>
          <p:cNvSpPr>
            <a:spLocks noGrp="1" noChangeArrowheads="1"/>
          </p:cNvSpPr>
          <p:nvPr>
            <p:ph type="ftr" sz="quarter" idx="4"/>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hdr="0" ftr="0" dt="0"/>
  <p:notesStyle>
    <a:lvl1pPr marL="90488" indent="-90488"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5" indent="-9207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700" indent="-8572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88"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75"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63" indent="-90488" algn="l" defTabSz="457200"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50"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38"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50" indent="-88900"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14</a:t>
            </a:fld>
            <a:endParaRPr lang="de-DE" dirty="0"/>
          </a:p>
        </p:txBody>
      </p:sp>
    </p:spTree>
    <p:extLst>
      <p:ext uri="{BB962C8B-B14F-4D97-AF65-F5344CB8AC3E}">
        <p14:creationId xmlns:p14="http://schemas.microsoft.com/office/powerpoint/2010/main" val="5049846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10" name="Picture 2" descr="U:\20160506_PSI_Luftbild_0292.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3436" b="7666"/>
          <a:stretch/>
        </p:blipFill>
        <p:spPr bwMode="auto">
          <a:xfrm>
            <a:off x="2642401" y="282698"/>
            <a:ext cx="5674015" cy="3361902"/>
          </a:xfrm>
          <a:prstGeom prst="rect">
            <a:avLst/>
          </a:prstGeom>
          <a:noFill/>
          <a:extLst>
            <a:ext uri="{909E8E84-426E-40DD-AFC4-6F175D3DCCD1}">
              <a14:hiddenFill xmlns:a14="http://schemas.microsoft.com/office/drawing/2010/main">
                <a:solidFill>
                  <a:srgbClr val="FFFFFF"/>
                </a:solidFill>
              </a14:hiddenFill>
            </a:ext>
          </a:extLst>
        </p:spPr>
      </p:pic>
      <p:sp>
        <p:nvSpPr>
          <p:cNvPr id="1027" name="Rectangle 8"/>
          <p:cNvSpPr>
            <a:spLocks noGrp="1" noChangeArrowheads="1"/>
          </p:cNvSpPr>
          <p:nvPr>
            <p:ph type="title"/>
          </p:nvPr>
        </p:nvSpPr>
        <p:spPr>
          <a:xfrm>
            <a:off x="814387" y="4572000"/>
            <a:ext cx="7969249" cy="1388939"/>
          </a:xfrm>
        </p:spPr>
        <p:txBody>
          <a:bodyPr/>
          <a:lstStyle>
            <a:lvl1pPr>
              <a:defRPr sz="3000">
                <a:solidFill>
                  <a:srgbClr val="686868"/>
                </a:solidFill>
                <a:latin typeface="Georgia" charset="0"/>
                <a:ea typeface="ヒラギノ角ゴ Pro W3" charset="0"/>
              </a:defRPr>
            </a:lvl1pPr>
          </a:lstStyle>
          <a:p>
            <a:pPr lvl="0"/>
            <a:r>
              <a:rPr lang="en-US" noProof="0"/>
              <a:t>Click to edit Master title style</a:t>
            </a:r>
            <a:endParaRPr lang="en-GB" noProof="0" dirty="0"/>
          </a:p>
        </p:txBody>
      </p:sp>
      <p:sp>
        <p:nvSpPr>
          <p:cNvPr id="69649" name="Rectangle 17"/>
          <p:cNvSpPr>
            <a:spLocks noGrp="1" noChangeArrowheads="1"/>
          </p:cNvSpPr>
          <p:nvPr>
            <p:ph type="subTitle" sz="quarter" idx="1"/>
          </p:nvPr>
        </p:nvSpPr>
        <p:spPr bwMode="auto">
          <a:xfrm>
            <a:off x="814388" y="4140000"/>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en-US" noProof="0"/>
              <a:t>Click to edit Master subtitle style</a:t>
            </a:r>
            <a:endParaRPr lang="en-GB" noProof="0" dirty="0"/>
          </a:p>
        </p:txBody>
      </p:sp>
      <p:sp>
        <p:nvSpPr>
          <p:cNvPr id="9" name="Rechteck 8"/>
          <p:cNvSpPr/>
          <p:nvPr userDrawn="1"/>
        </p:nvSpPr>
        <p:spPr bwMode="auto">
          <a:xfrm>
            <a:off x="-2" y="282698"/>
            <a:ext cx="25344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12" name="Bild 2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30263" y="548680"/>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
          <p:cNvSpPr>
            <a:spLocks noChangeArrowheads="1"/>
          </p:cNvSpPr>
          <p:nvPr userDrawn="1"/>
        </p:nvSpPr>
        <p:spPr bwMode="auto">
          <a:xfrm>
            <a:off x="5292080" y="3412620"/>
            <a:ext cx="3024336"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100" b="1" i="0" kern="0" spc="30" dirty="0">
                <a:solidFill>
                  <a:srgbClr val="505150"/>
                </a:solidFill>
                <a:latin typeface="+mn-lt"/>
                <a:cs typeface="Arial" charset="0"/>
              </a:rPr>
              <a:t>WIR SCHAFFEN WISSEN – HEUTE FÜR MORGEN</a:t>
            </a:r>
          </a:p>
        </p:txBody>
      </p:sp>
      <p:sp>
        <p:nvSpPr>
          <p:cNvPr id="14" name="Rechteck 13"/>
          <p:cNvSpPr/>
          <p:nvPr userDrawn="1"/>
        </p:nvSpPr>
        <p:spPr bwMode="auto">
          <a:xfrm>
            <a:off x="8424000" y="282698"/>
            <a:ext cx="7200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5" name="Rechteck 15"/>
          <p:cNvSpPr>
            <a:spLocks noChangeArrowheads="1"/>
          </p:cNvSpPr>
          <p:nvPr userDrawn="1"/>
        </p:nvSpPr>
        <p:spPr bwMode="auto">
          <a:xfrm>
            <a:off x="828000" y="6138863"/>
            <a:ext cx="720725" cy="719137"/>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333668075"/>
      </p:ext>
    </p:extLst>
  </p:cSld>
  <p:clrMapOvr>
    <a:masterClrMapping/>
  </p:clrMapOvr>
  <p:transition spd="med"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kumimoji="0" lang="en-GB"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en-US" noProof="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131681881"/>
      </p:ext>
    </p:extLst>
  </p:cSld>
  <p:clrMapOvr>
    <a:masterClrMapping/>
  </p:clrMapOvr>
  <p:transition spd="med" advClick="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en-US" noProof="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advClick="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a:t>Click to edit Master title style</a:t>
            </a:r>
            <a:endParaRPr lang="en-GB" noProof="0" dirty="0"/>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653103038"/>
      </p:ext>
    </p:extLst>
  </p:cSld>
  <p:clrMapOvr>
    <a:masterClrMapping/>
  </p:clrMapOvr>
  <p:transition spd="med" advClick="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a:t>Click to edit Master title style</a:t>
            </a:r>
            <a:endParaRPr lang="en-GB" noProof="0" dirty="0"/>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963531168"/>
      </p:ext>
    </p:extLst>
  </p:cSld>
  <p:clrMapOvr>
    <a:masterClrMapping/>
  </p:clrMapOvr>
  <p:transitio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advClick="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advClick="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9" name="Picture 2" descr="U:\20160506_PSI_Luftbild_029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27088" y="1019811"/>
            <a:ext cx="8370753" cy="557910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2" name="Titel 11"/>
          <p:cNvSpPr>
            <a:spLocks noGrp="1"/>
          </p:cNvSpPr>
          <p:nvPr>
            <p:ph type="title"/>
          </p:nvPr>
        </p:nvSpPr>
        <p:spPr/>
        <p:txBody>
          <a:bodyPr/>
          <a:lstStyle/>
          <a:p>
            <a:r>
              <a:rPr lang="en-US" noProof="0"/>
              <a:t>Click to edit Master title style</a:t>
            </a:r>
            <a:endParaRPr lang="en-GB" noProof="0" dirty="0"/>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pic>
        <p:nvPicPr>
          <p:cNvPr id="13"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0" y="1019811"/>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GB" noProof="0" dirty="0" err="1"/>
              <a:t>Folientitel</a:t>
            </a:r>
            <a:r>
              <a:rPr lang="en-GB" noProof="0" dirty="0"/>
              <a:t> </a:t>
            </a:r>
            <a:r>
              <a:rPr lang="en-GB" noProof="0" dirty="0" err="1"/>
              <a:t>eingeben</a:t>
            </a:r>
            <a:endParaRPr lang="en-GB" noProof="0" dirty="0"/>
          </a:p>
        </p:txBody>
      </p:sp>
      <p:sp>
        <p:nvSpPr>
          <p:cNvPr id="18" name="Foliennummernplatzhalter 5"/>
          <p:cNvSpPr>
            <a:spLocks noGrp="1"/>
          </p:cNvSpPr>
          <p:nvPr>
            <p:ph type="sldNum" sz="quarter" idx="4"/>
          </p:nvPr>
        </p:nvSpPr>
        <p:spPr>
          <a:xfrm>
            <a:off x="8206312" y="6661150"/>
            <a:ext cx="575742"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0" y="1412875"/>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pic>
        <p:nvPicPr>
          <p:cNvPr id="8" name="Bild 14" descr="PSI-Logo_narrow_30k.eps"/>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72" r:id="rId1"/>
    <p:sldLayoutId id="2147483974" r:id="rId2"/>
    <p:sldLayoutId id="2147483976" r:id="rId3"/>
    <p:sldLayoutId id="2147483973" r:id="rId4"/>
    <p:sldLayoutId id="2147483977" r:id="rId5"/>
    <p:sldLayoutId id="2147483979" r:id="rId6"/>
    <p:sldLayoutId id="2147483978" r:id="rId7"/>
    <p:sldLayoutId id="2147483980" r:id="rId8"/>
  </p:sldLayoutIdLst>
  <p:transition spd="med" advClick="0"/>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25.jp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26.jp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avi"/><Relationship Id="rId1" Type="http://schemas.microsoft.com/office/2007/relationships/media" Target="../media/media1.avi"/><Relationship Id="rId5" Type="http://schemas.openxmlformats.org/officeDocument/2006/relationships/image" Target="../media/image4.jp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 Id="rId5" Type="http://schemas.openxmlformats.org/officeDocument/2006/relationships/hyperlink" Target="http://cars.uchicago.edu/" TargetMode="External"/><Relationship Id="rId4" Type="http://schemas.openxmlformats.org/officeDocument/2006/relationships/image" Target="../media/image13.jpg"/></Relationships>
</file>

<file path=ppt/slides/_rels/slide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993094" y="5013176"/>
            <a:ext cx="7790543" cy="1090800"/>
          </a:xfrm>
        </p:spPr>
        <p:txBody>
          <a:bodyPr/>
          <a:lstStyle/>
          <a:p>
            <a:pPr algn="ctr"/>
            <a:r>
              <a:rPr lang="en-US" dirty="0" smtClean="0"/>
              <a:t>The Single-Shot </a:t>
            </a:r>
            <a:r>
              <a:rPr lang="en-US" dirty="0"/>
              <a:t>X-ray Spectrometer at </a:t>
            </a:r>
            <a:r>
              <a:rPr lang="en-US" dirty="0" err="1" smtClean="0"/>
              <a:t>SwissFel</a:t>
            </a:r>
            <a:r>
              <a:rPr lang="en-US" dirty="0" smtClean="0"/>
              <a:t> (PSSS)</a:t>
            </a:r>
            <a:endParaRPr lang="de-DE" dirty="0"/>
          </a:p>
        </p:txBody>
      </p:sp>
      <p:sp>
        <p:nvSpPr>
          <p:cNvPr id="6" name="Untertitel 5"/>
          <p:cNvSpPr>
            <a:spLocks noGrp="1"/>
          </p:cNvSpPr>
          <p:nvPr>
            <p:ph type="subTitle" sz="quarter" idx="1"/>
          </p:nvPr>
        </p:nvSpPr>
        <p:spPr>
          <a:xfrm>
            <a:off x="814388" y="4140000"/>
            <a:ext cx="7969249" cy="657152"/>
          </a:xfrm>
        </p:spPr>
        <p:txBody>
          <a:bodyPr/>
          <a:lstStyle/>
          <a:p>
            <a:pPr algn="ctr"/>
            <a:r>
              <a:rPr lang="de-CH" dirty="0"/>
              <a:t>Yunieski Arbelo, Benedikt Rösner, Christian David, Jens </a:t>
            </a:r>
            <a:r>
              <a:rPr lang="de-CH" dirty="0" err="1"/>
              <a:t>Rehanek</a:t>
            </a:r>
            <a:r>
              <a:rPr lang="de-CH" dirty="0"/>
              <a:t>, </a:t>
            </a:r>
            <a:r>
              <a:rPr lang="de-CH" dirty="0" smtClean="0"/>
              <a:t>Christopher Arrell, Rafael </a:t>
            </a:r>
            <a:r>
              <a:rPr lang="de-CH" dirty="0"/>
              <a:t>Abela, Luc Patthey </a:t>
            </a:r>
            <a:r>
              <a:rPr lang="de-CH" dirty="0" err="1"/>
              <a:t>and</a:t>
            </a:r>
            <a:r>
              <a:rPr lang="de-CH" dirty="0"/>
              <a:t> Pavle </a:t>
            </a:r>
            <a:r>
              <a:rPr lang="de-CH" dirty="0" err="1"/>
              <a:t>Juranić</a:t>
            </a:r>
            <a:r>
              <a:rPr lang="de-CH" dirty="0"/>
              <a:t> </a:t>
            </a:r>
            <a:r>
              <a:rPr lang="en-GB" dirty="0"/>
              <a:t>::  Paul </a:t>
            </a:r>
            <a:r>
              <a:rPr lang="en-GB" dirty="0" err="1"/>
              <a:t>Scherrer</a:t>
            </a:r>
            <a:r>
              <a:rPr lang="en-GB" dirty="0"/>
              <a:t> </a:t>
            </a:r>
            <a:r>
              <a:rPr lang="en-GB" dirty="0" err="1"/>
              <a:t>Institut</a:t>
            </a:r>
            <a:endParaRPr lang="en-GB" dirty="0"/>
          </a:p>
        </p:txBody>
      </p:sp>
    </p:spTree>
    <p:extLst>
      <p:ext uri="{BB962C8B-B14F-4D97-AF65-F5344CB8AC3E}">
        <p14:creationId xmlns:p14="http://schemas.microsoft.com/office/powerpoint/2010/main" val="2759519946"/>
      </p:ext>
    </p:extLst>
  </p:cSld>
  <p:clrMapOvr>
    <a:masterClrMapping/>
  </p:clrMapOvr>
  <p:transition spd="med"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259632" y="1700808"/>
            <a:ext cx="6342062" cy="3265438"/>
          </a:xfrm>
        </p:spPr>
      </p:pic>
      <p:sp>
        <p:nvSpPr>
          <p:cNvPr id="3" name="Title 2"/>
          <p:cNvSpPr>
            <a:spLocks noGrp="1"/>
          </p:cNvSpPr>
          <p:nvPr>
            <p:ph type="title"/>
          </p:nvPr>
        </p:nvSpPr>
        <p:spPr/>
        <p:txBody>
          <a:bodyPr/>
          <a:lstStyle/>
          <a:p>
            <a:r>
              <a:rPr lang="en-US" dirty="0" smtClean="0"/>
              <a:t>Limitations</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10</a:t>
            </a:fld>
            <a:endParaRPr lang="de-DE" dirty="0"/>
          </a:p>
        </p:txBody>
      </p:sp>
      <p:sp>
        <p:nvSpPr>
          <p:cNvPr id="6" name="TextBox 5"/>
          <p:cNvSpPr txBox="1"/>
          <p:nvPr/>
        </p:nvSpPr>
        <p:spPr>
          <a:xfrm>
            <a:off x="971600" y="1434554"/>
            <a:ext cx="7453585" cy="914400"/>
          </a:xfrm>
          <a:prstGeom prst="rect">
            <a:avLst/>
          </a:prstGeom>
          <a:noFill/>
        </p:spPr>
        <p:txBody>
          <a:bodyPr wrap="square" lIns="0" tIns="0" rIns="0" bIns="0" rtlCol="0">
            <a:noAutofit/>
          </a:bodyPr>
          <a:lstStyle/>
          <a:p>
            <a:pPr>
              <a:lnSpc>
                <a:spcPct val="110000"/>
              </a:lnSpc>
              <a:spcBef>
                <a:spcPts val="0"/>
              </a:spcBef>
            </a:pPr>
            <a:r>
              <a:rPr lang="en-US" sz="1800" kern="1000" spc="30" dirty="0" smtClean="0">
                <a:latin typeface="+mn-lt"/>
                <a:cs typeface="Franklin Gothic Book"/>
              </a:rPr>
              <a:t>That means, when I get a call telling me that the PSSS got misaligned, and I check the slow position measurements on the PBPG and I see this:</a:t>
            </a:r>
            <a:endParaRPr lang="de-CH" sz="1800" kern="1000" spc="30" dirty="0" err="1" smtClean="0">
              <a:latin typeface="+mn-lt"/>
              <a:cs typeface="Franklin Gothic Book"/>
            </a:endParaRPr>
          </a:p>
        </p:txBody>
      </p:sp>
      <p:sp>
        <p:nvSpPr>
          <p:cNvPr id="7" name="TextBox 6"/>
          <p:cNvSpPr txBox="1"/>
          <p:nvPr/>
        </p:nvSpPr>
        <p:spPr>
          <a:xfrm>
            <a:off x="971599" y="4966246"/>
            <a:ext cx="7453585" cy="914400"/>
          </a:xfrm>
          <a:prstGeom prst="rect">
            <a:avLst/>
          </a:prstGeom>
          <a:noFill/>
        </p:spPr>
        <p:txBody>
          <a:bodyPr wrap="square" lIns="0" tIns="0" rIns="0" bIns="0" rtlCol="0">
            <a:noAutofit/>
          </a:bodyPr>
          <a:lstStyle/>
          <a:p>
            <a:pPr>
              <a:lnSpc>
                <a:spcPct val="110000"/>
              </a:lnSpc>
              <a:spcBef>
                <a:spcPts val="0"/>
              </a:spcBef>
            </a:pPr>
            <a:r>
              <a:rPr lang="en-US" sz="1800" kern="1000" spc="30" dirty="0" smtClean="0">
                <a:latin typeface="+mn-lt"/>
                <a:cs typeface="Franklin Gothic Book"/>
              </a:rPr>
              <a:t>The PSSS is not misaligned, and the beam moved.  Which means the calibrations we did to make the simple user interface work no longer work.</a:t>
            </a:r>
            <a:endParaRPr lang="de-CH" sz="1800" kern="1000" spc="30" dirty="0" err="1" smtClean="0">
              <a:latin typeface="+mn-lt"/>
              <a:cs typeface="Franklin Gothic Book"/>
            </a:endParaRPr>
          </a:p>
        </p:txBody>
      </p:sp>
    </p:spTree>
    <p:extLst>
      <p:ext uri="{BB962C8B-B14F-4D97-AF65-F5344CB8AC3E}">
        <p14:creationId xmlns:p14="http://schemas.microsoft.com/office/powerpoint/2010/main" val="445346392"/>
      </p:ext>
    </p:extLst>
  </p:cSld>
  <p:clrMapOvr>
    <a:masterClrMapping/>
  </p:clrMapOvr>
  <p:transition spd="med"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755577" y="1367782"/>
            <a:ext cx="5832648" cy="5157562"/>
          </a:xfrm>
        </p:spPr>
        <p:txBody>
          <a:bodyPr/>
          <a:lstStyle/>
          <a:p>
            <a:pPr algn="just">
              <a:buFont typeface="Wingdings" panose="05000000000000000000" pitchFamily="2" charset="2"/>
              <a:buChar char="ü"/>
            </a:pPr>
            <a:r>
              <a:rPr lang="en-US" sz="2000" b="1" dirty="0" smtClean="0"/>
              <a:t>Shot-to-shot </a:t>
            </a:r>
            <a:r>
              <a:rPr lang="en-US" sz="2000" b="1" dirty="0"/>
              <a:t>spectra </a:t>
            </a:r>
            <a:r>
              <a:rPr lang="en-US" sz="2000" dirty="0" smtClean="0"/>
              <a:t>were</a:t>
            </a:r>
            <a:r>
              <a:rPr lang="en-US" sz="2000" b="1" dirty="0" smtClean="0"/>
              <a:t> </a:t>
            </a:r>
            <a:r>
              <a:rPr lang="en-US" sz="2000" b="1" dirty="0"/>
              <a:t>successfully </a:t>
            </a:r>
            <a:r>
              <a:rPr lang="en-US" sz="2000" b="1" dirty="0" smtClean="0"/>
              <a:t>acquired </a:t>
            </a:r>
            <a:r>
              <a:rPr lang="en-US" sz="2000" dirty="0" smtClean="0"/>
              <a:t>with </a:t>
            </a:r>
            <a:r>
              <a:rPr lang="en-US" sz="2000" dirty="0"/>
              <a:t>the </a:t>
            </a:r>
            <a:r>
              <a:rPr lang="en-US" sz="2000" dirty="0" smtClean="0"/>
              <a:t>PSSS </a:t>
            </a:r>
            <a:r>
              <a:rPr lang="en-US" sz="2000" b="1" dirty="0" smtClean="0"/>
              <a:t>(non-destructive mode!).</a:t>
            </a:r>
            <a:endParaRPr lang="en-US" sz="2000" b="1" dirty="0"/>
          </a:p>
          <a:p>
            <a:pPr algn="just"/>
            <a:endParaRPr lang="en-US" sz="2000" dirty="0"/>
          </a:p>
          <a:p>
            <a:pPr algn="just"/>
            <a:endParaRPr lang="en-US" sz="2000" dirty="0"/>
          </a:p>
          <a:p>
            <a:pPr algn="just">
              <a:buFont typeface="Wingdings" panose="05000000000000000000" pitchFamily="2" charset="2"/>
              <a:buChar char="ü"/>
            </a:pPr>
            <a:r>
              <a:rPr lang="en-US" sz="2000" dirty="0" smtClean="0"/>
              <a:t>XAS measurements </a:t>
            </a:r>
            <a:r>
              <a:rPr lang="en-US" sz="2000" dirty="0"/>
              <a:t>enabled an accurate </a:t>
            </a:r>
            <a:r>
              <a:rPr lang="en-US" sz="2000" b="1" dirty="0"/>
              <a:t>energy calibration</a:t>
            </a:r>
            <a:r>
              <a:rPr lang="en-US" sz="2000" dirty="0"/>
              <a:t> of the spectrometer. </a:t>
            </a:r>
          </a:p>
          <a:p>
            <a:pPr algn="just"/>
            <a:endParaRPr lang="en-US" sz="2000" dirty="0"/>
          </a:p>
          <a:p>
            <a:pPr algn="just"/>
            <a:endParaRPr lang="en-US" sz="2000" dirty="0"/>
          </a:p>
          <a:p>
            <a:pPr algn="just">
              <a:buFont typeface="Wingdings" panose="05000000000000000000" pitchFamily="2" charset="2"/>
              <a:buChar char="ü"/>
            </a:pPr>
            <a:r>
              <a:rPr lang="en-US" sz="2000" dirty="0"/>
              <a:t>A </a:t>
            </a:r>
            <a:r>
              <a:rPr lang="en-US" sz="2000" b="1" dirty="0"/>
              <a:t>resolution</a:t>
            </a:r>
            <a:r>
              <a:rPr lang="en-US" sz="2000" dirty="0"/>
              <a:t> of ∆E/E ≈ 5x10</a:t>
            </a:r>
            <a:r>
              <a:rPr lang="en-US" sz="2000" baseline="30000" dirty="0"/>
              <a:t>−5</a:t>
            </a:r>
            <a:r>
              <a:rPr lang="en-US" sz="2000" dirty="0"/>
              <a:t> was experimentally determined for the PSSS. </a:t>
            </a:r>
          </a:p>
          <a:p>
            <a:pPr algn="just"/>
            <a:endParaRPr lang="en-US" sz="2000" dirty="0"/>
          </a:p>
          <a:p>
            <a:pPr marL="0" indent="0" algn="just">
              <a:buNone/>
            </a:pPr>
            <a:endParaRPr lang="en-US" sz="2000" dirty="0"/>
          </a:p>
          <a:p>
            <a:pPr>
              <a:buFont typeface="Wingdings" panose="05000000000000000000" pitchFamily="2" charset="2"/>
              <a:buChar char="ü"/>
            </a:pPr>
            <a:r>
              <a:rPr lang="en-US" sz="2000" b="1" dirty="0"/>
              <a:t>U</a:t>
            </a:r>
            <a:r>
              <a:rPr lang="en-US" sz="2000" b="1" dirty="0" smtClean="0"/>
              <a:t>ser-friendly</a:t>
            </a:r>
            <a:r>
              <a:rPr lang="en-US" sz="2000" dirty="0" smtClean="0"/>
              <a:t> operation mostly implemented.</a:t>
            </a:r>
          </a:p>
          <a:p>
            <a:pPr marL="0" indent="0">
              <a:buNone/>
            </a:pPr>
            <a:r>
              <a:rPr lang="en-US" sz="2000" dirty="0" smtClean="0"/>
              <a:t>(Future: implementation as diagnostic tool for machine optimization) </a:t>
            </a:r>
            <a:endParaRPr lang="en-US" sz="2000" dirty="0"/>
          </a:p>
          <a:p>
            <a:pPr marL="0" indent="0">
              <a:buNone/>
            </a:pPr>
            <a:endParaRPr lang="en-US" dirty="0"/>
          </a:p>
        </p:txBody>
      </p:sp>
      <p:sp>
        <p:nvSpPr>
          <p:cNvPr id="3" name="Title 2"/>
          <p:cNvSpPr>
            <a:spLocks noGrp="1"/>
          </p:cNvSpPr>
          <p:nvPr>
            <p:ph type="title"/>
          </p:nvPr>
        </p:nvSpPr>
        <p:spPr>
          <a:xfrm>
            <a:off x="3347865" y="231771"/>
            <a:ext cx="4104456" cy="508500"/>
          </a:xfrm>
        </p:spPr>
        <p:txBody>
          <a:bodyPr/>
          <a:lstStyle/>
          <a:p>
            <a:r>
              <a:rPr lang="en-US" dirty="0"/>
              <a:t>Conclusions</a:t>
            </a:r>
            <a:endParaRPr lang="de-CH" dirty="0"/>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11</a:t>
            </a:fld>
            <a:endParaRPr lang="de-DE" dirty="0"/>
          </a:p>
        </p:txBody>
      </p:sp>
      <p:pic>
        <p:nvPicPr>
          <p:cNvPr id="6" name="Content Placeholder 5"/>
          <p:cNvPicPr>
            <a:picLocks noChangeAspect="1"/>
          </p:cNvPicPr>
          <p:nvPr/>
        </p:nvPicPr>
        <p:blipFill rotWithShape="1">
          <a:blip r:embed="rId2">
            <a:extLst>
              <a:ext uri="{28A0092B-C50C-407E-A947-70E740481C1C}">
                <a14:useLocalDpi xmlns:a14="http://schemas.microsoft.com/office/drawing/2010/main" val="0"/>
              </a:ext>
            </a:extLst>
          </a:blip>
          <a:srcRect l="49489"/>
          <a:stretch/>
        </p:blipFill>
        <p:spPr>
          <a:xfrm>
            <a:off x="6869932" y="2277032"/>
            <a:ext cx="1779983" cy="1440000"/>
          </a:xfrm>
          <a:prstGeom prst="rect">
            <a:avLst/>
          </a:prstGeom>
        </p:spPr>
      </p:pic>
      <p:pic>
        <p:nvPicPr>
          <p:cNvPr id="7" name="Content Placeholder 4"/>
          <p:cNvPicPr>
            <a:picLocks noChangeAspect="1"/>
          </p:cNvPicPr>
          <p:nvPr/>
        </p:nvPicPr>
        <p:blipFill rotWithShape="1">
          <a:blip r:embed="rId3">
            <a:extLst>
              <a:ext uri="{28A0092B-C50C-407E-A947-70E740481C1C}">
                <a14:useLocalDpi xmlns:a14="http://schemas.microsoft.com/office/drawing/2010/main" val="0"/>
              </a:ext>
            </a:extLst>
          </a:blip>
          <a:srcRect l="48030" r="-273"/>
          <a:stretch/>
        </p:blipFill>
        <p:spPr>
          <a:xfrm>
            <a:off x="6809445" y="3717192"/>
            <a:ext cx="1860207" cy="14400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9445" y="990740"/>
            <a:ext cx="1589162" cy="1224000"/>
          </a:xfrm>
          <a:prstGeom prst="rect">
            <a:avLst/>
          </a:prstGeom>
        </p:spPr>
      </p:pic>
      <p:pic>
        <p:nvPicPr>
          <p:cNvPr id="11" name="Picture 10"/>
          <p:cNvPicPr>
            <a:picLocks noChangeAspect="1"/>
          </p:cNvPicPr>
          <p:nvPr/>
        </p:nvPicPr>
        <p:blipFill rotWithShape="1">
          <a:blip r:embed="rId5"/>
          <a:srcRect b="2676"/>
          <a:stretch/>
        </p:blipFill>
        <p:spPr>
          <a:xfrm>
            <a:off x="6804248" y="5215617"/>
            <a:ext cx="1924191" cy="1440000"/>
          </a:xfrm>
          <a:prstGeom prst="rect">
            <a:avLst/>
          </a:prstGeom>
        </p:spPr>
      </p:pic>
    </p:spTree>
    <p:extLst>
      <p:ext uri="{BB962C8B-B14F-4D97-AF65-F5344CB8AC3E}">
        <p14:creationId xmlns:p14="http://schemas.microsoft.com/office/powerpoint/2010/main" val="589168536"/>
      </p:ext>
    </p:extLst>
  </p:cSld>
  <p:clrMapOvr>
    <a:masterClrMapping/>
  </p:clrMapOvr>
  <p:transition spd="med"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Performance </a:t>
            </a:r>
            <a:r>
              <a:rPr lang="en-US" dirty="0" smtClean="0"/>
              <a:t>optimization</a:t>
            </a:r>
            <a:endParaRPr lang="de-CH" dirty="0"/>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12</a:t>
            </a:fld>
            <a:endParaRPr lang="de-DE"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r="53279"/>
          <a:stretch/>
        </p:blipFill>
        <p:spPr>
          <a:xfrm>
            <a:off x="913944" y="974949"/>
            <a:ext cx="3263048" cy="2808000"/>
          </a:xfrm>
          <a:prstGeom prst="rect">
            <a:avLst/>
          </a:prstGeom>
        </p:spPr>
      </p:pic>
      <p:cxnSp>
        <p:nvCxnSpPr>
          <p:cNvPr id="7" name="Straight Arrow Connector 6"/>
          <p:cNvCxnSpPr/>
          <p:nvPr/>
        </p:nvCxnSpPr>
        <p:spPr bwMode="auto">
          <a:xfrm>
            <a:off x="2843808" y="1975422"/>
            <a:ext cx="0" cy="1093538"/>
          </a:xfrm>
          <a:prstGeom prst="straightConnector1">
            <a:avLst/>
          </a:prstGeom>
          <a:solidFill>
            <a:schemeClr val="accent1"/>
          </a:solidFill>
          <a:ln w="60325" cap="flat" cmpd="sng" algn="ctr">
            <a:solidFill>
              <a:schemeClr val="bg2">
                <a:lumMod val="75000"/>
                <a:alpha val="80000"/>
              </a:schemeClr>
            </a:solidFill>
            <a:prstDash val="sysDash"/>
            <a:round/>
            <a:headEnd type="triangle" w="sm" len="med"/>
            <a:tailEnd type="triangle" w="sm" len="med"/>
          </a:ln>
          <a:effectLst/>
        </p:spPr>
      </p:cxnSp>
      <p:sp>
        <p:nvSpPr>
          <p:cNvPr id="9" name="TextBox 8"/>
          <p:cNvSpPr txBox="1"/>
          <p:nvPr/>
        </p:nvSpPr>
        <p:spPr>
          <a:xfrm>
            <a:off x="1905912" y="2381085"/>
            <a:ext cx="2304256" cy="914400"/>
          </a:xfrm>
          <a:prstGeom prst="rect">
            <a:avLst/>
          </a:prstGeom>
          <a:noFill/>
        </p:spPr>
        <p:txBody>
          <a:bodyPr wrap="none" lIns="0" tIns="0" rIns="0" bIns="0" rtlCol="0">
            <a:noAutofit/>
          </a:bodyPr>
          <a:lstStyle/>
          <a:p>
            <a:pPr>
              <a:lnSpc>
                <a:spcPct val="110000"/>
              </a:lnSpc>
              <a:spcBef>
                <a:spcPts val="0"/>
              </a:spcBef>
            </a:pPr>
            <a:r>
              <a:rPr lang="en-US" b="1" kern="1000" spc="30" dirty="0" smtClean="0">
                <a:solidFill>
                  <a:schemeClr val="bg2">
                    <a:lumMod val="75000"/>
                  </a:schemeClr>
                </a:solidFill>
                <a:latin typeface="+mn-lt"/>
                <a:cs typeface="Franklin Gothic Book"/>
              </a:rPr>
              <a:t>factor</a:t>
            </a:r>
            <a:r>
              <a:rPr lang="en-US" b="1" kern="1000" spc="30" dirty="0" smtClean="0">
                <a:solidFill>
                  <a:srgbClr val="FF0000"/>
                </a:solidFill>
                <a:latin typeface="+mn-lt"/>
                <a:cs typeface="Franklin Gothic Book"/>
              </a:rPr>
              <a:t> x7</a:t>
            </a:r>
            <a:endParaRPr lang="en-US" b="1" kern="1000" spc="30" dirty="0">
              <a:solidFill>
                <a:srgbClr val="FF0000"/>
              </a:solidFill>
              <a:latin typeface="+mn-lt"/>
              <a:cs typeface="Franklin Gothic Book"/>
            </a:endParaRPr>
          </a:p>
          <a:p>
            <a:pPr>
              <a:lnSpc>
                <a:spcPct val="110000"/>
              </a:lnSpc>
              <a:spcBef>
                <a:spcPts val="0"/>
              </a:spcBef>
            </a:pPr>
            <a:r>
              <a:rPr lang="en-US" b="1" kern="1000" spc="30" dirty="0">
                <a:solidFill>
                  <a:schemeClr val="bg2">
                    <a:lumMod val="75000"/>
                  </a:schemeClr>
                </a:solidFill>
                <a:latin typeface="+mn-lt"/>
                <a:cs typeface="Franklin Gothic Book"/>
              </a:rPr>
              <a:t>reduction</a:t>
            </a:r>
            <a:endParaRPr lang="de-CH" b="1" kern="1000" spc="30" dirty="0" err="1">
              <a:solidFill>
                <a:schemeClr val="bg2">
                  <a:lumMod val="75000"/>
                </a:schemeClr>
              </a:solidFill>
              <a:latin typeface="+mn-lt"/>
              <a:cs typeface="Franklin Gothic Book"/>
            </a:endParaRPr>
          </a:p>
        </p:txBody>
      </p:sp>
      <p:pic>
        <p:nvPicPr>
          <p:cNvPr id="10"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2490" r="9596"/>
          <a:stretch/>
        </p:blipFill>
        <p:spPr bwMode="auto">
          <a:xfrm>
            <a:off x="6209178" y="1531506"/>
            <a:ext cx="1439176" cy="190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Oval 10"/>
          <p:cNvSpPr/>
          <p:nvPr/>
        </p:nvSpPr>
        <p:spPr bwMode="auto">
          <a:xfrm rot="5400000">
            <a:off x="6712248" y="1831195"/>
            <a:ext cx="1368154" cy="504057"/>
          </a:xfrm>
          <a:prstGeom prst="ellipse">
            <a:avLst/>
          </a:prstGeom>
          <a:noFill/>
          <a:ln w="31750" cap="flat" cmpd="sng" algn="ctr">
            <a:solidFill>
              <a:schemeClr val="accent6">
                <a:lumMod val="60000"/>
                <a:lumOff val="40000"/>
              </a:schemeClr>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accent6">
                  <a:lumMod val="60000"/>
                  <a:lumOff val="40000"/>
                </a:schemeClr>
              </a:solidFill>
              <a:effectLst/>
              <a:latin typeface="Times" charset="0"/>
            </a:endParaRPr>
          </a:p>
        </p:txBody>
      </p:sp>
      <p:sp>
        <p:nvSpPr>
          <p:cNvPr id="12" name="TextBox 11"/>
          <p:cNvSpPr txBox="1"/>
          <p:nvPr/>
        </p:nvSpPr>
        <p:spPr>
          <a:xfrm>
            <a:off x="6928766" y="726941"/>
            <a:ext cx="2304256" cy="914400"/>
          </a:xfrm>
          <a:prstGeom prst="rect">
            <a:avLst/>
          </a:prstGeom>
          <a:noFill/>
        </p:spPr>
        <p:txBody>
          <a:bodyPr wrap="none" lIns="0" tIns="0" rIns="0" bIns="0" rtlCol="0">
            <a:noAutofit/>
          </a:bodyPr>
          <a:lstStyle/>
          <a:p>
            <a:pPr>
              <a:lnSpc>
                <a:spcPct val="110000"/>
              </a:lnSpc>
              <a:spcBef>
                <a:spcPts val="0"/>
              </a:spcBef>
            </a:pPr>
            <a:r>
              <a:rPr lang="en-US" b="1" kern="1000" spc="30" dirty="0" err="1">
                <a:solidFill>
                  <a:schemeClr val="accent6">
                    <a:lumMod val="75000"/>
                  </a:schemeClr>
                </a:solidFill>
                <a:latin typeface="+mn-lt"/>
                <a:cs typeface="Franklin Gothic Book"/>
              </a:rPr>
              <a:t>Kapton</a:t>
            </a:r>
            <a:r>
              <a:rPr lang="en-US" b="1" kern="1000" spc="30" dirty="0">
                <a:solidFill>
                  <a:schemeClr val="accent6">
                    <a:lumMod val="75000"/>
                  </a:schemeClr>
                </a:solidFill>
                <a:latin typeface="+mn-lt"/>
                <a:cs typeface="Franklin Gothic Book"/>
              </a:rPr>
              <a:t> shielding</a:t>
            </a:r>
            <a:endParaRPr lang="de-CH" b="1" kern="1000" spc="30" dirty="0">
              <a:solidFill>
                <a:schemeClr val="accent6">
                  <a:lumMod val="75000"/>
                </a:schemeClr>
              </a:solidFill>
              <a:latin typeface="+mn-lt"/>
              <a:cs typeface="Franklin Gothic Book"/>
            </a:endParaRPr>
          </a:p>
          <a:p>
            <a:pPr>
              <a:lnSpc>
                <a:spcPct val="110000"/>
              </a:lnSpc>
              <a:spcBef>
                <a:spcPts val="0"/>
              </a:spcBef>
            </a:pPr>
            <a:r>
              <a:rPr lang="en-US" b="1" kern="1000" spc="30" dirty="0">
                <a:solidFill>
                  <a:schemeClr val="accent6">
                    <a:lumMod val="75000"/>
                  </a:schemeClr>
                </a:solidFill>
                <a:latin typeface="+mn-lt"/>
                <a:cs typeface="Franklin Gothic Book"/>
              </a:rPr>
              <a:t>d</a:t>
            </a:r>
            <a:r>
              <a:rPr lang="en-US" b="1" kern="1000" spc="30" baseline="-25000" dirty="0">
                <a:solidFill>
                  <a:schemeClr val="accent6">
                    <a:lumMod val="75000"/>
                  </a:schemeClr>
                </a:solidFill>
                <a:latin typeface="+mn-lt"/>
                <a:cs typeface="Franklin Gothic Book"/>
              </a:rPr>
              <a:t>Kapton</a:t>
            </a:r>
            <a:r>
              <a:rPr lang="en-US" b="1" kern="1000" spc="30" dirty="0">
                <a:solidFill>
                  <a:schemeClr val="accent6">
                    <a:lumMod val="75000"/>
                  </a:schemeClr>
                </a:solidFill>
                <a:latin typeface="+mn-lt"/>
                <a:cs typeface="Franklin Gothic Book"/>
              </a:rPr>
              <a:t>= 14 µm</a:t>
            </a:r>
            <a:r>
              <a:rPr lang="en-US" b="1" kern="1000" spc="30" baseline="-25000" dirty="0">
                <a:solidFill>
                  <a:schemeClr val="accent6">
                    <a:lumMod val="75000"/>
                  </a:schemeClr>
                </a:solidFill>
                <a:latin typeface="+mn-lt"/>
                <a:cs typeface="Franklin Gothic Book"/>
              </a:rPr>
              <a:t> </a:t>
            </a:r>
          </a:p>
        </p:txBody>
      </p:sp>
      <p:pic>
        <p:nvPicPr>
          <p:cNvPr id="18" name="Picture 17"/>
          <p:cNvPicPr>
            <a:picLocks noChangeAspect="1"/>
          </p:cNvPicPr>
          <p:nvPr/>
        </p:nvPicPr>
        <p:blipFill rotWithShape="1">
          <a:blip r:embed="rId2">
            <a:extLst>
              <a:ext uri="{28A0092B-C50C-407E-A947-70E740481C1C}">
                <a14:useLocalDpi xmlns:a14="http://schemas.microsoft.com/office/drawing/2010/main" val="0"/>
              </a:ext>
            </a:extLst>
          </a:blip>
          <a:srcRect l="47578" r="115"/>
          <a:stretch/>
        </p:blipFill>
        <p:spPr>
          <a:xfrm>
            <a:off x="923596" y="3791209"/>
            <a:ext cx="3653213" cy="2808000"/>
          </a:xfrm>
          <a:prstGeom prst="rect">
            <a:avLst/>
          </a:prstGeom>
        </p:spPr>
      </p:pic>
      <p:sp>
        <p:nvSpPr>
          <p:cNvPr id="19" name="TextBox 18"/>
          <p:cNvSpPr txBox="1"/>
          <p:nvPr/>
        </p:nvSpPr>
        <p:spPr>
          <a:xfrm>
            <a:off x="2123729" y="5807036"/>
            <a:ext cx="1536171" cy="609600"/>
          </a:xfrm>
          <a:prstGeom prst="rect">
            <a:avLst/>
          </a:prstGeom>
          <a:noFill/>
        </p:spPr>
        <p:txBody>
          <a:bodyPr wrap="none" lIns="0" tIns="0" rIns="0" bIns="0" rtlCol="0">
            <a:noAutofit/>
          </a:bodyPr>
          <a:lstStyle/>
          <a:p>
            <a:pPr>
              <a:lnSpc>
                <a:spcPct val="110000"/>
              </a:lnSpc>
              <a:spcBef>
                <a:spcPts val="0"/>
              </a:spcBef>
            </a:pPr>
            <a:r>
              <a:rPr lang="en-US" b="1" kern="1000" spc="30" dirty="0" err="1" smtClean="0">
                <a:solidFill>
                  <a:schemeClr val="bg2">
                    <a:lumMod val="75000"/>
                  </a:schemeClr>
                </a:solidFill>
                <a:latin typeface="+mn-lt"/>
                <a:cs typeface="Franklin Gothic Book"/>
              </a:rPr>
              <a:t>T</a:t>
            </a:r>
            <a:r>
              <a:rPr lang="en-US" b="1" kern="1000" spc="30" baseline="-25000" dirty="0" err="1" smtClean="0">
                <a:solidFill>
                  <a:schemeClr val="bg2">
                    <a:lumMod val="75000"/>
                  </a:schemeClr>
                </a:solidFill>
                <a:latin typeface="+mn-lt"/>
                <a:cs typeface="Franklin Gothic Book"/>
              </a:rPr>
              <a:t>Air</a:t>
            </a:r>
            <a:r>
              <a:rPr lang="en-US" b="1" kern="1000" spc="30" dirty="0" smtClean="0">
                <a:solidFill>
                  <a:schemeClr val="bg2">
                    <a:lumMod val="75000"/>
                  </a:schemeClr>
                </a:solidFill>
                <a:latin typeface="+mn-lt"/>
                <a:cs typeface="Franklin Gothic Book"/>
              </a:rPr>
              <a:t>=</a:t>
            </a:r>
            <a:r>
              <a:rPr lang="en-US" b="1" kern="1000" spc="30" dirty="0" smtClean="0">
                <a:solidFill>
                  <a:srgbClr val="FF0000"/>
                </a:solidFill>
                <a:latin typeface="+mn-lt"/>
                <a:cs typeface="Franklin Gothic Book"/>
              </a:rPr>
              <a:t>&lt;1 </a:t>
            </a:r>
            <a:r>
              <a:rPr lang="en-US" b="1" kern="1000" spc="30" dirty="0">
                <a:solidFill>
                  <a:srgbClr val="FF0000"/>
                </a:solidFill>
                <a:latin typeface="+mn-lt"/>
                <a:cs typeface="Franklin Gothic Book"/>
              </a:rPr>
              <a:t>% </a:t>
            </a:r>
            <a:r>
              <a:rPr lang="en-US" b="1" kern="1000" spc="30" dirty="0">
                <a:solidFill>
                  <a:schemeClr val="bg2">
                    <a:lumMod val="75000"/>
                  </a:schemeClr>
                </a:solidFill>
                <a:latin typeface="+mn-lt"/>
                <a:cs typeface="Franklin Gothic Book"/>
              </a:rPr>
              <a:t>at 4 </a:t>
            </a:r>
            <a:r>
              <a:rPr lang="en-US" b="1" kern="1000" spc="30" dirty="0" err="1">
                <a:solidFill>
                  <a:schemeClr val="bg2">
                    <a:lumMod val="75000"/>
                  </a:schemeClr>
                </a:solidFill>
                <a:latin typeface="+mn-lt"/>
                <a:cs typeface="Franklin Gothic Book"/>
              </a:rPr>
              <a:t>keV</a:t>
            </a:r>
            <a:endParaRPr lang="de-CH" b="1" kern="1000" spc="30" dirty="0">
              <a:solidFill>
                <a:schemeClr val="bg2">
                  <a:lumMod val="75000"/>
                </a:schemeClr>
              </a:solidFill>
              <a:latin typeface="+mn-lt"/>
              <a:cs typeface="Franklin Gothic Book"/>
            </a:endParaRPr>
          </a:p>
        </p:txBody>
      </p:sp>
      <p:sp>
        <p:nvSpPr>
          <p:cNvPr id="20" name="TextBox 19"/>
          <p:cNvSpPr txBox="1"/>
          <p:nvPr/>
        </p:nvSpPr>
        <p:spPr>
          <a:xfrm>
            <a:off x="2123729" y="4701712"/>
            <a:ext cx="1536171" cy="609600"/>
          </a:xfrm>
          <a:prstGeom prst="rect">
            <a:avLst/>
          </a:prstGeom>
          <a:noFill/>
        </p:spPr>
        <p:txBody>
          <a:bodyPr wrap="none" lIns="0" tIns="0" rIns="0" bIns="0" rtlCol="0">
            <a:noAutofit/>
          </a:bodyPr>
          <a:lstStyle/>
          <a:p>
            <a:pPr>
              <a:lnSpc>
                <a:spcPct val="110000"/>
              </a:lnSpc>
              <a:spcBef>
                <a:spcPts val="0"/>
              </a:spcBef>
            </a:pPr>
            <a:r>
              <a:rPr lang="en-US" b="1" kern="1000" spc="30" dirty="0">
                <a:solidFill>
                  <a:schemeClr val="bg2">
                    <a:lumMod val="75000"/>
                  </a:schemeClr>
                </a:solidFill>
                <a:latin typeface="+mn-lt"/>
                <a:cs typeface="Franklin Gothic Book"/>
              </a:rPr>
              <a:t>T</a:t>
            </a:r>
            <a:r>
              <a:rPr lang="en-US" b="1" kern="1000" spc="30" baseline="-25000" dirty="0">
                <a:solidFill>
                  <a:schemeClr val="bg2">
                    <a:lumMod val="75000"/>
                  </a:schemeClr>
                </a:solidFill>
                <a:latin typeface="+mn-lt"/>
                <a:cs typeface="Franklin Gothic Book"/>
              </a:rPr>
              <a:t>He</a:t>
            </a:r>
            <a:r>
              <a:rPr lang="en-US" b="1" kern="1000" spc="30" dirty="0">
                <a:solidFill>
                  <a:schemeClr val="bg2">
                    <a:lumMod val="75000"/>
                  </a:schemeClr>
                </a:solidFill>
                <a:latin typeface="+mn-lt"/>
                <a:cs typeface="Franklin Gothic Book"/>
              </a:rPr>
              <a:t>≈</a:t>
            </a:r>
            <a:r>
              <a:rPr lang="en-US" b="1" kern="1000" spc="30" dirty="0">
                <a:solidFill>
                  <a:srgbClr val="FF0000"/>
                </a:solidFill>
                <a:latin typeface="+mn-lt"/>
                <a:cs typeface="Franklin Gothic Book"/>
              </a:rPr>
              <a:t>70 % </a:t>
            </a:r>
            <a:r>
              <a:rPr lang="en-US" b="1" kern="1000" spc="30" dirty="0">
                <a:solidFill>
                  <a:schemeClr val="bg2">
                    <a:lumMod val="75000"/>
                  </a:schemeClr>
                </a:solidFill>
                <a:latin typeface="+mn-lt"/>
                <a:cs typeface="Franklin Gothic Book"/>
              </a:rPr>
              <a:t>at 4 </a:t>
            </a:r>
            <a:r>
              <a:rPr lang="en-US" b="1" kern="1000" spc="30" dirty="0" err="1">
                <a:solidFill>
                  <a:schemeClr val="bg2">
                    <a:lumMod val="75000"/>
                  </a:schemeClr>
                </a:solidFill>
                <a:latin typeface="+mn-lt"/>
                <a:cs typeface="Franklin Gothic Book"/>
              </a:rPr>
              <a:t>keV</a:t>
            </a:r>
            <a:endParaRPr lang="de-CH" b="1" kern="1000" spc="30" dirty="0" err="1">
              <a:solidFill>
                <a:schemeClr val="bg2">
                  <a:lumMod val="75000"/>
                </a:schemeClr>
              </a:solidFill>
              <a:latin typeface="+mn-lt"/>
              <a:cs typeface="Franklin Gothic Book"/>
            </a:endParaRPr>
          </a:p>
        </p:txBody>
      </p:sp>
      <p:cxnSp>
        <p:nvCxnSpPr>
          <p:cNvPr id="21" name="Straight Arrow Connector 20"/>
          <p:cNvCxnSpPr/>
          <p:nvPr/>
        </p:nvCxnSpPr>
        <p:spPr bwMode="auto">
          <a:xfrm>
            <a:off x="1739687" y="4655305"/>
            <a:ext cx="0" cy="1307697"/>
          </a:xfrm>
          <a:prstGeom prst="straightConnector1">
            <a:avLst/>
          </a:prstGeom>
          <a:solidFill>
            <a:schemeClr val="accent1"/>
          </a:solidFill>
          <a:ln w="60325" cap="flat" cmpd="sng" algn="ctr">
            <a:solidFill>
              <a:schemeClr val="bg2">
                <a:lumMod val="75000"/>
                <a:alpha val="80000"/>
              </a:schemeClr>
            </a:solidFill>
            <a:prstDash val="sysDash"/>
            <a:round/>
            <a:headEnd type="triangle" w="sm" len="med"/>
            <a:tailEnd type="triangle" w="sm" len="med"/>
          </a:ln>
          <a:effectLst/>
        </p:spPr>
      </p:cxnSp>
      <p:pic>
        <p:nvPicPr>
          <p:cNvPr id="22" name="Grafik 2"/>
          <p:cNvPicPr>
            <a:picLocks noChangeAspect="1"/>
          </p:cNvPicPr>
          <p:nvPr/>
        </p:nvPicPr>
        <p:blipFill>
          <a:blip r:embed="rId4"/>
          <a:stretch>
            <a:fillRect/>
          </a:stretch>
        </p:blipFill>
        <p:spPr>
          <a:xfrm>
            <a:off x="5220072" y="3855613"/>
            <a:ext cx="3680594" cy="1800000"/>
          </a:xfrm>
          <a:prstGeom prst="rect">
            <a:avLst/>
          </a:prstGeom>
        </p:spPr>
      </p:pic>
      <p:sp>
        <p:nvSpPr>
          <p:cNvPr id="23" name="TextBox 22"/>
          <p:cNvSpPr txBox="1"/>
          <p:nvPr/>
        </p:nvSpPr>
        <p:spPr>
          <a:xfrm>
            <a:off x="6209178" y="5641010"/>
            <a:ext cx="2304256" cy="914400"/>
          </a:xfrm>
          <a:prstGeom prst="rect">
            <a:avLst/>
          </a:prstGeom>
          <a:noFill/>
        </p:spPr>
        <p:txBody>
          <a:bodyPr wrap="none" lIns="0" tIns="0" rIns="0" bIns="0" rtlCol="0">
            <a:noAutofit/>
          </a:bodyPr>
          <a:lstStyle/>
          <a:p>
            <a:pPr>
              <a:lnSpc>
                <a:spcPct val="110000"/>
              </a:lnSpc>
              <a:spcBef>
                <a:spcPts val="0"/>
              </a:spcBef>
            </a:pPr>
            <a:r>
              <a:rPr lang="en-US" b="1" kern="1000" spc="30" dirty="0">
                <a:solidFill>
                  <a:schemeClr val="accent6">
                    <a:lumMod val="75000"/>
                  </a:schemeClr>
                </a:solidFill>
                <a:latin typeface="+mn-lt"/>
                <a:cs typeface="Franklin Gothic Book"/>
              </a:rPr>
              <a:t>L=800 </a:t>
            </a:r>
            <a:r>
              <a:rPr lang="en-US" b="1" kern="1000" spc="30" dirty="0" smtClean="0">
                <a:solidFill>
                  <a:schemeClr val="accent6">
                    <a:lumMod val="75000"/>
                  </a:schemeClr>
                </a:solidFill>
                <a:latin typeface="+mn-lt"/>
                <a:cs typeface="Franklin Gothic Book"/>
              </a:rPr>
              <a:t>mm</a:t>
            </a:r>
            <a:endParaRPr lang="de-CH" b="1" kern="1000" spc="30" dirty="0">
              <a:solidFill>
                <a:schemeClr val="accent6">
                  <a:lumMod val="75000"/>
                </a:schemeClr>
              </a:solidFill>
              <a:latin typeface="+mn-lt"/>
              <a:cs typeface="Franklin Gothic Book"/>
            </a:endParaRPr>
          </a:p>
          <a:p>
            <a:pPr>
              <a:lnSpc>
                <a:spcPct val="110000"/>
              </a:lnSpc>
              <a:spcBef>
                <a:spcPts val="0"/>
              </a:spcBef>
            </a:pPr>
            <a:r>
              <a:rPr lang="en-US" b="1" kern="1000" spc="30" dirty="0">
                <a:solidFill>
                  <a:schemeClr val="accent6">
                    <a:lumMod val="75000"/>
                  </a:schemeClr>
                </a:solidFill>
                <a:latin typeface="+mn-lt"/>
                <a:cs typeface="Franklin Gothic Book"/>
              </a:rPr>
              <a:t>d</a:t>
            </a:r>
            <a:r>
              <a:rPr lang="en-US" b="1" kern="1000" spc="30" baseline="-25000" dirty="0">
                <a:solidFill>
                  <a:schemeClr val="accent6">
                    <a:lumMod val="75000"/>
                  </a:schemeClr>
                </a:solidFill>
                <a:latin typeface="+mn-lt"/>
                <a:cs typeface="Franklin Gothic Book"/>
              </a:rPr>
              <a:t>Kapton</a:t>
            </a:r>
            <a:r>
              <a:rPr lang="en-US" b="1" kern="1000" spc="30" dirty="0">
                <a:solidFill>
                  <a:schemeClr val="accent6">
                    <a:lumMod val="75000"/>
                  </a:schemeClr>
                </a:solidFill>
                <a:latin typeface="+mn-lt"/>
                <a:cs typeface="Franklin Gothic Book"/>
              </a:rPr>
              <a:t>= 50 µm</a:t>
            </a:r>
            <a:r>
              <a:rPr lang="en-US" b="1" kern="1000" spc="30" baseline="-25000" dirty="0">
                <a:solidFill>
                  <a:schemeClr val="accent6">
                    <a:lumMod val="75000"/>
                  </a:schemeClr>
                </a:solidFill>
                <a:latin typeface="+mn-lt"/>
                <a:cs typeface="Franklin Gothic Book"/>
              </a:rPr>
              <a:t> </a:t>
            </a:r>
          </a:p>
        </p:txBody>
      </p:sp>
      <p:cxnSp>
        <p:nvCxnSpPr>
          <p:cNvPr id="24" name="Straight Arrow Connector 23"/>
          <p:cNvCxnSpPr/>
          <p:nvPr/>
        </p:nvCxnSpPr>
        <p:spPr bwMode="auto">
          <a:xfrm>
            <a:off x="5910085" y="5238529"/>
            <a:ext cx="2046291" cy="638743"/>
          </a:xfrm>
          <a:prstGeom prst="straightConnector1">
            <a:avLst/>
          </a:prstGeom>
          <a:solidFill>
            <a:schemeClr val="accent1"/>
          </a:solidFill>
          <a:ln w="28575" cap="flat" cmpd="sng" algn="ctr">
            <a:solidFill>
              <a:schemeClr val="accent6">
                <a:lumMod val="60000"/>
                <a:lumOff val="40000"/>
              </a:schemeClr>
            </a:solidFill>
            <a:prstDash val="sysDash"/>
            <a:round/>
            <a:headEnd type="triangle" w="sm" len="med"/>
            <a:tailEnd type="triangle" w="sm" len="med"/>
          </a:ln>
          <a:effectLst/>
        </p:spPr>
      </p:cxnSp>
    </p:spTree>
    <p:extLst>
      <p:ext uri="{BB962C8B-B14F-4D97-AF65-F5344CB8AC3E}">
        <p14:creationId xmlns:p14="http://schemas.microsoft.com/office/powerpoint/2010/main" val="4129247489"/>
      </p:ext>
    </p:extLst>
  </p:cSld>
  <p:clrMapOvr>
    <a:masterClrMapping/>
  </p:clrMapOvr>
  <p:transition spd="med"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Final </a:t>
            </a:r>
            <a:r>
              <a:rPr lang="en-US" dirty="0" smtClean="0"/>
              <a:t>work: GUI and processing</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13</a:t>
            </a:fld>
            <a:endParaRPr lang="de-DE" dirty="0"/>
          </a:p>
        </p:txBody>
      </p:sp>
      <p:sp>
        <p:nvSpPr>
          <p:cNvPr id="6" name="TextBox 5"/>
          <p:cNvSpPr txBox="1"/>
          <p:nvPr/>
        </p:nvSpPr>
        <p:spPr>
          <a:xfrm>
            <a:off x="899592" y="1340768"/>
            <a:ext cx="7882462" cy="1728192"/>
          </a:xfrm>
          <a:prstGeom prst="rect">
            <a:avLst/>
          </a:prstGeom>
          <a:noFill/>
        </p:spPr>
        <p:txBody>
          <a:bodyPr wrap="square" lIns="0" tIns="0" rIns="0" bIns="0" rtlCol="0">
            <a:noAutofit/>
          </a:bodyPr>
          <a:lstStyle/>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Creating a simplified user interface for ‘casual’ users.</a:t>
            </a:r>
          </a:p>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Post-processing of data to get rid of noise, give values like the bandwidth and center of the spectrum.</a:t>
            </a:r>
          </a:p>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Training—Nicole mentioned wanting to have a course for the operators once it is all polished.</a:t>
            </a:r>
            <a:endParaRPr lang="de-CH" sz="1800" kern="1000" spc="30" dirty="0" err="1" smtClean="0">
              <a:latin typeface="+mn-lt"/>
              <a:cs typeface="Franklin Gothic Book"/>
            </a:endParaRPr>
          </a:p>
        </p:txBody>
      </p:sp>
      <p:pic>
        <p:nvPicPr>
          <p:cNvPr id="9" name="Content Placeholder 8"/>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115616" y="2924944"/>
            <a:ext cx="7742237" cy="3509071"/>
          </a:xfrm>
        </p:spPr>
      </p:pic>
    </p:spTree>
    <p:extLst>
      <p:ext uri="{BB962C8B-B14F-4D97-AF65-F5344CB8AC3E}">
        <p14:creationId xmlns:p14="http://schemas.microsoft.com/office/powerpoint/2010/main" val="3677355583"/>
      </p:ext>
    </p:extLst>
  </p:cSld>
  <p:clrMapOvr>
    <a:masterClrMapping/>
  </p:clrMapOvr>
  <p:transition spd="med"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14</a:t>
            </a:fld>
            <a:endParaRPr lang="de-DE" dirty="0"/>
          </a:p>
        </p:txBody>
      </p:sp>
      <p:sp>
        <p:nvSpPr>
          <p:cNvPr id="5" name="Titel 4"/>
          <p:cNvSpPr>
            <a:spLocks noGrp="1"/>
          </p:cNvSpPr>
          <p:nvPr>
            <p:ph type="title"/>
          </p:nvPr>
        </p:nvSpPr>
        <p:spPr/>
        <p:txBody>
          <a:bodyPr/>
          <a:lstStyle/>
          <a:p>
            <a:r>
              <a:rPr lang="de-CH" dirty="0"/>
              <a:t>Wir schaffen Wissen – heute für morgen</a:t>
            </a:r>
          </a:p>
        </p:txBody>
      </p:sp>
      <p:sp>
        <p:nvSpPr>
          <p:cNvPr id="6" name="Textplatzhalter 5"/>
          <p:cNvSpPr>
            <a:spLocks noGrp="1"/>
          </p:cNvSpPr>
          <p:nvPr>
            <p:ph type="body" sz="quarter" idx="13"/>
          </p:nvPr>
        </p:nvSpPr>
        <p:spPr/>
        <p:txBody>
          <a:bodyPr/>
          <a:lstStyle/>
          <a:p>
            <a:pPr marL="0" indent="0">
              <a:buNone/>
            </a:pPr>
            <a:r>
              <a:rPr lang="de-CH" b="1" dirty="0" err="1" smtClean="0"/>
              <a:t>Thank</a:t>
            </a:r>
            <a:r>
              <a:rPr lang="de-CH" b="1" dirty="0" smtClean="0"/>
              <a:t> </a:t>
            </a:r>
            <a:r>
              <a:rPr lang="de-CH" b="1" dirty="0" err="1" smtClean="0"/>
              <a:t>you</a:t>
            </a:r>
            <a:r>
              <a:rPr lang="de-CH" b="1" dirty="0" smtClean="0"/>
              <a:t> </a:t>
            </a:r>
            <a:r>
              <a:rPr lang="de-CH" b="1" dirty="0" err="1" smtClean="0"/>
              <a:t>very</a:t>
            </a:r>
            <a:r>
              <a:rPr lang="de-CH" b="1" dirty="0" smtClean="0"/>
              <a:t> </a:t>
            </a:r>
            <a:r>
              <a:rPr lang="de-CH" b="1" dirty="0" err="1" smtClean="0"/>
              <a:t>much</a:t>
            </a:r>
            <a:r>
              <a:rPr lang="de-CH" b="1" dirty="0" smtClean="0"/>
              <a:t> </a:t>
            </a:r>
            <a:r>
              <a:rPr lang="de-CH" b="1" dirty="0" err="1" smtClean="0"/>
              <a:t>for</a:t>
            </a:r>
            <a:r>
              <a:rPr lang="de-CH" b="1" dirty="0" smtClean="0"/>
              <a:t> </a:t>
            </a:r>
            <a:r>
              <a:rPr lang="de-CH" b="1" dirty="0" err="1" smtClean="0"/>
              <a:t>you</a:t>
            </a:r>
            <a:r>
              <a:rPr lang="de-CH" b="1" dirty="0" err="1"/>
              <a:t>r</a:t>
            </a:r>
            <a:r>
              <a:rPr lang="de-CH" b="1" dirty="0" smtClean="0"/>
              <a:t> </a:t>
            </a:r>
            <a:r>
              <a:rPr lang="de-CH" b="1" dirty="0" err="1" smtClean="0"/>
              <a:t>attention</a:t>
            </a:r>
            <a:r>
              <a:rPr lang="de-CH" b="1" dirty="0"/>
              <a:t>!</a:t>
            </a:r>
            <a:r>
              <a:rPr lang="de-CH" b="1" dirty="0" smtClean="0"/>
              <a:t>  </a:t>
            </a:r>
            <a:endParaRPr lang="de-CH" b="1" dirty="0"/>
          </a:p>
        </p:txBody>
      </p:sp>
    </p:spTree>
    <p:extLst>
      <p:ext uri="{BB962C8B-B14F-4D97-AF65-F5344CB8AC3E}">
        <p14:creationId xmlns:p14="http://schemas.microsoft.com/office/powerpoint/2010/main" val="3497052268"/>
      </p:ext>
    </p:extLst>
  </p:cSld>
  <p:clrMapOvr>
    <a:masterClrMapping/>
  </p:clrMapOvr>
  <p:transition spd="med"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Tests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144050" y="2427933"/>
            <a:ext cx="5940000" cy="3564000"/>
          </a:xfrm>
          <a:prstGeom prst="rect">
            <a:avLst/>
          </a:prstGeom>
        </p:spPr>
      </p:pic>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a:t>
            </a:fld>
            <a:endParaRPr lang="de-DE" dirty="0"/>
          </a:p>
        </p:txBody>
      </p:sp>
      <p:sp>
        <p:nvSpPr>
          <p:cNvPr id="5" name="Title 4"/>
          <p:cNvSpPr>
            <a:spLocks noGrp="1"/>
          </p:cNvSpPr>
          <p:nvPr>
            <p:ph type="title"/>
          </p:nvPr>
        </p:nvSpPr>
        <p:spPr>
          <a:xfrm>
            <a:off x="1549342" y="295768"/>
            <a:ext cx="6708025" cy="1049168"/>
          </a:xfrm>
        </p:spPr>
        <p:txBody>
          <a:bodyPr/>
          <a:lstStyle/>
          <a:p>
            <a:pPr algn="ctr"/>
            <a:r>
              <a:rPr lang="en-US" dirty="0" smtClean="0"/>
              <a:t>Shot-to-shot SASE spectra fluctuations</a:t>
            </a:r>
            <a:endParaRPr lang="de-CH" dirty="0"/>
          </a:p>
        </p:txBody>
      </p:sp>
      <p:sp>
        <p:nvSpPr>
          <p:cNvPr id="12" name="Rectangle 11"/>
          <p:cNvSpPr/>
          <p:nvPr/>
        </p:nvSpPr>
        <p:spPr>
          <a:xfrm>
            <a:off x="3059832" y="6183023"/>
            <a:ext cx="6024218" cy="415498"/>
          </a:xfrm>
          <a:prstGeom prst="rect">
            <a:avLst/>
          </a:prstGeom>
        </p:spPr>
        <p:txBody>
          <a:bodyPr wrap="square">
            <a:spAutoFit/>
          </a:bodyPr>
          <a:lstStyle/>
          <a:p>
            <a:pPr marL="285750" indent="-285750">
              <a:buFont typeface="Wingdings" panose="05000000000000000000" pitchFamily="2" charset="2"/>
              <a:buChar char="ü"/>
            </a:pPr>
            <a:r>
              <a:rPr lang="en-US" sz="2100" b="1" dirty="0" smtClean="0">
                <a:solidFill>
                  <a:schemeClr val="accent3"/>
                </a:solidFill>
                <a:latin typeface="+mn-lt"/>
                <a:cs typeface="Arial" panose="020B0604020202020204" pitchFamily="34" charset="0"/>
              </a:rPr>
              <a:t>non-destructive shot-to-shot </a:t>
            </a:r>
            <a:r>
              <a:rPr lang="en-US" sz="2100" b="1" dirty="0">
                <a:solidFill>
                  <a:schemeClr val="tx2">
                    <a:lumMod val="75000"/>
                    <a:lumOff val="25000"/>
                  </a:schemeClr>
                </a:solidFill>
                <a:latin typeface="+mn-lt"/>
                <a:cs typeface="Arial" panose="020B0604020202020204" pitchFamily="34" charset="0"/>
              </a:rPr>
              <a:t>monitoring </a:t>
            </a:r>
            <a:r>
              <a:rPr lang="en-US" sz="2100" b="1" dirty="0" smtClean="0">
                <a:solidFill>
                  <a:schemeClr val="tx2">
                    <a:lumMod val="75000"/>
                    <a:lumOff val="25000"/>
                  </a:schemeClr>
                </a:solidFill>
                <a:latin typeface="+mn-lt"/>
                <a:cs typeface="Arial" panose="020B0604020202020204" pitchFamily="34" charset="0"/>
              </a:rPr>
              <a:t>required</a:t>
            </a:r>
            <a:endParaRPr lang="de-CH" sz="2100" b="1" dirty="0">
              <a:solidFill>
                <a:schemeClr val="tx2">
                  <a:lumMod val="75000"/>
                  <a:lumOff val="25000"/>
                </a:schemeClr>
              </a:solidFill>
              <a:latin typeface="+mn-lt"/>
              <a:cs typeface="Arial" panose="020B0604020202020204" pitchFamily="34" charset="0"/>
            </a:endParaRPr>
          </a:p>
        </p:txBody>
      </p:sp>
      <p:sp>
        <p:nvSpPr>
          <p:cNvPr id="2" name="Rectangle 1"/>
          <p:cNvSpPr/>
          <p:nvPr/>
        </p:nvSpPr>
        <p:spPr>
          <a:xfrm>
            <a:off x="5796136" y="2886562"/>
            <a:ext cx="2071115" cy="646331"/>
          </a:xfrm>
          <a:prstGeom prst="rect">
            <a:avLst/>
          </a:prstGeom>
        </p:spPr>
        <p:txBody>
          <a:bodyPr wrap="square">
            <a:spAutoFit/>
          </a:bodyPr>
          <a:lstStyle/>
          <a:p>
            <a:pPr marL="285750" indent="-285750">
              <a:buFont typeface="Wingdings" panose="05000000000000000000" pitchFamily="2" charset="2"/>
              <a:buChar char="ü"/>
            </a:pPr>
            <a:r>
              <a:rPr lang="de-CH" sz="1200" b="1" dirty="0" err="1" smtClean="0">
                <a:solidFill>
                  <a:schemeClr val="accent3"/>
                </a:solidFill>
                <a:cs typeface="Arial" panose="020B0604020202020204" pitchFamily="34" charset="0"/>
              </a:rPr>
              <a:t>variations</a:t>
            </a:r>
            <a:r>
              <a:rPr lang="de-CH" sz="1200" b="1" dirty="0" smtClean="0">
                <a:solidFill>
                  <a:schemeClr val="accent3"/>
                </a:solidFill>
                <a:cs typeface="Arial" panose="020B0604020202020204" pitchFamily="34" charset="0"/>
              </a:rPr>
              <a:t> </a:t>
            </a:r>
            <a:r>
              <a:rPr lang="de-CH" sz="1200" b="1" dirty="0">
                <a:solidFill>
                  <a:schemeClr val="accent3"/>
                </a:solidFill>
                <a:cs typeface="Arial" panose="020B0604020202020204" pitchFamily="34" charset="0"/>
              </a:rPr>
              <a:t>on </a:t>
            </a:r>
            <a:r>
              <a:rPr lang="de-CH" sz="1200" b="1" dirty="0" err="1">
                <a:solidFill>
                  <a:schemeClr val="accent3"/>
                </a:solidFill>
                <a:cs typeface="Arial" panose="020B0604020202020204" pitchFamily="34" charset="0"/>
              </a:rPr>
              <a:t>intensity</a:t>
            </a:r>
            <a:r>
              <a:rPr lang="de-CH" sz="1200" b="1" dirty="0">
                <a:solidFill>
                  <a:schemeClr val="accent3"/>
                </a:solidFill>
                <a:cs typeface="Arial" panose="020B0604020202020204" pitchFamily="34" charset="0"/>
              </a:rPr>
              <a:t> </a:t>
            </a:r>
            <a:r>
              <a:rPr lang="de-CH" sz="1200" b="1" dirty="0" err="1">
                <a:solidFill>
                  <a:schemeClr val="accent3"/>
                </a:solidFill>
                <a:cs typeface="Arial" panose="020B0604020202020204" pitchFamily="34" charset="0"/>
              </a:rPr>
              <a:t>and</a:t>
            </a:r>
            <a:r>
              <a:rPr lang="de-CH" sz="1200" b="1" dirty="0">
                <a:solidFill>
                  <a:schemeClr val="accent3"/>
                </a:solidFill>
                <a:cs typeface="Arial" panose="020B0604020202020204" pitchFamily="34" charset="0"/>
              </a:rPr>
              <a:t> </a:t>
            </a:r>
            <a:r>
              <a:rPr lang="de-CH" sz="1200" b="1" dirty="0" err="1">
                <a:solidFill>
                  <a:schemeClr val="accent3"/>
                </a:solidFill>
                <a:cs typeface="Arial" panose="020B0604020202020204" pitchFamily="34" charset="0"/>
              </a:rPr>
              <a:t>photon</a:t>
            </a:r>
            <a:r>
              <a:rPr lang="de-CH" sz="1200" b="1" dirty="0">
                <a:solidFill>
                  <a:schemeClr val="accent3"/>
                </a:solidFill>
                <a:cs typeface="Arial" panose="020B0604020202020204" pitchFamily="34" charset="0"/>
              </a:rPr>
              <a:t> </a:t>
            </a:r>
            <a:r>
              <a:rPr lang="de-CH" sz="1200" b="1" dirty="0" err="1">
                <a:solidFill>
                  <a:schemeClr val="accent3"/>
                </a:solidFill>
                <a:cs typeface="Arial" panose="020B0604020202020204" pitchFamily="34" charset="0"/>
              </a:rPr>
              <a:t>energy</a:t>
            </a:r>
            <a:r>
              <a:rPr lang="de-CH" sz="1200" b="1" dirty="0">
                <a:solidFill>
                  <a:schemeClr val="accent3"/>
                </a:solidFill>
                <a:cs typeface="Arial" panose="020B0604020202020204" pitchFamily="34" charset="0"/>
              </a:rPr>
              <a:t>!</a:t>
            </a:r>
          </a:p>
        </p:txBody>
      </p:sp>
      <p:pic>
        <p:nvPicPr>
          <p:cNvPr id="3" name="Picture 2"/>
          <p:cNvPicPr>
            <a:picLocks noChangeAspect="1"/>
          </p:cNvPicPr>
          <p:nvPr/>
        </p:nvPicPr>
        <p:blipFill rotWithShape="1">
          <a:blip r:embed="rId5">
            <a:extLst>
              <a:ext uri="{28A0092B-C50C-407E-A947-70E740481C1C}">
                <a14:useLocalDpi xmlns:a14="http://schemas.microsoft.com/office/drawing/2010/main" val="0"/>
              </a:ext>
            </a:extLst>
          </a:blip>
          <a:srcRect l="5888" b="49601"/>
          <a:stretch/>
        </p:blipFill>
        <p:spPr>
          <a:xfrm>
            <a:off x="395536" y="1096610"/>
            <a:ext cx="3069003" cy="1152000"/>
          </a:xfrm>
          <a:prstGeom prst="rect">
            <a:avLst/>
          </a:prstGeom>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15171" t="51884" r="34194" b="7797"/>
          <a:stretch/>
        </p:blipFill>
        <p:spPr>
          <a:xfrm>
            <a:off x="1520140" y="2473452"/>
            <a:ext cx="2064000" cy="1152000"/>
          </a:xfrm>
          <a:prstGeom prst="rect">
            <a:avLst/>
          </a:prstGeom>
        </p:spPr>
      </p:pic>
      <p:sp>
        <p:nvSpPr>
          <p:cNvPr id="6" name="Rectangle 5"/>
          <p:cNvSpPr/>
          <p:nvPr/>
        </p:nvSpPr>
        <p:spPr>
          <a:xfrm>
            <a:off x="0" y="6583433"/>
            <a:ext cx="4572000" cy="246221"/>
          </a:xfrm>
          <a:prstGeom prst="rect">
            <a:avLst/>
          </a:prstGeom>
        </p:spPr>
        <p:txBody>
          <a:bodyPr>
            <a:spAutoFit/>
          </a:bodyPr>
          <a:lstStyle/>
          <a:p>
            <a:r>
              <a:rPr lang="en-US" sz="1000" dirty="0" smtClean="0">
                <a:solidFill>
                  <a:srgbClr val="222222"/>
                </a:solidFill>
                <a:latin typeface="Arial" panose="020B0604020202020204" pitchFamily="34" charset="0"/>
              </a:rPr>
              <a:t>B.D. Patterson et al.</a:t>
            </a:r>
            <a:r>
              <a:rPr lang="en-US" sz="1000" dirty="0">
                <a:solidFill>
                  <a:srgbClr val="222222"/>
                </a:solidFill>
                <a:latin typeface="Arial" panose="020B0604020202020204" pitchFamily="34" charset="0"/>
              </a:rPr>
              <a:t> </a:t>
            </a:r>
            <a:r>
              <a:rPr lang="en-US" sz="1000" i="1" dirty="0">
                <a:solidFill>
                  <a:srgbClr val="222222"/>
                </a:solidFill>
                <a:latin typeface="Arial" panose="020B0604020202020204" pitchFamily="34" charset="0"/>
              </a:rPr>
              <a:t>Physical Chemistry Chemical Physics</a:t>
            </a:r>
            <a:r>
              <a:rPr lang="en-US" sz="1000" dirty="0">
                <a:solidFill>
                  <a:srgbClr val="222222"/>
                </a:solidFill>
                <a:latin typeface="Arial" panose="020B0604020202020204" pitchFamily="34" charset="0"/>
              </a:rPr>
              <a:t>, </a:t>
            </a:r>
            <a:r>
              <a:rPr lang="en-US" sz="1000" i="1" dirty="0" smtClean="0">
                <a:solidFill>
                  <a:srgbClr val="222222"/>
                </a:solidFill>
                <a:latin typeface="Arial" panose="020B0604020202020204" pitchFamily="34" charset="0"/>
              </a:rPr>
              <a:t>12</a:t>
            </a:r>
            <a:r>
              <a:rPr lang="en-US" sz="1000" dirty="0">
                <a:solidFill>
                  <a:srgbClr val="222222"/>
                </a:solidFill>
                <a:latin typeface="Arial" panose="020B0604020202020204" pitchFamily="34" charset="0"/>
              </a:rPr>
              <a:t> </a:t>
            </a:r>
            <a:r>
              <a:rPr lang="en-US" sz="1000" b="1" dirty="0" smtClean="0">
                <a:solidFill>
                  <a:srgbClr val="222222"/>
                </a:solidFill>
                <a:latin typeface="Arial" panose="020B0604020202020204" pitchFamily="34" charset="0"/>
              </a:rPr>
              <a:t>21</a:t>
            </a:r>
            <a:r>
              <a:rPr lang="en-US" sz="1000" dirty="0" smtClean="0">
                <a:solidFill>
                  <a:srgbClr val="222222"/>
                </a:solidFill>
                <a:latin typeface="Arial" panose="020B0604020202020204" pitchFamily="34" charset="0"/>
              </a:rPr>
              <a:t>(2010)</a:t>
            </a:r>
            <a:endParaRPr lang="de-CH" sz="1000" dirty="0"/>
          </a:p>
        </p:txBody>
      </p:sp>
      <p:sp>
        <p:nvSpPr>
          <p:cNvPr id="7" name="TextBox 6"/>
          <p:cNvSpPr txBox="1"/>
          <p:nvPr/>
        </p:nvSpPr>
        <p:spPr>
          <a:xfrm>
            <a:off x="3768939" y="2067624"/>
            <a:ext cx="5184576" cy="914400"/>
          </a:xfrm>
          <a:prstGeom prst="rect">
            <a:avLst/>
          </a:prstGeom>
          <a:noFill/>
        </p:spPr>
        <p:txBody>
          <a:bodyPr wrap="none" lIns="0" tIns="0" rIns="0" bIns="0" rtlCol="0">
            <a:noAutofit/>
          </a:bodyPr>
          <a:lstStyle/>
          <a:p>
            <a:pPr>
              <a:lnSpc>
                <a:spcPct val="110000"/>
              </a:lnSpc>
              <a:spcBef>
                <a:spcPts val="0"/>
              </a:spcBef>
            </a:pPr>
            <a:r>
              <a:rPr lang="en-US" sz="2100" b="1" kern="1000" spc="30" dirty="0" smtClean="0">
                <a:solidFill>
                  <a:schemeClr val="accent6">
                    <a:lumMod val="60000"/>
                    <a:lumOff val="40000"/>
                  </a:schemeClr>
                </a:solidFill>
                <a:latin typeface="+mn-lt"/>
                <a:cs typeface="Franklin Gothic Book"/>
              </a:rPr>
              <a:t>“</a:t>
            </a:r>
            <a:r>
              <a:rPr lang="de-CH" sz="2100" b="1" dirty="0" err="1">
                <a:solidFill>
                  <a:schemeClr val="accent6">
                    <a:lumMod val="60000"/>
                    <a:lumOff val="40000"/>
                  </a:schemeClr>
                </a:solidFill>
                <a:latin typeface="+mn-lt"/>
                <a:cs typeface="Arial" panose="020B0604020202020204" pitchFamily="34" charset="0"/>
              </a:rPr>
              <a:t>SwissFEL</a:t>
            </a:r>
            <a:r>
              <a:rPr lang="de-CH" sz="2100" b="1" dirty="0">
                <a:solidFill>
                  <a:schemeClr val="accent6">
                    <a:lumMod val="60000"/>
                    <a:lumOff val="40000"/>
                  </a:schemeClr>
                </a:solidFill>
                <a:latin typeface="+mn-lt"/>
                <a:cs typeface="Arial" panose="020B0604020202020204" pitchFamily="34" charset="0"/>
              </a:rPr>
              <a:t> </a:t>
            </a:r>
            <a:r>
              <a:rPr lang="de-CH" sz="2100" b="1" dirty="0" err="1">
                <a:solidFill>
                  <a:schemeClr val="accent6">
                    <a:lumMod val="60000"/>
                    <a:lumOff val="40000"/>
                  </a:schemeClr>
                </a:solidFill>
                <a:latin typeface="+mn-lt"/>
                <a:cs typeface="Arial" panose="020B0604020202020204" pitchFamily="34" charset="0"/>
              </a:rPr>
              <a:t>spectra</a:t>
            </a:r>
            <a:r>
              <a:rPr lang="de-CH" sz="2100" b="1" dirty="0">
                <a:solidFill>
                  <a:schemeClr val="accent6">
                    <a:lumMod val="60000"/>
                    <a:lumOff val="40000"/>
                  </a:schemeClr>
                </a:solidFill>
                <a:latin typeface="+mn-lt"/>
                <a:cs typeface="Arial" panose="020B0604020202020204" pitchFamily="34" charset="0"/>
              </a:rPr>
              <a:t> </a:t>
            </a:r>
            <a:r>
              <a:rPr lang="de-CH" sz="2100" b="1" dirty="0" err="1">
                <a:solidFill>
                  <a:schemeClr val="accent6">
                    <a:lumMod val="60000"/>
                    <a:lumOff val="40000"/>
                  </a:schemeClr>
                </a:solidFill>
                <a:latin typeface="+mn-lt"/>
                <a:cs typeface="Arial" panose="020B0604020202020204" pitchFamily="34" charset="0"/>
              </a:rPr>
              <a:t>measured</a:t>
            </a:r>
            <a:r>
              <a:rPr lang="de-CH" sz="2100" b="1" dirty="0">
                <a:solidFill>
                  <a:schemeClr val="accent6">
                    <a:lumMod val="60000"/>
                    <a:lumOff val="40000"/>
                  </a:schemeClr>
                </a:solidFill>
                <a:latin typeface="+mn-lt"/>
                <a:cs typeface="Arial" panose="020B0604020202020204" pitchFamily="34" charset="0"/>
              </a:rPr>
              <a:t> </a:t>
            </a:r>
            <a:r>
              <a:rPr lang="de-CH" sz="2100" b="1" dirty="0" err="1">
                <a:solidFill>
                  <a:schemeClr val="accent6">
                    <a:lumMod val="60000"/>
                    <a:lumOff val="40000"/>
                  </a:schemeClr>
                </a:solidFill>
                <a:latin typeface="+mn-lt"/>
                <a:cs typeface="Arial" panose="020B0604020202020204" pitchFamily="34" charset="0"/>
              </a:rPr>
              <a:t>with</a:t>
            </a:r>
            <a:r>
              <a:rPr lang="de-CH" sz="2100" b="1" dirty="0">
                <a:solidFill>
                  <a:schemeClr val="accent6">
                    <a:lumMod val="60000"/>
                    <a:lumOff val="40000"/>
                  </a:schemeClr>
                </a:solidFill>
                <a:latin typeface="+mn-lt"/>
                <a:cs typeface="Arial" panose="020B0604020202020204" pitchFamily="34" charset="0"/>
              </a:rPr>
              <a:t> </a:t>
            </a:r>
            <a:r>
              <a:rPr lang="de-CH" sz="2100" b="1" dirty="0" err="1">
                <a:solidFill>
                  <a:schemeClr val="accent6">
                    <a:lumMod val="60000"/>
                    <a:lumOff val="40000"/>
                  </a:schemeClr>
                </a:solidFill>
                <a:latin typeface="+mn-lt"/>
                <a:cs typeface="Arial" panose="020B0604020202020204" pitchFamily="34" charset="0"/>
              </a:rPr>
              <a:t>the</a:t>
            </a:r>
            <a:r>
              <a:rPr lang="de-CH" sz="2100" b="1" dirty="0">
                <a:solidFill>
                  <a:schemeClr val="accent6">
                    <a:lumMod val="60000"/>
                    <a:lumOff val="40000"/>
                  </a:schemeClr>
                </a:solidFill>
                <a:latin typeface="+mn-lt"/>
                <a:cs typeface="Arial" panose="020B0604020202020204" pitchFamily="34" charset="0"/>
              </a:rPr>
              <a:t> PSSS</a:t>
            </a:r>
            <a:r>
              <a:rPr lang="de-CH" sz="2100" b="1" dirty="0" smtClean="0">
                <a:solidFill>
                  <a:schemeClr val="accent6">
                    <a:lumMod val="60000"/>
                    <a:lumOff val="40000"/>
                  </a:schemeClr>
                </a:solidFill>
                <a:latin typeface="+mn-lt"/>
                <a:cs typeface="Arial" panose="020B0604020202020204" pitchFamily="34" charset="0"/>
              </a:rPr>
              <a:t>!</a:t>
            </a:r>
            <a:r>
              <a:rPr lang="en-US" sz="2100" b="1" kern="1000" spc="30" dirty="0" smtClean="0">
                <a:solidFill>
                  <a:schemeClr val="accent6">
                    <a:lumMod val="60000"/>
                    <a:lumOff val="40000"/>
                  </a:schemeClr>
                </a:solidFill>
                <a:latin typeface="+mn-lt"/>
                <a:cs typeface="Franklin Gothic Book"/>
              </a:rPr>
              <a:t>”</a:t>
            </a:r>
            <a:endParaRPr lang="de-CH" sz="2100" b="1" kern="1000" spc="30" dirty="0" err="1" smtClean="0">
              <a:solidFill>
                <a:schemeClr val="accent6">
                  <a:lumMod val="60000"/>
                  <a:lumOff val="40000"/>
                </a:schemeClr>
              </a:solidFill>
              <a:latin typeface="+mn-lt"/>
              <a:cs typeface="Franklin Gothic Book"/>
            </a:endParaRPr>
          </a:p>
        </p:txBody>
      </p:sp>
    </p:spTree>
    <p:extLst>
      <p:ext uri="{BB962C8B-B14F-4D97-AF65-F5344CB8AC3E}">
        <p14:creationId xmlns:p14="http://schemas.microsoft.com/office/powerpoint/2010/main" val="3238196607"/>
      </p:ext>
    </p:extLst>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100"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3"/>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afterEffect">
                                  <p:stCondLst>
                                    <p:cond delay="0"/>
                                  </p:stCondLst>
                                  <p:childTnLst>
                                    <p:cmd type="call" cmd="togglePause">
                                      <p:cBhvr>
                                        <p:cTn id="12" dur="1" fill="hold"/>
                                        <p:tgtEl>
                                          <p:spTgt spid="13"/>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475656" y="3169647"/>
            <a:ext cx="4602935" cy="2988000"/>
          </a:xfrm>
        </p:spPr>
      </p:pic>
      <p:sp>
        <p:nvSpPr>
          <p:cNvPr id="3" name="Title 2"/>
          <p:cNvSpPr>
            <a:spLocks noGrp="1"/>
          </p:cNvSpPr>
          <p:nvPr>
            <p:ph type="title"/>
          </p:nvPr>
        </p:nvSpPr>
        <p:spPr/>
        <p:txBody>
          <a:bodyPr/>
          <a:lstStyle/>
          <a:p>
            <a:r>
              <a:rPr lang="de-CH" dirty="0"/>
              <a:t>The </a:t>
            </a:r>
            <a:r>
              <a:rPr lang="de-CH" dirty="0" err="1"/>
              <a:t>SwissFEL</a:t>
            </a:r>
            <a:r>
              <a:rPr lang="de-CH" dirty="0"/>
              <a:t> </a:t>
            </a:r>
            <a:r>
              <a:rPr lang="de-CH" dirty="0" smtClean="0"/>
              <a:t>Single-</a:t>
            </a:r>
            <a:r>
              <a:rPr lang="de-CH" dirty="0" err="1" smtClean="0"/>
              <a:t>Shot</a:t>
            </a:r>
            <a:r>
              <a:rPr lang="de-CH" dirty="0" smtClean="0"/>
              <a:t> </a:t>
            </a:r>
            <a:r>
              <a:rPr lang="de-CH" dirty="0" err="1"/>
              <a:t>S</a:t>
            </a:r>
            <a:r>
              <a:rPr lang="de-CH" dirty="0" err="1" smtClean="0"/>
              <a:t>pectrometer</a:t>
            </a:r>
            <a:endParaRPr lang="de-CH" dirty="0"/>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3</a:t>
            </a:fld>
            <a:endParaRPr lang="de-DE"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50463"/>
          <a:stretch/>
        </p:blipFill>
        <p:spPr>
          <a:xfrm>
            <a:off x="6548090" y="3083407"/>
            <a:ext cx="1926162" cy="864000"/>
          </a:xfrm>
          <a:prstGeom prst="rect">
            <a:avLst/>
          </a:prstGeom>
        </p:spPr>
      </p:pic>
      <p:sp>
        <p:nvSpPr>
          <p:cNvPr id="9" name="Rectangle 8"/>
          <p:cNvSpPr/>
          <p:nvPr/>
        </p:nvSpPr>
        <p:spPr>
          <a:xfrm>
            <a:off x="6462831" y="4019505"/>
            <a:ext cx="2096679" cy="349583"/>
          </a:xfrm>
          <a:prstGeom prst="rect">
            <a:avLst/>
          </a:prstGeom>
        </p:spPr>
        <p:txBody>
          <a:bodyPr wrap="square">
            <a:spAutoFit/>
          </a:bodyPr>
          <a:lstStyle/>
          <a:p>
            <a:pPr>
              <a:lnSpc>
                <a:spcPct val="110000"/>
              </a:lnSpc>
              <a:spcBef>
                <a:spcPts val="0"/>
              </a:spcBef>
            </a:pPr>
            <a:r>
              <a:rPr lang="en-US" b="1" kern="1000" spc="30" dirty="0" smtClean="0">
                <a:solidFill>
                  <a:schemeClr val="accent6"/>
                </a:solidFill>
                <a:latin typeface="+mn-lt"/>
                <a:cs typeface="Franklin Gothic Book"/>
              </a:rPr>
              <a:t>“</a:t>
            </a:r>
            <a:r>
              <a:rPr lang="en-US" b="1" kern="1000" spc="30" dirty="0">
                <a:solidFill>
                  <a:schemeClr val="accent6"/>
                </a:solidFill>
                <a:latin typeface="+mn-lt"/>
                <a:cs typeface="Franklin Gothic Book"/>
              </a:rPr>
              <a:t>t</a:t>
            </a:r>
            <a:r>
              <a:rPr lang="en-US" b="1" kern="1000" spc="30" dirty="0" smtClean="0">
                <a:solidFill>
                  <a:schemeClr val="accent6"/>
                </a:solidFill>
                <a:latin typeface="+mn-lt"/>
                <a:cs typeface="Franklin Gothic Book"/>
              </a:rPr>
              <a:t>ypical spectrum”</a:t>
            </a:r>
          </a:p>
        </p:txBody>
      </p:sp>
      <p:sp>
        <p:nvSpPr>
          <p:cNvPr id="2" name="Rectangle 1"/>
          <p:cNvSpPr/>
          <p:nvPr/>
        </p:nvSpPr>
        <p:spPr>
          <a:xfrm>
            <a:off x="153106" y="6530510"/>
            <a:ext cx="184731" cy="707886"/>
          </a:xfrm>
          <a:prstGeom prst="rect">
            <a:avLst/>
          </a:prstGeom>
        </p:spPr>
        <p:txBody>
          <a:bodyPr wrap="none">
            <a:spAutoFit/>
          </a:bodyPr>
          <a:lstStyle/>
          <a:p>
            <a:endParaRPr lang="de-CH" dirty="0" smtClean="0"/>
          </a:p>
          <a:p>
            <a:endParaRPr lang="de-CH" dirty="0"/>
          </a:p>
        </p:txBody>
      </p:sp>
      <p:sp>
        <p:nvSpPr>
          <p:cNvPr id="15" name="Rectangle 14"/>
          <p:cNvSpPr/>
          <p:nvPr/>
        </p:nvSpPr>
        <p:spPr>
          <a:xfrm>
            <a:off x="0" y="6388765"/>
            <a:ext cx="4005571" cy="754053"/>
          </a:xfrm>
          <a:prstGeom prst="rect">
            <a:avLst/>
          </a:prstGeom>
        </p:spPr>
        <p:txBody>
          <a:bodyPr wrap="square">
            <a:spAutoFit/>
          </a:bodyPr>
          <a:lstStyle/>
          <a:p>
            <a:r>
              <a:rPr lang="en-US" sz="1000" dirty="0" err="1">
                <a:solidFill>
                  <a:srgbClr val="222222"/>
                </a:solidFill>
                <a:latin typeface="Arial" panose="020B0604020202020204" pitchFamily="34" charset="0"/>
              </a:rPr>
              <a:t>Rehanek</a:t>
            </a:r>
            <a:r>
              <a:rPr lang="en-US" sz="1000" dirty="0">
                <a:solidFill>
                  <a:srgbClr val="222222"/>
                </a:solidFill>
                <a:latin typeface="Arial" panose="020B0604020202020204" pitchFamily="34" charset="0"/>
              </a:rPr>
              <a:t>, J., et al</a:t>
            </a:r>
            <a:r>
              <a:rPr lang="en-US" sz="1000" dirty="0" smtClean="0">
                <a:solidFill>
                  <a:srgbClr val="222222"/>
                </a:solidFill>
                <a:latin typeface="Arial" panose="020B0604020202020204" pitchFamily="34" charset="0"/>
              </a:rPr>
              <a:t>.</a:t>
            </a:r>
            <a:r>
              <a:rPr lang="en-US" sz="1000" dirty="0">
                <a:solidFill>
                  <a:srgbClr val="222222"/>
                </a:solidFill>
                <a:latin typeface="Arial" panose="020B0604020202020204" pitchFamily="34" charset="0"/>
              </a:rPr>
              <a:t> </a:t>
            </a:r>
            <a:r>
              <a:rPr lang="en-US" sz="1000" i="1" dirty="0">
                <a:solidFill>
                  <a:srgbClr val="222222"/>
                </a:solidFill>
                <a:latin typeface="Arial" panose="020B0604020202020204" pitchFamily="34" charset="0"/>
              </a:rPr>
              <a:t>Journal </a:t>
            </a:r>
            <a:r>
              <a:rPr lang="en-US" sz="1000" i="1" dirty="0" smtClean="0">
                <a:solidFill>
                  <a:srgbClr val="222222"/>
                </a:solidFill>
                <a:latin typeface="Arial" panose="020B0604020202020204" pitchFamily="34" charset="0"/>
              </a:rPr>
              <a:t>of Instrumentation</a:t>
            </a:r>
            <a:r>
              <a:rPr lang="en-US" sz="1000" dirty="0">
                <a:solidFill>
                  <a:srgbClr val="222222"/>
                </a:solidFill>
                <a:latin typeface="Arial" panose="020B0604020202020204" pitchFamily="34" charset="0"/>
              </a:rPr>
              <a:t> 12.05 (2017): P05024</a:t>
            </a:r>
            <a:r>
              <a:rPr lang="en-US" sz="1000" dirty="0" smtClean="0">
                <a:solidFill>
                  <a:srgbClr val="222222"/>
                </a:solidFill>
                <a:latin typeface="Arial" panose="020B0604020202020204" pitchFamily="34" charset="0"/>
              </a:rPr>
              <a:t>.</a:t>
            </a:r>
          </a:p>
          <a:p>
            <a:r>
              <a:rPr lang="de-CH" sz="1000" dirty="0"/>
              <a:t>M. </a:t>
            </a:r>
            <a:r>
              <a:rPr lang="de-CH" sz="1000" dirty="0" err="1"/>
              <a:t>Makita</a:t>
            </a:r>
            <a:r>
              <a:rPr lang="de-CH" sz="1000" dirty="0"/>
              <a:t>, et al. </a:t>
            </a:r>
            <a:r>
              <a:rPr lang="de-CH" sz="1000" i="1" dirty="0" err="1"/>
              <a:t>Optica</a:t>
            </a:r>
            <a:r>
              <a:rPr lang="de-CH" sz="1000" dirty="0"/>
              <a:t> </a:t>
            </a:r>
            <a:r>
              <a:rPr lang="de-CH" sz="1000" dirty="0" smtClean="0"/>
              <a:t>912-916 (2015)</a:t>
            </a:r>
            <a:endParaRPr lang="de-CH" sz="1000" dirty="0"/>
          </a:p>
          <a:p>
            <a:endParaRPr lang="de-CH" sz="1200" dirty="0"/>
          </a:p>
        </p:txBody>
      </p:sp>
      <p:graphicFrame>
        <p:nvGraphicFramePr>
          <p:cNvPr id="18" name="Table 17"/>
          <p:cNvGraphicFramePr>
            <a:graphicFrameLocks noGrp="1"/>
          </p:cNvGraphicFramePr>
          <p:nvPr>
            <p:extLst>
              <p:ext uri="{D42A27DB-BD31-4B8C-83A1-F6EECF244321}">
                <p14:modId xmlns:p14="http://schemas.microsoft.com/office/powerpoint/2010/main" val="4021973769"/>
              </p:ext>
            </p:extLst>
          </p:nvPr>
        </p:nvGraphicFramePr>
        <p:xfrm>
          <a:off x="4499992" y="1123879"/>
          <a:ext cx="4464496" cy="1524000"/>
        </p:xfrm>
        <a:graphic>
          <a:graphicData uri="http://schemas.openxmlformats.org/drawingml/2006/table">
            <a:tbl>
              <a:tblPr firstRow="1" bandRow="1">
                <a:tableStyleId>{7DF18680-E054-41AD-8BC1-D1AEF772440D}</a:tableStyleId>
              </a:tblPr>
              <a:tblGrid>
                <a:gridCol w="1760645">
                  <a:extLst>
                    <a:ext uri="{9D8B030D-6E8A-4147-A177-3AD203B41FA5}">
                      <a16:colId xmlns:a16="http://schemas.microsoft.com/office/drawing/2014/main" val="2570420554"/>
                    </a:ext>
                  </a:extLst>
                </a:gridCol>
                <a:gridCol w="2703851">
                  <a:extLst>
                    <a:ext uri="{9D8B030D-6E8A-4147-A177-3AD203B41FA5}">
                      <a16:colId xmlns:a16="http://schemas.microsoft.com/office/drawing/2014/main" val="2165698411"/>
                    </a:ext>
                  </a:extLst>
                </a:gridCol>
              </a:tblGrid>
              <a:tr h="272503">
                <a:tc>
                  <a:txBody>
                    <a:bodyPr/>
                    <a:lstStyle/>
                    <a:p>
                      <a:pPr algn="ctr"/>
                      <a:r>
                        <a:rPr lang="en-US" sz="1400" dirty="0" smtClean="0"/>
                        <a:t>Integrated</a:t>
                      </a:r>
                      <a:endParaRPr lang="de-CH" sz="1400" dirty="0"/>
                    </a:p>
                  </a:txBody>
                  <a:tcPr/>
                </a:tc>
                <a:tc>
                  <a:txBody>
                    <a:bodyPr/>
                    <a:lstStyle/>
                    <a:p>
                      <a:pPr algn="ctr"/>
                      <a:r>
                        <a:rPr lang="en-US" sz="1400" dirty="0" smtClean="0"/>
                        <a:t>Aramis beamline (front-end)</a:t>
                      </a:r>
                      <a:endParaRPr lang="de-CH" sz="1400" dirty="0"/>
                    </a:p>
                  </a:txBody>
                  <a:tcPr/>
                </a:tc>
                <a:extLst>
                  <a:ext uri="{0D108BD9-81ED-4DB2-BD59-A6C34878D82A}">
                    <a16:rowId xmlns:a16="http://schemas.microsoft.com/office/drawing/2014/main" val="2897479514"/>
                  </a:ext>
                </a:extLst>
              </a:tr>
              <a:tr h="272503">
                <a:tc>
                  <a:txBody>
                    <a:bodyPr/>
                    <a:lstStyle/>
                    <a:p>
                      <a:pPr algn="ctr"/>
                      <a:r>
                        <a:rPr lang="de-CH" sz="1400" dirty="0" err="1" smtClean="0"/>
                        <a:t>Energy</a:t>
                      </a:r>
                      <a:r>
                        <a:rPr lang="de-CH" sz="1400" dirty="0" smtClean="0"/>
                        <a:t> </a:t>
                      </a:r>
                      <a:r>
                        <a:rPr lang="de-CH" sz="1400" dirty="0" err="1" smtClean="0"/>
                        <a:t>range</a:t>
                      </a:r>
                      <a:endParaRPr lang="de-CH" sz="1400" dirty="0"/>
                    </a:p>
                  </a:txBody>
                  <a:tcPr/>
                </a:tc>
                <a:tc>
                  <a:txBody>
                    <a:bodyPr/>
                    <a:lstStyle/>
                    <a:p>
                      <a:pPr algn="ctr"/>
                      <a:r>
                        <a:rPr lang="en-US" sz="1400" dirty="0" smtClean="0"/>
                        <a:t>4 to 13 </a:t>
                      </a:r>
                      <a:r>
                        <a:rPr lang="en-US" sz="1400" dirty="0" err="1" smtClean="0"/>
                        <a:t>keV</a:t>
                      </a:r>
                      <a:endParaRPr lang="de-CH" sz="1400" dirty="0"/>
                    </a:p>
                  </a:txBody>
                  <a:tcPr/>
                </a:tc>
                <a:extLst>
                  <a:ext uri="{0D108BD9-81ED-4DB2-BD59-A6C34878D82A}">
                    <a16:rowId xmlns:a16="http://schemas.microsoft.com/office/drawing/2014/main" val="3039785121"/>
                  </a:ext>
                </a:extLst>
              </a:tr>
              <a:tr h="272503">
                <a:tc>
                  <a:txBody>
                    <a:bodyPr/>
                    <a:lstStyle/>
                    <a:p>
                      <a:pPr algn="ctr"/>
                      <a:r>
                        <a:rPr lang="en-US" sz="1400" dirty="0" smtClean="0"/>
                        <a:t>Resolution</a:t>
                      </a:r>
                      <a:r>
                        <a:rPr lang="en-US" sz="1400" baseline="0" dirty="0" smtClean="0"/>
                        <a:t>  (∆E/E)</a:t>
                      </a:r>
                      <a:endParaRPr lang="de-CH" sz="1400" dirty="0"/>
                    </a:p>
                  </a:txBody>
                  <a:tcPr/>
                </a:tc>
                <a:tc>
                  <a:txBody>
                    <a:bodyPr/>
                    <a:lstStyle/>
                    <a:p>
                      <a:pPr algn="ctr"/>
                      <a:r>
                        <a:rPr lang="en-US" sz="1400" dirty="0" smtClean="0"/>
                        <a:t>2-5x10</a:t>
                      </a:r>
                      <a:r>
                        <a:rPr lang="en-US" sz="1400" baseline="30000" dirty="0" smtClean="0"/>
                        <a:t>-5</a:t>
                      </a:r>
                    </a:p>
                  </a:txBody>
                  <a:tcPr/>
                </a:tc>
                <a:extLst>
                  <a:ext uri="{0D108BD9-81ED-4DB2-BD59-A6C34878D82A}">
                    <a16:rowId xmlns:a16="http://schemas.microsoft.com/office/drawing/2014/main" val="4032900835"/>
                  </a:ext>
                </a:extLst>
              </a:tr>
              <a:tr h="272503">
                <a:tc>
                  <a:txBody>
                    <a:bodyPr/>
                    <a:lstStyle/>
                    <a:p>
                      <a:pPr algn="ctr"/>
                      <a:r>
                        <a:rPr lang="de-CH" sz="1400" b="0" i="0" u="none" strike="noStrike" kern="1200" baseline="0" dirty="0" err="1" smtClean="0">
                          <a:solidFill>
                            <a:schemeClr val="dk1"/>
                          </a:solidFill>
                          <a:latin typeface="+mn-lt"/>
                          <a:ea typeface="+mn-ea"/>
                          <a:cs typeface="+mn-cs"/>
                        </a:rPr>
                        <a:t>Bandwidth</a:t>
                      </a:r>
                      <a:endParaRPr lang="de-CH" sz="1400" dirty="0"/>
                    </a:p>
                  </a:txBody>
                  <a:tcPr/>
                </a:tc>
                <a:tc>
                  <a:txBody>
                    <a:bodyPr/>
                    <a:lstStyle/>
                    <a:p>
                      <a:pPr algn="ctr"/>
                      <a:r>
                        <a:rPr lang="en-US" sz="1400" dirty="0" smtClean="0"/>
                        <a:t>0.5 %</a:t>
                      </a:r>
                      <a:endParaRPr lang="de-CH" sz="1400" dirty="0"/>
                    </a:p>
                  </a:txBody>
                  <a:tcPr/>
                </a:tc>
                <a:extLst>
                  <a:ext uri="{0D108BD9-81ED-4DB2-BD59-A6C34878D82A}">
                    <a16:rowId xmlns:a16="http://schemas.microsoft.com/office/drawing/2014/main" val="550061560"/>
                  </a:ext>
                </a:extLst>
              </a:tr>
              <a:tr h="272503">
                <a:tc>
                  <a:txBody>
                    <a:bodyPr/>
                    <a:lstStyle/>
                    <a:p>
                      <a:pPr algn="ctr"/>
                      <a:r>
                        <a:rPr lang="en-US" sz="1400" dirty="0" smtClean="0"/>
                        <a:t>Operation </a:t>
                      </a:r>
                      <a:endParaRPr lang="de-CH" sz="1400" dirty="0"/>
                    </a:p>
                  </a:txBody>
                  <a:tcPr/>
                </a:tc>
                <a:tc>
                  <a:txBody>
                    <a:bodyPr/>
                    <a:lstStyle/>
                    <a:p>
                      <a:pPr algn="ctr"/>
                      <a:r>
                        <a:rPr lang="en-US" sz="1400" dirty="0" smtClean="0"/>
                        <a:t>Non-destructive (trans.</a:t>
                      </a:r>
                      <a:r>
                        <a:rPr lang="en-US" sz="1400" baseline="0" dirty="0" smtClean="0"/>
                        <a:t> &gt;90%)</a:t>
                      </a:r>
                      <a:endParaRPr lang="de-CH" sz="1400" dirty="0"/>
                    </a:p>
                  </a:txBody>
                  <a:tcPr/>
                </a:tc>
                <a:extLst>
                  <a:ext uri="{0D108BD9-81ED-4DB2-BD59-A6C34878D82A}">
                    <a16:rowId xmlns:a16="http://schemas.microsoft.com/office/drawing/2014/main" val="770997876"/>
                  </a:ext>
                </a:extLst>
              </a:tr>
            </a:tbl>
          </a:graphicData>
        </a:graphic>
      </p:graphicFrame>
      <p:grpSp>
        <p:nvGrpSpPr>
          <p:cNvPr id="19" name="Group 18"/>
          <p:cNvGrpSpPr>
            <a:grpSpLocks noChangeAspect="1"/>
          </p:cNvGrpSpPr>
          <p:nvPr/>
        </p:nvGrpSpPr>
        <p:grpSpPr>
          <a:xfrm>
            <a:off x="385442" y="1114077"/>
            <a:ext cx="3734157" cy="2016000"/>
            <a:chOff x="361200" y="1026751"/>
            <a:chExt cx="3800838" cy="2078755"/>
          </a:xfrm>
        </p:grpSpPr>
        <p:pic>
          <p:nvPicPr>
            <p:cNvPr id="20" name="Picture 2" descr="H:\Work Stuff\Papers\MyArticles\Aramis Photon Diagnostics\Figures\PSSS\PSSS_final2.png"/>
            <p:cNvPicPr>
              <a:picLocks noChangeAspect="1" noChangeArrowheads="1"/>
            </p:cNvPicPr>
            <p:nvPr/>
          </p:nvPicPr>
          <p:blipFill rotWithShape="1">
            <a:blip r:embed="rId4">
              <a:extLst>
                <a:ext uri="{28A0092B-C50C-407E-A947-70E740481C1C}">
                  <a14:useLocalDpi xmlns:a14="http://schemas.microsoft.com/office/drawing/2010/main" val="0"/>
                </a:ext>
              </a:extLst>
            </a:blip>
            <a:srcRect b="27157"/>
            <a:stretch/>
          </p:blipFill>
          <p:spPr bwMode="auto">
            <a:xfrm>
              <a:off x="361200" y="1026751"/>
              <a:ext cx="3800838" cy="198000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547369" y="2551063"/>
              <a:ext cx="1224136" cy="554443"/>
            </a:xfrm>
            <a:prstGeom prst="rect">
              <a:avLst/>
            </a:prstGeom>
            <a:solidFill>
              <a:schemeClr val="bg1"/>
            </a:solidFill>
          </p:spPr>
          <p:txBody>
            <a:bodyPr wrap="square" lIns="0" tIns="0" rIns="0" bIns="0" rtlCol="0">
              <a:noAutofit/>
            </a:bodyPr>
            <a:lstStyle/>
            <a:p>
              <a:pPr>
                <a:lnSpc>
                  <a:spcPct val="110000"/>
                </a:lnSpc>
                <a:spcBef>
                  <a:spcPts val="0"/>
                </a:spcBef>
              </a:pPr>
              <a:endParaRPr lang="de-CH" sz="1800" kern="1000" spc="30" dirty="0" err="1">
                <a:latin typeface="+mn-lt"/>
                <a:cs typeface="Franklin Gothic Book"/>
              </a:endParaRPr>
            </a:p>
          </p:txBody>
        </p:sp>
      </p:grpSp>
      <p:pic>
        <p:nvPicPr>
          <p:cNvPr id="6" name="Picture 5"/>
          <p:cNvPicPr>
            <a:picLocks noChangeAspect="1"/>
          </p:cNvPicPr>
          <p:nvPr/>
        </p:nvPicPr>
        <p:blipFill>
          <a:blip r:embed="rId5"/>
          <a:stretch>
            <a:fillRect/>
          </a:stretch>
        </p:blipFill>
        <p:spPr>
          <a:xfrm>
            <a:off x="6389146" y="4653136"/>
            <a:ext cx="2296966" cy="1735629"/>
          </a:xfrm>
          <a:prstGeom prst="rect">
            <a:avLst/>
          </a:prstGeom>
        </p:spPr>
      </p:pic>
    </p:spTree>
    <p:extLst>
      <p:ext uri="{BB962C8B-B14F-4D97-AF65-F5344CB8AC3E}">
        <p14:creationId xmlns:p14="http://schemas.microsoft.com/office/powerpoint/2010/main" val="1523255332"/>
      </p:ext>
    </p:extLst>
  </p:cSld>
  <p:clrMapOvr>
    <a:masterClrMapping/>
  </p:clrMapOvr>
  <p:transition spd="med"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032625" y="300689"/>
            <a:ext cx="6840760" cy="508500"/>
          </a:xfrm>
        </p:spPr>
        <p:txBody>
          <a:bodyPr/>
          <a:lstStyle/>
          <a:p>
            <a:r>
              <a:rPr lang="en-US" dirty="0" smtClean="0"/>
              <a:t>Establishing parameters during commissioning</a:t>
            </a:r>
            <a:endParaRPr lang="de-CH" dirty="0"/>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4</a:t>
            </a:fld>
            <a:endParaRPr lang="de-DE" dirty="0"/>
          </a:p>
        </p:txBody>
      </p:sp>
      <p:pic>
        <p:nvPicPr>
          <p:cNvPr id="6" name="Content Placeholder 5"/>
          <p:cNvPicPr>
            <a:picLocks noGrp="1" noChangeAspect="1"/>
          </p:cNvPicPr>
          <p:nvPr>
            <p:ph sz="quarter" idx="13"/>
          </p:nvPr>
        </p:nvPicPr>
        <p:blipFill rotWithShape="1">
          <a:blip r:embed="rId2">
            <a:extLst>
              <a:ext uri="{28A0092B-C50C-407E-A947-70E740481C1C}">
                <a14:useLocalDpi xmlns:a14="http://schemas.microsoft.com/office/drawing/2010/main" val="0"/>
              </a:ext>
            </a:extLst>
          </a:blip>
          <a:srcRect l="49307" t="4167" b="-4167"/>
          <a:stretch/>
        </p:blipFill>
        <p:spPr>
          <a:xfrm>
            <a:off x="441964" y="4185376"/>
            <a:ext cx="3181323" cy="2628000"/>
          </a:xfrm>
        </p:spPr>
      </p:pic>
      <p:cxnSp>
        <p:nvCxnSpPr>
          <p:cNvPr id="14" name="Straight Connector 13"/>
          <p:cNvCxnSpPr/>
          <p:nvPr/>
        </p:nvCxnSpPr>
        <p:spPr bwMode="auto">
          <a:xfrm>
            <a:off x="831298" y="4653136"/>
            <a:ext cx="2300542" cy="0"/>
          </a:xfrm>
          <a:prstGeom prst="line">
            <a:avLst/>
          </a:prstGeom>
          <a:solidFill>
            <a:schemeClr val="accent1"/>
          </a:solidFill>
          <a:ln w="15875" cap="flat" cmpd="sng" algn="ctr">
            <a:solidFill>
              <a:schemeClr val="accent5"/>
            </a:solidFill>
            <a:prstDash val="dashDot"/>
            <a:round/>
            <a:headEnd type="none" w="med" len="med"/>
            <a:tailEnd type="none" w="med" len="med"/>
          </a:ln>
          <a:effectLst/>
        </p:spPr>
      </p:cxnSp>
      <p:pic>
        <p:nvPicPr>
          <p:cNvPr id="17" name="Content Placeholder 5"/>
          <p:cNvPicPr>
            <a:picLocks noChangeAspect="1"/>
          </p:cNvPicPr>
          <p:nvPr/>
        </p:nvPicPr>
        <p:blipFill rotWithShape="1">
          <a:blip r:embed="rId2">
            <a:extLst>
              <a:ext uri="{28A0092B-C50C-407E-A947-70E740481C1C}">
                <a14:useLocalDpi xmlns:a14="http://schemas.microsoft.com/office/drawing/2010/main" val="0"/>
              </a:ext>
            </a:extLst>
          </a:blip>
          <a:srcRect t="4167" r="50693" b="-4167"/>
          <a:stretch/>
        </p:blipFill>
        <p:spPr>
          <a:xfrm>
            <a:off x="172021" y="1349310"/>
            <a:ext cx="3094288" cy="2628000"/>
          </a:xfrm>
          <a:prstGeom prst="rect">
            <a:avLst/>
          </a:prstGeom>
        </p:spPr>
      </p:pic>
      <p:sp>
        <p:nvSpPr>
          <p:cNvPr id="7" name="Rectangle 6"/>
          <p:cNvSpPr/>
          <p:nvPr/>
        </p:nvSpPr>
        <p:spPr>
          <a:xfrm>
            <a:off x="4190156" y="5998914"/>
            <a:ext cx="4591898" cy="1141851"/>
          </a:xfrm>
          <a:prstGeom prst="rect">
            <a:avLst/>
          </a:prstGeom>
        </p:spPr>
        <p:txBody>
          <a:bodyPr wrap="none">
            <a:spAutoFit/>
          </a:bodyPr>
          <a:lstStyle/>
          <a:p>
            <a:pPr marL="285750" indent="-285750">
              <a:lnSpc>
                <a:spcPct val="110000"/>
              </a:lnSpc>
              <a:spcBef>
                <a:spcPts val="0"/>
              </a:spcBef>
              <a:buFont typeface="Wingdings" panose="05000000000000000000" pitchFamily="2" charset="2"/>
              <a:buChar char="ü"/>
            </a:pPr>
            <a:r>
              <a:rPr lang="en-US" sz="1800" b="1" kern="1000" spc="30" dirty="0" smtClean="0">
                <a:solidFill>
                  <a:srgbClr val="EE7B34"/>
                </a:solidFill>
                <a:latin typeface="+mn-lt"/>
                <a:cs typeface="Franklin Gothic Book"/>
              </a:rPr>
              <a:t>Calibrated shot-to-shot spectra retrieved!</a:t>
            </a:r>
          </a:p>
          <a:p>
            <a:pPr>
              <a:lnSpc>
                <a:spcPct val="110000"/>
              </a:lnSpc>
              <a:spcBef>
                <a:spcPts val="0"/>
              </a:spcBef>
            </a:pPr>
            <a:endParaRPr lang="en-US" sz="1400" b="1" kern="1000" spc="30" dirty="0">
              <a:solidFill>
                <a:srgbClr val="EE7B34"/>
              </a:solidFill>
              <a:cs typeface="Franklin Gothic Book"/>
            </a:endParaRPr>
          </a:p>
          <a:p>
            <a:pPr marL="285750" indent="-285750">
              <a:lnSpc>
                <a:spcPct val="110000"/>
              </a:lnSpc>
              <a:spcBef>
                <a:spcPts val="0"/>
              </a:spcBef>
              <a:buFont typeface="Wingdings" panose="05000000000000000000" pitchFamily="2" charset="2"/>
              <a:buChar char="ü"/>
            </a:pPr>
            <a:endParaRPr lang="en-US" sz="1400" b="1" kern="1000" spc="30" dirty="0">
              <a:solidFill>
                <a:srgbClr val="EE7B34"/>
              </a:solidFill>
              <a:cs typeface="Franklin Gothic Book"/>
            </a:endParaRPr>
          </a:p>
          <a:p>
            <a:pPr marL="285750" indent="-285750">
              <a:lnSpc>
                <a:spcPct val="110000"/>
              </a:lnSpc>
              <a:spcBef>
                <a:spcPts val="0"/>
              </a:spcBef>
              <a:buFont typeface="Wingdings" panose="05000000000000000000" pitchFamily="2" charset="2"/>
              <a:buChar char="ü"/>
            </a:pPr>
            <a:endParaRPr lang="en-US" b="1" kern="1000" spc="30" dirty="0">
              <a:solidFill>
                <a:srgbClr val="EE7B34"/>
              </a:solidFill>
              <a:cs typeface="Franklin Gothic Book"/>
            </a:endParaRPr>
          </a:p>
        </p:txBody>
      </p:sp>
      <p:cxnSp>
        <p:nvCxnSpPr>
          <p:cNvPr id="19" name="Straight Connector 18"/>
          <p:cNvCxnSpPr/>
          <p:nvPr/>
        </p:nvCxnSpPr>
        <p:spPr bwMode="auto">
          <a:xfrm>
            <a:off x="863248" y="6093296"/>
            <a:ext cx="2268592" cy="4149"/>
          </a:xfrm>
          <a:prstGeom prst="line">
            <a:avLst/>
          </a:prstGeom>
          <a:solidFill>
            <a:schemeClr val="accent1"/>
          </a:solidFill>
          <a:ln w="15875" cap="flat" cmpd="sng" algn="ctr">
            <a:solidFill>
              <a:schemeClr val="accent5"/>
            </a:solidFill>
            <a:prstDash val="dashDot"/>
            <a:round/>
            <a:headEnd type="none" w="med" len="med"/>
            <a:tailEnd type="none" w="med" len="med"/>
          </a:ln>
          <a:effectLst/>
        </p:spPr>
      </p:cxnSp>
      <p:pic>
        <p:nvPicPr>
          <p:cNvPr id="21" name="Picture 20"/>
          <p:cNvPicPr>
            <a:picLocks noChangeAspect="1"/>
          </p:cNvPicPr>
          <p:nvPr/>
        </p:nvPicPr>
        <p:blipFill rotWithShape="1">
          <a:blip r:embed="rId3"/>
          <a:srcRect b="2676"/>
          <a:stretch/>
        </p:blipFill>
        <p:spPr>
          <a:xfrm>
            <a:off x="4269967" y="2223169"/>
            <a:ext cx="4281325" cy="3204000"/>
          </a:xfrm>
          <a:prstGeom prst="rect">
            <a:avLst/>
          </a:prstGeom>
        </p:spPr>
      </p:pic>
      <p:sp>
        <p:nvSpPr>
          <p:cNvPr id="5" name="Rectangle 4"/>
          <p:cNvSpPr/>
          <p:nvPr/>
        </p:nvSpPr>
        <p:spPr>
          <a:xfrm>
            <a:off x="334898" y="1156075"/>
            <a:ext cx="3287438" cy="310919"/>
          </a:xfrm>
          <a:prstGeom prst="rect">
            <a:avLst/>
          </a:prstGeom>
        </p:spPr>
        <p:txBody>
          <a:bodyPr wrap="none">
            <a:spAutoFit/>
          </a:bodyPr>
          <a:lstStyle/>
          <a:p>
            <a:pPr>
              <a:lnSpc>
                <a:spcPct val="110000"/>
              </a:lnSpc>
              <a:spcBef>
                <a:spcPts val="0"/>
              </a:spcBef>
            </a:pPr>
            <a:r>
              <a:rPr lang="en-US" sz="1400" b="1" kern="1000" spc="30" dirty="0">
                <a:solidFill>
                  <a:srgbClr val="00B0F0"/>
                </a:solidFill>
                <a:cs typeface="Franklin Gothic Book"/>
              </a:rPr>
              <a:t>“enabled energy ranges (crystals)”</a:t>
            </a:r>
          </a:p>
        </p:txBody>
      </p:sp>
      <p:sp>
        <p:nvSpPr>
          <p:cNvPr id="9" name="Rectangle 8"/>
          <p:cNvSpPr/>
          <p:nvPr/>
        </p:nvSpPr>
        <p:spPr>
          <a:xfrm>
            <a:off x="5241078" y="1793488"/>
            <a:ext cx="2339102" cy="363176"/>
          </a:xfrm>
          <a:prstGeom prst="rect">
            <a:avLst/>
          </a:prstGeom>
        </p:spPr>
        <p:txBody>
          <a:bodyPr wrap="none">
            <a:spAutoFit/>
          </a:bodyPr>
          <a:lstStyle/>
          <a:p>
            <a:pPr eaLnBrk="1" hangingPunct="1">
              <a:lnSpc>
                <a:spcPct val="110000"/>
              </a:lnSpc>
              <a:spcBef>
                <a:spcPct val="0"/>
              </a:spcBef>
              <a:buClr>
                <a:srgbClr val="000000"/>
              </a:buClr>
            </a:pPr>
            <a:r>
              <a:rPr lang="en-US" b="1" dirty="0" smtClean="0">
                <a:solidFill>
                  <a:srgbClr val="686868"/>
                </a:solidFill>
                <a:latin typeface="Arial" panose="020B0604020202020204" pitchFamily="34" charset="0"/>
                <a:cs typeface="Arial" panose="020B0604020202020204" pitchFamily="34" charset="0"/>
              </a:rPr>
              <a:t>“Expert Panel Set Up”</a:t>
            </a:r>
            <a:endParaRPr lang="en-US" b="1" dirty="0">
              <a:solidFill>
                <a:srgbClr val="686868"/>
              </a:solidFill>
              <a:latin typeface="Arial" panose="020B0604020202020204" pitchFamily="34" charset="0"/>
              <a:cs typeface="Arial" panose="020B0604020202020204" pitchFamily="34" charset="0"/>
            </a:endParaRPr>
          </a:p>
        </p:txBody>
      </p:sp>
      <p:sp>
        <p:nvSpPr>
          <p:cNvPr id="24" name="Rectangle 23"/>
          <p:cNvSpPr/>
          <p:nvPr/>
        </p:nvSpPr>
        <p:spPr>
          <a:xfrm>
            <a:off x="4233280" y="5640974"/>
            <a:ext cx="3537571" cy="363176"/>
          </a:xfrm>
          <a:prstGeom prst="rect">
            <a:avLst/>
          </a:prstGeom>
        </p:spPr>
        <p:txBody>
          <a:bodyPr wrap="none">
            <a:spAutoFit/>
          </a:bodyPr>
          <a:lstStyle/>
          <a:p>
            <a:pPr>
              <a:lnSpc>
                <a:spcPct val="110000"/>
              </a:lnSpc>
              <a:spcBef>
                <a:spcPts val="0"/>
              </a:spcBef>
            </a:pPr>
            <a:r>
              <a:rPr lang="en-US" b="1" kern="1000" spc="30" dirty="0">
                <a:solidFill>
                  <a:srgbClr val="EE7B34"/>
                </a:solidFill>
                <a:cs typeface="Franklin Gothic Book"/>
              </a:rPr>
              <a:t>A parameters table implemented!</a:t>
            </a:r>
          </a:p>
        </p:txBody>
      </p:sp>
      <p:sp>
        <p:nvSpPr>
          <p:cNvPr id="13" name="Rectangle 12"/>
          <p:cNvSpPr/>
          <p:nvPr/>
        </p:nvSpPr>
        <p:spPr>
          <a:xfrm>
            <a:off x="334898" y="3923883"/>
            <a:ext cx="3316292" cy="310919"/>
          </a:xfrm>
          <a:prstGeom prst="rect">
            <a:avLst/>
          </a:prstGeom>
        </p:spPr>
        <p:txBody>
          <a:bodyPr wrap="none">
            <a:spAutoFit/>
          </a:bodyPr>
          <a:lstStyle/>
          <a:p>
            <a:pPr>
              <a:lnSpc>
                <a:spcPct val="110000"/>
              </a:lnSpc>
              <a:spcBef>
                <a:spcPts val="0"/>
              </a:spcBef>
            </a:pPr>
            <a:r>
              <a:rPr lang="en-US" sz="1400" b="1" kern="1000" spc="30" dirty="0">
                <a:solidFill>
                  <a:srgbClr val="197418"/>
                </a:solidFill>
                <a:cs typeface="Franklin Gothic Book"/>
              </a:rPr>
              <a:t>“enabled energy ranges </a:t>
            </a:r>
            <a:r>
              <a:rPr lang="en-US" sz="1400" b="1" kern="1000" spc="30" dirty="0" smtClean="0">
                <a:solidFill>
                  <a:srgbClr val="197418"/>
                </a:solidFill>
                <a:cs typeface="Franklin Gothic Book"/>
              </a:rPr>
              <a:t>(gratings)”</a:t>
            </a:r>
            <a:endParaRPr lang="en-US" sz="1400" b="1" kern="1000" spc="30" dirty="0">
              <a:solidFill>
                <a:srgbClr val="197418"/>
              </a:solidFill>
              <a:cs typeface="Franklin Gothic Book"/>
            </a:endParaRPr>
          </a:p>
        </p:txBody>
      </p:sp>
      <p:sp>
        <p:nvSpPr>
          <p:cNvPr id="2" name="Down Arrow 1"/>
          <p:cNvSpPr/>
          <p:nvPr/>
        </p:nvSpPr>
        <p:spPr bwMode="auto">
          <a:xfrm>
            <a:off x="1328078" y="2135666"/>
            <a:ext cx="288032" cy="413743"/>
          </a:xfrm>
          <a:prstGeom prst="downArrow">
            <a:avLst/>
          </a:prstGeom>
          <a:solidFill>
            <a:schemeClr val="accent3">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accent3">
                  <a:lumMod val="75000"/>
                </a:schemeClr>
              </a:solidFill>
              <a:effectLst/>
              <a:latin typeface="Times" charset="0"/>
            </a:endParaRPr>
          </a:p>
        </p:txBody>
      </p:sp>
      <p:sp>
        <p:nvSpPr>
          <p:cNvPr id="8" name="Rectangle 7"/>
          <p:cNvSpPr/>
          <p:nvPr/>
        </p:nvSpPr>
        <p:spPr>
          <a:xfrm>
            <a:off x="1461795" y="2407053"/>
            <a:ext cx="1141659" cy="276999"/>
          </a:xfrm>
          <a:prstGeom prst="rect">
            <a:avLst/>
          </a:prstGeom>
        </p:spPr>
        <p:txBody>
          <a:bodyPr wrap="none">
            <a:spAutoFit/>
          </a:bodyPr>
          <a:lstStyle/>
          <a:p>
            <a:pPr algn="ctr"/>
            <a:r>
              <a:rPr lang="en-US" sz="1200" b="1" dirty="0" smtClean="0">
                <a:solidFill>
                  <a:schemeClr val="accent3">
                    <a:lumMod val="75000"/>
                  </a:schemeClr>
                </a:solidFill>
              </a:rPr>
              <a:t>“</a:t>
            </a:r>
            <a:r>
              <a:rPr lang="en-US" sz="1200" b="1" dirty="0">
                <a:solidFill>
                  <a:schemeClr val="accent3">
                    <a:lumMod val="75000"/>
                  </a:schemeClr>
                </a:solidFill>
              </a:rPr>
              <a:t>4 to 12 </a:t>
            </a:r>
            <a:r>
              <a:rPr lang="en-US" sz="1200" b="1" dirty="0" err="1">
                <a:solidFill>
                  <a:schemeClr val="accent3">
                    <a:lumMod val="75000"/>
                  </a:schemeClr>
                </a:solidFill>
              </a:rPr>
              <a:t>keV</a:t>
            </a:r>
            <a:r>
              <a:rPr lang="en-US" sz="1200" b="1" dirty="0" smtClean="0">
                <a:solidFill>
                  <a:schemeClr val="accent3">
                    <a:lumMod val="75000"/>
                  </a:schemeClr>
                </a:solidFill>
              </a:rPr>
              <a:t>”</a:t>
            </a:r>
            <a:endParaRPr lang="de-CH" sz="1200" b="1" dirty="0">
              <a:solidFill>
                <a:schemeClr val="accent3">
                  <a:lumMod val="75000"/>
                </a:schemeClr>
              </a:solidFill>
            </a:endParaRPr>
          </a:p>
        </p:txBody>
      </p:sp>
      <p:sp>
        <p:nvSpPr>
          <p:cNvPr id="18" name="Down Arrow 17"/>
          <p:cNvSpPr/>
          <p:nvPr/>
        </p:nvSpPr>
        <p:spPr bwMode="auto">
          <a:xfrm>
            <a:off x="1834601" y="5292504"/>
            <a:ext cx="288032" cy="413743"/>
          </a:xfrm>
          <a:prstGeom prst="downArrow">
            <a:avLst/>
          </a:prstGeom>
          <a:solidFill>
            <a:schemeClr val="accent3">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accent3">
                  <a:lumMod val="75000"/>
                </a:schemeClr>
              </a:solidFill>
              <a:effectLst/>
              <a:latin typeface="Times" charset="0"/>
            </a:endParaRPr>
          </a:p>
        </p:txBody>
      </p:sp>
      <p:sp>
        <p:nvSpPr>
          <p:cNvPr id="20" name="Rectangle 19"/>
          <p:cNvSpPr/>
          <p:nvPr/>
        </p:nvSpPr>
        <p:spPr>
          <a:xfrm>
            <a:off x="2042841" y="5684062"/>
            <a:ext cx="1141659" cy="276999"/>
          </a:xfrm>
          <a:prstGeom prst="rect">
            <a:avLst/>
          </a:prstGeom>
        </p:spPr>
        <p:txBody>
          <a:bodyPr wrap="none">
            <a:spAutoFit/>
          </a:bodyPr>
          <a:lstStyle/>
          <a:p>
            <a:pPr algn="ctr"/>
            <a:r>
              <a:rPr lang="en-US" sz="1200" b="1" dirty="0" smtClean="0">
                <a:solidFill>
                  <a:schemeClr val="accent3">
                    <a:lumMod val="75000"/>
                  </a:schemeClr>
                </a:solidFill>
              </a:rPr>
              <a:t>“</a:t>
            </a:r>
            <a:r>
              <a:rPr lang="en-US" sz="1200" b="1" dirty="0">
                <a:solidFill>
                  <a:schemeClr val="accent3">
                    <a:lumMod val="75000"/>
                  </a:schemeClr>
                </a:solidFill>
              </a:rPr>
              <a:t>4 to 12 </a:t>
            </a:r>
            <a:r>
              <a:rPr lang="en-US" sz="1200" b="1" dirty="0" err="1">
                <a:solidFill>
                  <a:schemeClr val="accent3">
                    <a:lumMod val="75000"/>
                  </a:schemeClr>
                </a:solidFill>
              </a:rPr>
              <a:t>keV</a:t>
            </a:r>
            <a:r>
              <a:rPr lang="en-US" sz="1200" b="1" dirty="0" smtClean="0">
                <a:solidFill>
                  <a:schemeClr val="accent3">
                    <a:lumMod val="75000"/>
                  </a:schemeClr>
                </a:solidFill>
              </a:rPr>
              <a:t>”</a:t>
            </a:r>
            <a:endParaRPr lang="de-CH" sz="1200" b="1" dirty="0">
              <a:solidFill>
                <a:schemeClr val="accent3">
                  <a:lumMod val="75000"/>
                </a:schemeClr>
              </a:solidFill>
            </a:endParaRPr>
          </a:p>
        </p:txBody>
      </p:sp>
    </p:spTree>
    <p:extLst>
      <p:ext uri="{BB962C8B-B14F-4D97-AF65-F5344CB8AC3E}">
        <p14:creationId xmlns:p14="http://schemas.microsoft.com/office/powerpoint/2010/main" val="916935378"/>
      </p:ext>
    </p:extLst>
  </p:cSld>
  <p:clrMapOvr>
    <a:masterClrMapping/>
  </p:clrMapOvr>
  <p:transition spd="med"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2563226"/>
            <a:ext cx="8281246" cy="3384000"/>
          </a:xfrm>
          <a:prstGeom prst="rect">
            <a:avLst/>
          </a:prstGeom>
        </p:spPr>
      </p:pic>
      <p:sp>
        <p:nvSpPr>
          <p:cNvPr id="3" name="Title 2"/>
          <p:cNvSpPr>
            <a:spLocks noGrp="1"/>
          </p:cNvSpPr>
          <p:nvPr>
            <p:ph type="title"/>
          </p:nvPr>
        </p:nvSpPr>
        <p:spPr/>
        <p:txBody>
          <a:bodyPr/>
          <a:lstStyle/>
          <a:p>
            <a:r>
              <a:rPr lang="en-US" dirty="0"/>
              <a:t>Energy calibration of the PSSS</a:t>
            </a:r>
            <a:endParaRPr lang="de-CH" dirty="0"/>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5</a:t>
            </a:fld>
            <a:endParaRPr lang="de-DE" dirty="0"/>
          </a:p>
        </p:txBody>
      </p:sp>
      <p:sp>
        <p:nvSpPr>
          <p:cNvPr id="7" name="Rectangle 6"/>
          <p:cNvSpPr/>
          <p:nvPr/>
        </p:nvSpPr>
        <p:spPr>
          <a:xfrm>
            <a:off x="3573688" y="5929408"/>
            <a:ext cx="4572000" cy="430054"/>
          </a:xfrm>
          <a:prstGeom prst="rect">
            <a:avLst/>
          </a:prstGeom>
        </p:spPr>
        <p:txBody>
          <a:bodyPr>
            <a:spAutoFit/>
          </a:bodyPr>
          <a:lstStyle/>
          <a:p>
            <a:pPr>
              <a:lnSpc>
                <a:spcPct val="110000"/>
              </a:lnSpc>
              <a:spcBef>
                <a:spcPts val="0"/>
              </a:spcBef>
            </a:pPr>
            <a:r>
              <a:rPr lang="en-US" sz="2100" b="1" kern="1000" spc="30" dirty="0">
                <a:solidFill>
                  <a:schemeClr val="accent5">
                    <a:lumMod val="60000"/>
                    <a:lumOff val="40000"/>
                  </a:schemeClr>
                </a:solidFill>
                <a:latin typeface="+mn-lt"/>
                <a:cs typeface="Franklin Gothic Book"/>
              </a:rPr>
              <a:t>Dev. from </a:t>
            </a:r>
            <a:r>
              <a:rPr lang="en-US" sz="2100" b="1" kern="1000" spc="30" dirty="0" smtClean="0">
                <a:solidFill>
                  <a:schemeClr val="accent5">
                    <a:lumMod val="60000"/>
                    <a:lumOff val="40000"/>
                  </a:schemeClr>
                </a:solidFill>
                <a:latin typeface="+mn-lt"/>
                <a:cs typeface="Franklin Gothic Book"/>
              </a:rPr>
              <a:t>Ref. </a:t>
            </a:r>
            <a:r>
              <a:rPr lang="en-US" sz="2100" b="1" kern="1000" spc="30" dirty="0">
                <a:solidFill>
                  <a:schemeClr val="accent5">
                    <a:lumMod val="60000"/>
                    <a:lumOff val="40000"/>
                  </a:schemeClr>
                </a:solidFill>
                <a:latin typeface="+mn-lt"/>
                <a:cs typeface="Franklin Gothic Book"/>
              </a:rPr>
              <a:t>XAS &lt;1%</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7704" y="776186"/>
            <a:ext cx="1953264" cy="1908000"/>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1212" y="861234"/>
            <a:ext cx="2383750" cy="1836000"/>
          </a:xfrm>
          <a:prstGeom prst="rect">
            <a:avLst/>
          </a:prstGeom>
        </p:spPr>
      </p:pic>
      <p:sp>
        <p:nvSpPr>
          <p:cNvPr id="11" name="TextBox 10"/>
          <p:cNvSpPr txBox="1"/>
          <p:nvPr/>
        </p:nvSpPr>
        <p:spPr>
          <a:xfrm>
            <a:off x="7080950" y="2496758"/>
            <a:ext cx="2304256" cy="914400"/>
          </a:xfrm>
          <a:prstGeom prst="rect">
            <a:avLst/>
          </a:prstGeom>
          <a:noFill/>
        </p:spPr>
        <p:txBody>
          <a:bodyPr wrap="none" lIns="0" tIns="0" rIns="0" bIns="0" rtlCol="0">
            <a:noAutofit/>
          </a:bodyPr>
          <a:lstStyle/>
          <a:p>
            <a:pPr>
              <a:lnSpc>
                <a:spcPct val="110000"/>
              </a:lnSpc>
              <a:spcBef>
                <a:spcPts val="0"/>
              </a:spcBef>
            </a:pPr>
            <a:r>
              <a:rPr lang="en-US" sz="1400" b="1" kern="1000" spc="30" dirty="0" smtClean="0">
                <a:solidFill>
                  <a:srgbClr val="FF0000"/>
                </a:solidFill>
                <a:latin typeface="+mn-lt"/>
                <a:cs typeface="Franklin Gothic Book"/>
              </a:rPr>
              <a:t>non-calibrated!</a:t>
            </a:r>
            <a:endParaRPr lang="de-CH" sz="1400" b="1" kern="1000" spc="30" dirty="0" err="1">
              <a:solidFill>
                <a:srgbClr val="FF0000"/>
              </a:solidFill>
              <a:latin typeface="+mn-lt"/>
              <a:cs typeface="Franklin Gothic Book"/>
            </a:endParaRPr>
          </a:p>
        </p:txBody>
      </p:sp>
      <p:sp>
        <p:nvSpPr>
          <p:cNvPr id="6" name="Rectangle 5"/>
          <p:cNvSpPr/>
          <p:nvPr/>
        </p:nvSpPr>
        <p:spPr>
          <a:xfrm>
            <a:off x="0" y="6304002"/>
            <a:ext cx="3446777" cy="553998"/>
          </a:xfrm>
          <a:prstGeom prst="rect">
            <a:avLst/>
          </a:prstGeom>
        </p:spPr>
        <p:txBody>
          <a:bodyPr wrap="none">
            <a:spAutoFit/>
          </a:bodyPr>
          <a:lstStyle/>
          <a:p>
            <a:r>
              <a:rPr lang="de-CH" sz="1200" dirty="0"/>
              <a:t>XAFS </a:t>
            </a:r>
            <a:r>
              <a:rPr lang="de-CH" sz="1200" dirty="0" err="1"/>
              <a:t>Spectra</a:t>
            </a:r>
            <a:r>
              <a:rPr lang="de-CH" sz="1200" dirty="0"/>
              <a:t> Library (</a:t>
            </a:r>
            <a:r>
              <a:rPr lang="de-CH" sz="1200" dirty="0">
                <a:hlinkClick r:id="rId5"/>
              </a:rPr>
              <a:t>http://cars.uchicago.edu</a:t>
            </a:r>
            <a:r>
              <a:rPr lang="de-CH" sz="1200" dirty="0" smtClean="0"/>
              <a:t>)</a:t>
            </a:r>
          </a:p>
          <a:p>
            <a:r>
              <a:rPr lang="de-CH" sz="1200" dirty="0"/>
              <a:t>http://exafsmaterials.com</a:t>
            </a:r>
          </a:p>
        </p:txBody>
      </p:sp>
    </p:spTree>
    <p:extLst>
      <p:ext uri="{BB962C8B-B14F-4D97-AF65-F5344CB8AC3E}">
        <p14:creationId xmlns:p14="http://schemas.microsoft.com/office/powerpoint/2010/main" val="3587919685"/>
      </p:ext>
    </p:extLst>
  </p:cSld>
  <p:clrMapOvr>
    <a:masterClrMapping/>
  </p:clrMapOvr>
  <p:transition spd="med"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rotWithShape="1">
          <a:blip r:embed="rId2">
            <a:extLst>
              <a:ext uri="{28A0092B-C50C-407E-A947-70E740481C1C}">
                <a14:useLocalDpi xmlns:a14="http://schemas.microsoft.com/office/drawing/2010/main" val="0"/>
              </a:ext>
            </a:extLst>
          </a:blip>
          <a:srcRect l="48030" r="-273"/>
          <a:stretch/>
        </p:blipFill>
        <p:spPr>
          <a:xfrm>
            <a:off x="4202370" y="692696"/>
            <a:ext cx="4371486" cy="3384000"/>
          </a:xfrm>
        </p:spPr>
      </p:pic>
      <p:sp>
        <p:nvSpPr>
          <p:cNvPr id="3" name="Title 2"/>
          <p:cNvSpPr>
            <a:spLocks noGrp="1"/>
          </p:cNvSpPr>
          <p:nvPr>
            <p:ph type="title"/>
          </p:nvPr>
        </p:nvSpPr>
        <p:spPr/>
        <p:txBody>
          <a:bodyPr/>
          <a:lstStyle/>
          <a:p>
            <a:r>
              <a:rPr lang="en-US" dirty="0"/>
              <a:t>PSSS experimental resolution</a:t>
            </a:r>
            <a:endParaRPr lang="de-CH" dirty="0"/>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6</a:t>
            </a:fld>
            <a:endParaRPr lang="de-DE" dirty="0"/>
          </a:p>
        </p:txBody>
      </p:sp>
      <p:sp>
        <p:nvSpPr>
          <p:cNvPr id="6" name="Oval 5"/>
          <p:cNvSpPr/>
          <p:nvPr/>
        </p:nvSpPr>
        <p:spPr bwMode="auto">
          <a:xfrm rot="5400000">
            <a:off x="6863230" y="934962"/>
            <a:ext cx="314935" cy="1157955"/>
          </a:xfrm>
          <a:prstGeom prst="ellipse">
            <a:avLst/>
          </a:prstGeom>
          <a:noFill/>
          <a:ln w="31750" cap="flat" cmpd="sng" algn="ctr">
            <a:solidFill>
              <a:schemeClr val="accent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accent6">
                  <a:lumMod val="60000"/>
                  <a:lumOff val="40000"/>
                </a:schemeClr>
              </a:solidFill>
              <a:effectLst/>
              <a:latin typeface="Times" charset="0"/>
            </a:endParaRPr>
          </a:p>
        </p:txBody>
      </p:sp>
      <p:sp>
        <p:nvSpPr>
          <p:cNvPr id="7" name="Rectangle 6"/>
          <p:cNvSpPr/>
          <p:nvPr/>
        </p:nvSpPr>
        <p:spPr>
          <a:xfrm>
            <a:off x="5472608" y="6458374"/>
            <a:ext cx="3635896" cy="430887"/>
          </a:xfrm>
          <a:prstGeom prst="rect">
            <a:avLst/>
          </a:prstGeom>
        </p:spPr>
        <p:txBody>
          <a:bodyPr wrap="square">
            <a:spAutoFit/>
          </a:bodyPr>
          <a:lstStyle/>
          <a:p>
            <a:pPr>
              <a:lnSpc>
                <a:spcPct val="110000"/>
              </a:lnSpc>
              <a:spcBef>
                <a:spcPts val="0"/>
              </a:spcBef>
            </a:pPr>
            <a:r>
              <a:rPr lang="en-US" sz="2000" b="1" kern="1000" spc="30" dirty="0" err="1">
                <a:solidFill>
                  <a:srgbClr val="FFC000"/>
                </a:solidFill>
                <a:latin typeface="+mn-lt"/>
                <a:cs typeface="Franklin Gothic Book"/>
              </a:rPr>
              <a:t>Theor</a:t>
            </a:r>
            <a:r>
              <a:rPr lang="en-US" sz="2000" b="1" kern="1000" spc="30" dirty="0">
                <a:solidFill>
                  <a:srgbClr val="FFC000"/>
                </a:solidFill>
                <a:latin typeface="+mn-lt"/>
                <a:cs typeface="Franklin Gothic Book"/>
              </a:rPr>
              <a:t>. </a:t>
            </a:r>
            <a:r>
              <a:rPr lang="en-US" sz="2000" b="1" kern="1000" spc="30" dirty="0" smtClean="0">
                <a:solidFill>
                  <a:srgbClr val="FFC000"/>
                </a:solidFill>
                <a:latin typeface="+mn-lt"/>
                <a:cs typeface="Franklin Gothic Book"/>
              </a:rPr>
              <a:t>Res. </a:t>
            </a:r>
            <a:r>
              <a:rPr lang="en-US" sz="2000" b="1" kern="1000" spc="30" dirty="0">
                <a:solidFill>
                  <a:srgbClr val="FFC000"/>
                </a:solidFill>
                <a:latin typeface="+mn-lt"/>
                <a:cs typeface="Franklin Gothic Book"/>
              </a:rPr>
              <a:t>∆E/E=2-5x10</a:t>
            </a:r>
            <a:r>
              <a:rPr lang="en-US" sz="2000" b="1" kern="1000" spc="30" baseline="30000" dirty="0">
                <a:solidFill>
                  <a:srgbClr val="FFC000"/>
                </a:solidFill>
                <a:latin typeface="+mn-lt"/>
                <a:cs typeface="Franklin Gothic Book"/>
              </a:rPr>
              <a:t>-5</a:t>
            </a:r>
            <a:r>
              <a:rPr lang="en-US" sz="2000" b="1" kern="1000" spc="30" dirty="0">
                <a:solidFill>
                  <a:srgbClr val="FFC000"/>
                </a:solidFill>
                <a:cs typeface="Franklin Gothic Book"/>
              </a:rPr>
              <a:t> </a:t>
            </a:r>
            <a:endParaRPr lang="en-US" sz="2000" b="1" kern="1000" spc="30" dirty="0">
              <a:solidFill>
                <a:srgbClr val="FFC000"/>
              </a:solidFill>
              <a:latin typeface="+mn-lt"/>
              <a:cs typeface="Franklin Gothic Book"/>
            </a:endParaRPr>
          </a:p>
        </p:txBody>
      </p:sp>
      <p:pic>
        <p:nvPicPr>
          <p:cNvPr id="8" name="Content Placeholder 4"/>
          <p:cNvPicPr>
            <a:picLocks noChangeAspect="1"/>
          </p:cNvPicPr>
          <p:nvPr/>
        </p:nvPicPr>
        <p:blipFill rotWithShape="1">
          <a:blip r:embed="rId2">
            <a:extLst>
              <a:ext uri="{28A0092B-C50C-407E-A947-70E740481C1C}">
                <a14:useLocalDpi xmlns:a14="http://schemas.microsoft.com/office/drawing/2010/main" val="0"/>
              </a:ext>
            </a:extLst>
          </a:blip>
          <a:srcRect r="52636"/>
          <a:stretch/>
        </p:blipFill>
        <p:spPr>
          <a:xfrm>
            <a:off x="251520" y="2105786"/>
            <a:ext cx="3878842" cy="3312000"/>
          </a:xfrm>
          <a:prstGeom prst="rect">
            <a:avLst/>
          </a:prstGeom>
        </p:spPr>
      </p:pic>
      <p:pic>
        <p:nvPicPr>
          <p:cNvPr id="9" name="Picture 8"/>
          <p:cNvPicPr>
            <a:picLocks noChangeAspect="1"/>
          </p:cNvPicPr>
          <p:nvPr/>
        </p:nvPicPr>
        <p:blipFill>
          <a:blip r:embed="rId3"/>
          <a:stretch>
            <a:fillRect/>
          </a:stretch>
        </p:blipFill>
        <p:spPr>
          <a:xfrm>
            <a:off x="5545086" y="4235492"/>
            <a:ext cx="2388775" cy="2304000"/>
          </a:xfrm>
          <a:prstGeom prst="rect">
            <a:avLst/>
          </a:prstGeom>
        </p:spPr>
      </p:pic>
      <p:sp>
        <p:nvSpPr>
          <p:cNvPr id="10" name="Rectangle 9"/>
          <p:cNvSpPr/>
          <p:nvPr/>
        </p:nvSpPr>
        <p:spPr>
          <a:xfrm>
            <a:off x="35496" y="6531144"/>
            <a:ext cx="6912768" cy="276999"/>
          </a:xfrm>
          <a:prstGeom prst="rect">
            <a:avLst/>
          </a:prstGeom>
        </p:spPr>
        <p:txBody>
          <a:bodyPr wrap="square">
            <a:spAutoFit/>
          </a:bodyPr>
          <a:lstStyle/>
          <a:p>
            <a:r>
              <a:rPr lang="en-US" sz="1200" dirty="0" err="1">
                <a:solidFill>
                  <a:srgbClr val="222222"/>
                </a:solidFill>
                <a:latin typeface="Arial" panose="020B0604020202020204" pitchFamily="34" charset="0"/>
              </a:rPr>
              <a:t>Rehanek</a:t>
            </a:r>
            <a:r>
              <a:rPr lang="en-US" sz="1200" dirty="0">
                <a:solidFill>
                  <a:srgbClr val="222222"/>
                </a:solidFill>
                <a:latin typeface="Arial" panose="020B0604020202020204" pitchFamily="34" charset="0"/>
              </a:rPr>
              <a:t>, J., et al</a:t>
            </a:r>
            <a:r>
              <a:rPr lang="en-US" sz="1200" dirty="0" smtClean="0">
                <a:solidFill>
                  <a:srgbClr val="222222"/>
                </a:solidFill>
                <a:latin typeface="Arial" panose="020B0604020202020204" pitchFamily="34" charset="0"/>
              </a:rPr>
              <a:t>.</a:t>
            </a:r>
            <a:r>
              <a:rPr lang="en-US" sz="1200" dirty="0">
                <a:solidFill>
                  <a:srgbClr val="222222"/>
                </a:solidFill>
                <a:latin typeface="Arial" panose="020B0604020202020204" pitchFamily="34" charset="0"/>
              </a:rPr>
              <a:t> </a:t>
            </a:r>
            <a:r>
              <a:rPr lang="en-US" sz="1200" i="1" dirty="0">
                <a:solidFill>
                  <a:srgbClr val="222222"/>
                </a:solidFill>
                <a:latin typeface="Arial" panose="020B0604020202020204" pitchFamily="34" charset="0"/>
              </a:rPr>
              <a:t>Journal </a:t>
            </a:r>
            <a:r>
              <a:rPr lang="en-US" sz="1200" i="1" dirty="0" smtClean="0">
                <a:solidFill>
                  <a:srgbClr val="222222"/>
                </a:solidFill>
                <a:latin typeface="Arial" panose="020B0604020202020204" pitchFamily="34" charset="0"/>
              </a:rPr>
              <a:t>of Instrumentation</a:t>
            </a:r>
            <a:r>
              <a:rPr lang="en-US" sz="1200" dirty="0">
                <a:solidFill>
                  <a:srgbClr val="222222"/>
                </a:solidFill>
                <a:latin typeface="Arial" panose="020B0604020202020204" pitchFamily="34" charset="0"/>
              </a:rPr>
              <a:t> 12.05 (2017): P05024.</a:t>
            </a:r>
            <a:endParaRPr lang="de-CH" sz="1200" dirty="0"/>
          </a:p>
        </p:txBody>
      </p:sp>
      <p:sp>
        <p:nvSpPr>
          <p:cNvPr id="11" name="Rectangle 10"/>
          <p:cNvSpPr/>
          <p:nvPr/>
        </p:nvSpPr>
        <p:spPr>
          <a:xfrm>
            <a:off x="5220656" y="1149202"/>
            <a:ext cx="1081065" cy="338554"/>
          </a:xfrm>
          <a:prstGeom prst="rect">
            <a:avLst/>
          </a:prstGeom>
        </p:spPr>
        <p:txBody>
          <a:bodyPr wrap="none">
            <a:spAutoFit/>
          </a:bodyPr>
          <a:lstStyle/>
          <a:p>
            <a:r>
              <a:rPr lang="en-US" b="1" kern="1000" spc="30" dirty="0" smtClean="0">
                <a:solidFill>
                  <a:srgbClr val="003B6E"/>
                </a:solidFill>
                <a:cs typeface="Franklin Gothic Book"/>
              </a:rPr>
              <a:t>Exp. </a:t>
            </a:r>
            <a:r>
              <a:rPr lang="en-US" b="1" kern="1000" spc="30" dirty="0">
                <a:solidFill>
                  <a:srgbClr val="003B6E"/>
                </a:solidFill>
                <a:cs typeface="Franklin Gothic Book"/>
              </a:rPr>
              <a:t>Res</a:t>
            </a:r>
            <a:endParaRPr lang="de-CH" dirty="0">
              <a:solidFill>
                <a:srgbClr val="003B6E"/>
              </a:solidFill>
            </a:endParaRPr>
          </a:p>
        </p:txBody>
      </p:sp>
      <p:sp>
        <p:nvSpPr>
          <p:cNvPr id="2" name="TextBox 1"/>
          <p:cNvSpPr txBox="1"/>
          <p:nvPr/>
        </p:nvSpPr>
        <p:spPr>
          <a:xfrm>
            <a:off x="5148064" y="2547193"/>
            <a:ext cx="914400" cy="914400"/>
          </a:xfrm>
          <a:prstGeom prst="rect">
            <a:avLst/>
          </a:prstGeom>
          <a:noFill/>
        </p:spPr>
        <p:txBody>
          <a:bodyPr wrap="none" lIns="0" tIns="0" rIns="0" bIns="0" rtlCol="0">
            <a:noAutofit/>
          </a:bodyPr>
          <a:lstStyle/>
          <a:p>
            <a:pPr>
              <a:lnSpc>
                <a:spcPct val="110000"/>
              </a:lnSpc>
              <a:spcBef>
                <a:spcPts val="0"/>
              </a:spcBef>
            </a:pPr>
            <a:r>
              <a:rPr lang="en-US" sz="1200" b="1" kern="1000" spc="30" dirty="0" smtClean="0">
                <a:solidFill>
                  <a:schemeClr val="bg1"/>
                </a:solidFill>
                <a:latin typeface="+mn-lt"/>
                <a:cs typeface="Franklin Gothic Book"/>
              </a:rPr>
              <a:t>FWHM≈0.48 eV</a:t>
            </a:r>
            <a:endParaRPr lang="de-CH" sz="1200" b="1" kern="1000" spc="30" dirty="0" err="1" smtClean="0">
              <a:solidFill>
                <a:schemeClr val="bg1"/>
              </a:solidFill>
              <a:latin typeface="+mn-lt"/>
              <a:cs typeface="Franklin Gothic Book"/>
            </a:endParaRPr>
          </a:p>
        </p:txBody>
      </p:sp>
    </p:spTree>
    <p:extLst>
      <p:ext uri="{BB962C8B-B14F-4D97-AF65-F5344CB8AC3E}">
        <p14:creationId xmlns:p14="http://schemas.microsoft.com/office/powerpoint/2010/main" val="2430418821"/>
      </p:ext>
    </p:extLst>
  </p:cSld>
  <p:clrMapOvr>
    <a:masterClrMapping/>
  </p:clrMapOvr>
  <p:transition spd="med"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7</a:t>
            </a:fld>
            <a:endParaRPr lang="de-DE" dirty="0"/>
          </a:p>
        </p:txBody>
      </p:sp>
      <p:sp>
        <p:nvSpPr>
          <p:cNvPr id="7" name="Title 2"/>
          <p:cNvSpPr>
            <a:spLocks noGrp="1"/>
          </p:cNvSpPr>
          <p:nvPr>
            <p:ph type="title"/>
          </p:nvPr>
        </p:nvSpPr>
        <p:spPr>
          <a:xfrm>
            <a:off x="2077200" y="291600"/>
            <a:ext cx="6708025" cy="508500"/>
          </a:xfrm>
        </p:spPr>
        <p:txBody>
          <a:bodyPr/>
          <a:lstStyle/>
          <a:p>
            <a:r>
              <a:rPr lang="en-US" dirty="0" smtClean="0"/>
              <a:t>Profile dependence on spectral intensity</a:t>
            </a:r>
            <a:endParaRPr lang="de-CH" dirty="0"/>
          </a:p>
        </p:txBody>
      </p:sp>
      <p:cxnSp>
        <p:nvCxnSpPr>
          <p:cNvPr id="13" name="Straight Arrow Connector 12"/>
          <p:cNvCxnSpPr/>
          <p:nvPr/>
        </p:nvCxnSpPr>
        <p:spPr bwMode="auto">
          <a:xfrm>
            <a:off x="7245174" y="2024844"/>
            <a:ext cx="0" cy="360040"/>
          </a:xfrm>
          <a:prstGeom prst="straightConnector1">
            <a:avLst/>
          </a:prstGeom>
          <a:solidFill>
            <a:schemeClr val="accent1"/>
          </a:solidFill>
          <a:ln w="34925" cap="flat" cmpd="sng" algn="ctr">
            <a:solidFill>
              <a:schemeClr val="bg1"/>
            </a:solidFill>
            <a:prstDash val="sysDot"/>
            <a:round/>
            <a:headEnd type="none" w="med" len="med"/>
            <a:tailEnd type="none"/>
          </a:ln>
          <a:effectLst/>
        </p:spPr>
      </p:cxnSp>
      <p:sp>
        <p:nvSpPr>
          <p:cNvPr id="22" name="TextBox 21"/>
          <p:cNvSpPr txBox="1"/>
          <p:nvPr/>
        </p:nvSpPr>
        <p:spPr>
          <a:xfrm>
            <a:off x="5450459" y="1691193"/>
            <a:ext cx="2832445" cy="914400"/>
          </a:xfrm>
          <a:prstGeom prst="rect">
            <a:avLst/>
          </a:prstGeom>
          <a:noFill/>
        </p:spPr>
        <p:txBody>
          <a:bodyPr wrap="none" lIns="0" tIns="0" rIns="0" bIns="0" rtlCol="0">
            <a:noAutofit/>
          </a:bodyPr>
          <a:lstStyle/>
          <a:p>
            <a:pPr>
              <a:lnSpc>
                <a:spcPct val="110000"/>
              </a:lnSpc>
              <a:spcBef>
                <a:spcPts val="0"/>
              </a:spcBef>
            </a:pPr>
            <a:r>
              <a:rPr lang="en-US" sz="2100" b="1" kern="1000" spc="30" dirty="0" smtClean="0">
                <a:solidFill>
                  <a:srgbClr val="0070C0"/>
                </a:solidFill>
                <a:latin typeface="+mn-lt"/>
                <a:cs typeface="Franklin Gothic Book"/>
              </a:rPr>
              <a:t>“measured pulse profile”</a:t>
            </a:r>
            <a:endParaRPr lang="en-US" sz="2100" b="1" kern="1000" spc="30" baseline="-25000" dirty="0">
              <a:solidFill>
                <a:srgbClr val="0070C0"/>
              </a:solidFill>
              <a:latin typeface="+mn-lt"/>
              <a:cs typeface="Franklin Gothic Book"/>
            </a:endParaRPr>
          </a:p>
        </p:txBody>
      </p:sp>
      <p:grpSp>
        <p:nvGrpSpPr>
          <p:cNvPr id="17" name="Group 16"/>
          <p:cNvGrpSpPr>
            <a:grpSpLocks noChangeAspect="1"/>
          </p:cNvGrpSpPr>
          <p:nvPr/>
        </p:nvGrpSpPr>
        <p:grpSpPr>
          <a:xfrm>
            <a:off x="696450" y="3978355"/>
            <a:ext cx="5570494" cy="2736000"/>
            <a:chOff x="1628828" y="4271472"/>
            <a:chExt cx="5277310" cy="2588664"/>
          </a:xfrm>
        </p:grpSpPr>
        <p:pic>
          <p:nvPicPr>
            <p:cNvPr id="19" name="Picture 18"/>
            <p:cNvPicPr>
              <a:picLocks noChangeAspect="1"/>
            </p:cNvPicPr>
            <p:nvPr/>
          </p:nvPicPr>
          <p:blipFill rotWithShape="1">
            <a:blip r:embed="rId2"/>
            <a:srcRect l="43023" t="47137" r="41157" b="40915"/>
            <a:stretch/>
          </p:blipFill>
          <p:spPr>
            <a:xfrm>
              <a:off x="4567564" y="4568132"/>
              <a:ext cx="2338574" cy="1349620"/>
            </a:xfrm>
            <a:prstGeom prst="rect">
              <a:avLst/>
            </a:prstGeom>
          </p:spPr>
        </p:pic>
        <p:pic>
          <p:nvPicPr>
            <p:cNvPr id="2" name="Picture 1"/>
            <p:cNvPicPr>
              <a:picLocks noChangeAspect="1"/>
            </p:cNvPicPr>
            <p:nvPr/>
          </p:nvPicPr>
          <p:blipFill>
            <a:blip r:embed="rId3"/>
            <a:stretch>
              <a:fillRect/>
            </a:stretch>
          </p:blipFill>
          <p:spPr>
            <a:xfrm>
              <a:off x="1628828" y="4271472"/>
              <a:ext cx="3384943" cy="2588664"/>
            </a:xfrm>
            <a:prstGeom prst="rect">
              <a:avLst/>
            </a:prstGeom>
          </p:spPr>
        </p:pic>
      </p:grpSp>
      <p:cxnSp>
        <p:nvCxnSpPr>
          <p:cNvPr id="11" name="Straight Connector 10"/>
          <p:cNvCxnSpPr/>
          <p:nvPr/>
        </p:nvCxnSpPr>
        <p:spPr bwMode="auto">
          <a:xfrm>
            <a:off x="1681497" y="5221861"/>
            <a:ext cx="946287" cy="0"/>
          </a:xfrm>
          <a:prstGeom prst="line">
            <a:avLst/>
          </a:prstGeom>
          <a:solidFill>
            <a:schemeClr val="accent1"/>
          </a:solidFill>
          <a:ln w="22225" cap="flat" cmpd="sng" algn="ctr">
            <a:solidFill>
              <a:srgbClr val="00B0F0"/>
            </a:solidFill>
            <a:prstDash val="sysDash"/>
            <a:round/>
            <a:headEnd type="none" w="med" len="med"/>
            <a:tailEnd type="none" w="med" len="med"/>
          </a:ln>
          <a:effectLst/>
        </p:spPr>
      </p:cxnSp>
      <p:cxnSp>
        <p:nvCxnSpPr>
          <p:cNvPr id="15" name="Straight Arrow Connector 14"/>
          <p:cNvCxnSpPr/>
          <p:nvPr/>
        </p:nvCxnSpPr>
        <p:spPr bwMode="auto">
          <a:xfrm flipV="1">
            <a:off x="2627784" y="4821659"/>
            <a:ext cx="0" cy="407541"/>
          </a:xfrm>
          <a:prstGeom prst="straightConnector1">
            <a:avLst/>
          </a:prstGeom>
          <a:solidFill>
            <a:schemeClr val="accent1"/>
          </a:solidFill>
          <a:ln w="22225" cap="flat" cmpd="sng" algn="ctr">
            <a:solidFill>
              <a:srgbClr val="00B0F0"/>
            </a:solidFill>
            <a:prstDash val="sysDash"/>
            <a:round/>
            <a:headEnd type="triangle" w="med" len="med"/>
            <a:tailEnd type="triangle"/>
          </a:ln>
          <a:effectLst/>
        </p:spPr>
      </p:cxnSp>
      <p:sp>
        <p:nvSpPr>
          <p:cNvPr id="20" name="TextBox 19"/>
          <p:cNvSpPr txBox="1"/>
          <p:nvPr/>
        </p:nvSpPr>
        <p:spPr>
          <a:xfrm>
            <a:off x="1849176" y="5620091"/>
            <a:ext cx="2124000" cy="1011570"/>
          </a:xfrm>
          <a:prstGeom prst="rect">
            <a:avLst/>
          </a:prstGeom>
          <a:noFill/>
        </p:spPr>
        <p:txBody>
          <a:bodyPr wrap="none" lIns="0" tIns="0" rIns="0" bIns="0" rtlCol="0">
            <a:noAutofit/>
          </a:bodyPr>
          <a:lstStyle/>
          <a:p>
            <a:pPr>
              <a:lnSpc>
                <a:spcPct val="110000"/>
              </a:lnSpc>
              <a:spcBef>
                <a:spcPts val="0"/>
              </a:spcBef>
            </a:pPr>
            <a:r>
              <a:rPr lang="en-US" b="1" kern="1000" spc="30" dirty="0" smtClean="0">
                <a:solidFill>
                  <a:schemeClr val="accent6">
                    <a:lumMod val="60000"/>
                    <a:lumOff val="40000"/>
                  </a:schemeClr>
                </a:solidFill>
                <a:latin typeface="+mn-lt"/>
                <a:cs typeface="Franklin Gothic Book"/>
              </a:rPr>
              <a:t>“max. dev 3%”</a:t>
            </a:r>
            <a:endParaRPr lang="en-US" b="1" kern="1000" spc="30" baseline="-25000" dirty="0">
              <a:solidFill>
                <a:schemeClr val="accent6">
                  <a:lumMod val="60000"/>
                  <a:lumOff val="40000"/>
                </a:schemeClr>
              </a:solidFill>
              <a:latin typeface="+mn-lt"/>
              <a:cs typeface="Franklin Gothic Book"/>
            </a:endParaRPr>
          </a:p>
        </p:txBody>
      </p:sp>
      <p:pic>
        <p:nvPicPr>
          <p:cNvPr id="12" name="Picture 11"/>
          <p:cNvPicPr>
            <a:picLocks noChangeAspect="1"/>
          </p:cNvPicPr>
          <p:nvPr/>
        </p:nvPicPr>
        <p:blipFill rotWithShape="1">
          <a:blip r:embed="rId4"/>
          <a:srcRect l="7490"/>
          <a:stretch/>
        </p:blipFill>
        <p:spPr>
          <a:xfrm>
            <a:off x="1081810" y="862608"/>
            <a:ext cx="3945410" cy="1332000"/>
          </a:xfrm>
          <a:prstGeom prst="rect">
            <a:avLst/>
          </a:prstGeom>
        </p:spPr>
      </p:pic>
      <p:grpSp>
        <p:nvGrpSpPr>
          <p:cNvPr id="16" name="Group 15"/>
          <p:cNvGrpSpPr/>
          <p:nvPr/>
        </p:nvGrpSpPr>
        <p:grpSpPr>
          <a:xfrm>
            <a:off x="3054515" y="2055867"/>
            <a:ext cx="3976198" cy="1692000"/>
            <a:chOff x="1732363" y="2797654"/>
            <a:chExt cx="3976198" cy="1692000"/>
          </a:xfrm>
        </p:grpSpPr>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5703" t="21440" r="1766" b="11360"/>
            <a:stretch/>
          </p:blipFill>
          <p:spPr>
            <a:xfrm>
              <a:off x="1732363" y="2797654"/>
              <a:ext cx="3976198" cy="1692000"/>
            </a:xfrm>
            <a:prstGeom prst="rect">
              <a:avLst/>
            </a:prstGeom>
          </p:spPr>
        </p:pic>
        <p:sp>
          <p:nvSpPr>
            <p:cNvPr id="14" name="Rectangle 13"/>
            <p:cNvSpPr/>
            <p:nvPr/>
          </p:nvSpPr>
          <p:spPr bwMode="auto">
            <a:xfrm>
              <a:off x="3312617" y="3429000"/>
              <a:ext cx="815690" cy="432048"/>
            </a:xfrm>
            <a:prstGeom prst="rect">
              <a:avLst/>
            </a:prstGeom>
            <a:noFill/>
            <a:ln w="19050" cap="flat" cmpd="sng" algn="ctr">
              <a:solidFill>
                <a:schemeClr val="accent5">
                  <a:lumMod val="75000"/>
                </a:schemeClr>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sp>
        <p:nvSpPr>
          <p:cNvPr id="29" name="Down Arrow 28"/>
          <p:cNvSpPr/>
          <p:nvPr/>
        </p:nvSpPr>
        <p:spPr bwMode="auto">
          <a:xfrm>
            <a:off x="4874492" y="3722735"/>
            <a:ext cx="407845" cy="576064"/>
          </a:xfrm>
          <a:prstGeom prst="downArrow">
            <a:avLst/>
          </a:prstGeom>
          <a:solidFill>
            <a:schemeClr val="accent6">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2083520467"/>
      </p:ext>
    </p:extLst>
  </p:cSld>
  <p:clrMapOvr>
    <a:masterClrMapping/>
  </p:clrMapOvr>
  <p:transition spd="med"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Super important that the position and direction of the beam is preserved.  Every 10 </a:t>
            </a:r>
            <a:r>
              <a:rPr lang="en-US" dirty="0" err="1" smtClean="0"/>
              <a:t>mgrad</a:t>
            </a:r>
            <a:r>
              <a:rPr lang="en-US" dirty="0" smtClean="0"/>
              <a:t> is about 5 eV offset.  Bragg angles are very sensitive!</a:t>
            </a:r>
          </a:p>
          <a:p>
            <a:endParaRPr lang="en-US" dirty="0"/>
          </a:p>
          <a:p>
            <a:r>
              <a:rPr lang="en-US" dirty="0" smtClean="0"/>
              <a:t>It cannot give large bandwidth.  The crystals cannot bend that far.</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Very sensitive to beam position.  A 50 micron difference in vertical beam position is equivalent to about 0.3 degree offset in Bragg for the 200 radius mm crystal.  That would be about 60 eV.  Alignment is key!</a:t>
            </a:r>
            <a:endParaRPr lang="de-CH" dirty="0"/>
          </a:p>
        </p:txBody>
      </p:sp>
      <p:sp>
        <p:nvSpPr>
          <p:cNvPr id="3" name="Title 2"/>
          <p:cNvSpPr>
            <a:spLocks noGrp="1"/>
          </p:cNvSpPr>
          <p:nvPr>
            <p:ph type="title"/>
          </p:nvPr>
        </p:nvSpPr>
        <p:spPr/>
        <p:txBody>
          <a:bodyPr/>
          <a:lstStyle/>
          <a:p>
            <a:r>
              <a:rPr lang="en-US" dirty="0" smtClean="0"/>
              <a:t>Limitations</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8</a:t>
            </a:fld>
            <a:endParaRPr lang="de-DE" dirty="0"/>
          </a:p>
        </p:txBody>
      </p:sp>
      <p:pic>
        <p:nvPicPr>
          <p:cNvPr id="6" name="Picture 5"/>
          <p:cNvPicPr>
            <a:picLocks noChangeAspect="1"/>
          </p:cNvPicPr>
          <p:nvPr/>
        </p:nvPicPr>
        <p:blipFill>
          <a:blip r:embed="rId2"/>
          <a:stretch>
            <a:fillRect/>
          </a:stretch>
        </p:blipFill>
        <p:spPr>
          <a:xfrm>
            <a:off x="1700479" y="2766297"/>
            <a:ext cx="2591720" cy="534258"/>
          </a:xfrm>
          <a:prstGeom prst="rect">
            <a:avLst/>
          </a:prstGeom>
        </p:spPr>
      </p:pic>
      <p:pic>
        <p:nvPicPr>
          <p:cNvPr id="7" name="Picture 6"/>
          <p:cNvPicPr>
            <a:picLocks noChangeAspect="1"/>
          </p:cNvPicPr>
          <p:nvPr/>
        </p:nvPicPr>
        <p:blipFill>
          <a:blip r:embed="rId3"/>
          <a:stretch>
            <a:fillRect/>
          </a:stretch>
        </p:blipFill>
        <p:spPr>
          <a:xfrm>
            <a:off x="4949690" y="2766297"/>
            <a:ext cx="1522217" cy="560095"/>
          </a:xfrm>
          <a:prstGeom prst="rect">
            <a:avLst/>
          </a:prstGeom>
        </p:spPr>
      </p:pic>
      <p:sp>
        <p:nvSpPr>
          <p:cNvPr id="8" name="Oval 7"/>
          <p:cNvSpPr/>
          <p:nvPr/>
        </p:nvSpPr>
        <p:spPr bwMode="auto">
          <a:xfrm>
            <a:off x="5777603" y="2766297"/>
            <a:ext cx="90541" cy="534258"/>
          </a:xfrm>
          <a:prstGeom prst="ellipse">
            <a:avLst/>
          </a:prstGeom>
          <a:solidFill>
            <a:schemeClr val="accent1">
              <a:alpha val="32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9" name="TextBox 8"/>
          <p:cNvSpPr txBox="1"/>
          <p:nvPr/>
        </p:nvSpPr>
        <p:spPr>
          <a:xfrm>
            <a:off x="4355976" y="3326392"/>
            <a:ext cx="4307459" cy="483037"/>
          </a:xfrm>
          <a:prstGeom prst="rect">
            <a:avLst/>
          </a:prstGeom>
          <a:noFill/>
        </p:spPr>
        <p:txBody>
          <a:bodyPr wrap="square" lIns="0" tIns="0" rIns="0" bIns="0" rtlCol="0">
            <a:noAutofit/>
          </a:bodyPr>
          <a:lstStyle/>
          <a:p>
            <a:pPr>
              <a:lnSpc>
                <a:spcPct val="110000"/>
              </a:lnSpc>
              <a:spcBef>
                <a:spcPts val="0"/>
              </a:spcBef>
            </a:pPr>
            <a:r>
              <a:rPr lang="en-US" sz="1400" kern="1000" spc="30" dirty="0" smtClean="0">
                <a:latin typeface="+mn-lt"/>
                <a:cs typeface="Franklin Gothic Book"/>
              </a:rPr>
              <a:t>Current radii between 75 and 200 mm give 0.5% FOV.  Need 4 times smaller to get 2% FOV.  Not possible.</a:t>
            </a:r>
            <a:endParaRPr lang="de-CH" sz="1400" kern="1000" spc="30" dirty="0" err="1" smtClean="0">
              <a:latin typeface="+mn-lt"/>
              <a:cs typeface="Franklin Gothic Book"/>
            </a:endParaRPr>
          </a:p>
        </p:txBody>
      </p:sp>
    </p:spTree>
    <p:extLst>
      <p:ext uri="{BB962C8B-B14F-4D97-AF65-F5344CB8AC3E}">
        <p14:creationId xmlns:p14="http://schemas.microsoft.com/office/powerpoint/2010/main" val="2276268727"/>
      </p:ext>
    </p:extLst>
  </p:cSld>
  <p:clrMapOvr>
    <a:masterClrMapping/>
  </p:clrMapOvr>
  <p:transition spd="med"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876195" y="1808652"/>
            <a:ext cx="3638226" cy="2880320"/>
          </a:xfrm>
        </p:spPr>
      </p:pic>
      <p:sp>
        <p:nvSpPr>
          <p:cNvPr id="3" name="Title 2"/>
          <p:cNvSpPr>
            <a:spLocks noGrp="1"/>
          </p:cNvSpPr>
          <p:nvPr>
            <p:ph type="title"/>
          </p:nvPr>
        </p:nvSpPr>
        <p:spPr/>
        <p:txBody>
          <a:bodyPr/>
          <a:lstStyle/>
          <a:p>
            <a:r>
              <a:rPr lang="en-US" dirty="0" smtClean="0"/>
              <a:t>Beam position is important</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9</a:t>
            </a:fld>
            <a:endParaRPr lang="de-DE"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590" y="1700473"/>
            <a:ext cx="4046696" cy="3096679"/>
          </a:xfrm>
          <a:prstGeom prst="rect">
            <a:avLst/>
          </a:prstGeom>
        </p:spPr>
      </p:pic>
      <p:sp>
        <p:nvSpPr>
          <p:cNvPr id="8" name="TextBox 7"/>
          <p:cNvSpPr txBox="1"/>
          <p:nvPr/>
        </p:nvSpPr>
        <p:spPr>
          <a:xfrm>
            <a:off x="899592" y="5301208"/>
            <a:ext cx="7704856" cy="914400"/>
          </a:xfrm>
          <a:prstGeom prst="rect">
            <a:avLst/>
          </a:prstGeom>
          <a:noFill/>
        </p:spPr>
        <p:txBody>
          <a:bodyPr wrap="square" lIns="0" tIns="0" rIns="0" bIns="0" rtlCol="0">
            <a:noAutofit/>
          </a:bodyPr>
          <a:lstStyle/>
          <a:p>
            <a:pPr>
              <a:lnSpc>
                <a:spcPct val="110000"/>
              </a:lnSpc>
              <a:spcBef>
                <a:spcPts val="0"/>
              </a:spcBef>
            </a:pPr>
            <a:r>
              <a:rPr lang="en-US" kern="1000" spc="30" dirty="0" smtClean="0">
                <a:latin typeface="+mn-lt"/>
                <a:cs typeface="Franklin Gothic Book"/>
              </a:rPr>
              <a:t>The spectral intensity and clarity heavily depend on the beam position as well, as the graphs above show.  Preserving the beam position is key to making sure both the spectral intensity and spectral energy are delivered well.</a:t>
            </a:r>
            <a:endParaRPr lang="de-CH" kern="1000" spc="30" dirty="0" err="1" smtClean="0">
              <a:latin typeface="+mn-lt"/>
              <a:cs typeface="Franklin Gothic Book"/>
            </a:endParaRPr>
          </a:p>
        </p:txBody>
      </p:sp>
    </p:spTree>
    <p:extLst>
      <p:ext uri="{BB962C8B-B14F-4D97-AF65-F5344CB8AC3E}">
        <p14:creationId xmlns:p14="http://schemas.microsoft.com/office/powerpoint/2010/main" val="2202900401"/>
      </p:ext>
    </p:extLst>
  </p:cSld>
  <p:clrMapOvr>
    <a:masterClrMapping/>
  </p:clrMapOvr>
  <p:transition spd="med" advClick="0"/>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a:lnSpc>
            <a:spcPct val="110000"/>
          </a:lnSpc>
          <a:spcBef>
            <a:spcPts val="0"/>
          </a:spcBef>
          <a:defRPr sz="1800" kern="1000" spc="30" dirty="0" err="1" smtClean="0">
            <a:latin typeface="+mn-lt"/>
            <a:cs typeface="Franklin Gothic Book"/>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SI PowerPoint Master english 4_3.pptx [Read-Only]" id="{7451C6E5-7F0B-428A-8AC2-2A5E7C44507E}" vid="{8D2215F8-7FAB-4345-A0B9-2243A7EBAD1D}"/>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 PowerPoint Master english 4_3</Template>
  <TotalTime>0</TotalTime>
  <Words>616</Words>
  <Application>Microsoft Office PowerPoint</Application>
  <PresentationFormat>On-screen Show (4:3)</PresentationFormat>
  <Paragraphs>101</Paragraphs>
  <Slides>14</Slides>
  <Notes>1</Notes>
  <HiddenSlides>0</HiddenSlides>
  <MMClips>1</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14</vt:i4>
      </vt:variant>
    </vt:vector>
  </HeadingPairs>
  <TitlesOfParts>
    <vt:vector size="26" baseType="lpstr">
      <vt:lpstr>ＭＳ Ｐゴシック</vt:lpstr>
      <vt:lpstr>ヒラギノ角ゴ Pro W3</vt:lpstr>
      <vt:lpstr>Arial</vt:lpstr>
      <vt:lpstr>Arial Narrow</vt:lpstr>
      <vt:lpstr>Calibri</vt:lpstr>
      <vt:lpstr>Franklin Gothic Book</vt:lpstr>
      <vt:lpstr>Georgia</vt:lpstr>
      <vt:lpstr>Rockwell</vt:lpstr>
      <vt:lpstr>Symbol</vt:lpstr>
      <vt:lpstr>Times</vt:lpstr>
      <vt:lpstr>Wingdings</vt:lpstr>
      <vt:lpstr>PSI-Powerpoint-Master Calibri V2</vt:lpstr>
      <vt:lpstr>The Single-Shot X-ray Spectrometer at SwissFel (PSSS)</vt:lpstr>
      <vt:lpstr>Shot-to-shot SASE spectra fluctuations</vt:lpstr>
      <vt:lpstr>The SwissFEL Single-Shot Spectrometer</vt:lpstr>
      <vt:lpstr>Establishing parameters during commissioning</vt:lpstr>
      <vt:lpstr>Energy calibration of the PSSS</vt:lpstr>
      <vt:lpstr>PSSS experimental resolution</vt:lpstr>
      <vt:lpstr>Profile dependence on spectral intensity</vt:lpstr>
      <vt:lpstr>Limitations</vt:lpstr>
      <vt:lpstr>Beam position is important</vt:lpstr>
      <vt:lpstr>Limitations</vt:lpstr>
      <vt:lpstr>Conclusions</vt:lpstr>
      <vt:lpstr>Performance optimization</vt:lpstr>
      <vt:lpstr>Final work: GUI and processing</vt:lpstr>
      <vt:lpstr>Wir schaffen Wissen – heute für morgen</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the title of your  presentation here</dc:title>
  <dc:creator>Arbelo Pena Yunieski</dc:creator>
  <cp:lastModifiedBy>Juranic Pavle</cp:lastModifiedBy>
  <cp:revision>323</cp:revision>
  <cp:lastPrinted>2015-07-23T13:50:07Z</cp:lastPrinted>
  <dcterms:created xsi:type="dcterms:W3CDTF">2018-11-14T12:52:43Z</dcterms:created>
  <dcterms:modified xsi:type="dcterms:W3CDTF">2019-03-26T12:45:56Z</dcterms:modified>
</cp:coreProperties>
</file>