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260" r:id="rId3"/>
    <p:sldId id="257" r:id="rId4"/>
    <p:sldId id="261" r:id="rId5"/>
    <p:sldId id="258" r:id="rId6"/>
    <p:sldId id="262" r:id="rId7"/>
    <p:sldId id="259" r:id="rId8"/>
  </p:sldIdLst>
  <p:sldSz cx="12192000" cy="6858000"/>
  <p:notesSz cx="6794500" cy="9931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5036" autoAdjust="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sz="quarter" idx="1"/>
          </p:nvPr>
        </p:nvSpPr>
        <p:spPr>
          <a:xfrm>
            <a:off x="3848645" y="0"/>
            <a:ext cx="2944283" cy="498295"/>
          </a:xfrm>
          <a:prstGeom prst="rect">
            <a:avLst/>
          </a:prstGeom>
        </p:spPr>
        <p:txBody>
          <a:bodyPr vert="horz" lIns="91440" tIns="45720" rIns="91440" bIns="45720" rtlCol="0"/>
          <a:lstStyle>
            <a:lvl1pPr algn="r">
              <a:defRPr sz="1200"/>
            </a:lvl1pPr>
          </a:lstStyle>
          <a:p>
            <a:fld id="{6995D338-14A7-4BB1-A173-A3C1FD93AC09}" type="datetimeFigureOut">
              <a:rPr lang="de-CH" smtClean="0"/>
              <a:t>13.05.2019</a:t>
            </a:fld>
            <a:endParaRPr lang="de-CH"/>
          </a:p>
        </p:txBody>
      </p:sp>
      <p:sp>
        <p:nvSpPr>
          <p:cNvPr id="4" name="Footer Placeholder 3"/>
          <p:cNvSpPr>
            <a:spLocks noGrp="1"/>
          </p:cNvSpPr>
          <p:nvPr>
            <p:ph type="ftr" sz="quarter" idx="2"/>
          </p:nvPr>
        </p:nvSpPr>
        <p:spPr>
          <a:xfrm>
            <a:off x="0" y="9433107"/>
            <a:ext cx="2944283" cy="498294"/>
          </a:xfrm>
          <a:prstGeom prst="rect">
            <a:avLst/>
          </a:prstGeom>
        </p:spPr>
        <p:txBody>
          <a:bodyPr vert="horz" lIns="91440" tIns="45720" rIns="91440" bIns="45720" rtlCol="0" anchor="b"/>
          <a:lstStyle>
            <a:lvl1pPr algn="l">
              <a:defRPr sz="1200"/>
            </a:lvl1pPr>
          </a:lstStyle>
          <a:p>
            <a:endParaRPr lang="de-CH"/>
          </a:p>
        </p:txBody>
      </p:sp>
      <p:sp>
        <p:nvSpPr>
          <p:cNvPr id="5" name="Slide Number Placeholder 4"/>
          <p:cNvSpPr>
            <a:spLocks noGrp="1"/>
          </p:cNvSpPr>
          <p:nvPr>
            <p:ph type="sldNum" sz="quarter" idx="3"/>
          </p:nvPr>
        </p:nvSpPr>
        <p:spPr>
          <a:xfrm>
            <a:off x="3848645" y="9433107"/>
            <a:ext cx="2944283" cy="498294"/>
          </a:xfrm>
          <a:prstGeom prst="rect">
            <a:avLst/>
          </a:prstGeom>
        </p:spPr>
        <p:txBody>
          <a:bodyPr vert="horz" lIns="91440" tIns="45720" rIns="91440" bIns="45720" rtlCol="0" anchor="b"/>
          <a:lstStyle>
            <a:lvl1pPr algn="r">
              <a:defRPr sz="1200"/>
            </a:lvl1pPr>
          </a:lstStyle>
          <a:p>
            <a:fld id="{8600FBE0-5721-4F18-B44D-609F1C587B13}" type="slidenum">
              <a:rPr lang="de-CH" smtClean="0"/>
              <a:t>‹#›</a:t>
            </a:fld>
            <a:endParaRPr lang="de-CH"/>
          </a:p>
        </p:txBody>
      </p:sp>
    </p:spTree>
    <p:extLst>
      <p:ext uri="{BB962C8B-B14F-4D97-AF65-F5344CB8AC3E}">
        <p14:creationId xmlns:p14="http://schemas.microsoft.com/office/powerpoint/2010/main" val="2293490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3848645" y="0"/>
            <a:ext cx="2944283" cy="498295"/>
          </a:xfrm>
          <a:prstGeom prst="rect">
            <a:avLst/>
          </a:prstGeom>
        </p:spPr>
        <p:txBody>
          <a:bodyPr vert="horz" lIns="91440" tIns="45720" rIns="91440" bIns="45720" rtlCol="0"/>
          <a:lstStyle>
            <a:lvl1pPr algn="r">
              <a:defRPr sz="1200"/>
            </a:lvl1pPr>
          </a:lstStyle>
          <a:p>
            <a:fld id="{93CFE9D8-425E-4CCC-AAD9-A53102A2594D}" type="datetimeFigureOut">
              <a:rPr lang="de-CH" smtClean="0"/>
              <a:t>13.05.2019</a:t>
            </a:fld>
            <a:endParaRPr lang="de-CH"/>
          </a:p>
        </p:txBody>
      </p:sp>
      <p:sp>
        <p:nvSpPr>
          <p:cNvPr id="4" name="Slide Image Placeholder 3"/>
          <p:cNvSpPr>
            <a:spLocks noGrp="1" noRot="1" noChangeAspect="1"/>
          </p:cNvSpPr>
          <p:nvPr>
            <p:ph type="sldImg" idx="2"/>
          </p:nvPr>
        </p:nvSpPr>
        <p:spPr>
          <a:xfrm>
            <a:off x="419100" y="1241425"/>
            <a:ext cx="5956300" cy="3351213"/>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679450" y="4779486"/>
            <a:ext cx="5435600" cy="3910489"/>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6" name="Footer Placeholder 5"/>
          <p:cNvSpPr>
            <a:spLocks noGrp="1"/>
          </p:cNvSpPr>
          <p:nvPr>
            <p:ph type="ftr" sz="quarter" idx="4"/>
          </p:nvPr>
        </p:nvSpPr>
        <p:spPr>
          <a:xfrm>
            <a:off x="0" y="9433107"/>
            <a:ext cx="2944283" cy="498294"/>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3848645" y="9433107"/>
            <a:ext cx="2944283" cy="498294"/>
          </a:xfrm>
          <a:prstGeom prst="rect">
            <a:avLst/>
          </a:prstGeom>
        </p:spPr>
        <p:txBody>
          <a:bodyPr vert="horz" lIns="91440" tIns="45720" rIns="91440" bIns="45720" rtlCol="0" anchor="b"/>
          <a:lstStyle>
            <a:lvl1pPr algn="r">
              <a:defRPr sz="1200"/>
            </a:lvl1pPr>
          </a:lstStyle>
          <a:p>
            <a:fld id="{886088DD-2751-422C-96BA-B9D3A51D4E7F}" type="slidenum">
              <a:rPr lang="de-CH" smtClean="0"/>
              <a:t>‹#›</a:t>
            </a:fld>
            <a:endParaRPr lang="de-CH"/>
          </a:p>
        </p:txBody>
      </p:sp>
    </p:spTree>
    <p:extLst>
      <p:ext uri="{BB962C8B-B14F-4D97-AF65-F5344CB8AC3E}">
        <p14:creationId xmlns:p14="http://schemas.microsoft.com/office/powerpoint/2010/main" val="1946282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886088DD-2751-422C-96BA-B9D3A51D4E7F}" type="slidenum">
              <a:rPr lang="de-CH" smtClean="0"/>
              <a:t>1</a:t>
            </a:fld>
            <a:endParaRPr lang="de-CH"/>
          </a:p>
        </p:txBody>
      </p:sp>
    </p:spTree>
    <p:extLst>
      <p:ext uri="{BB962C8B-B14F-4D97-AF65-F5344CB8AC3E}">
        <p14:creationId xmlns:p14="http://schemas.microsoft.com/office/powerpoint/2010/main" val="2820334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de-C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de-CH"/>
          </a:p>
        </p:txBody>
      </p:sp>
      <p:sp>
        <p:nvSpPr>
          <p:cNvPr id="4" name="Date Placeholder 3"/>
          <p:cNvSpPr>
            <a:spLocks noGrp="1"/>
          </p:cNvSpPr>
          <p:nvPr>
            <p:ph type="dt" sz="half" idx="10"/>
          </p:nvPr>
        </p:nvSpPr>
        <p:spPr/>
        <p:txBody>
          <a:bodyPr/>
          <a:lstStyle/>
          <a:p>
            <a:fld id="{BBD3849C-0189-44D9-A10D-702935CF12E3}" type="datetimeFigureOut">
              <a:rPr lang="de-CH" smtClean="0"/>
              <a:t>13.05.2019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494406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BBD3849C-0189-44D9-A10D-702935CF12E3}" type="datetimeFigureOut">
              <a:rPr lang="de-CH" smtClean="0"/>
              <a:t>13.05.2019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4065235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de-C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BBD3849C-0189-44D9-A10D-702935CF12E3}" type="datetimeFigureOut">
              <a:rPr lang="de-CH" smtClean="0"/>
              <a:t>13.05.2019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1282454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10"/>
          </p:nvPr>
        </p:nvSpPr>
        <p:spPr/>
        <p:txBody>
          <a:bodyPr/>
          <a:lstStyle/>
          <a:p>
            <a:fld id="{BBD3849C-0189-44D9-A10D-702935CF12E3}" type="datetimeFigureOut">
              <a:rPr lang="de-CH" smtClean="0"/>
              <a:t>13.05.2019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781837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de-C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BD3849C-0189-44D9-A10D-702935CF12E3}" type="datetimeFigureOut">
              <a:rPr lang="de-CH" smtClean="0"/>
              <a:t>13.05.2019</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2343434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Date Placeholder 4"/>
          <p:cNvSpPr>
            <a:spLocks noGrp="1"/>
          </p:cNvSpPr>
          <p:nvPr>
            <p:ph type="dt" sz="half" idx="10"/>
          </p:nvPr>
        </p:nvSpPr>
        <p:spPr/>
        <p:txBody>
          <a:bodyPr/>
          <a:lstStyle/>
          <a:p>
            <a:fld id="{BBD3849C-0189-44D9-A10D-702935CF12E3}" type="datetimeFigureOut">
              <a:rPr lang="de-CH" smtClean="0"/>
              <a:t>13.05.2019</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2209747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de-C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7" name="Date Placeholder 6"/>
          <p:cNvSpPr>
            <a:spLocks noGrp="1"/>
          </p:cNvSpPr>
          <p:nvPr>
            <p:ph type="dt" sz="half" idx="10"/>
          </p:nvPr>
        </p:nvSpPr>
        <p:spPr/>
        <p:txBody>
          <a:bodyPr/>
          <a:lstStyle/>
          <a:p>
            <a:fld id="{BBD3849C-0189-44D9-A10D-702935CF12E3}" type="datetimeFigureOut">
              <a:rPr lang="de-CH" smtClean="0"/>
              <a:t>13.05.2019</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290095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Date Placeholder 2"/>
          <p:cNvSpPr>
            <a:spLocks noGrp="1"/>
          </p:cNvSpPr>
          <p:nvPr>
            <p:ph type="dt" sz="half" idx="10"/>
          </p:nvPr>
        </p:nvSpPr>
        <p:spPr/>
        <p:txBody>
          <a:bodyPr/>
          <a:lstStyle/>
          <a:p>
            <a:fld id="{BBD3849C-0189-44D9-A10D-702935CF12E3}" type="datetimeFigureOut">
              <a:rPr lang="de-CH" smtClean="0"/>
              <a:t>13.05.2019</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1093052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D3849C-0189-44D9-A10D-702935CF12E3}" type="datetimeFigureOut">
              <a:rPr lang="de-CH" smtClean="0"/>
              <a:t>13.05.2019</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1984129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BD3849C-0189-44D9-A10D-702935CF12E3}" type="datetimeFigureOut">
              <a:rPr lang="de-CH" smtClean="0"/>
              <a:t>13.05.2019</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2604563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de-C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BD3849C-0189-44D9-A10D-702935CF12E3}" type="datetimeFigureOut">
              <a:rPr lang="de-CH" smtClean="0"/>
              <a:t>13.05.2019</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39E362A2-9E4D-42C8-B5E1-FD67AB1565FA}" type="slidenum">
              <a:rPr lang="de-CH" smtClean="0"/>
              <a:t>‹#›</a:t>
            </a:fld>
            <a:endParaRPr lang="de-CH"/>
          </a:p>
        </p:txBody>
      </p:sp>
    </p:spTree>
    <p:extLst>
      <p:ext uri="{BB962C8B-B14F-4D97-AF65-F5344CB8AC3E}">
        <p14:creationId xmlns:p14="http://schemas.microsoft.com/office/powerpoint/2010/main" val="1744384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de-C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D3849C-0189-44D9-A10D-702935CF12E3}" type="datetimeFigureOut">
              <a:rPr lang="de-CH" smtClean="0"/>
              <a:t>13.05.2019</a:t>
            </a:fld>
            <a:endParaRPr lang="de-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E362A2-9E4D-42C8-B5E1-FD67AB1565FA}" type="slidenum">
              <a:rPr lang="de-CH" smtClean="0"/>
              <a:t>‹#›</a:t>
            </a:fld>
            <a:endParaRPr lang="de-CH"/>
          </a:p>
        </p:txBody>
      </p:sp>
    </p:spTree>
    <p:extLst>
      <p:ext uri="{BB962C8B-B14F-4D97-AF65-F5344CB8AC3E}">
        <p14:creationId xmlns:p14="http://schemas.microsoft.com/office/powerpoint/2010/main" val="350003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81764" y="219054"/>
            <a:ext cx="7354514" cy="461665"/>
          </a:xfrm>
          <a:prstGeom prst="rect">
            <a:avLst/>
          </a:prstGeom>
          <a:noFill/>
        </p:spPr>
        <p:txBody>
          <a:bodyPr wrap="none" rtlCol="0">
            <a:spAutoFit/>
          </a:bodyPr>
          <a:lstStyle/>
          <a:p>
            <a:r>
              <a:rPr lang="en-US" sz="2400" b="1" u="sng" dirty="0" smtClean="0">
                <a:solidFill>
                  <a:srgbClr val="00B0F0"/>
                </a:solidFill>
              </a:rPr>
              <a:t>DWCM readout alternatives to the Oscilloscope solution</a:t>
            </a:r>
            <a:endParaRPr lang="de-CH" sz="2400" b="1" u="sng" dirty="0">
              <a:solidFill>
                <a:srgbClr val="00B0F0"/>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585" y="886266"/>
            <a:ext cx="4496824" cy="5007481"/>
          </a:xfrm>
          <a:prstGeom prst="rect">
            <a:avLst/>
          </a:prstGeom>
        </p:spPr>
      </p:pic>
      <p:sp>
        <p:nvSpPr>
          <p:cNvPr id="10" name="TextBox 9"/>
          <p:cNvSpPr txBox="1"/>
          <p:nvPr/>
        </p:nvSpPr>
        <p:spPr>
          <a:xfrm>
            <a:off x="7216726" y="1266091"/>
            <a:ext cx="4975274" cy="3293209"/>
          </a:xfrm>
          <a:prstGeom prst="rect">
            <a:avLst/>
          </a:prstGeom>
          <a:noFill/>
        </p:spPr>
        <p:txBody>
          <a:bodyPr wrap="square" rtlCol="0">
            <a:spAutoFit/>
          </a:bodyPr>
          <a:lstStyle/>
          <a:p>
            <a:r>
              <a:rPr lang="en-US" sz="1600" b="1" u="sng" dirty="0" smtClean="0"/>
              <a:t>Purpose:</a:t>
            </a:r>
            <a:r>
              <a:rPr lang="en-US" sz="1600" b="1" dirty="0" smtClean="0"/>
              <a:t> </a:t>
            </a:r>
            <a:r>
              <a:rPr lang="en-US" sz="1600" dirty="0" smtClean="0"/>
              <a:t>Measure the rough arrival time of the laser pulse on RF and use this to set up the machine every time. Good to localizing within 1ns window and, at some level, if beam skips RF buckets.</a:t>
            </a:r>
          </a:p>
          <a:p>
            <a:endParaRPr lang="en-US" sz="1600" dirty="0"/>
          </a:p>
          <a:p>
            <a:r>
              <a:rPr lang="en-US" sz="1600" b="1" dirty="0" smtClean="0"/>
              <a:t>Oscilloscope-based readout</a:t>
            </a:r>
          </a:p>
          <a:p>
            <a:r>
              <a:rPr lang="en-US" sz="1600" dirty="0" smtClean="0"/>
              <a:t>Agilent/</a:t>
            </a:r>
            <a:r>
              <a:rPr lang="en-US" sz="1600" dirty="0" err="1" smtClean="0"/>
              <a:t>Keysight</a:t>
            </a:r>
            <a:r>
              <a:rPr lang="en-US" sz="1600" dirty="0" smtClean="0"/>
              <a:t> scope (4GHz, 20GS/s, 10bit)</a:t>
            </a:r>
            <a:endParaRPr lang="de-CH" sz="1600" dirty="0" smtClean="0"/>
          </a:p>
          <a:p>
            <a:r>
              <a:rPr lang="en-US" sz="1600" dirty="0" smtClean="0"/>
              <a:t>Windows based server as </a:t>
            </a:r>
            <a:r>
              <a:rPr lang="en-US" sz="1600" dirty="0" err="1" smtClean="0"/>
              <a:t>softIOC</a:t>
            </a:r>
            <a:r>
              <a:rPr lang="en-US" sz="1600" dirty="0" smtClean="0"/>
              <a:t> for EPICS</a:t>
            </a:r>
          </a:p>
          <a:p>
            <a:endParaRPr lang="en-US" sz="1600" dirty="0"/>
          </a:p>
          <a:p>
            <a:r>
              <a:rPr lang="en-US" sz="1600" b="1" dirty="0" smtClean="0"/>
              <a:t>Cons</a:t>
            </a:r>
            <a:r>
              <a:rPr lang="en-US" sz="1600" dirty="0" smtClean="0"/>
              <a:t>: Scope freezes, IOC </a:t>
            </a:r>
            <a:r>
              <a:rPr lang="en-US" sz="1600" dirty="0"/>
              <a:t>unreachable, vertical and horizontal axes </a:t>
            </a:r>
            <a:r>
              <a:rPr lang="en-US" sz="1600" dirty="0" err="1" smtClean="0"/>
              <a:t>uncalibrated</a:t>
            </a:r>
            <a:r>
              <a:rPr lang="en-US" sz="1600" dirty="0" smtClean="0"/>
              <a:t>, no BSREAD</a:t>
            </a:r>
            <a:endParaRPr lang="en-US" sz="1600" dirty="0"/>
          </a:p>
          <a:p>
            <a:endParaRPr lang="en-US" sz="1600" dirty="0" smtClean="0"/>
          </a:p>
          <a:p>
            <a:r>
              <a:rPr lang="en-US" sz="1600" b="1" dirty="0" smtClean="0"/>
              <a:t>Pros</a:t>
            </a:r>
            <a:r>
              <a:rPr lang="en-US" sz="1600" dirty="0" smtClean="0"/>
              <a:t>: Have the </a:t>
            </a:r>
            <a:r>
              <a:rPr lang="en-US" sz="1600" dirty="0"/>
              <a:t>e</a:t>
            </a:r>
            <a:r>
              <a:rPr lang="en-US" sz="1600" dirty="0" smtClean="0"/>
              <a:t>ase of using a scope</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9902" y="1639505"/>
            <a:ext cx="4496824" cy="5007481"/>
          </a:xfrm>
          <a:prstGeom prst="rect">
            <a:avLst/>
          </a:prstGeom>
        </p:spPr>
      </p:pic>
    </p:spTree>
    <p:extLst>
      <p:ext uri="{BB962C8B-B14F-4D97-AF65-F5344CB8AC3E}">
        <p14:creationId xmlns:p14="http://schemas.microsoft.com/office/powerpoint/2010/main" val="28321649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8527" y="1108878"/>
            <a:ext cx="4895716" cy="2677656"/>
          </a:xfrm>
          <a:prstGeom prst="rect">
            <a:avLst/>
          </a:prstGeom>
        </p:spPr>
        <p:txBody>
          <a:bodyPr wrap="square">
            <a:spAutoFit/>
          </a:bodyPr>
          <a:lstStyle/>
          <a:p>
            <a:pPr marL="285750" indent="-285750">
              <a:lnSpc>
                <a:spcPct val="150000"/>
              </a:lnSpc>
              <a:buFont typeface="Arial" panose="020B0604020202020204" pitchFamily="34" charset="0"/>
              <a:buChar char="•"/>
            </a:pPr>
            <a:r>
              <a:rPr lang="de-CH" sz="1600" dirty="0">
                <a:solidFill>
                  <a:srgbClr val="000000"/>
                </a:solidFill>
              </a:rPr>
              <a:t>5GS/s 10 </a:t>
            </a:r>
            <a:r>
              <a:rPr lang="de-CH" sz="1600" dirty="0" err="1">
                <a:solidFill>
                  <a:srgbClr val="000000"/>
                </a:solidFill>
              </a:rPr>
              <a:t>bit</a:t>
            </a:r>
            <a:r>
              <a:rPr lang="de-CH" sz="1600" dirty="0">
                <a:solidFill>
                  <a:srgbClr val="000000"/>
                </a:solidFill>
              </a:rPr>
              <a:t> (U5310A) </a:t>
            </a:r>
            <a:r>
              <a:rPr lang="de-CH" sz="1600" dirty="0" err="1" smtClean="0">
                <a:solidFill>
                  <a:srgbClr val="000000"/>
                </a:solidFill>
              </a:rPr>
              <a:t>for</a:t>
            </a:r>
            <a:r>
              <a:rPr lang="de-CH" sz="1600" dirty="0" smtClean="0">
                <a:solidFill>
                  <a:srgbClr val="000000"/>
                </a:solidFill>
              </a:rPr>
              <a:t> PALM (2 </a:t>
            </a:r>
            <a:r>
              <a:rPr lang="de-CH" sz="1600" dirty="0" err="1" smtClean="0">
                <a:solidFill>
                  <a:srgbClr val="000000"/>
                </a:solidFill>
              </a:rPr>
              <a:t>systems</a:t>
            </a:r>
            <a:r>
              <a:rPr lang="de-CH" sz="1600" dirty="0" smtClean="0">
                <a:solidFill>
                  <a:srgbClr val="000000"/>
                </a:solidFill>
              </a:rPr>
              <a:t>) </a:t>
            </a:r>
          </a:p>
          <a:p>
            <a:pPr marL="285750" indent="-285750">
              <a:lnSpc>
                <a:spcPct val="150000"/>
              </a:lnSpc>
              <a:buFont typeface="Arial" panose="020B0604020202020204" pitchFamily="34" charset="0"/>
              <a:buChar char="•"/>
            </a:pPr>
            <a:r>
              <a:rPr lang="de-CH" sz="1600" dirty="0" smtClean="0">
                <a:solidFill>
                  <a:srgbClr val="000000"/>
                </a:solidFill>
              </a:rPr>
              <a:t>2GS/s </a:t>
            </a:r>
            <a:r>
              <a:rPr lang="de-CH" sz="1600" dirty="0">
                <a:solidFill>
                  <a:srgbClr val="000000"/>
                </a:solidFill>
              </a:rPr>
              <a:t>12 </a:t>
            </a:r>
            <a:r>
              <a:rPr lang="de-CH" sz="1600" dirty="0" err="1">
                <a:solidFill>
                  <a:srgbClr val="000000"/>
                </a:solidFill>
              </a:rPr>
              <a:t>bit</a:t>
            </a:r>
            <a:r>
              <a:rPr lang="de-CH" sz="1600" dirty="0">
                <a:solidFill>
                  <a:srgbClr val="000000"/>
                </a:solidFill>
              </a:rPr>
              <a:t> (U5303A) </a:t>
            </a:r>
            <a:r>
              <a:rPr lang="de-CH" sz="1600" dirty="0" err="1">
                <a:solidFill>
                  <a:srgbClr val="000000"/>
                </a:solidFill>
              </a:rPr>
              <a:t>as</a:t>
            </a:r>
            <a:r>
              <a:rPr lang="de-CH" sz="1600" dirty="0">
                <a:solidFill>
                  <a:srgbClr val="000000"/>
                </a:solidFill>
              </a:rPr>
              <a:t> </a:t>
            </a:r>
            <a:r>
              <a:rPr lang="de-CH" sz="1600" dirty="0" err="1">
                <a:solidFill>
                  <a:srgbClr val="000000"/>
                </a:solidFill>
              </a:rPr>
              <a:t>general</a:t>
            </a:r>
            <a:r>
              <a:rPr lang="de-CH" sz="1600" dirty="0">
                <a:solidFill>
                  <a:srgbClr val="000000"/>
                </a:solidFill>
              </a:rPr>
              <a:t> </a:t>
            </a:r>
            <a:r>
              <a:rPr lang="de-CH" sz="1600" dirty="0" err="1">
                <a:solidFill>
                  <a:srgbClr val="000000"/>
                </a:solidFill>
              </a:rPr>
              <a:t>digitizer</a:t>
            </a:r>
            <a:r>
              <a:rPr lang="de-CH" sz="1600" dirty="0">
                <a:solidFill>
                  <a:srgbClr val="000000"/>
                </a:solidFill>
              </a:rPr>
              <a:t> (3 </a:t>
            </a:r>
            <a:r>
              <a:rPr lang="de-CH" sz="1600" dirty="0" err="1">
                <a:solidFill>
                  <a:srgbClr val="000000"/>
                </a:solidFill>
              </a:rPr>
              <a:t>systems</a:t>
            </a:r>
            <a:r>
              <a:rPr lang="de-CH" sz="1600" dirty="0">
                <a:solidFill>
                  <a:srgbClr val="000000"/>
                </a:solidFill>
              </a:rPr>
              <a:t>) </a:t>
            </a:r>
            <a:endParaRPr lang="de-CH" sz="1600" dirty="0" smtClean="0">
              <a:solidFill>
                <a:srgbClr val="000000"/>
              </a:solidFill>
            </a:endParaRPr>
          </a:p>
          <a:p>
            <a:pPr marL="285750" indent="-285750">
              <a:lnSpc>
                <a:spcPct val="150000"/>
              </a:lnSpc>
              <a:buFont typeface="Arial" panose="020B0604020202020204" pitchFamily="34" charset="0"/>
              <a:buChar char="•"/>
            </a:pPr>
            <a:r>
              <a:rPr lang="de-CH" sz="1600" dirty="0" smtClean="0">
                <a:solidFill>
                  <a:srgbClr val="000000"/>
                </a:solidFill>
              </a:rPr>
              <a:t>RH7 </a:t>
            </a:r>
            <a:r>
              <a:rPr lang="de-CH" sz="1600" dirty="0">
                <a:solidFill>
                  <a:srgbClr val="000000"/>
                </a:solidFill>
              </a:rPr>
              <a:t>/ </a:t>
            </a:r>
            <a:r>
              <a:rPr lang="de-CH" sz="1600" dirty="0" err="1">
                <a:solidFill>
                  <a:srgbClr val="000000"/>
                </a:solidFill>
              </a:rPr>
              <a:t>CentOS</a:t>
            </a:r>
            <a:r>
              <a:rPr lang="de-CH" sz="1600" dirty="0">
                <a:solidFill>
                  <a:srgbClr val="000000"/>
                </a:solidFill>
              </a:rPr>
              <a:t> PC (</a:t>
            </a:r>
            <a:r>
              <a:rPr lang="de-CH" sz="1600" dirty="0" err="1">
                <a:solidFill>
                  <a:srgbClr val="000000"/>
                </a:solidFill>
              </a:rPr>
              <a:t>setup</a:t>
            </a:r>
            <a:r>
              <a:rPr lang="de-CH" sz="1600" dirty="0">
                <a:solidFill>
                  <a:srgbClr val="000000"/>
                </a:solidFill>
              </a:rPr>
              <a:t> </a:t>
            </a:r>
            <a:r>
              <a:rPr lang="de-CH" sz="1600" dirty="0" err="1">
                <a:solidFill>
                  <a:srgbClr val="000000"/>
                </a:solidFill>
              </a:rPr>
              <a:t>by</a:t>
            </a:r>
            <a:r>
              <a:rPr lang="de-CH" sz="1600" dirty="0">
                <a:solidFill>
                  <a:srgbClr val="000000"/>
                </a:solidFill>
              </a:rPr>
              <a:t> Rene) </a:t>
            </a:r>
            <a:endParaRPr lang="de-CH" sz="1600" dirty="0" smtClean="0">
              <a:solidFill>
                <a:srgbClr val="000000"/>
              </a:solidFill>
            </a:endParaRPr>
          </a:p>
          <a:p>
            <a:pPr marL="285750" indent="-285750">
              <a:lnSpc>
                <a:spcPct val="150000"/>
              </a:lnSpc>
              <a:buFont typeface="Arial" panose="020B0604020202020204" pitchFamily="34" charset="0"/>
              <a:buChar char="•"/>
            </a:pPr>
            <a:r>
              <a:rPr lang="de-CH" sz="1600" dirty="0" err="1" smtClean="0">
                <a:solidFill>
                  <a:srgbClr val="000000"/>
                </a:solidFill>
              </a:rPr>
              <a:t>Epics</a:t>
            </a:r>
            <a:r>
              <a:rPr lang="de-CH" sz="1600" dirty="0" smtClean="0">
                <a:solidFill>
                  <a:srgbClr val="000000"/>
                </a:solidFill>
              </a:rPr>
              <a:t> </a:t>
            </a:r>
            <a:r>
              <a:rPr lang="de-CH" sz="1600" dirty="0" err="1">
                <a:solidFill>
                  <a:srgbClr val="000000"/>
                </a:solidFill>
              </a:rPr>
              <a:t>driver</a:t>
            </a:r>
            <a:r>
              <a:rPr lang="de-CH" sz="1600" dirty="0">
                <a:solidFill>
                  <a:srgbClr val="000000"/>
                </a:solidFill>
              </a:rPr>
              <a:t> </a:t>
            </a:r>
            <a:r>
              <a:rPr lang="de-CH" sz="1600" dirty="0" smtClean="0">
                <a:solidFill>
                  <a:srgbClr val="000000"/>
                </a:solidFill>
              </a:rPr>
              <a:t>(</a:t>
            </a:r>
            <a:r>
              <a:rPr lang="de-CH" sz="1600" dirty="0" err="1" smtClean="0">
                <a:solidFill>
                  <a:srgbClr val="000000"/>
                </a:solidFill>
              </a:rPr>
              <a:t>by</a:t>
            </a:r>
            <a:r>
              <a:rPr lang="de-CH" sz="1600" smtClean="0">
                <a:solidFill>
                  <a:srgbClr val="000000"/>
                </a:solidFill>
              </a:rPr>
              <a:t> Damir</a:t>
            </a:r>
            <a:r>
              <a:rPr lang="de-CH" sz="1600" dirty="0" smtClean="0">
                <a:solidFill>
                  <a:srgbClr val="000000"/>
                </a:solidFill>
              </a:rPr>
              <a:t>)</a:t>
            </a:r>
          </a:p>
          <a:p>
            <a:pPr marL="285750" indent="-285750">
              <a:lnSpc>
                <a:spcPct val="150000"/>
              </a:lnSpc>
              <a:buFont typeface="Arial" panose="020B0604020202020204" pitchFamily="34" charset="0"/>
              <a:buChar char="•"/>
            </a:pPr>
            <a:r>
              <a:rPr lang="de-CH" sz="1600" dirty="0" smtClean="0">
                <a:solidFill>
                  <a:srgbClr val="000000"/>
                </a:solidFill>
              </a:rPr>
              <a:t>Beam </a:t>
            </a:r>
            <a:r>
              <a:rPr lang="de-CH" sz="1600" dirty="0" err="1">
                <a:solidFill>
                  <a:srgbClr val="000000"/>
                </a:solidFill>
              </a:rPr>
              <a:t>Synchronous</a:t>
            </a:r>
            <a:r>
              <a:rPr lang="de-CH" sz="1600" dirty="0">
                <a:solidFill>
                  <a:srgbClr val="000000"/>
                </a:solidFill>
              </a:rPr>
              <a:t> </a:t>
            </a:r>
            <a:r>
              <a:rPr lang="de-CH" sz="1600" dirty="0" err="1">
                <a:solidFill>
                  <a:srgbClr val="000000"/>
                </a:solidFill>
              </a:rPr>
              <a:t>with</a:t>
            </a:r>
            <a:r>
              <a:rPr lang="de-CH" sz="1600" dirty="0">
                <a:solidFill>
                  <a:srgbClr val="000000"/>
                </a:solidFill>
              </a:rPr>
              <a:t> PCI EVR (Roger) </a:t>
            </a:r>
            <a:endParaRPr lang="de-CH" sz="1600" dirty="0" smtClean="0">
              <a:solidFill>
                <a:srgbClr val="000000"/>
              </a:solidFill>
            </a:endParaRPr>
          </a:p>
          <a:p>
            <a:pPr marL="285750" indent="-285750">
              <a:lnSpc>
                <a:spcPct val="150000"/>
              </a:lnSpc>
              <a:buFont typeface="Arial" panose="020B0604020202020204" pitchFamily="34" charset="0"/>
              <a:buChar char="•"/>
            </a:pPr>
            <a:r>
              <a:rPr lang="de-CH" sz="1600" dirty="0" smtClean="0">
                <a:solidFill>
                  <a:srgbClr val="000000"/>
                </a:solidFill>
              </a:rPr>
              <a:t>50Ohm </a:t>
            </a:r>
            <a:r>
              <a:rPr lang="de-CH" sz="1600" dirty="0">
                <a:solidFill>
                  <a:srgbClr val="000000"/>
                </a:solidFill>
              </a:rPr>
              <a:t>250mV </a:t>
            </a:r>
            <a:r>
              <a:rPr lang="de-CH" sz="1600" dirty="0" err="1">
                <a:solidFill>
                  <a:srgbClr val="000000"/>
                </a:solidFill>
              </a:rPr>
              <a:t>or</a:t>
            </a:r>
            <a:r>
              <a:rPr lang="de-CH" sz="1600" dirty="0">
                <a:solidFill>
                  <a:srgbClr val="000000"/>
                </a:solidFill>
              </a:rPr>
              <a:t> 1V </a:t>
            </a:r>
            <a:r>
              <a:rPr lang="de-CH" sz="1600" dirty="0" err="1" smtClean="0">
                <a:solidFill>
                  <a:srgbClr val="000000"/>
                </a:solidFill>
              </a:rPr>
              <a:t>pk-pk</a:t>
            </a:r>
            <a:r>
              <a:rPr lang="de-CH" sz="1600" dirty="0" smtClean="0">
                <a:solidFill>
                  <a:srgbClr val="000000"/>
                </a:solidFill>
              </a:rPr>
              <a:t>, </a:t>
            </a:r>
            <a:r>
              <a:rPr lang="de-CH" sz="1600" dirty="0">
                <a:solidFill>
                  <a:srgbClr val="000000"/>
                </a:solidFill>
              </a:rPr>
              <a:t>DC </a:t>
            </a:r>
            <a:r>
              <a:rPr lang="de-CH" sz="1600" dirty="0" err="1" smtClean="0">
                <a:solidFill>
                  <a:srgbClr val="000000"/>
                </a:solidFill>
              </a:rPr>
              <a:t>coupled</a:t>
            </a:r>
            <a:endParaRPr lang="de-CH" sz="1600" dirty="0" smtClean="0">
              <a:solidFill>
                <a:srgbClr val="000000"/>
              </a:solidFill>
            </a:endParaRPr>
          </a:p>
          <a:p>
            <a:pPr marL="285750" indent="-285750">
              <a:lnSpc>
                <a:spcPct val="150000"/>
              </a:lnSpc>
              <a:buFont typeface="Arial" panose="020B0604020202020204" pitchFamily="34" charset="0"/>
              <a:buChar char="•"/>
            </a:pPr>
            <a:r>
              <a:rPr lang="de-CH" sz="1600" dirty="0" err="1" smtClean="0">
                <a:solidFill>
                  <a:srgbClr val="000000"/>
                </a:solidFill>
              </a:rPr>
              <a:t>External</a:t>
            </a:r>
            <a:r>
              <a:rPr lang="de-CH" sz="1600" dirty="0" smtClean="0">
                <a:solidFill>
                  <a:srgbClr val="000000"/>
                </a:solidFill>
              </a:rPr>
              <a:t> </a:t>
            </a:r>
            <a:r>
              <a:rPr lang="de-CH" sz="1600" dirty="0">
                <a:solidFill>
                  <a:srgbClr val="000000"/>
                </a:solidFill>
              </a:rPr>
              <a:t>Trigger </a:t>
            </a:r>
            <a:r>
              <a:rPr lang="de-CH" sz="1600" dirty="0" err="1">
                <a:solidFill>
                  <a:srgbClr val="000000"/>
                </a:solidFill>
              </a:rPr>
              <a:t>only</a:t>
            </a:r>
            <a:r>
              <a:rPr lang="de-CH" sz="1600" dirty="0">
                <a:solidFill>
                  <a:srgbClr val="000000"/>
                </a:solidFill>
              </a:rPr>
              <a:t> </a:t>
            </a:r>
            <a:endParaRPr lang="de-CH" sz="1600" dirty="0"/>
          </a:p>
        </p:txBody>
      </p:sp>
      <p:sp>
        <p:nvSpPr>
          <p:cNvPr id="6" name="TextBox 5"/>
          <p:cNvSpPr txBox="1"/>
          <p:nvPr/>
        </p:nvSpPr>
        <p:spPr>
          <a:xfrm>
            <a:off x="2704011" y="184313"/>
            <a:ext cx="7280153" cy="400110"/>
          </a:xfrm>
          <a:prstGeom prst="rect">
            <a:avLst/>
          </a:prstGeom>
          <a:noFill/>
        </p:spPr>
        <p:txBody>
          <a:bodyPr wrap="square" rtlCol="0">
            <a:spAutoFit/>
          </a:bodyPr>
          <a:lstStyle/>
          <a:p>
            <a:r>
              <a:rPr lang="en-US" sz="2000" b="1" dirty="0" smtClean="0">
                <a:solidFill>
                  <a:srgbClr val="00B0F0"/>
                </a:solidFill>
              </a:rPr>
              <a:t>Beam Synchronous Readout High Bandwidth readout: </a:t>
            </a:r>
            <a:r>
              <a:rPr lang="en-US" sz="2000" b="1" dirty="0" err="1" smtClean="0">
                <a:solidFill>
                  <a:srgbClr val="00B0F0"/>
                </a:solidFill>
              </a:rPr>
              <a:t>Keysight</a:t>
            </a:r>
            <a:endParaRPr lang="de-CH" sz="2000" b="1" dirty="0">
              <a:solidFill>
                <a:srgbClr val="00B0F0"/>
              </a:solidFill>
            </a:endParaRPr>
          </a:p>
        </p:txBody>
      </p:sp>
      <p:pic>
        <p:nvPicPr>
          <p:cNvPr id="7" name="Picture 2" descr="W:\user\d\divall_e\S\LS\KEYSIGHT\screenshots\KSEVR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2306" y="4483162"/>
            <a:ext cx="2723777" cy="1878734"/>
          </a:xfrm>
          <a:prstGeom prst="rect">
            <a:avLst/>
          </a:prstGeom>
          <a:noFill/>
          <a:extLst>
            <a:ext uri="{909E8E84-426E-40DD-AFC4-6F175D3DCCD1}">
              <a14:hiddenFill xmlns:a14="http://schemas.microsoft.com/office/drawing/2010/main">
                <a:solidFill>
                  <a:srgbClr val="FFFFFF"/>
                </a:solidFill>
              </a14:hiddenFill>
            </a:ext>
          </a:extLst>
        </p:spPr>
      </p:pic>
      <p:sp>
        <p:nvSpPr>
          <p:cNvPr id="8" name="Bent Arrow 7"/>
          <p:cNvSpPr/>
          <p:nvPr/>
        </p:nvSpPr>
        <p:spPr>
          <a:xfrm rot="5400000">
            <a:off x="7219058" y="3981897"/>
            <a:ext cx="887050" cy="1994215"/>
          </a:xfrm>
          <a:prstGeom prst="bentArrow">
            <a:avLst>
              <a:gd name="adj1" fmla="val 12144"/>
              <a:gd name="adj2" fmla="val 21596"/>
              <a:gd name="adj3" fmla="val 25000"/>
              <a:gd name="adj4" fmla="val 39893"/>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solidFill>
            </a:endParaRPr>
          </a:p>
        </p:txBody>
      </p:sp>
      <p:pic>
        <p:nvPicPr>
          <p:cNvPr id="9" name="Picture 2" descr="W:\user\d\divall_e\S\LS\KEYSIGHT\screenshots\KSEVR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0676" y="882762"/>
            <a:ext cx="3026544" cy="2921052"/>
          </a:xfrm>
          <a:prstGeom prst="rect">
            <a:avLst/>
          </a:prstGeom>
          <a:noFill/>
          <a:extLst>
            <a:ext uri="{909E8E84-426E-40DD-AFC4-6F175D3DCCD1}">
              <a14:hiddenFill xmlns:a14="http://schemas.microsoft.com/office/drawing/2010/main">
                <a:solidFill>
                  <a:srgbClr val="FFFFFF"/>
                </a:solidFill>
              </a14:hiddenFill>
            </a:ext>
          </a:extLst>
        </p:spPr>
      </p:pic>
      <p:sp>
        <p:nvSpPr>
          <p:cNvPr id="10" name="Right Arrow 9"/>
          <p:cNvSpPr/>
          <p:nvPr/>
        </p:nvSpPr>
        <p:spPr>
          <a:xfrm rot="378362">
            <a:off x="6626357" y="1223249"/>
            <a:ext cx="1578658" cy="26134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Rectangle 10"/>
          <p:cNvSpPr/>
          <p:nvPr/>
        </p:nvSpPr>
        <p:spPr>
          <a:xfrm>
            <a:off x="5766320" y="914756"/>
            <a:ext cx="1224136" cy="727753"/>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itle 1"/>
          <p:cNvSpPr txBox="1">
            <a:spLocks/>
          </p:cNvSpPr>
          <p:nvPr/>
        </p:nvSpPr>
        <p:spPr>
          <a:xfrm>
            <a:off x="5766320" y="842748"/>
            <a:ext cx="1224136" cy="79976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800" b="1" dirty="0" smtClean="0"/>
              <a:t>KS TRIGGER</a:t>
            </a:r>
            <a:endParaRPr lang="en-GB" sz="800" b="1" dirty="0"/>
          </a:p>
          <a:p>
            <a:endParaRPr lang="en-GB" sz="800" b="1" dirty="0"/>
          </a:p>
          <a:p>
            <a:r>
              <a:rPr lang="en-GB" sz="800" dirty="0" smtClean="0"/>
              <a:t>Trigger from EVR UNIV0</a:t>
            </a:r>
          </a:p>
          <a:p>
            <a:r>
              <a:rPr lang="en-GB" sz="800" dirty="0" smtClean="0"/>
              <a:t>(NB trigger on Falling edge)</a:t>
            </a:r>
            <a:endParaRPr lang="de-CH" sz="800" dirty="0"/>
          </a:p>
        </p:txBody>
      </p:sp>
      <p:sp>
        <p:nvSpPr>
          <p:cNvPr id="13" name="Right Arrow 12"/>
          <p:cNvSpPr/>
          <p:nvPr/>
        </p:nvSpPr>
        <p:spPr>
          <a:xfrm rot="20412702">
            <a:off x="6483434" y="2017921"/>
            <a:ext cx="1578658" cy="26134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Right Arrow 13"/>
          <p:cNvSpPr/>
          <p:nvPr/>
        </p:nvSpPr>
        <p:spPr>
          <a:xfrm rot="369697">
            <a:off x="6626469" y="2193462"/>
            <a:ext cx="1578658" cy="26134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5" name="Rectangle 14"/>
          <p:cNvSpPr/>
          <p:nvPr/>
        </p:nvSpPr>
        <p:spPr>
          <a:xfrm>
            <a:off x="5766320" y="1994876"/>
            <a:ext cx="1224136" cy="1087793"/>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Title 1"/>
          <p:cNvSpPr txBox="1">
            <a:spLocks/>
          </p:cNvSpPr>
          <p:nvPr/>
        </p:nvSpPr>
        <p:spPr>
          <a:xfrm>
            <a:off x="5766320" y="1922868"/>
            <a:ext cx="1224136" cy="115980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800" b="1" dirty="0" smtClean="0"/>
              <a:t>KS ANALOGUE INPUTS</a:t>
            </a:r>
            <a:endParaRPr lang="en-GB" sz="800" b="1" dirty="0"/>
          </a:p>
          <a:p>
            <a:endParaRPr lang="en-GB" sz="800" b="1" dirty="0"/>
          </a:p>
          <a:p>
            <a:r>
              <a:rPr lang="en-GB" sz="800" dirty="0" smtClean="0"/>
              <a:t>50 Ohm terminated analogue inputs with SMA connectors. 1V or 250mV full range.</a:t>
            </a:r>
            <a:endParaRPr lang="de-CH" sz="800" dirty="0"/>
          </a:p>
        </p:txBody>
      </p:sp>
      <p:sp>
        <p:nvSpPr>
          <p:cNvPr id="17" name="Right Arrow 16"/>
          <p:cNvSpPr/>
          <p:nvPr/>
        </p:nvSpPr>
        <p:spPr>
          <a:xfrm rot="9675713">
            <a:off x="9984306" y="1600561"/>
            <a:ext cx="1578658" cy="26134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Rectangle 17"/>
          <p:cNvSpPr/>
          <p:nvPr/>
        </p:nvSpPr>
        <p:spPr>
          <a:xfrm>
            <a:off x="10950896" y="1098786"/>
            <a:ext cx="1224136" cy="727753"/>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9" name="Title 1"/>
          <p:cNvSpPr txBox="1">
            <a:spLocks/>
          </p:cNvSpPr>
          <p:nvPr/>
        </p:nvSpPr>
        <p:spPr>
          <a:xfrm>
            <a:off x="10950896" y="1026778"/>
            <a:ext cx="1224136" cy="79976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800" b="1" dirty="0" smtClean="0"/>
              <a:t>EVR FIBRE</a:t>
            </a:r>
            <a:endParaRPr lang="en-GB" sz="800" b="1" dirty="0"/>
          </a:p>
          <a:p>
            <a:endParaRPr lang="en-GB" sz="800" b="1" dirty="0"/>
          </a:p>
          <a:p>
            <a:r>
              <a:rPr lang="en-GB" sz="800" dirty="0" smtClean="0"/>
              <a:t>Plug  the fibre in to the EVR – the blue/green lights should come on</a:t>
            </a:r>
            <a:endParaRPr lang="de-CH" sz="800" dirty="0"/>
          </a:p>
        </p:txBody>
      </p:sp>
      <p:sp>
        <p:nvSpPr>
          <p:cNvPr id="20" name="Right Arrow 19"/>
          <p:cNvSpPr/>
          <p:nvPr/>
        </p:nvSpPr>
        <p:spPr>
          <a:xfrm rot="5400000">
            <a:off x="8214499" y="4064257"/>
            <a:ext cx="1151727" cy="26134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1" name="Rectangle 20"/>
          <p:cNvSpPr/>
          <p:nvPr/>
        </p:nvSpPr>
        <p:spPr>
          <a:xfrm>
            <a:off x="8214593" y="3979106"/>
            <a:ext cx="1224136" cy="36387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2" name="Title 1"/>
          <p:cNvSpPr txBox="1">
            <a:spLocks/>
          </p:cNvSpPr>
          <p:nvPr/>
        </p:nvSpPr>
        <p:spPr>
          <a:xfrm>
            <a:off x="8213326" y="4051114"/>
            <a:ext cx="1224136" cy="32403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800" b="1" dirty="0" smtClean="0"/>
              <a:t>SCSI CABLE</a:t>
            </a:r>
            <a:endParaRPr lang="de-CH" sz="800" dirty="0"/>
          </a:p>
        </p:txBody>
      </p:sp>
      <p:sp>
        <p:nvSpPr>
          <p:cNvPr id="23" name="Bent Arrow 22"/>
          <p:cNvSpPr/>
          <p:nvPr/>
        </p:nvSpPr>
        <p:spPr>
          <a:xfrm>
            <a:off x="4974232" y="1026778"/>
            <a:ext cx="887050" cy="3744014"/>
          </a:xfrm>
          <a:prstGeom prst="bentArrow">
            <a:avLst>
              <a:gd name="adj1" fmla="val 12144"/>
              <a:gd name="adj2" fmla="val 25000"/>
              <a:gd name="adj3" fmla="val 25000"/>
              <a:gd name="adj4" fmla="val 39893"/>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solidFill>
            </a:endParaRPr>
          </a:p>
        </p:txBody>
      </p:sp>
      <p:sp>
        <p:nvSpPr>
          <p:cNvPr id="24" name="Rectangle 23"/>
          <p:cNvSpPr/>
          <p:nvPr/>
        </p:nvSpPr>
        <p:spPr>
          <a:xfrm>
            <a:off x="4805689" y="4483162"/>
            <a:ext cx="1055593" cy="36387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5" name="Title 1"/>
          <p:cNvSpPr txBox="1">
            <a:spLocks/>
          </p:cNvSpPr>
          <p:nvPr/>
        </p:nvSpPr>
        <p:spPr>
          <a:xfrm>
            <a:off x="4804422" y="4523003"/>
            <a:ext cx="1056860" cy="324035"/>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800" b="1" dirty="0" smtClean="0"/>
              <a:t>EVR TRIGGERS KEYSIGHT</a:t>
            </a:r>
            <a:endParaRPr lang="de-CH" sz="800" dirty="0"/>
          </a:p>
        </p:txBody>
      </p:sp>
      <p:sp>
        <p:nvSpPr>
          <p:cNvPr id="26" name="Bent Arrow 25"/>
          <p:cNvSpPr/>
          <p:nvPr/>
        </p:nvSpPr>
        <p:spPr>
          <a:xfrm rot="16200000">
            <a:off x="6121194" y="3454021"/>
            <a:ext cx="812429" cy="3445973"/>
          </a:xfrm>
          <a:prstGeom prst="bentArrow">
            <a:avLst>
              <a:gd name="adj1" fmla="val 12144"/>
              <a:gd name="adj2" fmla="val 25000"/>
              <a:gd name="adj3" fmla="val 25000"/>
              <a:gd name="adj4" fmla="val 39893"/>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solidFill>
            </a:endParaRPr>
          </a:p>
        </p:txBody>
      </p:sp>
      <p:sp>
        <p:nvSpPr>
          <p:cNvPr id="27" name="Rectangle 26"/>
          <p:cNvSpPr/>
          <p:nvPr/>
        </p:nvSpPr>
        <p:spPr>
          <a:xfrm>
            <a:off x="6128937" y="3804387"/>
            <a:ext cx="1296144" cy="136815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 name="Title 1"/>
          <p:cNvSpPr txBox="1">
            <a:spLocks/>
          </p:cNvSpPr>
          <p:nvPr/>
        </p:nvSpPr>
        <p:spPr>
          <a:xfrm>
            <a:off x="6126360" y="3833313"/>
            <a:ext cx="1296144" cy="137937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800" b="1" dirty="0" smtClean="0"/>
              <a:t>KS TRIGGER – EVR OP 1</a:t>
            </a:r>
            <a:endParaRPr lang="en-GB" sz="800" b="1" dirty="0"/>
          </a:p>
          <a:p>
            <a:endParaRPr lang="en-GB" sz="800" b="1" dirty="0"/>
          </a:p>
          <a:p>
            <a:r>
              <a:rPr lang="en-GB" sz="800" dirty="0" err="1" smtClean="0"/>
              <a:t>Pulser</a:t>
            </a:r>
            <a:r>
              <a:rPr lang="en-GB" sz="800" dirty="0" smtClean="0"/>
              <a:t> 1 on output 1 can  be use to produce a 1Hz test pulse to check that the data arrives in the BS data buffer at the right time.</a:t>
            </a:r>
            <a:endParaRPr lang="de-CH" sz="800" dirty="0"/>
          </a:p>
        </p:txBody>
      </p:sp>
      <p:sp>
        <p:nvSpPr>
          <p:cNvPr id="29" name="TextBox 28"/>
          <p:cNvSpPr txBox="1"/>
          <p:nvPr/>
        </p:nvSpPr>
        <p:spPr>
          <a:xfrm>
            <a:off x="8358608" y="5942028"/>
            <a:ext cx="1728192" cy="276999"/>
          </a:xfrm>
          <a:prstGeom prst="rect">
            <a:avLst/>
          </a:prstGeom>
          <a:noFill/>
        </p:spPr>
        <p:txBody>
          <a:bodyPr wrap="square" rtlCol="0">
            <a:spAutoFit/>
          </a:bodyPr>
          <a:lstStyle/>
          <a:p>
            <a:r>
              <a:rPr lang="en-GB" sz="1200" b="1" dirty="0" smtClean="0">
                <a:solidFill>
                  <a:srgbClr val="FFFF00"/>
                </a:solidFill>
              </a:rPr>
              <a:t>EVR Breakout BOX</a:t>
            </a:r>
            <a:endParaRPr lang="de-CH" sz="1200" b="1" dirty="0">
              <a:solidFill>
                <a:srgbClr val="FFFF00"/>
              </a:solidFill>
            </a:endParaRPr>
          </a:p>
        </p:txBody>
      </p:sp>
      <p:sp>
        <p:nvSpPr>
          <p:cNvPr id="30" name="Right Arrow 29"/>
          <p:cNvSpPr/>
          <p:nvPr/>
        </p:nvSpPr>
        <p:spPr>
          <a:xfrm rot="9749424">
            <a:off x="8995820" y="4971226"/>
            <a:ext cx="1578658" cy="261343"/>
          </a:xfrm>
          <a:prstGeom prst="rightArrow">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1" name="Rectangle 30"/>
          <p:cNvSpPr/>
          <p:nvPr/>
        </p:nvSpPr>
        <p:spPr>
          <a:xfrm>
            <a:off x="10446840" y="4301223"/>
            <a:ext cx="1224136" cy="727753"/>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2" name="Title 1"/>
          <p:cNvSpPr txBox="1">
            <a:spLocks/>
          </p:cNvSpPr>
          <p:nvPr/>
        </p:nvSpPr>
        <p:spPr>
          <a:xfrm>
            <a:off x="10446840" y="4267137"/>
            <a:ext cx="1224136" cy="79976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800" b="1" dirty="0" smtClean="0"/>
              <a:t>EVR OUTPUTS</a:t>
            </a:r>
            <a:endParaRPr lang="en-GB" sz="800" dirty="0" smtClean="0"/>
          </a:p>
          <a:p>
            <a:r>
              <a:rPr lang="en-GB" sz="800" dirty="0" smtClean="0"/>
              <a:t>More timing outputs are accessible by installing more TTL modules.</a:t>
            </a:r>
            <a:endParaRPr lang="de-CH" sz="800" dirty="0"/>
          </a:p>
        </p:txBody>
      </p:sp>
      <p:sp>
        <p:nvSpPr>
          <p:cNvPr id="33" name="TextBox 32"/>
          <p:cNvSpPr txBox="1"/>
          <p:nvPr/>
        </p:nvSpPr>
        <p:spPr>
          <a:xfrm>
            <a:off x="9873453" y="6502076"/>
            <a:ext cx="2154885" cy="276999"/>
          </a:xfrm>
          <a:prstGeom prst="rect">
            <a:avLst/>
          </a:prstGeom>
          <a:noFill/>
        </p:spPr>
        <p:txBody>
          <a:bodyPr wrap="none" rtlCol="0">
            <a:spAutoFit/>
          </a:bodyPr>
          <a:lstStyle/>
          <a:p>
            <a:r>
              <a:rPr lang="en-US" sz="1200" i="1" dirty="0" smtClean="0"/>
              <a:t>Slide and info from Edwin Divall</a:t>
            </a:r>
            <a:endParaRPr lang="de-CH" sz="1200" i="1" dirty="0"/>
          </a:p>
        </p:txBody>
      </p:sp>
    </p:spTree>
    <p:extLst>
      <p:ext uri="{BB962C8B-B14F-4D97-AF65-F5344CB8AC3E}">
        <p14:creationId xmlns:p14="http://schemas.microsoft.com/office/powerpoint/2010/main" val="921295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74788" y="184313"/>
            <a:ext cx="6507860" cy="400110"/>
          </a:xfrm>
          <a:prstGeom prst="rect">
            <a:avLst/>
          </a:prstGeom>
          <a:noFill/>
        </p:spPr>
        <p:txBody>
          <a:bodyPr wrap="square" rtlCol="0">
            <a:spAutoFit/>
          </a:bodyPr>
          <a:lstStyle/>
          <a:p>
            <a:r>
              <a:rPr lang="en-US" sz="2000" b="1" dirty="0" smtClean="0">
                <a:solidFill>
                  <a:srgbClr val="00B0F0"/>
                </a:solidFill>
              </a:rPr>
              <a:t>Beam Synchronous Readout High Bandwidth readout</a:t>
            </a:r>
            <a:endParaRPr lang="de-CH" sz="2000" b="1" dirty="0">
              <a:solidFill>
                <a:srgbClr val="00B0F0"/>
              </a:solidFill>
            </a:endParaRP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b="5632"/>
          <a:stretch/>
        </p:blipFill>
        <p:spPr>
          <a:xfrm>
            <a:off x="6128718" y="1080761"/>
            <a:ext cx="6013391" cy="5699874"/>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5866"/>
          <a:stretch/>
        </p:blipFill>
        <p:spPr>
          <a:xfrm>
            <a:off x="41627" y="1080761"/>
            <a:ext cx="6013392" cy="5685805"/>
          </a:xfrm>
          <a:prstGeom prst="rect">
            <a:avLst/>
          </a:prstGeom>
        </p:spPr>
      </p:pic>
      <p:sp>
        <p:nvSpPr>
          <p:cNvPr id="2" name="TextBox 1"/>
          <p:cNvSpPr txBox="1"/>
          <p:nvPr/>
        </p:nvSpPr>
        <p:spPr>
          <a:xfrm flipH="1">
            <a:off x="1452488" y="665140"/>
            <a:ext cx="3232054" cy="369332"/>
          </a:xfrm>
          <a:prstGeom prst="rect">
            <a:avLst/>
          </a:prstGeom>
          <a:noFill/>
        </p:spPr>
        <p:txBody>
          <a:bodyPr wrap="square" rtlCol="0">
            <a:spAutoFit/>
          </a:bodyPr>
          <a:lstStyle/>
          <a:p>
            <a:r>
              <a:rPr lang="en-US" b="1" dirty="0" err="1" smtClean="0"/>
              <a:t>Keysight</a:t>
            </a:r>
            <a:r>
              <a:rPr lang="en-US" b="1" dirty="0" smtClean="0"/>
              <a:t> 2GS/s digitizer, </a:t>
            </a:r>
            <a:r>
              <a:rPr lang="en-US" b="1" dirty="0" smtClean="0"/>
              <a:t>12 </a:t>
            </a:r>
            <a:r>
              <a:rPr lang="en-US" b="1" dirty="0" smtClean="0"/>
              <a:t>bit</a:t>
            </a:r>
            <a:endParaRPr lang="de-CH" b="1" dirty="0"/>
          </a:p>
        </p:txBody>
      </p:sp>
      <p:sp>
        <p:nvSpPr>
          <p:cNvPr id="9" name="TextBox 8"/>
          <p:cNvSpPr txBox="1"/>
          <p:nvPr/>
        </p:nvSpPr>
        <p:spPr>
          <a:xfrm flipH="1">
            <a:off x="7420912" y="665140"/>
            <a:ext cx="3232054" cy="369332"/>
          </a:xfrm>
          <a:prstGeom prst="rect">
            <a:avLst/>
          </a:prstGeom>
          <a:noFill/>
        </p:spPr>
        <p:txBody>
          <a:bodyPr wrap="square" rtlCol="0">
            <a:spAutoFit/>
          </a:bodyPr>
          <a:lstStyle/>
          <a:p>
            <a:r>
              <a:rPr lang="en-US" b="1" dirty="0" err="1" smtClean="0"/>
              <a:t>Keysight</a:t>
            </a:r>
            <a:r>
              <a:rPr lang="en-US" b="1" dirty="0" smtClean="0"/>
              <a:t> 5GS/s digitizer, 10 bit</a:t>
            </a:r>
            <a:endParaRPr lang="de-CH" b="1" dirty="0"/>
          </a:p>
        </p:txBody>
      </p:sp>
      <p:sp>
        <p:nvSpPr>
          <p:cNvPr id="10" name="TextBox 9"/>
          <p:cNvSpPr txBox="1"/>
          <p:nvPr/>
        </p:nvSpPr>
        <p:spPr>
          <a:xfrm flipH="1">
            <a:off x="1984716" y="1478229"/>
            <a:ext cx="589672" cy="369332"/>
          </a:xfrm>
          <a:prstGeom prst="rect">
            <a:avLst/>
          </a:prstGeom>
          <a:noFill/>
        </p:spPr>
        <p:txBody>
          <a:bodyPr wrap="square" rtlCol="0">
            <a:spAutoFit/>
          </a:bodyPr>
          <a:lstStyle/>
          <a:p>
            <a:r>
              <a:rPr lang="en-US" sz="1600" b="1" dirty="0" smtClean="0">
                <a:solidFill>
                  <a:srgbClr val="0070C0"/>
                </a:solidFill>
              </a:rPr>
              <a:t>8pC</a:t>
            </a:r>
            <a:r>
              <a:rPr lang="en-US" dirty="0" smtClean="0">
                <a:solidFill>
                  <a:srgbClr val="0070C0"/>
                </a:solidFill>
              </a:rPr>
              <a:t> </a:t>
            </a:r>
            <a:endParaRPr lang="de-CH" dirty="0">
              <a:solidFill>
                <a:srgbClr val="0070C0"/>
              </a:solidFill>
            </a:endParaRPr>
          </a:p>
        </p:txBody>
      </p:sp>
      <p:sp>
        <p:nvSpPr>
          <p:cNvPr id="11" name="TextBox 10"/>
          <p:cNvSpPr txBox="1"/>
          <p:nvPr/>
        </p:nvSpPr>
        <p:spPr>
          <a:xfrm flipH="1">
            <a:off x="8026244" y="1402473"/>
            <a:ext cx="920808" cy="338554"/>
          </a:xfrm>
          <a:prstGeom prst="rect">
            <a:avLst/>
          </a:prstGeom>
          <a:noFill/>
        </p:spPr>
        <p:txBody>
          <a:bodyPr wrap="square" rtlCol="0">
            <a:spAutoFit/>
          </a:bodyPr>
          <a:lstStyle/>
          <a:p>
            <a:r>
              <a:rPr lang="en-US" sz="1600" b="1" dirty="0" smtClean="0">
                <a:solidFill>
                  <a:srgbClr val="0070C0"/>
                </a:solidFill>
              </a:rPr>
              <a:t>195pC </a:t>
            </a:r>
            <a:endParaRPr lang="de-CH" sz="1600" b="1" dirty="0">
              <a:solidFill>
                <a:srgbClr val="0070C0"/>
              </a:solidFill>
            </a:endParaRPr>
          </a:p>
        </p:txBody>
      </p:sp>
      <p:sp>
        <p:nvSpPr>
          <p:cNvPr id="3" name="Rectangle 2"/>
          <p:cNvSpPr/>
          <p:nvPr/>
        </p:nvSpPr>
        <p:spPr>
          <a:xfrm>
            <a:off x="3700846" y="1341004"/>
            <a:ext cx="2273809" cy="1323439"/>
          </a:xfrm>
          <a:prstGeom prst="rect">
            <a:avLst/>
          </a:prstGeom>
          <a:solidFill>
            <a:srgbClr val="FFC000"/>
          </a:solidFill>
        </p:spPr>
        <p:txBody>
          <a:bodyPr wrap="square">
            <a:spAutoFit/>
          </a:bodyPr>
          <a:lstStyle/>
          <a:p>
            <a:r>
              <a:rPr lang="en-US" sz="1600" b="1" dirty="0" smtClean="0">
                <a:solidFill>
                  <a:schemeClr val="bg1">
                    <a:lumMod val="50000"/>
                  </a:schemeClr>
                </a:solidFill>
              </a:rPr>
              <a:t>Pro: BSREAD, 2CH/ADC</a:t>
            </a:r>
          </a:p>
          <a:p>
            <a:r>
              <a:rPr lang="en-US" sz="1600" b="1" dirty="0" smtClean="0">
                <a:solidFill>
                  <a:schemeClr val="bg1">
                    <a:lumMod val="50000"/>
                  </a:schemeClr>
                </a:solidFill>
              </a:rPr>
              <a:t>Con: Need additional attenuation stage before digitizer to fit entire waveform, ~20kCHF</a:t>
            </a:r>
            <a:endParaRPr lang="de-CH" sz="1600" b="1" dirty="0">
              <a:solidFill>
                <a:schemeClr val="bg1">
                  <a:lumMod val="50000"/>
                </a:schemeClr>
              </a:solidFill>
            </a:endParaRPr>
          </a:p>
        </p:txBody>
      </p:sp>
      <p:sp>
        <p:nvSpPr>
          <p:cNvPr id="12" name="Rectangle 11"/>
          <p:cNvSpPr/>
          <p:nvPr/>
        </p:nvSpPr>
        <p:spPr>
          <a:xfrm>
            <a:off x="9528985" y="1341005"/>
            <a:ext cx="2273809" cy="1323439"/>
          </a:xfrm>
          <a:prstGeom prst="rect">
            <a:avLst/>
          </a:prstGeom>
          <a:solidFill>
            <a:srgbClr val="FFC000"/>
          </a:solidFill>
        </p:spPr>
        <p:txBody>
          <a:bodyPr wrap="square">
            <a:spAutoFit/>
          </a:bodyPr>
          <a:lstStyle/>
          <a:p>
            <a:r>
              <a:rPr lang="en-US" sz="1600" b="1" dirty="0" smtClean="0">
                <a:solidFill>
                  <a:schemeClr val="bg1">
                    <a:lumMod val="50000"/>
                  </a:schemeClr>
                </a:solidFill>
              </a:rPr>
              <a:t>Pro: BSREAD, 2CH/ADC</a:t>
            </a:r>
          </a:p>
          <a:p>
            <a:r>
              <a:rPr lang="en-US" sz="1600" b="1" dirty="0" smtClean="0">
                <a:solidFill>
                  <a:schemeClr val="bg1">
                    <a:lumMod val="50000"/>
                  </a:schemeClr>
                </a:solidFill>
              </a:rPr>
              <a:t>Con: Need additional attenuation stage before digitizer to fit entire waveform, &gt;25kCHF</a:t>
            </a:r>
            <a:endParaRPr lang="de-CH" sz="1600" b="1" dirty="0">
              <a:solidFill>
                <a:schemeClr val="bg1">
                  <a:lumMod val="50000"/>
                </a:schemeClr>
              </a:solidFill>
            </a:endParaRPr>
          </a:p>
        </p:txBody>
      </p:sp>
      <p:sp>
        <p:nvSpPr>
          <p:cNvPr id="5" name="Rectangle 4"/>
          <p:cNvSpPr/>
          <p:nvPr/>
        </p:nvSpPr>
        <p:spPr>
          <a:xfrm>
            <a:off x="6217920" y="5669280"/>
            <a:ext cx="1409700" cy="44958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3" name="Rectangle 12"/>
          <p:cNvSpPr/>
          <p:nvPr/>
        </p:nvSpPr>
        <p:spPr>
          <a:xfrm>
            <a:off x="8927005" y="4396740"/>
            <a:ext cx="1203960" cy="44958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677133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4472" y="1108878"/>
            <a:ext cx="5698134" cy="5078313"/>
          </a:xfrm>
          <a:prstGeom prst="rect">
            <a:avLst/>
          </a:prstGeom>
        </p:spPr>
        <p:txBody>
          <a:bodyPr wrap="square">
            <a:spAutoFit/>
          </a:bodyPr>
          <a:lstStyle/>
          <a:p>
            <a:r>
              <a:rPr lang="en-US" sz="1600" dirty="0"/>
              <a:t>Used as scope replacement for monitoring laser signals (photodiodes) and making them available in </a:t>
            </a:r>
            <a:r>
              <a:rPr lang="en-US" sz="1600" dirty="0" smtClean="0"/>
              <a:t>EPICS</a:t>
            </a:r>
            <a:endParaRPr lang="de-CH" sz="1600" dirty="0" smtClean="0"/>
          </a:p>
          <a:p>
            <a:pPr marL="285750" indent="-285750">
              <a:lnSpc>
                <a:spcPct val="150000"/>
              </a:lnSpc>
              <a:buFont typeface="Arial" panose="020B0604020202020204" pitchFamily="34" charset="0"/>
              <a:buChar char="•"/>
            </a:pPr>
            <a:r>
              <a:rPr lang="de-CH" sz="1600" dirty="0" smtClean="0"/>
              <a:t>16 Channel</a:t>
            </a:r>
          </a:p>
          <a:p>
            <a:pPr marL="285750" indent="-285750">
              <a:lnSpc>
                <a:spcPct val="150000"/>
              </a:lnSpc>
              <a:buFont typeface="Arial" panose="020B0604020202020204" pitchFamily="34" charset="0"/>
              <a:buChar char="•"/>
            </a:pPr>
            <a:r>
              <a:rPr lang="en-US" sz="1600" dirty="0"/>
              <a:t>1024 samples / channel - fixed</a:t>
            </a:r>
          </a:p>
          <a:p>
            <a:pPr marL="285750" indent="-285750">
              <a:lnSpc>
                <a:spcPct val="150000"/>
              </a:lnSpc>
              <a:buFont typeface="Arial" panose="020B0604020202020204" pitchFamily="34" charset="0"/>
              <a:buChar char="•"/>
            </a:pPr>
            <a:r>
              <a:rPr lang="en-US" sz="1600" dirty="0"/>
              <a:t>Turn off channels to speed up capture</a:t>
            </a:r>
          </a:p>
          <a:p>
            <a:pPr marL="285750" indent="-285750">
              <a:lnSpc>
                <a:spcPct val="150000"/>
              </a:lnSpc>
              <a:buFont typeface="Arial" panose="020B0604020202020204" pitchFamily="34" charset="0"/>
              <a:buChar char="•"/>
            </a:pPr>
            <a:r>
              <a:rPr lang="en-US" sz="1600" dirty="0"/>
              <a:t>rate (few Hz to 20Hz)</a:t>
            </a:r>
            <a:endParaRPr lang="de-CH" sz="1600" dirty="0"/>
          </a:p>
          <a:p>
            <a:pPr marL="285750" indent="-285750">
              <a:lnSpc>
                <a:spcPct val="150000"/>
              </a:lnSpc>
              <a:buFont typeface="Arial" panose="020B0604020202020204" pitchFamily="34" charset="0"/>
              <a:buChar char="•"/>
            </a:pPr>
            <a:r>
              <a:rPr lang="en-US" sz="1600" dirty="0"/>
              <a:t>Trigger on any channel/external trigger </a:t>
            </a:r>
            <a:r>
              <a:rPr lang="en-US" sz="1600" dirty="0" smtClean="0"/>
              <a:t>or simultaneous </a:t>
            </a:r>
            <a:r>
              <a:rPr lang="en-US" sz="1600" dirty="0"/>
              <a:t>events</a:t>
            </a:r>
          </a:p>
          <a:p>
            <a:pPr marL="285750" indent="-285750">
              <a:lnSpc>
                <a:spcPct val="150000"/>
              </a:lnSpc>
              <a:buFont typeface="Arial" panose="020B0604020202020204" pitchFamily="34" charset="0"/>
              <a:buChar char="•"/>
            </a:pPr>
            <a:r>
              <a:rPr lang="en-US" sz="1600" dirty="0"/>
              <a:t>Typically system has 8-9 bits resolution</a:t>
            </a:r>
            <a:r>
              <a:rPr lang="en-US" sz="1600" dirty="0" smtClean="0"/>
              <a:t>.</a:t>
            </a:r>
          </a:p>
          <a:p>
            <a:pPr marL="285750" indent="-285750">
              <a:lnSpc>
                <a:spcPct val="150000"/>
              </a:lnSpc>
              <a:buFont typeface="Arial" panose="020B0604020202020204" pitchFamily="34" charset="0"/>
              <a:buChar char="•"/>
            </a:pPr>
            <a:r>
              <a:rPr lang="de-CH" sz="1600" dirty="0" smtClean="0"/>
              <a:t>1V </a:t>
            </a:r>
            <a:r>
              <a:rPr lang="de-CH" sz="1600" dirty="0" err="1" smtClean="0"/>
              <a:t>pk-pk</a:t>
            </a:r>
            <a:endParaRPr lang="de-CH" sz="1600" dirty="0"/>
          </a:p>
          <a:p>
            <a:pPr marL="285750" indent="-285750">
              <a:lnSpc>
                <a:spcPct val="150000"/>
              </a:lnSpc>
              <a:buFont typeface="Arial" panose="020B0604020202020204" pitchFamily="34" charset="0"/>
              <a:buChar char="•"/>
            </a:pPr>
            <a:r>
              <a:rPr lang="de-CH" sz="1600" dirty="0"/>
              <a:t>50 Ohm AC </a:t>
            </a:r>
            <a:r>
              <a:rPr lang="de-CH" sz="1600" dirty="0" err="1"/>
              <a:t>coupled</a:t>
            </a:r>
            <a:endParaRPr lang="de-CH" sz="1600" dirty="0"/>
          </a:p>
          <a:p>
            <a:pPr marL="285750" indent="-285750">
              <a:lnSpc>
                <a:spcPct val="150000"/>
              </a:lnSpc>
              <a:buFont typeface="Arial" panose="020B0604020202020204" pitchFamily="34" charset="0"/>
              <a:buChar char="•"/>
            </a:pPr>
            <a:r>
              <a:rPr lang="de-CH" sz="1600" dirty="0" smtClean="0"/>
              <a:t>10x &amp; 100x </a:t>
            </a:r>
            <a:r>
              <a:rPr lang="de-CH" sz="1600" dirty="0" err="1"/>
              <a:t>gain</a:t>
            </a:r>
            <a:r>
              <a:rPr lang="de-CH" sz="1600" dirty="0"/>
              <a:t> </a:t>
            </a:r>
          </a:p>
          <a:p>
            <a:pPr marL="285750" indent="-285750">
              <a:lnSpc>
                <a:spcPct val="150000"/>
              </a:lnSpc>
              <a:buFont typeface="Arial" panose="020B0604020202020204" pitchFamily="34" charset="0"/>
              <a:buChar char="•"/>
            </a:pPr>
            <a:r>
              <a:rPr lang="de-CH" sz="1600" dirty="0" smtClean="0"/>
              <a:t>Connection via </a:t>
            </a:r>
            <a:r>
              <a:rPr lang="de-CH" sz="1600" dirty="0"/>
              <a:t>Ethernet</a:t>
            </a:r>
          </a:p>
          <a:p>
            <a:pPr marL="285750" indent="-285750">
              <a:lnSpc>
                <a:spcPct val="150000"/>
              </a:lnSpc>
              <a:buFont typeface="Arial" panose="020B0604020202020204" pitchFamily="34" charset="0"/>
              <a:buChar char="•"/>
            </a:pPr>
            <a:r>
              <a:rPr lang="en-US" sz="1600" dirty="0" smtClean="0"/>
              <a:t>Epics integrated</a:t>
            </a:r>
            <a:endParaRPr lang="en-US" sz="1600" dirty="0"/>
          </a:p>
          <a:p>
            <a:pPr marL="285750" indent="-285750">
              <a:lnSpc>
                <a:spcPct val="150000"/>
              </a:lnSpc>
              <a:buFont typeface="Arial" panose="020B0604020202020204" pitchFamily="34" charset="0"/>
              <a:buChar char="•"/>
            </a:pPr>
            <a:r>
              <a:rPr lang="de-CH" sz="1600" dirty="0" err="1"/>
              <a:t>Stocked</a:t>
            </a:r>
            <a:r>
              <a:rPr lang="de-CH" sz="1600" dirty="0"/>
              <a:t> </a:t>
            </a:r>
            <a:r>
              <a:rPr lang="de-CH" sz="1600" dirty="0" smtClean="0"/>
              <a:t>item</a:t>
            </a:r>
            <a:endParaRPr lang="de-CH" sz="1600" dirty="0"/>
          </a:p>
        </p:txBody>
      </p:sp>
      <p:sp>
        <p:nvSpPr>
          <p:cNvPr id="33" name="TextBox 32"/>
          <p:cNvSpPr txBox="1"/>
          <p:nvPr/>
        </p:nvSpPr>
        <p:spPr>
          <a:xfrm>
            <a:off x="9873453" y="6502076"/>
            <a:ext cx="2154885" cy="276999"/>
          </a:xfrm>
          <a:prstGeom prst="rect">
            <a:avLst/>
          </a:prstGeom>
          <a:noFill/>
        </p:spPr>
        <p:txBody>
          <a:bodyPr wrap="none" rtlCol="0">
            <a:spAutoFit/>
          </a:bodyPr>
          <a:lstStyle/>
          <a:p>
            <a:r>
              <a:rPr lang="en-US" sz="1200" i="1" dirty="0" smtClean="0"/>
              <a:t>Slide and info from Edwin Divall</a:t>
            </a:r>
            <a:endParaRPr lang="de-CH" sz="1200" i="1" dirty="0"/>
          </a:p>
        </p:txBody>
      </p:sp>
      <p:sp>
        <p:nvSpPr>
          <p:cNvPr id="34" name="TextBox 33"/>
          <p:cNvSpPr txBox="1"/>
          <p:nvPr/>
        </p:nvSpPr>
        <p:spPr>
          <a:xfrm>
            <a:off x="1828801" y="184313"/>
            <a:ext cx="8974182" cy="400110"/>
          </a:xfrm>
          <a:prstGeom prst="rect">
            <a:avLst/>
          </a:prstGeom>
          <a:noFill/>
        </p:spPr>
        <p:txBody>
          <a:bodyPr wrap="square" rtlCol="0">
            <a:spAutoFit/>
          </a:bodyPr>
          <a:lstStyle/>
          <a:p>
            <a:r>
              <a:rPr lang="en-US" sz="2000" b="1" dirty="0" smtClean="0">
                <a:solidFill>
                  <a:srgbClr val="00B0F0"/>
                </a:solidFill>
              </a:rPr>
              <a:t>Non-Beam Synchronous Readout High Bandwidth readout: </a:t>
            </a:r>
            <a:r>
              <a:rPr lang="en-US" sz="2000" b="1" dirty="0" err="1" smtClean="0">
                <a:solidFill>
                  <a:srgbClr val="00B0F0"/>
                </a:solidFill>
              </a:rPr>
              <a:t>WaveDream</a:t>
            </a:r>
            <a:r>
              <a:rPr lang="en-US" sz="2000" b="1" dirty="0" smtClean="0">
                <a:solidFill>
                  <a:srgbClr val="00B0F0"/>
                </a:solidFill>
              </a:rPr>
              <a:t> ADC / DRS</a:t>
            </a:r>
            <a:endParaRPr lang="de-CH" sz="2000" b="1" dirty="0">
              <a:solidFill>
                <a:srgbClr val="00B0F0"/>
              </a:solidFill>
            </a:endParaRPr>
          </a:p>
        </p:txBody>
      </p:sp>
      <p:pic>
        <p:nvPicPr>
          <p:cNvPr id="35" name="Picture 2" descr="W:\user\d\divall_e\Documents\SwissFEL\DRS\WaveDream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2164" y="1108878"/>
            <a:ext cx="4488731" cy="36278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1545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251" y="842608"/>
            <a:ext cx="5563047" cy="5822095"/>
          </a:xfrm>
          <a:prstGeom prst="rect">
            <a:avLst/>
          </a:prstGeom>
        </p:spPr>
      </p:pic>
      <p:sp>
        <p:nvSpPr>
          <p:cNvPr id="9" name="TextBox 8"/>
          <p:cNvSpPr txBox="1"/>
          <p:nvPr/>
        </p:nvSpPr>
        <p:spPr>
          <a:xfrm flipH="1">
            <a:off x="6474654" y="1382597"/>
            <a:ext cx="4733277" cy="830997"/>
          </a:xfrm>
          <a:prstGeom prst="rect">
            <a:avLst/>
          </a:prstGeom>
          <a:solidFill>
            <a:srgbClr val="FFC000"/>
          </a:solidFill>
        </p:spPr>
        <p:txBody>
          <a:bodyPr wrap="square" rtlCol="0">
            <a:spAutoFit/>
          </a:bodyPr>
          <a:lstStyle/>
          <a:p>
            <a:r>
              <a:rPr lang="en-US" sz="1600" b="1" dirty="0" smtClean="0">
                <a:solidFill>
                  <a:schemeClr val="tx1">
                    <a:lumMod val="50000"/>
                    <a:lumOff val="50000"/>
                  </a:schemeClr>
                </a:solidFill>
              </a:rPr>
              <a:t>Pro: Practically free, already installed</a:t>
            </a:r>
          </a:p>
          <a:p>
            <a:r>
              <a:rPr lang="en-US" sz="1600" b="1" dirty="0" smtClean="0">
                <a:solidFill>
                  <a:schemeClr val="tx1">
                    <a:lumMod val="50000"/>
                    <a:lumOff val="50000"/>
                  </a:schemeClr>
                </a:solidFill>
              </a:rPr>
              <a:t>Con: No BSREAD, vertical and horizontal axes </a:t>
            </a:r>
            <a:r>
              <a:rPr lang="en-US" sz="1600" b="1" dirty="0" err="1" smtClean="0">
                <a:solidFill>
                  <a:schemeClr val="tx1">
                    <a:lumMod val="50000"/>
                    <a:lumOff val="50000"/>
                  </a:schemeClr>
                </a:solidFill>
              </a:rPr>
              <a:t>uncalibrated</a:t>
            </a:r>
            <a:r>
              <a:rPr lang="en-US" sz="1600" b="1" dirty="0">
                <a:solidFill>
                  <a:schemeClr val="tx1">
                    <a:lumMod val="50000"/>
                    <a:lumOff val="50000"/>
                  </a:schemeClr>
                </a:solidFill>
              </a:rPr>
              <a:t> </a:t>
            </a:r>
            <a:endParaRPr lang="de-CH" sz="1600" b="1" dirty="0">
              <a:solidFill>
                <a:schemeClr val="tx1">
                  <a:lumMod val="50000"/>
                  <a:lumOff val="50000"/>
                </a:schemeClr>
              </a:solidFill>
            </a:endParaRPr>
          </a:p>
        </p:txBody>
      </p:sp>
      <p:sp>
        <p:nvSpPr>
          <p:cNvPr id="10" name="TextBox 9"/>
          <p:cNvSpPr txBox="1"/>
          <p:nvPr/>
        </p:nvSpPr>
        <p:spPr>
          <a:xfrm flipH="1">
            <a:off x="3029577" y="2057920"/>
            <a:ext cx="1266092" cy="338554"/>
          </a:xfrm>
          <a:prstGeom prst="rect">
            <a:avLst/>
          </a:prstGeom>
          <a:noFill/>
        </p:spPr>
        <p:txBody>
          <a:bodyPr wrap="square" rtlCol="0">
            <a:spAutoFit/>
          </a:bodyPr>
          <a:lstStyle/>
          <a:p>
            <a:r>
              <a:rPr lang="en-US" sz="1600" b="1" dirty="0" smtClean="0">
                <a:solidFill>
                  <a:srgbClr val="0070C0"/>
                </a:solidFill>
              </a:rPr>
              <a:t>Q = 200pC </a:t>
            </a:r>
            <a:endParaRPr lang="de-CH" sz="1600" b="1" dirty="0">
              <a:solidFill>
                <a:srgbClr val="0070C0"/>
              </a:solidFill>
            </a:endParaRPr>
          </a:p>
        </p:txBody>
      </p:sp>
      <p:sp>
        <p:nvSpPr>
          <p:cNvPr id="11" name="TextBox 10"/>
          <p:cNvSpPr txBox="1"/>
          <p:nvPr/>
        </p:nvSpPr>
        <p:spPr>
          <a:xfrm>
            <a:off x="2874788" y="184313"/>
            <a:ext cx="6507860" cy="400110"/>
          </a:xfrm>
          <a:prstGeom prst="rect">
            <a:avLst/>
          </a:prstGeom>
          <a:noFill/>
        </p:spPr>
        <p:txBody>
          <a:bodyPr wrap="square" rtlCol="0">
            <a:spAutoFit/>
          </a:bodyPr>
          <a:lstStyle/>
          <a:p>
            <a:r>
              <a:rPr lang="en-US" sz="2000" b="1" dirty="0" smtClean="0">
                <a:solidFill>
                  <a:srgbClr val="00B0F0"/>
                </a:solidFill>
              </a:rPr>
              <a:t>Non-Beam Synchronous Readout High Bandwidth readout</a:t>
            </a:r>
            <a:endParaRPr lang="de-CH" sz="2000" b="1" dirty="0">
              <a:solidFill>
                <a:srgbClr val="00B0F0"/>
              </a:solidFill>
            </a:endParaRPr>
          </a:p>
        </p:txBody>
      </p:sp>
    </p:spTree>
    <p:extLst>
      <p:ext uri="{BB962C8B-B14F-4D97-AF65-F5344CB8AC3E}">
        <p14:creationId xmlns:p14="http://schemas.microsoft.com/office/powerpoint/2010/main" val="16439966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39" y="1828804"/>
            <a:ext cx="4009168" cy="4195858"/>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1722" y="1828804"/>
            <a:ext cx="4009168" cy="419585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43216" y="1828804"/>
            <a:ext cx="4009168" cy="4195858"/>
          </a:xfrm>
          <a:prstGeom prst="rect">
            <a:avLst/>
          </a:prstGeom>
        </p:spPr>
      </p:pic>
      <p:sp>
        <p:nvSpPr>
          <p:cNvPr id="8" name="Oval 7"/>
          <p:cNvSpPr/>
          <p:nvPr/>
        </p:nvSpPr>
        <p:spPr>
          <a:xfrm>
            <a:off x="4541520" y="4236720"/>
            <a:ext cx="388620" cy="2057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Oval 8"/>
          <p:cNvSpPr/>
          <p:nvPr/>
        </p:nvSpPr>
        <p:spPr>
          <a:xfrm>
            <a:off x="6461760" y="5052060"/>
            <a:ext cx="388620" cy="2057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Oval 9"/>
          <p:cNvSpPr/>
          <p:nvPr/>
        </p:nvSpPr>
        <p:spPr>
          <a:xfrm>
            <a:off x="2377440" y="5052060"/>
            <a:ext cx="388620" cy="2057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 name="Oval 10"/>
          <p:cNvSpPr/>
          <p:nvPr/>
        </p:nvSpPr>
        <p:spPr>
          <a:xfrm>
            <a:off x="464820" y="4236720"/>
            <a:ext cx="388620" cy="2057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Oval 11"/>
          <p:cNvSpPr/>
          <p:nvPr/>
        </p:nvSpPr>
        <p:spPr>
          <a:xfrm>
            <a:off x="10470928" y="5052060"/>
            <a:ext cx="388620" cy="2057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3" name="Oval 12"/>
          <p:cNvSpPr/>
          <p:nvPr/>
        </p:nvSpPr>
        <p:spPr>
          <a:xfrm>
            <a:off x="8550688" y="4236720"/>
            <a:ext cx="388620" cy="2057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TextBox 13"/>
          <p:cNvSpPr txBox="1"/>
          <p:nvPr/>
        </p:nvSpPr>
        <p:spPr>
          <a:xfrm>
            <a:off x="2874788" y="184313"/>
            <a:ext cx="6507860" cy="400110"/>
          </a:xfrm>
          <a:prstGeom prst="rect">
            <a:avLst/>
          </a:prstGeom>
          <a:noFill/>
        </p:spPr>
        <p:txBody>
          <a:bodyPr wrap="square" rtlCol="0">
            <a:spAutoFit/>
          </a:bodyPr>
          <a:lstStyle/>
          <a:p>
            <a:r>
              <a:rPr lang="en-US" sz="2000" b="1" dirty="0" smtClean="0">
                <a:solidFill>
                  <a:srgbClr val="00B0F0"/>
                </a:solidFill>
              </a:rPr>
              <a:t>Non-Beam Synchronous Readout High Bandwidth readout</a:t>
            </a:r>
            <a:endParaRPr lang="de-CH" sz="2000" b="1" dirty="0">
              <a:solidFill>
                <a:srgbClr val="00B0F0"/>
              </a:solidFill>
            </a:endParaRPr>
          </a:p>
        </p:txBody>
      </p:sp>
      <p:sp>
        <p:nvSpPr>
          <p:cNvPr id="15" name="TextBox 14"/>
          <p:cNvSpPr txBox="1"/>
          <p:nvPr/>
        </p:nvSpPr>
        <p:spPr>
          <a:xfrm>
            <a:off x="3027188" y="1277238"/>
            <a:ext cx="5672675" cy="369332"/>
          </a:xfrm>
          <a:prstGeom prst="rect">
            <a:avLst/>
          </a:prstGeom>
          <a:noFill/>
        </p:spPr>
        <p:txBody>
          <a:bodyPr wrap="square" rtlCol="0">
            <a:spAutoFit/>
          </a:bodyPr>
          <a:lstStyle/>
          <a:p>
            <a:pPr algn="ctr"/>
            <a:r>
              <a:rPr lang="en-US" dirty="0" smtClean="0"/>
              <a:t>Able to change sampling from 1Gs to 5Gs &gt; see RF clearly</a:t>
            </a:r>
            <a:endParaRPr lang="de-CH" dirty="0"/>
          </a:p>
        </p:txBody>
      </p:sp>
    </p:spTree>
    <p:extLst>
      <p:ext uri="{BB962C8B-B14F-4D97-AF65-F5344CB8AC3E}">
        <p14:creationId xmlns:p14="http://schemas.microsoft.com/office/powerpoint/2010/main" val="37224595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18095" y="1406768"/>
            <a:ext cx="7197034" cy="2862322"/>
          </a:xfrm>
          <a:prstGeom prst="rect">
            <a:avLst/>
          </a:prstGeom>
          <a:noFill/>
        </p:spPr>
        <p:txBody>
          <a:bodyPr wrap="none" rtlCol="0">
            <a:spAutoFit/>
          </a:bodyPr>
          <a:lstStyle/>
          <a:p>
            <a:pPr marL="342900" indent="-342900" algn="ctr">
              <a:buSzPct val="125000"/>
              <a:buBlip>
                <a:blip r:embed="rId2"/>
              </a:buBlip>
            </a:pPr>
            <a:r>
              <a:rPr lang="en-US" sz="2000" dirty="0" smtClean="0">
                <a:solidFill>
                  <a:srgbClr val="00B0F0"/>
                </a:solidFill>
              </a:rPr>
              <a:t>Major THANKS to </a:t>
            </a:r>
            <a:r>
              <a:rPr lang="en-US" sz="2000" b="1" dirty="0" smtClean="0">
                <a:solidFill>
                  <a:srgbClr val="00B0F0"/>
                </a:solidFill>
              </a:rPr>
              <a:t>Edwin Divall</a:t>
            </a:r>
            <a:r>
              <a:rPr lang="en-US" sz="2000" dirty="0" smtClean="0">
                <a:solidFill>
                  <a:srgbClr val="00B0F0"/>
                </a:solidFill>
              </a:rPr>
              <a:t> for testing these solutions.</a:t>
            </a:r>
            <a:br>
              <a:rPr lang="en-US" sz="2000" dirty="0" smtClean="0">
                <a:solidFill>
                  <a:srgbClr val="00B0F0"/>
                </a:solidFill>
              </a:rPr>
            </a:br>
            <a:endParaRPr lang="en-US" sz="2000" dirty="0" smtClean="0">
              <a:solidFill>
                <a:srgbClr val="00B0F0"/>
              </a:solidFill>
            </a:endParaRPr>
          </a:p>
          <a:p>
            <a:pPr marL="342900" indent="-342900" algn="ctr">
              <a:buSzPct val="125000"/>
              <a:buBlip>
                <a:blip r:embed="rId2"/>
              </a:buBlip>
            </a:pPr>
            <a:r>
              <a:rPr lang="en-US" sz="2000" dirty="0" smtClean="0">
                <a:solidFill>
                  <a:srgbClr val="00B0F0"/>
                </a:solidFill>
              </a:rPr>
              <a:t>Edwin and </a:t>
            </a:r>
            <a:r>
              <a:rPr lang="en-US" sz="2000" dirty="0" err="1" smtClean="0">
                <a:solidFill>
                  <a:srgbClr val="00B0F0"/>
                </a:solidFill>
              </a:rPr>
              <a:t>Damir</a:t>
            </a:r>
            <a:r>
              <a:rPr lang="en-US" sz="2000" dirty="0" smtClean="0">
                <a:solidFill>
                  <a:srgbClr val="00B0F0"/>
                </a:solidFill>
              </a:rPr>
              <a:t> have already put in all the work for integration</a:t>
            </a:r>
            <a:r>
              <a:rPr lang="en-US" sz="2000" dirty="0" smtClean="0">
                <a:solidFill>
                  <a:srgbClr val="C00000"/>
                </a:solidFill>
              </a:rPr>
              <a:t/>
            </a:r>
            <a:br>
              <a:rPr lang="en-US" sz="2000" dirty="0" smtClean="0">
                <a:solidFill>
                  <a:srgbClr val="C00000"/>
                </a:solidFill>
              </a:rPr>
            </a:br>
            <a:endParaRPr lang="en-US" sz="2000" dirty="0" smtClean="0">
              <a:solidFill>
                <a:srgbClr val="C00000"/>
              </a:solidFill>
            </a:endParaRPr>
          </a:p>
          <a:p>
            <a:pPr marL="285750" indent="-285750" algn="ctr">
              <a:buFont typeface="Wingdings" panose="05000000000000000000" pitchFamily="2" charset="2"/>
              <a:buChar char="Ø"/>
            </a:pPr>
            <a:r>
              <a:rPr lang="en-US" sz="2000" b="1" dirty="0" smtClean="0">
                <a:solidFill>
                  <a:srgbClr val="00B050"/>
                </a:solidFill>
              </a:rPr>
              <a:t>Suggestion:</a:t>
            </a:r>
            <a:r>
              <a:rPr lang="en-US" sz="2000" dirty="0" smtClean="0">
                <a:solidFill>
                  <a:srgbClr val="00B050"/>
                </a:solidFill>
              </a:rPr>
              <a:t> </a:t>
            </a:r>
            <a:br>
              <a:rPr lang="en-US" sz="2000" dirty="0" smtClean="0">
                <a:solidFill>
                  <a:srgbClr val="00B050"/>
                </a:solidFill>
              </a:rPr>
            </a:br>
            <a:r>
              <a:rPr lang="en-US" sz="2000" dirty="0" smtClean="0">
                <a:solidFill>
                  <a:srgbClr val="00B050"/>
                </a:solidFill>
              </a:rPr>
              <a:t>Time resolution is an important factor</a:t>
            </a:r>
            <a:r>
              <a:rPr lang="en-US" sz="2000" smtClean="0">
                <a:solidFill>
                  <a:srgbClr val="00B050"/>
                </a:solidFill>
              </a:rPr>
              <a:t/>
            </a:r>
            <a:br>
              <a:rPr lang="en-US" sz="2000" smtClean="0">
                <a:solidFill>
                  <a:srgbClr val="00B050"/>
                </a:solidFill>
              </a:rPr>
            </a:br>
            <a:r>
              <a:rPr lang="en-US" sz="2000" smtClean="0">
                <a:solidFill>
                  <a:srgbClr val="00B050"/>
                </a:solidFill>
              </a:rPr>
              <a:t>DreamWave2 </a:t>
            </a:r>
            <a:r>
              <a:rPr lang="en-US" sz="2000" dirty="0" smtClean="0">
                <a:solidFill>
                  <a:srgbClr val="00B050"/>
                </a:solidFill>
              </a:rPr>
              <a:t>is there for as long as we want</a:t>
            </a:r>
            <a:br>
              <a:rPr lang="en-US" sz="2000" dirty="0" smtClean="0">
                <a:solidFill>
                  <a:srgbClr val="00B050"/>
                </a:solidFill>
              </a:rPr>
            </a:br>
            <a:r>
              <a:rPr lang="en-US" sz="2000" dirty="0" smtClean="0">
                <a:solidFill>
                  <a:srgbClr val="00B050"/>
                </a:solidFill>
              </a:rPr>
              <a:t>Test it after </a:t>
            </a:r>
            <a:r>
              <a:rPr lang="en-US" sz="2000" dirty="0" err="1">
                <a:solidFill>
                  <a:srgbClr val="00B050"/>
                </a:solidFill>
              </a:rPr>
              <a:t>W</a:t>
            </a:r>
            <a:r>
              <a:rPr lang="en-US" sz="2000" dirty="0" err="1" smtClean="0">
                <a:solidFill>
                  <a:srgbClr val="00B050"/>
                </a:solidFill>
              </a:rPr>
              <a:t>artungsfenster</a:t>
            </a:r>
            <a:r>
              <a:rPr lang="en-US" sz="2000" dirty="0">
                <a:solidFill>
                  <a:srgbClr val="00B050"/>
                </a:solidFill>
              </a:rPr>
              <a:t/>
            </a:r>
            <a:br>
              <a:rPr lang="en-US" sz="2000" dirty="0">
                <a:solidFill>
                  <a:srgbClr val="00B050"/>
                </a:solidFill>
              </a:rPr>
            </a:br>
            <a:r>
              <a:rPr lang="en-US" sz="2000" dirty="0" smtClean="0">
                <a:solidFill>
                  <a:srgbClr val="00B050"/>
                </a:solidFill>
              </a:rPr>
              <a:t>Decide on next step</a:t>
            </a:r>
          </a:p>
        </p:txBody>
      </p:sp>
    </p:spTree>
    <p:extLst>
      <p:ext uri="{BB962C8B-B14F-4D97-AF65-F5344CB8AC3E}">
        <p14:creationId xmlns:p14="http://schemas.microsoft.com/office/powerpoint/2010/main" val="15035215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472</Words>
  <Application>Microsoft Office PowerPoint</Application>
  <PresentationFormat>Widescreen</PresentationFormat>
  <Paragraphs>71</Paragraphs>
  <Slides>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PSI - Paul Scherrer Institut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Ozkan Loch Cigdem</dc:creator>
  <cp:lastModifiedBy>Ozkan Loch Cigdem</cp:lastModifiedBy>
  <cp:revision>31</cp:revision>
  <cp:lastPrinted>2019-05-13T14:35:58Z</cp:lastPrinted>
  <dcterms:created xsi:type="dcterms:W3CDTF">2019-04-30T09:16:58Z</dcterms:created>
  <dcterms:modified xsi:type="dcterms:W3CDTF">2019-05-13T15:21:18Z</dcterms:modified>
</cp:coreProperties>
</file>