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0"/>
  </p:notesMasterIdLst>
  <p:handoutMasterIdLst>
    <p:handoutMasterId r:id="rId31"/>
  </p:handoutMasterIdLst>
  <p:sldIdLst>
    <p:sldId id="328" r:id="rId2"/>
    <p:sldId id="462" r:id="rId3"/>
    <p:sldId id="463" r:id="rId4"/>
    <p:sldId id="564" r:id="rId5"/>
    <p:sldId id="572" r:id="rId6"/>
    <p:sldId id="573" r:id="rId7"/>
    <p:sldId id="575" r:id="rId8"/>
    <p:sldId id="578" r:id="rId9"/>
    <p:sldId id="577" r:id="rId10"/>
    <p:sldId id="579" r:id="rId11"/>
    <p:sldId id="581" r:id="rId12"/>
    <p:sldId id="582" r:id="rId13"/>
    <p:sldId id="583" r:id="rId14"/>
    <p:sldId id="584" r:id="rId15"/>
    <p:sldId id="598" r:id="rId16"/>
    <p:sldId id="597" r:id="rId17"/>
    <p:sldId id="585" r:id="rId18"/>
    <p:sldId id="586" r:id="rId19"/>
    <p:sldId id="587" r:id="rId20"/>
    <p:sldId id="588" r:id="rId21"/>
    <p:sldId id="589" r:id="rId22"/>
    <p:sldId id="590" r:id="rId23"/>
    <p:sldId id="591" r:id="rId24"/>
    <p:sldId id="592" r:id="rId25"/>
    <p:sldId id="593" r:id="rId26"/>
    <p:sldId id="596" r:id="rId27"/>
    <p:sldId id="594" r:id="rId28"/>
    <p:sldId id="595" r:id="rId29"/>
  </p:sldIdLst>
  <p:sldSz cx="9144000" cy="6858000" type="screen4x3"/>
  <p:notesSz cx="9931400" cy="67945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462"/>
            <p14:sldId id="463"/>
            <p14:sldId id="564"/>
            <p14:sldId id="572"/>
            <p14:sldId id="573"/>
            <p14:sldId id="575"/>
            <p14:sldId id="578"/>
            <p14:sldId id="577"/>
            <p14:sldId id="579"/>
            <p14:sldId id="581"/>
            <p14:sldId id="582"/>
            <p14:sldId id="583"/>
            <p14:sldId id="584"/>
            <p14:sldId id="598"/>
            <p14:sldId id="597"/>
            <p14:sldId id="585"/>
            <p14:sldId id="586"/>
            <p14:sldId id="587"/>
            <p14:sldId id="588"/>
            <p14:sldId id="589"/>
            <p14:sldId id="590"/>
            <p14:sldId id="591"/>
            <p14:sldId id="592"/>
            <p14:sldId id="593"/>
            <p14:sldId id="596"/>
            <p14:sldId id="594"/>
            <p14:sldId id="5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EF5B00"/>
    <a:srgbClr val="0094C8"/>
    <a:srgbClr val="EE6471"/>
    <a:srgbClr val="F38D97"/>
    <a:srgbClr val="FACBCC"/>
    <a:srgbClr val="FF7C80"/>
    <a:srgbClr val="010000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6764" autoAdjust="0"/>
  </p:normalViewPr>
  <p:slideViewPr>
    <p:cSldViewPr snapToObjects="1">
      <p:cViewPr varScale="1">
        <p:scale>
          <a:sx n="126" d="100"/>
          <a:sy n="126" d="100"/>
        </p:scale>
        <p:origin x="672" y="45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32" d="100"/>
          <a:sy n="132" d="100"/>
        </p:scale>
        <p:origin x="-1578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7030" y="1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88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208" y="3227838"/>
            <a:ext cx="7280987" cy="305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7030" y="6454477"/>
            <a:ext cx="4304372" cy="3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None/>
            </a:pPr>
            <a:endParaRPr lang="de-CH" sz="20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F75A-1695-3844-9929-5836CA433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0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tif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8" y="3933056"/>
            <a:ext cx="7969249" cy="2520280"/>
          </a:xfrm>
        </p:spPr>
        <p:txBody>
          <a:bodyPr/>
          <a:lstStyle/>
          <a:p>
            <a:r>
              <a:rPr lang="en-GB" sz="1600" dirty="0" smtClean="0"/>
              <a:t>Zheqiao Geng (</a:t>
            </a:r>
            <a:r>
              <a:rPr lang="en-GB" sz="1400" dirty="0" smtClean="0"/>
              <a:t>on </a:t>
            </a:r>
            <a:r>
              <a:rPr lang="en-GB" sz="1400" dirty="0"/>
              <a:t>behalf </a:t>
            </a:r>
            <a:r>
              <a:rPr lang="en-GB" sz="1400" dirty="0" smtClean="0"/>
              <a:t>of the </a:t>
            </a:r>
            <a:r>
              <a:rPr lang="en-GB" sz="1400" dirty="0" err="1" smtClean="0"/>
              <a:t>SwissFEL</a:t>
            </a:r>
            <a:r>
              <a:rPr lang="en-GB" sz="1400" dirty="0" smtClean="0"/>
              <a:t> RF </a:t>
            </a:r>
            <a:r>
              <a:rPr lang="en-GB" sz="1400" dirty="0"/>
              <a:t>team</a:t>
            </a:r>
            <a:r>
              <a:rPr lang="en-GB" sz="1600" dirty="0"/>
              <a:t>) :: </a:t>
            </a:r>
            <a:r>
              <a:rPr lang="en-GB" sz="1600" dirty="0" smtClean="0"/>
              <a:t>LLRF Group :: RF Section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SwissFEL RF Stability and Availability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1600" dirty="0" smtClean="0"/>
              <a:t>SPM</a:t>
            </a:r>
            <a:br>
              <a:rPr lang="en-GB" sz="1600" dirty="0" smtClean="0"/>
            </a:br>
            <a:r>
              <a:rPr lang="en-GB" sz="1600" dirty="0" smtClean="0"/>
              <a:t>28.05.2019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Pulse-to-pulse Amplitude and Phase Jitters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3" y="4795073"/>
            <a:ext cx="840023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Linac1 C-band #1 was well controlled – as 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 C-band #5 and #7 phase feedbacks failed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 C-band #3 and #7 had wideband phase jumps. Introduced by BOCs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836713"/>
            <a:ext cx="5041829" cy="37737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821044"/>
            <a:ext cx="5035732" cy="37737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6629251"/>
            <a:ext cx="5858800" cy="2606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6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and Measurement of Beam Jitters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9512" y="5949980"/>
            <a:ext cx="8400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jitters can be predicted from RF measurements via the RF-beam response matrix and directly measured with beam diagnostics</a:t>
            </a:r>
          </a:p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collecting data, all longitudinal feedbacks were off, BAMs were not enabled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528" y="332656"/>
            <a:ext cx="8182713" cy="5889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40352" y="1050142"/>
            <a:ext cx="864096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5e-4</a:t>
            </a:r>
            <a:endParaRPr lang="de-CH" sz="1800" kern="1000" spc="3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38966" y="2804766"/>
            <a:ext cx="864096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5 %</a:t>
            </a:r>
            <a:endParaRPr lang="de-CH" sz="1800" kern="1000" spc="3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8966" y="4658502"/>
            <a:ext cx="864096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20 fs</a:t>
            </a:r>
            <a:endParaRPr lang="de-CH" sz="1800" kern="1000" spc="30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0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46132"/>
            <a:ext cx="6346985" cy="3047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540" t="4132" r="8179" b="1894"/>
          <a:stretch/>
        </p:blipFill>
        <p:spPr>
          <a:xfrm>
            <a:off x="179512" y="764704"/>
            <a:ext cx="8064896" cy="58326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Driving Components added Phase Jitters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615559"/>
            <a:ext cx="662473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loud Callout 12"/>
          <p:cNvSpPr/>
          <p:nvPr/>
        </p:nvSpPr>
        <p:spPr bwMode="auto">
          <a:xfrm>
            <a:off x="6394461" y="946132"/>
            <a:ext cx="2749539" cy="1152128"/>
          </a:xfrm>
          <a:prstGeom prst="cloudCallout">
            <a:avLst>
              <a:gd name="adj1" fmla="val -63145"/>
              <a:gd name="adj2" fmla="val 12081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RMS  jitters contain</a:t>
            </a:r>
            <a:r>
              <a:rPr kumimoji="0" lang="en-US" sz="1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the noise power from 1 Hz to the bandwidth of the cavity/structure.</a:t>
            </a: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0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Driving Components added Phase Jitters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6597352"/>
            <a:ext cx="741682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8754" y="751782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components added phase jitter - Linac1 #07</a:t>
            </a:r>
            <a:endParaRPr lang="de-CH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437112"/>
            <a:ext cx="7128792" cy="32742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Klystron and BOC added phase </a:t>
            </a:r>
            <a:r>
              <a:rPr lang="en-US" sz="18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jitter</a:t>
            </a:r>
            <a:r>
              <a:rPr lang="en-US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(first 5 </a:t>
            </a:r>
            <a:r>
              <a:rPr lang="en-US" b="1" kern="1000" spc="3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seconds) - </a:t>
            </a:r>
            <a:r>
              <a:rPr lang="en-US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Linac1 #07</a:t>
            </a:r>
            <a:endParaRPr lang="de-CH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486" y="917160"/>
            <a:ext cx="9285013" cy="351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5093" y="4670466"/>
            <a:ext cx="9614225" cy="19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5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Driving Components added Phase Jitters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6597352"/>
            <a:ext cx="741682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0232" y="1268760"/>
            <a:ext cx="2378518" cy="51398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Disturbance clearly visible at beam rate (25 Hz when collecting data) and its harmonics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downstream from amplifier contribute to low-frequency fluctuations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 contributes to high frequency noises due to the random jumps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Noises slower than 1 Hz will be suppressed by LLRF phase feedback!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664" y="763161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components added phase noise - Linac1 #07</a:t>
            </a:r>
            <a:endParaRPr lang="de-CH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552" y="900329"/>
            <a:ext cx="7699915" cy="547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4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547" y="4832607"/>
            <a:ext cx="8280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Mitigation Methods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Operate the C-band klystrons at a power level larger than 40 MW.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11760" y="698643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of BOC </a:t>
            </a:r>
            <a:r>
              <a:rPr lang="en-US" sz="1400" b="1" kern="1000" spc="3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(Example: Linac1 #3)</a:t>
            </a:r>
            <a:endParaRPr lang="de-CH" sz="1400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26" y="988739"/>
            <a:ext cx="4125266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89" y="988739"/>
            <a:ext cx="4125266" cy="360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2738" y="1484784"/>
            <a:ext cx="360040" cy="2725932"/>
          </a:xfrm>
          <a:prstGeom prst="rect">
            <a:avLst/>
          </a:prstGeom>
          <a:noFill/>
        </p:spPr>
        <p:txBody>
          <a:bodyPr vert="vert270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rgbClr val="FFFF00"/>
                </a:solidFill>
                <a:latin typeface="+mn-lt"/>
                <a:cs typeface="Franklin Gothic Book"/>
              </a:rPr>
              <a:t>Klystron Output Power (MW)</a:t>
            </a:r>
            <a:endParaRPr lang="de-CH" b="1" kern="1000" spc="30" dirty="0" err="1" smtClean="0">
              <a:solidFill>
                <a:srgbClr val="FFFF00"/>
              </a:solidFill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4088" y="1232607"/>
            <a:ext cx="360040" cy="3230285"/>
          </a:xfrm>
          <a:prstGeom prst="rect">
            <a:avLst/>
          </a:prstGeom>
          <a:noFill/>
        </p:spPr>
        <p:txBody>
          <a:bodyPr vert="vert270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rgbClr val="FFFF00"/>
                </a:solidFill>
                <a:latin typeface="+mn-lt"/>
                <a:cs typeface="Franklin Gothic Book"/>
              </a:rPr>
              <a:t>BOC Output RMS Phase Jitter (</a:t>
            </a:r>
            <a:r>
              <a:rPr lang="en-US" b="1" kern="1000" spc="30" dirty="0" err="1" smtClean="0">
                <a:solidFill>
                  <a:srgbClr val="FFFF00"/>
                </a:solidFill>
                <a:latin typeface="+mn-lt"/>
                <a:cs typeface="Franklin Gothic Book"/>
              </a:rPr>
              <a:t>deg</a:t>
            </a:r>
            <a:r>
              <a:rPr lang="en-US" b="1" kern="1000" spc="30" dirty="0" smtClean="0">
                <a:solidFill>
                  <a:srgbClr val="FFFF00"/>
                </a:solidFill>
                <a:latin typeface="+mn-lt"/>
                <a:cs typeface="Franklin Gothic Book"/>
              </a:rPr>
              <a:t>)</a:t>
            </a:r>
            <a:endParaRPr lang="de-CH" b="1" kern="1000" spc="30" dirty="0" err="1" smtClean="0">
              <a:solidFill>
                <a:srgbClr val="FFFF00"/>
              </a:solidFill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6517134"/>
            <a:ext cx="280831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test on 28.03.2019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0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C-band Klystron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705" y="4296432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Mitigation Methods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Operate the C-band RF stations in saturation and adjust the drive power to avoid the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region.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Phases of multiple klystrons in the same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section are adjusted to achieve the desired vector-sum amplitude and phase changes.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6" y="752899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C-band Klystron (Example: Linac1 #8)</a:t>
            </a:r>
            <a:endParaRPr lang="de-CH" sz="1400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8560" y="912056"/>
            <a:ext cx="6401649" cy="3384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678" y="752899"/>
            <a:ext cx="4283858" cy="4842794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 bwMode="auto">
          <a:xfrm>
            <a:off x="5940152" y="5708423"/>
            <a:ext cx="1870302" cy="816921"/>
          </a:xfrm>
          <a:prstGeom prst="cloudCallout">
            <a:avLst>
              <a:gd name="adj1" fmla="val -31856"/>
              <a:gd name="adj2" fmla="val -127868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fornian FB" panose="0207040306080B030204" pitchFamily="18" charset="0"/>
                <a:ea typeface="Segoe UI Symbol" panose="020B0502040204020203" pitchFamily="34" charset="0"/>
              </a:rPr>
              <a:t>Courtesy: Roger Kalt</a:t>
            </a:r>
            <a:endParaRPr 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Californian FB" panose="0207040306080B030204" pitchFamily="18" charset="0"/>
              <a:ea typeface="Segoe UI Symbol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66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82789"/>
            <a:ext cx="4419983" cy="5761219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Phase Drift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7569" y="3376777"/>
            <a:ext cx="4824535" cy="31700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based feedback stabilizes the beam energy and compression at BC1 and BC2 by actuating on the RF phases.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 actuations reflect the drifts in the machine.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sources of drifts:</a:t>
            </a:r>
          </a:p>
          <a:p>
            <a:pPr marL="914400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reference distribution system</a:t>
            </a:r>
          </a:p>
          <a:p>
            <a:pPr marL="914400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Gun laser system</a:t>
            </a:r>
          </a:p>
          <a:p>
            <a:pPr marL="914400" lvl="1" indent="-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detection in LLRF (pickup cable drifts or RF detector drifts)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drifts are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suppressed by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beam based feedback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7037"/>
          <a:stretch/>
        </p:blipFill>
        <p:spPr>
          <a:xfrm>
            <a:off x="4139952" y="537146"/>
            <a:ext cx="4570094" cy="29029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5949280"/>
            <a:ext cx="3960440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Dec. 12-17,  2018 during the </a:t>
            </a:r>
            <a:r>
              <a:rPr lang="en-US" i="1" kern="1000" spc="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</a:t>
            </a: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user experiment.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944454"/>
            <a:ext cx="2376264" cy="32430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Peak-to-Peak: ~0.6 degS</a:t>
            </a:r>
            <a:endParaRPr lang="de-CH" sz="1800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19672" y="3715014"/>
            <a:ext cx="2376264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Peak-to-Peak: ~3 degC</a:t>
            </a:r>
            <a:endParaRPr lang="de-CH" sz="1800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5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Availability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5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67" b="9384"/>
          <a:stretch/>
        </p:blipFill>
        <p:spPr>
          <a:xfrm>
            <a:off x="683568" y="1556792"/>
            <a:ext cx="7776864" cy="49685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Availability during Last Experiment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20688"/>
            <a:ext cx="7776865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during the user experiment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Alvra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pilot experiment) 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beam energy 5.8 GeV, photon energy 9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25 Hz</a:t>
            </a:r>
          </a:p>
        </p:txBody>
      </p:sp>
      <p:sp>
        <p:nvSpPr>
          <p:cNvPr id="13" name="Cloud Callout 12"/>
          <p:cNvSpPr/>
          <p:nvPr/>
        </p:nvSpPr>
        <p:spPr bwMode="auto">
          <a:xfrm>
            <a:off x="7273698" y="1988840"/>
            <a:ext cx="1870302" cy="1368152"/>
          </a:xfrm>
          <a:prstGeom prst="cloudCallout">
            <a:avLst>
              <a:gd name="adj1" fmla="val -78109"/>
              <a:gd name="adj2" fmla="val -266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fornian FB" panose="0207040306080B030204" pitchFamily="18" charset="0"/>
                <a:ea typeface="Segoe UI Symbol" panose="020B0502040204020203" pitchFamily="34" charset="0"/>
              </a:rPr>
              <a:t>Courtesy: Thomas Schietinger</a:t>
            </a:r>
            <a:endParaRPr lang="en-US" sz="1400" dirty="0">
              <a:solidFill>
                <a:schemeClr val="accent5">
                  <a:lumMod val="60000"/>
                  <a:lumOff val="40000"/>
                </a:schemeClr>
              </a:solidFill>
              <a:latin typeface="Californian FB" panose="0207040306080B030204" pitchFamily="18" charset="0"/>
              <a:ea typeface="Segoe UI Symbol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8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1" y="836712"/>
            <a:ext cx="59766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 RF System Overview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de-DE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</a:t>
            </a:r>
            <a:r>
              <a:rPr lang="de-DE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Availability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Faults Statistics and Availability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503" y="764704"/>
            <a:ext cx="7835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faults which caused a down-time &gt; 1 min are summarized during period 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12-Dec-2018 06:00:00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18-Dec-2018 06:00:00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268760"/>
            <a:ext cx="5266051" cy="3941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5517232"/>
            <a:ext cx="4104456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availability: 	~ 93 %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availability:	~ 95 %</a:t>
            </a:r>
            <a:endParaRPr lang="de-CH" sz="1800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2183" y="2049117"/>
            <a:ext cx="3888432" cy="2223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RF faults: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Reflection at klystron output and structure input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Klystron modulator interlock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Vacuum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in waveguides or klystrons</a:t>
            </a:r>
          </a:p>
          <a:p>
            <a:pPr marL="457200" lvl="0" indent="-457200">
              <a:spcBef>
                <a:spcPts val="300"/>
              </a:spcBef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failure</a:t>
            </a:r>
          </a:p>
        </p:txBody>
      </p:sp>
    </p:spTree>
    <p:extLst>
      <p:ext uri="{BB962C8B-B14F-4D97-AF65-F5344CB8AC3E}">
        <p14:creationId xmlns:p14="http://schemas.microsoft.com/office/powerpoint/2010/main" val="374891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85712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 RF system has reached its nominal working point: 5.8 GeV energy gain @ 100 Hz. Linac3 can provide a spare RF station in hot-standby.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RF stations satisfy the stability requirements except for Linac1 #3, #5 and #7 which require more work to understand and mitigate the instabilities.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RF system still dominates the down-time and its availability is expected to be increased after a period of running of the high power RF components. </a:t>
            </a:r>
          </a:p>
        </p:txBody>
      </p:sp>
    </p:spTree>
    <p:extLst>
      <p:ext uri="{BB962C8B-B14F-4D97-AF65-F5344CB8AC3E}">
        <p14:creationId xmlns:p14="http://schemas.microsoft.com/office/powerpoint/2010/main" val="142946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Consolidation Plan of SwissFEL RF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8571206" cy="333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Linac1 RF stations will be optimized aiming to have one spare klystron which can be put in use when there are failures in other klystrons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914400" lvl="1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LLRF phase feedback loop to guarantee the phase regulation</a:t>
            </a:r>
          </a:p>
          <a:p>
            <a:pPr marL="914400" lvl="1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and mitigate the phase jitter caused by beam firing (e.g. Linac1 #7)</a:t>
            </a:r>
          </a:p>
          <a:p>
            <a:pPr marL="914400" lvl="1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and mitigate the phase jump caused by BOC (e.g. Linac1 #3 and #7)</a:t>
            </a:r>
          </a:p>
          <a:p>
            <a:pPr marL="914400" lvl="1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drifts in RF reference distribution system and LLRF system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 and Operability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914400" lvl="1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 the software (LLRF, modulator, RF station master state machine, beam base feedback …) inter-operability and robustness</a:t>
            </a:r>
          </a:p>
        </p:txBody>
      </p:sp>
    </p:spTree>
    <p:extLst>
      <p:ext uri="{BB962C8B-B14F-4D97-AF65-F5344CB8AC3E}">
        <p14:creationId xmlns:p14="http://schemas.microsoft.com/office/powerpoint/2010/main" val="111719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7584" y="1052736"/>
            <a:ext cx="2520280" cy="5472608"/>
          </a:xfrm>
        </p:spPr>
        <p:txBody>
          <a:bodyPr vert="horz" lIns="72000" tIns="108000" rIns="36000" bIns="36000" rtlCol="0" anchor="t" anchorCtr="0"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Thanks to: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RF and LLRF team.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52120" y="1268760"/>
            <a:ext cx="321488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64742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Sensitivity to RF Noises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601951" y="1124744"/>
          <a:ext cx="7717928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35" name="Equation" r:id="rId3" imgW="8153400" imgH="2616200" progId="Equation.DSMT4">
                  <p:embed/>
                </p:oleObj>
              </mc:Choice>
              <mc:Fallback>
                <p:oleObj name="Equation" r:id="rId3" imgW="8153400" imgH="261620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51" y="1124744"/>
                        <a:ext cx="7717928" cy="25202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6" y="836712"/>
            <a:ext cx="820891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Matrix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7826" y="3861048"/>
            <a:ext cx="8208912" cy="15121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Cases: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measurements of jitter sources predict the beam parameter jitters.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en-US" sz="1800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required beam parameter jitters determine the jitter budgets of the jitter sources.</a:t>
            </a:r>
          </a:p>
        </p:txBody>
      </p:sp>
      <p:sp>
        <p:nvSpPr>
          <p:cNvPr id="25" name="Cloud Callout 24"/>
          <p:cNvSpPr/>
          <p:nvPr/>
        </p:nvSpPr>
        <p:spPr bwMode="auto">
          <a:xfrm>
            <a:off x="6588224" y="177951"/>
            <a:ext cx="2304256" cy="720080"/>
          </a:xfrm>
          <a:prstGeom prst="cloudCallout">
            <a:avLst>
              <a:gd name="adj1" fmla="val -81829"/>
              <a:gd name="adj2" fmla="val 89144"/>
            </a:avLst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dirty="0" smtClean="0">
                <a:latin typeface="Times" charset="0"/>
              </a:rPr>
              <a:t>Courtesy: Sven Reiche</a:t>
            </a:r>
            <a:endParaRPr kumimoji="0" lang="de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74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Driving Components added Phase Jitters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6597352"/>
            <a:ext cx="741682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4093" y="768151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components added phase jitter - Linac1 #01</a:t>
            </a:r>
            <a:endParaRPr lang="de-CH" sz="1400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4376128"/>
            <a:ext cx="5976664" cy="32742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Klystron and BOC added phase jitter (first 5 </a:t>
            </a:r>
            <a:r>
              <a:rPr lang="en-US" sz="1400" b="1" kern="1000" spc="3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seconds) - </a:t>
            </a: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Linac1 #01</a:t>
            </a:r>
            <a:endParaRPr lang="de-CH" sz="1400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913199"/>
            <a:ext cx="9175275" cy="34750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1599" y="4653136"/>
            <a:ext cx="9278916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50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4"/>
            <a:ext cx="6984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Driving Components added Phase Jitters 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6597352"/>
            <a:ext cx="741682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9987" y="980728"/>
            <a:ext cx="23785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Disturbance clearly visible at beam rate (25 Hz when collecting data) and its harmonics, but smaller than Linac1 #07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downstream from amplifier contribute to low-frequency fluctuations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Noises slower than 1 Hz will be suppressed by LLRF phase feedback!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576" y="763161"/>
            <a:ext cx="4396570" cy="290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components added phase noise - Linac1 #01</a:t>
            </a:r>
            <a:endParaRPr lang="de-CH" sz="1400" b="1" kern="1000" spc="30" dirty="0" err="1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821" y="833375"/>
            <a:ext cx="7791363" cy="554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 RF System Overview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 RF System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76" y="1976352"/>
            <a:ext cx="7884368" cy="19567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3917252"/>
            <a:ext cx="4505140" cy="1368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Highlight of RF system features:</a:t>
            </a:r>
            <a:endParaRPr lang="en-US" kern="1000" spc="3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Technology: 	Normal conducting 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repetition rate: 	up to 100 Hz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pulse width: 	0.1 ~ 3.0 </a:t>
            </a:r>
            <a:r>
              <a:rPr lang="el-GR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Num. of bunch/pulse:	1 ~ 2 </a:t>
            </a:r>
            <a:endParaRPr lang="de-CH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Inhaltsplatzhalter 1"/>
          <p:cNvSpPr txBox="1">
            <a:spLocks/>
          </p:cNvSpPr>
          <p:nvPr/>
        </p:nvSpPr>
        <p:spPr>
          <a:xfrm>
            <a:off x="179512" y="764704"/>
            <a:ext cx="8784976" cy="11887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SwissFEL consists of 6 S-band (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2998.8 MHz, 1 for RF Gun, 4 with travelling wave structures and 1 for deflector cavity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RF stations, 1 X-band (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11.9952 GHz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RF station and 26 C-band (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5712 MHz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RF stations (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1 of SwissFEL with Aramis beam line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de-DE" sz="2000" dirty="0" smtClean="0">
              <a:solidFill>
                <a:srgbClr val="01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062" y="5427531"/>
            <a:ext cx="4483597" cy="11698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Aramis beam stability requirements (RMS):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current:	&lt; 5 % 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arrival time: 	&lt; 20 fs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energy: 	&lt; 5e-4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60033" y="3907769"/>
            <a:ext cx="4104456" cy="26895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stability requirements (RMS):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S-band amplitude:  	&lt; 1.8e-4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C-band </a:t>
            </a:r>
            <a:r>
              <a:rPr lang="en-US" kern="1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amplitude:  </a:t>
            </a: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&lt; 1.8e-4</a:t>
            </a:r>
            <a:endParaRPr lang="en-US" kern="1000" spc="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X-band </a:t>
            </a:r>
            <a:r>
              <a:rPr lang="en-US" kern="1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amplitude:  </a:t>
            </a: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&lt; 1.8e-4</a:t>
            </a:r>
            <a:endParaRPr lang="en-US" kern="1000" spc="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S-band phase:	&lt; 0.018 degS</a:t>
            </a:r>
            <a:endParaRPr lang="en-US" kern="1000" spc="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C-band phase:	&lt; 0.036 degC</a:t>
            </a:r>
            <a:endParaRPr lang="en-US" kern="1000" spc="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X-band phase:	&lt; 0.072 </a:t>
            </a:r>
            <a:r>
              <a:rPr lang="en-US" kern="1000" spc="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degX</a:t>
            </a:r>
            <a:endParaRPr lang="en-US" kern="1000" spc="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3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C-band RF Station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5496" y="734893"/>
            <a:ext cx="5285534" cy="3795439"/>
            <a:chOff x="179512" y="734893"/>
            <a:chExt cx="5285534" cy="3795439"/>
          </a:xfrm>
        </p:grpSpPr>
        <p:pic>
          <p:nvPicPr>
            <p:cNvPr id="9" name="Picture 8" descr="S10CB03_rendering_1.tif">
              <a:extLst>
                <a:ext uri="{FF2B5EF4-FFF2-40B4-BE49-F238E27FC236}">
                  <a16:creationId xmlns:a16="http://schemas.microsoft.com/office/drawing/2014/main" id="{6CCA6633-B761-324C-8233-3E1CE21C4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549" y="734893"/>
              <a:ext cx="5135497" cy="3732148"/>
            </a:xfrm>
            <a:prstGeom prst="rect">
              <a:avLst/>
            </a:prstGeom>
          </p:spPr>
        </p:pic>
        <p:sp>
          <p:nvSpPr>
            <p:cNvPr id="11" name="TextBox 93">
              <a:extLst>
                <a:ext uri="{FF2B5EF4-FFF2-40B4-BE49-F238E27FC236}">
                  <a16:creationId xmlns:a16="http://schemas.microsoft.com/office/drawing/2014/main" id="{72E525EA-558D-8240-819F-919CD3DE1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857" y="983465"/>
              <a:ext cx="168015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C-band klystron:</a:t>
              </a: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5.712 </a:t>
              </a: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GHz, 50 MW, 3 </a:t>
              </a:r>
              <a:r>
                <a:rPr lang="el-GR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s, 100 Hz</a:t>
              </a:r>
            </a:p>
          </p:txBody>
        </p:sp>
        <p:sp>
          <p:nvSpPr>
            <p:cNvPr id="12" name="TextBox 207">
              <a:extLst>
                <a:ext uri="{FF2B5EF4-FFF2-40B4-BE49-F238E27FC236}">
                  <a16:creationId xmlns:a16="http://schemas.microsoft.com/office/drawing/2014/main" id="{9272D40A-C7F5-F04D-BC8E-7D2C3851D3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180000">
              <a:off x="1324533" y="2590090"/>
              <a:ext cx="3753528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our </a:t>
              </a:r>
              <a:r>
                <a: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2-m long C-band structures, </a:t>
              </a:r>
            </a:p>
            <a:p>
              <a:pPr>
                <a:lnSpc>
                  <a:spcPct val="70000"/>
                </a:lnSpc>
              </a:pPr>
              <a:r>
                <a: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240 </a:t>
              </a: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eV energy gain per </a:t>
              </a:r>
              <a:r>
                <a:rPr lang="en-US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station </a:t>
              </a:r>
              <a:r>
                <a: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(nominal)</a:t>
              </a:r>
              <a:endPara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Straight Arrow Connector 208">
              <a:extLst>
                <a:ext uri="{FF2B5EF4-FFF2-40B4-BE49-F238E27FC236}">
                  <a16:creationId xmlns:a16="http://schemas.microsoft.com/office/drawing/2014/main" id="{1D616FC9-4AAE-D247-8FEA-83A536FFB8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30723" y="3807767"/>
              <a:ext cx="4824536" cy="7225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6" name="TextBox 209">
              <a:extLst>
                <a:ext uri="{FF2B5EF4-FFF2-40B4-BE49-F238E27FC236}">
                  <a16:creationId xmlns:a16="http://schemas.microsoft.com/office/drawing/2014/main" id="{F7F2D60A-67F0-C343-B6FF-272DAE23B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120000">
              <a:off x="2793562" y="3988015"/>
              <a:ext cx="498855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 m</a:t>
              </a:r>
            </a:p>
          </p:txBody>
        </p:sp>
        <p:sp>
          <p:nvSpPr>
            <p:cNvPr id="17" name="TextBox 93">
              <a:extLst>
                <a:ext uri="{FF2B5EF4-FFF2-40B4-BE49-F238E27FC236}">
                  <a16:creationId xmlns:a16="http://schemas.microsoft.com/office/drawing/2014/main" id="{E9C1453E-DABB-3644-BED4-976CBF558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512" y="2746540"/>
              <a:ext cx="936104" cy="668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BOC:</a:t>
              </a:r>
              <a:endPara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70000"/>
                </a:lnSpc>
              </a:pPr>
              <a:r>
                <a:rPr lang="en-US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pulse </a:t>
              </a:r>
            </a:p>
            <a:p>
              <a:pPr>
                <a:lnSpc>
                  <a:spcPct val="70000"/>
                </a:lnSpc>
              </a:pPr>
              <a:r>
                <a:rPr lang="en-US" sz="1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compressor</a:t>
              </a:r>
            </a:p>
          </p:txBody>
        </p:sp>
      </p:grpSp>
      <p:sp>
        <p:nvSpPr>
          <p:cNvPr id="18" name="Rectangle 3">
            <a:extLst>
              <a:ext uri="{FF2B5EF4-FFF2-40B4-BE49-F238E27FC236}">
                <a16:creationId xmlns:a16="http://schemas.microsoft.com/office/drawing/2014/main" id="{41D0A630-7968-6D41-A673-E1849B1E8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9600" y="260648"/>
            <a:ext cx="3658846" cy="209406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/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/>
                <a:ea typeface="ヒラギノ角ゴ Pro W3" pitchFamily="-108" charset="-128"/>
                <a:cs typeface="Arial Narrow"/>
              </a:defRPr>
            </a:lvl1pPr>
            <a:lvl2pPr marL="179388" indent="-17938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Lucida Grande" charset="0"/>
              <a:buChar char="•"/>
              <a:defRPr sz="1700">
                <a:solidFill>
                  <a:schemeClr val="tx1"/>
                </a:solidFill>
                <a:latin typeface="Arial Narrow"/>
                <a:ea typeface="ヒラギノ角ゴ Pro W3" charset="-128"/>
                <a:cs typeface="Arial Narrow"/>
              </a:defRPr>
            </a:lvl2pPr>
            <a:lvl3pPr marL="179388" indent="17938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–"/>
              <a:defRPr sz="1700">
                <a:solidFill>
                  <a:schemeClr val="tx1"/>
                </a:solidFill>
                <a:latin typeface="+mn-lt"/>
                <a:ea typeface="ヒラギノ角ゴ Pro W3" charset="-128"/>
                <a:cs typeface="MS PGothic" pitchFamily="34" charset="-128"/>
              </a:defRPr>
            </a:lvl3pPr>
            <a:lvl4pPr marL="627063" indent="-17938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/>
                <a:ea typeface="ヒラギノ角ゴ Pro W3" charset="-128"/>
                <a:cs typeface="Arial Narrow"/>
              </a:defRPr>
            </a:lvl4pPr>
            <a:lvl5pPr marL="358775" indent="-179388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Char char="–"/>
              <a:defRPr sz="1700">
                <a:solidFill>
                  <a:schemeClr val="tx1"/>
                </a:solidFill>
                <a:latin typeface="Arial Narrow"/>
                <a:ea typeface="ヒラギノ角ゴ Pro W3" pitchFamily="-112" charset="-128"/>
                <a:cs typeface="Arial Narrow"/>
              </a:defRPr>
            </a:lvl5pPr>
            <a:lvl6pPr marL="19812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6pPr>
            <a:lvl7pPr marL="24384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7pPr>
            <a:lvl8pPr marL="28956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8pPr>
            <a:lvl9pPr marL="3352800" indent="-190500"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de-CH" sz="1400" b="1" dirty="0"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Status</a:t>
            </a:r>
            <a:endParaRPr lang="en-US" sz="1400" dirty="0">
              <a:latin typeface="Times New Roman" panose="02020603050405020304" pitchFamily="18" charset="0"/>
              <a:ea typeface="ヒラギノ角ゴ Pro W3" charset="-128"/>
              <a:cs typeface="Times New Roman" panose="02020603050405020304" pitchFamily="18" charset="0"/>
            </a:endParaRPr>
          </a:p>
          <a:p>
            <a:pPr marL="285750" indent="-234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q"/>
              <a:tabLst>
                <a:tab pos="0" algn="l"/>
              </a:tabLs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out of 26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stations available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beam</a:t>
            </a:r>
          </a:p>
          <a:p>
            <a:pPr marL="620713" lvl="3" indent="-127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all of the 9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0713" lvl="3" indent="-127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3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4</a:t>
            </a:r>
          </a:p>
          <a:p>
            <a:pPr marL="620713" lvl="3" indent="-127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Linac3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all of the 13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3495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en-US" sz="1400" dirty="0"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All modules run at 100 Hz</a:t>
            </a:r>
          </a:p>
          <a:p>
            <a:pPr marL="285750" indent="-23495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A beam energy of 6.1 GeV is achieved</a:t>
            </a:r>
          </a:p>
          <a:p>
            <a:pPr marL="285750" indent="-23495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en-US" sz="1400" dirty="0" smtClean="0"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Nominal beam energy is 5.8 </a:t>
            </a:r>
            <a:r>
              <a:rPr lang="en-US" sz="1400" dirty="0"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GeV </a:t>
            </a:r>
            <a:r>
              <a:rPr lang="en-US" sz="1400" dirty="0" smtClean="0"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=&gt; Linac3 can provide a hot-spare RF station </a:t>
            </a:r>
            <a:endParaRPr lang="en-US" sz="1400" dirty="0">
              <a:latin typeface="Times New Roman" panose="02020603050405020304" pitchFamily="18" charset="0"/>
              <a:ea typeface="ヒラギノ角ゴ Pro W3" charset="-128"/>
              <a:cs typeface="Times New Roman" panose="02020603050405020304" pitchFamily="18" charset="0"/>
            </a:endParaRPr>
          </a:p>
          <a:p>
            <a:pPr marL="285750" indent="-23495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85000"/>
              <a:buFont typeface="Wingdings" pitchFamily="2" charset="2"/>
              <a:buChar char="q"/>
              <a:tabLst>
                <a:tab pos="0" algn="l"/>
              </a:tabLst>
              <a:defRPr/>
            </a:pPr>
            <a:endParaRPr lang="en-US" sz="1400" dirty="0">
              <a:latin typeface="Times New Roman" panose="02020603050405020304" pitchFamily="18" charset="0"/>
              <a:ea typeface="ヒラギノ角ゴ Pro W3" charset="-128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60521" r="48425" b="1901"/>
          <a:stretch/>
        </p:blipFill>
        <p:spPr>
          <a:xfrm>
            <a:off x="1547664" y="4467041"/>
            <a:ext cx="5976664" cy="23346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20" t="62587" r="42202"/>
          <a:stretch/>
        </p:blipFill>
        <p:spPr>
          <a:xfrm>
            <a:off x="5407356" y="2394219"/>
            <a:ext cx="3631090" cy="197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Solid-state Modulators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881558"/>
            <a:ext cx="1569125" cy="253829"/>
          </a:xfrm>
          <a:prstGeom prst="rect">
            <a:avLst/>
          </a:prstGeom>
        </p:spPr>
      </p:pic>
      <p:pic>
        <p:nvPicPr>
          <p:cNvPr id="21" name="Picture 3" descr="5c4fa700-c856-4eef-841d-9ffa08ca2e5b@sc-nova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4" t="22324" r="15976" b="15284"/>
          <a:stretch/>
        </p:blipFill>
        <p:spPr bwMode="auto">
          <a:xfrm>
            <a:off x="5076056" y="2221100"/>
            <a:ext cx="2862833" cy="312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SN Bakgrund sidh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62" b="92953"/>
          <a:stretch/>
        </p:blipFill>
        <p:spPr bwMode="auto">
          <a:xfrm>
            <a:off x="5692776" y="1689062"/>
            <a:ext cx="1620069" cy="43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99592" y="743473"/>
            <a:ext cx="6418167" cy="76944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solid-state modulators are used in SwissFEL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sv-SE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MW / 3µs RF, 370kV / </a:t>
            </a:r>
            <a:r>
              <a:rPr lang="sv-S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344A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4037" y="5354406"/>
            <a:ext cx="3663987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1075135" algn="l"/>
              </a:tabLs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modulators (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Linac2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18282" y="5394192"/>
            <a:ext cx="2287287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1075135" algn="l"/>
              </a:tabLs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modulators (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Linac3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55504" y="5854904"/>
            <a:ext cx="6183385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900"/>
              </a:spcBef>
              <a:buClr>
                <a:srgbClr val="000000"/>
              </a:buClr>
            </a:pPr>
            <a:r>
              <a:rPr lang="en-US" sz="1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stability pulse to pulse at 100 Hz &lt; 15 </a:t>
            </a:r>
            <a:r>
              <a:rPr lang="en-US" sz="1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ppm </a:t>
            </a:r>
            <a:endParaRPr lang="en-US" sz="1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DC2DA54-B7CF-0841-9F6E-532B245DE5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29" t="8777" b="5317"/>
          <a:stretch/>
        </p:blipFill>
        <p:spPr>
          <a:xfrm>
            <a:off x="954281" y="2221100"/>
            <a:ext cx="3811582" cy="309833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71763" y="456243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576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93024" y="2813050"/>
            <a:ext cx="8203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System Stability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S10CB03_ACC_volt_220MV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757" y="3573016"/>
            <a:ext cx="5379075" cy="287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Amplitude and Phase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3" y="764704"/>
            <a:ext cx="46085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 and phase are calculated for each RF pulse by averaging in the filling time of accelerating structures.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measurement bandwidth is limited by the effective bandwidth of the  structures in the table on right side.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pulse-to-pulse feedback loops can compensate fluctuations slower than 1 Hz.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141848"/>
              </p:ext>
            </p:extLst>
          </p:nvPr>
        </p:nvGraphicFramePr>
        <p:xfrm>
          <a:off x="4716016" y="1081563"/>
          <a:ext cx="4302797" cy="1682496"/>
        </p:xfrm>
        <a:graphic>
          <a:graphicData uri="http://schemas.openxmlformats.org/drawingml/2006/table">
            <a:tbl>
              <a:tblPr/>
              <a:tblGrid>
                <a:gridCol w="1642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de-CH" sz="1600" dirty="0" err="1">
                          <a:effectLst/>
                          <a:latin typeface="Times New Roman"/>
                        </a:rPr>
                        <a:t>Cavity</a:t>
                      </a:r>
                      <a:r>
                        <a:rPr lang="de-CH" sz="1600" dirty="0">
                          <a:effectLst/>
                          <a:latin typeface="Times New Roman"/>
                        </a:rPr>
                        <a:t> / </a:t>
                      </a:r>
                      <a:r>
                        <a:rPr lang="de-CH" sz="1600" dirty="0" err="1">
                          <a:effectLst/>
                          <a:latin typeface="Times New Roman"/>
                        </a:rPr>
                        <a:t>Structure</a:t>
                      </a:r>
                      <a:r>
                        <a:rPr lang="de-CH" sz="1600" dirty="0">
                          <a:effectLst/>
                          <a:latin typeface="Times New Roman"/>
                        </a:rPr>
                        <a:t> 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de-CH" sz="1600" dirty="0" err="1">
                          <a:effectLst/>
                          <a:latin typeface="Times New Roman"/>
                        </a:rPr>
                        <a:t>Frequency</a:t>
                      </a:r>
                      <a:r>
                        <a:rPr lang="de-CH" sz="1600" dirty="0">
                          <a:effectLst/>
                          <a:latin typeface="Times New Roman"/>
                        </a:rPr>
                        <a:t> (MHz)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de-CH" sz="1600" dirty="0" err="1" smtClean="0">
                          <a:effectLst/>
                          <a:latin typeface="Times New Roman"/>
                        </a:rPr>
                        <a:t>Effective</a:t>
                      </a:r>
                      <a:r>
                        <a:rPr lang="de-CH" sz="1600" dirty="0" smtClean="0">
                          <a:effectLst/>
                          <a:latin typeface="Times New Roman"/>
                        </a:rPr>
                        <a:t> </a:t>
                      </a:r>
                      <a:r>
                        <a:rPr lang="de-CH" sz="1600" dirty="0" err="1" smtClean="0">
                          <a:effectLst/>
                          <a:latin typeface="Times New Roman"/>
                        </a:rPr>
                        <a:t>Bandwidth</a:t>
                      </a:r>
                      <a:r>
                        <a:rPr lang="de-CH" sz="1600" dirty="0" smtClean="0">
                          <a:effectLst/>
                          <a:latin typeface="Times New Roman"/>
                        </a:rPr>
                        <a:t>  </a:t>
                      </a:r>
                      <a:r>
                        <a:rPr lang="de-CH" sz="1600" dirty="0">
                          <a:effectLst/>
                          <a:latin typeface="Times New Roman"/>
                        </a:rPr>
                        <a:t>(kHz)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>
                          <a:effectLst/>
                          <a:latin typeface="Times New Roman"/>
                        </a:rPr>
                        <a:t>RF Gun Cavity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>
                          <a:effectLst/>
                          <a:latin typeface="Times New Roman"/>
                        </a:rPr>
                        <a:t>2998.8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600">
                          <a:effectLst/>
                          <a:latin typeface="Times New Roman"/>
                        </a:rPr>
                        <a:t>330.8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>
                          <a:effectLst/>
                          <a:latin typeface="Times New Roman"/>
                        </a:rPr>
                        <a:t>S-band Structure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 dirty="0">
                          <a:effectLst/>
                          <a:latin typeface="Times New Roman"/>
                        </a:rPr>
                        <a:t>2998.8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600">
                          <a:effectLst/>
                          <a:latin typeface="Times New Roman"/>
                        </a:rPr>
                        <a:t>475.8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>
                          <a:effectLst/>
                          <a:latin typeface="Times New Roman"/>
                        </a:rPr>
                        <a:t>C-band Structure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>
                          <a:effectLst/>
                          <a:latin typeface="Times New Roman"/>
                        </a:rPr>
                        <a:t>5712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600">
                          <a:effectLst/>
                          <a:latin typeface="Times New Roman"/>
                        </a:rPr>
                        <a:t>1346.5</a:t>
                      </a:r>
                      <a:endParaRPr lang="de-CH" sz="160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 dirty="0">
                          <a:effectLst/>
                          <a:latin typeface="Times New Roman"/>
                        </a:rPr>
                        <a:t>X-band </a:t>
                      </a:r>
                      <a:r>
                        <a:rPr lang="de-CH" sz="1600" dirty="0" err="1">
                          <a:effectLst/>
                          <a:latin typeface="Times New Roman"/>
                        </a:rPr>
                        <a:t>Structure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de-CH" sz="1600" dirty="0">
                          <a:effectLst/>
                          <a:latin typeface="Times New Roman"/>
                        </a:rPr>
                        <a:t>11995.2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600" dirty="0">
                          <a:effectLst/>
                          <a:latin typeface="Times New Roman"/>
                        </a:rPr>
                        <a:t>4219.0</a:t>
                      </a:r>
                      <a:endParaRPr lang="de-CH" sz="1600" dirty="0">
                        <a:effectLst/>
                        <a:latin typeface="Time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Cloud Callout 10"/>
          <p:cNvSpPr/>
          <p:nvPr/>
        </p:nvSpPr>
        <p:spPr bwMode="auto">
          <a:xfrm>
            <a:off x="107504" y="3933056"/>
            <a:ext cx="3240360" cy="2376264"/>
          </a:xfrm>
          <a:prstGeom prst="cloudCallout">
            <a:avLst>
              <a:gd name="adj1" fmla="val 34647"/>
              <a:gd name="adj2" fmla="val -65510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With feedbacks on, the amplitude and phase RMS  jitters contain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noise power from 1 Hz to the bandwidth of the cavity/structure.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14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6" y="260648"/>
            <a:ext cx="5704312" cy="6394843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79712" y="155575"/>
            <a:ext cx="68880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Pulse-to-pulse Amplitude and Phase Jitters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3F75A-1695-3844-9929-5836CA433D3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B3EB91-9296-C046-AEDA-09F2E7910ACA}"/>
              </a:ext>
            </a:extLst>
          </p:cNvPr>
          <p:cNvSpPr txBox="1"/>
          <p:nvPr/>
        </p:nvSpPr>
        <p:spPr>
          <a:xfrm>
            <a:off x="8782054" y="44371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2060848"/>
            <a:ext cx="3778525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 jitters are calculated with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14-min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amplitude/phase data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Gun measurement contains high frequency noises (not averaged in pulse) and other passband mode (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/2-mode): beam feels less jitters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 C-band #5 and #7 phase feedbacks failed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Linac1 C-band #3 and #7 had wideband phase jumps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722313"/>
            <a:ext cx="3780421" cy="12961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6191" y="6043837"/>
            <a:ext cx="3451572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SwissFEL at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Jan. 11, 2019 12:03–12:17</a:t>
            </a:r>
            <a:endParaRPr lang="de-CH" i="1" kern="1000" spc="30" dirty="0" err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0615" y="3933056"/>
            <a:ext cx="4104456" cy="8778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C-band klystrons worked in saturation and amplitude feedbacks were off; S-band and X-band amplitude feedbacks were on</a:t>
            </a:r>
            <a:endParaRPr lang="de-CH" sz="1800" kern="1000" spc="30" dirty="0" err="1" smtClean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9832" y="908721"/>
            <a:ext cx="1658830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feedbacks were all on</a:t>
            </a:r>
            <a:endParaRPr lang="de-CH" sz="1800" kern="1000" spc="30" dirty="0" err="1" smtClean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00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1407</Words>
  <Application>Microsoft Office PowerPoint</Application>
  <PresentationFormat>On-screen Show (4:3)</PresentationFormat>
  <Paragraphs>207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ＭＳ Ｐゴシック</vt:lpstr>
      <vt:lpstr>ヒラギノ角ゴ Pro W3</vt:lpstr>
      <vt:lpstr>Arial</vt:lpstr>
      <vt:lpstr>Arial Narrow</vt:lpstr>
      <vt:lpstr>Calibri</vt:lpstr>
      <vt:lpstr>Californian FB</vt:lpstr>
      <vt:lpstr>Franklin Gothic Book</vt:lpstr>
      <vt:lpstr>Georgia</vt:lpstr>
      <vt:lpstr>Rockwell</vt:lpstr>
      <vt:lpstr>Segoe UI Symbol</vt:lpstr>
      <vt:lpstr>Symbol</vt:lpstr>
      <vt:lpstr>Times</vt:lpstr>
      <vt:lpstr>Times New Roman</vt:lpstr>
      <vt:lpstr>Wingdings</vt:lpstr>
      <vt:lpstr>PSI PowerPoint Master english</vt:lpstr>
      <vt:lpstr>Equation</vt:lpstr>
      <vt:lpstr>Zheqiao Geng (on behalf of the SwissFEL RF team) :: LLRF Group :: RF Section  SwissFEL RF Stability and Availability  SPM 28.05.2019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Slope in Phase</dc:title>
  <dc:creator>zheqiao.geng@psi.ch</dc:creator>
  <cp:lastModifiedBy>Geng Zheqiao</cp:lastModifiedBy>
  <cp:revision>1049</cp:revision>
  <cp:lastPrinted>2015-10-28T14:20:18Z</cp:lastPrinted>
  <dcterms:created xsi:type="dcterms:W3CDTF">2015-10-12T13:49:33Z</dcterms:created>
  <dcterms:modified xsi:type="dcterms:W3CDTF">2019-05-28T06:45:15Z</dcterms:modified>
</cp:coreProperties>
</file>