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331" r:id="rId2"/>
    <p:sldId id="332" r:id="rId3"/>
    <p:sldId id="336" r:id="rId4"/>
    <p:sldId id="334" r:id="rId5"/>
    <p:sldId id="335" r:id="rId6"/>
    <p:sldId id="337" r:id="rId7"/>
    <p:sldId id="338" r:id="rId8"/>
    <p:sldId id="309" r:id="rId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36"/>
            <p14:sldId id="334"/>
            <p14:sldId id="335"/>
            <p14:sldId id="337"/>
            <p14:sldId id="338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1937" autoAdjust="0"/>
  </p:normalViewPr>
  <p:slideViewPr>
    <p:cSldViewPr snapToObjects="1">
      <p:cViewPr varScale="1">
        <p:scale>
          <a:sx n="129" d="100"/>
          <a:sy n="129" d="100"/>
        </p:scale>
        <p:origin x="1080" y="13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dirty="0" smtClean="0"/>
              <a:t>Initial Studies and Setup for Large Bandwidth Operation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err="1" smtClean="0"/>
              <a:t>SwissFEL</a:t>
            </a:r>
            <a:r>
              <a:rPr lang="en-GB" dirty="0" smtClean="0"/>
              <a:t> </a:t>
            </a:r>
            <a:r>
              <a:rPr lang="en-GB" dirty="0" err="1" smtClean="0"/>
              <a:t>Beamdynamics</a:t>
            </a:r>
            <a:r>
              <a:rPr lang="en-GB" dirty="0" smtClean="0"/>
              <a:t> Group ::  </a:t>
            </a:r>
            <a:r>
              <a:rPr lang="en-GB" dirty="0"/>
              <a:t>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err="1" smtClean="0">
                <a:solidFill>
                  <a:srgbClr val="969696"/>
                </a:solidFill>
                <a:latin typeface="+mn-lt"/>
              </a:rPr>
              <a:t>SwissFEL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 Progress Meeting, 25 June 2019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400" dirty="0" smtClean="0"/>
              <a:t>In normal operation, the chirp at BC2 (higher energetic electrons in the tails) is removed by </a:t>
            </a:r>
            <a:r>
              <a:rPr lang="en-US" sz="1400" dirty="0" err="1" smtClean="0"/>
              <a:t>wakefields</a:t>
            </a:r>
            <a:r>
              <a:rPr lang="en-US" sz="1400" dirty="0" smtClean="0"/>
              <a:t> (energy losses increases with position towards the tail)</a:t>
            </a:r>
          </a:p>
          <a:p>
            <a:endParaRPr lang="en-US" sz="1400" dirty="0"/>
          </a:p>
          <a:p>
            <a:r>
              <a:rPr lang="en-US" sz="1400" dirty="0" smtClean="0"/>
              <a:t>With over-compression, lower energetic electrons are at the tail and the </a:t>
            </a:r>
            <a:r>
              <a:rPr lang="en-US" sz="1400" dirty="0" err="1" smtClean="0"/>
              <a:t>wakefields</a:t>
            </a:r>
            <a:r>
              <a:rPr lang="en-US" sz="1400" dirty="0" smtClean="0"/>
              <a:t> adds up.  </a:t>
            </a:r>
            <a:r>
              <a:rPr lang="en-US" sz="1400" dirty="0" err="1" smtClean="0"/>
              <a:t>Overcompression</a:t>
            </a:r>
            <a:r>
              <a:rPr lang="en-US" sz="1400" dirty="0" smtClean="0"/>
              <a:t> is done by going more off-crest 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 1</a:t>
            </a:r>
            <a:endParaRPr lang="de-CH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Idea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28" name="Group 27"/>
          <p:cNvGrpSpPr/>
          <p:nvPr/>
        </p:nvGrpSpPr>
        <p:grpSpPr>
          <a:xfrm>
            <a:off x="1312985" y="2918094"/>
            <a:ext cx="6734907" cy="2982057"/>
            <a:chOff x="1312985" y="3887425"/>
            <a:chExt cx="6734907" cy="2982057"/>
          </a:xfrm>
        </p:grpSpPr>
        <p:sp>
          <p:nvSpPr>
            <p:cNvPr id="5" name="Freeform 4"/>
            <p:cNvSpPr/>
            <p:nvPr/>
          </p:nvSpPr>
          <p:spPr bwMode="auto">
            <a:xfrm>
              <a:off x="1312985" y="3997569"/>
              <a:ext cx="6734907" cy="281354"/>
            </a:xfrm>
            <a:custGeom>
              <a:avLst/>
              <a:gdLst>
                <a:gd name="connsiteX0" fmla="*/ 0 w 6734907"/>
                <a:gd name="connsiteY0" fmla="*/ 281354 h 281354"/>
                <a:gd name="connsiteX1" fmla="*/ 2063261 w 6734907"/>
                <a:gd name="connsiteY1" fmla="*/ 275493 h 281354"/>
                <a:gd name="connsiteX2" fmla="*/ 2526323 w 6734907"/>
                <a:gd name="connsiteY2" fmla="*/ 0 h 281354"/>
                <a:gd name="connsiteX3" fmla="*/ 3001107 w 6734907"/>
                <a:gd name="connsiteY3" fmla="*/ 257908 h 281354"/>
                <a:gd name="connsiteX4" fmla="*/ 6734907 w 6734907"/>
                <a:gd name="connsiteY4" fmla="*/ 234462 h 28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34907" h="281354">
                  <a:moveTo>
                    <a:pt x="0" y="281354"/>
                  </a:moveTo>
                  <a:lnTo>
                    <a:pt x="2063261" y="275493"/>
                  </a:lnTo>
                  <a:lnTo>
                    <a:pt x="2526323" y="0"/>
                  </a:lnTo>
                  <a:lnTo>
                    <a:pt x="3001107" y="257908"/>
                  </a:lnTo>
                  <a:lnTo>
                    <a:pt x="6734907" y="234462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747670" y="4103325"/>
              <a:ext cx="1244600" cy="31750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846470" y="4039825"/>
              <a:ext cx="3022600" cy="36830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246270" y="4128725"/>
              <a:ext cx="241300" cy="2413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86070" y="4116025"/>
              <a:ext cx="241300" cy="2413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703470" y="3887425"/>
              <a:ext cx="241300" cy="2413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3310888" y="4368073"/>
              <a:ext cx="117051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600" i="1" dirty="0" smtClean="0">
                  <a:solidFill>
                    <a:srgbClr val="002060"/>
                  </a:solidFill>
                  <a:latin typeface="Calibri" pitchFamily="34" charset="0"/>
                </a:rPr>
                <a:t>Compressor</a:t>
              </a:r>
              <a:endParaRPr lang="en-US" altLang="de-DE" sz="1600" i="1" dirty="0">
                <a:solidFill>
                  <a:srgbClr val="002060"/>
                </a:solidFill>
                <a:latin typeface="Calibri" pitchFamily="34" charset="0"/>
              </a:endParaRPr>
            </a:p>
          </p:txBody>
        </p:sp>
        <p:sp>
          <p:nvSpPr>
            <p:cNvPr id="12" name="TextBox 15"/>
            <p:cNvSpPr txBox="1">
              <a:spLocks noChangeArrowheads="1"/>
            </p:cNvSpPr>
            <p:nvPr/>
          </p:nvSpPr>
          <p:spPr bwMode="auto">
            <a:xfrm>
              <a:off x="5837070" y="4040073"/>
              <a:ext cx="109356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600" i="1" dirty="0" smtClean="0">
                  <a:solidFill>
                    <a:schemeClr val="bg1"/>
                  </a:solidFill>
                  <a:latin typeface="Calibri" pitchFamily="34" charset="0"/>
                </a:rPr>
                <a:t>Main </a:t>
              </a:r>
              <a:r>
                <a:rPr lang="en-US" altLang="de-DE" sz="1600" i="1" dirty="0" err="1" smtClean="0">
                  <a:solidFill>
                    <a:schemeClr val="bg1"/>
                  </a:solidFill>
                  <a:latin typeface="Calibri" pitchFamily="34" charset="0"/>
                </a:rPr>
                <a:t>Linac</a:t>
              </a:r>
              <a:endParaRPr lang="en-US" altLang="de-DE" sz="1600" i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 rot="1229253">
              <a:off x="1726045" y="5272088"/>
              <a:ext cx="1152525" cy="55562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229253">
              <a:off x="1789546" y="6417045"/>
              <a:ext cx="1152525" cy="55562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 rot="3102264">
              <a:off x="4458132" y="5222875"/>
              <a:ext cx="520700" cy="4445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 rot="18497736" flipH="1">
              <a:off x="4407333" y="6367832"/>
              <a:ext cx="520700" cy="4445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 rot="17398415">
              <a:off x="6782233" y="6355132"/>
              <a:ext cx="952500" cy="762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150532" y="5222875"/>
              <a:ext cx="279400" cy="762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19" name="Right Arrow 18"/>
            <p:cNvSpPr>
              <a:spLocks noChangeArrowheads="1"/>
            </p:cNvSpPr>
            <p:nvPr/>
          </p:nvSpPr>
          <p:spPr bwMode="auto">
            <a:xfrm>
              <a:off x="3264332" y="5184775"/>
              <a:ext cx="939800" cy="152400"/>
            </a:xfrm>
            <a:prstGeom prst="rightArrow">
              <a:avLst>
                <a:gd name="adj1" fmla="val 50000"/>
                <a:gd name="adj2" fmla="val 49990"/>
              </a:avLst>
            </a:prstGeom>
            <a:solidFill>
              <a:srgbClr val="FFFF00"/>
            </a:solidFill>
            <a:ln w="9525">
              <a:solidFill>
                <a:srgbClr val="CCFFCC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20" name="Right Arrow 19"/>
            <p:cNvSpPr>
              <a:spLocks noChangeArrowheads="1"/>
            </p:cNvSpPr>
            <p:nvPr/>
          </p:nvSpPr>
          <p:spPr bwMode="auto">
            <a:xfrm>
              <a:off x="5550332" y="5197475"/>
              <a:ext cx="939800" cy="152400"/>
            </a:xfrm>
            <a:prstGeom prst="rightArrow">
              <a:avLst>
                <a:gd name="adj1" fmla="val 50000"/>
                <a:gd name="adj2" fmla="val 49990"/>
              </a:avLst>
            </a:prstGeom>
            <a:solidFill>
              <a:srgbClr val="FFFF00"/>
            </a:solidFill>
            <a:ln w="9525">
              <a:solidFill>
                <a:srgbClr val="CCFFCC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3277033" y="6291632"/>
              <a:ext cx="939800" cy="152400"/>
            </a:xfrm>
            <a:prstGeom prst="rightArrow">
              <a:avLst>
                <a:gd name="adj1" fmla="val 50000"/>
                <a:gd name="adj2" fmla="val 49990"/>
              </a:avLst>
            </a:prstGeom>
            <a:solidFill>
              <a:srgbClr val="FFFF00"/>
            </a:solidFill>
            <a:ln w="9525">
              <a:solidFill>
                <a:srgbClr val="CCFFCC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22" name="Right Arrow 21"/>
            <p:cNvSpPr>
              <a:spLocks noChangeArrowheads="1"/>
            </p:cNvSpPr>
            <p:nvPr/>
          </p:nvSpPr>
          <p:spPr bwMode="auto">
            <a:xfrm>
              <a:off x="5563033" y="6304332"/>
              <a:ext cx="939800" cy="152400"/>
            </a:xfrm>
            <a:prstGeom prst="rightArrow">
              <a:avLst>
                <a:gd name="adj1" fmla="val 50000"/>
                <a:gd name="adj2" fmla="val 49990"/>
              </a:avLst>
            </a:prstGeom>
            <a:solidFill>
              <a:srgbClr val="FFFF00"/>
            </a:solidFill>
            <a:ln w="9525">
              <a:solidFill>
                <a:srgbClr val="CCFFCC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cs typeface="ヒラギノ角ゴ Pro W3" charset="-128"/>
              </a:endParaRPr>
            </a:p>
          </p:txBody>
        </p:sp>
        <p:sp>
          <p:nvSpPr>
            <p:cNvPr id="23" name="TextBox 44"/>
            <p:cNvSpPr txBox="1">
              <a:spLocks noChangeArrowheads="1"/>
            </p:cNvSpPr>
            <p:nvPr/>
          </p:nvSpPr>
          <p:spPr bwMode="auto">
            <a:xfrm>
              <a:off x="3290653" y="4776660"/>
              <a:ext cx="9794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200" dirty="0">
                  <a:solidFill>
                    <a:srgbClr val="FF0000"/>
                  </a:solidFill>
                  <a:latin typeface="Calibri" pitchFamily="34" charset="0"/>
                </a:rPr>
                <a:t>compression</a:t>
              </a:r>
            </a:p>
          </p:txBody>
        </p:sp>
        <p:sp>
          <p:nvSpPr>
            <p:cNvPr id="24" name="TextBox 45"/>
            <p:cNvSpPr txBox="1">
              <a:spLocks noChangeArrowheads="1"/>
            </p:cNvSpPr>
            <p:nvPr/>
          </p:nvSpPr>
          <p:spPr bwMode="auto">
            <a:xfrm>
              <a:off x="5347133" y="4770799"/>
              <a:ext cx="14303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200" dirty="0">
                  <a:solidFill>
                    <a:srgbClr val="FF0000"/>
                  </a:solidFill>
                  <a:latin typeface="Calibri" pitchFamily="34" charset="0"/>
                </a:rPr>
                <a:t>wakes remove chirp</a:t>
              </a:r>
            </a:p>
          </p:txBody>
        </p:sp>
        <p:sp>
          <p:nvSpPr>
            <p:cNvPr id="25" name="TextBox 47"/>
            <p:cNvSpPr txBox="1">
              <a:spLocks noChangeArrowheads="1"/>
            </p:cNvSpPr>
            <p:nvPr/>
          </p:nvSpPr>
          <p:spPr bwMode="auto">
            <a:xfrm>
              <a:off x="3061133" y="5974132"/>
              <a:ext cx="13001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200">
                  <a:solidFill>
                    <a:srgbClr val="FF0000"/>
                  </a:solidFill>
                  <a:latin typeface="Calibri" pitchFamily="34" charset="0"/>
                </a:rPr>
                <a:t>over-compression</a:t>
              </a:r>
            </a:p>
          </p:txBody>
        </p:sp>
        <p:sp>
          <p:nvSpPr>
            <p:cNvPr id="26" name="TextBox 48"/>
            <p:cNvSpPr txBox="1">
              <a:spLocks noChangeArrowheads="1"/>
            </p:cNvSpPr>
            <p:nvPr/>
          </p:nvSpPr>
          <p:spPr bwMode="auto">
            <a:xfrm>
              <a:off x="5347133" y="5974132"/>
              <a:ext cx="13557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200">
                  <a:solidFill>
                    <a:srgbClr val="FF0000"/>
                  </a:solidFill>
                  <a:latin typeface="Calibri" pitchFamily="34" charset="0"/>
                </a:rPr>
                <a:t>wakes add to chirp</a:t>
              </a:r>
            </a:p>
          </p:txBody>
        </p:sp>
        <p:sp>
          <p:nvSpPr>
            <p:cNvPr id="27" name="TextBox 15"/>
            <p:cNvSpPr txBox="1">
              <a:spLocks noChangeArrowheads="1"/>
            </p:cNvSpPr>
            <p:nvPr/>
          </p:nvSpPr>
          <p:spPr bwMode="auto">
            <a:xfrm>
              <a:off x="1816272" y="4091660"/>
              <a:ext cx="10191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r>
                <a:rPr lang="en-US" altLang="de-DE" sz="1600" i="1" dirty="0" smtClean="0">
                  <a:solidFill>
                    <a:schemeClr val="bg1"/>
                  </a:solidFill>
                  <a:latin typeface="Calibri" pitchFamily="34" charset="0"/>
                </a:rPr>
                <a:t>First </a:t>
              </a:r>
              <a:r>
                <a:rPr lang="en-US" altLang="de-DE" sz="1600" i="1" dirty="0" err="1" smtClean="0">
                  <a:solidFill>
                    <a:schemeClr val="bg1"/>
                  </a:solidFill>
                  <a:latin typeface="Calibri" pitchFamily="34" charset="0"/>
                </a:rPr>
                <a:t>Linac</a:t>
              </a:r>
              <a:endParaRPr lang="en-US" altLang="de-DE" sz="1600" i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836181" y="6026201"/>
            <a:ext cx="74070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algn="ctr"/>
            <a:r>
              <a:rPr lang="en-US" altLang="de-DE" sz="1600" b="1" dirty="0" smtClean="0">
                <a:solidFill>
                  <a:srgbClr val="FF0000"/>
                </a:solidFill>
                <a:latin typeface="Calibri" pitchFamily="34" charset="0"/>
              </a:rPr>
              <a:t>Caution: </a:t>
            </a:r>
            <a:r>
              <a:rPr lang="en-US" altLang="de-DE" sz="1600" b="1" i="1" dirty="0" smtClean="0">
                <a:solidFill>
                  <a:srgbClr val="FF0000"/>
                </a:solidFill>
                <a:latin typeface="Calibri" pitchFamily="34" charset="0"/>
              </a:rPr>
              <a:t>With </a:t>
            </a:r>
            <a:r>
              <a:rPr lang="en-US" altLang="de-DE" sz="1600" b="1" i="1" dirty="0" err="1" smtClean="0">
                <a:solidFill>
                  <a:srgbClr val="FF0000"/>
                </a:solidFill>
                <a:latin typeface="Calibri" pitchFamily="34" charset="0"/>
              </a:rPr>
              <a:t>overcompression</a:t>
            </a:r>
            <a:r>
              <a:rPr lang="en-US" altLang="de-DE" sz="1600" b="1" i="1" dirty="0" smtClean="0">
                <a:solidFill>
                  <a:srgbClr val="FF0000"/>
                </a:solidFill>
                <a:latin typeface="Calibri" pitchFamily="34" charset="0"/>
              </a:rPr>
              <a:t> sign in the response matrix for the BCM changes sign</a:t>
            </a:r>
          </a:p>
          <a:p>
            <a:pPr algn="ctr"/>
            <a:r>
              <a:rPr lang="en-US" altLang="de-DE" sz="1600" b="1" i="1" dirty="0" smtClean="0">
                <a:solidFill>
                  <a:srgbClr val="FF0000"/>
                </a:solidFill>
                <a:latin typeface="Calibri" pitchFamily="34" charset="0"/>
              </a:rPr>
              <a:t>Feedback becomes instable when not adjusted for new settings!</a:t>
            </a:r>
            <a:endParaRPr lang="en-US" altLang="de-DE" sz="16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504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57208" y="1354098"/>
            <a:ext cx="3714792" cy="2374090"/>
          </a:xfrm>
        </p:spPr>
        <p:txBody>
          <a:bodyPr/>
          <a:lstStyle/>
          <a:p>
            <a:r>
              <a:rPr lang="en-US" dirty="0" err="1" smtClean="0"/>
              <a:t>Overcompression</a:t>
            </a:r>
            <a:r>
              <a:rPr lang="en-US" dirty="0" smtClean="0"/>
              <a:t> seems rather robust with little degradation in slice emittance</a:t>
            </a:r>
          </a:p>
          <a:p>
            <a:r>
              <a:rPr lang="en-US" dirty="0" smtClean="0"/>
              <a:t>Needs tilt correction for best centroid alignment, different to normal operation (CSR kick)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Quality of </a:t>
            </a:r>
            <a:r>
              <a:rPr lang="en-US" dirty="0" err="1" smtClean="0"/>
              <a:t>Overcompressed</a:t>
            </a:r>
            <a:r>
              <a:rPr lang="en-US" dirty="0"/>
              <a:t> </a:t>
            </a:r>
            <a:r>
              <a:rPr lang="en-US" dirty="0" smtClean="0"/>
              <a:t>Beam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3704"/>
            <a:ext cx="9144000" cy="2984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569" y="434075"/>
            <a:ext cx="4995805" cy="3744364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5315289" y="800100"/>
            <a:ext cx="14029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Standard  mode</a:t>
            </a: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FWHM </a:t>
            </a:r>
            <a:r>
              <a:rPr lang="en-US" sz="1000" dirty="0" err="1" smtClean="0">
                <a:solidFill>
                  <a:schemeClr val="bg1"/>
                </a:solidFill>
              </a:rPr>
              <a:t>dE</a:t>
            </a:r>
            <a:r>
              <a:rPr lang="en-US" sz="1000" dirty="0" smtClean="0">
                <a:solidFill>
                  <a:schemeClr val="bg1"/>
                </a:solidFill>
              </a:rPr>
              <a:t>/E = 0.15%</a:t>
            </a:r>
            <a:endParaRPr lang="de-CH" sz="1000" dirty="0">
              <a:solidFill>
                <a:schemeClr val="bg1"/>
              </a:solidFill>
            </a:endParaRPr>
          </a:p>
          <a:p>
            <a:pPr algn="ctr"/>
            <a:endParaRPr lang="de-CH" sz="1000" dirty="0">
              <a:solidFill>
                <a:schemeClr val="bg1"/>
              </a:solidFill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7424887" y="813382"/>
            <a:ext cx="14029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LB mode</a:t>
            </a: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FWHM </a:t>
            </a:r>
            <a:r>
              <a:rPr lang="en-US" sz="1000" dirty="0" err="1" smtClean="0">
                <a:solidFill>
                  <a:schemeClr val="bg1"/>
                </a:solidFill>
              </a:rPr>
              <a:t>dE</a:t>
            </a:r>
            <a:r>
              <a:rPr lang="en-US" sz="1000" dirty="0" smtClean="0">
                <a:solidFill>
                  <a:schemeClr val="bg1"/>
                </a:solidFill>
              </a:rPr>
              <a:t>/E = 1.54%</a:t>
            </a:r>
            <a:endParaRPr lang="de-CH" sz="1000" dirty="0">
              <a:solidFill>
                <a:schemeClr val="bg1"/>
              </a:solidFill>
            </a:endParaRPr>
          </a:p>
          <a:p>
            <a:pPr algn="ctr"/>
            <a:endParaRPr lang="de-CH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4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Collimator Optics and Dispersion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76872"/>
            <a:ext cx="4680000" cy="2180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2793"/>
            <a:ext cx="4680000" cy="2180564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sz="quarter" idx="13"/>
          </p:nvPr>
        </p:nvSpPr>
        <p:spPr>
          <a:xfrm>
            <a:off x="1057006" y="1401407"/>
            <a:ext cx="7742237" cy="647402"/>
          </a:xfrm>
        </p:spPr>
        <p:txBody>
          <a:bodyPr/>
          <a:lstStyle/>
          <a:p>
            <a:r>
              <a:rPr lang="en-US" dirty="0" smtClean="0"/>
              <a:t>Nominal optics has no residual compression (R56=0) but strong quadrupole settings and tighter optics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8024"/>
            <a:ext cx="4680000" cy="21789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445749"/>
            <a:ext cx="4680000" cy="2178929"/>
          </a:xfrm>
          <a:prstGeom prst="rect">
            <a:avLst/>
          </a:prstGeom>
        </p:spPr>
      </p:pic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5050020" y="2708920"/>
            <a:ext cx="6270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b</a:t>
            </a:r>
            <a:r>
              <a:rPr lang="en-US" altLang="de-DE" sz="1600" i="1" baseline="-25000" dirty="0" err="1" smtClean="0">
                <a:solidFill>
                  <a:srgbClr val="002060"/>
                </a:solidFill>
                <a:latin typeface="Calibri" pitchFamily="34" charset="0"/>
              </a:rPr>
              <a:t>x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en-US" altLang="de-DE" sz="16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b</a:t>
            </a:r>
            <a:r>
              <a:rPr lang="en-US" altLang="de-DE" sz="1600" i="1" baseline="-25000" dirty="0" smtClean="0">
                <a:solidFill>
                  <a:srgbClr val="002060"/>
                </a:solidFill>
                <a:latin typeface="Calibri" pitchFamily="34" charset="0"/>
              </a:rPr>
              <a:t>y</a:t>
            </a:r>
            <a:endParaRPr lang="en-US" altLang="de-DE" sz="1600" i="1" baseline="-250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539552" y="6112985"/>
            <a:ext cx="195444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en-US" altLang="de-DE" sz="1600" i="1" baseline="30000" dirty="0" smtClean="0">
                <a:solidFill>
                  <a:srgbClr val="002060"/>
                </a:solidFill>
                <a:latin typeface="Calibri" pitchFamily="34" charset="0"/>
              </a:rPr>
              <a:t>st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 and 2</a:t>
            </a:r>
            <a:r>
              <a:rPr lang="en-US" altLang="de-DE" sz="1600" i="1" baseline="30000" dirty="0" smtClean="0">
                <a:solidFill>
                  <a:srgbClr val="002060"/>
                </a:solidFill>
                <a:latin typeface="Calibri" pitchFamily="34" charset="0"/>
              </a:rPr>
              <a:t>nd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 Dispersion</a:t>
            </a:r>
            <a:endParaRPr lang="en-US" altLang="de-DE" sz="1600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683568" y="2708920"/>
            <a:ext cx="6270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b</a:t>
            </a:r>
            <a:r>
              <a:rPr lang="en-US" altLang="de-DE" sz="1600" i="1" baseline="-25000" dirty="0" err="1" smtClean="0">
                <a:solidFill>
                  <a:srgbClr val="002060"/>
                </a:solidFill>
                <a:latin typeface="Calibri" pitchFamily="34" charset="0"/>
              </a:rPr>
              <a:t>x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en-US" altLang="de-DE" sz="1600" i="1" dirty="0" smtClean="0">
                <a:solidFill>
                  <a:srgbClr val="002060"/>
                </a:solidFill>
                <a:latin typeface="Symbol" panose="05050102010706020507" pitchFamily="18" charset="2"/>
              </a:rPr>
              <a:t>b</a:t>
            </a:r>
            <a:r>
              <a:rPr lang="en-US" altLang="de-DE" sz="1600" i="1" baseline="-25000" dirty="0" smtClean="0">
                <a:solidFill>
                  <a:srgbClr val="002060"/>
                </a:solidFill>
                <a:latin typeface="Calibri" pitchFamily="34" charset="0"/>
              </a:rPr>
              <a:t>y</a:t>
            </a:r>
            <a:endParaRPr lang="en-US" altLang="de-DE" sz="1600" i="1" baseline="-250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4939071" y="6112985"/>
            <a:ext cx="195444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en-US" altLang="de-DE" sz="1600" i="1" baseline="30000" dirty="0" smtClean="0">
                <a:solidFill>
                  <a:srgbClr val="002060"/>
                </a:solidFill>
                <a:latin typeface="Calibri" pitchFamily="34" charset="0"/>
              </a:rPr>
              <a:t>st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 and 2</a:t>
            </a:r>
            <a:r>
              <a:rPr lang="en-US" altLang="de-DE" sz="1600" i="1" baseline="30000" dirty="0" smtClean="0">
                <a:solidFill>
                  <a:srgbClr val="002060"/>
                </a:solidFill>
                <a:latin typeface="Calibri" pitchFamily="34" charset="0"/>
              </a:rPr>
              <a:t>nd</a:t>
            </a:r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 Dispersion</a:t>
            </a:r>
            <a:endParaRPr lang="en-US" altLang="de-DE" sz="1600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1183722" y="2136507"/>
            <a:ext cx="23125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Collimator as Compressor</a:t>
            </a:r>
            <a:endParaRPr lang="en-US" altLang="de-DE" sz="1600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39707" y="2184061"/>
            <a:ext cx="14565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r>
              <a:rPr lang="en-US" altLang="de-DE" sz="1600" i="1" dirty="0" smtClean="0">
                <a:solidFill>
                  <a:srgbClr val="002060"/>
                </a:solidFill>
                <a:latin typeface="Calibri" pitchFamily="34" charset="0"/>
              </a:rPr>
              <a:t>Nominal Optics</a:t>
            </a:r>
            <a:endParaRPr lang="en-US" altLang="de-DE" sz="1600" i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877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765273"/>
            <a:ext cx="7742237" cy="4679951"/>
          </a:xfrm>
        </p:spPr>
        <p:txBody>
          <a:bodyPr/>
          <a:lstStyle/>
          <a:p>
            <a:r>
              <a:rPr lang="en-US" dirty="0" smtClean="0"/>
              <a:t>Without </a:t>
            </a:r>
            <a:r>
              <a:rPr lang="en-US" dirty="0" err="1" smtClean="0"/>
              <a:t>sextupoles</a:t>
            </a:r>
            <a:r>
              <a:rPr lang="en-US" dirty="0" smtClean="0"/>
              <a:t>, the 1</a:t>
            </a:r>
            <a:r>
              <a:rPr lang="en-US" baseline="30000" dirty="0" smtClean="0"/>
              <a:t>st</a:t>
            </a:r>
            <a:r>
              <a:rPr lang="en-US" dirty="0" smtClean="0"/>
              <a:t> order dispersion is ok but the second order blows up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Optimizing the </a:t>
            </a:r>
            <a:r>
              <a:rPr lang="en-US" dirty="0" err="1" smtClean="0"/>
              <a:t>sextupoles</a:t>
            </a:r>
            <a:r>
              <a:rPr lang="en-US" dirty="0" smtClean="0"/>
              <a:t> (magnet calibration based on design)for 2</a:t>
            </a:r>
            <a:r>
              <a:rPr lang="en-US" baseline="30000" dirty="0" smtClean="0"/>
              <a:t>nd</a:t>
            </a:r>
            <a:r>
              <a:rPr lang="en-US" dirty="0" smtClean="0"/>
              <a:t> order, scaling quads to close 1</a:t>
            </a:r>
            <a:r>
              <a:rPr lang="en-US" baseline="30000" dirty="0" smtClean="0"/>
              <a:t>st</a:t>
            </a:r>
            <a:r>
              <a:rPr lang="en-US" dirty="0" smtClean="0"/>
              <a:t> order, align orbit to close 1</a:t>
            </a:r>
            <a:r>
              <a:rPr lang="en-US" baseline="30000" dirty="0" smtClean="0"/>
              <a:t>st</a:t>
            </a:r>
            <a:r>
              <a:rPr lang="en-US" dirty="0" smtClean="0"/>
              <a:t> order in y!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Tuning the Dispersion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643"/>
            <a:ext cx="3600000" cy="22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21" y="1124643"/>
            <a:ext cx="3600000" cy="225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16" y="4197336"/>
            <a:ext cx="3600000" cy="225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21" y="4173732"/>
            <a:ext cx="3600000" cy="2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61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Performance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 descr="https://elog-gfa.psi.ch/Alvra/190521_151550/2019-5-21_14-57-18_gac-alv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92" y="819657"/>
            <a:ext cx="4350735" cy="327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t="56362" r="6818" b="4051"/>
          <a:stretch/>
        </p:blipFill>
        <p:spPr>
          <a:xfrm>
            <a:off x="-36512" y="4345384"/>
            <a:ext cx="6712994" cy="2498409"/>
          </a:xfrm>
          <a:prstGeom prst="rect">
            <a:avLst/>
          </a:prstGeom>
        </p:spPr>
      </p:pic>
      <p:sp>
        <p:nvSpPr>
          <p:cNvPr id="7" name="TextBox 15"/>
          <p:cNvSpPr txBox="1"/>
          <p:nvPr/>
        </p:nvSpPr>
        <p:spPr>
          <a:xfrm>
            <a:off x="427295" y="1107690"/>
            <a:ext cx="16850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Alvra</a:t>
            </a:r>
            <a:r>
              <a:rPr lang="en-US" dirty="0" smtClean="0"/>
              <a:t> </a:t>
            </a:r>
            <a:r>
              <a:rPr lang="en-US" dirty="0" err="1" smtClean="0"/>
              <a:t>Elog</a:t>
            </a:r>
            <a:r>
              <a:rPr lang="en-US" dirty="0" smtClean="0"/>
              <a:t> 898</a:t>
            </a:r>
          </a:p>
          <a:p>
            <a:r>
              <a:rPr lang="en-US" dirty="0" smtClean="0"/>
              <a:t>Scan with MC</a:t>
            </a:r>
          </a:p>
          <a:p>
            <a:r>
              <a:rPr lang="en-US" dirty="0" smtClean="0"/>
              <a:t>Tuesday</a:t>
            </a:r>
          </a:p>
          <a:p>
            <a:r>
              <a:rPr lang="en-US" dirty="0" smtClean="0"/>
              <a:t>6 </a:t>
            </a:r>
            <a:r>
              <a:rPr lang="en-US" dirty="0" err="1" smtClean="0"/>
              <a:t>keV</a:t>
            </a:r>
            <a:endParaRPr lang="de-CH" dirty="0"/>
          </a:p>
        </p:txBody>
      </p:sp>
      <p:sp>
        <p:nvSpPr>
          <p:cNvPr id="8" name="TextBox 16"/>
          <p:cNvSpPr txBox="1"/>
          <p:nvPr/>
        </p:nvSpPr>
        <p:spPr>
          <a:xfrm>
            <a:off x="4139952" y="4544695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PSSS using 7 windows</a:t>
            </a:r>
          </a:p>
          <a:p>
            <a:r>
              <a:rPr lang="en-US" dirty="0" smtClean="0"/>
              <a:t>Sunday, 6.4 </a:t>
            </a:r>
            <a:r>
              <a:rPr lang="en-US" dirty="0" err="1" smtClean="0"/>
              <a:t>keV</a:t>
            </a:r>
            <a:endParaRPr lang="de-CH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" t="5443" r="6908"/>
          <a:stretch/>
        </p:blipFill>
        <p:spPr bwMode="auto">
          <a:xfrm>
            <a:off x="4283968" y="917084"/>
            <a:ext cx="4577517" cy="308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4964266" y="1015568"/>
            <a:ext cx="241604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eTOF</a:t>
            </a:r>
            <a:r>
              <a:rPr lang="en-US" dirty="0" smtClean="0"/>
              <a:t> spectra</a:t>
            </a:r>
          </a:p>
          <a:p>
            <a:r>
              <a:rPr lang="en-US" dirty="0" smtClean="0"/>
              <a:t>Orange: LB</a:t>
            </a:r>
          </a:p>
          <a:p>
            <a:r>
              <a:rPr lang="en-US" dirty="0" smtClean="0"/>
              <a:t>Blue: standard SASE </a:t>
            </a:r>
          </a:p>
          <a:p>
            <a:r>
              <a:rPr lang="en-US" dirty="0" smtClean="0"/>
              <a:t>6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X axis not calibrated</a:t>
            </a:r>
            <a:endParaRPr lang="de-CH" dirty="0"/>
          </a:p>
        </p:txBody>
      </p:sp>
      <p:sp>
        <p:nvSpPr>
          <p:cNvPr id="11" name="Oval 10"/>
          <p:cNvSpPr/>
          <p:nvPr/>
        </p:nvSpPr>
        <p:spPr bwMode="auto">
          <a:xfrm>
            <a:off x="6150099" y="2429252"/>
            <a:ext cx="1227257" cy="150411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de-CH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572726" y="4345384"/>
            <a:ext cx="2401953" cy="1306817"/>
          </a:xfrm>
        </p:spPr>
        <p:txBody>
          <a:bodyPr/>
          <a:lstStyle/>
          <a:p>
            <a:r>
              <a:rPr lang="en-US" sz="1400" dirty="0" smtClean="0"/>
              <a:t>User shift: </a:t>
            </a:r>
          </a:p>
          <a:p>
            <a:pPr lvl="1"/>
            <a:r>
              <a:rPr lang="en-US" sz="1400" dirty="0" smtClean="0"/>
              <a:t>2.5</a:t>
            </a:r>
            <a:r>
              <a:rPr lang="en-US" sz="1400" dirty="0"/>
              <a:t>% </a:t>
            </a:r>
            <a:r>
              <a:rPr lang="en-US" sz="1400" dirty="0" smtClean="0"/>
              <a:t>BW</a:t>
            </a:r>
            <a:endParaRPr lang="de-CH" sz="1400" dirty="0" smtClean="0"/>
          </a:p>
          <a:p>
            <a:pPr lvl="1"/>
            <a:r>
              <a:rPr lang="en-US" sz="1400" dirty="0" smtClean="0"/>
              <a:t>Up to 400 </a:t>
            </a:r>
            <a:r>
              <a:rPr lang="en-US" sz="1400" dirty="0" err="1" smtClean="0"/>
              <a:t>uJ</a:t>
            </a:r>
            <a:r>
              <a:rPr lang="en-US" sz="1400" dirty="0" smtClean="0"/>
              <a:t> pulse energy</a:t>
            </a:r>
          </a:p>
          <a:p>
            <a:pPr lvl="1"/>
            <a:r>
              <a:rPr lang="en-US" sz="1400" dirty="0" smtClean="0"/>
              <a:t>Central wavelength: 6 </a:t>
            </a:r>
            <a:r>
              <a:rPr lang="en-US" sz="1400" dirty="0" err="1" smtClean="0"/>
              <a:t>keV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959307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1341439"/>
            <a:ext cx="7742237" cy="1799530"/>
          </a:xfrm>
        </p:spPr>
        <p:txBody>
          <a:bodyPr/>
          <a:lstStyle/>
          <a:p>
            <a:r>
              <a:rPr lang="en-US" dirty="0" smtClean="0"/>
              <a:t>Control of the Bandwidth:</a:t>
            </a:r>
          </a:p>
          <a:p>
            <a:pPr lvl="1"/>
            <a:r>
              <a:rPr lang="en-US" dirty="0" smtClean="0"/>
              <a:t>Leaking Dispersion (Quad in ECOL)</a:t>
            </a:r>
          </a:p>
          <a:p>
            <a:pPr lvl="1"/>
            <a:r>
              <a:rPr lang="en-US" i="1" dirty="0" smtClean="0"/>
              <a:t>Laser Heater Notch / Emittance Spoiler Foil</a:t>
            </a:r>
          </a:p>
          <a:p>
            <a:pPr lvl="1"/>
            <a:r>
              <a:rPr lang="en-US" i="1" dirty="0" smtClean="0"/>
              <a:t>RF Gun Laser Pulse Shaping</a:t>
            </a:r>
          </a:p>
          <a:p>
            <a:pPr lvl="1"/>
            <a:r>
              <a:rPr lang="en-US" i="1" dirty="0" smtClean="0"/>
              <a:t>Post </a:t>
            </a:r>
            <a:r>
              <a:rPr lang="en-US" i="1" dirty="0" err="1" smtClean="0"/>
              <a:t>Linac</a:t>
            </a:r>
            <a:r>
              <a:rPr lang="en-US" i="1" dirty="0" smtClean="0"/>
              <a:t> </a:t>
            </a:r>
            <a:r>
              <a:rPr lang="en-US" i="1" dirty="0" err="1" smtClean="0"/>
              <a:t>Dechirper</a:t>
            </a:r>
            <a:r>
              <a:rPr lang="en-US" i="1" dirty="0" smtClean="0"/>
              <a:t> (CROSS)</a:t>
            </a:r>
          </a:p>
          <a:p>
            <a:pPr lvl="1"/>
            <a:r>
              <a:rPr lang="en-US" i="1" dirty="0" smtClean="0">
                <a:solidFill>
                  <a:schemeClr val="accent6"/>
                </a:solidFill>
              </a:rPr>
              <a:t>Unbalance Compression</a:t>
            </a:r>
            <a:endParaRPr lang="de-CH" i="1" dirty="0">
              <a:solidFill>
                <a:schemeClr val="accent6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Bandwidth Mode – Bandwidth Control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028" y="2492896"/>
            <a:ext cx="5311173" cy="3980733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5219155" y="2490606"/>
            <a:ext cx="30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Measured spectra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931124" y="6421914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dirty="0"/>
              <a:t>FWHM </a:t>
            </a:r>
            <a:r>
              <a:rPr lang="en-US" dirty="0" smtClean="0"/>
              <a:t>tunable from 0.23% </a:t>
            </a:r>
            <a:r>
              <a:rPr lang="en-US" dirty="0"/>
              <a:t>to </a:t>
            </a:r>
            <a:r>
              <a:rPr lang="en-US" dirty="0" smtClean="0"/>
              <a:t>1.66%</a:t>
            </a:r>
            <a:endParaRPr lang="de-CH" dirty="0"/>
          </a:p>
          <a:p>
            <a:endParaRPr lang="de-CH" dirty="0"/>
          </a:p>
        </p:txBody>
      </p:sp>
      <p:sp>
        <p:nvSpPr>
          <p:cNvPr id="8" name="Bent Arrow 7"/>
          <p:cNvSpPr/>
          <p:nvPr/>
        </p:nvSpPr>
        <p:spPr bwMode="auto">
          <a:xfrm rot="5400000">
            <a:off x="5510222" y="996541"/>
            <a:ext cx="643835" cy="2088232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047706" y="1663400"/>
            <a:ext cx="30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Demonstrated</a:t>
            </a:r>
            <a:endParaRPr lang="en-US" i="1" dirty="0" smtClean="0"/>
          </a:p>
        </p:txBody>
      </p:sp>
      <p:sp>
        <p:nvSpPr>
          <p:cNvPr id="10" name="Down Arrow 9"/>
          <p:cNvSpPr/>
          <p:nvPr/>
        </p:nvSpPr>
        <p:spPr bwMode="auto">
          <a:xfrm>
            <a:off x="2303291" y="3284984"/>
            <a:ext cx="360040" cy="648072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259633" y="4066522"/>
            <a:ext cx="2880320" cy="25374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i="1" dirty="0" smtClean="0"/>
              <a:t>Reduce R56 at BC2 by 50 % (change angle from 2.1 to 1.5 degree) and increase energy chirp by 100 %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12" name="Down Arrow 11"/>
          <p:cNvSpPr/>
          <p:nvPr/>
        </p:nvSpPr>
        <p:spPr bwMode="auto">
          <a:xfrm rot="16200000">
            <a:off x="1125205" y="5410853"/>
            <a:ext cx="360040" cy="86409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817006" y="5537433"/>
            <a:ext cx="2268709" cy="6109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50% More Bandwidth</a:t>
            </a:r>
          </a:p>
          <a:p>
            <a:pPr marL="0" indent="0" algn="ctr">
              <a:buNone/>
            </a:pPr>
            <a:r>
              <a:rPr lang="en-US" dirty="0" smtClean="0"/>
              <a:t>(in theory </a:t>
            </a:r>
            <a:r>
              <a:rPr lang="en-US" dirty="0" smtClean="0">
                <a:sym typeface="Wingdings" panose="05000000000000000000" pitchFamily="2" charset="2"/>
              </a:rPr>
              <a:t> )</a:t>
            </a: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121001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Summary </a:t>
            </a:r>
            <a:r>
              <a:rPr lang="de-CH" dirty="0" err="1" smtClean="0"/>
              <a:t>and</a:t>
            </a:r>
            <a:r>
              <a:rPr lang="de-CH" dirty="0" smtClean="0"/>
              <a:t> Outlook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8425432" cy="5577839"/>
          </a:xfrm>
        </p:spPr>
        <p:txBody>
          <a:bodyPr tIns="180000"/>
          <a:lstStyle/>
          <a:p>
            <a:r>
              <a:rPr lang="de-CH" dirty="0" smtClean="0"/>
              <a:t>Large </a:t>
            </a:r>
            <a:r>
              <a:rPr lang="de-CH" dirty="0" err="1" smtClean="0"/>
              <a:t>bandwidth</a:t>
            </a:r>
            <a:r>
              <a:rPr lang="de-CH" dirty="0" smtClean="0"/>
              <a:t> </a:t>
            </a:r>
            <a:r>
              <a:rPr lang="de-CH" dirty="0" err="1" smtClean="0"/>
              <a:t>mode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set-up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first</a:t>
            </a:r>
            <a:r>
              <a:rPr lang="de-CH" dirty="0" smtClean="0"/>
              <a:t> 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experiment</a:t>
            </a:r>
            <a:endParaRPr lang="de-CH" dirty="0" smtClean="0"/>
          </a:p>
          <a:p>
            <a:endParaRPr lang="en-US" dirty="0"/>
          </a:p>
          <a:p>
            <a:r>
              <a:rPr lang="en-US" dirty="0" smtClean="0"/>
              <a:t>Operation aspects:</a:t>
            </a:r>
          </a:p>
          <a:p>
            <a:pPr lvl="1"/>
            <a:r>
              <a:rPr lang="en-US" dirty="0" err="1" smtClean="0"/>
              <a:t>Overcompression</a:t>
            </a:r>
            <a:r>
              <a:rPr lang="en-US" dirty="0" smtClean="0"/>
              <a:t> in BC2 (careful with feedback)</a:t>
            </a:r>
          </a:p>
          <a:p>
            <a:pPr lvl="1"/>
            <a:r>
              <a:rPr lang="en-US" dirty="0" smtClean="0"/>
              <a:t>Zero R56 set-up of energy collimator (needs fine tuning of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order dispersion function)</a:t>
            </a:r>
          </a:p>
          <a:p>
            <a:pPr lvl="1"/>
            <a:r>
              <a:rPr lang="en-US" dirty="0" smtClean="0"/>
              <a:t>Tilt correction and central orbit different for normal mode and large bandwidth mode (no simple switch between modes)</a:t>
            </a:r>
          </a:p>
          <a:p>
            <a:pPr lvl="1"/>
            <a:endParaRPr lang="en-US" dirty="0"/>
          </a:p>
          <a:p>
            <a:r>
              <a:rPr lang="en-US" dirty="0" smtClean="0"/>
              <a:t>Work in progress:</a:t>
            </a:r>
          </a:p>
          <a:p>
            <a:pPr lvl="1"/>
            <a:r>
              <a:rPr lang="en-US" dirty="0" smtClean="0"/>
              <a:t>Control the bandwidth</a:t>
            </a:r>
          </a:p>
          <a:p>
            <a:pPr lvl="1"/>
            <a:r>
              <a:rPr lang="en-US" dirty="0" smtClean="0"/>
              <a:t>Increase efficiency (tilt alignment, current profile)</a:t>
            </a:r>
          </a:p>
          <a:p>
            <a:pPr lvl="1"/>
            <a:r>
              <a:rPr lang="en-US" dirty="0" smtClean="0"/>
              <a:t>Foundation of other modes (e.g. some two color modes, spatial, frequency chirp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Training lesson for Athos switch yard.</a:t>
            </a:r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503</Words>
  <Application>Microsoft Office PowerPoint</Application>
  <PresentationFormat>On-screen Show (4:3)</PresentationFormat>
  <Paragraphs>92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MS PGothic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ヒラギノ角ゴ Pro W3</vt:lpstr>
      <vt:lpstr>PSI-Powerpoint-Master Calibri V2</vt:lpstr>
      <vt:lpstr>Initial Studies and Setup for Large Bandwidth Operation</vt:lpstr>
      <vt:lpstr>The Basic Idea</vt:lpstr>
      <vt:lpstr>Beam Quality of Overcompressed Beam</vt:lpstr>
      <vt:lpstr>Energy Collimator Optics and Dispersion</vt:lpstr>
      <vt:lpstr>Fine Tuning the Dispersion</vt:lpstr>
      <vt:lpstr>FEL Performance</vt:lpstr>
      <vt:lpstr>Large Bandwidth Mode – Bandwidth Control</vt:lpstr>
      <vt:lpstr>Summary and Outlook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Studies and Setup for Large Bandwidth Operation</dc:title>
  <dc:creator>Reiche Sven</dc:creator>
  <cp:lastModifiedBy>Reiche Sven</cp:lastModifiedBy>
  <cp:revision>11</cp:revision>
  <cp:lastPrinted>2015-07-23T13:50:07Z</cp:lastPrinted>
  <dcterms:created xsi:type="dcterms:W3CDTF">2019-06-24T08:17:15Z</dcterms:created>
  <dcterms:modified xsi:type="dcterms:W3CDTF">2019-06-24T11:21:05Z</dcterms:modified>
</cp:coreProperties>
</file>