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31"/>
  </p:notesMasterIdLst>
  <p:handoutMasterIdLst>
    <p:handoutMasterId r:id="rId32"/>
  </p:handoutMasterIdLst>
  <p:sldIdLst>
    <p:sldId id="328" r:id="rId2"/>
    <p:sldId id="462" r:id="rId3"/>
    <p:sldId id="463" r:id="rId4"/>
    <p:sldId id="654" r:id="rId5"/>
    <p:sldId id="609" r:id="rId6"/>
    <p:sldId id="602" r:id="rId7"/>
    <p:sldId id="605" r:id="rId8"/>
    <p:sldId id="611" r:id="rId9"/>
    <p:sldId id="613" r:id="rId10"/>
    <p:sldId id="614" r:id="rId11"/>
    <p:sldId id="615" r:id="rId12"/>
    <p:sldId id="616" r:id="rId13"/>
    <p:sldId id="620" r:id="rId14"/>
    <p:sldId id="630" r:id="rId15"/>
    <p:sldId id="631" r:id="rId16"/>
    <p:sldId id="655" r:id="rId17"/>
    <p:sldId id="656" r:id="rId18"/>
    <p:sldId id="634" r:id="rId19"/>
    <p:sldId id="635" r:id="rId20"/>
    <p:sldId id="657" r:id="rId21"/>
    <p:sldId id="658" r:id="rId22"/>
    <p:sldId id="659" r:id="rId23"/>
    <p:sldId id="660" r:id="rId24"/>
    <p:sldId id="661" r:id="rId25"/>
    <p:sldId id="662" r:id="rId26"/>
    <p:sldId id="663" r:id="rId27"/>
    <p:sldId id="664" r:id="rId28"/>
    <p:sldId id="665" r:id="rId29"/>
    <p:sldId id="592" r:id="rId30"/>
  </p:sldIdLst>
  <p:sldSz cx="9144000" cy="6858000" type="screen4x3"/>
  <p:notesSz cx="9931400" cy="67945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328"/>
            <p14:sldId id="462"/>
            <p14:sldId id="463"/>
            <p14:sldId id="654"/>
            <p14:sldId id="609"/>
            <p14:sldId id="602"/>
            <p14:sldId id="605"/>
            <p14:sldId id="611"/>
            <p14:sldId id="613"/>
            <p14:sldId id="614"/>
            <p14:sldId id="615"/>
            <p14:sldId id="616"/>
            <p14:sldId id="620"/>
            <p14:sldId id="630"/>
            <p14:sldId id="631"/>
            <p14:sldId id="655"/>
            <p14:sldId id="656"/>
            <p14:sldId id="634"/>
            <p14:sldId id="635"/>
            <p14:sldId id="657"/>
            <p14:sldId id="658"/>
            <p14:sldId id="659"/>
            <p14:sldId id="660"/>
            <p14:sldId id="661"/>
            <p14:sldId id="662"/>
            <p14:sldId id="663"/>
            <p14:sldId id="664"/>
            <p14:sldId id="665"/>
            <p14:sldId id="592"/>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2140">
          <p15:clr>
            <a:srgbClr val="A4A3A4"/>
          </p15:clr>
        </p15:guide>
        <p15:guide id="2" pos="312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94C8"/>
    <a:srgbClr val="FFFDF7"/>
    <a:srgbClr val="FFF9E1"/>
    <a:srgbClr val="FF7C80"/>
    <a:srgbClr val="EF5B00"/>
    <a:srgbClr val="EE6471"/>
    <a:srgbClr val="F38D97"/>
    <a:srgbClr val="FACBCC"/>
    <a:srgbClr val="01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02" autoAdjust="0"/>
    <p:restoredTop sz="96764" autoAdjust="0"/>
  </p:normalViewPr>
  <p:slideViewPr>
    <p:cSldViewPr snapToObjects="1">
      <p:cViewPr varScale="1">
        <p:scale>
          <a:sx n="126" d="100"/>
          <a:sy n="126" d="100"/>
        </p:scale>
        <p:origin x="873" y="69"/>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3" d="2"/>
        <a:sy n="3" d="2"/>
      </p:scale>
      <p:origin x="0" y="0"/>
    </p:cViewPr>
  </p:notesTextViewPr>
  <p:sorterViewPr>
    <p:cViewPr>
      <p:scale>
        <a:sx n="100" d="100"/>
        <a:sy n="100" d="100"/>
      </p:scale>
      <p:origin x="0" y="0"/>
    </p:cViewPr>
  </p:sorterViewPr>
  <p:notesViewPr>
    <p:cSldViewPr snapToObjects="1">
      <p:cViewPr varScale="1">
        <p:scale>
          <a:sx n="132" d="100"/>
          <a:sy n="132" d="100"/>
        </p:scale>
        <p:origin x="-1578" y="-90"/>
      </p:cViewPr>
      <p:guideLst>
        <p:guide orient="horz" pos="2140"/>
        <p:guide pos="312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2" y="1"/>
            <a:ext cx="4304372" cy="340025"/>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5627030" y="1"/>
            <a:ext cx="4304372" cy="340025"/>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2" y="6454477"/>
            <a:ext cx="4304372" cy="340025"/>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5627030" y="6454477"/>
            <a:ext cx="4304372" cy="340025"/>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2" y="1"/>
            <a:ext cx="4304372" cy="340025"/>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5627030" y="1"/>
            <a:ext cx="4304372" cy="340025"/>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3268663" y="511175"/>
            <a:ext cx="3398837" cy="2547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1325208" y="3227838"/>
            <a:ext cx="7280987" cy="305662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2" y="6454477"/>
            <a:ext cx="4304372" cy="340025"/>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5627030" y="6454477"/>
            <a:ext cx="4304372" cy="340025"/>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en-US" sz="2000" dirty="0" smtClean="0"/>
          </a:p>
          <a:p>
            <a:pPr marL="0" indent="0">
              <a:buNone/>
            </a:pPr>
            <a:endParaRPr lang="de-CH" sz="2000" u="non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a:t>
            </a:fld>
            <a:endParaRPr lang="de-DE" dirty="0"/>
          </a:p>
        </p:txBody>
      </p:sp>
    </p:spTree>
    <p:extLst>
      <p:ext uri="{BB962C8B-B14F-4D97-AF65-F5344CB8AC3E}">
        <p14:creationId xmlns:p14="http://schemas.microsoft.com/office/powerpoint/2010/main" val="14388946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6579" y="1773238"/>
            <a:ext cx="7507089" cy="2011316"/>
          </a:xfrm>
          <a:prstGeom prst="rect">
            <a:avLst/>
          </a:prstGeom>
        </p:spPr>
      </p:pic>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0263" y="414338"/>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eck 5"/>
          <p:cNvSpPr/>
          <p:nvPr/>
        </p:nvSpPr>
        <p:spPr bwMode="auto">
          <a:xfrm>
            <a:off x="0" y="1773238"/>
            <a:ext cx="719138" cy="2003425"/>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7" name="Rechteck 15"/>
          <p:cNvSpPr>
            <a:spLocks noChangeArrowheads="1"/>
          </p:cNvSpPr>
          <p:nvPr/>
        </p:nvSpPr>
        <p:spPr bwMode="auto">
          <a:xfrm>
            <a:off x="8423275" y="9699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87" y="4607999"/>
            <a:ext cx="7969249" cy="1388939"/>
          </a:xfrm>
        </p:spPr>
        <p:txBody>
          <a:bodyPr/>
          <a:lstStyle>
            <a:lvl1pPr>
              <a:defRPr sz="3000">
                <a:solidFill>
                  <a:srgbClr val="686868"/>
                </a:solidFill>
                <a:latin typeface="Georgia" charset="0"/>
                <a:ea typeface="ヒラギノ角ゴ Pro W3" charset="0"/>
              </a:defRPr>
            </a:lvl1pPr>
          </a:lstStyle>
          <a:p>
            <a:pPr lvl="0"/>
            <a:r>
              <a:rPr lang="en-US" noProof="0" smtClean="0"/>
              <a:t>Click to edit Master title style</a:t>
            </a:r>
            <a:endParaRPr lang="en-GB" noProof="0" dirty="0"/>
          </a:p>
        </p:txBody>
      </p:sp>
      <p:sp>
        <p:nvSpPr>
          <p:cNvPr id="69649" name="Rectangle 17"/>
          <p:cNvSpPr>
            <a:spLocks noGrp="1" noChangeArrowheads="1"/>
          </p:cNvSpPr>
          <p:nvPr>
            <p:ph type="subTitle" sz="quarter" idx="1"/>
          </p:nvPr>
        </p:nvSpPr>
        <p:spPr bwMode="auto">
          <a:xfrm>
            <a:off x="814388" y="4068001"/>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smtClean="0"/>
              <a:t>Click to edit Master subtitle style</a:t>
            </a:r>
            <a:endParaRPr lang="en-GB" noProof="0" dirty="0"/>
          </a:p>
        </p:txBody>
      </p:sp>
      <p:sp>
        <p:nvSpPr>
          <p:cNvPr id="10" name="Rechteck 1"/>
          <p:cNvSpPr>
            <a:spLocks noChangeArrowheads="1"/>
          </p:cNvSpPr>
          <p:nvPr userDrawn="1"/>
        </p:nvSpPr>
        <p:spPr bwMode="auto">
          <a:xfrm>
            <a:off x="5003800" y="1772816"/>
            <a:ext cx="3329868"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200" b="1" i="0" kern="0" spc="30" dirty="0" smtClean="0">
                <a:solidFill>
                  <a:srgbClr val="505150"/>
                </a:solidFill>
                <a:latin typeface="+mn-lt"/>
                <a:cs typeface="Arial" charset="0"/>
              </a:rPr>
              <a:t>WIR SCHAFFEN WISSEN – HEUTE FÜR MORGEN</a:t>
            </a:r>
            <a:endParaRPr lang="de-CH" sz="1200" b="1" i="0" kern="0" spc="30" dirty="0">
              <a:solidFill>
                <a:srgbClr val="505150"/>
              </a:solidFill>
              <a:latin typeface="+mn-lt"/>
              <a:cs typeface="Arial" charset="0"/>
            </a:endParaRPr>
          </a:p>
        </p:txBody>
      </p:sp>
    </p:spTree>
    <p:extLst>
      <p:ext uri="{BB962C8B-B14F-4D97-AF65-F5344CB8AC3E}">
        <p14:creationId xmlns:p14="http://schemas.microsoft.com/office/powerpoint/2010/main" val="3333668075"/>
      </p:ext>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153F75A-1695-3844-9929-5836CA433D31}" type="slidenum">
              <a:rPr lang="en-US"/>
              <a:pPr>
                <a:defRPr/>
              </a:pPr>
              <a:t>‹#›</a:t>
            </a:fld>
            <a:endParaRPr lang="en-US"/>
          </a:p>
        </p:txBody>
      </p:sp>
    </p:spTree>
    <p:extLst>
      <p:ext uri="{BB962C8B-B14F-4D97-AF65-F5344CB8AC3E}">
        <p14:creationId xmlns:p14="http://schemas.microsoft.com/office/powerpoint/2010/main" val="1905406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smtClean="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smtClean="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smtClean="0"/>
              <a:t>Click to edit Master title style</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smtClean="0"/>
              <a:t>Click to edit Master title style</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quer)">
    <p:spTree>
      <p:nvGrpSpPr>
        <p:cNvPr id="1" name=""/>
        <p:cNvGrpSpPr/>
        <p:nvPr/>
      </p:nvGrpSpPr>
      <p:grpSpPr>
        <a:xfrm>
          <a:off x="0" y="0"/>
          <a:ext cx="0" cy="0"/>
          <a:chOff x="0" y="0"/>
          <a:chExt cx="0" cy="0"/>
        </a:xfrm>
      </p:grpSpPr>
      <p:pic>
        <p:nvPicPr>
          <p:cNvPr id="5" name="Grafik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5945" y="1019811"/>
            <a:ext cx="8316468" cy="5577840"/>
          </a:xfrm>
          <a:prstGeom prst="rect">
            <a:avLst/>
          </a:prstGeom>
        </p:spPr>
      </p:pic>
      <p:sp>
        <p:nvSpPr>
          <p:cNvPr id="10" name="Foliennummernplatzhalter 9"/>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smtClean="0"/>
              <a:t>Click to edit Master title style</a:t>
            </a:r>
            <a:endParaRPr lang="en-GB" noProof="0" dirty="0"/>
          </a:p>
        </p:txBody>
      </p:sp>
      <p:sp>
        <p:nvSpPr>
          <p:cNvPr id="14" name="Textplatzhalter 13"/>
          <p:cNvSpPr>
            <a:spLocks noGrp="1"/>
          </p:cNvSpPr>
          <p:nvPr>
            <p:ph type="body" sz="quarter" idx="13"/>
          </p:nvPr>
        </p:nvSpPr>
        <p:spPr>
          <a:xfrm>
            <a:off x="825946" y="5013176"/>
            <a:ext cx="8316468" cy="1584475"/>
          </a:xfrm>
          <a:solidFill>
            <a:schemeClr val="bg1">
              <a:alpha val="75000"/>
            </a:schemeClr>
          </a:solidFill>
        </p:spPr>
        <p:txBody>
          <a:bodyPr lIns="1260000" tIns="36000" rIns="36000" bIns="36000" anchor="ctr" anchorCtr="0"/>
          <a:lstStyle>
            <a:lvl1pPr marL="177800" indent="-177800">
              <a:lnSpc>
                <a:spcPct val="110000"/>
              </a:lnSpc>
              <a:spcAft>
                <a:spcPts val="0"/>
              </a:spcAft>
              <a:buFont typeface="Arial" panose="020B0604020202020204" pitchFamily="34" charset="0"/>
              <a:buChar char="•"/>
              <a:defRPr sz="1800" spc="0" baseline="0"/>
            </a:lvl1pPr>
            <a:lvl2pPr>
              <a:lnSpc>
                <a:spcPct val="110000"/>
              </a:lnSpc>
              <a:spcAft>
                <a:spcPts val="0"/>
              </a:spcAft>
              <a:defRPr sz="1800" spc="0" baseline="0"/>
            </a:lvl2pPr>
            <a:lvl3pPr>
              <a:lnSpc>
                <a:spcPct val="110000"/>
              </a:lnSpc>
              <a:spcAft>
                <a:spcPts val="0"/>
              </a:spcAft>
              <a:defRPr sz="1800" spc="0" baseline="0"/>
            </a:lvl3pPr>
            <a:lvl4pPr>
              <a:lnSpc>
                <a:spcPct val="110000"/>
              </a:lnSpc>
              <a:spcAft>
                <a:spcPts val="0"/>
              </a:spcAft>
              <a:defRPr sz="1800" spc="0" baseline="0"/>
            </a:lvl4pPr>
            <a:lvl5pPr>
              <a:lnSpc>
                <a:spcPct val="110000"/>
              </a:lnSpc>
              <a:spcAft>
                <a:spcPts val="0"/>
              </a:spcAft>
              <a:defRPr sz="1800" spc="0"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pic>
        <p:nvPicPr>
          <p:cNvPr id="11"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2"/>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215238287"/>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11" name="Grafik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7087" y="1019811"/>
            <a:ext cx="8315325" cy="5577840"/>
          </a:xfrm>
          <a:prstGeom prst="rect">
            <a:avLst/>
          </a:prstGeom>
        </p:spPr>
      </p:pic>
      <p:sp>
        <p:nvSpPr>
          <p:cNvPr id="10" name="Foliennummernplatzhalter 9"/>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smtClean="0"/>
              <a:t>Click to edit Master title style</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noProof="0" dirty="0" err="1" smtClean="0"/>
              <a:t>Folientitel</a:t>
            </a:r>
            <a:r>
              <a:rPr lang="en-GB" noProof="0" dirty="0" smtClean="0"/>
              <a:t> </a:t>
            </a:r>
            <a:r>
              <a:rPr lang="en-GB" noProof="0" dirty="0" err="1" smtClean="0"/>
              <a:t>eingeben</a:t>
            </a:r>
            <a:endParaRPr lang="en-GB"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Page </a:t>
            </a:r>
            <a:fld id="{EBC07571-3134-BB4B-B83F-1A9FE18D34F3}" type="slidenum">
              <a:rPr lang="de-DE" smtClean="0"/>
              <a:pPr algn="r">
                <a:defRPr/>
              </a:pPr>
              <a:t>‹#›</a:t>
            </a:fld>
            <a:endParaRPr lang="de-DE" dirty="0"/>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pic>
        <p:nvPicPr>
          <p:cNvPr id="8" name="Bild 14" descr="PSI-Logo_narrow_30k.eps"/>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75" r:id="rId8"/>
    <p:sldLayoutId id="2147483980" r:id="rId9"/>
    <p:sldLayoutId id="2147483981" r:id="rId10"/>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10.xml"/><Relationship Id="rId5" Type="http://schemas.openxmlformats.org/officeDocument/2006/relationships/image" Target="../media/image13.emf"/><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14388" y="3933056"/>
            <a:ext cx="7969249" cy="2520280"/>
          </a:xfrm>
        </p:spPr>
        <p:txBody>
          <a:bodyPr/>
          <a:lstStyle/>
          <a:p>
            <a:r>
              <a:rPr lang="en-GB" sz="1600" dirty="0" smtClean="0"/>
              <a:t>Zheqiao Geng :: LLRF Group</a:t>
            </a:r>
            <a:r>
              <a:rPr lang="en-GB" sz="2400" dirty="0"/>
              <a:t> </a:t>
            </a:r>
            <a:r>
              <a:rPr lang="en-GB" sz="1600" dirty="0"/>
              <a:t>:: RF Section</a:t>
            </a:r>
            <a:r>
              <a:rPr lang="en-GB" sz="2400" dirty="0"/>
              <a:t/>
            </a:r>
            <a:br>
              <a:rPr lang="en-GB" sz="2400" dirty="0"/>
            </a:br>
            <a:r>
              <a:rPr lang="en-US" sz="2400" dirty="0" smtClean="0"/>
              <a:t/>
            </a:r>
            <a:br>
              <a:rPr lang="en-US" sz="2400" dirty="0" smtClean="0"/>
            </a:br>
            <a:r>
              <a:rPr lang="en-US" sz="2800" dirty="0" smtClean="0"/>
              <a:t>LLRF Tools for Two-bunch Operation</a:t>
            </a:r>
            <a:r>
              <a:rPr lang="en-GB" sz="2400" dirty="0" smtClean="0"/>
              <a:t/>
            </a:r>
            <a:br>
              <a:rPr lang="en-GB" sz="2400" dirty="0" smtClean="0"/>
            </a:br>
            <a:r>
              <a:rPr lang="en-GB" sz="2000" dirty="0"/>
              <a:t/>
            </a:r>
            <a:br>
              <a:rPr lang="en-GB" sz="2000" dirty="0"/>
            </a:br>
            <a:r>
              <a:rPr lang="de-DE" altLang="zh-CN" sz="1600" dirty="0" smtClean="0"/>
              <a:t>SPM</a:t>
            </a:r>
            <a:br>
              <a:rPr lang="de-DE" altLang="zh-CN" sz="1600" dirty="0" smtClean="0"/>
            </a:br>
            <a:r>
              <a:rPr lang="de-DE" altLang="zh-CN" sz="1600" dirty="0" smtClean="0"/>
              <a:t>09.07.2019</a:t>
            </a:r>
            <a:r>
              <a:rPr lang="en-GB" sz="2000" dirty="0" smtClean="0"/>
              <a:t/>
            </a:r>
            <a:br>
              <a:rPr lang="en-GB" sz="2000" dirty="0" smtClean="0"/>
            </a:br>
            <a:r>
              <a:rPr lang="en-GB" sz="2000" dirty="0" smtClean="0"/>
              <a:t/>
            </a:r>
            <a:br>
              <a:rPr lang="en-GB" sz="2000" dirty="0" smtClean="0"/>
            </a:br>
            <a:endParaRPr lang="en-GB" sz="2000" dirty="0" smtClean="0"/>
          </a:p>
        </p:txBody>
      </p:sp>
    </p:spTree>
    <p:extLst>
      <p:ext uri="{BB962C8B-B14F-4D97-AF65-F5344CB8AC3E}">
        <p14:creationId xmlns:p14="http://schemas.microsoft.com/office/powerpoint/2010/main" val="64574885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Knobs Affecting both Bunches (cont.)</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10</a:t>
            </a:fld>
            <a:endParaRPr lang="en-US"/>
          </a:p>
        </p:txBody>
      </p:sp>
      <p:sp>
        <p:nvSpPr>
          <p:cNvPr id="21" name="TextBox 20"/>
          <p:cNvSpPr txBox="1"/>
          <p:nvPr/>
        </p:nvSpPr>
        <p:spPr>
          <a:xfrm>
            <a:off x="265233" y="692696"/>
            <a:ext cx="8602542" cy="1015663"/>
          </a:xfrm>
          <a:prstGeom prst="rect">
            <a:avLst/>
          </a:prstGeom>
          <a:solidFill>
            <a:schemeClr val="bg1"/>
          </a:solidFill>
        </p:spPr>
        <p:txBody>
          <a:bodyPr wrap="square" rtlCol="0">
            <a:spAutoFit/>
          </a:bodyPr>
          <a:lstStyle/>
          <a:p>
            <a:pPr marL="457200" lvl="0" indent="-457200">
              <a:spcBef>
                <a:spcPts val="600"/>
              </a:spcBef>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Delay adjustment for C-band</a:t>
            </a:r>
            <a:r>
              <a:rPr lang="en-US" sz="2000" dirty="0" smtClean="0">
                <a:latin typeface="Times New Roman" panose="02020603050405020304" pitchFamily="18" charset="0"/>
                <a:cs typeface="Times New Roman" panose="02020603050405020304" pitchFamily="18" charset="0"/>
              </a:rPr>
              <a:t>. After flattening the phase of C-band pulse, the delay of the pulse should be adjusted to roughly equalize the energy gain of both bunches.</a:t>
            </a:r>
          </a:p>
        </p:txBody>
      </p:sp>
      <p:pic>
        <p:nvPicPr>
          <p:cNvPr id="3" name="Picture 2"/>
          <p:cNvPicPr>
            <a:picLocks noChangeAspect="1"/>
          </p:cNvPicPr>
          <p:nvPr/>
        </p:nvPicPr>
        <p:blipFill>
          <a:blip r:embed="rId2"/>
          <a:stretch>
            <a:fillRect/>
          </a:stretch>
        </p:blipFill>
        <p:spPr>
          <a:xfrm>
            <a:off x="395536" y="1687299"/>
            <a:ext cx="5386958" cy="4032448"/>
          </a:xfrm>
          <a:prstGeom prst="rect">
            <a:avLst/>
          </a:prstGeom>
        </p:spPr>
      </p:pic>
      <p:sp>
        <p:nvSpPr>
          <p:cNvPr id="6" name="Cloud Callout 5"/>
          <p:cNvSpPr/>
          <p:nvPr/>
        </p:nvSpPr>
        <p:spPr bwMode="auto">
          <a:xfrm>
            <a:off x="5411390" y="1916832"/>
            <a:ext cx="3481089" cy="3024336"/>
          </a:xfrm>
          <a:prstGeom prst="cloudCallout">
            <a:avLst>
              <a:gd name="adj1" fmla="val -124913"/>
              <a:gd name="adj2" fmla="val 20039"/>
            </a:avLst>
          </a:prstGeom>
          <a:solidFill>
            <a:srgbClr val="FFFDF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marR="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sz="1800" i="0" u="none" strike="noStrike" cap="none" normalizeH="0" baseline="0" dirty="0" smtClean="0">
                <a:ln>
                  <a:noFill/>
                </a:ln>
                <a:solidFill>
                  <a:schemeClr val="tx1"/>
                </a:solidFill>
                <a:effectLst/>
                <a:latin typeface="Times" charset="0"/>
              </a:rPr>
              <a:t>Currently</a:t>
            </a:r>
            <a:r>
              <a:rPr kumimoji="0" lang="en-US" sz="1800" i="0" u="none" strike="noStrike" cap="none" normalizeH="0" dirty="0" smtClean="0">
                <a:ln>
                  <a:noFill/>
                </a:ln>
                <a:solidFill>
                  <a:schemeClr val="tx1"/>
                </a:solidFill>
                <a:effectLst/>
                <a:latin typeface="Times" charset="0"/>
              </a:rPr>
              <a:t> the single bunch is placed at the time with maximum acc. voltage.</a:t>
            </a:r>
          </a:p>
          <a:p>
            <a:pPr marL="285750" marR="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800" dirty="0" smtClean="0">
                <a:solidFill>
                  <a:schemeClr val="accent3"/>
                </a:solidFill>
                <a:latin typeface="Times" charset="0"/>
              </a:rPr>
              <a:t>With two bunches, we lose slightly the energy gain! </a:t>
            </a:r>
            <a:endParaRPr kumimoji="0" lang="de-CH" sz="1800" i="0" u="none" strike="noStrike" cap="none" normalizeH="0" baseline="0" dirty="0">
              <a:ln>
                <a:noFill/>
              </a:ln>
              <a:solidFill>
                <a:schemeClr val="accent3"/>
              </a:solidFill>
              <a:effectLst/>
              <a:latin typeface="Times" charset="0"/>
            </a:endParaRPr>
          </a:p>
        </p:txBody>
      </p:sp>
    </p:spTree>
    <p:extLst>
      <p:ext uri="{BB962C8B-B14F-4D97-AF65-F5344CB8AC3E}">
        <p14:creationId xmlns:p14="http://schemas.microsoft.com/office/powerpoint/2010/main" val="4022682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Knobs Tuning the Second Bunch</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11</a:t>
            </a:fld>
            <a:endParaRPr lang="en-US"/>
          </a:p>
        </p:txBody>
      </p:sp>
      <p:sp>
        <p:nvSpPr>
          <p:cNvPr id="21" name="TextBox 20"/>
          <p:cNvSpPr txBox="1"/>
          <p:nvPr/>
        </p:nvSpPr>
        <p:spPr>
          <a:xfrm>
            <a:off x="265233" y="692696"/>
            <a:ext cx="8602542" cy="784830"/>
          </a:xfrm>
          <a:prstGeom prst="rect">
            <a:avLst/>
          </a:prstGeom>
          <a:solidFill>
            <a:schemeClr val="bg1"/>
          </a:solidFill>
        </p:spPr>
        <p:txBody>
          <a:bodyPr wrap="square" rtlCol="0">
            <a:spAutoFit/>
          </a:bodyPr>
          <a:lstStyle/>
          <a:p>
            <a:pPr lvl="0">
              <a:spcBef>
                <a:spcPts val="600"/>
              </a:spcBef>
            </a:pPr>
            <a:r>
              <a:rPr lang="en-US" sz="2000" b="1" dirty="0" smtClean="0">
                <a:latin typeface="Times New Roman" panose="02020603050405020304" pitchFamily="18" charset="0"/>
                <a:cs typeface="Times New Roman" panose="02020603050405020304" pitchFamily="18" charset="0"/>
              </a:rPr>
              <a:t>The knobs to fine tune the second bunch after the first bunch is optimized:</a:t>
            </a:r>
            <a:endParaRPr lang="en-US" sz="2000" b="1" dirty="0">
              <a:latin typeface="Times New Roman" panose="02020603050405020304" pitchFamily="18" charset="0"/>
              <a:cs typeface="Times New Roman" panose="02020603050405020304" pitchFamily="18" charset="0"/>
            </a:endParaRPr>
          </a:p>
          <a:p>
            <a:pPr marL="457200" lvl="0" indent="-457200">
              <a:spcBef>
                <a:spcPts val="600"/>
              </a:spcBef>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Amplitude and phase step in RF pulse</a:t>
            </a:r>
            <a:r>
              <a:rPr lang="en-US" sz="2000" dirty="0" smtClean="0">
                <a:latin typeface="Times New Roman" panose="02020603050405020304" pitchFamily="18" charset="0"/>
                <a:cs typeface="Times New Roman" panose="02020603050405020304" pitchFamily="18" charset="0"/>
              </a:rPr>
              <a:t>. </a:t>
            </a:r>
            <a:r>
              <a:rPr lang="en-US" sz="2000" u="sng" dirty="0" smtClean="0">
                <a:latin typeface="Times New Roman" panose="02020603050405020304" pitchFamily="18" charset="0"/>
                <a:cs typeface="Times New Roman" panose="02020603050405020304" pitchFamily="18" charset="0"/>
              </a:rPr>
              <a:t>The schematic</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grpSp>
        <p:nvGrpSpPr>
          <p:cNvPr id="7" name="Group 6"/>
          <p:cNvGrpSpPr/>
          <p:nvPr/>
        </p:nvGrpSpPr>
        <p:grpSpPr>
          <a:xfrm>
            <a:off x="467544" y="1628800"/>
            <a:ext cx="6768752" cy="3113092"/>
            <a:chOff x="1753164" y="1052736"/>
            <a:chExt cx="6768752" cy="3113092"/>
          </a:xfrm>
        </p:grpSpPr>
        <p:cxnSp>
          <p:nvCxnSpPr>
            <p:cNvPr id="8" name="Straight Connector 7"/>
            <p:cNvCxnSpPr/>
            <p:nvPr/>
          </p:nvCxnSpPr>
          <p:spPr bwMode="auto">
            <a:xfrm>
              <a:off x="1753164" y="4058554"/>
              <a:ext cx="64807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flipV="1">
              <a:off x="2401236" y="2708920"/>
              <a:ext cx="0" cy="1349634"/>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2398623" y="2713848"/>
              <a:ext cx="2389401"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flipV="1">
              <a:off x="4806339" y="2701236"/>
              <a:ext cx="0" cy="1349634"/>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4811410" y="4050870"/>
              <a:ext cx="64807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flipV="1">
              <a:off x="2627784" y="2125816"/>
              <a:ext cx="0" cy="722633"/>
            </a:xfrm>
            <a:prstGeom prst="line">
              <a:avLst/>
            </a:prstGeom>
            <a:solidFill>
              <a:schemeClr val="accent1"/>
            </a:solidFill>
            <a:ln w="12700" cap="flat" cmpd="sng" algn="ctr">
              <a:solidFill>
                <a:schemeClr val="accent5">
                  <a:lumMod val="60000"/>
                  <a:lumOff val="40000"/>
                </a:schemeClr>
              </a:solidFill>
              <a:prstDash val="sysDash"/>
              <a:round/>
              <a:headEnd type="none" w="med" len="med"/>
              <a:tailEnd type="none" w="med" len="med"/>
            </a:ln>
            <a:effectLst/>
          </p:spPr>
        </p:cxnSp>
        <p:cxnSp>
          <p:nvCxnSpPr>
            <p:cNvPr id="14" name="Straight Connector 13"/>
            <p:cNvCxnSpPr/>
            <p:nvPr/>
          </p:nvCxnSpPr>
          <p:spPr bwMode="auto">
            <a:xfrm flipV="1">
              <a:off x="4303297" y="2125816"/>
              <a:ext cx="0" cy="722633"/>
            </a:xfrm>
            <a:prstGeom prst="line">
              <a:avLst/>
            </a:prstGeom>
            <a:solidFill>
              <a:schemeClr val="accent1"/>
            </a:solidFill>
            <a:ln w="12700" cap="flat" cmpd="sng" algn="ctr">
              <a:solidFill>
                <a:schemeClr val="accent5">
                  <a:lumMod val="60000"/>
                  <a:lumOff val="40000"/>
                </a:schemeClr>
              </a:solidFill>
              <a:prstDash val="sysDash"/>
              <a:round/>
              <a:headEnd type="none" w="med" len="med"/>
              <a:tailEnd type="none" w="med" len="med"/>
            </a:ln>
            <a:effectLst/>
          </p:spPr>
        </p:cxnSp>
        <p:sp>
          <p:nvSpPr>
            <p:cNvPr id="15" name="TextBox 14"/>
            <p:cNvSpPr txBox="1"/>
            <p:nvPr/>
          </p:nvSpPr>
          <p:spPr>
            <a:xfrm>
              <a:off x="2980493" y="3733780"/>
              <a:ext cx="1296144" cy="432048"/>
            </a:xfrm>
            <a:prstGeom prst="rect">
              <a:avLst/>
            </a:prstGeom>
            <a:noFill/>
          </p:spPr>
          <p:txBody>
            <a:bodyPr wrap="square" lIns="0" tIns="0" rIns="0" bIns="0" rtlCol="0">
              <a:noAutofit/>
            </a:bodyPr>
            <a:lstStyle/>
            <a:p>
              <a:pPr algn="ctr">
                <a:lnSpc>
                  <a:spcPct val="110000"/>
                </a:lnSpc>
                <a:spcBef>
                  <a:spcPts val="0"/>
                </a:spcBef>
              </a:pPr>
              <a:r>
                <a:rPr lang="en-US" sz="2000" kern="1000" spc="30" dirty="0" smtClean="0">
                  <a:latin typeface="Times New Roman" panose="02020603050405020304" pitchFamily="18" charset="0"/>
                  <a:cs typeface="Times New Roman" panose="02020603050405020304" pitchFamily="18" charset="0"/>
                </a:rPr>
                <a:t>RF pulse</a:t>
              </a:r>
              <a:endParaRPr lang="de-CH" sz="2000" kern="1000" spc="30" dirty="0" err="1" smtClean="0">
                <a:latin typeface="Times New Roman" panose="02020603050405020304" pitchFamily="18" charset="0"/>
                <a:cs typeface="Times New Roman" panose="02020603050405020304" pitchFamily="18" charset="0"/>
              </a:endParaRPr>
            </a:p>
          </p:txBody>
        </p:sp>
        <p:sp>
          <p:nvSpPr>
            <p:cNvPr id="16" name="TextBox 15"/>
            <p:cNvSpPr txBox="1"/>
            <p:nvPr/>
          </p:nvSpPr>
          <p:spPr>
            <a:xfrm>
              <a:off x="2814623" y="1937820"/>
              <a:ext cx="1296144" cy="432048"/>
            </a:xfrm>
            <a:prstGeom prst="rect">
              <a:avLst/>
            </a:prstGeom>
            <a:noFill/>
          </p:spPr>
          <p:txBody>
            <a:bodyPr wrap="square" lIns="0" tIns="0" rIns="0" bIns="0" rtlCol="0">
              <a:noAutofit/>
            </a:bodyPr>
            <a:lstStyle/>
            <a:p>
              <a:pPr algn="ctr">
                <a:lnSpc>
                  <a:spcPct val="110000"/>
                </a:lnSpc>
                <a:spcBef>
                  <a:spcPts val="0"/>
                </a:spcBef>
              </a:pPr>
              <a:r>
                <a:rPr lang="en-US" sz="2000" kern="1000" spc="30" dirty="0" smtClean="0">
                  <a:solidFill>
                    <a:schemeClr val="accent5">
                      <a:lumMod val="60000"/>
                      <a:lumOff val="40000"/>
                    </a:schemeClr>
                  </a:solidFill>
                  <a:latin typeface="Times New Roman" panose="02020603050405020304" pitchFamily="18" charset="0"/>
                  <a:cs typeface="Times New Roman" panose="02020603050405020304" pitchFamily="18" charset="0"/>
                </a:rPr>
                <a:t>Bunch 1 acceleration</a:t>
              </a:r>
              <a:endParaRPr lang="de-CH" sz="2000" kern="1000" spc="30" dirty="0" err="1" smtClean="0">
                <a:solidFill>
                  <a:schemeClr val="accent5">
                    <a:lumMod val="60000"/>
                    <a:lumOff val="40000"/>
                  </a:schemeClr>
                </a:solidFill>
                <a:latin typeface="Times New Roman" panose="02020603050405020304" pitchFamily="18" charset="0"/>
                <a:cs typeface="Times New Roman" panose="02020603050405020304" pitchFamily="18" charset="0"/>
              </a:endParaRPr>
            </a:p>
          </p:txBody>
        </p:sp>
        <p:cxnSp>
          <p:nvCxnSpPr>
            <p:cNvPr id="17" name="Straight Connector 16"/>
            <p:cNvCxnSpPr/>
            <p:nvPr/>
          </p:nvCxnSpPr>
          <p:spPr bwMode="auto">
            <a:xfrm flipV="1">
              <a:off x="2806784" y="2653420"/>
              <a:ext cx="0" cy="722633"/>
            </a:xfrm>
            <a:prstGeom prst="line">
              <a:avLst/>
            </a:prstGeom>
            <a:solidFill>
              <a:schemeClr val="accent1"/>
            </a:solidFill>
            <a:ln w="12700" cap="flat" cmpd="sng" algn="ctr">
              <a:solidFill>
                <a:srgbClr val="FF00FF"/>
              </a:solidFill>
              <a:prstDash val="sysDash"/>
              <a:round/>
              <a:headEnd type="none" w="med" len="med"/>
              <a:tailEnd type="none" w="med" len="med"/>
            </a:ln>
            <a:effectLst/>
          </p:spPr>
        </p:cxnSp>
        <p:cxnSp>
          <p:nvCxnSpPr>
            <p:cNvPr id="18" name="Straight Connector 17"/>
            <p:cNvCxnSpPr/>
            <p:nvPr/>
          </p:nvCxnSpPr>
          <p:spPr bwMode="auto">
            <a:xfrm flipV="1">
              <a:off x="4480030" y="2617594"/>
              <a:ext cx="0" cy="722633"/>
            </a:xfrm>
            <a:prstGeom prst="line">
              <a:avLst/>
            </a:prstGeom>
            <a:solidFill>
              <a:schemeClr val="accent1"/>
            </a:solidFill>
            <a:ln w="12700" cap="flat" cmpd="sng" algn="ctr">
              <a:solidFill>
                <a:srgbClr val="FF00FF"/>
              </a:solidFill>
              <a:prstDash val="sysDash"/>
              <a:round/>
              <a:headEnd type="none" w="med" len="med"/>
              <a:tailEnd type="none" w="med" len="med"/>
            </a:ln>
            <a:effectLst/>
          </p:spPr>
        </p:cxnSp>
        <p:sp>
          <p:nvSpPr>
            <p:cNvPr id="19" name="TextBox 18"/>
            <p:cNvSpPr txBox="1"/>
            <p:nvPr/>
          </p:nvSpPr>
          <p:spPr>
            <a:xfrm>
              <a:off x="2975796" y="2906913"/>
              <a:ext cx="1296144" cy="432048"/>
            </a:xfrm>
            <a:prstGeom prst="rect">
              <a:avLst/>
            </a:prstGeom>
            <a:noFill/>
          </p:spPr>
          <p:txBody>
            <a:bodyPr wrap="square" lIns="0" tIns="0" rIns="0" bIns="0" rtlCol="0">
              <a:noAutofit/>
            </a:bodyPr>
            <a:lstStyle/>
            <a:p>
              <a:pPr algn="ctr">
                <a:lnSpc>
                  <a:spcPct val="110000"/>
                </a:lnSpc>
                <a:spcBef>
                  <a:spcPts val="0"/>
                </a:spcBef>
              </a:pPr>
              <a:r>
                <a:rPr lang="en-US" sz="2000" kern="1000" spc="30" dirty="0" smtClean="0">
                  <a:solidFill>
                    <a:srgbClr val="FF00FF"/>
                  </a:solidFill>
                  <a:latin typeface="Times New Roman" panose="02020603050405020304" pitchFamily="18" charset="0"/>
                  <a:cs typeface="Times New Roman" panose="02020603050405020304" pitchFamily="18" charset="0"/>
                </a:rPr>
                <a:t>Bunch 2 acceleration</a:t>
              </a:r>
              <a:endParaRPr lang="de-CH" sz="2000" kern="1000" spc="30" dirty="0" err="1" smtClean="0">
                <a:solidFill>
                  <a:srgbClr val="FF00FF"/>
                </a:solidFill>
                <a:latin typeface="Times New Roman" panose="02020603050405020304" pitchFamily="18" charset="0"/>
                <a:cs typeface="Times New Roman" panose="02020603050405020304" pitchFamily="18" charset="0"/>
              </a:endParaRPr>
            </a:p>
          </p:txBody>
        </p:sp>
        <p:cxnSp>
          <p:nvCxnSpPr>
            <p:cNvPr id="20" name="Straight Connector 19"/>
            <p:cNvCxnSpPr/>
            <p:nvPr/>
          </p:nvCxnSpPr>
          <p:spPr bwMode="auto">
            <a:xfrm flipV="1">
              <a:off x="4295613" y="1318992"/>
              <a:ext cx="0" cy="722633"/>
            </a:xfrm>
            <a:prstGeom prst="line">
              <a:avLst/>
            </a:prstGeom>
            <a:solidFill>
              <a:schemeClr val="accent1"/>
            </a:solidFill>
            <a:ln w="12700" cap="flat" cmpd="sng" algn="ctr">
              <a:solidFill>
                <a:srgbClr val="00B050"/>
              </a:solidFill>
              <a:prstDash val="sysDash"/>
              <a:round/>
              <a:headEnd type="none" w="med" len="med"/>
              <a:tailEnd type="none" w="med" len="med"/>
            </a:ln>
            <a:effectLst/>
          </p:spPr>
        </p:cxnSp>
        <p:cxnSp>
          <p:nvCxnSpPr>
            <p:cNvPr id="22" name="Straight Connector 21"/>
            <p:cNvCxnSpPr/>
            <p:nvPr/>
          </p:nvCxnSpPr>
          <p:spPr bwMode="auto">
            <a:xfrm flipV="1">
              <a:off x="4492308" y="1318992"/>
              <a:ext cx="7684" cy="1237464"/>
            </a:xfrm>
            <a:prstGeom prst="line">
              <a:avLst/>
            </a:prstGeom>
            <a:solidFill>
              <a:schemeClr val="accent1"/>
            </a:solidFill>
            <a:ln w="12700" cap="flat" cmpd="sng" algn="ctr">
              <a:solidFill>
                <a:srgbClr val="00B050"/>
              </a:solidFill>
              <a:prstDash val="sysDash"/>
              <a:round/>
              <a:headEnd type="none" w="med" len="med"/>
              <a:tailEnd type="none" w="med" len="med"/>
            </a:ln>
            <a:effectLst/>
          </p:spPr>
        </p:cxnSp>
        <p:cxnSp>
          <p:nvCxnSpPr>
            <p:cNvPr id="23" name="Straight Arrow Connector 22"/>
            <p:cNvCxnSpPr/>
            <p:nvPr/>
          </p:nvCxnSpPr>
          <p:spPr bwMode="auto">
            <a:xfrm>
              <a:off x="4067944" y="1484784"/>
              <a:ext cx="227669" cy="0"/>
            </a:xfrm>
            <a:prstGeom prst="straightConnector1">
              <a:avLst/>
            </a:prstGeom>
            <a:solidFill>
              <a:schemeClr val="accent1"/>
            </a:solidFill>
            <a:ln w="9525" cap="flat" cmpd="sng" algn="ctr">
              <a:solidFill>
                <a:srgbClr val="00B050"/>
              </a:solidFill>
              <a:prstDash val="solid"/>
              <a:round/>
              <a:headEnd type="none" w="med" len="med"/>
              <a:tailEnd type="arrow"/>
            </a:ln>
            <a:effectLst/>
          </p:spPr>
        </p:cxnSp>
        <p:cxnSp>
          <p:nvCxnSpPr>
            <p:cNvPr id="24" name="Straight Arrow Connector 23"/>
            <p:cNvCxnSpPr/>
            <p:nvPr/>
          </p:nvCxnSpPr>
          <p:spPr bwMode="auto">
            <a:xfrm flipH="1">
              <a:off x="4480030" y="1484784"/>
              <a:ext cx="235986" cy="0"/>
            </a:xfrm>
            <a:prstGeom prst="straightConnector1">
              <a:avLst/>
            </a:prstGeom>
            <a:solidFill>
              <a:schemeClr val="accent1"/>
            </a:solidFill>
            <a:ln w="9525" cap="flat" cmpd="sng" algn="ctr">
              <a:solidFill>
                <a:srgbClr val="00B050"/>
              </a:solidFill>
              <a:prstDash val="solid"/>
              <a:round/>
              <a:headEnd type="none" w="med" len="med"/>
              <a:tailEnd type="arrow"/>
            </a:ln>
            <a:effectLst/>
          </p:spPr>
        </p:cxnSp>
        <p:sp>
          <p:nvSpPr>
            <p:cNvPr id="25" name="TextBox 24"/>
            <p:cNvSpPr txBox="1"/>
            <p:nvPr/>
          </p:nvSpPr>
          <p:spPr>
            <a:xfrm>
              <a:off x="3983192" y="1052736"/>
              <a:ext cx="838539" cy="266256"/>
            </a:xfrm>
            <a:prstGeom prst="rect">
              <a:avLst/>
            </a:prstGeom>
            <a:noFill/>
            <a:ln>
              <a:solidFill>
                <a:schemeClr val="bg1"/>
              </a:solidFill>
            </a:ln>
          </p:spPr>
          <p:txBody>
            <a:bodyPr wrap="square" lIns="0" tIns="0" rIns="0" bIns="0" rtlCol="0">
              <a:noAutofit/>
            </a:bodyPr>
            <a:lstStyle/>
            <a:p>
              <a:pPr algn="ctr">
                <a:lnSpc>
                  <a:spcPct val="110000"/>
                </a:lnSpc>
                <a:spcBef>
                  <a:spcPts val="0"/>
                </a:spcBef>
              </a:pPr>
              <a:r>
                <a:rPr lang="en-US" sz="2000" kern="1000" spc="30" dirty="0" smtClean="0">
                  <a:solidFill>
                    <a:srgbClr val="00B050"/>
                  </a:solidFill>
                  <a:latin typeface="Times New Roman" panose="02020603050405020304" pitchFamily="18" charset="0"/>
                  <a:cs typeface="Times New Roman" panose="02020603050405020304" pitchFamily="18" charset="0"/>
                </a:rPr>
                <a:t>28 ns</a:t>
              </a:r>
              <a:endParaRPr lang="de-CH" sz="2000" kern="1000" spc="30" dirty="0" err="1" smtClean="0">
                <a:solidFill>
                  <a:srgbClr val="00B050"/>
                </a:solidFill>
                <a:latin typeface="Times New Roman" panose="02020603050405020304" pitchFamily="18" charset="0"/>
                <a:cs typeface="Times New Roman" panose="02020603050405020304" pitchFamily="18" charset="0"/>
              </a:endParaRPr>
            </a:p>
          </p:txBody>
        </p:sp>
        <p:cxnSp>
          <p:nvCxnSpPr>
            <p:cNvPr id="26" name="Straight Connector 25"/>
            <p:cNvCxnSpPr/>
            <p:nvPr/>
          </p:nvCxnSpPr>
          <p:spPr bwMode="auto">
            <a:xfrm>
              <a:off x="4303297" y="2713848"/>
              <a:ext cx="172891" cy="0"/>
            </a:xfrm>
            <a:prstGeom prst="line">
              <a:avLst/>
            </a:prstGeom>
            <a:solidFill>
              <a:schemeClr val="accent1"/>
            </a:solidFill>
            <a:ln w="76200" cap="flat" cmpd="sng" algn="ctr">
              <a:solidFill>
                <a:schemeClr val="tx1"/>
              </a:solidFill>
              <a:prstDash val="solid"/>
              <a:round/>
              <a:headEnd type="none" w="med" len="med"/>
              <a:tailEnd type="none" w="med" len="med"/>
            </a:ln>
            <a:effectLst/>
          </p:spPr>
        </p:cxnSp>
        <p:sp>
          <p:nvSpPr>
            <p:cNvPr id="27" name="Rectangular Callout 26"/>
            <p:cNvSpPr/>
            <p:nvPr/>
          </p:nvSpPr>
          <p:spPr bwMode="auto">
            <a:xfrm>
              <a:off x="5580111" y="1053120"/>
              <a:ext cx="2941805" cy="1600299"/>
            </a:xfrm>
            <a:prstGeom prst="wedgeRectCallout">
              <a:avLst>
                <a:gd name="adj1" fmla="val -90897"/>
                <a:gd name="adj2" fmla="val 50817"/>
              </a:avLst>
            </a:prstGeom>
            <a:solidFill>
              <a:srgbClr val="FFFDF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This part of pulse can be used to tune</a:t>
              </a:r>
              <a:r>
                <a:rPr kumimoji="0" lang="en-US" sz="1800" b="0" i="0" u="none" strike="noStrike" cap="none" normalizeH="0" dirty="0" smtClean="0">
                  <a:ln>
                    <a:noFill/>
                  </a:ln>
                  <a:solidFill>
                    <a:schemeClr val="tx1"/>
                  </a:solidFill>
                  <a:effectLst/>
                  <a:latin typeface="Times New Roman" panose="02020603050405020304" pitchFamily="18" charset="0"/>
                  <a:cs typeface="Times New Roman" panose="02020603050405020304" pitchFamily="18" charset="0"/>
                </a:rPr>
                <a:t> the second bunch!</a:t>
              </a:r>
            </a:p>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latin typeface="Times New Roman" panose="02020603050405020304" pitchFamily="18" charset="0"/>
                  <a:cs typeface="Times New Roman" panose="02020603050405020304" pitchFamily="18" charset="0"/>
                </a:rPr>
                <a:t>We can generate a step here for both amplitude and phase.</a:t>
              </a:r>
              <a:endParaRPr kumimoji="0" lang="en-US" sz="1800" b="0" i="0" u="none" strike="noStrike" cap="none" normalizeH="0" dirty="0" smtClean="0">
                <a:ln>
                  <a:noFill/>
                </a:ln>
                <a:solidFill>
                  <a:schemeClr val="tx1"/>
                </a:solidFill>
                <a:effectLst/>
                <a:latin typeface="Times New Roman" panose="02020603050405020304" pitchFamily="18" charset="0"/>
                <a:cs typeface="Times New Roman" panose="02020603050405020304" pitchFamily="18" charset="0"/>
              </a:endParaRPr>
            </a:p>
          </p:txBody>
        </p:sp>
      </p:grpSp>
      <p:grpSp>
        <p:nvGrpSpPr>
          <p:cNvPr id="28" name="Group 27"/>
          <p:cNvGrpSpPr/>
          <p:nvPr/>
        </p:nvGrpSpPr>
        <p:grpSpPr>
          <a:xfrm rot="19892805">
            <a:off x="5137733" y="3919819"/>
            <a:ext cx="3456868" cy="1843231"/>
            <a:chOff x="101777" y="1375526"/>
            <a:chExt cx="3786016" cy="1998562"/>
          </a:xfrm>
        </p:grpSpPr>
        <p:sp>
          <p:nvSpPr>
            <p:cNvPr id="29" name="Oval 28"/>
            <p:cNvSpPr/>
            <p:nvPr/>
          </p:nvSpPr>
          <p:spPr bwMode="auto">
            <a:xfrm>
              <a:off x="2100964" y="2007859"/>
              <a:ext cx="432048" cy="432048"/>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800" b="0" i="0" u="none" strike="noStrike" cap="none" normalizeH="0" baseline="0">
                <a:ln>
                  <a:noFill/>
                </a:ln>
                <a:solidFill>
                  <a:schemeClr val="tx1"/>
                </a:solidFill>
                <a:effectLst/>
                <a:latin typeface="Times" charset="0"/>
              </a:endParaRPr>
            </a:p>
          </p:txBody>
        </p:sp>
        <p:cxnSp>
          <p:nvCxnSpPr>
            <p:cNvPr id="30" name="Straight Arrow Connector 29"/>
            <p:cNvCxnSpPr/>
            <p:nvPr/>
          </p:nvCxnSpPr>
          <p:spPr bwMode="auto">
            <a:xfrm flipV="1">
              <a:off x="683120" y="2204864"/>
              <a:ext cx="1656632" cy="1169224"/>
            </a:xfrm>
            <a:prstGeom prst="straightConnector1">
              <a:avLst/>
            </a:prstGeom>
            <a:solidFill>
              <a:schemeClr val="accent1"/>
            </a:solidFill>
            <a:ln w="19050" cap="flat" cmpd="sng" algn="ctr">
              <a:solidFill>
                <a:schemeClr val="tx1"/>
              </a:solidFill>
              <a:prstDash val="solid"/>
              <a:round/>
              <a:headEnd type="none" w="med" len="med"/>
              <a:tailEnd type="arrow" w="med" len="med"/>
            </a:ln>
            <a:effectLst/>
          </p:spPr>
        </p:cxnSp>
        <p:sp>
          <p:nvSpPr>
            <p:cNvPr id="31" name="TextBox 30"/>
            <p:cNvSpPr txBox="1"/>
            <p:nvPr/>
          </p:nvSpPr>
          <p:spPr>
            <a:xfrm rot="1707195">
              <a:off x="101777" y="1878933"/>
              <a:ext cx="1497450" cy="792088"/>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Times New Roman" panose="02020603050405020304" pitchFamily="18" charset="0"/>
                  <a:cs typeface="Times New Roman" panose="02020603050405020304" pitchFamily="18" charset="0"/>
                </a:rPr>
                <a:t>Common vector for both bunches</a:t>
              </a:r>
              <a:endParaRPr lang="de-CH" sz="1800" kern="1000" spc="30" dirty="0" err="1" smtClean="0">
                <a:latin typeface="Times New Roman" panose="02020603050405020304" pitchFamily="18" charset="0"/>
                <a:cs typeface="Times New Roman" panose="02020603050405020304" pitchFamily="18" charset="0"/>
              </a:endParaRPr>
            </a:p>
          </p:txBody>
        </p:sp>
        <p:cxnSp>
          <p:nvCxnSpPr>
            <p:cNvPr id="32" name="Straight Arrow Connector 31"/>
            <p:cNvCxnSpPr/>
            <p:nvPr/>
          </p:nvCxnSpPr>
          <p:spPr bwMode="auto">
            <a:xfrm flipV="1">
              <a:off x="2324576" y="2078673"/>
              <a:ext cx="152752" cy="129985"/>
            </a:xfrm>
            <a:prstGeom prst="straightConnector1">
              <a:avLst/>
            </a:prstGeom>
            <a:solidFill>
              <a:schemeClr val="accent1"/>
            </a:solidFill>
            <a:ln w="9525" cap="flat" cmpd="sng" algn="ctr">
              <a:solidFill>
                <a:schemeClr val="tx1"/>
              </a:solidFill>
              <a:prstDash val="sysDot"/>
              <a:round/>
              <a:headEnd type="none" w="med" len="med"/>
              <a:tailEnd type="triangle"/>
            </a:ln>
            <a:effectLst/>
          </p:spPr>
        </p:cxnSp>
        <p:cxnSp>
          <p:nvCxnSpPr>
            <p:cNvPr id="33" name="Straight Arrow Connector 32"/>
            <p:cNvCxnSpPr>
              <a:endCxn id="29" idx="5"/>
            </p:cNvCxnSpPr>
            <p:nvPr/>
          </p:nvCxnSpPr>
          <p:spPr bwMode="auto">
            <a:xfrm>
              <a:off x="2297132" y="2220135"/>
              <a:ext cx="172608" cy="156500"/>
            </a:xfrm>
            <a:prstGeom prst="straightConnector1">
              <a:avLst/>
            </a:prstGeom>
            <a:solidFill>
              <a:schemeClr val="accent1"/>
            </a:solidFill>
            <a:ln w="9525" cap="flat" cmpd="sng" algn="ctr">
              <a:solidFill>
                <a:schemeClr val="tx1"/>
              </a:solidFill>
              <a:prstDash val="sysDot"/>
              <a:round/>
              <a:headEnd type="none" w="med" len="med"/>
              <a:tailEnd type="triangle"/>
            </a:ln>
            <a:effectLst/>
          </p:spPr>
        </p:cxnSp>
        <p:sp>
          <p:nvSpPr>
            <p:cNvPr id="34" name="TextBox 33"/>
            <p:cNvSpPr txBox="1"/>
            <p:nvPr/>
          </p:nvSpPr>
          <p:spPr>
            <a:xfrm rot="1707195">
              <a:off x="2336222" y="1375526"/>
              <a:ext cx="1551571" cy="792087"/>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Times New Roman" panose="02020603050405020304" pitchFamily="18" charset="0"/>
                  <a:cs typeface="Times New Roman" panose="02020603050405020304" pitchFamily="18" charset="0"/>
                </a:rPr>
                <a:t>Vector generated by the 28-ns step</a:t>
              </a:r>
              <a:endParaRPr lang="de-CH" sz="1800" kern="1000" spc="30" dirty="0" err="1" smtClean="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719597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Knobs Tuning the Second Bunch (cont.)</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12</a:t>
            </a:fld>
            <a:endParaRPr lang="en-US"/>
          </a:p>
        </p:txBody>
      </p:sp>
      <p:sp>
        <p:nvSpPr>
          <p:cNvPr id="21" name="TextBox 20"/>
          <p:cNvSpPr txBox="1"/>
          <p:nvPr/>
        </p:nvSpPr>
        <p:spPr>
          <a:xfrm>
            <a:off x="265233" y="692696"/>
            <a:ext cx="8602542" cy="707886"/>
          </a:xfrm>
          <a:prstGeom prst="rect">
            <a:avLst/>
          </a:prstGeom>
          <a:solidFill>
            <a:schemeClr val="bg1"/>
          </a:solidFill>
        </p:spPr>
        <p:txBody>
          <a:bodyPr wrap="square" rtlCol="0">
            <a:spAutoFit/>
          </a:bodyPr>
          <a:lstStyle/>
          <a:p>
            <a:pPr marL="457200" lvl="0" indent="-457200">
              <a:spcBef>
                <a:spcPts val="600"/>
              </a:spcBef>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Amplitude and phase step in RF pulse</a:t>
            </a:r>
            <a:r>
              <a:rPr lang="en-US" sz="2000" dirty="0" smtClean="0">
                <a:latin typeface="Times New Roman" panose="02020603050405020304" pitchFamily="18" charset="0"/>
                <a:cs typeface="Times New Roman" panose="02020603050405020304" pitchFamily="18" charset="0"/>
              </a:rPr>
              <a:t>. </a:t>
            </a:r>
            <a:r>
              <a:rPr lang="en-US" sz="2000" u="sng" dirty="0" smtClean="0">
                <a:latin typeface="Times New Roman" panose="02020603050405020304" pitchFamily="18" charset="0"/>
                <a:cs typeface="Times New Roman" panose="02020603050405020304" pitchFamily="18" charset="0"/>
              </a:rPr>
              <a:t>Amplitude and phase step example </a:t>
            </a:r>
            <a:r>
              <a:rPr lang="en-US" sz="2000" dirty="0" smtClean="0">
                <a:latin typeface="Times New Roman" panose="02020603050405020304" pitchFamily="18" charset="0"/>
                <a:cs typeface="Times New Roman" panose="02020603050405020304" pitchFamily="18" charset="0"/>
              </a:rPr>
              <a:t>in SINSB03/04.</a:t>
            </a: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4283968" y="4118569"/>
            <a:ext cx="3600000" cy="2694807"/>
          </a:xfrm>
          <a:prstGeom prst="rect">
            <a:avLst/>
          </a:prstGeom>
        </p:spPr>
      </p:pic>
      <p:pic>
        <p:nvPicPr>
          <p:cNvPr id="28" name="Picture 27"/>
          <p:cNvPicPr>
            <a:picLocks noChangeAspect="1"/>
          </p:cNvPicPr>
          <p:nvPr/>
        </p:nvPicPr>
        <p:blipFill>
          <a:blip r:embed="rId3"/>
          <a:stretch>
            <a:fillRect/>
          </a:stretch>
        </p:blipFill>
        <p:spPr>
          <a:xfrm>
            <a:off x="734924" y="4118569"/>
            <a:ext cx="3600000" cy="2694807"/>
          </a:xfrm>
          <a:prstGeom prst="rect">
            <a:avLst/>
          </a:prstGeom>
        </p:spPr>
      </p:pic>
      <p:cxnSp>
        <p:nvCxnSpPr>
          <p:cNvPr id="30" name="Straight Connector 29"/>
          <p:cNvCxnSpPr/>
          <p:nvPr/>
        </p:nvCxnSpPr>
        <p:spPr bwMode="auto">
          <a:xfrm flipV="1">
            <a:off x="573464" y="4032858"/>
            <a:ext cx="7632848" cy="0"/>
          </a:xfrm>
          <a:prstGeom prst="line">
            <a:avLst/>
          </a:prstGeom>
          <a:ln>
            <a:solidFill>
              <a:srgbClr val="FFF5D6"/>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pic>
        <p:nvPicPr>
          <p:cNvPr id="33" name="Picture 32"/>
          <p:cNvPicPr>
            <a:picLocks noChangeAspect="1"/>
          </p:cNvPicPr>
          <p:nvPr/>
        </p:nvPicPr>
        <p:blipFill>
          <a:blip r:embed="rId4"/>
          <a:stretch>
            <a:fillRect/>
          </a:stretch>
        </p:blipFill>
        <p:spPr>
          <a:xfrm>
            <a:off x="4319506" y="1268761"/>
            <a:ext cx="3600000" cy="2694807"/>
          </a:xfrm>
          <a:prstGeom prst="rect">
            <a:avLst/>
          </a:prstGeom>
        </p:spPr>
      </p:pic>
      <p:pic>
        <p:nvPicPr>
          <p:cNvPr id="34" name="Picture 33"/>
          <p:cNvPicPr>
            <a:picLocks noChangeAspect="1"/>
          </p:cNvPicPr>
          <p:nvPr/>
        </p:nvPicPr>
        <p:blipFill>
          <a:blip r:embed="rId5"/>
          <a:stretch>
            <a:fillRect/>
          </a:stretch>
        </p:blipFill>
        <p:spPr>
          <a:xfrm>
            <a:off x="734924" y="1268760"/>
            <a:ext cx="3600000" cy="2694807"/>
          </a:xfrm>
          <a:prstGeom prst="rect">
            <a:avLst/>
          </a:prstGeom>
        </p:spPr>
      </p:pic>
    </p:spTree>
    <p:extLst>
      <p:ext uri="{BB962C8B-B14F-4D97-AF65-F5344CB8AC3E}">
        <p14:creationId xmlns:p14="http://schemas.microsoft.com/office/powerpoint/2010/main" val="3027957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Knobs Tuning the Second Bunch (cont.)</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13</a:t>
            </a:fld>
            <a:endParaRPr lang="en-US"/>
          </a:p>
        </p:txBody>
      </p:sp>
      <p:sp>
        <p:nvSpPr>
          <p:cNvPr id="21" name="TextBox 20"/>
          <p:cNvSpPr txBox="1"/>
          <p:nvPr/>
        </p:nvSpPr>
        <p:spPr>
          <a:xfrm>
            <a:off x="207628" y="604610"/>
            <a:ext cx="8602542" cy="400110"/>
          </a:xfrm>
          <a:prstGeom prst="rect">
            <a:avLst/>
          </a:prstGeom>
          <a:solidFill>
            <a:schemeClr val="bg1"/>
          </a:solidFill>
        </p:spPr>
        <p:txBody>
          <a:bodyPr wrap="square" rtlCol="0">
            <a:spAutoFit/>
          </a:bodyPr>
          <a:lstStyle/>
          <a:p>
            <a:pPr marL="457200" lvl="0" indent="-457200">
              <a:spcBef>
                <a:spcPts val="600"/>
              </a:spcBef>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Amplitude and phase step in RF pulse</a:t>
            </a:r>
            <a:r>
              <a:rPr lang="en-US" sz="2000" dirty="0" smtClean="0">
                <a:latin typeface="Times New Roman" panose="02020603050405020304" pitchFamily="18" charset="0"/>
                <a:cs typeface="Times New Roman" panose="02020603050405020304" pitchFamily="18" charset="0"/>
              </a:rPr>
              <a:t>. </a:t>
            </a:r>
            <a:r>
              <a:rPr lang="en-US" sz="2000" u="sng" dirty="0" smtClean="0">
                <a:latin typeface="Times New Roman" panose="02020603050405020304" pitchFamily="18" charset="0"/>
                <a:cs typeface="Times New Roman" panose="02020603050405020304" pitchFamily="18" charset="0"/>
              </a:rPr>
              <a:t>Tuning range. </a:t>
            </a:r>
            <a:endParaRPr lang="en-US" sz="2000" dirty="0">
              <a:latin typeface="Times New Roman" panose="02020603050405020304" pitchFamily="18" charset="0"/>
              <a:cs typeface="Times New Roman" panose="02020603050405020304" pitchFamily="18" charset="0"/>
            </a:endParaRPr>
          </a:p>
        </p:txBody>
      </p:sp>
      <p:sp>
        <p:nvSpPr>
          <p:cNvPr id="33" name="TextBox 32"/>
          <p:cNvSpPr txBox="1"/>
          <p:nvPr/>
        </p:nvSpPr>
        <p:spPr>
          <a:xfrm>
            <a:off x="756392" y="1124744"/>
            <a:ext cx="7632032" cy="2088232"/>
          </a:xfrm>
          <a:prstGeom prst="rect">
            <a:avLst/>
          </a:prstGeom>
          <a:noFill/>
        </p:spPr>
        <p:txBody>
          <a:bodyPr wrap="square" lIns="0" tIns="0" rIns="0" bIns="0" rtlCol="0">
            <a:noAutofit/>
          </a:bodyPr>
          <a:lstStyle/>
          <a:p>
            <a:pPr>
              <a:lnSpc>
                <a:spcPct val="110000"/>
              </a:lnSpc>
              <a:spcBef>
                <a:spcPts val="0"/>
              </a:spcBef>
            </a:pPr>
            <a:r>
              <a:rPr lang="en-US" sz="2000" kern="1000" spc="30" dirty="0" smtClean="0">
                <a:latin typeface="Times New Roman" panose="02020603050405020304" pitchFamily="18" charset="0"/>
                <a:cs typeface="Times New Roman" panose="02020603050405020304" pitchFamily="18" charset="0"/>
              </a:rPr>
              <a:t>Tuning range</a:t>
            </a:r>
            <a:r>
              <a:rPr lang="en-US" sz="2000" kern="1000" spc="30" dirty="0">
                <a:latin typeface="Times New Roman" panose="02020603050405020304" pitchFamily="18" charset="0"/>
                <a:cs typeface="Times New Roman" panose="02020603050405020304" pitchFamily="18" charset="0"/>
              </a:rPr>
              <a:t> </a:t>
            </a:r>
            <a:r>
              <a:rPr lang="en-US" sz="2000" kern="1000" spc="30" dirty="0" smtClean="0">
                <a:latin typeface="Times New Roman" panose="02020603050405020304" pitchFamily="18" charset="0"/>
                <a:cs typeface="Times New Roman" panose="02020603050405020304" pitchFamily="18" charset="0"/>
              </a:rPr>
              <a:t>for step ratio 0 ~ 1.2 and step phase -30 ~ 30 degree:</a:t>
            </a:r>
          </a:p>
          <a:p>
            <a:pPr marL="742950" lvl="1" indent="-285750">
              <a:lnSpc>
                <a:spcPct val="110000"/>
              </a:lnSpc>
              <a:spcBef>
                <a:spcPts val="0"/>
              </a:spcBef>
              <a:buFont typeface="Wingdings" panose="05000000000000000000" pitchFamily="2" charset="2"/>
              <a:buChar char="§"/>
            </a:pPr>
            <a:r>
              <a:rPr lang="en-US" sz="2000" kern="1000" spc="30" dirty="0" smtClean="0">
                <a:latin typeface="Times New Roman" panose="02020603050405020304" pitchFamily="18" charset="0"/>
                <a:cs typeface="Times New Roman" panose="02020603050405020304" pitchFamily="18" charset="0"/>
              </a:rPr>
              <a:t>Gun:	</a:t>
            </a:r>
            <a:r>
              <a:rPr lang="en-US" sz="2000" b="1" kern="1000" spc="30" dirty="0" smtClean="0">
                <a:latin typeface="Times New Roman" panose="02020603050405020304" pitchFamily="18" charset="0"/>
                <a:cs typeface="Times New Roman" panose="02020603050405020304" pitchFamily="18" charset="0"/>
              </a:rPr>
              <a:t>-2.5% ~ 1.5% 	±0.9 degree</a:t>
            </a:r>
          </a:p>
          <a:p>
            <a:pPr marL="742950" lvl="1" indent="-285750">
              <a:lnSpc>
                <a:spcPct val="110000"/>
              </a:lnSpc>
              <a:spcBef>
                <a:spcPts val="0"/>
              </a:spcBef>
              <a:buFont typeface="Wingdings" panose="05000000000000000000" pitchFamily="2" charset="2"/>
              <a:buChar char="§"/>
            </a:pPr>
            <a:r>
              <a:rPr lang="en-US" sz="2000" kern="1000" spc="30" dirty="0" smtClean="0">
                <a:latin typeface="Times New Roman" panose="02020603050405020304" pitchFamily="18" charset="0"/>
                <a:cs typeface="Times New Roman" panose="02020603050405020304" pitchFamily="18" charset="0"/>
              </a:rPr>
              <a:t>S-band</a:t>
            </a:r>
            <a:r>
              <a:rPr lang="en-US" sz="2000" kern="1000" spc="30" dirty="0">
                <a:latin typeface="Times New Roman" panose="02020603050405020304" pitchFamily="18" charset="0"/>
                <a:cs typeface="Times New Roman" panose="02020603050405020304" pitchFamily="18" charset="0"/>
              </a:rPr>
              <a:t>:</a:t>
            </a:r>
            <a:r>
              <a:rPr lang="en-US" sz="2000" b="1" kern="1000" spc="30" dirty="0">
                <a:latin typeface="Times New Roman" panose="02020603050405020304" pitchFamily="18" charset="0"/>
                <a:cs typeface="Times New Roman" panose="02020603050405020304" pitchFamily="18" charset="0"/>
              </a:rPr>
              <a:t>	</a:t>
            </a:r>
            <a:r>
              <a:rPr lang="en-US" sz="2000" b="1" kern="1000" spc="30" dirty="0" smtClean="0">
                <a:latin typeface="Times New Roman" panose="02020603050405020304" pitchFamily="18" charset="0"/>
                <a:cs typeface="Times New Roman" panose="02020603050405020304" pitchFamily="18" charset="0"/>
              </a:rPr>
              <a:t>-1.0% ~ 0.5% </a:t>
            </a:r>
            <a:r>
              <a:rPr lang="en-US" sz="2000" b="1" kern="1000" spc="30" dirty="0">
                <a:latin typeface="Times New Roman" panose="02020603050405020304" pitchFamily="18" charset="0"/>
                <a:cs typeface="Times New Roman" panose="02020603050405020304" pitchFamily="18" charset="0"/>
              </a:rPr>
              <a:t>	</a:t>
            </a:r>
            <a:r>
              <a:rPr lang="en-US" sz="2000" b="1" kern="1000" spc="30" dirty="0" smtClean="0">
                <a:latin typeface="Times New Roman" panose="02020603050405020304" pitchFamily="18" charset="0"/>
                <a:cs typeface="Times New Roman" panose="02020603050405020304" pitchFamily="18" charset="0"/>
              </a:rPr>
              <a:t>±0.4 degree</a:t>
            </a:r>
          </a:p>
          <a:p>
            <a:pPr marL="742950" lvl="1" indent="-285750">
              <a:lnSpc>
                <a:spcPct val="110000"/>
              </a:lnSpc>
              <a:spcBef>
                <a:spcPts val="0"/>
              </a:spcBef>
              <a:buFont typeface="Wingdings" panose="05000000000000000000" pitchFamily="2" charset="2"/>
              <a:buChar char="§"/>
            </a:pPr>
            <a:r>
              <a:rPr lang="en-US" sz="2000" kern="1000" spc="30" dirty="0" smtClean="0">
                <a:latin typeface="Times New Roman" panose="02020603050405020304" pitchFamily="18" charset="0"/>
                <a:cs typeface="Times New Roman" panose="02020603050405020304" pitchFamily="18" charset="0"/>
              </a:rPr>
              <a:t>C-band</a:t>
            </a:r>
            <a:r>
              <a:rPr lang="en-US" sz="2000" kern="1000" spc="30" dirty="0">
                <a:latin typeface="Times New Roman" panose="02020603050405020304" pitchFamily="18" charset="0"/>
                <a:cs typeface="Times New Roman" panose="02020603050405020304" pitchFamily="18" charset="0"/>
              </a:rPr>
              <a:t>:</a:t>
            </a:r>
            <a:r>
              <a:rPr lang="en-US" sz="2000" b="1" kern="1000" spc="30" dirty="0">
                <a:latin typeface="Times New Roman" panose="02020603050405020304" pitchFamily="18" charset="0"/>
                <a:cs typeface="Times New Roman" panose="02020603050405020304" pitchFamily="18" charset="0"/>
              </a:rPr>
              <a:t>	-</a:t>
            </a:r>
            <a:r>
              <a:rPr lang="en-US" sz="2000" b="1" kern="1000" spc="30" dirty="0" smtClean="0">
                <a:latin typeface="Times New Roman" panose="02020603050405020304" pitchFamily="18" charset="0"/>
                <a:cs typeface="Times New Roman" panose="02020603050405020304" pitchFamily="18" charset="0"/>
              </a:rPr>
              <a:t>10</a:t>
            </a:r>
            <a:r>
              <a:rPr lang="en-US" sz="2000" b="1" kern="1000" spc="30" dirty="0">
                <a:latin typeface="Times New Roman" panose="02020603050405020304" pitchFamily="18" charset="0"/>
                <a:cs typeface="Times New Roman" panose="02020603050405020304" pitchFamily="18" charset="0"/>
              </a:rPr>
              <a:t>% ~ </a:t>
            </a:r>
            <a:r>
              <a:rPr lang="en-US" sz="2000" b="1" kern="1000" spc="30" dirty="0" smtClean="0">
                <a:latin typeface="Times New Roman" panose="02020603050405020304" pitchFamily="18" charset="0"/>
                <a:cs typeface="Times New Roman" panose="02020603050405020304" pitchFamily="18" charset="0"/>
              </a:rPr>
              <a:t>-5</a:t>
            </a:r>
            <a:r>
              <a:rPr lang="en-US" sz="2000" b="1" kern="1000" spc="30" dirty="0">
                <a:latin typeface="Times New Roman" panose="02020603050405020304" pitchFamily="18" charset="0"/>
                <a:cs typeface="Times New Roman" panose="02020603050405020304" pitchFamily="18" charset="0"/>
              </a:rPr>
              <a:t>% 	±</a:t>
            </a:r>
            <a:r>
              <a:rPr lang="en-US" sz="2000" b="1" kern="1000" spc="30" dirty="0" smtClean="0">
                <a:latin typeface="Times New Roman" panose="02020603050405020304" pitchFamily="18" charset="0"/>
                <a:cs typeface="Times New Roman" panose="02020603050405020304" pitchFamily="18" charset="0"/>
              </a:rPr>
              <a:t>0.6 degree</a:t>
            </a:r>
          </a:p>
          <a:p>
            <a:pPr marL="742950" lvl="1" indent="-285750">
              <a:lnSpc>
                <a:spcPct val="110000"/>
              </a:lnSpc>
              <a:spcBef>
                <a:spcPts val="0"/>
              </a:spcBef>
              <a:buFont typeface="Wingdings" panose="05000000000000000000" pitchFamily="2" charset="2"/>
              <a:buChar char="§"/>
            </a:pPr>
            <a:r>
              <a:rPr lang="en-US" sz="2000" kern="1000" spc="30" dirty="0" smtClean="0">
                <a:latin typeface="Times New Roman" panose="02020603050405020304" pitchFamily="18" charset="0"/>
                <a:cs typeface="Times New Roman" panose="02020603050405020304" pitchFamily="18" charset="0"/>
              </a:rPr>
              <a:t>X-band</a:t>
            </a:r>
            <a:r>
              <a:rPr lang="en-US" sz="2000" kern="1000" spc="30" dirty="0">
                <a:latin typeface="Times New Roman" panose="02020603050405020304" pitchFamily="18" charset="0"/>
                <a:cs typeface="Times New Roman" panose="02020603050405020304" pitchFamily="18" charset="0"/>
              </a:rPr>
              <a:t>:</a:t>
            </a:r>
            <a:r>
              <a:rPr lang="en-US" sz="2000" b="1" kern="1000" spc="30" dirty="0">
                <a:latin typeface="Times New Roman" panose="02020603050405020304" pitchFamily="18" charset="0"/>
                <a:cs typeface="Times New Roman" panose="02020603050405020304" pitchFamily="18" charset="0"/>
              </a:rPr>
              <a:t>	</a:t>
            </a:r>
            <a:r>
              <a:rPr lang="en-US" sz="2000" b="1" kern="1000" spc="30" dirty="0" smtClean="0">
                <a:latin typeface="Times New Roman" panose="02020603050405020304" pitchFamily="18" charset="0"/>
                <a:cs typeface="Times New Roman" panose="02020603050405020304" pitchFamily="18" charset="0"/>
              </a:rPr>
              <a:t>-25% </a:t>
            </a:r>
            <a:r>
              <a:rPr lang="en-US" sz="2000" b="1" kern="1000" spc="30" dirty="0">
                <a:latin typeface="Times New Roman" panose="02020603050405020304" pitchFamily="18" charset="0"/>
                <a:cs typeface="Times New Roman" panose="02020603050405020304" pitchFamily="18" charset="0"/>
              </a:rPr>
              <a:t>~ </a:t>
            </a:r>
            <a:r>
              <a:rPr lang="en-US" sz="2000" b="1" kern="1000" spc="30" dirty="0" smtClean="0">
                <a:latin typeface="Times New Roman" panose="02020603050405020304" pitchFamily="18" charset="0"/>
                <a:cs typeface="Times New Roman" panose="02020603050405020304" pitchFamily="18" charset="0"/>
              </a:rPr>
              <a:t>5</a:t>
            </a:r>
            <a:r>
              <a:rPr lang="en-US" sz="2000" b="1" kern="1000" spc="30" dirty="0">
                <a:latin typeface="Times New Roman" panose="02020603050405020304" pitchFamily="18" charset="0"/>
                <a:cs typeface="Times New Roman" panose="02020603050405020304" pitchFamily="18" charset="0"/>
              </a:rPr>
              <a:t>% 	</a:t>
            </a:r>
            <a:r>
              <a:rPr lang="en-US" sz="2000" b="1" kern="1000" spc="30" dirty="0" smtClean="0">
                <a:latin typeface="Times New Roman" panose="02020603050405020304" pitchFamily="18" charset="0"/>
                <a:cs typeface="Times New Roman" panose="02020603050405020304" pitchFamily="18" charset="0"/>
              </a:rPr>
              <a:t>±7.6 degree</a:t>
            </a:r>
            <a:endParaRPr lang="en-US" sz="2000" b="1" kern="1000" spc="3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32085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93024" y="2813050"/>
            <a:ext cx="820330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defRPr/>
            </a:pPr>
            <a:r>
              <a:rPr lang="en-US" sz="2800" b="1" dirty="0" smtClean="0">
                <a:latin typeface="Times New Roman" panose="02020603050405020304" pitchFamily="18" charset="0"/>
                <a:cs typeface="Times New Roman" panose="02020603050405020304" pitchFamily="18" charset="0"/>
              </a:rPr>
              <a:t>Setup Procedures</a:t>
            </a:r>
            <a:endParaRPr lang="en-US" sz="28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pPr>
              <a:defRPr/>
            </a:pPr>
            <a:fld id="{E153F75A-1695-3844-9929-5836CA433D31}" type="slidenum">
              <a:rPr lang="en-US" smtClean="0"/>
              <a:pPr>
                <a:defRPr/>
              </a:pPr>
              <a:t>14</a:t>
            </a:fld>
            <a:endParaRPr lang="en-US"/>
          </a:p>
        </p:txBody>
      </p:sp>
    </p:spTree>
    <p:extLst>
      <p:ext uri="{BB962C8B-B14F-4D97-AF65-F5344CB8AC3E}">
        <p14:creationId xmlns:p14="http://schemas.microsoft.com/office/powerpoint/2010/main" val="13544324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Setup Procedure for Gun</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15</a:t>
            </a:fld>
            <a:endParaRPr lang="en-US"/>
          </a:p>
        </p:txBody>
      </p:sp>
      <p:sp>
        <p:nvSpPr>
          <p:cNvPr id="5" name="Rectangle 4"/>
          <p:cNvSpPr/>
          <p:nvPr/>
        </p:nvSpPr>
        <p:spPr>
          <a:xfrm>
            <a:off x="196129" y="630862"/>
            <a:ext cx="8712968" cy="5093702"/>
          </a:xfrm>
          <a:prstGeom prst="rect">
            <a:avLst/>
          </a:prstGeom>
        </p:spPr>
        <p:txBody>
          <a:bodyPr wrap="square">
            <a:spAutoFit/>
          </a:bodyPr>
          <a:lstStyle/>
          <a:p>
            <a:pPr marL="342900" lvl="0" indent="-342900" algn="just">
              <a:spcBef>
                <a:spcPts val="300"/>
              </a:spcBef>
              <a:spcAft>
                <a:spcPts val="300"/>
              </a:spcAft>
              <a:buFont typeface="+mj-lt"/>
              <a:buAutoNum type="arabicPeriod"/>
            </a:pPr>
            <a:r>
              <a:rPr lang="en-US" sz="2000" dirty="0">
                <a:latin typeface="Times New Roman" panose="02020603050405020304" pitchFamily="18" charset="0"/>
                <a:ea typeface="SimSun" panose="02010600030101010101" pitchFamily="2" charset="-122"/>
                <a:cs typeface="Times New Roman" panose="02020603050405020304" pitchFamily="18" charset="0"/>
              </a:rPr>
              <a:t>The first bunch should be optimized by the nominal Gun setup procedure.</a:t>
            </a:r>
            <a:endParaRPr lang="de-CH" sz="2000" dirty="0">
              <a:latin typeface="Calibri" panose="020F0502020204030204" pitchFamily="34" charset="0"/>
              <a:ea typeface="SimSun" panose="02010600030101010101" pitchFamily="2" charset="-122"/>
              <a:cs typeface="Times New Roman" panose="02020603050405020304" pitchFamily="18" charset="0"/>
            </a:endParaRPr>
          </a:p>
          <a:p>
            <a:pPr marL="342900" lvl="0" indent="-342900" algn="just">
              <a:spcBef>
                <a:spcPts val="300"/>
              </a:spcBef>
              <a:spcAft>
                <a:spcPts val="300"/>
              </a:spcAft>
              <a:buFont typeface="+mj-lt"/>
              <a:buAutoNum type="arabicPeriod"/>
            </a:pPr>
            <a:r>
              <a:rPr lang="en-US" sz="2000" dirty="0">
                <a:latin typeface="Times New Roman" panose="02020603050405020304" pitchFamily="18" charset="0"/>
                <a:ea typeface="SimSun" panose="02010600030101010101" pitchFamily="2" charset="-122"/>
                <a:cs typeface="Times New Roman" panose="02020603050405020304" pitchFamily="18" charset="0"/>
              </a:rPr>
              <a:t>Still only with the first bunch, remember the bunch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charge and the </a:t>
            </a:r>
            <a:r>
              <a:rPr lang="en-US" sz="2000" dirty="0">
                <a:latin typeface="Times New Roman" panose="02020603050405020304" pitchFamily="18" charset="0"/>
                <a:ea typeface="SimSun" panose="02010600030101010101" pitchFamily="2" charset="-122"/>
                <a:cs typeface="Times New Roman" panose="02020603050405020304" pitchFamily="18" charset="0"/>
              </a:rPr>
              <a:t>LH BAM reading.</a:t>
            </a:r>
            <a:endParaRPr lang="de-CH" sz="2000" dirty="0">
              <a:latin typeface="Calibri" panose="020F0502020204030204" pitchFamily="34" charset="0"/>
              <a:ea typeface="SimSun" panose="02010600030101010101" pitchFamily="2" charset="-122"/>
              <a:cs typeface="Times New Roman" panose="02020603050405020304" pitchFamily="18" charset="0"/>
            </a:endParaRPr>
          </a:p>
          <a:p>
            <a:pPr marL="342900" lvl="0" indent="-342900" algn="just">
              <a:spcBef>
                <a:spcPts val="300"/>
              </a:spcBef>
              <a:spcAft>
                <a:spcPts val="300"/>
              </a:spcAft>
              <a:buFont typeface="+mj-lt"/>
              <a:buAutoNum type="arabicPeriod"/>
            </a:pPr>
            <a:r>
              <a:rPr lang="en-US" sz="2000" dirty="0">
                <a:latin typeface="Times New Roman" panose="02020603050405020304" pitchFamily="18" charset="0"/>
                <a:ea typeface="SimSun" panose="02010600030101010101" pitchFamily="2" charset="-122"/>
                <a:cs typeface="Times New Roman" panose="02020603050405020304" pitchFamily="18" charset="0"/>
              </a:rPr>
              <a:t>Move the Gun RF timing earlier by 28 ns and now the first bunch experiences the RF field for the second bunch.</a:t>
            </a:r>
            <a:endParaRPr lang="de-CH" sz="2000" dirty="0">
              <a:latin typeface="Calibri" panose="020F0502020204030204" pitchFamily="34" charset="0"/>
              <a:ea typeface="SimSun" panose="02010600030101010101" pitchFamily="2" charset="-122"/>
              <a:cs typeface="Times New Roman" panose="02020603050405020304" pitchFamily="18" charset="0"/>
            </a:endParaRPr>
          </a:p>
          <a:p>
            <a:pPr marL="342900" lvl="0" indent="-342900" algn="just">
              <a:spcBef>
                <a:spcPts val="300"/>
              </a:spcBef>
              <a:spcAft>
                <a:spcPts val="300"/>
              </a:spcAft>
              <a:buFont typeface="+mj-lt"/>
              <a:buAutoNum type="arabicPeriod"/>
            </a:pPr>
            <a:r>
              <a:rPr lang="en-US" sz="2000" dirty="0">
                <a:latin typeface="Times New Roman" panose="02020603050405020304" pitchFamily="18" charset="0"/>
                <a:ea typeface="SimSun" panose="02010600030101010101" pitchFamily="2" charset="-122"/>
                <a:cs typeface="Times New Roman" panose="02020603050405020304" pitchFamily="18" charset="0"/>
              </a:rPr>
              <a:t>Tune the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Gun </a:t>
            </a:r>
            <a:r>
              <a:rPr lang="en-US" sz="2000" dirty="0">
                <a:latin typeface="Times New Roman" panose="02020603050405020304" pitchFamily="18" charset="0"/>
                <a:ea typeface="SimSun" panose="02010600030101010101" pitchFamily="2" charset="-122"/>
                <a:cs typeface="Times New Roman" panose="02020603050405020304" pitchFamily="18" charset="0"/>
              </a:rPr>
              <a:t>RF pulse step amplitude and phase to recover the bunch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charge </a:t>
            </a:r>
            <a:r>
              <a:rPr lang="en-US" sz="2000" dirty="0">
                <a:latin typeface="Times New Roman" panose="02020603050405020304" pitchFamily="18" charset="0"/>
                <a:ea typeface="SimSun" panose="02010600030101010101" pitchFamily="2" charset="-122"/>
                <a:cs typeface="Times New Roman" panose="02020603050405020304" pitchFamily="18" charset="0"/>
              </a:rPr>
              <a:t>and LH BAM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reading (</a:t>
            </a:r>
            <a:r>
              <a:rPr lang="en-US" sz="2000" dirty="0" smtClean="0">
                <a:solidFill>
                  <a:srgbClr val="FF00FF"/>
                </a:solidFill>
                <a:latin typeface="Times New Roman" panose="02020603050405020304" pitchFamily="18" charset="0"/>
                <a:ea typeface="SimSun" panose="02010600030101010101" pitchFamily="2" charset="-122"/>
                <a:cs typeface="Times New Roman" panose="02020603050405020304" pitchFamily="18" charset="0"/>
              </a:rPr>
              <a:t>or energy and energy spread at Gun spectrometer – need further test</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 </a:t>
            </a:r>
            <a:r>
              <a:rPr lang="en-US" sz="2000" dirty="0">
                <a:latin typeface="Times New Roman" panose="02020603050405020304" pitchFamily="18" charset="0"/>
                <a:ea typeface="SimSun" panose="02010600030101010101" pitchFamily="2" charset="-122"/>
                <a:cs typeface="Times New Roman" panose="02020603050405020304" pitchFamily="18" charset="0"/>
              </a:rPr>
              <a:t>of the first bunch as saved in step 2.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After </a:t>
            </a:r>
            <a:r>
              <a:rPr lang="en-US" sz="2000" dirty="0">
                <a:latin typeface="Times New Roman" panose="02020603050405020304" pitchFamily="18" charset="0"/>
                <a:ea typeface="SimSun" panose="02010600030101010101" pitchFamily="2" charset="-122"/>
                <a:cs typeface="Times New Roman" panose="02020603050405020304" pitchFamily="18" charset="0"/>
              </a:rPr>
              <a:t>setting this step,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the </a:t>
            </a:r>
            <a:r>
              <a:rPr lang="en-US" sz="2000" dirty="0">
                <a:latin typeface="Times New Roman" panose="02020603050405020304" pitchFamily="18" charset="0"/>
                <a:ea typeface="SimSun" panose="02010600030101010101" pitchFamily="2" charset="-122"/>
                <a:cs typeface="Times New Roman" panose="02020603050405020304" pitchFamily="18" charset="0"/>
              </a:rPr>
              <a:t>second bunch will experience the same RF amplitude and phase with the first bunch. </a:t>
            </a:r>
            <a:endParaRPr lang="de-CH" sz="2000" dirty="0">
              <a:latin typeface="Calibri" panose="020F0502020204030204" pitchFamily="34" charset="0"/>
              <a:ea typeface="SimSun" panose="02010600030101010101" pitchFamily="2" charset="-122"/>
              <a:cs typeface="Times New Roman" panose="02020603050405020304" pitchFamily="18" charset="0"/>
            </a:endParaRPr>
          </a:p>
          <a:p>
            <a:pPr marL="342900" lvl="0" indent="-342900" algn="just">
              <a:spcBef>
                <a:spcPts val="300"/>
              </a:spcBef>
              <a:spcAft>
                <a:spcPts val="300"/>
              </a:spcAft>
              <a:buFont typeface="+mj-lt"/>
              <a:buAutoNum type="arabicPeriod" startAt="5"/>
            </a:pPr>
            <a:r>
              <a:rPr lang="en-US" sz="2000" dirty="0">
                <a:latin typeface="Times New Roman" panose="02020603050405020304" pitchFamily="18" charset="0"/>
                <a:ea typeface="SimSun" panose="02010600030101010101" pitchFamily="2" charset="-122"/>
                <a:cs typeface="Times New Roman" panose="02020603050405020304" pitchFamily="18" charset="0"/>
              </a:rPr>
              <a:t>Restore the Gun RF station timing as original values.</a:t>
            </a:r>
            <a:endParaRPr lang="de-CH" sz="2000" dirty="0">
              <a:latin typeface="Calibri" panose="020F0502020204030204" pitchFamily="34" charset="0"/>
              <a:ea typeface="SimSun" panose="02010600030101010101" pitchFamily="2" charset="-122"/>
              <a:cs typeface="Times New Roman" panose="02020603050405020304" pitchFamily="18" charset="0"/>
            </a:endParaRPr>
          </a:p>
          <a:p>
            <a:pPr marL="342900" lvl="0" indent="-342900" algn="just">
              <a:spcBef>
                <a:spcPts val="300"/>
              </a:spcBef>
              <a:spcAft>
                <a:spcPts val="300"/>
              </a:spcAft>
              <a:buFont typeface="+mj-lt"/>
              <a:buAutoNum type="arabicPeriod" startAt="5"/>
            </a:pPr>
            <a:r>
              <a:rPr lang="en-US" sz="2000" dirty="0">
                <a:latin typeface="Times New Roman" panose="02020603050405020304" pitchFamily="18" charset="0"/>
                <a:ea typeface="SimSun" panose="02010600030101010101" pitchFamily="2" charset="-122"/>
                <a:cs typeface="Times New Roman" panose="02020603050405020304" pitchFamily="18" charset="0"/>
              </a:rPr>
              <a:t>Enable the second bunch, observe the two-bunch arrival times at LH and tune the timing of second laser to equalize the two-bunch arrival times at LH</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 (</a:t>
            </a:r>
            <a:r>
              <a:rPr lang="en-US" sz="2000" dirty="0" smtClean="0">
                <a:solidFill>
                  <a:srgbClr val="FF00FF"/>
                </a:solidFill>
                <a:latin typeface="Times New Roman" panose="02020603050405020304" pitchFamily="18" charset="0"/>
                <a:ea typeface="SimSun" panose="02010600030101010101" pitchFamily="2" charset="-122"/>
                <a:cs typeface="Times New Roman" panose="02020603050405020304" pitchFamily="18" charset="0"/>
              </a:rPr>
              <a:t>Note: do not change any longer the Gun RF, but only use the delay of second laser as the knob in this step!</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a:t>
            </a:r>
            <a:endParaRPr lang="de-CH" sz="2000" dirty="0">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81596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Setup Procedure for Injector</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16</a:t>
            </a:fld>
            <a:endParaRPr lang="en-US"/>
          </a:p>
        </p:txBody>
      </p:sp>
      <p:sp>
        <p:nvSpPr>
          <p:cNvPr id="5" name="Rectangle 4"/>
          <p:cNvSpPr/>
          <p:nvPr/>
        </p:nvSpPr>
        <p:spPr>
          <a:xfrm>
            <a:off x="154807" y="700632"/>
            <a:ext cx="8712968" cy="5216813"/>
          </a:xfrm>
          <a:prstGeom prst="rect">
            <a:avLst/>
          </a:prstGeom>
        </p:spPr>
        <p:txBody>
          <a:bodyPr wrap="square">
            <a:spAutoFit/>
          </a:bodyPr>
          <a:lstStyle/>
          <a:p>
            <a:pPr marL="342900" lvl="0" indent="-342900" algn="just">
              <a:spcBef>
                <a:spcPts val="300"/>
              </a:spcBef>
              <a:spcAft>
                <a:spcPts val="300"/>
              </a:spcAft>
              <a:buFont typeface="+mj-lt"/>
              <a:buAutoNum type="arabi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Flatten the RF pulses for SINSB01-04 and SINXB01 via ILC.</a:t>
            </a:r>
          </a:p>
          <a:p>
            <a:pPr marL="342900" lvl="0" indent="-342900" algn="just">
              <a:spcBef>
                <a:spcPts val="300"/>
              </a:spcBef>
              <a:spcAft>
                <a:spcPts val="300"/>
              </a:spcAft>
              <a:buFont typeface="+mj-lt"/>
              <a:buAutoNum type="arabi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The </a:t>
            </a:r>
            <a:r>
              <a:rPr lang="en-US" sz="1800" dirty="0">
                <a:latin typeface="Times New Roman" panose="02020603050405020304" pitchFamily="18" charset="0"/>
                <a:ea typeface="SimSun" panose="02010600030101010101" pitchFamily="2" charset="-122"/>
                <a:cs typeface="Times New Roman" panose="02020603050405020304" pitchFamily="18" charset="0"/>
              </a:rPr>
              <a:t>first bunch should be optimized by the nominal injector setup procedure.</a:t>
            </a:r>
          </a:p>
          <a:p>
            <a:pPr marL="342900" lvl="0" indent="-342900" algn="just">
              <a:spcBef>
                <a:spcPts val="300"/>
              </a:spcBef>
              <a:spcAft>
                <a:spcPts val="300"/>
              </a:spcAft>
              <a:buFont typeface="+mj-lt"/>
              <a:buAutoNum type="arabi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Still </a:t>
            </a:r>
            <a:r>
              <a:rPr lang="en-US" sz="1800" dirty="0">
                <a:latin typeface="Times New Roman" panose="02020603050405020304" pitchFamily="18" charset="0"/>
                <a:ea typeface="SimSun" panose="02010600030101010101" pitchFamily="2" charset="-122"/>
                <a:cs typeface="Times New Roman" panose="02020603050405020304" pitchFamily="18" charset="0"/>
              </a:rPr>
              <a:t>only with the first bunch, remember the BC1 energy and BC1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compression.</a:t>
            </a:r>
            <a:endParaRPr lang="en-US" sz="1800" dirty="0">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a:spcBef>
                <a:spcPts val="300"/>
              </a:spcBef>
              <a:spcAft>
                <a:spcPts val="300"/>
              </a:spcAft>
              <a:buFont typeface="+mj-lt"/>
              <a:buAutoNum type="arabi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Move </a:t>
            </a:r>
            <a:r>
              <a:rPr lang="en-US" sz="1800" dirty="0">
                <a:latin typeface="Times New Roman" panose="02020603050405020304" pitchFamily="18" charset="0"/>
                <a:ea typeface="SimSun" panose="02010600030101010101" pitchFamily="2" charset="-122"/>
                <a:cs typeface="Times New Roman" panose="02020603050405020304" pitchFamily="18" charset="0"/>
              </a:rPr>
              <a:t>the timing of all injector RF stations (SINSB01-04, SINXB01) earlier by 28 ns and now the first bunch experiences the RF fields for the second bunch.</a:t>
            </a:r>
          </a:p>
          <a:p>
            <a:pPr marL="342900" lvl="0" indent="-342900" algn="just">
              <a:spcBef>
                <a:spcPts val="300"/>
              </a:spcBef>
              <a:spcAft>
                <a:spcPts val="300"/>
              </a:spcAft>
              <a:buFont typeface="+mj-lt"/>
              <a:buAutoNum type="arabi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Using </a:t>
            </a:r>
            <a:r>
              <a:rPr lang="en-US" sz="1800" dirty="0">
                <a:latin typeface="Times New Roman" panose="02020603050405020304" pitchFamily="18" charset="0"/>
                <a:ea typeface="SimSun" panose="02010600030101010101" pitchFamily="2" charset="-122"/>
                <a:cs typeface="Times New Roman" panose="02020603050405020304" pitchFamily="18" charset="0"/>
              </a:rPr>
              <a:t>the following two loops to restore the BC1 energy and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compression (or </a:t>
            </a:r>
            <a:r>
              <a:rPr lang="en-US" sz="1800" dirty="0">
                <a:latin typeface="Times New Roman" panose="02020603050405020304" pitchFamily="18" charset="0"/>
                <a:ea typeface="SimSun" panose="02010600030101010101" pitchFamily="2" charset="-122"/>
                <a:cs typeface="Times New Roman" panose="02020603050405020304" pitchFamily="18" charset="0"/>
              </a:rPr>
              <a:t>with a desired offset):</a:t>
            </a:r>
          </a:p>
          <a:p>
            <a:pPr marL="800100" lvl="1" indent="-342900" algn="just">
              <a:spcBef>
                <a:spcPts val="300"/>
              </a:spcBef>
              <a:spcAft>
                <a:spcPts val="300"/>
              </a:spcAft>
              <a:buFont typeface="+mj-lt"/>
              <a:buAutoNum type="alphaL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Step ratio </a:t>
            </a:r>
            <a:r>
              <a:rPr lang="en-US" sz="1800" dirty="0">
                <a:latin typeface="Times New Roman" panose="02020603050405020304" pitchFamily="18" charset="0"/>
                <a:ea typeface="SimSun" panose="02010600030101010101" pitchFamily="2" charset="-122"/>
                <a:cs typeface="Times New Roman" panose="02020603050405020304" pitchFamily="18" charset="0"/>
              </a:rPr>
              <a:t>of SINSB01/02/03/04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	=&gt; </a:t>
            </a:r>
            <a:r>
              <a:rPr lang="en-US" sz="1800" dirty="0">
                <a:latin typeface="Times New Roman" panose="02020603050405020304" pitchFamily="18" charset="0"/>
                <a:ea typeface="SimSun" panose="02010600030101010101" pitchFamily="2" charset="-122"/>
                <a:cs typeface="Times New Roman" panose="02020603050405020304" pitchFamily="18" charset="0"/>
              </a:rPr>
              <a:t>BC1 energy;</a:t>
            </a:r>
          </a:p>
          <a:p>
            <a:pPr marL="800100" lvl="1" indent="-342900" algn="just">
              <a:spcBef>
                <a:spcPts val="300"/>
              </a:spcBef>
              <a:spcAft>
                <a:spcPts val="300"/>
              </a:spcAft>
              <a:buFont typeface="+mj-lt"/>
              <a:buAutoNum type="alphaL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Step phase of SINSB03/04 </a:t>
            </a:r>
            <a:r>
              <a:rPr lang="en-US" sz="1800" dirty="0">
                <a:latin typeface="Times New Roman" panose="02020603050405020304" pitchFamily="18" charset="0"/>
                <a:ea typeface="SimSun" panose="02010600030101010101" pitchFamily="2" charset="-122"/>
                <a:cs typeface="Times New Roman" panose="02020603050405020304" pitchFamily="18" charset="0"/>
              </a:rPr>
              <a:t>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	=&gt; </a:t>
            </a:r>
            <a:r>
              <a:rPr lang="en-US" sz="1800" dirty="0">
                <a:latin typeface="Times New Roman" panose="02020603050405020304" pitchFamily="18" charset="0"/>
                <a:ea typeface="SimSun" panose="02010600030101010101" pitchFamily="2" charset="-122"/>
                <a:cs typeface="Times New Roman" panose="02020603050405020304" pitchFamily="18" charset="0"/>
              </a:rPr>
              <a:t>BC1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compression.</a:t>
            </a:r>
            <a:endParaRPr lang="en-US" sz="1800" dirty="0">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a:spcBef>
                <a:spcPts val="300"/>
              </a:spcBef>
              <a:spcAft>
                <a:spcPts val="300"/>
              </a:spcAft>
              <a:buFont typeface="+mj-lt"/>
              <a:buAutoNum type="arabi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Manually </a:t>
            </a:r>
            <a:r>
              <a:rPr lang="en-US" sz="1800" dirty="0">
                <a:latin typeface="Times New Roman" panose="02020603050405020304" pitchFamily="18" charset="0"/>
                <a:ea typeface="SimSun" panose="02010600030101010101" pitchFamily="2" charset="-122"/>
                <a:cs typeface="Times New Roman" panose="02020603050405020304" pitchFamily="18" charset="0"/>
              </a:rPr>
              <a:t>fine tune the X-band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RF step </a:t>
            </a:r>
            <a:r>
              <a:rPr lang="en-US" sz="1800" dirty="0">
                <a:latin typeface="Times New Roman" panose="02020603050405020304" pitchFamily="18" charset="0"/>
                <a:ea typeface="SimSun" panose="02010600030101010101" pitchFamily="2" charset="-122"/>
                <a:cs typeface="Times New Roman" panose="02020603050405020304" pitchFamily="18" charset="0"/>
              </a:rPr>
              <a:t>ratio and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phase </a:t>
            </a:r>
            <a:r>
              <a:rPr lang="en-US" sz="1800" dirty="0">
                <a:latin typeface="Times New Roman" panose="02020603050405020304" pitchFamily="18" charset="0"/>
                <a:ea typeface="SimSun" panose="02010600030101010101" pitchFamily="2" charset="-122"/>
                <a:cs typeface="Times New Roman" panose="02020603050405020304" pitchFamily="18" charset="0"/>
              </a:rPr>
              <a:t>to further optimize the second bunch, keep the loops in 5 running to compensate the small influence in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compression. (</a:t>
            </a:r>
            <a:r>
              <a:rPr lang="en-US" sz="1800" dirty="0" smtClean="0">
                <a:solidFill>
                  <a:srgbClr val="FF00FF"/>
                </a:solidFill>
                <a:latin typeface="Times New Roman" panose="02020603050405020304" pitchFamily="18" charset="0"/>
                <a:ea typeface="SimSun" panose="02010600030101010101" pitchFamily="2" charset="-122"/>
                <a:cs typeface="Times New Roman" panose="02020603050405020304" pitchFamily="18" charset="0"/>
              </a:rPr>
              <a:t>Is </a:t>
            </a:r>
            <a:r>
              <a:rPr lang="en-US" sz="1800" dirty="0">
                <a:solidFill>
                  <a:srgbClr val="FF00FF"/>
                </a:solidFill>
                <a:latin typeface="Times New Roman" panose="02020603050405020304" pitchFamily="18" charset="0"/>
                <a:ea typeface="SimSun" panose="02010600030101010101" pitchFamily="2" charset="-122"/>
                <a:cs typeface="Times New Roman" panose="02020603050405020304" pitchFamily="18" charset="0"/>
              </a:rPr>
              <a:t>it possible to automate the X-band tuning</a:t>
            </a:r>
            <a:r>
              <a:rPr lang="en-US" sz="1800" dirty="0" smtClean="0">
                <a:solidFill>
                  <a:srgbClr val="FF00FF"/>
                </a:solidFill>
                <a:latin typeface="Times New Roman" panose="02020603050405020304" pitchFamily="18" charset="0"/>
                <a:ea typeface="SimSun" panose="02010600030101010101" pitchFamily="2" charset="-122"/>
                <a:cs typeface="Times New Roman" panose="02020603050405020304" pitchFamily="18" charset="0"/>
              </a:rPr>
              <a:t>?)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After </a:t>
            </a:r>
            <a:r>
              <a:rPr lang="en-US" sz="1800" dirty="0">
                <a:latin typeface="Times New Roman" panose="02020603050405020304" pitchFamily="18" charset="0"/>
                <a:ea typeface="SimSun" panose="02010600030101010101" pitchFamily="2" charset="-122"/>
                <a:cs typeface="Times New Roman" panose="02020603050405020304" pitchFamily="18" charset="0"/>
              </a:rPr>
              <a:t>setting this step, we can assume the second bunch will experience the same RF amplitude and phase with the first bunch. </a:t>
            </a:r>
          </a:p>
          <a:p>
            <a:pPr marL="342900" lvl="0" indent="-342900" algn="just">
              <a:spcBef>
                <a:spcPts val="300"/>
              </a:spcBef>
              <a:spcAft>
                <a:spcPts val="300"/>
              </a:spcAft>
              <a:buFont typeface="+mj-lt"/>
              <a:buAutoNum type="arabi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Restore </a:t>
            </a:r>
            <a:r>
              <a:rPr lang="en-US" sz="1800" dirty="0">
                <a:latin typeface="Times New Roman" panose="02020603050405020304" pitchFamily="18" charset="0"/>
                <a:ea typeface="SimSun" panose="02010600030101010101" pitchFamily="2" charset="-122"/>
                <a:cs typeface="Times New Roman" panose="02020603050405020304" pitchFamily="18" charset="0"/>
              </a:rPr>
              <a:t>the injector RF timings as the original values.</a:t>
            </a:r>
          </a:p>
          <a:p>
            <a:pPr marL="342900" lvl="0" indent="-342900" algn="just">
              <a:spcBef>
                <a:spcPts val="300"/>
              </a:spcBef>
              <a:spcAft>
                <a:spcPts val="300"/>
              </a:spcAft>
              <a:buFont typeface="+mj-lt"/>
              <a:buAutoNum type="arabicPeriod"/>
            </a:pPr>
            <a:r>
              <a:rPr lang="en-US" sz="1800" dirty="0" smtClean="0">
                <a:latin typeface="Times New Roman" panose="02020603050405020304" pitchFamily="18" charset="0"/>
                <a:ea typeface="SimSun" panose="02010600030101010101" pitchFamily="2" charset="-122"/>
                <a:cs typeface="Times New Roman" panose="02020603050405020304" pitchFamily="18" charset="0"/>
              </a:rPr>
              <a:t>Enable </a:t>
            </a:r>
            <a:r>
              <a:rPr lang="en-US" sz="1800" dirty="0">
                <a:latin typeface="Times New Roman" panose="02020603050405020304" pitchFamily="18" charset="0"/>
                <a:ea typeface="SimSun" panose="02010600030101010101" pitchFamily="2" charset="-122"/>
                <a:cs typeface="Times New Roman" panose="02020603050405020304" pitchFamily="18" charset="0"/>
              </a:rPr>
              <a:t>the second bunch, verify the two bunch BC1 energy, BC1 </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compression and </a:t>
            </a:r>
            <a:r>
              <a:rPr lang="en-US" sz="1800" dirty="0">
                <a:latin typeface="Times New Roman" panose="02020603050405020304" pitchFamily="18" charset="0"/>
                <a:ea typeface="SimSun" panose="02010600030101010101" pitchFamily="2" charset="-122"/>
                <a:cs typeface="Times New Roman" panose="02020603050405020304" pitchFamily="18" charset="0"/>
              </a:rPr>
              <a:t>BC2 BAM</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a:t>
            </a:r>
            <a:endParaRPr lang="en-US" sz="1800" dirty="0">
              <a:latin typeface="Times New Roman" panose="02020603050405020304" pitchFamily="18" charset="0"/>
              <a:ea typeface="SimSun" panose="02010600030101010101" pitchFamily="2" charset="-122"/>
              <a:cs typeface="Times New Roman" panose="02020603050405020304" pitchFamily="18" charset="0"/>
            </a:endParaRPr>
          </a:p>
        </p:txBody>
      </p:sp>
      <p:sp>
        <p:nvSpPr>
          <p:cNvPr id="7" name="TextBox 6"/>
          <p:cNvSpPr txBox="1"/>
          <p:nvPr/>
        </p:nvSpPr>
        <p:spPr>
          <a:xfrm>
            <a:off x="606499" y="5981517"/>
            <a:ext cx="8064896" cy="576064"/>
          </a:xfrm>
          <a:prstGeom prst="rect">
            <a:avLst/>
          </a:prstGeom>
          <a:noFill/>
        </p:spPr>
        <p:txBody>
          <a:bodyPr wrap="square" lIns="0" tIns="0" rIns="0" bIns="0" rtlCol="0">
            <a:noAutofit/>
          </a:bodyPr>
          <a:lstStyle/>
          <a:p>
            <a:pPr>
              <a:lnSpc>
                <a:spcPct val="110000"/>
              </a:lnSpc>
              <a:spcBef>
                <a:spcPts val="0"/>
              </a:spcBef>
            </a:pPr>
            <a:r>
              <a:rPr lang="en-US" i="1" kern="1000" spc="30" dirty="0" smtClean="0">
                <a:solidFill>
                  <a:srgbClr val="0070C0"/>
                </a:solidFill>
                <a:latin typeface="Times New Roman" panose="02020603050405020304" pitchFamily="18" charset="0"/>
                <a:cs typeface="Times New Roman" panose="02020603050405020304" pitchFamily="18" charset="0"/>
              </a:rPr>
              <a:t>If the beam diagnostics for both bunches exist, the RF station timing does not need to be moved and the two loops in step 5 can directly refer to the beam diagnostics!</a:t>
            </a:r>
            <a:endParaRPr lang="de-CH" i="1" kern="1000" spc="30" dirty="0" err="1" smtClean="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9393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Setup Procedure for Linac1</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17</a:t>
            </a:fld>
            <a:endParaRPr lang="en-US"/>
          </a:p>
        </p:txBody>
      </p:sp>
      <p:sp>
        <p:nvSpPr>
          <p:cNvPr id="5" name="Rectangle 4"/>
          <p:cNvSpPr/>
          <p:nvPr/>
        </p:nvSpPr>
        <p:spPr>
          <a:xfrm>
            <a:off x="154807" y="764704"/>
            <a:ext cx="8712968" cy="4708981"/>
          </a:xfrm>
          <a:prstGeom prst="rect">
            <a:avLst/>
          </a:prstGeom>
        </p:spPr>
        <p:txBody>
          <a:bodyPr wrap="square">
            <a:spAutoFit/>
          </a:bodyPr>
          <a:lstStyle/>
          <a:p>
            <a:pPr marL="342900" lvl="0" indent="-342900" algn="just">
              <a:spcBef>
                <a:spcPts val="300"/>
              </a:spcBef>
              <a:spcAft>
                <a:spcPts val="300"/>
              </a:spcAft>
              <a:buFont typeface="+mj-lt"/>
              <a:buAutoNum type="arabicPeriod"/>
            </a:pPr>
            <a:r>
              <a:rPr lang="en-US" sz="2000" dirty="0" smtClean="0">
                <a:latin typeface="Times New Roman" panose="02020603050405020304" pitchFamily="18" charset="0"/>
                <a:ea typeface="SimSun" panose="02010600030101010101" pitchFamily="2" charset="-122"/>
                <a:cs typeface="Times New Roman" panose="02020603050405020304" pitchFamily="18" charset="0"/>
              </a:rPr>
              <a:t>With only the first bunch, scan the delay of each RF station and find the delay where the first bunch gains slightly smaller energy than the second bunch.</a:t>
            </a:r>
          </a:p>
          <a:p>
            <a:pPr marL="342900" lvl="0" indent="-342900" algn="just">
              <a:spcBef>
                <a:spcPts val="300"/>
              </a:spcBef>
              <a:spcAft>
                <a:spcPts val="300"/>
              </a:spcAft>
              <a:buFont typeface="+mj-lt"/>
              <a:buAutoNum type="arabicPeriod"/>
            </a:pPr>
            <a:r>
              <a:rPr lang="en-US" sz="2000" dirty="0">
                <a:latin typeface="Times New Roman" panose="02020603050405020304" pitchFamily="18" charset="0"/>
                <a:ea typeface="SimSun" panose="02010600030101010101" pitchFamily="2" charset="-122"/>
                <a:cs typeface="Times New Roman" panose="02020603050405020304" pitchFamily="18" charset="0"/>
              </a:rPr>
              <a:t>The first bunch should be optimized by the nominal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Linac1 </a:t>
            </a:r>
            <a:r>
              <a:rPr lang="en-US" sz="2000" dirty="0">
                <a:latin typeface="Times New Roman" panose="02020603050405020304" pitchFamily="18" charset="0"/>
                <a:ea typeface="SimSun" panose="02010600030101010101" pitchFamily="2" charset="-122"/>
                <a:cs typeface="Times New Roman" panose="02020603050405020304" pitchFamily="18" charset="0"/>
              </a:rPr>
              <a:t>setup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procedure.</a:t>
            </a:r>
          </a:p>
          <a:p>
            <a:pPr marL="342900" lvl="0" indent="-342900" algn="just">
              <a:spcBef>
                <a:spcPts val="300"/>
              </a:spcBef>
              <a:spcAft>
                <a:spcPts val="300"/>
              </a:spcAft>
              <a:buFont typeface="+mj-lt"/>
              <a:buAutoNum type="arabicPeriod"/>
            </a:pPr>
            <a:r>
              <a:rPr lang="en-US" sz="2000" dirty="0" smtClean="0">
                <a:latin typeface="Times New Roman" panose="02020603050405020304" pitchFamily="18" charset="0"/>
                <a:ea typeface="SimSun" panose="02010600030101010101" pitchFamily="2" charset="-122"/>
                <a:cs typeface="Times New Roman" panose="02020603050405020304" pitchFamily="18" charset="0"/>
              </a:rPr>
              <a:t>Still </a:t>
            </a:r>
            <a:r>
              <a:rPr lang="en-US" sz="2000" dirty="0">
                <a:latin typeface="Times New Roman" panose="02020603050405020304" pitchFamily="18" charset="0"/>
                <a:ea typeface="SimSun" panose="02010600030101010101" pitchFamily="2" charset="-122"/>
                <a:cs typeface="Times New Roman" panose="02020603050405020304" pitchFamily="18" charset="0"/>
              </a:rPr>
              <a:t>only with the first bunch, remember the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BC2 </a:t>
            </a:r>
            <a:r>
              <a:rPr lang="en-US" sz="2000" dirty="0">
                <a:latin typeface="Times New Roman" panose="02020603050405020304" pitchFamily="18" charset="0"/>
                <a:ea typeface="SimSun" panose="02010600030101010101" pitchFamily="2" charset="-122"/>
                <a:cs typeface="Times New Roman" panose="02020603050405020304" pitchFamily="18" charset="0"/>
              </a:rPr>
              <a:t>energy and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BC2 compression.</a:t>
            </a:r>
            <a:endParaRPr lang="en-US" sz="2000" dirty="0">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a:spcBef>
                <a:spcPts val="300"/>
              </a:spcBef>
              <a:spcAft>
                <a:spcPts val="300"/>
              </a:spcAft>
              <a:buFont typeface="+mj-lt"/>
              <a:buAutoNum type="arabicPeriod"/>
            </a:pPr>
            <a:r>
              <a:rPr lang="en-US" sz="2000" dirty="0" smtClean="0">
                <a:latin typeface="Times New Roman" panose="02020603050405020304" pitchFamily="18" charset="0"/>
                <a:ea typeface="SimSun" panose="02010600030101010101" pitchFamily="2" charset="-122"/>
                <a:cs typeface="Times New Roman" panose="02020603050405020304" pitchFamily="18" charset="0"/>
              </a:rPr>
              <a:t>Move </a:t>
            </a:r>
            <a:r>
              <a:rPr lang="en-US" sz="2000" dirty="0">
                <a:latin typeface="Times New Roman" panose="02020603050405020304" pitchFamily="18" charset="0"/>
                <a:ea typeface="SimSun" panose="02010600030101010101" pitchFamily="2" charset="-122"/>
                <a:cs typeface="Times New Roman" panose="02020603050405020304" pitchFamily="18" charset="0"/>
              </a:rPr>
              <a:t>the timing of all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Linac1 </a:t>
            </a:r>
            <a:r>
              <a:rPr lang="en-US" sz="2000" dirty="0">
                <a:latin typeface="Times New Roman" panose="02020603050405020304" pitchFamily="18" charset="0"/>
                <a:ea typeface="SimSun" panose="02010600030101010101" pitchFamily="2" charset="-122"/>
                <a:cs typeface="Times New Roman" panose="02020603050405020304" pitchFamily="18" charset="0"/>
              </a:rPr>
              <a:t>RF stations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S10CB01-09) </a:t>
            </a:r>
            <a:r>
              <a:rPr lang="en-US" sz="2000" dirty="0">
                <a:latin typeface="Times New Roman" panose="02020603050405020304" pitchFamily="18" charset="0"/>
                <a:ea typeface="SimSun" panose="02010600030101010101" pitchFamily="2" charset="-122"/>
                <a:cs typeface="Times New Roman" panose="02020603050405020304" pitchFamily="18" charset="0"/>
              </a:rPr>
              <a:t>earlier by 28 ns and now the first bunch experiences the RF fields for the second bunch.</a:t>
            </a:r>
          </a:p>
          <a:p>
            <a:pPr marL="342900" lvl="0" indent="-342900" algn="just">
              <a:spcBef>
                <a:spcPts val="300"/>
              </a:spcBef>
              <a:spcAft>
                <a:spcPts val="300"/>
              </a:spcAft>
              <a:buFont typeface="+mj-lt"/>
              <a:buAutoNum type="arabicPeriod"/>
            </a:pPr>
            <a:r>
              <a:rPr lang="en-US" sz="2000" dirty="0" smtClean="0">
                <a:latin typeface="Times New Roman" panose="02020603050405020304" pitchFamily="18" charset="0"/>
                <a:ea typeface="SimSun" panose="02010600030101010101" pitchFamily="2" charset="-122"/>
                <a:cs typeface="Times New Roman" panose="02020603050405020304" pitchFamily="18" charset="0"/>
              </a:rPr>
              <a:t>Using </a:t>
            </a:r>
            <a:r>
              <a:rPr lang="en-US" sz="2000" dirty="0">
                <a:latin typeface="Times New Roman" panose="02020603050405020304" pitchFamily="18" charset="0"/>
                <a:ea typeface="SimSun" panose="02010600030101010101" pitchFamily="2" charset="-122"/>
                <a:cs typeface="Times New Roman" panose="02020603050405020304" pitchFamily="18" charset="0"/>
              </a:rPr>
              <a:t>the following two loops to restore the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BC2 </a:t>
            </a:r>
            <a:r>
              <a:rPr lang="en-US" sz="2000" dirty="0">
                <a:latin typeface="Times New Roman" panose="02020603050405020304" pitchFamily="18" charset="0"/>
                <a:ea typeface="SimSun" panose="02010600030101010101" pitchFamily="2" charset="-122"/>
                <a:cs typeface="Times New Roman" panose="02020603050405020304" pitchFamily="18" charset="0"/>
              </a:rPr>
              <a:t>energy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and compression </a:t>
            </a:r>
            <a:r>
              <a:rPr lang="en-US" sz="2000" dirty="0">
                <a:latin typeface="Times New Roman" panose="02020603050405020304" pitchFamily="18" charset="0"/>
                <a:ea typeface="SimSun" panose="02010600030101010101" pitchFamily="2" charset="-122"/>
                <a:cs typeface="Times New Roman" panose="02020603050405020304" pitchFamily="18" charset="0"/>
              </a:rPr>
              <a:t>(or with a desired offset):</a:t>
            </a:r>
          </a:p>
          <a:p>
            <a:pPr marL="800100" lvl="1" indent="-342900" algn="just">
              <a:spcBef>
                <a:spcPts val="300"/>
              </a:spcBef>
              <a:spcAft>
                <a:spcPts val="300"/>
              </a:spcAft>
              <a:buFont typeface="+mj-lt"/>
              <a:buAutoNum type="alphaLcPeriod"/>
            </a:pPr>
            <a:r>
              <a:rPr lang="en-US" sz="2000" dirty="0" smtClean="0">
                <a:latin typeface="Times New Roman" panose="02020603050405020304" pitchFamily="18" charset="0"/>
                <a:ea typeface="SimSun" panose="02010600030101010101" pitchFamily="2" charset="-122"/>
                <a:cs typeface="Times New Roman" panose="02020603050405020304" pitchFamily="18" charset="0"/>
              </a:rPr>
              <a:t>Step ratio </a:t>
            </a:r>
            <a:r>
              <a:rPr lang="en-US" sz="2000" dirty="0">
                <a:latin typeface="Times New Roman" panose="02020603050405020304" pitchFamily="18" charset="0"/>
                <a:ea typeface="SimSun" panose="02010600030101010101" pitchFamily="2" charset="-122"/>
                <a:cs typeface="Times New Roman" panose="02020603050405020304" pitchFamily="18" charset="0"/>
              </a:rPr>
              <a:t>of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S10CB01-09 	=&gt; BC2 </a:t>
            </a:r>
            <a:r>
              <a:rPr lang="en-US" sz="2000" dirty="0">
                <a:latin typeface="Times New Roman" panose="02020603050405020304" pitchFamily="18" charset="0"/>
                <a:ea typeface="SimSun" panose="02010600030101010101" pitchFamily="2" charset="-122"/>
                <a:cs typeface="Times New Roman" panose="02020603050405020304" pitchFamily="18" charset="0"/>
              </a:rPr>
              <a:t>energy;</a:t>
            </a:r>
          </a:p>
          <a:p>
            <a:pPr marL="800100" lvl="1" indent="-342900" algn="just">
              <a:spcBef>
                <a:spcPts val="300"/>
              </a:spcBef>
              <a:spcAft>
                <a:spcPts val="300"/>
              </a:spcAft>
              <a:buFont typeface="+mj-lt"/>
              <a:buAutoNum type="alphaLcPeriod"/>
            </a:pPr>
            <a:r>
              <a:rPr lang="en-US" sz="2000" dirty="0" smtClean="0">
                <a:latin typeface="Times New Roman" panose="02020603050405020304" pitchFamily="18" charset="0"/>
                <a:ea typeface="SimSun" panose="02010600030101010101" pitchFamily="2" charset="-122"/>
                <a:cs typeface="Times New Roman" panose="02020603050405020304" pitchFamily="18" charset="0"/>
              </a:rPr>
              <a:t>Step phase of S10CB01-09 </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=&gt; BC2 compression.</a:t>
            </a:r>
            <a:endParaRPr lang="en-US" sz="2000" dirty="0">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a:spcBef>
                <a:spcPts val="300"/>
              </a:spcBef>
              <a:spcAft>
                <a:spcPts val="300"/>
              </a:spcAft>
              <a:buFont typeface="+mj-lt"/>
              <a:buAutoNum type="arabicPeriod"/>
            </a:pPr>
            <a:r>
              <a:rPr lang="en-US" sz="2000" dirty="0" smtClean="0">
                <a:latin typeface="Times New Roman" panose="02020603050405020304" pitchFamily="18" charset="0"/>
                <a:ea typeface="SimSun" panose="02010600030101010101" pitchFamily="2" charset="-122"/>
                <a:cs typeface="Times New Roman" panose="02020603050405020304" pitchFamily="18" charset="0"/>
              </a:rPr>
              <a:t>Restore </a:t>
            </a:r>
            <a:r>
              <a:rPr lang="en-US" sz="2000" dirty="0">
                <a:latin typeface="Times New Roman" panose="02020603050405020304" pitchFamily="18" charset="0"/>
                <a:ea typeface="SimSun" panose="02010600030101010101" pitchFamily="2" charset="-122"/>
                <a:cs typeface="Times New Roman" panose="02020603050405020304" pitchFamily="18" charset="0"/>
              </a:rPr>
              <a:t>the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Linac1 </a:t>
            </a:r>
            <a:r>
              <a:rPr lang="en-US" sz="2000" dirty="0">
                <a:latin typeface="Times New Roman" panose="02020603050405020304" pitchFamily="18" charset="0"/>
                <a:ea typeface="SimSun" panose="02010600030101010101" pitchFamily="2" charset="-122"/>
                <a:cs typeface="Times New Roman" panose="02020603050405020304" pitchFamily="18" charset="0"/>
              </a:rPr>
              <a:t>RF timings as the original values.</a:t>
            </a:r>
          </a:p>
          <a:p>
            <a:pPr marL="342900" lvl="0" indent="-342900" algn="just">
              <a:spcBef>
                <a:spcPts val="300"/>
              </a:spcBef>
              <a:spcAft>
                <a:spcPts val="300"/>
              </a:spcAft>
              <a:buFont typeface="+mj-lt"/>
              <a:buAutoNum type="arabicPeriod"/>
            </a:pPr>
            <a:r>
              <a:rPr lang="en-US" sz="2000" dirty="0" smtClean="0">
                <a:latin typeface="Times New Roman" panose="02020603050405020304" pitchFamily="18" charset="0"/>
                <a:ea typeface="SimSun" panose="02010600030101010101" pitchFamily="2" charset="-122"/>
                <a:cs typeface="Times New Roman" panose="02020603050405020304" pitchFamily="18" charset="0"/>
              </a:rPr>
              <a:t>Enable </a:t>
            </a:r>
            <a:r>
              <a:rPr lang="en-US" sz="2000" dirty="0">
                <a:latin typeface="Times New Roman" panose="02020603050405020304" pitchFamily="18" charset="0"/>
                <a:ea typeface="SimSun" panose="02010600030101010101" pitchFamily="2" charset="-122"/>
                <a:cs typeface="Times New Roman" panose="02020603050405020304" pitchFamily="18" charset="0"/>
              </a:rPr>
              <a:t>the second bunch, verify the two bunch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BC2 </a:t>
            </a:r>
            <a:r>
              <a:rPr lang="en-US" sz="2000" dirty="0">
                <a:latin typeface="Times New Roman" panose="02020603050405020304" pitchFamily="18" charset="0"/>
                <a:ea typeface="SimSun" panose="02010600030101010101" pitchFamily="2" charset="-122"/>
                <a:cs typeface="Times New Roman" panose="02020603050405020304" pitchFamily="18" charset="0"/>
              </a:rPr>
              <a:t>energy, </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BC2 compression and </a:t>
            </a:r>
            <a:r>
              <a:rPr lang="en-US" sz="2000" dirty="0">
                <a:latin typeface="Times New Roman" panose="02020603050405020304" pitchFamily="18" charset="0"/>
                <a:ea typeface="SimSun" panose="02010600030101010101" pitchFamily="2" charset="-122"/>
                <a:cs typeface="Times New Roman" panose="02020603050405020304" pitchFamily="18" charset="0"/>
              </a:rPr>
              <a:t>BC2 BAM</a:t>
            </a:r>
            <a:r>
              <a:rPr lang="en-US" sz="2000" dirty="0" smtClean="0">
                <a:latin typeface="Times New Roman" panose="02020603050405020304" pitchFamily="18" charset="0"/>
                <a:ea typeface="SimSun" panose="02010600030101010101" pitchFamily="2" charset="-122"/>
                <a:cs typeface="Times New Roman" panose="02020603050405020304" pitchFamily="18" charset="0"/>
              </a:rPr>
              <a:t>.</a:t>
            </a:r>
            <a:endParaRPr lang="en-US" sz="2000" dirty="0">
              <a:latin typeface="Times New Roman" panose="02020603050405020304" pitchFamily="18" charset="0"/>
              <a:ea typeface="SimSun" panose="02010600030101010101" pitchFamily="2" charset="-122"/>
              <a:cs typeface="Times New Roman" panose="02020603050405020304" pitchFamily="18" charset="0"/>
            </a:endParaRPr>
          </a:p>
        </p:txBody>
      </p:sp>
      <p:sp>
        <p:nvSpPr>
          <p:cNvPr id="6" name="TextBox 5"/>
          <p:cNvSpPr txBox="1"/>
          <p:nvPr/>
        </p:nvSpPr>
        <p:spPr>
          <a:xfrm>
            <a:off x="611560" y="5517232"/>
            <a:ext cx="8064896" cy="576064"/>
          </a:xfrm>
          <a:prstGeom prst="rect">
            <a:avLst/>
          </a:prstGeom>
          <a:noFill/>
        </p:spPr>
        <p:txBody>
          <a:bodyPr wrap="square" lIns="0" tIns="0" rIns="0" bIns="0" rtlCol="0">
            <a:noAutofit/>
          </a:bodyPr>
          <a:lstStyle/>
          <a:p>
            <a:pPr>
              <a:lnSpc>
                <a:spcPct val="110000"/>
              </a:lnSpc>
              <a:spcBef>
                <a:spcPts val="0"/>
              </a:spcBef>
            </a:pPr>
            <a:r>
              <a:rPr lang="en-US" sz="1800" i="1" kern="1000" spc="30" dirty="0" smtClean="0">
                <a:solidFill>
                  <a:srgbClr val="0070C0"/>
                </a:solidFill>
                <a:latin typeface="Times New Roman" panose="02020603050405020304" pitchFamily="18" charset="0"/>
                <a:cs typeface="Times New Roman" panose="02020603050405020304" pitchFamily="18" charset="0"/>
              </a:rPr>
              <a:t>If the beam diagnostics for both bunches exist, the RF station timing does not need to be moved and the two loops in step 5 can directly refer to the beam diagnostics!</a:t>
            </a:r>
            <a:endParaRPr lang="de-CH" sz="1800" i="1" kern="1000" spc="30" dirty="0" err="1" smtClean="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4010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93024" y="2813050"/>
            <a:ext cx="820330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defRPr/>
            </a:pPr>
            <a:r>
              <a:rPr lang="en-US" sz="2800" b="1" dirty="0" smtClean="0">
                <a:latin typeface="Times New Roman" panose="02020603050405020304" pitchFamily="18" charset="0"/>
                <a:cs typeface="Times New Roman" panose="02020603050405020304" pitchFamily="18" charset="0"/>
              </a:rPr>
              <a:t>LLRF Tools and Test</a:t>
            </a:r>
            <a:endParaRPr lang="en-US" sz="28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pPr>
              <a:defRPr/>
            </a:pPr>
            <a:fld id="{E153F75A-1695-3844-9929-5836CA433D31}" type="slidenum">
              <a:rPr lang="en-US" smtClean="0"/>
              <a:pPr>
                <a:defRPr/>
              </a:pPr>
              <a:t>18</a:t>
            </a:fld>
            <a:endParaRPr lang="en-US"/>
          </a:p>
        </p:txBody>
      </p:sp>
    </p:spTree>
    <p:extLst>
      <p:ext uri="{BB962C8B-B14F-4D97-AF65-F5344CB8AC3E}">
        <p14:creationId xmlns:p14="http://schemas.microsoft.com/office/powerpoint/2010/main" val="30667274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What Tools are Needed?</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19</a:t>
            </a:fld>
            <a:endParaRPr lang="en-US"/>
          </a:p>
        </p:txBody>
      </p:sp>
      <p:sp>
        <p:nvSpPr>
          <p:cNvPr id="5" name="Rectangle 4"/>
          <p:cNvSpPr/>
          <p:nvPr/>
        </p:nvSpPr>
        <p:spPr>
          <a:xfrm>
            <a:off x="154807" y="764704"/>
            <a:ext cx="8712968" cy="3840154"/>
          </a:xfrm>
          <a:prstGeom prst="rect">
            <a:avLst/>
          </a:prstGeom>
        </p:spPr>
        <p:txBody>
          <a:bodyPr wrap="square">
            <a:spAutoFit/>
          </a:bodyPr>
          <a:lstStyle/>
          <a:p>
            <a:pPr marL="342900" lvl="0" indent="-342900" algn="just">
              <a:lnSpc>
                <a:spcPct val="115000"/>
              </a:lnSpc>
              <a:spcBef>
                <a:spcPts val="300"/>
              </a:spcBef>
              <a:spcAft>
                <a:spcPts val="0"/>
              </a:spcAft>
              <a:buFont typeface="+mj-lt"/>
              <a:buAutoNum type="arabicPeriod"/>
            </a:pPr>
            <a:r>
              <a:rPr lang="en-US" sz="1800" b="1" dirty="0" smtClean="0">
                <a:latin typeface="Times New Roman" panose="02020603050405020304" pitchFamily="18" charset="0"/>
                <a:ea typeface="SimSun" panose="02010600030101010101" pitchFamily="2" charset="-122"/>
                <a:cs typeface="Times New Roman" panose="02020603050405020304" pitchFamily="18" charset="0"/>
              </a:rPr>
              <a:t>DAC table generation</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 </a:t>
            </a:r>
            <a:r>
              <a:rPr lang="en-US" sz="1800" i="1" dirty="0" smtClean="0">
                <a:latin typeface="Times New Roman" panose="02020603050405020304" pitchFamily="18" charset="0"/>
                <a:ea typeface="SimSun" panose="02010600030101010101" pitchFamily="2" charset="-122"/>
                <a:cs typeface="Times New Roman" panose="02020603050405020304" pitchFamily="18" charset="0"/>
              </a:rPr>
              <a:t>generate the amplitude and phase step</a:t>
            </a:r>
          </a:p>
          <a:p>
            <a:pPr marL="342900" lvl="0" indent="-342900" algn="just">
              <a:lnSpc>
                <a:spcPct val="115000"/>
              </a:lnSpc>
              <a:spcBef>
                <a:spcPts val="300"/>
              </a:spcBef>
              <a:spcAft>
                <a:spcPts val="0"/>
              </a:spcAft>
              <a:buFont typeface="+mj-lt"/>
              <a:buAutoNum type="arabicPeriod"/>
            </a:pPr>
            <a:r>
              <a:rPr lang="en-US" sz="1800" b="1" dirty="0" smtClean="0">
                <a:latin typeface="Times New Roman" panose="02020603050405020304" pitchFamily="18" charset="0"/>
                <a:ea typeface="SimSun" panose="02010600030101010101" pitchFamily="2" charset="-122"/>
                <a:cs typeface="Times New Roman" panose="02020603050405020304" pitchFamily="18" charset="0"/>
              </a:rPr>
              <a:t>Iterative learning control</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 </a:t>
            </a:r>
            <a:r>
              <a:rPr lang="en-US" sz="1800" i="1" dirty="0" smtClean="0">
                <a:latin typeface="Times New Roman" panose="02020603050405020304" pitchFamily="18" charset="0"/>
                <a:ea typeface="SimSun" panose="02010600030101010101" pitchFamily="2" charset="-122"/>
                <a:cs typeface="Times New Roman" panose="02020603050405020304" pitchFamily="18" charset="0"/>
              </a:rPr>
              <a:t>flatten the RF pulse in amplitude or phase</a:t>
            </a:r>
          </a:p>
          <a:p>
            <a:pPr marL="342900" lvl="0" indent="-342900" algn="just">
              <a:lnSpc>
                <a:spcPct val="115000"/>
              </a:lnSpc>
              <a:spcBef>
                <a:spcPts val="300"/>
              </a:spcBef>
              <a:spcAft>
                <a:spcPts val="0"/>
              </a:spcAft>
              <a:buFont typeface="+mj-lt"/>
              <a:buAutoNum type="arabicPeriod"/>
            </a:pPr>
            <a:r>
              <a:rPr lang="en-US" sz="1800" b="1" dirty="0" smtClean="0">
                <a:latin typeface="Times New Roman" panose="02020603050405020304" pitchFamily="18" charset="0"/>
                <a:ea typeface="SimSun" panose="02010600030101010101" pitchFamily="2" charset="-122"/>
                <a:cs typeface="Times New Roman" panose="02020603050405020304" pitchFamily="18" charset="0"/>
              </a:rPr>
              <a:t>C-band delay optimization</a:t>
            </a:r>
            <a:r>
              <a:rPr lang="en-US" sz="1800" dirty="0">
                <a:latin typeface="Times New Roman" panose="02020603050405020304" pitchFamily="18" charset="0"/>
                <a:ea typeface="SimSun" panose="02010600030101010101" pitchFamily="2" charset="-122"/>
                <a:cs typeface="Times New Roman" panose="02020603050405020304" pitchFamily="18" charset="0"/>
              </a:rPr>
              <a:t>: </a:t>
            </a:r>
            <a:r>
              <a:rPr lang="en-US" sz="1800" i="1" dirty="0" smtClean="0">
                <a:latin typeface="Times New Roman" panose="02020603050405020304" pitchFamily="18" charset="0"/>
                <a:ea typeface="SimSun" panose="02010600030101010101" pitchFamily="2" charset="-122"/>
                <a:cs typeface="Times New Roman" panose="02020603050405020304" pitchFamily="18" charset="0"/>
              </a:rPr>
              <a:t>roughly equalize </a:t>
            </a:r>
            <a:r>
              <a:rPr lang="en-US" sz="1800" i="1" dirty="0">
                <a:latin typeface="Times New Roman" panose="02020603050405020304" pitchFamily="18" charset="0"/>
                <a:ea typeface="SimSun" panose="02010600030101010101" pitchFamily="2" charset="-122"/>
                <a:cs typeface="Times New Roman" panose="02020603050405020304" pitchFamily="18" charset="0"/>
              </a:rPr>
              <a:t>the </a:t>
            </a:r>
            <a:r>
              <a:rPr lang="en-US" sz="1800" i="1" dirty="0" smtClean="0">
                <a:latin typeface="Times New Roman" panose="02020603050405020304" pitchFamily="18" charset="0"/>
                <a:ea typeface="SimSun" panose="02010600030101010101" pitchFamily="2" charset="-122"/>
                <a:cs typeface="Times New Roman" panose="02020603050405020304" pitchFamily="18" charset="0"/>
              </a:rPr>
              <a:t>energy gain of both bunches</a:t>
            </a:r>
          </a:p>
          <a:p>
            <a:pPr marL="342900" lvl="0" indent="-342900" algn="just">
              <a:lnSpc>
                <a:spcPct val="115000"/>
              </a:lnSpc>
              <a:spcBef>
                <a:spcPts val="300"/>
              </a:spcBef>
              <a:spcAft>
                <a:spcPts val="0"/>
              </a:spcAft>
              <a:buFont typeface="+mj-lt"/>
              <a:buAutoNum type="arabicPeriod"/>
            </a:pPr>
            <a:r>
              <a:rPr lang="en-US" sz="1800" b="1" dirty="0" smtClean="0">
                <a:latin typeface="Times New Roman" panose="02020603050405020304" pitchFamily="18" charset="0"/>
                <a:ea typeface="SimSun" panose="02010600030101010101" pitchFamily="2" charset="-122"/>
                <a:cs typeface="Times New Roman" panose="02020603050405020304" pitchFamily="18" charset="0"/>
              </a:rPr>
              <a:t>DAC step time calibration</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 </a:t>
            </a:r>
            <a:r>
              <a:rPr lang="en-US" sz="1800" i="1" dirty="0" smtClean="0">
                <a:latin typeface="Times New Roman" panose="02020603050405020304" pitchFamily="18" charset="0"/>
                <a:ea typeface="SimSun" panose="02010600030101010101" pitchFamily="2" charset="-122"/>
                <a:cs typeface="Times New Roman" panose="02020603050405020304" pitchFamily="18" charset="0"/>
              </a:rPr>
              <a:t>find the time to start the step with max tuning to bunch 2 but no affects to bunch 1</a:t>
            </a:r>
          </a:p>
          <a:p>
            <a:pPr marL="342900" lvl="0" indent="-342900" algn="just">
              <a:lnSpc>
                <a:spcPct val="115000"/>
              </a:lnSpc>
              <a:spcBef>
                <a:spcPts val="300"/>
              </a:spcBef>
              <a:spcAft>
                <a:spcPts val="0"/>
              </a:spcAft>
              <a:buFont typeface="+mj-lt"/>
              <a:buAutoNum type="arabicPeriod"/>
            </a:pPr>
            <a:r>
              <a:rPr lang="en-US" sz="1800" b="1" dirty="0" smtClean="0">
                <a:latin typeface="Times New Roman" panose="02020603050405020304" pitchFamily="18" charset="0"/>
                <a:ea typeface="SimSun" panose="02010600030101010101" pitchFamily="2" charset="-122"/>
                <a:cs typeface="Times New Roman" panose="02020603050405020304" pitchFamily="18" charset="0"/>
              </a:rPr>
              <a:t>RF pulse average window setting</a:t>
            </a:r>
            <a:r>
              <a:rPr lang="en-US" sz="1800" dirty="0" smtClean="0">
                <a:latin typeface="Times New Roman" panose="02020603050405020304" pitchFamily="18" charset="0"/>
                <a:ea typeface="SimSun" panose="02010600030101010101" pitchFamily="2" charset="-122"/>
                <a:cs typeface="Times New Roman" panose="02020603050405020304" pitchFamily="18" charset="0"/>
              </a:rPr>
              <a:t>: </a:t>
            </a:r>
            <a:r>
              <a:rPr lang="en-US" sz="1800" i="1" dirty="0" smtClean="0">
                <a:latin typeface="Times New Roman" panose="02020603050405020304" pitchFamily="18" charset="0"/>
                <a:ea typeface="SimSun" panose="02010600030101010101" pitchFamily="2" charset="-122"/>
                <a:cs typeface="Times New Roman" panose="02020603050405020304" pitchFamily="18" charset="0"/>
              </a:rPr>
              <a:t>make the average window for amplitude and phase calculation only for the first bunch, so that the changing of the step will not affect the first bunch with RF feedbacks on</a:t>
            </a:r>
          </a:p>
          <a:p>
            <a:pPr marL="342900" lvl="0" indent="-342900" algn="just">
              <a:lnSpc>
                <a:spcPct val="115000"/>
              </a:lnSpc>
              <a:spcBef>
                <a:spcPts val="300"/>
              </a:spcBef>
              <a:spcAft>
                <a:spcPts val="0"/>
              </a:spcAft>
              <a:buFont typeface="+mj-lt"/>
              <a:buAutoNum type="arabicPeriod"/>
            </a:pPr>
            <a:r>
              <a:rPr lang="en-US" sz="1800" b="1" dirty="0" smtClean="0">
                <a:latin typeface="Times New Roman" panose="02020603050405020304" pitchFamily="18" charset="0"/>
                <a:ea typeface="SimSun" panose="02010600030101010101" pitchFamily="2" charset="-122"/>
                <a:cs typeface="Times New Roman" panose="02020603050405020304" pitchFamily="18" charset="0"/>
              </a:rPr>
              <a:t>Gun setup procedure</a:t>
            </a:r>
          </a:p>
          <a:p>
            <a:pPr marL="342900" lvl="0" indent="-342900" algn="just">
              <a:lnSpc>
                <a:spcPct val="115000"/>
              </a:lnSpc>
              <a:spcBef>
                <a:spcPts val="300"/>
              </a:spcBef>
              <a:spcAft>
                <a:spcPts val="0"/>
              </a:spcAft>
              <a:buFont typeface="+mj-lt"/>
              <a:buAutoNum type="arabicPeriod"/>
            </a:pPr>
            <a:r>
              <a:rPr lang="en-US" sz="1800" b="1" dirty="0" smtClean="0">
                <a:latin typeface="Times New Roman" panose="02020603050405020304" pitchFamily="18" charset="0"/>
                <a:ea typeface="SimSun" panose="02010600030101010101" pitchFamily="2" charset="-122"/>
                <a:cs typeface="Times New Roman" panose="02020603050405020304" pitchFamily="18" charset="0"/>
              </a:rPr>
              <a:t>Injector setup procedure</a:t>
            </a:r>
          </a:p>
          <a:p>
            <a:pPr marL="342900" lvl="0" indent="-342900" algn="just">
              <a:lnSpc>
                <a:spcPct val="115000"/>
              </a:lnSpc>
              <a:spcBef>
                <a:spcPts val="300"/>
              </a:spcBef>
              <a:spcAft>
                <a:spcPts val="0"/>
              </a:spcAft>
              <a:buFont typeface="+mj-lt"/>
              <a:buAutoNum type="arabicPeriod"/>
            </a:pPr>
            <a:r>
              <a:rPr lang="en-US" sz="1800" b="1" dirty="0" smtClean="0">
                <a:latin typeface="Times New Roman" panose="02020603050405020304" pitchFamily="18" charset="0"/>
                <a:ea typeface="SimSun" panose="02010600030101010101" pitchFamily="2" charset="-122"/>
                <a:cs typeface="Times New Roman" panose="02020603050405020304" pitchFamily="18" charset="0"/>
              </a:rPr>
              <a:t>Linac1 setup procedure</a:t>
            </a:r>
          </a:p>
        </p:txBody>
      </p:sp>
    </p:spTree>
    <p:extLst>
      <p:ext uri="{BB962C8B-B14F-4D97-AF65-F5344CB8AC3E}">
        <p14:creationId xmlns:p14="http://schemas.microsoft.com/office/powerpoint/2010/main" val="2722045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Outline</a:t>
            </a:r>
            <a:endParaRPr lang="en-US" sz="24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539551" y="836712"/>
            <a:ext cx="8136905" cy="2862322"/>
          </a:xfrm>
          <a:prstGeom prst="rect">
            <a:avLst/>
          </a:prstGeom>
          <a:noFill/>
        </p:spPr>
        <p:txBody>
          <a:bodyPr wrap="square" rtlCol="0">
            <a:spAutoFit/>
          </a:bodyPr>
          <a:lstStyle/>
          <a:p>
            <a:pPr marL="342900" indent="-342900">
              <a:lnSpc>
                <a:spcPct val="150000"/>
              </a:lnSpc>
              <a:buClr>
                <a:srgbClr val="C00000"/>
              </a:buClr>
              <a:buSzPct val="100000"/>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User Requirements</a:t>
            </a:r>
          </a:p>
          <a:p>
            <a:pPr marL="342900" indent="-342900">
              <a:lnSpc>
                <a:spcPct val="150000"/>
              </a:lnSpc>
              <a:buClr>
                <a:srgbClr val="C00000"/>
              </a:buClr>
              <a:buSzPct val="100000"/>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LLRF Knobs for Two-bunch Tuning</a:t>
            </a:r>
          </a:p>
          <a:p>
            <a:pPr marL="342900" indent="-342900">
              <a:lnSpc>
                <a:spcPct val="150000"/>
              </a:lnSpc>
              <a:buClr>
                <a:srgbClr val="C00000"/>
              </a:buClr>
              <a:buSzPct val="100000"/>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Setup procedures</a:t>
            </a:r>
          </a:p>
          <a:p>
            <a:pPr marL="342900" indent="-342900">
              <a:lnSpc>
                <a:spcPct val="150000"/>
              </a:lnSpc>
              <a:buClr>
                <a:srgbClr val="C00000"/>
              </a:buClr>
              <a:buSzPct val="100000"/>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LLRF Tools and Test</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a:t>
            </a:fld>
            <a:endParaRPr lang="en-US"/>
          </a:p>
        </p:txBody>
      </p:sp>
    </p:spTree>
    <p:extLst>
      <p:ext uri="{BB962C8B-B14F-4D97-AF65-F5344CB8AC3E}">
        <p14:creationId xmlns:p14="http://schemas.microsoft.com/office/powerpoint/2010/main" val="17534461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log-gfa.psi.ch/LLRF/190514_021322/Fig01_two_bunch_tools_main_pane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346492"/>
            <a:ext cx="8280920" cy="441308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20</a:t>
            </a:fld>
            <a:endParaRPr lang="en-US"/>
          </a:p>
        </p:txBody>
      </p:sp>
      <p:sp>
        <p:nvSpPr>
          <p:cNvPr id="5"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Two-bunch Setting on 14.05.2019</a:t>
            </a:r>
          </a:p>
        </p:txBody>
      </p:sp>
      <p:sp>
        <p:nvSpPr>
          <p:cNvPr id="6" name="TextBox 5"/>
          <p:cNvSpPr txBox="1"/>
          <p:nvPr/>
        </p:nvSpPr>
        <p:spPr>
          <a:xfrm>
            <a:off x="277671" y="655829"/>
            <a:ext cx="8640960" cy="1584176"/>
          </a:xfrm>
          <a:prstGeom prst="rect">
            <a:avLst/>
          </a:prstGeom>
          <a:noFill/>
        </p:spPr>
        <p:txBody>
          <a:bodyPr wrap="square" lIns="0" tIns="0" rIns="0" bIns="0" rtlCol="0">
            <a:noAutofit/>
          </a:bodyPr>
          <a:lstStyle/>
          <a:p>
            <a:pPr>
              <a:lnSpc>
                <a:spcPct val="110000"/>
              </a:lnSpc>
              <a:spcBef>
                <a:spcPts val="0"/>
              </a:spcBef>
            </a:pPr>
            <a:r>
              <a:rPr lang="en-US" dirty="0">
                <a:latin typeface="Times New Roman" panose="02020603050405020304" pitchFamily="18" charset="0"/>
                <a:cs typeface="Times New Roman" panose="02020603050405020304" pitchFamily="18" charset="0"/>
              </a:rPr>
              <a:t>The injector and Linac1 RF stations were set for two-bunch </a:t>
            </a:r>
            <a:r>
              <a:rPr lang="en-US" dirty="0" smtClean="0">
                <a:latin typeface="Times New Roman" panose="02020603050405020304" pitchFamily="18" charset="0"/>
                <a:cs typeface="Times New Roman" panose="02020603050405020304" pitchFamily="18" charset="0"/>
              </a:rPr>
              <a:t>testing. </a:t>
            </a:r>
            <a:r>
              <a:rPr lang="en-US" dirty="0">
                <a:latin typeface="Times New Roman" panose="02020603050405020304" pitchFamily="18" charset="0"/>
                <a:cs typeface="Times New Roman" panose="02020603050405020304" pitchFamily="18" charset="0"/>
              </a:rPr>
              <a:t>The following settings have been applied and will be kept for the future testing of the second bunch when the first bunch is in </a:t>
            </a:r>
            <a:r>
              <a:rPr lang="en-US" dirty="0" smtClean="0">
                <a:latin typeface="Times New Roman" panose="02020603050405020304" pitchFamily="18" charset="0"/>
                <a:cs typeface="Times New Roman" panose="02020603050405020304" pitchFamily="18" charset="0"/>
              </a:rPr>
              <a:t>operation:</a:t>
            </a:r>
          </a:p>
          <a:p>
            <a:r>
              <a:rPr lang="en-US" dirty="0">
                <a:latin typeface="Times New Roman" panose="02020603050405020304" pitchFamily="18" charset="0"/>
                <a:cs typeface="Times New Roman" panose="02020603050405020304" pitchFamily="18" charset="0"/>
              </a:rPr>
              <a:t>1. The injector RF pulse widths have been changed to the following values:</a:t>
            </a:r>
          </a:p>
          <a:p>
            <a:pPr>
              <a:spcBef>
                <a:spcPts val="0"/>
              </a:spcBef>
            </a:pPr>
            <a:r>
              <a:rPr lang="en-US" dirty="0" smtClean="0">
                <a:latin typeface="Times New Roman" panose="02020603050405020304" pitchFamily="18" charset="0"/>
                <a:cs typeface="Times New Roman" panose="02020603050405020304" pitchFamily="18" charset="0"/>
              </a:rPr>
              <a:t>	SINEG01</a:t>
            </a:r>
            <a:r>
              <a:rPr lang="en-US" dirty="0">
                <a:latin typeface="Times New Roman" panose="02020603050405020304" pitchFamily="18" charset="0"/>
                <a:cs typeface="Times New Roman" panose="02020603050405020304" pitchFamily="18" charset="0"/>
              </a:rPr>
              <a:t>: 0.86 us</a:t>
            </a:r>
          </a:p>
          <a:p>
            <a:pPr>
              <a:spcBef>
                <a:spcPts val="0"/>
              </a:spcBef>
            </a:pPr>
            <a:r>
              <a:rPr lang="en-US" dirty="0" smtClean="0">
                <a:latin typeface="Times New Roman" panose="02020603050405020304" pitchFamily="18" charset="0"/>
                <a:cs typeface="Times New Roman" panose="02020603050405020304" pitchFamily="18" charset="0"/>
              </a:rPr>
              <a:t>	SINSB01 </a:t>
            </a:r>
            <a:r>
              <a:rPr lang="en-US" dirty="0">
                <a:latin typeface="Times New Roman" panose="02020603050405020304" pitchFamily="18" charset="0"/>
                <a:cs typeface="Times New Roman" panose="02020603050405020304" pitchFamily="18" charset="0"/>
              </a:rPr>
              <a:t>- SINSB04: 1.07 us</a:t>
            </a:r>
          </a:p>
          <a:p>
            <a:pPr>
              <a:spcBef>
                <a:spcPts val="0"/>
              </a:spcBef>
            </a:pPr>
            <a:r>
              <a:rPr lang="en-US" dirty="0" smtClean="0">
                <a:latin typeface="Times New Roman" panose="02020603050405020304" pitchFamily="18" charset="0"/>
                <a:cs typeface="Times New Roman" panose="02020603050405020304" pitchFamily="18" charset="0"/>
              </a:rPr>
              <a:t>	SINXB01</a:t>
            </a:r>
            <a:r>
              <a:rPr lang="en-US" dirty="0">
                <a:latin typeface="Times New Roman" panose="02020603050405020304" pitchFamily="18" charset="0"/>
                <a:cs typeface="Times New Roman" panose="02020603050405020304" pitchFamily="18" charset="0"/>
              </a:rPr>
              <a:t>: 0.16 </a:t>
            </a:r>
            <a:r>
              <a:rPr lang="en-US" dirty="0" smtClean="0">
                <a:latin typeface="Times New Roman" panose="02020603050405020304" pitchFamily="18" charset="0"/>
                <a:cs typeface="Times New Roman" panose="02020603050405020304" pitchFamily="18" charset="0"/>
              </a:rPr>
              <a:t>us</a:t>
            </a:r>
            <a:endParaRPr lang="en-US" dirty="0">
              <a:latin typeface="Times New Roman" panose="02020603050405020304" pitchFamily="18" charset="0"/>
              <a:cs typeface="Times New Roman" panose="02020603050405020304" pitchFamily="18" charset="0"/>
            </a:endParaRPr>
          </a:p>
        </p:txBody>
      </p:sp>
      <p:sp>
        <p:nvSpPr>
          <p:cNvPr id="2" name="Rectangle 1"/>
          <p:cNvSpPr/>
          <p:nvPr/>
        </p:nvSpPr>
        <p:spPr bwMode="auto">
          <a:xfrm>
            <a:off x="452409" y="2708920"/>
            <a:ext cx="936104" cy="2304256"/>
          </a:xfrm>
          <a:prstGeom prst="rect">
            <a:avLst/>
          </a:prstGeom>
          <a:noFill/>
          <a:ln w="381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Cloud Callout 7"/>
          <p:cNvSpPr/>
          <p:nvPr/>
        </p:nvSpPr>
        <p:spPr bwMode="auto">
          <a:xfrm>
            <a:off x="137850" y="5296620"/>
            <a:ext cx="1320850" cy="1512168"/>
          </a:xfrm>
          <a:prstGeom prst="cloudCallout">
            <a:avLst>
              <a:gd name="adj1" fmla="val 6649"/>
              <a:gd name="adj2" fmla="val -68784"/>
            </a:avLst>
          </a:prstGeom>
          <a:solidFill>
            <a:srgbClr val="FFFDF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defTabSz="914400" rtl="0" eaLnBrk="0" fontAlgn="base" latinLnBrk="0" hangingPunct="0">
              <a:lnSpc>
                <a:spcPct val="100000"/>
              </a:lnSpc>
              <a:spcBef>
                <a:spcPct val="0"/>
              </a:spcBef>
              <a:spcAft>
                <a:spcPct val="0"/>
              </a:spcAft>
              <a:buClrTx/>
              <a:buSzTx/>
              <a:tabLst/>
            </a:pPr>
            <a:r>
              <a:rPr lang="en-US" sz="1800" dirty="0" smtClean="0">
                <a:latin typeface="Times" charset="0"/>
              </a:rPr>
              <a:t>Tools for RF experts</a:t>
            </a:r>
            <a:endParaRPr kumimoji="0" lang="en-US" sz="1800" i="0" u="none" strike="noStrike" cap="none" normalizeH="0" dirty="0" smtClean="0">
              <a:ln>
                <a:noFill/>
              </a:ln>
              <a:solidFill>
                <a:schemeClr val="tx1"/>
              </a:solidFill>
              <a:effectLst/>
              <a:latin typeface="Times" charset="0"/>
            </a:endParaRPr>
          </a:p>
        </p:txBody>
      </p:sp>
      <p:sp>
        <p:nvSpPr>
          <p:cNvPr id="9" name="Rectangle 8"/>
          <p:cNvSpPr/>
          <p:nvPr/>
        </p:nvSpPr>
        <p:spPr bwMode="auto">
          <a:xfrm>
            <a:off x="1619672" y="5949280"/>
            <a:ext cx="3168352" cy="504056"/>
          </a:xfrm>
          <a:prstGeom prst="rect">
            <a:avLst/>
          </a:prstGeom>
          <a:noFill/>
          <a:ln w="381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0" name="Cloud Callout 9"/>
          <p:cNvSpPr/>
          <p:nvPr/>
        </p:nvSpPr>
        <p:spPr bwMode="auto">
          <a:xfrm>
            <a:off x="5364088" y="5657626"/>
            <a:ext cx="1584176" cy="1003524"/>
          </a:xfrm>
          <a:prstGeom prst="cloudCallout">
            <a:avLst>
              <a:gd name="adj1" fmla="val -86421"/>
              <a:gd name="adj2" fmla="val 8496"/>
            </a:avLst>
          </a:prstGeom>
          <a:solidFill>
            <a:srgbClr val="FFFDF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defTabSz="914400" rtl="0" eaLnBrk="0" fontAlgn="base" latinLnBrk="0" hangingPunct="0">
              <a:lnSpc>
                <a:spcPct val="100000"/>
              </a:lnSpc>
              <a:spcBef>
                <a:spcPct val="0"/>
              </a:spcBef>
              <a:spcAft>
                <a:spcPct val="0"/>
              </a:spcAft>
              <a:buClrTx/>
              <a:buSzTx/>
              <a:tabLst/>
            </a:pPr>
            <a:r>
              <a:rPr lang="en-US" sz="1800" dirty="0" smtClean="0">
                <a:latin typeface="Times" charset="0"/>
              </a:rPr>
              <a:t>Tools for operators</a:t>
            </a:r>
            <a:endParaRPr kumimoji="0" lang="en-US" sz="1800" i="0" u="none" strike="noStrike" cap="none" normalizeH="0" dirty="0" smtClean="0">
              <a:ln>
                <a:noFill/>
              </a:ln>
              <a:solidFill>
                <a:schemeClr val="tx1"/>
              </a:solidFill>
              <a:effectLst/>
              <a:latin typeface="Times" charset="0"/>
            </a:endParaRPr>
          </a:p>
        </p:txBody>
      </p:sp>
    </p:spTree>
    <p:extLst>
      <p:ext uri="{BB962C8B-B14F-4D97-AF65-F5344CB8AC3E}">
        <p14:creationId xmlns:p14="http://schemas.microsoft.com/office/powerpoint/2010/main" val="365912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21</a:t>
            </a:fld>
            <a:endParaRPr lang="en-US"/>
          </a:p>
        </p:txBody>
      </p:sp>
      <p:sp>
        <p:nvSpPr>
          <p:cNvPr id="5"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Two-bunch Setting on 14.05.2019 (cont.)</a:t>
            </a:r>
          </a:p>
        </p:txBody>
      </p:sp>
      <p:sp>
        <p:nvSpPr>
          <p:cNvPr id="6" name="TextBox 5"/>
          <p:cNvSpPr txBox="1"/>
          <p:nvPr/>
        </p:nvSpPr>
        <p:spPr>
          <a:xfrm>
            <a:off x="251520" y="764704"/>
            <a:ext cx="8640960" cy="576064"/>
          </a:xfrm>
          <a:prstGeom prst="rect">
            <a:avLst/>
          </a:prstGeom>
          <a:noFill/>
        </p:spPr>
        <p:txBody>
          <a:bodyPr wrap="square" lIns="0" tIns="0" rIns="0" bIns="0" rtlCol="0">
            <a:noAutofit/>
          </a:bodyPr>
          <a:lstStyle/>
          <a:p>
            <a:r>
              <a:rPr lang="en-US" sz="1800" dirty="0" smtClean="0">
                <a:latin typeface="Times New Roman" panose="02020603050405020304" pitchFamily="18" charset="0"/>
                <a:cs typeface="Times New Roman" panose="02020603050405020304" pitchFamily="18" charset="0"/>
              </a:rPr>
              <a:t>2</a:t>
            </a:r>
            <a:r>
              <a:rPr lang="en-US" sz="1800" dirty="0">
                <a:latin typeface="Times New Roman" panose="02020603050405020304" pitchFamily="18" charset="0"/>
                <a:cs typeface="Times New Roman" panose="02020603050405020304" pitchFamily="18" charset="0"/>
              </a:rPr>
              <a:t>. The phases of the injector RF stations have been flattened with the Iterative Learning Control (ILC) </a:t>
            </a:r>
            <a:r>
              <a:rPr lang="en-US" sz="1800" dirty="0" smtClean="0">
                <a:latin typeface="Times New Roman" panose="02020603050405020304" pitchFamily="18" charset="0"/>
                <a:cs typeface="Times New Roman" panose="02020603050405020304" pitchFamily="18" charset="0"/>
              </a:rPr>
              <a:t>tool.</a:t>
            </a:r>
            <a:endParaRPr lang="en-US" sz="1800" dirty="0">
              <a:latin typeface="Times New Roman" panose="02020603050405020304" pitchFamily="18" charset="0"/>
              <a:cs typeface="Times New Roman" panose="02020603050405020304" pitchFamily="18" charset="0"/>
            </a:endParaRPr>
          </a:p>
          <a:p>
            <a:pPr>
              <a:lnSpc>
                <a:spcPct val="110000"/>
              </a:lnSpc>
              <a:spcBef>
                <a:spcPts val="0"/>
              </a:spcBef>
            </a:pPr>
            <a:endParaRPr lang="de-CH" sz="2000" kern="1000" spc="30" dirty="0" err="1" smtClean="0">
              <a:latin typeface="Times New Roman" panose="02020603050405020304" pitchFamily="18" charset="0"/>
              <a:cs typeface="Times New Roman" panose="02020603050405020304" pitchFamily="18" charset="0"/>
            </a:endParaRPr>
          </a:p>
        </p:txBody>
      </p:sp>
      <p:pic>
        <p:nvPicPr>
          <p:cNvPr id="2050" name="Picture 2" descr="https://elog-gfa.psi.ch/LLRF/190514_021351/Fig02_ILC_injector_statio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733" y="1412776"/>
            <a:ext cx="8822533"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15540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22</a:t>
            </a:fld>
            <a:endParaRPr lang="en-US"/>
          </a:p>
        </p:txBody>
      </p:sp>
      <p:sp>
        <p:nvSpPr>
          <p:cNvPr id="5"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Two-bunch Setting on </a:t>
            </a:r>
            <a:r>
              <a:rPr lang="en-US" sz="2400" b="1" dirty="0">
                <a:latin typeface="Times New Roman" panose="02020603050405020304" pitchFamily="18" charset="0"/>
                <a:cs typeface="Times New Roman" panose="02020603050405020304" pitchFamily="18" charset="0"/>
              </a:rPr>
              <a:t>14.05.2019 (cont.)</a:t>
            </a:r>
            <a:endParaRPr lang="en-US" sz="2400" b="1" dirty="0" smtClean="0">
              <a:latin typeface="Times New Roman" panose="02020603050405020304" pitchFamily="18" charset="0"/>
              <a:cs typeface="Times New Roman" panose="02020603050405020304" pitchFamily="18" charset="0"/>
            </a:endParaRPr>
          </a:p>
        </p:txBody>
      </p:sp>
      <p:sp>
        <p:nvSpPr>
          <p:cNvPr id="6" name="TextBox 5"/>
          <p:cNvSpPr txBox="1"/>
          <p:nvPr/>
        </p:nvSpPr>
        <p:spPr>
          <a:xfrm>
            <a:off x="251520" y="764704"/>
            <a:ext cx="8640960" cy="288032"/>
          </a:xfrm>
          <a:prstGeom prst="rect">
            <a:avLst/>
          </a:prstGeom>
          <a:noFill/>
        </p:spPr>
        <p:txBody>
          <a:bodyPr wrap="square" lIns="0" tIns="0" rIns="0" bIns="0" rtlCol="0">
            <a:noAutofit/>
          </a:bodyPr>
          <a:lstStyle/>
          <a:p>
            <a:r>
              <a:rPr lang="en-US" sz="1800" dirty="0" smtClean="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 The C-and delay has been optimized to get a little more energy in </a:t>
            </a:r>
            <a:r>
              <a:rPr lang="en-US" sz="1800" dirty="0" smtClean="0">
                <a:latin typeface="Times New Roman" panose="02020603050405020304" pitchFamily="18" charset="0"/>
                <a:cs typeface="Times New Roman" panose="02020603050405020304" pitchFamily="18" charset="0"/>
              </a:rPr>
              <a:t>bunch2.</a:t>
            </a:r>
            <a:endParaRPr lang="en-US" sz="1800" dirty="0">
              <a:latin typeface="Times New Roman" panose="02020603050405020304" pitchFamily="18" charset="0"/>
              <a:cs typeface="Times New Roman" panose="02020603050405020304" pitchFamily="18" charset="0"/>
            </a:endParaRPr>
          </a:p>
        </p:txBody>
      </p:sp>
      <p:pic>
        <p:nvPicPr>
          <p:cNvPr id="3074" name="Picture 2" descr="https://elog-gfa.psi.ch/LLRF/190514_021512/Fig03_C_band_delay_optimiza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072748"/>
            <a:ext cx="8424936" cy="5596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56447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23</a:t>
            </a:fld>
            <a:endParaRPr lang="en-US"/>
          </a:p>
        </p:txBody>
      </p:sp>
      <p:sp>
        <p:nvSpPr>
          <p:cNvPr id="5"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Two-bunch Setting on </a:t>
            </a:r>
            <a:r>
              <a:rPr lang="en-US" sz="2400" b="1" dirty="0">
                <a:latin typeface="Times New Roman" panose="02020603050405020304" pitchFamily="18" charset="0"/>
                <a:cs typeface="Times New Roman" panose="02020603050405020304" pitchFamily="18" charset="0"/>
              </a:rPr>
              <a:t>14.05.2019 (cont.)</a:t>
            </a:r>
            <a:endParaRPr lang="en-US" sz="2400" b="1" dirty="0" smtClean="0">
              <a:latin typeface="Times New Roman" panose="02020603050405020304" pitchFamily="18" charset="0"/>
              <a:cs typeface="Times New Roman" panose="02020603050405020304" pitchFamily="18" charset="0"/>
            </a:endParaRPr>
          </a:p>
        </p:txBody>
      </p:sp>
      <p:sp>
        <p:nvSpPr>
          <p:cNvPr id="6" name="TextBox 5"/>
          <p:cNvSpPr txBox="1"/>
          <p:nvPr/>
        </p:nvSpPr>
        <p:spPr>
          <a:xfrm>
            <a:off x="251520" y="692696"/>
            <a:ext cx="8640960" cy="1008112"/>
          </a:xfrm>
          <a:prstGeom prst="rect">
            <a:avLst/>
          </a:prstGeom>
          <a:noFill/>
        </p:spPr>
        <p:txBody>
          <a:bodyPr wrap="square" lIns="0" tIns="0" rIns="0" bIns="0" rtlCol="0">
            <a:noAutofit/>
          </a:bodyPr>
          <a:lstStyle/>
          <a:p>
            <a:r>
              <a:rPr lang="en-US" dirty="0" smtClean="0">
                <a:latin typeface="Times New Roman" panose="02020603050405020304" pitchFamily="18" charset="0"/>
                <a:cs typeface="Times New Roman" panose="02020603050405020304" pitchFamily="18" charset="0"/>
              </a:rPr>
              <a:t>4</a:t>
            </a:r>
            <a:r>
              <a:rPr lang="en-US" dirty="0">
                <a:latin typeface="Times New Roman" panose="02020603050405020304" pitchFamily="18" charset="0"/>
                <a:cs typeface="Times New Roman" panose="02020603050405020304" pitchFamily="18" charset="0"/>
              </a:rPr>
              <a:t>. The DAC step times of the injector and Linac1 stations have been optimized to allow tuning the second bunch with the RF pulse steps without affecting the first </a:t>
            </a:r>
            <a:r>
              <a:rPr lang="en-US" dirty="0" smtClean="0">
                <a:latin typeface="Times New Roman" panose="02020603050405020304" pitchFamily="18" charset="0"/>
                <a:cs typeface="Times New Roman" panose="02020603050405020304" pitchFamily="18" charset="0"/>
              </a:rPr>
              <a:t>bunch. </a:t>
            </a:r>
            <a:r>
              <a:rPr lang="en-US" dirty="0">
                <a:latin typeface="Times New Roman" panose="02020603050405020304" pitchFamily="18" charset="0"/>
                <a:cs typeface="Times New Roman" panose="02020603050405020304" pitchFamily="18" charset="0"/>
              </a:rPr>
              <a:t>During operation, the </a:t>
            </a:r>
            <a:r>
              <a:rPr lang="en-US" dirty="0" smtClean="0">
                <a:latin typeface="Times New Roman" panose="02020603050405020304" pitchFamily="18" charset="0"/>
                <a:cs typeface="Times New Roman" panose="02020603050405020304" pitchFamily="18" charset="0"/>
              </a:rPr>
              <a:t>influence </a:t>
            </a:r>
            <a:r>
              <a:rPr lang="en-US" dirty="0">
                <a:latin typeface="Times New Roman" panose="02020603050405020304" pitchFamily="18" charset="0"/>
                <a:cs typeface="Times New Roman" panose="02020603050405020304" pitchFamily="18" charset="0"/>
              </a:rPr>
              <a:t>from the RF pulse steps on the first bunch should be verified. If it is found that the steps affect the first bunch, please contact us for a correction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467544" y="1723539"/>
            <a:ext cx="7694146" cy="5111155"/>
          </a:xfrm>
          <a:prstGeom prst="rect">
            <a:avLst/>
          </a:prstGeom>
        </p:spPr>
      </p:pic>
    </p:spTree>
    <p:extLst>
      <p:ext uri="{BB962C8B-B14F-4D97-AF65-F5344CB8AC3E}">
        <p14:creationId xmlns:p14="http://schemas.microsoft.com/office/powerpoint/2010/main" val="15147781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24</a:t>
            </a:fld>
            <a:endParaRPr lang="en-US"/>
          </a:p>
        </p:txBody>
      </p:sp>
      <p:sp>
        <p:nvSpPr>
          <p:cNvPr id="5"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Two-bunch Setting on </a:t>
            </a:r>
            <a:r>
              <a:rPr lang="en-US" sz="2400" b="1" dirty="0">
                <a:latin typeface="Times New Roman" panose="02020603050405020304" pitchFamily="18" charset="0"/>
                <a:cs typeface="Times New Roman" panose="02020603050405020304" pitchFamily="18" charset="0"/>
              </a:rPr>
              <a:t>14.05.2019 (cont.)</a:t>
            </a:r>
            <a:endParaRPr lang="en-US" sz="2400" b="1" dirty="0" smtClean="0">
              <a:latin typeface="Times New Roman" panose="02020603050405020304" pitchFamily="18" charset="0"/>
              <a:cs typeface="Times New Roman" panose="02020603050405020304" pitchFamily="18" charset="0"/>
            </a:endParaRPr>
          </a:p>
        </p:txBody>
      </p:sp>
      <p:sp>
        <p:nvSpPr>
          <p:cNvPr id="6" name="TextBox 5"/>
          <p:cNvSpPr txBox="1"/>
          <p:nvPr/>
        </p:nvSpPr>
        <p:spPr>
          <a:xfrm>
            <a:off x="251520" y="764704"/>
            <a:ext cx="8640960" cy="864096"/>
          </a:xfrm>
          <a:prstGeom prst="rect">
            <a:avLst/>
          </a:prstGeom>
          <a:noFill/>
        </p:spPr>
        <p:txBody>
          <a:bodyPr wrap="square" lIns="0" tIns="0" rIns="0" bIns="0" rtlCol="0">
            <a:noAutofit/>
          </a:bodyPr>
          <a:lstStyle/>
          <a:p>
            <a:r>
              <a:rPr lang="en-US" sz="1800" dirty="0" smtClean="0">
                <a:latin typeface="Times New Roman" panose="02020603050405020304" pitchFamily="18" charset="0"/>
                <a:cs typeface="Times New Roman" panose="02020603050405020304" pitchFamily="18" charset="0"/>
              </a:rPr>
              <a:t>5</a:t>
            </a:r>
            <a:r>
              <a:rPr lang="en-US" sz="1800" dirty="0">
                <a:latin typeface="Times New Roman" panose="02020603050405020304" pitchFamily="18" charset="0"/>
                <a:cs typeface="Times New Roman" panose="02020603050405020304" pitchFamily="18" charset="0"/>
              </a:rPr>
              <a:t>. The average windows of all RF signals involved in the vector-sum calculation have been changed so that the changes in RF pulse steps will not be transferred to the first bunch with the RF amplitude and phase </a:t>
            </a:r>
            <a:r>
              <a:rPr lang="en-US" sz="1800" dirty="0" smtClean="0">
                <a:latin typeface="Times New Roman" panose="02020603050405020304" pitchFamily="18" charset="0"/>
                <a:cs typeface="Times New Roman" panose="02020603050405020304" pitchFamily="18" charset="0"/>
              </a:rPr>
              <a:t>feedbacks.</a:t>
            </a:r>
            <a:endParaRPr lang="en-US" sz="1800" dirty="0">
              <a:latin typeface="Times New Roman" panose="02020603050405020304" pitchFamily="18" charset="0"/>
              <a:cs typeface="Times New Roman" panose="02020603050405020304" pitchFamily="18" charset="0"/>
            </a:endParaRPr>
          </a:p>
          <a:p>
            <a:pPr>
              <a:lnSpc>
                <a:spcPct val="110000"/>
              </a:lnSpc>
              <a:spcBef>
                <a:spcPts val="0"/>
              </a:spcBef>
            </a:pPr>
            <a:endParaRPr lang="de-CH" sz="2000" kern="1000" spc="30" dirty="0" err="1" smtClean="0">
              <a:latin typeface="Times New Roman" panose="02020603050405020304" pitchFamily="18" charset="0"/>
              <a:cs typeface="Times New Roman" panose="02020603050405020304" pitchFamily="18" charset="0"/>
            </a:endParaRPr>
          </a:p>
        </p:txBody>
      </p:sp>
      <p:pic>
        <p:nvPicPr>
          <p:cNvPr id="1026" name="Picture 2" descr="https://elog-gfa.psi.ch/LLRF/190514_022100/Fig05_avg_window_adjustme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628800"/>
            <a:ext cx="7419749" cy="5140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06296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25</a:t>
            </a:fld>
            <a:endParaRPr lang="en-US"/>
          </a:p>
        </p:txBody>
      </p:sp>
      <p:sp>
        <p:nvSpPr>
          <p:cNvPr id="5"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Two-bunch Setting on </a:t>
            </a:r>
            <a:r>
              <a:rPr lang="en-US" sz="2400" b="1" dirty="0">
                <a:latin typeface="Times New Roman" panose="02020603050405020304" pitchFamily="18" charset="0"/>
                <a:cs typeface="Times New Roman" panose="02020603050405020304" pitchFamily="18" charset="0"/>
              </a:rPr>
              <a:t>14.05.2019 (cont.)</a:t>
            </a:r>
            <a:endParaRPr lang="en-US" sz="2400" b="1" dirty="0" smtClean="0">
              <a:latin typeface="Times New Roman" panose="02020603050405020304" pitchFamily="18" charset="0"/>
              <a:cs typeface="Times New Roman" panose="02020603050405020304" pitchFamily="18" charset="0"/>
            </a:endParaRPr>
          </a:p>
        </p:txBody>
      </p:sp>
      <p:sp>
        <p:nvSpPr>
          <p:cNvPr id="6" name="TextBox 5"/>
          <p:cNvSpPr txBox="1"/>
          <p:nvPr/>
        </p:nvSpPr>
        <p:spPr>
          <a:xfrm>
            <a:off x="251520" y="764704"/>
            <a:ext cx="8640960" cy="576064"/>
          </a:xfrm>
          <a:prstGeom prst="rect">
            <a:avLst/>
          </a:prstGeom>
          <a:noFill/>
        </p:spPr>
        <p:txBody>
          <a:bodyPr wrap="square" lIns="0" tIns="0" rIns="0" bIns="0" rtlCol="0">
            <a:noAutofit/>
          </a:bodyPr>
          <a:lstStyle/>
          <a:p>
            <a:r>
              <a:rPr lang="en-US" sz="1800" dirty="0" smtClean="0">
                <a:latin typeface="Times New Roman" panose="02020603050405020304" pitchFamily="18" charset="0"/>
                <a:cs typeface="Times New Roman" panose="02020603050405020304" pitchFamily="18" charset="0"/>
              </a:rPr>
              <a:t>6</a:t>
            </a:r>
            <a:r>
              <a:rPr lang="en-US" sz="1800" dirty="0">
                <a:latin typeface="Times New Roman" panose="02020603050405020304" pitchFamily="18" charset="0"/>
                <a:cs typeface="Times New Roman" panose="02020603050405020304" pitchFamily="18" charset="0"/>
              </a:rPr>
              <a:t>. The RF pulse steps for the </a:t>
            </a:r>
            <a:r>
              <a:rPr lang="en-US" sz="1800" dirty="0" smtClean="0">
                <a:latin typeface="Times New Roman" panose="02020603050405020304" pitchFamily="18" charset="0"/>
                <a:cs typeface="Times New Roman" panose="02020603050405020304" pitchFamily="18" charset="0"/>
              </a:rPr>
              <a:t>SINEG01 have </a:t>
            </a:r>
            <a:r>
              <a:rPr lang="en-US" sz="1800" dirty="0">
                <a:latin typeface="Times New Roman" panose="02020603050405020304" pitchFamily="18" charset="0"/>
                <a:cs typeface="Times New Roman" panose="02020603050405020304" pitchFamily="18" charset="0"/>
              </a:rPr>
              <a:t>been set so that the two bunches will experience roughly the same accelerating </a:t>
            </a:r>
            <a:r>
              <a:rPr lang="en-US" sz="1800" dirty="0" smtClean="0">
                <a:latin typeface="Times New Roman" panose="02020603050405020304" pitchFamily="18" charset="0"/>
                <a:cs typeface="Times New Roman" panose="02020603050405020304" pitchFamily="18" charset="0"/>
              </a:rPr>
              <a:t>field.</a:t>
            </a:r>
            <a:endParaRPr lang="en-US" sz="1800" dirty="0">
              <a:latin typeface="Times New Roman" panose="02020603050405020304" pitchFamily="18" charset="0"/>
              <a:cs typeface="Times New Roman" panose="02020603050405020304" pitchFamily="18" charset="0"/>
            </a:endParaRPr>
          </a:p>
          <a:p>
            <a:pPr>
              <a:lnSpc>
                <a:spcPct val="110000"/>
              </a:lnSpc>
              <a:spcBef>
                <a:spcPts val="0"/>
              </a:spcBef>
            </a:pPr>
            <a:endParaRPr lang="de-CH" sz="2000" kern="1000" spc="30" dirty="0" err="1" smtClean="0">
              <a:latin typeface="Times New Roman" panose="02020603050405020304" pitchFamily="18" charset="0"/>
              <a:cs typeface="Times New Roman" panose="02020603050405020304" pitchFamily="18" charset="0"/>
            </a:endParaRPr>
          </a:p>
        </p:txBody>
      </p:sp>
      <p:pic>
        <p:nvPicPr>
          <p:cNvPr id="2050" name="Picture 2" descr="https://elog-gfa.psi.ch/LLRF/190514_022105/Fig06_Gun_initial_setu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488232"/>
            <a:ext cx="7776864" cy="5166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4113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26</a:t>
            </a:fld>
            <a:endParaRPr lang="en-US"/>
          </a:p>
        </p:txBody>
      </p:sp>
      <p:sp>
        <p:nvSpPr>
          <p:cNvPr id="5"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Two-bunch Setting on </a:t>
            </a:r>
            <a:r>
              <a:rPr lang="en-US" sz="2400" b="1" dirty="0">
                <a:latin typeface="Times New Roman" panose="02020603050405020304" pitchFamily="18" charset="0"/>
                <a:cs typeface="Times New Roman" panose="02020603050405020304" pitchFamily="18" charset="0"/>
              </a:rPr>
              <a:t>14.05.2019 (cont.)</a:t>
            </a:r>
            <a:endParaRPr lang="en-US" sz="2400" b="1" dirty="0" smtClean="0">
              <a:latin typeface="Times New Roman" panose="02020603050405020304" pitchFamily="18" charset="0"/>
              <a:cs typeface="Times New Roman" panose="02020603050405020304" pitchFamily="18" charset="0"/>
            </a:endParaRPr>
          </a:p>
        </p:txBody>
      </p:sp>
      <p:sp>
        <p:nvSpPr>
          <p:cNvPr id="6" name="TextBox 5"/>
          <p:cNvSpPr txBox="1"/>
          <p:nvPr/>
        </p:nvSpPr>
        <p:spPr>
          <a:xfrm>
            <a:off x="251520" y="764704"/>
            <a:ext cx="8640960" cy="576064"/>
          </a:xfrm>
          <a:prstGeom prst="rect">
            <a:avLst/>
          </a:prstGeom>
          <a:noFill/>
        </p:spPr>
        <p:txBody>
          <a:bodyPr wrap="square" lIns="0" tIns="0" rIns="0" bIns="0" rtlCol="0">
            <a:noAutofit/>
          </a:bodyPr>
          <a:lstStyle/>
          <a:p>
            <a:r>
              <a:rPr lang="en-US" sz="1800" dirty="0" smtClean="0">
                <a:latin typeface="Times New Roman" panose="02020603050405020304" pitchFamily="18" charset="0"/>
                <a:cs typeface="Times New Roman" panose="02020603050405020304" pitchFamily="18" charset="0"/>
              </a:rPr>
              <a:t>6</a:t>
            </a:r>
            <a:r>
              <a:rPr lang="en-US" sz="1800" dirty="0">
                <a:latin typeface="Times New Roman" panose="02020603050405020304" pitchFamily="18" charset="0"/>
                <a:cs typeface="Times New Roman" panose="02020603050405020304" pitchFamily="18" charset="0"/>
              </a:rPr>
              <a:t>. The RF pulse steps for the </a:t>
            </a:r>
            <a:r>
              <a:rPr lang="en-US" sz="1800" dirty="0" smtClean="0">
                <a:latin typeface="Times New Roman" panose="02020603050405020304" pitchFamily="18" charset="0"/>
                <a:cs typeface="Times New Roman" panose="02020603050405020304" pitchFamily="18" charset="0"/>
              </a:rPr>
              <a:t>SINSB03/04 have </a:t>
            </a:r>
            <a:r>
              <a:rPr lang="en-US" sz="1800" dirty="0">
                <a:latin typeface="Times New Roman" panose="02020603050405020304" pitchFamily="18" charset="0"/>
                <a:cs typeface="Times New Roman" panose="02020603050405020304" pitchFamily="18" charset="0"/>
              </a:rPr>
              <a:t>been set so that the two bunches will experience roughly the same accelerating </a:t>
            </a:r>
            <a:r>
              <a:rPr lang="en-US" sz="1800" dirty="0" smtClean="0">
                <a:latin typeface="Times New Roman" panose="02020603050405020304" pitchFamily="18" charset="0"/>
                <a:cs typeface="Times New Roman" panose="02020603050405020304" pitchFamily="18" charset="0"/>
              </a:rPr>
              <a:t>field.</a:t>
            </a:r>
            <a:endParaRPr lang="en-US" sz="1800" dirty="0">
              <a:latin typeface="Times New Roman" panose="02020603050405020304" pitchFamily="18" charset="0"/>
              <a:cs typeface="Times New Roman" panose="02020603050405020304" pitchFamily="18" charset="0"/>
            </a:endParaRPr>
          </a:p>
          <a:p>
            <a:pPr>
              <a:lnSpc>
                <a:spcPct val="110000"/>
              </a:lnSpc>
              <a:spcBef>
                <a:spcPts val="0"/>
              </a:spcBef>
            </a:pPr>
            <a:endParaRPr lang="de-CH" sz="2000" kern="1000" spc="30" dirty="0" err="1" smtClean="0">
              <a:latin typeface="Times New Roman" panose="02020603050405020304" pitchFamily="18" charset="0"/>
              <a:cs typeface="Times New Roman" panose="02020603050405020304" pitchFamily="18" charset="0"/>
            </a:endParaRPr>
          </a:p>
        </p:txBody>
      </p:sp>
      <p:pic>
        <p:nvPicPr>
          <p:cNvPr id="3074" name="Picture 2" descr="https://elog-gfa.psi.ch/LLRF/190514_022110/Fig07_injector_initial_setu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279" y="1454579"/>
            <a:ext cx="8136904" cy="5154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0473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27</a:t>
            </a:fld>
            <a:endParaRPr lang="en-US"/>
          </a:p>
        </p:txBody>
      </p:sp>
      <p:sp>
        <p:nvSpPr>
          <p:cNvPr id="5"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Two-bunch Setting on </a:t>
            </a:r>
            <a:r>
              <a:rPr lang="en-US" sz="2400" b="1" dirty="0">
                <a:latin typeface="Times New Roman" panose="02020603050405020304" pitchFamily="18" charset="0"/>
                <a:cs typeface="Times New Roman" panose="02020603050405020304" pitchFamily="18" charset="0"/>
              </a:rPr>
              <a:t>14.05.2019 (cont.)</a:t>
            </a:r>
            <a:endParaRPr lang="en-US" sz="2400" b="1" dirty="0" smtClean="0">
              <a:latin typeface="Times New Roman" panose="02020603050405020304" pitchFamily="18" charset="0"/>
              <a:cs typeface="Times New Roman" panose="02020603050405020304" pitchFamily="18" charset="0"/>
            </a:endParaRPr>
          </a:p>
        </p:txBody>
      </p:sp>
      <p:sp>
        <p:nvSpPr>
          <p:cNvPr id="6" name="TextBox 5"/>
          <p:cNvSpPr txBox="1"/>
          <p:nvPr/>
        </p:nvSpPr>
        <p:spPr>
          <a:xfrm>
            <a:off x="251520" y="668300"/>
            <a:ext cx="8640960" cy="576064"/>
          </a:xfrm>
          <a:prstGeom prst="rect">
            <a:avLst/>
          </a:prstGeom>
          <a:noFill/>
        </p:spPr>
        <p:txBody>
          <a:bodyPr wrap="square" lIns="0" tIns="0" rIns="0" bIns="0" rtlCol="0">
            <a:noAutofit/>
          </a:bodyPr>
          <a:lstStyle/>
          <a:p>
            <a:r>
              <a:rPr lang="en-US" sz="1800" dirty="0" smtClean="0">
                <a:latin typeface="Times New Roman" panose="02020603050405020304" pitchFamily="18" charset="0"/>
                <a:cs typeface="Times New Roman" panose="02020603050405020304" pitchFamily="18" charset="0"/>
              </a:rPr>
              <a:t>6</a:t>
            </a:r>
            <a:r>
              <a:rPr lang="en-US" sz="1800" dirty="0">
                <a:latin typeface="Times New Roman" panose="02020603050405020304" pitchFamily="18" charset="0"/>
                <a:cs typeface="Times New Roman" panose="02020603050405020304" pitchFamily="18" charset="0"/>
              </a:rPr>
              <a:t>. The RF pulse steps for the </a:t>
            </a:r>
            <a:r>
              <a:rPr lang="en-US" sz="1800" dirty="0" smtClean="0">
                <a:latin typeface="Times New Roman" panose="02020603050405020304" pitchFamily="18" charset="0"/>
                <a:cs typeface="Times New Roman" panose="02020603050405020304" pitchFamily="18" charset="0"/>
              </a:rPr>
              <a:t>S10CB01-09 </a:t>
            </a:r>
            <a:r>
              <a:rPr lang="en-US" sz="1800" dirty="0">
                <a:latin typeface="Times New Roman" panose="02020603050405020304" pitchFamily="18" charset="0"/>
                <a:cs typeface="Times New Roman" panose="02020603050405020304" pitchFamily="18" charset="0"/>
              </a:rPr>
              <a:t>have been set so that the two bunches will experience roughly the same accelerating </a:t>
            </a:r>
            <a:r>
              <a:rPr lang="en-US" sz="1800" dirty="0" smtClean="0">
                <a:latin typeface="Times New Roman" panose="02020603050405020304" pitchFamily="18" charset="0"/>
                <a:cs typeface="Times New Roman" panose="02020603050405020304" pitchFamily="18" charset="0"/>
              </a:rPr>
              <a:t>field.</a:t>
            </a:r>
            <a:endParaRPr lang="en-US" sz="1800" dirty="0">
              <a:latin typeface="Times New Roman" panose="02020603050405020304" pitchFamily="18" charset="0"/>
              <a:cs typeface="Times New Roman" panose="02020603050405020304" pitchFamily="18" charset="0"/>
            </a:endParaRPr>
          </a:p>
          <a:p>
            <a:pPr>
              <a:lnSpc>
                <a:spcPct val="110000"/>
              </a:lnSpc>
              <a:spcBef>
                <a:spcPts val="0"/>
              </a:spcBef>
            </a:pPr>
            <a:endParaRPr lang="de-CH" sz="2000" kern="1000" spc="30" dirty="0" err="1" smtClean="0">
              <a:latin typeface="Times New Roman" panose="02020603050405020304" pitchFamily="18" charset="0"/>
              <a:cs typeface="Times New Roman" panose="02020603050405020304" pitchFamily="18" charset="0"/>
            </a:endParaRPr>
          </a:p>
        </p:txBody>
      </p:sp>
      <p:pic>
        <p:nvPicPr>
          <p:cNvPr id="3076" name="Picture 4" descr="https://elog-gfa.psi.ch/LLRF/190514_022114/Fig08_linac1_initial_setu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428" y="1295424"/>
            <a:ext cx="7272808" cy="5562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57654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28</a:t>
            </a:fld>
            <a:endParaRPr lang="en-US"/>
          </a:p>
        </p:txBody>
      </p:sp>
      <p:sp>
        <p:nvSpPr>
          <p:cNvPr id="5"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Further Test of Two-bunch Tools (13.07.2019)</a:t>
            </a:r>
          </a:p>
        </p:txBody>
      </p:sp>
      <p:sp>
        <p:nvSpPr>
          <p:cNvPr id="6" name="TextBox 5"/>
          <p:cNvSpPr txBox="1"/>
          <p:nvPr/>
        </p:nvSpPr>
        <p:spPr>
          <a:xfrm>
            <a:off x="251520" y="764704"/>
            <a:ext cx="8640960" cy="2808312"/>
          </a:xfrm>
          <a:prstGeom prst="rect">
            <a:avLst/>
          </a:prstGeom>
          <a:noFill/>
        </p:spPr>
        <p:txBody>
          <a:bodyPr wrap="square" lIns="0" tIns="0" rIns="0" bIns="0" rtlCol="0">
            <a:noAutofit/>
          </a:bodyPr>
          <a:lstStyle/>
          <a:p>
            <a:pPr marL="342900" indent="-342900">
              <a:buAutoNum type="alphaLcPeriod"/>
            </a:pPr>
            <a:r>
              <a:rPr lang="en-US" sz="2000" dirty="0" smtClean="0">
                <a:latin typeface="Times New Roman" panose="02020603050405020304" pitchFamily="18" charset="0"/>
                <a:cs typeface="Times New Roman" panose="02020603050405020304" pitchFamily="18" charset="0"/>
              </a:rPr>
              <a:t>Setup the Gun for the second bunch using the screen after the Gun spectrometer.</a:t>
            </a:r>
          </a:p>
          <a:p>
            <a:pPr marL="342900" indent="-342900">
              <a:buAutoNum type="alphaLcPeriod"/>
            </a:pPr>
            <a:r>
              <a:rPr lang="en-US" sz="2000" dirty="0" smtClean="0">
                <a:latin typeface="Times New Roman" panose="02020603050405020304" pitchFamily="18" charset="0"/>
                <a:cs typeface="Times New Roman" panose="02020603050405020304" pitchFamily="18" charset="0"/>
              </a:rPr>
              <a:t>Test the second bunch setting tool with the second bunch (and diagnostics) available.</a:t>
            </a:r>
          </a:p>
          <a:p>
            <a:pPr marL="342900" indent="-342900">
              <a:buAutoNum type="alphaLcPeriod"/>
            </a:pPr>
            <a:r>
              <a:rPr lang="en-US" sz="2000" dirty="0" smtClean="0">
                <a:latin typeface="Times New Roman" panose="02020603050405020304" pitchFamily="18" charset="0"/>
                <a:cs typeface="Times New Roman" panose="02020603050405020304" pitchFamily="18" charset="0"/>
              </a:rPr>
              <a:t>Test the two-bunch phasing tool.</a:t>
            </a:r>
          </a:p>
          <a:p>
            <a:pPr>
              <a:lnSpc>
                <a:spcPct val="110000"/>
              </a:lnSpc>
              <a:spcBef>
                <a:spcPts val="0"/>
              </a:spcBef>
            </a:pPr>
            <a:endParaRPr lang="de-CH" sz="2400" kern="1000" spc="30" dirty="0" err="1"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11288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pPr algn="r">
              <a:defRPr/>
            </a:pPr>
            <a:r>
              <a:rPr lang="de-DE"/>
              <a:t>Page </a:t>
            </a:r>
            <a:fld id="{EBC07571-3134-BB4B-B83F-1A9FE18D34F3}" type="slidenum">
              <a:rPr lang="de-DE" smtClean="0"/>
              <a:pPr algn="r">
                <a:defRPr/>
              </a:pPr>
              <a:t>29</a:t>
            </a:fld>
            <a:endParaRPr lang="de-DE" dirty="0"/>
          </a:p>
        </p:txBody>
      </p:sp>
      <p:sp>
        <p:nvSpPr>
          <p:cNvPr id="8" name="Text Box 2"/>
          <p:cNvSpPr txBox="1">
            <a:spLocks noChangeArrowheads="1"/>
          </p:cNvSpPr>
          <p:nvPr/>
        </p:nvSpPr>
        <p:spPr bwMode="auto">
          <a:xfrm>
            <a:off x="5652120" y="1268760"/>
            <a:ext cx="321488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defRPr/>
            </a:pPr>
            <a:r>
              <a:rPr lang="en-US" sz="2800" b="1" dirty="0" smtClean="0">
                <a:solidFill>
                  <a:schemeClr val="accent1">
                    <a:lumMod val="20000"/>
                    <a:lumOff val="80000"/>
                  </a:schemeClr>
                </a:solidFill>
                <a:latin typeface="Times New Roman" panose="02020603050405020304" pitchFamily="18" charset="0"/>
                <a:cs typeface="Times New Roman" panose="02020603050405020304" pitchFamily="18" charset="0"/>
              </a:rPr>
              <a:t>Thank you!</a:t>
            </a:r>
          </a:p>
          <a:p>
            <a:pPr algn="r">
              <a:defRPr/>
            </a:pPr>
            <a:r>
              <a:rPr lang="en-US" sz="2800" b="1" dirty="0" smtClean="0">
                <a:solidFill>
                  <a:schemeClr val="accent1">
                    <a:lumMod val="20000"/>
                    <a:lumOff val="80000"/>
                  </a:schemeClr>
                </a:solidFill>
                <a:latin typeface="Times New Roman" panose="02020603050405020304" pitchFamily="18" charset="0"/>
                <a:cs typeface="Times New Roman" panose="02020603050405020304" pitchFamily="18" charset="0"/>
              </a:rPr>
              <a:t>Questions?</a:t>
            </a:r>
          </a:p>
        </p:txBody>
      </p:sp>
    </p:spTree>
    <p:extLst>
      <p:ext uri="{BB962C8B-B14F-4D97-AF65-F5344CB8AC3E}">
        <p14:creationId xmlns:p14="http://schemas.microsoft.com/office/powerpoint/2010/main" val="1064742860"/>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93024" y="2813050"/>
            <a:ext cx="820330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defRPr/>
            </a:pPr>
            <a:r>
              <a:rPr lang="en-US" sz="2800" b="1" dirty="0" smtClean="0">
                <a:latin typeface="Times New Roman" panose="02020603050405020304" pitchFamily="18" charset="0"/>
                <a:cs typeface="Times New Roman" panose="02020603050405020304" pitchFamily="18" charset="0"/>
              </a:rPr>
              <a:t>User Requirements</a:t>
            </a:r>
          </a:p>
        </p:txBody>
      </p:sp>
      <p:sp>
        <p:nvSpPr>
          <p:cNvPr id="3" name="Slide Number Placeholder 2"/>
          <p:cNvSpPr>
            <a:spLocks noGrp="1"/>
          </p:cNvSpPr>
          <p:nvPr>
            <p:ph type="sldNum" sz="quarter" idx="12"/>
          </p:nvPr>
        </p:nvSpPr>
        <p:spPr/>
        <p:txBody>
          <a:bodyPr/>
          <a:lstStyle/>
          <a:p>
            <a:pPr>
              <a:defRPr/>
            </a:pPr>
            <a:fld id="{E153F75A-1695-3844-9929-5836CA433D31}" type="slidenum">
              <a:rPr lang="en-US" smtClean="0"/>
              <a:pPr>
                <a:defRPr/>
              </a:pPr>
              <a:t>3</a:t>
            </a:fld>
            <a:endParaRPr lang="en-US"/>
          </a:p>
        </p:txBody>
      </p:sp>
    </p:spTree>
    <p:extLst>
      <p:ext uri="{BB962C8B-B14F-4D97-AF65-F5344CB8AC3E}">
        <p14:creationId xmlns:p14="http://schemas.microsoft.com/office/powerpoint/2010/main" val="2815759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11561" y="1067965"/>
            <a:ext cx="3408310" cy="1500636"/>
          </a:xfrm>
          <a:prstGeom prst="rect">
            <a:avLst/>
          </a:prstGeom>
        </p:spPr>
      </p:pic>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Two Bunches in the same RF Pulse</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4</a:t>
            </a:fld>
            <a:endParaRPr lang="en-US"/>
          </a:p>
        </p:txBody>
      </p:sp>
      <p:sp>
        <p:nvSpPr>
          <p:cNvPr id="21" name="TextBox 20"/>
          <p:cNvSpPr txBox="1"/>
          <p:nvPr/>
        </p:nvSpPr>
        <p:spPr>
          <a:xfrm>
            <a:off x="624168" y="3072280"/>
            <a:ext cx="4200982" cy="1554272"/>
          </a:xfrm>
          <a:prstGeom prst="rect">
            <a:avLst/>
          </a:prstGeom>
          <a:noFill/>
        </p:spPr>
        <p:txBody>
          <a:bodyPr wrap="square" rtlCol="0">
            <a:spAutoFit/>
          </a:bodyPr>
          <a:lstStyle/>
          <a:p>
            <a:pPr lvl="0">
              <a:spcBef>
                <a:spcPts val="600"/>
              </a:spcBef>
            </a:pPr>
            <a:r>
              <a:rPr lang="en-US" sz="2000" dirty="0" smtClean="0">
                <a:latin typeface="Times New Roman" panose="02020603050405020304" pitchFamily="18" charset="0"/>
                <a:cs typeface="Times New Roman" panose="02020603050405020304" pitchFamily="18" charset="0"/>
              </a:rPr>
              <a:t>Gun: 		5.6 %, 	3.2 </a:t>
            </a:r>
            <a:r>
              <a:rPr lang="en-US" sz="2000" dirty="0" err="1" smtClean="0">
                <a:latin typeface="Times New Roman" panose="02020603050405020304" pitchFamily="18" charset="0"/>
                <a:cs typeface="Times New Roman" panose="02020603050405020304" pitchFamily="18" charset="0"/>
              </a:rPr>
              <a:t>degS</a:t>
            </a:r>
            <a:endParaRPr lang="en-US" sz="2000" dirty="0">
              <a:latin typeface="Times New Roman" panose="02020603050405020304" pitchFamily="18" charset="0"/>
              <a:cs typeface="Times New Roman" panose="02020603050405020304" pitchFamily="18" charset="0"/>
            </a:endParaRPr>
          </a:p>
          <a:p>
            <a:pPr lvl="0">
              <a:spcBef>
                <a:spcPts val="600"/>
              </a:spcBef>
            </a:pPr>
            <a:r>
              <a:rPr lang="en-US" sz="2000" dirty="0" smtClean="0">
                <a:latin typeface="Times New Roman" panose="02020603050405020304" pitchFamily="18" charset="0"/>
                <a:cs typeface="Times New Roman" panose="02020603050405020304" pitchFamily="18" charset="0"/>
              </a:rPr>
              <a:t>S-band:		3.1 %, 	1.8 </a:t>
            </a:r>
            <a:r>
              <a:rPr lang="en-US" sz="2000" dirty="0" err="1" smtClean="0">
                <a:latin typeface="Times New Roman" panose="02020603050405020304" pitchFamily="18" charset="0"/>
                <a:cs typeface="Times New Roman" panose="02020603050405020304" pitchFamily="18" charset="0"/>
              </a:rPr>
              <a:t>degS</a:t>
            </a:r>
            <a:endParaRPr lang="en-US" sz="2000" dirty="0" smtClean="0">
              <a:latin typeface="Times New Roman" panose="02020603050405020304" pitchFamily="18" charset="0"/>
              <a:cs typeface="Times New Roman" panose="02020603050405020304" pitchFamily="18" charset="0"/>
            </a:endParaRPr>
          </a:p>
          <a:p>
            <a:pPr lvl="0">
              <a:spcBef>
                <a:spcPts val="600"/>
              </a:spcBef>
            </a:pPr>
            <a:r>
              <a:rPr lang="en-US" sz="2000" dirty="0" smtClean="0">
                <a:latin typeface="Times New Roman" panose="02020603050405020304" pitchFamily="18" charset="0"/>
                <a:cs typeface="Times New Roman" panose="02020603050405020304" pitchFamily="18" charset="0"/>
              </a:rPr>
              <a:t>C-band:		8.7 %, 	5.0 </a:t>
            </a:r>
            <a:r>
              <a:rPr lang="en-US" sz="2000" dirty="0" err="1" smtClean="0">
                <a:latin typeface="Times New Roman" panose="02020603050405020304" pitchFamily="18" charset="0"/>
                <a:cs typeface="Times New Roman" panose="02020603050405020304" pitchFamily="18" charset="0"/>
              </a:rPr>
              <a:t>degC</a:t>
            </a:r>
            <a:endParaRPr lang="en-US" sz="2000" dirty="0">
              <a:latin typeface="Times New Roman" panose="02020603050405020304" pitchFamily="18" charset="0"/>
              <a:cs typeface="Times New Roman" panose="02020603050405020304" pitchFamily="18" charset="0"/>
            </a:endParaRPr>
          </a:p>
          <a:p>
            <a:pPr lvl="0">
              <a:spcBef>
                <a:spcPts val="600"/>
              </a:spcBef>
            </a:pPr>
            <a:r>
              <a:rPr lang="en-US" sz="2000" dirty="0" smtClean="0">
                <a:latin typeface="Times New Roman" panose="02020603050405020304" pitchFamily="18" charset="0"/>
                <a:cs typeface="Times New Roman" panose="02020603050405020304" pitchFamily="18" charset="0"/>
              </a:rPr>
              <a:t>X-band: 		28 %, 	16 </a:t>
            </a:r>
            <a:r>
              <a:rPr lang="en-US" sz="2000" dirty="0" err="1" smtClean="0">
                <a:latin typeface="Times New Roman" panose="02020603050405020304" pitchFamily="18" charset="0"/>
                <a:cs typeface="Times New Roman" panose="02020603050405020304" pitchFamily="18" charset="0"/>
              </a:rPr>
              <a:t>degX</a:t>
            </a:r>
            <a:endParaRPr lang="en-US" sz="2000" dirty="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99930075"/>
              </p:ext>
            </p:extLst>
          </p:nvPr>
        </p:nvGraphicFramePr>
        <p:xfrm>
          <a:off x="4382127" y="707535"/>
          <a:ext cx="4302797" cy="1682496"/>
        </p:xfrm>
        <a:graphic>
          <a:graphicData uri="http://schemas.openxmlformats.org/drawingml/2006/table">
            <a:tbl>
              <a:tblPr/>
              <a:tblGrid>
                <a:gridCol w="1642589">
                  <a:extLst>
                    <a:ext uri="{9D8B030D-6E8A-4147-A177-3AD203B41FA5}">
                      <a16:colId xmlns:a16="http://schemas.microsoft.com/office/drawing/2014/main" val="20000"/>
                    </a:ext>
                  </a:extLst>
                </a:gridCol>
                <a:gridCol w="1041748">
                  <a:extLst>
                    <a:ext uri="{9D8B030D-6E8A-4147-A177-3AD203B41FA5}">
                      <a16:colId xmlns:a16="http://schemas.microsoft.com/office/drawing/2014/main" val="20001"/>
                    </a:ext>
                  </a:extLst>
                </a:gridCol>
                <a:gridCol w="1618460">
                  <a:extLst>
                    <a:ext uri="{9D8B030D-6E8A-4147-A177-3AD203B41FA5}">
                      <a16:colId xmlns:a16="http://schemas.microsoft.com/office/drawing/2014/main" val="20002"/>
                    </a:ext>
                  </a:extLst>
                </a:gridCol>
              </a:tblGrid>
              <a:tr h="0">
                <a:tc>
                  <a:txBody>
                    <a:bodyPr/>
                    <a:lstStyle/>
                    <a:p>
                      <a:pPr algn="ctr">
                        <a:lnSpc>
                          <a:spcPct val="115000"/>
                        </a:lnSpc>
                      </a:pPr>
                      <a:r>
                        <a:rPr lang="de-CH" sz="1600" dirty="0" err="1">
                          <a:effectLst/>
                          <a:latin typeface="Times New Roman"/>
                        </a:rPr>
                        <a:t>Cavity</a:t>
                      </a:r>
                      <a:r>
                        <a:rPr lang="de-CH" sz="1600" dirty="0">
                          <a:effectLst/>
                          <a:latin typeface="Times New Roman"/>
                        </a:rPr>
                        <a:t> / </a:t>
                      </a:r>
                      <a:r>
                        <a:rPr lang="de-CH" sz="1600" dirty="0" err="1">
                          <a:effectLst/>
                          <a:latin typeface="Times New Roman"/>
                        </a:rPr>
                        <a:t>Structure</a:t>
                      </a:r>
                      <a:r>
                        <a:rPr lang="de-CH" sz="1600" dirty="0">
                          <a:effectLst/>
                          <a:latin typeface="Times New Roman"/>
                        </a:rPr>
                        <a:t> </a:t>
                      </a:r>
                      <a:endParaRPr lang="de-CH" sz="1600" dirty="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pPr>
                      <a:r>
                        <a:rPr lang="de-CH" sz="1600" dirty="0" err="1">
                          <a:effectLst/>
                          <a:latin typeface="Times New Roman"/>
                        </a:rPr>
                        <a:t>Frequency</a:t>
                      </a:r>
                      <a:r>
                        <a:rPr lang="de-CH" sz="1600" dirty="0">
                          <a:effectLst/>
                          <a:latin typeface="Times New Roman"/>
                        </a:rPr>
                        <a:t> (MHz)</a:t>
                      </a:r>
                      <a:endParaRPr lang="de-CH" sz="1600" dirty="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pPr>
                      <a:r>
                        <a:rPr lang="de-CH" sz="1600" dirty="0" smtClean="0">
                          <a:effectLst/>
                          <a:latin typeface="Times New Roman"/>
                        </a:rPr>
                        <a:t>Time Constant </a:t>
                      </a:r>
                      <a:r>
                        <a:rPr lang="de-CH" sz="1600" dirty="0" err="1" smtClean="0">
                          <a:effectLst/>
                          <a:latin typeface="Times New Roman"/>
                        </a:rPr>
                        <a:t>or</a:t>
                      </a:r>
                      <a:r>
                        <a:rPr lang="de-CH" sz="1600" dirty="0" smtClean="0">
                          <a:effectLst/>
                          <a:latin typeface="Times New Roman"/>
                        </a:rPr>
                        <a:t> </a:t>
                      </a:r>
                      <a:r>
                        <a:rPr lang="de-CH" sz="1600" dirty="0" err="1" smtClean="0">
                          <a:effectLst/>
                          <a:latin typeface="Times New Roman"/>
                        </a:rPr>
                        <a:t>Filling</a:t>
                      </a:r>
                      <a:r>
                        <a:rPr lang="de-CH" sz="1600" dirty="0" smtClean="0">
                          <a:effectLst/>
                          <a:latin typeface="Times New Roman"/>
                        </a:rPr>
                        <a:t> Time (</a:t>
                      </a:r>
                      <a:r>
                        <a:rPr lang="de-CH" sz="1600" dirty="0" err="1" smtClean="0">
                          <a:effectLst/>
                          <a:latin typeface="Times New Roman"/>
                        </a:rPr>
                        <a:t>ns</a:t>
                      </a:r>
                      <a:r>
                        <a:rPr lang="de-CH" sz="1600" dirty="0" smtClean="0">
                          <a:effectLst/>
                          <a:latin typeface="Times New Roman"/>
                        </a:rPr>
                        <a:t>)</a:t>
                      </a:r>
                      <a:endParaRPr lang="de-CH" sz="1600" dirty="0">
                        <a:effectLst/>
                        <a:latin typeface="Time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0"/>
                  </a:ext>
                </a:extLst>
              </a:tr>
              <a:tr h="0">
                <a:tc>
                  <a:txBody>
                    <a:bodyPr/>
                    <a:lstStyle/>
                    <a:p>
                      <a:pPr>
                        <a:lnSpc>
                          <a:spcPct val="115000"/>
                        </a:lnSpc>
                      </a:pPr>
                      <a:r>
                        <a:rPr lang="de-CH" sz="1600">
                          <a:effectLst/>
                          <a:latin typeface="Times New Roman"/>
                        </a:rPr>
                        <a:t>RF Gun Cavity</a:t>
                      </a:r>
                      <a:endParaRPr lang="de-CH" sz="160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r>
                        <a:rPr lang="de-CH" sz="1600">
                          <a:effectLst/>
                          <a:latin typeface="Times New Roman"/>
                        </a:rPr>
                        <a:t>2998.8</a:t>
                      </a:r>
                      <a:endParaRPr lang="de-CH" sz="160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CH" sz="1600" dirty="0" smtClean="0">
                          <a:effectLst/>
                          <a:latin typeface="Times New Roman"/>
                        </a:rPr>
                        <a:t>480</a:t>
                      </a:r>
                      <a:endParaRPr lang="de-CH" sz="1600" dirty="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15000"/>
                        </a:lnSpc>
                      </a:pPr>
                      <a:r>
                        <a:rPr lang="de-CH" sz="1600">
                          <a:effectLst/>
                          <a:latin typeface="Times New Roman"/>
                        </a:rPr>
                        <a:t>S-band Structure</a:t>
                      </a:r>
                      <a:endParaRPr lang="de-CH" sz="160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r>
                        <a:rPr lang="de-CH" sz="1600" dirty="0">
                          <a:effectLst/>
                          <a:latin typeface="Times New Roman"/>
                        </a:rPr>
                        <a:t>2998.8</a:t>
                      </a:r>
                      <a:endParaRPr lang="de-CH" sz="1600" dirty="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CH" sz="1600" dirty="0" smtClean="0">
                          <a:effectLst/>
                          <a:latin typeface="Times New Roman"/>
                        </a:rPr>
                        <a:t>910</a:t>
                      </a:r>
                      <a:endParaRPr lang="de-CH" sz="1600" dirty="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nSpc>
                          <a:spcPct val="115000"/>
                        </a:lnSpc>
                      </a:pPr>
                      <a:r>
                        <a:rPr lang="de-CH" sz="1600">
                          <a:effectLst/>
                          <a:latin typeface="Times New Roman"/>
                        </a:rPr>
                        <a:t>C-band Structure</a:t>
                      </a:r>
                      <a:endParaRPr lang="de-CH" sz="160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r>
                        <a:rPr lang="de-CH" sz="1600">
                          <a:effectLst/>
                          <a:latin typeface="Times New Roman"/>
                        </a:rPr>
                        <a:t>5712</a:t>
                      </a:r>
                      <a:endParaRPr lang="de-CH" sz="160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CH" sz="1600" dirty="0" smtClean="0">
                          <a:effectLst/>
                          <a:latin typeface="Times New Roman"/>
                        </a:rPr>
                        <a:t>320</a:t>
                      </a:r>
                      <a:endParaRPr lang="de-CH" sz="1600" dirty="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15000"/>
                        </a:lnSpc>
                      </a:pPr>
                      <a:r>
                        <a:rPr lang="de-CH" sz="1600" dirty="0">
                          <a:effectLst/>
                          <a:latin typeface="Times New Roman"/>
                        </a:rPr>
                        <a:t>X-band </a:t>
                      </a:r>
                      <a:r>
                        <a:rPr lang="de-CH" sz="1600" dirty="0" err="1">
                          <a:effectLst/>
                          <a:latin typeface="Times New Roman"/>
                        </a:rPr>
                        <a:t>Structure</a:t>
                      </a:r>
                      <a:endParaRPr lang="de-CH" sz="1600" dirty="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r>
                        <a:rPr lang="de-CH" sz="1600" dirty="0">
                          <a:effectLst/>
                          <a:latin typeface="Times New Roman"/>
                        </a:rPr>
                        <a:t>11995.2</a:t>
                      </a:r>
                      <a:endParaRPr lang="de-CH" sz="1600" dirty="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CH" sz="1600" dirty="0" smtClean="0">
                          <a:effectLst/>
                          <a:latin typeface="Times New Roman"/>
                        </a:rPr>
                        <a:t>100</a:t>
                      </a:r>
                      <a:endParaRPr lang="de-CH" sz="1600" dirty="0">
                        <a:effectLst/>
                        <a:latin typeface="Time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3" name="TextBox 2"/>
          <p:cNvSpPr txBox="1"/>
          <p:nvPr/>
        </p:nvSpPr>
        <p:spPr>
          <a:xfrm>
            <a:off x="323528" y="836712"/>
            <a:ext cx="4032448" cy="360040"/>
          </a:xfrm>
          <a:prstGeom prst="rect">
            <a:avLst/>
          </a:prstGeom>
          <a:noFill/>
        </p:spPr>
        <p:txBody>
          <a:bodyPr wrap="square" lIns="0" tIns="0" rIns="0" bIns="0" rtlCol="0">
            <a:noAutofit/>
          </a:bodyPr>
          <a:lstStyle/>
          <a:p>
            <a:pPr>
              <a:lnSpc>
                <a:spcPct val="110000"/>
              </a:lnSpc>
              <a:spcBef>
                <a:spcPts val="0"/>
              </a:spcBef>
            </a:pPr>
            <a:r>
              <a:rPr lang="en-US" sz="2000" kern="1000" spc="30" dirty="0" smtClean="0">
                <a:latin typeface="Times New Roman" panose="02020603050405020304" pitchFamily="18" charset="0"/>
                <a:cs typeface="Times New Roman" panose="02020603050405020304" pitchFamily="18" charset="0"/>
              </a:rPr>
              <a:t>Two bunches are separated by 28 ns!</a:t>
            </a:r>
            <a:endParaRPr lang="de-CH" sz="2000" kern="1000" spc="30" dirty="0" err="1" smtClean="0">
              <a:latin typeface="Times New Roman" panose="02020603050405020304" pitchFamily="18" charset="0"/>
              <a:cs typeface="Times New Roman" panose="02020603050405020304" pitchFamily="18" charset="0"/>
            </a:endParaRPr>
          </a:p>
        </p:txBody>
      </p:sp>
      <p:sp>
        <p:nvSpPr>
          <p:cNvPr id="9" name="TextBox 8"/>
          <p:cNvSpPr txBox="1"/>
          <p:nvPr/>
        </p:nvSpPr>
        <p:spPr>
          <a:xfrm>
            <a:off x="1403648" y="2541672"/>
            <a:ext cx="6984776" cy="360040"/>
          </a:xfrm>
          <a:prstGeom prst="rect">
            <a:avLst/>
          </a:prstGeom>
          <a:noFill/>
        </p:spPr>
        <p:txBody>
          <a:bodyPr wrap="square" lIns="0" tIns="0" rIns="0" bIns="0" rtlCol="0">
            <a:noAutofit/>
          </a:bodyPr>
          <a:lstStyle/>
          <a:p>
            <a:pPr>
              <a:lnSpc>
                <a:spcPct val="110000"/>
              </a:lnSpc>
              <a:spcBef>
                <a:spcPts val="0"/>
              </a:spcBef>
            </a:pPr>
            <a:r>
              <a:rPr lang="en-US" sz="2000" i="1" kern="1000" spc="30" dirty="0" smtClean="0">
                <a:solidFill>
                  <a:schemeClr val="accent5">
                    <a:lumMod val="60000"/>
                    <a:lumOff val="40000"/>
                  </a:schemeClr>
                </a:solidFill>
                <a:latin typeface="Times New Roman" panose="02020603050405020304" pitchFamily="18" charset="0"/>
                <a:cs typeface="Times New Roman" panose="02020603050405020304" pitchFamily="18" charset="0"/>
              </a:rPr>
              <a:t>How much can cavity field change within this 28 ns in ideal case?</a:t>
            </a:r>
            <a:endParaRPr lang="de-CH" sz="2000" i="1" kern="1000" spc="30" dirty="0" err="1" smtClean="0">
              <a:solidFill>
                <a:schemeClr val="accent5">
                  <a:lumMod val="60000"/>
                  <a:lumOff val="40000"/>
                </a:schemeClr>
              </a:solidFill>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3"/>
          <a:stretch>
            <a:fillRect/>
          </a:stretch>
        </p:blipFill>
        <p:spPr>
          <a:xfrm>
            <a:off x="4499992" y="2660011"/>
            <a:ext cx="4092976" cy="4143256"/>
          </a:xfrm>
          <a:prstGeom prst="rect">
            <a:avLst/>
          </a:prstGeom>
        </p:spPr>
      </p:pic>
      <p:sp>
        <p:nvSpPr>
          <p:cNvPr id="12" name="Cloud Callout 11"/>
          <p:cNvSpPr/>
          <p:nvPr/>
        </p:nvSpPr>
        <p:spPr bwMode="auto">
          <a:xfrm>
            <a:off x="252010" y="4906099"/>
            <a:ext cx="3960440" cy="1754958"/>
          </a:xfrm>
          <a:prstGeom prst="cloudCallout">
            <a:avLst>
              <a:gd name="adj1" fmla="val 2649"/>
              <a:gd name="adj2" fmla="val -75363"/>
            </a:avLst>
          </a:prstGeom>
          <a:solidFill>
            <a:srgbClr val="FFFDF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marR="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i="0" u="none" strike="noStrike" cap="none" normalizeH="0" baseline="0" dirty="0" smtClean="0">
                <a:ln>
                  <a:noFill/>
                </a:ln>
                <a:solidFill>
                  <a:schemeClr val="tx1"/>
                </a:solidFill>
                <a:effectLst/>
                <a:latin typeface="Times" charset="0"/>
              </a:rPr>
              <a:t>Tune the second bunch with</a:t>
            </a:r>
            <a:r>
              <a:rPr kumimoji="0" lang="en-US" i="0" u="none" strike="noStrike" cap="none" normalizeH="0" dirty="0" smtClean="0">
                <a:ln>
                  <a:noFill/>
                </a:ln>
                <a:solidFill>
                  <a:schemeClr val="tx1"/>
                </a:solidFill>
                <a:effectLst/>
                <a:latin typeface="Times" charset="0"/>
              </a:rPr>
              <a:t> the 28-ns RF pulse after bunch1 is possible.</a:t>
            </a:r>
            <a:endParaRPr lang="en-US" baseline="0" dirty="0">
              <a:latin typeface="Times" charset="0"/>
            </a:endParaRPr>
          </a:p>
          <a:p>
            <a:pPr marL="285750" marR="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dirty="0" smtClean="0">
                <a:latin typeface="Times" charset="0"/>
              </a:rPr>
              <a:t>Practically, the tuning range is much smaller!</a:t>
            </a:r>
            <a:endParaRPr kumimoji="0" lang="en-US" i="0" u="none" strike="noStrike" cap="none" normalizeH="0" baseline="0" dirty="0" smtClean="0">
              <a:ln>
                <a:noFill/>
              </a:ln>
              <a:solidFill>
                <a:schemeClr val="tx1"/>
              </a:solidFill>
              <a:effectLst/>
              <a:latin typeface="Times"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de-CH" i="0" u="none" strike="noStrike" cap="none" normalizeH="0" baseline="0" dirty="0">
              <a:ln>
                <a:noFill/>
              </a:ln>
              <a:solidFill>
                <a:schemeClr val="tx1"/>
              </a:solidFill>
              <a:effectLst/>
              <a:latin typeface="Times" charset="0"/>
            </a:endParaRPr>
          </a:p>
        </p:txBody>
      </p:sp>
    </p:spTree>
    <p:extLst>
      <p:ext uri="{BB962C8B-B14F-4D97-AF65-F5344CB8AC3E}">
        <p14:creationId xmlns:p14="http://schemas.microsoft.com/office/powerpoint/2010/main" val="2103011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9"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572000" y="525262"/>
            <a:ext cx="4478209" cy="4309967"/>
          </a:xfrm>
          <a:prstGeom prst="rect">
            <a:avLst/>
          </a:prstGeom>
        </p:spPr>
      </p:pic>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Amplitude and Phase Diff. for two Bunches</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5</a:t>
            </a:fld>
            <a:endParaRPr lang="en-US"/>
          </a:p>
        </p:txBody>
      </p:sp>
      <p:sp>
        <p:nvSpPr>
          <p:cNvPr id="7" name="TextBox 6"/>
          <p:cNvSpPr txBox="1"/>
          <p:nvPr/>
        </p:nvSpPr>
        <p:spPr>
          <a:xfrm>
            <a:off x="251520" y="4725144"/>
            <a:ext cx="8640960" cy="2016224"/>
          </a:xfrm>
          <a:prstGeom prst="rect">
            <a:avLst/>
          </a:prstGeom>
          <a:noFill/>
        </p:spPr>
        <p:txBody>
          <a:bodyPr wrap="square" lIns="0" tIns="0" rIns="0" bIns="0" rtlCol="0">
            <a:noAutofit/>
          </a:bodyPr>
          <a:lstStyle/>
          <a:p>
            <a:pPr marL="285750" indent="-285750">
              <a:lnSpc>
                <a:spcPct val="110000"/>
              </a:lnSpc>
              <a:spcBef>
                <a:spcPts val="600"/>
              </a:spcBef>
              <a:buFont typeface="Arial" panose="020B0604020202020204" pitchFamily="34" charset="0"/>
              <a:buChar char="•"/>
            </a:pPr>
            <a:r>
              <a:rPr lang="en-US" kern="1000" spc="30" dirty="0" smtClean="0">
                <a:latin typeface="Times New Roman" panose="02020603050405020304" pitchFamily="18" charset="0"/>
                <a:cs typeface="Times New Roman" panose="02020603050405020304" pitchFamily="18" charset="0"/>
              </a:rPr>
              <a:t>If delaying the RF pulse by 3~4 clock cycles (12~16 ns) with respect to the beam, the two bunches will see the same accelerating voltage but with larger phase difference.</a:t>
            </a:r>
          </a:p>
          <a:p>
            <a:pPr marL="285750" indent="-285750">
              <a:lnSpc>
                <a:spcPct val="110000"/>
              </a:lnSpc>
              <a:spcBef>
                <a:spcPts val="600"/>
              </a:spcBef>
              <a:buFont typeface="Arial" panose="020B0604020202020204" pitchFamily="34" charset="0"/>
              <a:buChar char="•"/>
            </a:pPr>
            <a:r>
              <a:rPr lang="en-US" kern="1000" spc="30" dirty="0">
                <a:latin typeface="Times New Roman" panose="02020603050405020304" pitchFamily="18" charset="0"/>
                <a:cs typeface="Times New Roman" panose="02020603050405020304" pitchFamily="18" charset="0"/>
              </a:rPr>
              <a:t>Around </a:t>
            </a:r>
            <a:r>
              <a:rPr lang="en-US" kern="1000" spc="30" dirty="0" smtClean="0">
                <a:latin typeface="Times New Roman" panose="02020603050405020304" pitchFamily="18" charset="0"/>
                <a:cs typeface="Times New Roman" panose="02020603050405020304" pitchFamily="18" charset="0"/>
              </a:rPr>
              <a:t>current </a:t>
            </a:r>
            <a:r>
              <a:rPr lang="en-US" kern="1000" spc="30" dirty="0">
                <a:latin typeface="Times New Roman" panose="02020603050405020304" pitchFamily="18" charset="0"/>
                <a:cs typeface="Times New Roman" panose="02020603050405020304" pitchFamily="18" charset="0"/>
              </a:rPr>
              <a:t>working </a:t>
            </a:r>
            <a:r>
              <a:rPr lang="en-US" kern="1000" spc="30" dirty="0" smtClean="0">
                <a:latin typeface="Times New Roman" panose="02020603050405020304" pitchFamily="18" charset="0"/>
                <a:cs typeface="Times New Roman" panose="02020603050405020304" pitchFamily="18" charset="0"/>
              </a:rPr>
              <a:t>points, amplitude </a:t>
            </a:r>
            <a:r>
              <a:rPr lang="en-US" kern="1000" spc="30" dirty="0">
                <a:latin typeface="Times New Roman" panose="02020603050405020304" pitchFamily="18" charset="0"/>
                <a:cs typeface="Times New Roman" panose="02020603050405020304" pitchFamily="18" charset="0"/>
              </a:rPr>
              <a:t>and phase differences between bunch 1 and bunch </a:t>
            </a:r>
            <a:r>
              <a:rPr lang="en-US" kern="1000" spc="30" dirty="0" smtClean="0">
                <a:latin typeface="Times New Roman" panose="02020603050405020304" pitchFamily="18" charset="0"/>
                <a:cs typeface="Times New Roman" panose="02020603050405020304" pitchFamily="18" charset="0"/>
              </a:rPr>
              <a:t>2:</a:t>
            </a:r>
          </a:p>
          <a:p>
            <a:pPr>
              <a:lnSpc>
                <a:spcPct val="110000"/>
              </a:lnSpc>
              <a:spcBef>
                <a:spcPts val="0"/>
              </a:spcBef>
            </a:pPr>
            <a:r>
              <a:rPr lang="en-US" kern="1000" spc="30" dirty="0">
                <a:latin typeface="Times New Roman" panose="02020603050405020304" pitchFamily="18" charset="0"/>
                <a:cs typeface="Times New Roman" panose="02020603050405020304" pitchFamily="18" charset="0"/>
              </a:rPr>
              <a:t>	</a:t>
            </a:r>
            <a:r>
              <a:rPr lang="en-US" kern="1000" spc="30" dirty="0" smtClean="0">
                <a:latin typeface="Times New Roman" panose="02020603050405020304" pitchFamily="18" charset="0"/>
                <a:cs typeface="Times New Roman" panose="02020603050405020304" pitchFamily="18" charset="0"/>
              </a:rPr>
              <a:t>Gun:	</a:t>
            </a:r>
            <a:r>
              <a:rPr lang="en-US" b="1" kern="1000" spc="30" dirty="0" smtClean="0">
                <a:latin typeface="Times New Roman" panose="02020603050405020304" pitchFamily="18" charset="0"/>
                <a:cs typeface="Times New Roman" panose="02020603050405020304" pitchFamily="18" charset="0"/>
              </a:rPr>
              <a:t>1.0 % 	0.4 degree</a:t>
            </a:r>
          </a:p>
          <a:p>
            <a:pPr>
              <a:lnSpc>
                <a:spcPct val="110000"/>
              </a:lnSpc>
              <a:spcBef>
                <a:spcPts val="0"/>
              </a:spcBef>
            </a:pPr>
            <a:r>
              <a:rPr lang="en-US" b="1" kern="1000" spc="30" dirty="0">
                <a:latin typeface="Times New Roman" panose="02020603050405020304" pitchFamily="18" charset="0"/>
                <a:cs typeface="Times New Roman" panose="02020603050405020304" pitchFamily="18" charset="0"/>
              </a:rPr>
              <a:t>	</a:t>
            </a:r>
            <a:r>
              <a:rPr lang="en-US" kern="1000" spc="30" dirty="0" smtClean="0">
                <a:latin typeface="Times New Roman" panose="02020603050405020304" pitchFamily="18" charset="0"/>
                <a:cs typeface="Times New Roman" panose="02020603050405020304" pitchFamily="18" charset="0"/>
              </a:rPr>
              <a:t>S-band:</a:t>
            </a:r>
            <a:r>
              <a:rPr lang="en-US" b="1" kern="1000" spc="30" dirty="0" smtClean="0">
                <a:latin typeface="Times New Roman" panose="02020603050405020304" pitchFamily="18" charset="0"/>
                <a:cs typeface="Times New Roman" panose="02020603050405020304" pitchFamily="18" charset="0"/>
              </a:rPr>
              <a:t>	0.3 % 	0.7 degree</a:t>
            </a:r>
          </a:p>
          <a:p>
            <a:pPr>
              <a:lnSpc>
                <a:spcPct val="110000"/>
              </a:lnSpc>
              <a:spcBef>
                <a:spcPts val="0"/>
              </a:spcBef>
            </a:pPr>
            <a:r>
              <a:rPr lang="en-US" b="1" kern="1000" spc="30" dirty="0">
                <a:latin typeface="Times New Roman" panose="02020603050405020304" pitchFamily="18" charset="0"/>
                <a:cs typeface="Times New Roman" panose="02020603050405020304" pitchFamily="18" charset="0"/>
              </a:rPr>
              <a:t>	</a:t>
            </a:r>
            <a:r>
              <a:rPr lang="en-US" kern="1000" spc="30" dirty="0" smtClean="0">
                <a:latin typeface="Times New Roman" panose="02020603050405020304" pitchFamily="18" charset="0"/>
                <a:cs typeface="Times New Roman" panose="02020603050405020304" pitchFamily="18" charset="0"/>
              </a:rPr>
              <a:t>C-band:</a:t>
            </a:r>
            <a:r>
              <a:rPr lang="en-US" b="1" kern="1000" spc="30" dirty="0" smtClean="0">
                <a:latin typeface="Times New Roman" panose="02020603050405020304" pitchFamily="18" charset="0"/>
                <a:cs typeface="Times New Roman" panose="02020603050405020304" pitchFamily="18" charset="0"/>
              </a:rPr>
              <a:t>	2.7 %	1.3 degree</a:t>
            </a:r>
          </a:p>
          <a:p>
            <a:pPr>
              <a:lnSpc>
                <a:spcPct val="110000"/>
              </a:lnSpc>
              <a:spcBef>
                <a:spcPts val="0"/>
              </a:spcBef>
            </a:pPr>
            <a:r>
              <a:rPr lang="en-US" b="1" kern="1000" spc="30" dirty="0">
                <a:latin typeface="Times New Roman" panose="02020603050405020304" pitchFamily="18" charset="0"/>
                <a:cs typeface="Times New Roman" panose="02020603050405020304" pitchFamily="18" charset="0"/>
              </a:rPr>
              <a:t>	</a:t>
            </a:r>
            <a:r>
              <a:rPr lang="en-US" kern="1000" spc="30" dirty="0" smtClean="0">
                <a:latin typeface="Times New Roman" panose="02020603050405020304" pitchFamily="18" charset="0"/>
                <a:cs typeface="Times New Roman" panose="02020603050405020304" pitchFamily="18" charset="0"/>
              </a:rPr>
              <a:t>X-band:</a:t>
            </a:r>
            <a:r>
              <a:rPr lang="en-US" b="1" kern="1000" spc="30" dirty="0" smtClean="0">
                <a:latin typeface="Times New Roman" panose="02020603050405020304" pitchFamily="18" charset="0"/>
                <a:cs typeface="Times New Roman" panose="02020603050405020304" pitchFamily="18" charset="0"/>
              </a:rPr>
              <a:t>	1.6 %</a:t>
            </a:r>
            <a:r>
              <a:rPr lang="en-US" kern="1000" spc="30" dirty="0" smtClean="0">
                <a:latin typeface="Times New Roman" panose="02020603050405020304" pitchFamily="18" charset="0"/>
                <a:cs typeface="Times New Roman" panose="02020603050405020304" pitchFamily="18" charset="0"/>
              </a:rPr>
              <a:t>	</a:t>
            </a:r>
            <a:r>
              <a:rPr lang="en-US" b="1" kern="1000" spc="30" dirty="0" smtClean="0">
                <a:latin typeface="Times New Roman" panose="02020603050405020304" pitchFamily="18" charset="0"/>
                <a:cs typeface="Times New Roman" panose="02020603050405020304" pitchFamily="18" charset="0"/>
              </a:rPr>
              <a:t>1.6 degree</a:t>
            </a:r>
            <a:endParaRPr lang="en-US" kern="1000" spc="30" dirty="0" smtClean="0">
              <a:latin typeface="Times New Roman" panose="02020603050405020304" pitchFamily="18" charset="0"/>
              <a:cs typeface="Times New Roman" panose="02020603050405020304" pitchFamily="18" charset="0"/>
            </a:endParaRPr>
          </a:p>
        </p:txBody>
      </p:sp>
      <p:cxnSp>
        <p:nvCxnSpPr>
          <p:cNvPr id="9" name="Straight Connector 8"/>
          <p:cNvCxnSpPr/>
          <p:nvPr/>
        </p:nvCxnSpPr>
        <p:spPr bwMode="auto">
          <a:xfrm>
            <a:off x="6961977" y="1053120"/>
            <a:ext cx="0" cy="3456000"/>
          </a:xfrm>
          <a:prstGeom prst="line">
            <a:avLst/>
          </a:prstGeom>
          <a:solidFill>
            <a:schemeClr val="accent1"/>
          </a:solidFill>
          <a:ln w="9525" cap="flat" cmpd="sng" algn="ctr">
            <a:solidFill>
              <a:schemeClr val="tx1"/>
            </a:solidFill>
            <a:prstDash val="sysDash"/>
            <a:round/>
            <a:headEnd type="none" w="med" len="med"/>
            <a:tailEnd type="none" w="med" len="med"/>
          </a:ln>
          <a:effectLst/>
        </p:spPr>
      </p:cxnSp>
      <p:sp>
        <p:nvSpPr>
          <p:cNvPr id="8" name="TextBox 7"/>
          <p:cNvSpPr txBox="1"/>
          <p:nvPr/>
        </p:nvSpPr>
        <p:spPr>
          <a:xfrm>
            <a:off x="7292122" y="571332"/>
            <a:ext cx="1296144" cy="216024"/>
          </a:xfrm>
          <a:prstGeom prst="rect">
            <a:avLst/>
          </a:prstGeom>
          <a:noFill/>
        </p:spPr>
        <p:txBody>
          <a:bodyPr wrap="square" lIns="0" tIns="0" rIns="0" bIns="0" rtlCol="0">
            <a:noAutofit/>
          </a:bodyPr>
          <a:lstStyle/>
          <a:p>
            <a:pPr>
              <a:lnSpc>
                <a:spcPct val="110000"/>
              </a:lnSpc>
              <a:spcBef>
                <a:spcPts val="0"/>
              </a:spcBef>
            </a:pPr>
            <a:r>
              <a:rPr lang="en-US" sz="1800" kern="1000" spc="30" dirty="0" smtClean="0">
                <a:solidFill>
                  <a:srgbClr val="7030A0"/>
                </a:solidFill>
                <a:latin typeface="Times New Roman" panose="02020603050405020304" pitchFamily="18" charset="0"/>
                <a:cs typeface="Times New Roman" panose="02020603050405020304" pitchFamily="18" charset="0"/>
              </a:rPr>
              <a:t>Bunch1 time</a:t>
            </a:r>
            <a:endParaRPr lang="de-CH" sz="1800" kern="1000" spc="30" dirty="0" err="1" smtClean="0">
              <a:solidFill>
                <a:srgbClr val="7030A0"/>
              </a:solidFill>
              <a:latin typeface="Times New Roman" panose="02020603050405020304" pitchFamily="18" charset="0"/>
              <a:cs typeface="Times New Roman" panose="02020603050405020304" pitchFamily="18" charset="0"/>
            </a:endParaRPr>
          </a:p>
        </p:txBody>
      </p:sp>
      <p:cxnSp>
        <p:nvCxnSpPr>
          <p:cNvPr id="10" name="Straight Arrow Connector 9"/>
          <p:cNvCxnSpPr/>
          <p:nvPr/>
        </p:nvCxnSpPr>
        <p:spPr bwMode="auto">
          <a:xfrm flipH="1">
            <a:off x="7033985" y="836712"/>
            <a:ext cx="432048" cy="21640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3" name="Picture 2"/>
          <p:cNvPicPr>
            <a:picLocks noChangeAspect="1"/>
          </p:cNvPicPr>
          <p:nvPr/>
        </p:nvPicPr>
        <p:blipFill>
          <a:blip r:embed="rId3"/>
          <a:stretch>
            <a:fillRect/>
          </a:stretch>
        </p:blipFill>
        <p:spPr>
          <a:xfrm>
            <a:off x="35496" y="555605"/>
            <a:ext cx="4394601" cy="4252998"/>
          </a:xfrm>
          <a:prstGeom prst="rect">
            <a:avLst/>
          </a:prstGeom>
        </p:spPr>
      </p:pic>
    </p:spTree>
    <p:extLst>
      <p:ext uri="{BB962C8B-B14F-4D97-AF65-F5344CB8AC3E}">
        <p14:creationId xmlns:p14="http://schemas.microsoft.com/office/powerpoint/2010/main" val="944706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User Requirements</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6</a:t>
            </a:fld>
            <a:endParaRPr lang="en-US"/>
          </a:p>
        </p:txBody>
      </p:sp>
      <p:sp>
        <p:nvSpPr>
          <p:cNvPr id="21" name="TextBox 20"/>
          <p:cNvSpPr txBox="1"/>
          <p:nvPr/>
        </p:nvSpPr>
        <p:spPr>
          <a:xfrm>
            <a:off x="265233" y="692696"/>
            <a:ext cx="8602542" cy="3254737"/>
          </a:xfrm>
          <a:prstGeom prst="rect">
            <a:avLst/>
          </a:prstGeom>
          <a:solidFill>
            <a:schemeClr val="bg1">
              <a:lumMod val="95000"/>
            </a:schemeClr>
          </a:solidFill>
        </p:spPr>
        <p:txBody>
          <a:bodyPr wrap="square" rtlCol="0">
            <a:spAutoFit/>
          </a:bodyPr>
          <a:lstStyle/>
          <a:p>
            <a:pPr lvl="0">
              <a:spcBef>
                <a:spcPts val="300"/>
              </a:spcBef>
            </a:pPr>
            <a:r>
              <a:rPr lang="en-US" sz="1800" b="1" dirty="0" smtClean="0">
                <a:latin typeface="Times New Roman" panose="02020603050405020304" pitchFamily="18" charset="0"/>
                <a:cs typeface="Times New Roman" panose="02020603050405020304" pitchFamily="18" charset="0"/>
              </a:rPr>
              <a:t>Requirements - achievable:</a:t>
            </a:r>
          </a:p>
          <a:p>
            <a:pPr marL="457200" lvl="0" indent="-457200">
              <a:spcBef>
                <a:spcPts val="300"/>
              </a:spcBef>
              <a:buFont typeface="Wingdings" panose="05000000000000000000" pitchFamily="2" charset="2"/>
              <a:buChar char="q"/>
            </a:pPr>
            <a:r>
              <a:rPr lang="en-US" sz="1800" dirty="0" smtClean="0">
                <a:latin typeface="Times New Roman" panose="02020603050405020304" pitchFamily="18" charset="0"/>
                <a:cs typeface="Times New Roman" panose="02020603050405020304" pitchFamily="18" charset="0"/>
              </a:rPr>
              <a:t>Be able to adjust the RF amplitude and phase for the second bunch without affecting the first bunch. </a:t>
            </a:r>
          </a:p>
          <a:p>
            <a:pPr marL="914400" lvl="1" indent="-457200">
              <a:spcBef>
                <a:spcPts val="300"/>
              </a:spcBef>
              <a:buFont typeface="Wingdings" panose="05000000000000000000" pitchFamily="2" charset="2"/>
              <a:buChar char="§"/>
            </a:pPr>
            <a:r>
              <a:rPr lang="en-US" i="1" dirty="0" smtClean="0">
                <a:latin typeface="Times New Roman" panose="02020603050405020304" pitchFamily="18" charset="0"/>
                <a:cs typeface="Times New Roman" panose="02020603050405020304" pitchFamily="18" charset="0"/>
              </a:rPr>
              <a:t>Scenario 1: Setup the second bunch for transmission – equalize the RF fields for both bunches</a:t>
            </a:r>
          </a:p>
          <a:p>
            <a:pPr marL="914400" lvl="1" indent="-457200">
              <a:spcBef>
                <a:spcPts val="300"/>
              </a:spcBef>
              <a:buFont typeface="Wingdings" panose="05000000000000000000" pitchFamily="2" charset="2"/>
              <a:buChar char="§"/>
            </a:pPr>
            <a:r>
              <a:rPr lang="en-US" i="1" dirty="0" smtClean="0">
                <a:latin typeface="Times New Roman" panose="02020603050405020304" pitchFamily="18" charset="0"/>
                <a:cs typeface="Times New Roman" panose="02020603050405020304" pitchFamily="18" charset="0"/>
              </a:rPr>
              <a:t>Scenario 2: Fine tune the second bunch to satisfy the bunch parameter requirements</a:t>
            </a:r>
            <a:endParaRPr lang="en-US" sz="2000" dirty="0" smtClean="0">
              <a:solidFill>
                <a:srgbClr val="FF0000"/>
              </a:solidFill>
              <a:latin typeface="Times New Roman" panose="02020603050405020304" pitchFamily="18" charset="0"/>
              <a:cs typeface="Times New Roman" panose="02020603050405020304" pitchFamily="18" charset="0"/>
            </a:endParaRPr>
          </a:p>
          <a:p>
            <a:pPr>
              <a:spcBef>
                <a:spcPts val="300"/>
              </a:spcBef>
            </a:pPr>
            <a:r>
              <a:rPr lang="en-US" sz="1800" b="1" dirty="0">
                <a:solidFill>
                  <a:schemeClr val="accent3"/>
                </a:solidFill>
                <a:latin typeface="Times New Roman" panose="02020603050405020304" pitchFamily="18" charset="0"/>
                <a:cs typeface="Times New Roman" panose="02020603050405020304" pitchFamily="18" charset="0"/>
              </a:rPr>
              <a:t>Requirements </a:t>
            </a:r>
            <a:r>
              <a:rPr lang="en-US" sz="1800" b="1" dirty="0" smtClean="0">
                <a:solidFill>
                  <a:schemeClr val="accent3"/>
                </a:solidFill>
                <a:latin typeface="Times New Roman" panose="02020603050405020304" pitchFamily="18" charset="0"/>
                <a:cs typeface="Times New Roman" panose="02020603050405020304" pitchFamily="18" charset="0"/>
              </a:rPr>
              <a:t>– NOT achievable</a:t>
            </a:r>
            <a:r>
              <a:rPr lang="en-US" sz="1800" b="1" dirty="0">
                <a:solidFill>
                  <a:schemeClr val="accent3"/>
                </a:solidFill>
                <a:latin typeface="Times New Roman" panose="02020603050405020304" pitchFamily="18" charset="0"/>
                <a:cs typeface="Times New Roman" panose="02020603050405020304" pitchFamily="18" charset="0"/>
              </a:rPr>
              <a:t>:</a:t>
            </a:r>
          </a:p>
          <a:p>
            <a:pPr marL="457200" lvl="0" indent="-457200">
              <a:spcBef>
                <a:spcPts val="300"/>
              </a:spcBef>
              <a:buFont typeface="Wingdings" panose="05000000000000000000" pitchFamily="2" charset="2"/>
              <a:buChar char="q"/>
            </a:pPr>
            <a:r>
              <a:rPr lang="en-US" sz="1800" dirty="0" smtClean="0">
                <a:solidFill>
                  <a:schemeClr val="accent3"/>
                </a:solidFill>
                <a:latin typeface="Times New Roman" panose="02020603050405020304" pitchFamily="18" charset="0"/>
                <a:cs typeface="Times New Roman" panose="02020603050405020304" pitchFamily="18" charset="0"/>
              </a:rPr>
              <a:t>Measure/set </a:t>
            </a:r>
            <a:r>
              <a:rPr lang="en-US" sz="1800" dirty="0">
                <a:solidFill>
                  <a:schemeClr val="accent3"/>
                </a:solidFill>
                <a:latin typeface="Times New Roman" panose="02020603050405020304" pitchFamily="18" charset="0"/>
                <a:cs typeface="Times New Roman" panose="02020603050405020304" pitchFamily="18" charset="0"/>
              </a:rPr>
              <a:t>the </a:t>
            </a:r>
            <a:r>
              <a:rPr lang="en-US" sz="1800" dirty="0" smtClean="0">
                <a:solidFill>
                  <a:schemeClr val="accent3"/>
                </a:solidFill>
                <a:latin typeface="Times New Roman" panose="02020603050405020304" pitchFamily="18" charset="0"/>
                <a:cs typeface="Times New Roman" panose="02020603050405020304" pitchFamily="18" charset="0"/>
              </a:rPr>
              <a:t>exact delta-amplitude </a:t>
            </a:r>
            <a:r>
              <a:rPr lang="en-US" sz="1800" dirty="0">
                <a:solidFill>
                  <a:schemeClr val="accent3"/>
                </a:solidFill>
                <a:latin typeface="Times New Roman" panose="02020603050405020304" pitchFamily="18" charset="0"/>
                <a:cs typeface="Times New Roman" panose="02020603050405020304" pitchFamily="18" charset="0"/>
              </a:rPr>
              <a:t>and phase </a:t>
            </a:r>
            <a:r>
              <a:rPr lang="en-US" sz="1800" dirty="0" smtClean="0">
                <a:solidFill>
                  <a:schemeClr val="accent3"/>
                </a:solidFill>
                <a:latin typeface="Times New Roman" panose="02020603050405020304" pitchFamily="18" charset="0"/>
                <a:cs typeface="Times New Roman" panose="02020603050405020304" pitchFamily="18" charset="0"/>
              </a:rPr>
              <a:t>for </a:t>
            </a:r>
            <a:r>
              <a:rPr lang="en-US" sz="1800" dirty="0">
                <a:solidFill>
                  <a:schemeClr val="accent3"/>
                </a:solidFill>
                <a:latin typeface="Times New Roman" panose="02020603050405020304" pitchFamily="18" charset="0"/>
                <a:cs typeface="Times New Roman" panose="02020603050405020304" pitchFamily="18" charset="0"/>
              </a:rPr>
              <a:t>the second </a:t>
            </a:r>
            <a:r>
              <a:rPr lang="en-US" sz="1800" dirty="0" smtClean="0">
                <a:solidFill>
                  <a:schemeClr val="accent3"/>
                </a:solidFill>
                <a:latin typeface="Times New Roman" panose="02020603050405020304" pitchFamily="18" charset="0"/>
                <a:cs typeface="Times New Roman" panose="02020603050405020304" pitchFamily="18" charset="0"/>
              </a:rPr>
              <a:t>bunch. </a:t>
            </a:r>
          </a:p>
          <a:p>
            <a:pPr lvl="1">
              <a:spcBef>
                <a:spcPts val="300"/>
              </a:spcBef>
            </a:pPr>
            <a:r>
              <a:rPr lang="en-US" i="1" dirty="0" smtClean="0">
                <a:solidFill>
                  <a:schemeClr val="tx2"/>
                </a:solidFill>
                <a:latin typeface="Times New Roman" panose="02020603050405020304" pitchFamily="18" charset="0"/>
                <a:cs typeface="Times New Roman" panose="02020603050405020304" pitchFamily="18" charset="0"/>
              </a:rPr>
              <a:t>It is not possible to measure the absolute amplitude and phase seen by a bunch – need to know exactly the field distribution in structure and the transfer function of the RF detector.</a:t>
            </a:r>
            <a:endParaRPr lang="en-US" sz="1800" dirty="0" smtClean="0">
              <a:solidFill>
                <a:schemeClr val="accent3"/>
              </a:solidFill>
              <a:latin typeface="Times New Roman" panose="02020603050405020304" pitchFamily="18" charset="0"/>
              <a:cs typeface="Times New Roman" panose="02020603050405020304" pitchFamily="18" charset="0"/>
            </a:endParaRPr>
          </a:p>
          <a:p>
            <a:pPr marL="457200" lvl="0" indent="-457200">
              <a:spcBef>
                <a:spcPts val="300"/>
              </a:spcBef>
              <a:buFont typeface="Wingdings" panose="05000000000000000000" pitchFamily="2" charset="2"/>
              <a:buChar char="q"/>
            </a:pPr>
            <a:r>
              <a:rPr lang="en-US" sz="1800" dirty="0">
                <a:solidFill>
                  <a:schemeClr val="accent3"/>
                </a:solidFill>
                <a:latin typeface="Times New Roman" panose="02020603050405020304" pitchFamily="18" charset="0"/>
                <a:cs typeface="Times New Roman" panose="02020603050405020304" pitchFamily="18" charset="0"/>
              </a:rPr>
              <a:t>Adjust the </a:t>
            </a:r>
            <a:r>
              <a:rPr lang="en-US" sz="1800" dirty="0" smtClean="0">
                <a:solidFill>
                  <a:schemeClr val="accent3"/>
                </a:solidFill>
                <a:latin typeface="Times New Roman" panose="02020603050405020304" pitchFamily="18" charset="0"/>
                <a:cs typeface="Times New Roman" panose="02020603050405020304" pitchFamily="18" charset="0"/>
              </a:rPr>
              <a:t>amplitude </a:t>
            </a:r>
            <a:r>
              <a:rPr lang="en-US" sz="1800" dirty="0">
                <a:solidFill>
                  <a:schemeClr val="accent3"/>
                </a:solidFill>
                <a:latin typeface="Times New Roman" panose="02020603050405020304" pitchFamily="18" charset="0"/>
                <a:cs typeface="Times New Roman" panose="02020603050405020304" pitchFamily="18" charset="0"/>
              </a:rPr>
              <a:t>and phase for the first bunch without affecting the second bunch</a:t>
            </a:r>
            <a:r>
              <a:rPr lang="en-US" sz="1800" dirty="0" smtClean="0">
                <a:solidFill>
                  <a:schemeClr val="accent3"/>
                </a:solidFill>
                <a:latin typeface="Times New Roman" panose="02020603050405020304" pitchFamily="18" charset="0"/>
                <a:cs typeface="Times New Roman" panose="02020603050405020304" pitchFamily="18" charset="0"/>
              </a:rPr>
              <a:t>.</a:t>
            </a:r>
            <a:endParaRPr lang="en-US" i="1"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265233" y="4022889"/>
            <a:ext cx="8602542" cy="2539157"/>
          </a:xfrm>
          <a:prstGeom prst="rect">
            <a:avLst/>
          </a:prstGeom>
          <a:solidFill>
            <a:schemeClr val="bg1">
              <a:lumMod val="95000"/>
            </a:schemeClr>
          </a:solidFill>
        </p:spPr>
        <p:txBody>
          <a:bodyPr wrap="square" rtlCol="0">
            <a:spAutoFit/>
          </a:bodyPr>
          <a:lstStyle/>
          <a:p>
            <a:pPr lvl="0">
              <a:spcBef>
                <a:spcPts val="300"/>
              </a:spcBef>
              <a:spcAft>
                <a:spcPts val="300"/>
              </a:spcAft>
            </a:pPr>
            <a:r>
              <a:rPr lang="de-DE" altLang="zh-CN" sz="1800" b="1" dirty="0" err="1" smtClean="0">
                <a:latin typeface="Times New Roman" panose="02020603050405020304" pitchFamily="18" charset="0"/>
                <a:cs typeface="Times New Roman" panose="02020603050405020304" pitchFamily="18" charset="0"/>
              </a:rPr>
              <a:t>Functions</a:t>
            </a:r>
            <a:r>
              <a:rPr lang="de-DE" altLang="zh-CN" sz="1800" b="1" dirty="0" smtClean="0">
                <a:latin typeface="Times New Roman" panose="02020603050405020304" pitchFamily="18" charset="0"/>
                <a:cs typeface="Times New Roman" panose="02020603050405020304" pitchFamily="18" charset="0"/>
              </a:rPr>
              <a:t> </a:t>
            </a:r>
            <a:r>
              <a:rPr lang="de-DE" altLang="zh-CN" sz="1800" b="1" dirty="0" err="1" smtClean="0">
                <a:latin typeface="Times New Roman" panose="02020603050405020304" pitchFamily="18" charset="0"/>
                <a:cs typeface="Times New Roman" panose="02020603050405020304" pitchFamily="18" charset="0"/>
              </a:rPr>
              <a:t>of</a:t>
            </a:r>
            <a:r>
              <a:rPr lang="de-DE" altLang="zh-CN" sz="1800" b="1" dirty="0" smtClean="0">
                <a:latin typeface="Times New Roman" panose="02020603050405020304" pitchFamily="18" charset="0"/>
                <a:cs typeface="Times New Roman" panose="02020603050405020304" pitchFamily="18" charset="0"/>
              </a:rPr>
              <a:t> LLRF </a:t>
            </a:r>
            <a:r>
              <a:rPr lang="de-DE" altLang="zh-CN" sz="1800" b="1" dirty="0" err="1" smtClean="0">
                <a:latin typeface="Times New Roman" panose="02020603050405020304" pitchFamily="18" charset="0"/>
                <a:cs typeface="Times New Roman" panose="02020603050405020304" pitchFamily="18" charset="0"/>
              </a:rPr>
              <a:t>tool</a:t>
            </a:r>
            <a:r>
              <a:rPr lang="de-DE" altLang="zh-CN" sz="1800" b="1" dirty="0" smtClean="0">
                <a:latin typeface="Times New Roman" panose="02020603050405020304" pitchFamily="18" charset="0"/>
                <a:cs typeface="Times New Roman" panose="02020603050405020304" pitchFamily="18" charset="0"/>
              </a:rPr>
              <a:t> </a:t>
            </a:r>
            <a:r>
              <a:rPr lang="de-DE" altLang="zh-CN" sz="1800" b="1" dirty="0" err="1" smtClean="0">
                <a:latin typeface="Times New Roman" panose="02020603050405020304" pitchFamily="18" charset="0"/>
                <a:cs typeface="Times New Roman" panose="02020603050405020304" pitchFamily="18" charset="0"/>
              </a:rPr>
              <a:t>for</a:t>
            </a:r>
            <a:r>
              <a:rPr lang="de-DE" altLang="zh-CN" sz="1800" b="1" dirty="0" smtClean="0">
                <a:latin typeface="Times New Roman" panose="02020603050405020304" pitchFamily="18" charset="0"/>
                <a:cs typeface="Times New Roman" panose="02020603050405020304" pitchFamily="18" charset="0"/>
              </a:rPr>
              <a:t> </a:t>
            </a:r>
            <a:r>
              <a:rPr lang="de-DE" altLang="zh-CN" sz="1800" b="1" dirty="0" err="1" smtClean="0">
                <a:latin typeface="Times New Roman" panose="02020603050405020304" pitchFamily="18" charset="0"/>
                <a:cs typeface="Times New Roman" panose="02020603050405020304" pitchFamily="18" charset="0"/>
              </a:rPr>
              <a:t>two-bunch</a:t>
            </a:r>
            <a:r>
              <a:rPr lang="de-DE" altLang="zh-CN" sz="1800" b="1" dirty="0" smtClean="0">
                <a:latin typeface="Times New Roman" panose="02020603050405020304" pitchFamily="18" charset="0"/>
                <a:cs typeface="Times New Roman" panose="02020603050405020304" pitchFamily="18" charset="0"/>
              </a:rPr>
              <a:t> </a:t>
            </a:r>
            <a:r>
              <a:rPr lang="de-DE" altLang="zh-CN" sz="1800" b="1" dirty="0" err="1" smtClean="0">
                <a:latin typeface="Times New Roman" panose="02020603050405020304" pitchFamily="18" charset="0"/>
                <a:cs typeface="Times New Roman" panose="02020603050405020304" pitchFamily="18" charset="0"/>
              </a:rPr>
              <a:t>operation</a:t>
            </a:r>
            <a:r>
              <a:rPr lang="de-DE" altLang="zh-CN" sz="1800" b="1" dirty="0">
                <a:latin typeface="Times New Roman" panose="02020603050405020304" pitchFamily="18" charset="0"/>
                <a:cs typeface="Times New Roman" panose="02020603050405020304" pitchFamily="18" charset="0"/>
              </a:rPr>
              <a:t> </a:t>
            </a:r>
            <a:r>
              <a:rPr lang="de-DE" altLang="zh-CN" sz="1800" b="1" dirty="0" smtClean="0">
                <a:latin typeface="Times New Roman" panose="02020603050405020304" pitchFamily="18" charset="0"/>
                <a:cs typeface="Times New Roman" panose="02020603050405020304" pitchFamily="18" charset="0"/>
              </a:rPr>
              <a:t>(</a:t>
            </a:r>
            <a:r>
              <a:rPr lang="de-DE" altLang="zh-CN" sz="1800" b="1" dirty="0" err="1" smtClean="0">
                <a:latin typeface="Times New Roman" panose="02020603050405020304" pitchFamily="18" charset="0"/>
                <a:cs typeface="Times New Roman" panose="02020603050405020304" pitchFamily="18" charset="0"/>
              </a:rPr>
              <a:t>tech</a:t>
            </a:r>
            <a:r>
              <a:rPr lang="de-DE" altLang="zh-CN" sz="1800" b="1" dirty="0" smtClean="0">
                <a:latin typeface="Times New Roman" panose="02020603050405020304" pitchFamily="18" charset="0"/>
                <a:cs typeface="Times New Roman" panose="02020603050405020304" pitchFamily="18" charset="0"/>
              </a:rPr>
              <a:t>. </a:t>
            </a:r>
            <a:r>
              <a:rPr lang="de-DE" altLang="zh-CN" sz="1800" b="1" dirty="0" err="1" smtClean="0">
                <a:latin typeface="Times New Roman" panose="02020603050405020304" pitchFamily="18" charset="0"/>
                <a:cs typeface="Times New Roman" panose="02020603050405020304" pitchFamily="18" charset="0"/>
              </a:rPr>
              <a:t>constraints</a:t>
            </a:r>
            <a:r>
              <a:rPr lang="de-DE" altLang="zh-CN" sz="1800" b="1" dirty="0" smtClean="0">
                <a:latin typeface="Times New Roman" panose="02020603050405020304" pitchFamily="18" charset="0"/>
                <a:cs typeface="Times New Roman" panose="02020603050405020304" pitchFamily="18" charset="0"/>
              </a:rPr>
              <a:t> </a:t>
            </a:r>
            <a:r>
              <a:rPr lang="de-DE" altLang="zh-CN" sz="1800" b="1" dirty="0" err="1" smtClean="0">
                <a:latin typeface="Times New Roman" panose="02020603050405020304" pitchFamily="18" charset="0"/>
                <a:cs typeface="Times New Roman" panose="02020603050405020304" pitchFamily="18" charset="0"/>
              </a:rPr>
              <a:t>considered</a:t>
            </a:r>
            <a:r>
              <a:rPr lang="de-DE" altLang="zh-CN" sz="1800" b="1" dirty="0" smtClean="0">
                <a:latin typeface="Times New Roman" panose="02020603050405020304" pitchFamily="18" charset="0"/>
                <a:cs typeface="Times New Roman" panose="02020603050405020304" pitchFamily="18" charset="0"/>
              </a:rPr>
              <a:t>)</a:t>
            </a:r>
            <a:r>
              <a:rPr lang="en-US" sz="1800" b="1" dirty="0" smtClean="0">
                <a:latin typeface="Times New Roman" panose="02020603050405020304" pitchFamily="18" charset="0"/>
                <a:cs typeface="Times New Roman" panose="02020603050405020304" pitchFamily="18" charset="0"/>
              </a:rPr>
              <a:t>:</a:t>
            </a:r>
          </a:p>
          <a:p>
            <a:pPr marL="457200" lvl="0" indent="-457200">
              <a:spcBef>
                <a:spcPts val="300"/>
              </a:spcBef>
              <a:spcAft>
                <a:spcPts val="300"/>
              </a:spcAft>
              <a:buFont typeface="Wingdings" panose="05000000000000000000" pitchFamily="2" charset="2"/>
              <a:buChar char="q"/>
            </a:pPr>
            <a:r>
              <a:rPr lang="en-US" sz="1800" dirty="0" smtClean="0">
                <a:latin typeface="Times New Roman" panose="02020603050405020304" pitchFamily="18" charset="0"/>
                <a:cs typeface="Times New Roman" panose="02020603050405020304" pitchFamily="18" charset="0"/>
              </a:rPr>
              <a:t>With existing interfaces </a:t>
            </a:r>
            <a:r>
              <a:rPr lang="en-US" sz="18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RSYS:SET-ACC-VOLT and </a:t>
            </a:r>
            <a:r>
              <a:rPr lang="en-US" sz="1400" dirty="0" smtClean="0">
                <a:latin typeface="Times New Roman" panose="02020603050405020304" pitchFamily="18" charset="0"/>
                <a:cs typeface="Times New Roman" panose="02020603050405020304" pitchFamily="18" charset="0"/>
              </a:rPr>
              <a:t>RSYS:SET-BEAM-PHAS</a:t>
            </a:r>
            <a:r>
              <a:rPr lang="de-DE" sz="1400" dirty="0" smtClean="0">
                <a:latin typeface="Times New Roman" panose="02020603050405020304" pitchFamily="18" charset="0"/>
                <a:cs typeface="Times New Roman" panose="02020603050405020304" pitchFamily="18" charset="0"/>
              </a:rPr>
              <a:t>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the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amplitude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and</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phase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changes</a:t>
            </a:r>
            <a:r>
              <a:rPr lang="de-DE" sz="1800" dirty="0" smtClean="0">
                <a:latin typeface="Times New Roman" panose="02020603050405020304" pitchFamily="18" charset="0"/>
                <a:cs typeface="Times New Roman" panose="02020603050405020304" pitchFamily="18" charset="0"/>
              </a:rPr>
              <a:t> will </a:t>
            </a:r>
            <a:r>
              <a:rPr lang="de-DE" sz="1800" dirty="0" err="1" smtClean="0">
                <a:latin typeface="Times New Roman" panose="02020603050405020304" pitchFamily="18" charset="0"/>
                <a:cs typeface="Times New Roman" panose="02020603050405020304" pitchFamily="18" charset="0"/>
              </a:rPr>
              <a:t>be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applied</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to</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the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entire</a:t>
            </a:r>
            <a:r>
              <a:rPr lang="de-DE" sz="1800" dirty="0" smtClean="0">
                <a:latin typeface="Times New Roman" panose="02020603050405020304" pitchFamily="18" charset="0"/>
                <a:cs typeface="Times New Roman" panose="02020603050405020304" pitchFamily="18" charset="0"/>
              </a:rPr>
              <a:t> RF pulse </a:t>
            </a:r>
            <a:r>
              <a:rPr lang="de-DE" sz="1800" dirty="0" err="1" smtClean="0">
                <a:latin typeface="Times New Roman" panose="02020603050405020304" pitchFamily="18" charset="0"/>
                <a:cs typeface="Times New Roman" panose="02020603050405020304" pitchFamily="18" charset="0"/>
              </a:rPr>
              <a:t>and</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affect</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both</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bunches</a:t>
            </a:r>
            <a:r>
              <a:rPr lang="de-DE" sz="1800" dirty="0" smtClean="0">
                <a:latin typeface="Times New Roman" panose="02020603050405020304" pitchFamily="18" charset="0"/>
                <a:cs typeface="Times New Roman" panose="02020603050405020304" pitchFamily="18" charset="0"/>
              </a:rPr>
              <a:t>.</a:t>
            </a:r>
          </a:p>
          <a:p>
            <a:pPr marL="457200" lvl="0" indent="-457200">
              <a:spcBef>
                <a:spcPts val="300"/>
              </a:spcBef>
              <a:spcAft>
                <a:spcPts val="300"/>
              </a:spcAft>
              <a:buFont typeface="Wingdings" panose="05000000000000000000" pitchFamily="2" charset="2"/>
              <a:buChar char="q"/>
            </a:pPr>
            <a:r>
              <a:rPr lang="de-DE" sz="1800" dirty="0" smtClean="0">
                <a:latin typeface="Times New Roman" panose="02020603050405020304" pitchFamily="18" charset="0"/>
                <a:cs typeface="Times New Roman" panose="02020603050405020304" pitchFamily="18" charset="0"/>
              </a:rPr>
              <a:t>A </a:t>
            </a:r>
            <a:r>
              <a:rPr lang="de-DE" sz="1800" dirty="0" err="1" smtClean="0">
                <a:latin typeface="Times New Roman" panose="02020603050405020304" pitchFamily="18" charset="0"/>
                <a:cs typeface="Times New Roman" panose="02020603050405020304" pitchFamily="18" charset="0"/>
              </a:rPr>
              <a:t>knob</a:t>
            </a:r>
            <a:r>
              <a:rPr lang="de-DE" sz="1800" dirty="0" smtClean="0">
                <a:latin typeface="Times New Roman" panose="02020603050405020304" pitchFamily="18" charset="0"/>
                <a:cs typeface="Times New Roman" panose="02020603050405020304" pitchFamily="18" charset="0"/>
              </a:rPr>
              <a:t> will </a:t>
            </a:r>
            <a:r>
              <a:rPr lang="de-DE" sz="1800" dirty="0" err="1" smtClean="0">
                <a:latin typeface="Times New Roman" panose="02020603050405020304" pitchFamily="18" charset="0"/>
                <a:cs typeface="Times New Roman" panose="02020603050405020304" pitchFamily="18" charset="0"/>
              </a:rPr>
              <a:t>be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provided</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to</a:t>
            </a:r>
            <a:r>
              <a:rPr lang="de-DE" sz="1800" dirty="0" smtClean="0">
                <a:latin typeface="Times New Roman" panose="02020603050405020304" pitchFamily="18" charset="0"/>
                <a:cs typeface="Times New Roman" panose="02020603050405020304" pitchFamily="18" charset="0"/>
              </a:rPr>
              <a:t> tune </a:t>
            </a:r>
            <a:r>
              <a:rPr lang="de-DE" sz="1800" dirty="0" err="1" smtClean="0">
                <a:latin typeface="Times New Roman" panose="02020603050405020304" pitchFamily="18" charset="0"/>
                <a:cs typeface="Times New Roman" panose="02020603050405020304" pitchFamily="18" charset="0"/>
              </a:rPr>
              <a:t>the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amplitude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and</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phase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seen</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by</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the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second</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bunch</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without</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affecting</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the</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first</a:t>
            </a:r>
            <a:r>
              <a:rPr lang="de-DE" sz="1800" dirty="0" smtClean="0">
                <a:latin typeface="Times New Roman" panose="02020603050405020304" pitchFamily="18" charset="0"/>
                <a:cs typeface="Times New Roman" panose="02020603050405020304" pitchFamily="18" charset="0"/>
              </a:rPr>
              <a:t> </a:t>
            </a:r>
            <a:r>
              <a:rPr lang="de-DE" sz="1800" dirty="0" err="1" smtClean="0">
                <a:latin typeface="Times New Roman" panose="02020603050405020304" pitchFamily="18" charset="0"/>
                <a:cs typeface="Times New Roman" panose="02020603050405020304" pitchFamily="18" charset="0"/>
              </a:rPr>
              <a:t>bunch</a:t>
            </a:r>
            <a:r>
              <a:rPr lang="de-DE" sz="18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But it is not possible to tell how much amplitude and phase for the second bunch has been tuned from the RF measurements.</a:t>
            </a:r>
          </a:p>
          <a:p>
            <a:pPr marL="457200" lvl="0" indent="-457200">
              <a:spcBef>
                <a:spcPts val="300"/>
              </a:spcBef>
              <a:spcAft>
                <a:spcPts val="300"/>
              </a:spcAft>
              <a:buFont typeface="Wingdings" panose="05000000000000000000" pitchFamily="2" charset="2"/>
              <a:buChar char="q"/>
            </a:pPr>
            <a:r>
              <a:rPr lang="en-US" sz="1800" dirty="0" smtClean="0">
                <a:latin typeface="Times New Roman" panose="02020603050405020304" pitchFamily="18" charset="0"/>
                <a:cs typeface="Times New Roman" panose="02020603050405020304" pitchFamily="18" charset="0"/>
              </a:rPr>
              <a:t>The beam diagnostics for the second bunch should be always referred when tuning the RF knob for the second bunch!</a:t>
            </a:r>
            <a:endParaRPr lang="de-DE" sz="1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283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2">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User Requirements </a:t>
            </a:r>
            <a:r>
              <a:rPr lang="en-US" sz="2400" b="1" smtClean="0">
                <a:latin typeface="Times New Roman" panose="02020603050405020304" pitchFamily="18" charset="0"/>
                <a:cs typeface="Times New Roman" panose="02020603050405020304" pitchFamily="18" charset="0"/>
              </a:rPr>
              <a:t>(cont.)</a:t>
            </a:r>
            <a:endParaRPr lang="en-US" sz="2400" b="1"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7</a:t>
            </a:fld>
            <a:endParaRPr lang="en-US"/>
          </a:p>
        </p:txBody>
      </p:sp>
      <p:sp>
        <p:nvSpPr>
          <p:cNvPr id="21" name="TextBox 20"/>
          <p:cNvSpPr txBox="1"/>
          <p:nvPr/>
        </p:nvSpPr>
        <p:spPr>
          <a:xfrm>
            <a:off x="265233" y="692696"/>
            <a:ext cx="8602542" cy="2262158"/>
          </a:xfrm>
          <a:prstGeom prst="rect">
            <a:avLst/>
          </a:prstGeom>
          <a:solidFill>
            <a:schemeClr val="bg1">
              <a:lumMod val="95000"/>
            </a:schemeClr>
          </a:solidFill>
        </p:spPr>
        <p:txBody>
          <a:bodyPr wrap="square" rtlCol="0">
            <a:spAutoFit/>
          </a:bodyPr>
          <a:lstStyle/>
          <a:p>
            <a:pPr lvl="0">
              <a:spcBef>
                <a:spcPts val="600"/>
              </a:spcBef>
            </a:pPr>
            <a:r>
              <a:rPr lang="en-US" sz="1800" b="1" dirty="0">
                <a:latin typeface="Times New Roman" panose="02020603050405020304" pitchFamily="18" charset="0"/>
                <a:cs typeface="Times New Roman" panose="02020603050405020304" pitchFamily="18" charset="0"/>
              </a:rPr>
              <a:t>Procedures for two-bunch setup and regulation:</a:t>
            </a:r>
          </a:p>
          <a:p>
            <a:pPr marL="457200" lvl="0" indent="-457200">
              <a:spcBef>
                <a:spcPts val="600"/>
              </a:spcBef>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Setup Gun RF fields for two bunches with the same (or with specified offset) bunch energy and arrival time at Gun </a:t>
            </a:r>
            <a:r>
              <a:rPr lang="en-US" sz="1800" dirty="0" smtClean="0">
                <a:latin typeface="Times New Roman" panose="02020603050405020304" pitchFamily="18" charset="0"/>
                <a:cs typeface="Times New Roman" panose="02020603050405020304" pitchFamily="18" charset="0"/>
              </a:rPr>
              <a:t>exit (and/or minimum energy spread). </a:t>
            </a:r>
            <a:endParaRPr lang="en-US" sz="1800" dirty="0">
              <a:latin typeface="Times New Roman" panose="02020603050405020304" pitchFamily="18" charset="0"/>
              <a:cs typeface="Times New Roman" panose="02020603050405020304" pitchFamily="18" charset="0"/>
            </a:endParaRPr>
          </a:p>
          <a:p>
            <a:pPr marL="457200" lvl="0" indent="-457200">
              <a:spcBef>
                <a:spcPts val="600"/>
              </a:spcBef>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Setup injector RF station fields for two bunches with the same (or with specified offset) bunch energy, arrival time and compression at BC1 exit. </a:t>
            </a:r>
          </a:p>
          <a:p>
            <a:pPr marL="457200" lvl="0" indent="-457200">
              <a:spcBef>
                <a:spcPts val="600"/>
              </a:spcBef>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Setup Linac1 RF station fields for two bunches with the same (or with specified offset) bunch energy, arrival time and compression at BC2 exit. </a:t>
            </a:r>
          </a:p>
        </p:txBody>
      </p:sp>
    </p:spTree>
    <p:extLst>
      <p:ext uri="{BB962C8B-B14F-4D97-AF65-F5344CB8AC3E}">
        <p14:creationId xmlns:p14="http://schemas.microsoft.com/office/powerpoint/2010/main" val="1605246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93024" y="2813050"/>
            <a:ext cx="8203301"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defRPr/>
            </a:pPr>
            <a:r>
              <a:rPr lang="en-US" sz="2800" b="1" dirty="0" smtClean="0">
                <a:latin typeface="Times New Roman" panose="02020603050405020304" pitchFamily="18" charset="0"/>
                <a:cs typeface="Times New Roman" panose="02020603050405020304" pitchFamily="18" charset="0"/>
              </a:rPr>
              <a:t>LLRF </a:t>
            </a:r>
            <a:r>
              <a:rPr lang="en-US" sz="2800" b="1" dirty="0">
                <a:latin typeface="Times New Roman" panose="02020603050405020304" pitchFamily="18" charset="0"/>
                <a:cs typeface="Times New Roman" panose="02020603050405020304" pitchFamily="18" charset="0"/>
              </a:rPr>
              <a:t>Knobs for Two-bunch Tuning</a:t>
            </a:r>
          </a:p>
          <a:p>
            <a:pPr algn="ctr">
              <a:defRPr/>
            </a:pPr>
            <a:endParaRPr lang="en-US" sz="2800" b="1" dirty="0" smtClean="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pPr>
              <a:defRPr/>
            </a:pPr>
            <a:fld id="{E153F75A-1695-3844-9929-5836CA433D31}" type="slidenum">
              <a:rPr lang="en-US" smtClean="0"/>
              <a:pPr>
                <a:defRPr/>
              </a:pPr>
              <a:t>8</a:t>
            </a:fld>
            <a:endParaRPr lang="en-US"/>
          </a:p>
        </p:txBody>
      </p:sp>
    </p:spTree>
    <p:extLst>
      <p:ext uri="{BB962C8B-B14F-4D97-AF65-F5344CB8AC3E}">
        <p14:creationId xmlns:p14="http://schemas.microsoft.com/office/powerpoint/2010/main" val="41725160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79712" y="155575"/>
            <a:ext cx="68880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400" b="1" dirty="0" smtClean="0">
                <a:latin typeface="Times New Roman" panose="02020603050405020304" pitchFamily="18" charset="0"/>
                <a:cs typeface="Times New Roman" panose="02020603050405020304" pitchFamily="18" charset="0"/>
              </a:rPr>
              <a:t>Knobs Affecting both Bunches</a:t>
            </a:r>
          </a:p>
        </p:txBody>
      </p:sp>
      <p:sp>
        <p:nvSpPr>
          <p:cNvPr id="4" name="Slide Number Placeholder 3"/>
          <p:cNvSpPr>
            <a:spLocks noGrp="1"/>
          </p:cNvSpPr>
          <p:nvPr>
            <p:ph type="sldNum" sz="quarter" idx="12"/>
          </p:nvPr>
        </p:nvSpPr>
        <p:spPr/>
        <p:txBody>
          <a:bodyPr/>
          <a:lstStyle/>
          <a:p>
            <a:pPr>
              <a:defRPr/>
            </a:pPr>
            <a:fld id="{E153F75A-1695-3844-9929-5836CA433D31}" type="slidenum">
              <a:rPr lang="en-US" smtClean="0"/>
              <a:pPr>
                <a:defRPr/>
              </a:pPr>
              <a:t>9</a:t>
            </a:fld>
            <a:endParaRPr lang="en-US"/>
          </a:p>
        </p:txBody>
      </p:sp>
      <p:sp>
        <p:nvSpPr>
          <p:cNvPr id="21" name="TextBox 20"/>
          <p:cNvSpPr txBox="1"/>
          <p:nvPr/>
        </p:nvSpPr>
        <p:spPr>
          <a:xfrm>
            <a:off x="265233" y="692696"/>
            <a:ext cx="8602542" cy="1554272"/>
          </a:xfrm>
          <a:prstGeom prst="rect">
            <a:avLst/>
          </a:prstGeom>
          <a:solidFill>
            <a:schemeClr val="bg1"/>
          </a:solidFill>
        </p:spPr>
        <p:txBody>
          <a:bodyPr wrap="square" rtlCol="0">
            <a:spAutoFit/>
          </a:bodyPr>
          <a:lstStyle/>
          <a:p>
            <a:pPr marL="457200" lvl="0" indent="-457200">
              <a:spcBef>
                <a:spcPts val="600"/>
              </a:spcBef>
              <a:buFont typeface="Wingdings" panose="05000000000000000000" pitchFamily="2" charset="2"/>
              <a:buChar char="q"/>
            </a:pPr>
            <a:r>
              <a:rPr lang="en-US" sz="1800" b="1" dirty="0" smtClean="0">
                <a:latin typeface="Times New Roman" panose="02020603050405020304" pitchFamily="18" charset="0"/>
                <a:cs typeface="Times New Roman" panose="02020603050405020304" pitchFamily="18" charset="0"/>
              </a:rPr>
              <a:t>Iterative learning control</a:t>
            </a:r>
            <a:r>
              <a:rPr lang="en-US" sz="1800" dirty="0" smtClean="0">
                <a:latin typeface="Times New Roman" panose="02020603050405020304" pitchFamily="18" charset="0"/>
                <a:cs typeface="Times New Roman" panose="02020603050405020304" pitchFamily="18" charset="0"/>
              </a:rPr>
              <a:t>. Flatten the amplitude and phase within the RF pulse. Due to the limited tuning range for the second bunch, flattening the pulse is necessary to roughly equalize the amplitude and phase for both bunches.</a:t>
            </a:r>
          </a:p>
          <a:p>
            <a:pPr marL="914400" lvl="1" indent="-457200">
              <a:spcBef>
                <a:spcPts val="200"/>
              </a:spcBef>
              <a:spcAft>
                <a:spcPts val="200"/>
              </a:spcAft>
              <a:buFont typeface="Wingdings" panose="05000000000000000000" pitchFamily="2" charset="2"/>
              <a:buChar char="§"/>
            </a:pPr>
            <a:r>
              <a:rPr lang="en-US" sz="1800" dirty="0" smtClean="0">
                <a:latin typeface="Times New Roman" panose="02020603050405020304" pitchFamily="18" charset="0"/>
                <a:cs typeface="Times New Roman" panose="02020603050405020304" pitchFamily="18" charset="0"/>
              </a:rPr>
              <a:t>Injector stations (SINSB01-04 and SINXB01): flatten both amplitude and phase</a:t>
            </a:r>
          </a:p>
          <a:p>
            <a:pPr marL="914400" lvl="1" indent="-457200">
              <a:spcBef>
                <a:spcPts val="200"/>
              </a:spcBef>
              <a:spcAft>
                <a:spcPts val="200"/>
              </a:spcAft>
              <a:buFont typeface="Wingdings" panose="05000000000000000000" pitchFamily="2" charset="2"/>
              <a:buChar char="§"/>
            </a:pPr>
            <a:r>
              <a:rPr lang="en-US" sz="1800" dirty="0" smtClean="0">
                <a:latin typeface="Times New Roman" panose="02020603050405020304" pitchFamily="18" charset="0"/>
                <a:cs typeface="Times New Roman" panose="02020603050405020304" pitchFamily="18" charset="0"/>
              </a:rPr>
              <a:t>C-band stations (S10CB01-09): flatten the phase</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952" y="2356009"/>
            <a:ext cx="7272808" cy="4188500"/>
          </a:xfrm>
          <a:prstGeom prst="rect">
            <a:avLst/>
          </a:prstGeom>
        </p:spPr>
      </p:pic>
    </p:spTree>
    <p:extLst>
      <p:ext uri="{BB962C8B-B14F-4D97-AF65-F5344CB8AC3E}">
        <p14:creationId xmlns:p14="http://schemas.microsoft.com/office/powerpoint/2010/main" val="908443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PSI PowerPoint Master english">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 PowerPoint Master english</Template>
  <TotalTime>0</TotalTime>
  <Words>1767</Words>
  <Application>Microsoft Office PowerPoint</Application>
  <PresentationFormat>On-screen Show (4:3)</PresentationFormat>
  <Paragraphs>184</Paragraphs>
  <Slides>29</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29</vt:i4>
      </vt:variant>
    </vt:vector>
  </HeadingPairs>
  <TitlesOfParts>
    <vt:vector size="42" baseType="lpstr">
      <vt:lpstr>ＭＳ Ｐゴシック</vt:lpstr>
      <vt:lpstr>SimSun</vt:lpstr>
      <vt:lpstr>ヒラギノ角ゴ Pro W3</vt:lpstr>
      <vt:lpstr>Arial</vt:lpstr>
      <vt:lpstr>Arial Narrow</vt:lpstr>
      <vt:lpstr>Calibri</vt:lpstr>
      <vt:lpstr>Georgia</vt:lpstr>
      <vt:lpstr>Rockwell</vt:lpstr>
      <vt:lpstr>Symbol</vt:lpstr>
      <vt:lpstr>Times</vt:lpstr>
      <vt:lpstr>Times New Roman</vt:lpstr>
      <vt:lpstr>Wingdings</vt:lpstr>
      <vt:lpstr>PSI PowerPoint Master english</vt:lpstr>
      <vt:lpstr>Zheqiao Geng :: LLRF Group :: RF Section  LLRF Tools for Two-bunch Operation  SPM 09.07.2019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Slope in Phase</dc:title>
  <dc:creator>zheqiao.geng@psi.ch</dc:creator>
  <cp:lastModifiedBy>Geng Zheqiao</cp:lastModifiedBy>
  <cp:revision>1326</cp:revision>
  <cp:lastPrinted>2015-10-28T14:20:18Z</cp:lastPrinted>
  <dcterms:created xsi:type="dcterms:W3CDTF">2015-10-12T13:49:33Z</dcterms:created>
  <dcterms:modified xsi:type="dcterms:W3CDTF">2019-07-09T07:44:25Z</dcterms:modified>
</cp:coreProperties>
</file>