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341" r:id="rId4"/>
    <p:sldId id="365" r:id="rId5"/>
    <p:sldId id="366" r:id="rId6"/>
    <p:sldId id="342" r:id="rId7"/>
    <p:sldId id="322" r:id="rId8"/>
    <p:sldId id="323" r:id="rId9"/>
    <p:sldId id="324" r:id="rId10"/>
    <p:sldId id="326" r:id="rId11"/>
    <p:sldId id="327" r:id="rId12"/>
    <p:sldId id="328" r:id="rId13"/>
    <p:sldId id="331" r:id="rId14"/>
    <p:sldId id="364" r:id="rId15"/>
    <p:sldId id="330" r:id="rId16"/>
    <p:sldId id="339" r:id="rId17"/>
    <p:sldId id="354" r:id="rId18"/>
    <p:sldId id="355" r:id="rId19"/>
    <p:sldId id="356" r:id="rId20"/>
    <p:sldId id="357" r:id="rId21"/>
    <p:sldId id="358" r:id="rId22"/>
    <p:sldId id="340" r:id="rId23"/>
    <p:sldId id="334" r:id="rId24"/>
    <p:sldId id="346" r:id="rId25"/>
    <p:sldId id="351" r:id="rId26"/>
    <p:sldId id="359" r:id="rId27"/>
    <p:sldId id="360" r:id="rId28"/>
    <p:sldId id="361" r:id="rId29"/>
    <p:sldId id="362" r:id="rId30"/>
    <p:sldId id="321" r:id="rId31"/>
    <p:sldId id="332" r:id="rId32"/>
    <p:sldId id="333" r:id="rId33"/>
    <p:sldId id="343" r:id="rId34"/>
  </p:sldIdLst>
  <p:sldSz cx="9144000" cy="6858000" type="screen4x3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60"/>
  </p:normalViewPr>
  <p:slideViewPr>
    <p:cSldViewPr>
      <p:cViewPr varScale="1">
        <p:scale>
          <a:sx n="124" d="100"/>
          <a:sy n="124" d="100"/>
        </p:scale>
        <p:origin x="1254" y="10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457CC-711B-4D06-88C8-18067B15667A}" type="datetimeFigureOut">
              <a:rPr lang="es-ES" smtClean="0"/>
              <a:t>19/08/2019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A8C4E-A41C-4DAC-9D5A-D2E5EFA4AB3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712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984F5-90A8-4C8F-8F72-2A1E491EF52B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428D3-1B4B-4C01-906A-5CD92057790C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76D2-7D69-4923-8617-9C4D96AB2551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9D4D-AA61-41D8-B010-35FC59264515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3751E-8E64-4301-B79E-1C614D716E91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253" y="283393"/>
            <a:ext cx="1020024" cy="3660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386" y="190753"/>
            <a:ext cx="8993226" cy="3770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4223" y="3371362"/>
            <a:ext cx="8915552" cy="162867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B90F6-A787-4991-AB0F-93884EB23784}" type="datetime1">
              <a:rPr lang="en-US" smtClean="0"/>
              <a:t>8/19/2019</a:t>
            </a:fld>
            <a:endParaRPr lang="en-US" dirty="0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80754" y="6649915"/>
            <a:ext cx="186588" cy="1606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‹#›</a:t>
            </a:fld>
            <a:endParaRPr sz="900" dirty="0">
              <a:latin typeface="Calibri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psi.ch/controls_highlevel_applications/breakdown_detection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hyperlink" Target="http://localhost:8080/#/api/v1/rf_fault_event?start=2019-07-26T06:00:00.000&amp;end=2019-07-29T06:00:00.000&amp;required=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26008" y="1773935"/>
            <a:ext cx="7507224" cy="2010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28130" y="410746"/>
            <a:ext cx="1223359" cy="4402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1773935"/>
            <a:ext cx="719328" cy="2002536"/>
          </a:xfrm>
          <a:custGeom>
            <a:avLst/>
            <a:gdLst/>
            <a:ahLst/>
            <a:cxnLst/>
            <a:rect l="l" t="t" r="r" b="b"/>
            <a:pathLst>
              <a:path w="719328" h="2002536">
                <a:moveTo>
                  <a:pt x="0" y="2002536"/>
                </a:moveTo>
                <a:lnTo>
                  <a:pt x="719328" y="2002536"/>
                </a:lnTo>
                <a:lnTo>
                  <a:pt x="719328" y="0"/>
                </a:lnTo>
                <a:lnTo>
                  <a:pt x="0" y="0"/>
                </a:lnTo>
                <a:lnTo>
                  <a:pt x="0" y="2002536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8423147" y="969263"/>
            <a:ext cx="720851" cy="719327"/>
          </a:xfrm>
          <a:custGeom>
            <a:avLst/>
            <a:gdLst/>
            <a:ahLst/>
            <a:cxnLst/>
            <a:rect l="l" t="t" r="r" b="b"/>
            <a:pathLst>
              <a:path w="720851" h="719327">
                <a:moveTo>
                  <a:pt x="0" y="719327"/>
                </a:moveTo>
                <a:lnTo>
                  <a:pt x="720851" y="719327"/>
                </a:lnTo>
                <a:lnTo>
                  <a:pt x="720851" y="0"/>
                </a:lnTo>
                <a:lnTo>
                  <a:pt x="0" y="0"/>
                </a:lnTo>
                <a:lnTo>
                  <a:pt x="0" y="719327"/>
                </a:lnTo>
                <a:close/>
              </a:path>
            </a:pathLst>
          </a:custGeom>
          <a:solidFill>
            <a:srgbClr val="B8B8B8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5003291" y="1772411"/>
            <a:ext cx="3329940" cy="233172"/>
          </a:xfrm>
          <a:custGeom>
            <a:avLst/>
            <a:gdLst/>
            <a:ahLst/>
            <a:cxnLst/>
            <a:rect l="l" t="t" r="r" b="b"/>
            <a:pathLst>
              <a:path w="3329940" h="233172">
                <a:moveTo>
                  <a:pt x="0" y="233172"/>
                </a:moveTo>
                <a:lnTo>
                  <a:pt x="3329940" y="233172"/>
                </a:lnTo>
                <a:lnTo>
                  <a:pt x="3329940" y="0"/>
                </a:lnTo>
                <a:lnTo>
                  <a:pt x="0" y="0"/>
                </a:lnTo>
                <a:lnTo>
                  <a:pt x="0" y="2331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5094478" y="1788921"/>
            <a:ext cx="3144520" cy="20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spc="35" dirty="0" smtClean="0">
                <a:solidFill>
                  <a:srgbClr val="505150"/>
                </a:solidFill>
                <a:latin typeface="Calibri"/>
                <a:cs typeface="Calibri"/>
              </a:rPr>
              <a:t>W</a:t>
            </a:r>
            <a:r>
              <a:rPr sz="1200" b="1" spc="30" dirty="0" smtClean="0">
                <a:solidFill>
                  <a:srgbClr val="505150"/>
                </a:solidFill>
                <a:latin typeface="Calibri"/>
                <a:cs typeface="Calibri"/>
              </a:rPr>
              <a:t>I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R</a:t>
            </a:r>
            <a:r>
              <a:rPr sz="1200" b="1" spc="45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S</a:t>
            </a:r>
            <a:r>
              <a:rPr sz="1200" b="1" spc="35" dirty="0" smtClean="0">
                <a:solidFill>
                  <a:srgbClr val="505150"/>
                </a:solidFill>
                <a:latin typeface="Calibri"/>
                <a:cs typeface="Calibri"/>
              </a:rPr>
              <a:t>C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H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AF</a:t>
            </a:r>
            <a:r>
              <a:rPr sz="1200" b="1" spc="10" dirty="0" smtClean="0">
                <a:solidFill>
                  <a:srgbClr val="505150"/>
                </a:solidFill>
                <a:latin typeface="Calibri"/>
                <a:cs typeface="Calibri"/>
              </a:rPr>
              <a:t>F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N</a:t>
            </a:r>
            <a:r>
              <a:rPr sz="1200" b="1" spc="15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35" dirty="0" smtClean="0">
                <a:solidFill>
                  <a:srgbClr val="505150"/>
                </a:solidFill>
                <a:latin typeface="Calibri"/>
                <a:cs typeface="Calibri"/>
              </a:rPr>
              <a:t>W</a:t>
            </a:r>
            <a:r>
              <a:rPr sz="1200" b="1" spc="30" dirty="0" smtClean="0">
                <a:solidFill>
                  <a:srgbClr val="505150"/>
                </a:solidFill>
                <a:latin typeface="Calibri"/>
                <a:cs typeface="Calibri"/>
              </a:rPr>
              <a:t>I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SS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N</a:t>
            </a:r>
            <a:r>
              <a:rPr sz="1200" b="1" spc="50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0" dirty="0" smtClean="0">
                <a:solidFill>
                  <a:srgbClr val="505150"/>
                </a:solidFill>
                <a:latin typeface="Calibri"/>
                <a:cs typeface="Calibri"/>
              </a:rPr>
              <a:t>–</a:t>
            </a:r>
            <a:r>
              <a:rPr sz="1200" b="1" spc="65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H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E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U</a:t>
            </a:r>
            <a:r>
              <a:rPr sz="1200" b="1" spc="40" dirty="0" smtClean="0">
                <a:solidFill>
                  <a:srgbClr val="505150"/>
                </a:solidFill>
                <a:latin typeface="Calibri"/>
                <a:cs typeface="Calibri"/>
              </a:rPr>
              <a:t>T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E</a:t>
            </a:r>
            <a:r>
              <a:rPr sz="1200" b="1" spc="50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F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Ü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R</a:t>
            </a:r>
            <a:r>
              <a:rPr sz="1200" b="1" spc="55" dirty="0" smtClean="0">
                <a:solidFill>
                  <a:srgbClr val="505150"/>
                </a:solidFill>
                <a:latin typeface="Calibri"/>
                <a:cs typeface="Calibri"/>
              </a:rPr>
              <a:t> </a:t>
            </a:r>
            <a:r>
              <a:rPr sz="1200" b="1" spc="30" dirty="0" smtClean="0">
                <a:solidFill>
                  <a:srgbClr val="505150"/>
                </a:solidFill>
                <a:latin typeface="Calibri"/>
                <a:cs typeface="Calibri"/>
              </a:rPr>
              <a:t>M</a:t>
            </a:r>
            <a:r>
              <a:rPr sz="1200" b="1" spc="35" dirty="0" smtClean="0">
                <a:solidFill>
                  <a:srgbClr val="505150"/>
                </a:solidFill>
                <a:latin typeface="Calibri"/>
                <a:cs typeface="Calibri"/>
              </a:rPr>
              <a:t>O</a:t>
            </a:r>
            <a:r>
              <a:rPr sz="1200" b="1" spc="20" dirty="0" smtClean="0">
                <a:solidFill>
                  <a:srgbClr val="505150"/>
                </a:solidFill>
                <a:latin typeface="Calibri"/>
                <a:cs typeface="Calibri"/>
              </a:rPr>
              <a:t>R</a:t>
            </a:r>
            <a:r>
              <a:rPr sz="1200" b="1" spc="35" dirty="0" smtClean="0">
                <a:solidFill>
                  <a:srgbClr val="505150"/>
                </a:solidFill>
                <a:latin typeface="Calibri"/>
                <a:cs typeface="Calibri"/>
              </a:rPr>
              <a:t>G</a:t>
            </a:r>
            <a:r>
              <a:rPr sz="1200" b="1" spc="25" dirty="0" smtClean="0">
                <a:solidFill>
                  <a:srgbClr val="505150"/>
                </a:solidFill>
                <a:latin typeface="Calibri"/>
                <a:cs typeface="Calibri"/>
              </a:rPr>
              <a:t>E</a:t>
            </a:r>
            <a:r>
              <a:rPr sz="1200" b="1" spc="-10" dirty="0" smtClean="0">
                <a:solidFill>
                  <a:srgbClr val="505150"/>
                </a:solidFill>
                <a:latin typeface="Calibri"/>
                <a:cs typeface="Calibri"/>
              </a:rPr>
              <a:t>N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01724" y="3924934"/>
            <a:ext cx="7565617" cy="15247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lang="en-US" sz="2400" spc="-15" dirty="0" smtClean="0">
                <a:solidFill>
                  <a:srgbClr val="686868"/>
                </a:solidFill>
                <a:latin typeface="Georgia"/>
                <a:cs typeface="Georgia"/>
              </a:rPr>
              <a:t>Fault </a:t>
            </a:r>
            <a:r>
              <a:rPr lang="en-US" sz="2400" spc="-15" dirty="0">
                <a:solidFill>
                  <a:srgbClr val="686868"/>
                </a:solidFill>
                <a:latin typeface="Georgia"/>
                <a:cs typeface="Georgia"/>
              </a:rPr>
              <a:t>Analysis and Statistics Software for the </a:t>
            </a:r>
            <a:r>
              <a:rPr lang="en-US" sz="2400" spc="-15" dirty="0" err="1">
                <a:solidFill>
                  <a:srgbClr val="686868"/>
                </a:solidFill>
                <a:latin typeface="Georgia"/>
                <a:cs typeface="Georgia"/>
              </a:rPr>
              <a:t>SwissFEL</a:t>
            </a:r>
            <a:r>
              <a:rPr lang="en-US" sz="2400" spc="-15" dirty="0">
                <a:solidFill>
                  <a:srgbClr val="686868"/>
                </a:solidFill>
                <a:latin typeface="Georgia"/>
                <a:cs typeface="Georgia"/>
              </a:rPr>
              <a:t> RF Systems</a:t>
            </a:r>
          </a:p>
          <a:p>
            <a:pPr marL="12700">
              <a:lnSpc>
                <a:spcPct val="100000"/>
              </a:lnSpc>
            </a:pPr>
            <a:endParaRPr lang="en-US" sz="2400" spc="0" dirty="0" smtClean="0">
              <a:solidFill>
                <a:srgbClr val="686868"/>
              </a:solidFill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1725" y="4596744"/>
            <a:ext cx="2548255" cy="5607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99"/>
              </a:lnSpc>
            </a:pPr>
            <a:endParaRPr lang="es-ES" sz="1800" spc="-15" dirty="0" smtClean="0">
              <a:solidFill>
                <a:srgbClr val="686868"/>
              </a:solidFill>
              <a:latin typeface="Georgia"/>
              <a:cs typeface="Georgia"/>
            </a:endParaRPr>
          </a:p>
          <a:p>
            <a:pPr marL="12700" marR="12700">
              <a:lnSpc>
                <a:spcPct val="100099"/>
              </a:lnSpc>
            </a:pPr>
            <a:r>
              <a:rPr lang="es-ES" sz="1800" spc="-15" dirty="0" smtClean="0">
                <a:solidFill>
                  <a:srgbClr val="686868"/>
                </a:solidFill>
                <a:latin typeface="Georgia"/>
                <a:cs typeface="Georgia"/>
              </a:rPr>
              <a:t>Rebeca Espasandin</a:t>
            </a:r>
          </a:p>
          <a:p>
            <a:pPr marL="12700" marR="12700">
              <a:lnSpc>
                <a:spcPct val="100099"/>
              </a:lnSpc>
            </a:pPr>
            <a:endParaRPr sz="1800" dirty="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1725" y="5449722"/>
            <a:ext cx="3580129" cy="316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endParaRPr sz="2000" dirty="0">
              <a:latin typeface="Georgia"/>
              <a:cs typeface="Georgia"/>
            </a:endParaRP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</a:t>
            </a:fld>
            <a:endParaRPr lang="es-ES" sz="9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err="1">
                <a:latin typeface="Times New Roman"/>
                <a:cs typeface="Times New Roman"/>
              </a:rPr>
              <a:t>Database</a:t>
            </a:r>
            <a:endParaRPr lang="es-ES" sz="2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609600" y="864286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Dynamic</a:t>
            </a:r>
            <a:r>
              <a:rPr lang="es-ES" dirty="0"/>
              <a:t> data</a:t>
            </a:r>
            <a:r>
              <a:rPr lang="es-ES" dirty="0" smtClean="0"/>
              <a:t>:</a:t>
            </a:r>
          </a:p>
          <a:p>
            <a:r>
              <a:rPr lang="es-ES" dirty="0" err="1" smtClean="0"/>
              <a:t>Fault</a:t>
            </a:r>
            <a:r>
              <a:rPr lang="es-ES" dirty="0" smtClean="0"/>
              <a:t> </a:t>
            </a:r>
            <a:r>
              <a:rPr lang="es-ES" dirty="0" err="1"/>
              <a:t>event</a:t>
            </a:r>
            <a:r>
              <a:rPr lang="es-ES" dirty="0"/>
              <a:t> </a:t>
            </a:r>
            <a:r>
              <a:rPr lang="es-ES" dirty="0" err="1" smtClean="0"/>
              <a:t>table</a:t>
            </a:r>
            <a:r>
              <a:rPr lang="es-ES" dirty="0" smtClean="0"/>
              <a:t>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contains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faults</a:t>
            </a:r>
            <a:r>
              <a:rPr lang="es-ES" dirty="0" smtClean="0"/>
              <a:t>. </a:t>
            </a:r>
            <a:r>
              <a:rPr lang="es-ES" dirty="0" err="1" smtClean="0"/>
              <a:t>Besides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table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ELOG </a:t>
            </a:r>
            <a:r>
              <a:rPr lang="es-ES" dirty="0" err="1" smtClean="0"/>
              <a:t>linked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r>
              <a:rPr lang="es-ES" dirty="0" smtClean="0"/>
              <a:t> </a:t>
            </a:r>
            <a:r>
              <a:rPr lang="es-ES" dirty="0" err="1" smtClean="0"/>
              <a:t>events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sz="1600" dirty="0" smtClean="0"/>
              <a:t>New </a:t>
            </a:r>
            <a:r>
              <a:rPr lang="en-US" sz="1600" dirty="0" smtClean="0"/>
              <a:t>column</a:t>
            </a:r>
            <a:r>
              <a:rPr lang="es-ES" sz="1600" dirty="0" smtClean="0"/>
              <a:t> </a:t>
            </a:r>
            <a:r>
              <a:rPr lang="es-ES" sz="1600" i="1" dirty="0" err="1" smtClean="0"/>
              <a:t>required</a:t>
            </a:r>
            <a:r>
              <a:rPr lang="es-ES" sz="1600" i="1" dirty="0" smtClean="0"/>
              <a:t> </a:t>
            </a:r>
            <a:r>
              <a:rPr lang="en-US" sz="1600" dirty="0" smtClean="0"/>
              <a:t>added</a:t>
            </a:r>
            <a:r>
              <a:rPr lang="es-ES" sz="1600" dirty="0" smtClean="0"/>
              <a:t>. </a:t>
            </a:r>
            <a:r>
              <a:rPr lang="es-ES" sz="1600" dirty="0" err="1" smtClean="0"/>
              <a:t>Check</a:t>
            </a:r>
            <a:r>
              <a:rPr lang="es-ES" sz="1600" dirty="0" smtClean="0"/>
              <a:t> </a:t>
            </a:r>
            <a:r>
              <a:rPr lang="es-ES" sz="1600" dirty="0" err="1" smtClean="0"/>
              <a:t>if</a:t>
            </a:r>
            <a:r>
              <a:rPr lang="es-ES" sz="1600" dirty="0" smtClean="0"/>
              <a:t> </a:t>
            </a:r>
            <a:r>
              <a:rPr lang="en-US" sz="1600" i="1" dirty="0" smtClean="0"/>
              <a:t>RILK:MODE==3 </a:t>
            </a:r>
            <a:r>
              <a:rPr lang="en-US" sz="1600" dirty="0" smtClean="0"/>
              <a:t>when the fault happened, if true, the station was required </a:t>
            </a:r>
            <a:r>
              <a:rPr lang="en-US" sz="1600" dirty="0"/>
              <a:t>on beam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Available since </a:t>
            </a:r>
            <a:r>
              <a:rPr lang="en-US" sz="1600" dirty="0"/>
              <a:t>2019-07-18.</a:t>
            </a:r>
            <a:endParaRPr lang="es-ES" sz="1600" dirty="0" smtClean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8999"/>
            <a:ext cx="9144000" cy="91244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3334"/>
            <a:ext cx="9144000" cy="9481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3349"/>
            <a:ext cx="9144000" cy="1058930"/>
          </a:xfrm>
          <a:prstGeom prst="rect">
            <a:avLst/>
          </a:prstGeom>
        </p:spPr>
      </p:pic>
      <p:sp>
        <p:nvSpPr>
          <p:cNvPr id="12" name="Marcador de número de diapositiva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10</a:t>
            </a:fld>
            <a:endParaRPr lang="es-ES" sz="9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382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90753"/>
            <a:ext cx="7306260" cy="582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sz="2400" spc="-4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s-ES" sz="2400" spc="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Introduction</a:t>
            </a:r>
            <a:endParaRPr lang="es-ES" sz="2400" spc="0" dirty="0" smtClean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s-ES" sz="2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/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lang="de-CH" sz="2400" spc="-4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Database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400" dirty="0" smtClean="0">
                <a:latin typeface="Times New Roman"/>
                <a:cs typeface="Times New Roman"/>
              </a:rPr>
              <a:t>API</a:t>
            </a:r>
          </a:p>
          <a:p>
            <a:pPr marL="12700">
              <a:lnSpc>
                <a:spcPct val="100000"/>
              </a:lnSpc>
            </a:pPr>
            <a:endParaRPr lang="en-GB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  <a:p>
            <a:pPr marL="355600" indent="-342900">
              <a:buFont typeface="Wingdings" panose="05000000000000000000" pitchFamily="2" charset="2"/>
              <a:buChar char="q"/>
            </a:pPr>
            <a:r>
              <a:rPr lang="es-E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UI</a:t>
            </a:r>
          </a:p>
          <a:p>
            <a:pPr marL="12700"/>
            <a:endParaRPr lang="es-ES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11</a:t>
            </a:fld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19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API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85800" y="1066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API </a:t>
            </a:r>
            <a:r>
              <a:rPr lang="es-ES" dirty="0" err="1" smtClean="0"/>
              <a:t>makes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connection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database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query</a:t>
            </a:r>
            <a:r>
              <a:rPr lang="es-ES" dirty="0" smtClean="0"/>
              <a:t> </a:t>
            </a:r>
            <a:r>
              <a:rPr lang="es-ES" dirty="0" err="1" smtClean="0"/>
              <a:t>funtionality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Repository</a:t>
            </a:r>
            <a:r>
              <a:rPr lang="es-ES" dirty="0"/>
              <a:t>: </a:t>
            </a:r>
            <a:r>
              <a:rPr lang="es-ES" dirty="0" smtClean="0">
                <a:hlinkClick r:id="rId2"/>
              </a:rPr>
              <a:t>https://git.psi.ch/controls_highlevel_applications/breakdown_detection</a:t>
            </a:r>
            <a:endParaRPr lang="es-ES" b="1" dirty="0"/>
          </a:p>
          <a:p>
            <a:endParaRPr lang="es-ES" b="1" dirty="0" smtClean="0"/>
          </a:p>
          <a:p>
            <a:r>
              <a:rPr lang="es-ES" b="1" dirty="0" err="1" smtClean="0"/>
              <a:t>Filters</a:t>
            </a:r>
            <a:r>
              <a:rPr lang="es-ES" b="1" dirty="0"/>
              <a:t>: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640825" y="1986677"/>
            <a:ext cx="59740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Station</a:t>
            </a:r>
            <a:r>
              <a:rPr lang="es-ES" dirty="0" smtClean="0"/>
              <a:t> </a:t>
            </a:r>
            <a:r>
              <a:rPr lang="es-ES" dirty="0" err="1" smtClean="0"/>
              <a:t>name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Time </a:t>
            </a:r>
            <a:r>
              <a:rPr lang="es-ES" dirty="0" err="1" smtClean="0"/>
              <a:t>range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Facility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Duration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Resolved </a:t>
            </a:r>
            <a:r>
              <a:rPr lang="es-ES" dirty="0" err="1" smtClean="0"/>
              <a:t>by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Voltages</a:t>
            </a:r>
            <a:r>
              <a:rPr lang="es-ES" dirty="0" smtClean="0"/>
              <a:t>,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Vacuum</a:t>
            </a:r>
            <a:r>
              <a:rPr lang="es-ES" dirty="0" smtClean="0"/>
              <a:t> </a:t>
            </a:r>
            <a:r>
              <a:rPr lang="es-ES" dirty="0" err="1" smtClean="0"/>
              <a:t>activity</a:t>
            </a:r>
            <a:r>
              <a:rPr lang="es-ES" dirty="0" smtClean="0"/>
              <a:t> </a:t>
            </a:r>
            <a:r>
              <a:rPr lang="es-ES" dirty="0" err="1" smtClean="0"/>
              <a:t>flags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Error </a:t>
            </a:r>
            <a:r>
              <a:rPr lang="es-ES" dirty="0" err="1" smtClean="0"/>
              <a:t>code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685800" y="45720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Add</a:t>
            </a:r>
            <a:r>
              <a:rPr lang="es-ES" b="1" dirty="0" smtClean="0"/>
              <a:t>, </a:t>
            </a:r>
            <a:r>
              <a:rPr lang="es-ES" b="1" dirty="0" err="1" smtClean="0"/>
              <a:t>edit</a:t>
            </a:r>
            <a:r>
              <a:rPr lang="es-ES" b="1" dirty="0" smtClean="0"/>
              <a:t> </a:t>
            </a:r>
            <a:r>
              <a:rPr lang="es-ES" b="1" dirty="0" err="1" smtClean="0"/>
              <a:t>or</a:t>
            </a:r>
            <a:r>
              <a:rPr lang="es-ES" b="1" dirty="0" smtClean="0"/>
              <a:t> </a:t>
            </a:r>
            <a:r>
              <a:rPr lang="es-ES" b="1" dirty="0" err="1" smtClean="0"/>
              <a:t>delete</a:t>
            </a:r>
            <a:r>
              <a:rPr lang="es-ES" b="1" dirty="0" smtClean="0"/>
              <a:t> </a:t>
            </a:r>
            <a:r>
              <a:rPr lang="es-ES" b="1" dirty="0" err="1" smtClean="0"/>
              <a:t>faults</a:t>
            </a:r>
            <a:endParaRPr lang="es-ES" b="1" dirty="0"/>
          </a:p>
          <a:p>
            <a:endParaRPr lang="es-ES" b="1" dirty="0" smtClean="0"/>
          </a:p>
          <a:p>
            <a:r>
              <a:rPr lang="es-ES" b="1" dirty="0" err="1" smtClean="0"/>
              <a:t>Add</a:t>
            </a:r>
            <a:r>
              <a:rPr lang="es-ES" b="1" dirty="0" smtClean="0"/>
              <a:t>, </a:t>
            </a:r>
            <a:r>
              <a:rPr lang="es-ES" b="1" dirty="0" err="1" smtClean="0"/>
              <a:t>edit</a:t>
            </a:r>
            <a:r>
              <a:rPr lang="es-ES" b="1" dirty="0" smtClean="0"/>
              <a:t> </a:t>
            </a:r>
            <a:r>
              <a:rPr lang="es-ES" b="1" dirty="0" err="1" smtClean="0"/>
              <a:t>or</a:t>
            </a:r>
            <a:r>
              <a:rPr lang="es-ES" b="1" dirty="0" smtClean="0"/>
              <a:t> </a:t>
            </a:r>
            <a:r>
              <a:rPr lang="es-ES" b="1" dirty="0" err="1" smtClean="0"/>
              <a:t>delete</a:t>
            </a:r>
            <a:r>
              <a:rPr lang="es-ES" b="1" dirty="0" smtClean="0"/>
              <a:t> </a:t>
            </a:r>
            <a:r>
              <a:rPr lang="es-ES" b="1" dirty="0" err="1" smtClean="0"/>
              <a:t>ELOGs</a:t>
            </a:r>
            <a:endParaRPr lang="es-ES" b="1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12</a:t>
            </a:fld>
            <a:endParaRPr lang="es-ES" sz="9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94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90753"/>
            <a:ext cx="7306260" cy="582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lang="de-CH" sz="2400" spc="-4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de-CH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Introduction</a:t>
            </a:r>
            <a:endParaRPr lang="de-CH" sz="2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de-CH" sz="2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/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lang="de-CH" sz="2400" spc="-4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Database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API</a:t>
            </a:r>
          </a:p>
          <a:p>
            <a:pPr marL="12700">
              <a:lnSpc>
                <a:spcPct val="100000"/>
              </a:lnSpc>
            </a:pPr>
            <a:endParaRPr lang="en-GB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  <a:p>
            <a:pPr marL="355600" indent="-342900">
              <a:buFont typeface="Wingdings" panose="05000000000000000000" pitchFamily="2" charset="2"/>
              <a:buChar char="q"/>
            </a:pPr>
            <a:r>
              <a:rPr lang="es-ES" sz="2400" dirty="0">
                <a:latin typeface="Times New Roman"/>
                <a:cs typeface="Times New Roman"/>
              </a:rPr>
              <a:t>UI</a:t>
            </a:r>
          </a:p>
          <a:p>
            <a:pPr marL="12700"/>
            <a:endParaRPr lang="es-ES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13</a:t>
            </a:fld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529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2266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 (</a:t>
            </a:r>
            <a:r>
              <a:rPr lang="es-ES" sz="2400" b="1" dirty="0" err="1" smtClean="0">
                <a:latin typeface="Times New Roman"/>
                <a:cs typeface="Times New Roman"/>
              </a:rPr>
              <a:t>old</a:t>
            </a:r>
            <a:r>
              <a:rPr lang="es-ES" sz="2400" b="1" dirty="0" smtClean="0">
                <a:latin typeface="Times New Roman"/>
                <a:cs typeface="Times New Roman"/>
              </a:rPr>
              <a:t> versión)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14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32612" y="5638800"/>
            <a:ext cx="46013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Known</a:t>
            </a:r>
            <a:r>
              <a:rPr lang="es-ES" dirty="0" smtClean="0"/>
              <a:t> </a:t>
            </a:r>
            <a:r>
              <a:rPr lang="es-ES" dirty="0" err="1" smtClean="0"/>
              <a:t>drawbacks</a:t>
            </a:r>
            <a:endParaRPr lang="es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Takes</a:t>
            </a:r>
            <a:r>
              <a:rPr lang="es-ES" dirty="0" smtClean="0"/>
              <a:t> </a:t>
            </a:r>
            <a:r>
              <a:rPr lang="es-ES" dirty="0" err="1" smtClean="0"/>
              <a:t>long</a:t>
            </a:r>
            <a:r>
              <a:rPr lang="es-ES" dirty="0" smtClean="0"/>
              <a:t> to load (</a:t>
            </a:r>
            <a:r>
              <a:rPr lang="es-ES" dirty="0" err="1" smtClean="0"/>
              <a:t>due</a:t>
            </a:r>
            <a:r>
              <a:rPr lang="es-ES" dirty="0" smtClean="0"/>
              <a:t> to </a:t>
            </a:r>
            <a:r>
              <a:rPr lang="es-ES" dirty="0" err="1" smtClean="0"/>
              <a:t>text</a:t>
            </a:r>
            <a:r>
              <a:rPr lang="es-ES" dirty="0" smtClean="0"/>
              <a:t> file </a:t>
            </a:r>
            <a:r>
              <a:rPr lang="es-ES" dirty="0" err="1" smtClean="0"/>
              <a:t>search</a:t>
            </a:r>
            <a:r>
              <a:rPr lang="es-E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Can </a:t>
            </a:r>
            <a:r>
              <a:rPr lang="es-ES" dirty="0" err="1" smtClean="0"/>
              <a:t>only</a:t>
            </a:r>
            <a:r>
              <a:rPr lang="es-ES" dirty="0" smtClean="0"/>
              <a:t> define </a:t>
            </a:r>
            <a:r>
              <a:rPr lang="es-ES" dirty="0" err="1" smtClean="0"/>
              <a:t>query</a:t>
            </a:r>
            <a:r>
              <a:rPr lang="es-ES" dirty="0" smtClean="0"/>
              <a:t> time </a:t>
            </a:r>
            <a:r>
              <a:rPr lang="es-ES" dirty="0" err="1" smtClean="0"/>
              <a:t>range</a:t>
            </a:r>
            <a:r>
              <a:rPr lang="es-ES" dirty="0" smtClean="0"/>
              <a:t> </a:t>
            </a:r>
            <a:r>
              <a:rPr lang="es-ES" dirty="0" err="1" smtClean="0"/>
              <a:t>via</a:t>
            </a:r>
            <a:r>
              <a:rPr lang="es-ES" dirty="0" smtClean="0"/>
              <a:t> mouse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Shows total </a:t>
            </a:r>
            <a:r>
              <a:rPr lang="es-ES" dirty="0" err="1" smtClean="0"/>
              <a:t>number</a:t>
            </a:r>
            <a:r>
              <a:rPr lang="es-ES" dirty="0" smtClean="0"/>
              <a:t> of </a:t>
            </a:r>
            <a:r>
              <a:rPr lang="es-ES" dirty="0" err="1" smtClean="0"/>
              <a:t>faults</a:t>
            </a:r>
            <a:endParaRPr lang="es-E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83" y="800577"/>
            <a:ext cx="8089031" cy="466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1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15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6269" y="4724400"/>
            <a:ext cx="79114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By</a:t>
            </a:r>
            <a:r>
              <a:rPr lang="es-ES" dirty="0" smtClean="0"/>
              <a:t> default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update</a:t>
            </a:r>
            <a:r>
              <a:rPr lang="es-ES" dirty="0" smtClean="0"/>
              <a:t> shows, </a:t>
            </a:r>
            <a:r>
              <a:rPr lang="es-ES" dirty="0" err="1" smtClean="0"/>
              <a:t>duration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faults</a:t>
            </a:r>
            <a:r>
              <a:rPr lang="es-ES" dirty="0" smtClean="0"/>
              <a:t> in </a:t>
            </a:r>
            <a:r>
              <a:rPr lang="es-ES" dirty="0" err="1" smtClean="0"/>
              <a:t>seconds</a:t>
            </a:r>
            <a:r>
              <a:rPr lang="es-ES" dirty="0" smtClean="0"/>
              <a:t> vs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last</a:t>
            </a:r>
            <a:r>
              <a:rPr lang="es-ES" dirty="0" smtClean="0"/>
              <a:t> 24h, </a:t>
            </a:r>
          </a:p>
          <a:p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stations</a:t>
            </a:r>
            <a:r>
              <a:rPr lang="es-ES" dirty="0" smtClean="0"/>
              <a:t> </a:t>
            </a:r>
            <a:r>
              <a:rPr lang="es-ES" dirty="0" err="1" smtClean="0"/>
              <a:t>required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r>
              <a:rPr lang="es-ES" dirty="0" smtClean="0"/>
              <a:t> </a:t>
            </a:r>
            <a:r>
              <a:rPr lang="es-ES" dirty="0" err="1" smtClean="0"/>
              <a:t>happend</a:t>
            </a:r>
            <a:r>
              <a:rPr lang="es-ES" dirty="0" smtClean="0"/>
              <a:t>.</a:t>
            </a:r>
          </a:p>
          <a:p>
            <a:r>
              <a:rPr lang="es-ES" dirty="0" smtClean="0"/>
              <a:t>Shows total </a:t>
            </a:r>
            <a:r>
              <a:rPr lang="es-ES" dirty="0" err="1" smtClean="0"/>
              <a:t>number</a:t>
            </a:r>
            <a:r>
              <a:rPr lang="es-ES" dirty="0" smtClean="0"/>
              <a:t> of </a:t>
            </a:r>
            <a:r>
              <a:rPr lang="es-ES" dirty="0" err="1" smtClean="0"/>
              <a:t>faults</a:t>
            </a:r>
            <a:r>
              <a:rPr lang="es-ES" dirty="0" smtClean="0"/>
              <a:t> and total </a:t>
            </a:r>
            <a:r>
              <a:rPr lang="es-ES" dirty="0" err="1" smtClean="0"/>
              <a:t>duration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selected</a:t>
            </a:r>
            <a:r>
              <a:rPr lang="es-ES" dirty="0" smtClean="0"/>
              <a:t> time </a:t>
            </a:r>
            <a:r>
              <a:rPr lang="es-ES" dirty="0" err="1" smtClean="0"/>
              <a:t>range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Below</a:t>
            </a:r>
            <a:r>
              <a:rPr lang="es-ES" dirty="0" smtClean="0"/>
              <a:t> shows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detail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period</a:t>
            </a:r>
            <a:r>
              <a:rPr lang="es-ES" dirty="0" smtClean="0"/>
              <a:t> of time.</a:t>
            </a:r>
          </a:p>
          <a:p>
            <a:r>
              <a:rPr lang="es-ES" dirty="0" smtClean="0"/>
              <a:t>To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details</a:t>
            </a:r>
            <a:r>
              <a:rPr lang="es-ES" dirty="0" smtClean="0"/>
              <a:t>, </a:t>
            </a:r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000"/>
            <a:ext cx="9144000" cy="38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9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16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4029" y="726124"/>
            <a:ext cx="4288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fault id is linked to the fault details retrieved from the API</a:t>
            </a:r>
          </a:p>
          <a:p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726124"/>
            <a:ext cx="4267200" cy="4306229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5" idx="1"/>
          </p:cNvCxnSpPr>
          <p:nvPr/>
        </p:nvCxnSpPr>
        <p:spPr>
          <a:xfrm flipH="1">
            <a:off x="1066800" y="1141623"/>
            <a:ext cx="3407229" cy="153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2400" y="5109298"/>
            <a:ext cx="283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Plot PVs for this fault in archiver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09600" y="4876800"/>
            <a:ext cx="0" cy="191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97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17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838200"/>
            <a:ext cx="1594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Details retrieved from API to certain fault id</a:t>
            </a:r>
            <a:endParaRPr lang="de-CH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457" y="838200"/>
            <a:ext cx="6814908" cy="532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7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18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726124"/>
            <a:ext cx="4267200" cy="43062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690265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ELOGs can be inserted, edited or deleted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5054765"/>
            <a:ext cx="2386261" cy="102359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1905000" y="4876800"/>
            <a:ext cx="270266" cy="17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971800" y="4876800"/>
            <a:ext cx="152400" cy="17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343400" y="4724400"/>
            <a:ext cx="3535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568" y="5075411"/>
            <a:ext cx="3291241" cy="1078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978" y="4348697"/>
            <a:ext cx="3167398" cy="68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19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726124"/>
            <a:ext cx="4267200" cy="43062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39624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Logstash</a:t>
            </a:r>
            <a:r>
              <a:rPr lang="en-US" sz="1600" dirty="0"/>
              <a:t> </a:t>
            </a:r>
            <a:r>
              <a:rPr lang="en-US" sz="1600" dirty="0" smtClean="0"/>
              <a:t>linked to </a:t>
            </a:r>
            <a:r>
              <a:rPr lang="en-US" sz="1600" dirty="0" err="1" smtClean="0"/>
              <a:t>Kibana</a:t>
            </a:r>
            <a:r>
              <a:rPr lang="en-US" sz="1600" dirty="0" smtClean="0"/>
              <a:t>. Open </a:t>
            </a:r>
            <a:r>
              <a:rPr lang="en-US" sz="1600" dirty="0" err="1" smtClean="0"/>
              <a:t>Kibana</a:t>
            </a:r>
            <a:r>
              <a:rPr lang="en-US" sz="1600" dirty="0" smtClean="0"/>
              <a:t> 10 seconds around the fault</a:t>
            </a:r>
            <a:endParaRPr lang="en-US" sz="1600" dirty="0"/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>
          <a:xfrm flipH="1">
            <a:off x="990600" y="4254788"/>
            <a:ext cx="3581400" cy="241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29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90753"/>
            <a:ext cx="7306260" cy="582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52245">
              <a:lnSpc>
                <a:spcPct val="100000"/>
              </a:lnSpc>
            </a:pPr>
            <a:r>
              <a:rPr sz="2400" b="1" dirty="0" smtClean="0">
                <a:latin typeface="Times New Roman"/>
                <a:cs typeface="Times New Roman"/>
              </a:rPr>
              <a:t>Outl</a:t>
            </a:r>
            <a:r>
              <a:rPr sz="2400" b="1" spc="5" dirty="0" smtClean="0">
                <a:latin typeface="Times New Roman"/>
                <a:cs typeface="Times New Roman"/>
              </a:rPr>
              <a:t>i</a:t>
            </a:r>
            <a:r>
              <a:rPr sz="2400" b="1" spc="0" dirty="0" smtClean="0">
                <a:latin typeface="Times New Roman"/>
                <a:cs typeface="Times New Roman"/>
              </a:rPr>
              <a:t>ne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endParaRPr lang="en-US" sz="1000" dirty="0" smtClean="0"/>
          </a:p>
          <a:p>
            <a:pPr marL="12700">
              <a:lnSpc>
                <a:spcPct val="100000"/>
              </a:lnSpc>
            </a:pPr>
            <a:r>
              <a:rPr sz="2400" dirty="0" smtClean="0">
                <a:latin typeface="Wingdings"/>
                <a:cs typeface="Wingdings"/>
              </a:rPr>
              <a:t></a:t>
            </a:r>
            <a:r>
              <a:rPr sz="2400" spc="-40" dirty="0" smtClean="0">
                <a:latin typeface="Times New Roman"/>
                <a:cs typeface="Times New Roman"/>
              </a:rPr>
              <a:t> </a:t>
            </a:r>
            <a:r>
              <a:rPr lang="es-ES" sz="2400" spc="0" dirty="0" err="1" smtClean="0">
                <a:latin typeface="Times New Roman"/>
                <a:cs typeface="Times New Roman"/>
              </a:rPr>
              <a:t>Introduction</a:t>
            </a:r>
            <a:endParaRPr lang="es-ES" sz="2400" spc="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GB" sz="2400" dirty="0" smtClean="0">
              <a:latin typeface="Times New Roman"/>
              <a:cs typeface="Times New Roman"/>
            </a:endParaRPr>
          </a:p>
          <a:p>
            <a:pPr marL="12700"/>
            <a:r>
              <a:rPr lang="de-CH" sz="2400" dirty="0">
                <a:latin typeface="Wingdings"/>
                <a:cs typeface="Wingdings"/>
              </a:rPr>
              <a:t></a:t>
            </a:r>
            <a:r>
              <a:rPr lang="de-CH" sz="2400" spc="-40" dirty="0">
                <a:latin typeface="Times New Roman"/>
                <a:cs typeface="Times New Roman"/>
              </a:rPr>
              <a:t> </a:t>
            </a:r>
            <a:r>
              <a:rPr lang="de-CH" sz="2400" dirty="0">
                <a:latin typeface="Times New Roman"/>
                <a:cs typeface="Times New Roman"/>
              </a:rPr>
              <a:t>Database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400" dirty="0" smtClean="0">
                <a:latin typeface="Times New Roman"/>
                <a:cs typeface="Times New Roman"/>
              </a:rPr>
              <a:t>API</a:t>
            </a:r>
            <a:endParaRPr lang="es-ES"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GB" sz="2400" dirty="0">
              <a:latin typeface="Times New Roman"/>
              <a:cs typeface="Times New Roman"/>
            </a:endParaRPr>
          </a:p>
          <a:p>
            <a:pPr marL="355600" indent="-342900">
              <a:buFont typeface="Wingdings" panose="05000000000000000000" pitchFamily="2" charset="2"/>
              <a:buChar char="q"/>
            </a:pPr>
            <a:r>
              <a:rPr lang="es-ES" sz="2400" spc="-40" dirty="0" smtClean="0">
                <a:latin typeface="Times New Roman"/>
                <a:cs typeface="Times New Roman"/>
              </a:rPr>
              <a:t> </a:t>
            </a:r>
            <a:r>
              <a:rPr lang="es-ES" sz="2400" dirty="0">
                <a:latin typeface="Times New Roman"/>
                <a:cs typeface="Times New Roman"/>
              </a:rPr>
              <a:t>UI</a:t>
            </a:r>
          </a:p>
          <a:p>
            <a:pPr marL="12700"/>
            <a:endParaRPr lang="es-ES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2</a:t>
            </a:fld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20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726124"/>
            <a:ext cx="4267200" cy="4306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726124"/>
            <a:ext cx="275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Faults can be edited or deleted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5400"/>
            <a:ext cx="9144000" cy="124030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143000" y="4876800"/>
            <a:ext cx="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39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21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" y="694107"/>
            <a:ext cx="9144000" cy="6248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447800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Possible queries: 	- Time range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- Station name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- Facility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- Duration of the fault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- Error code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3089017"/>
            <a:ext cx="742055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Only for stations required on beam, by default. Uncheck button to query for all stations</a:t>
            </a:r>
          </a:p>
          <a:p>
            <a:endParaRPr lang="en-US" sz="1600" dirty="0"/>
          </a:p>
          <a:p>
            <a:r>
              <a:rPr lang="en-US" sz="1600" dirty="0" smtClean="0"/>
              <a:t>X-axis: 	-Time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-Stations</a:t>
            </a:r>
          </a:p>
          <a:p>
            <a:endParaRPr lang="en-US" sz="1600" dirty="0" smtClean="0"/>
          </a:p>
          <a:p>
            <a:r>
              <a:rPr lang="en-US" sz="1600" dirty="0" smtClean="0"/>
              <a:t>Y-axis:	-Duration in seconds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-Number of faults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2949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22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8382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2790551" y="684312"/>
            <a:ext cx="356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Stations vs Duration in seconds </a:t>
            </a:r>
            <a:endParaRPr lang="de-CH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2020" y="3902424"/>
            <a:ext cx="335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Stations vs number of faults</a:t>
            </a:r>
            <a:endParaRPr lang="de-CH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0302"/>
            <a:ext cx="9144000" cy="17057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4247"/>
            <a:ext cx="9144000" cy="5490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" y="3256093"/>
            <a:ext cx="7354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Query appears in the URL to share</a:t>
            </a:r>
          </a:p>
          <a:p>
            <a:r>
              <a:rPr lang="de-CH" sz="1200" dirty="0">
                <a:hlinkClick r:id="rId4"/>
              </a:rPr>
              <a:t>http</a:t>
            </a:r>
            <a:r>
              <a:rPr lang="de-CH" sz="1200" dirty="0" smtClean="0">
                <a:hlinkClick r:id="rId4"/>
              </a:rPr>
              <a:t>://{host}/#/</a:t>
            </a:r>
            <a:r>
              <a:rPr lang="de-CH" sz="1200" dirty="0">
                <a:hlinkClick r:id="rId4"/>
              </a:rPr>
              <a:t>api/v1/rf_fault_event?start=2019-07-26T06:00:00.000&amp;end=2019-07-29T06:00:00.000&amp;required=1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0978"/>
            <a:ext cx="9144000" cy="17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5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23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43817" y="838200"/>
            <a:ext cx="76053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Search</a:t>
            </a:r>
            <a:r>
              <a:rPr lang="es-ES" sz="1600" dirty="0" smtClean="0"/>
              <a:t> time </a:t>
            </a:r>
            <a:r>
              <a:rPr lang="es-ES" sz="1600" dirty="0" err="1" smtClean="0"/>
              <a:t>range</a:t>
            </a:r>
            <a:r>
              <a:rPr lang="es-ES" sz="1600" dirty="0" smtClean="0"/>
              <a:t>:</a:t>
            </a:r>
          </a:p>
          <a:p>
            <a:r>
              <a:rPr lang="es-ES" sz="1600" dirty="0" smtClean="0"/>
              <a:t>X axis </a:t>
            </a:r>
            <a:r>
              <a:rPr lang="es-ES" sz="1600" dirty="0" err="1" smtClean="0"/>
              <a:t>changes</a:t>
            </a:r>
            <a:r>
              <a:rPr lang="es-ES" sz="1600" dirty="0" smtClean="0"/>
              <a:t> </a:t>
            </a:r>
            <a:r>
              <a:rPr lang="es-ES" sz="1600" dirty="0" err="1" smtClean="0"/>
              <a:t>dynamically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selected</a:t>
            </a:r>
            <a:r>
              <a:rPr lang="es-ES" sz="1600" dirty="0" smtClean="0"/>
              <a:t> time </a:t>
            </a:r>
            <a:r>
              <a:rPr lang="es-ES" sz="1600" dirty="0" err="1" smtClean="0"/>
              <a:t>range</a:t>
            </a:r>
            <a:r>
              <a:rPr lang="es-ES" sz="1600" dirty="0" smtClean="0"/>
              <a:t>. </a:t>
            </a:r>
            <a:r>
              <a:rPr lang="es-ES" sz="1600" dirty="0" err="1" smtClean="0"/>
              <a:t>Makes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system</a:t>
            </a:r>
            <a:r>
              <a:rPr lang="es-ES" sz="1600" dirty="0" smtClean="0"/>
              <a:t> </a:t>
            </a:r>
            <a:r>
              <a:rPr lang="es-ES" sz="1600" dirty="0" err="1" smtClean="0"/>
              <a:t>faster</a:t>
            </a:r>
            <a:r>
              <a:rPr lang="es-ES" sz="1600" dirty="0" smtClean="0"/>
              <a:t>.</a:t>
            </a:r>
          </a:p>
          <a:p>
            <a:r>
              <a:rPr lang="es-ES" sz="1600" dirty="0" err="1"/>
              <a:t>If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time </a:t>
            </a:r>
            <a:r>
              <a:rPr lang="es-ES" sz="1600" dirty="0" err="1"/>
              <a:t>range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2h </a:t>
            </a:r>
            <a:r>
              <a:rPr lang="es-ES" sz="1600" dirty="0" err="1"/>
              <a:t>or</a:t>
            </a:r>
            <a:r>
              <a:rPr lang="es-ES" sz="1600" dirty="0"/>
              <a:t> </a:t>
            </a:r>
            <a:r>
              <a:rPr lang="es-ES" sz="1600" dirty="0" err="1"/>
              <a:t>less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X axis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shown</a:t>
            </a:r>
            <a:r>
              <a:rPr lang="es-ES" sz="1600" dirty="0"/>
              <a:t> in minutes.</a:t>
            </a:r>
          </a:p>
          <a:p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1704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817" y="3505200"/>
            <a:ext cx="348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/>
              <a:t>more </a:t>
            </a:r>
            <a:r>
              <a:rPr lang="es-ES" sz="1600" dirty="0" err="1"/>
              <a:t>until</a:t>
            </a:r>
            <a:r>
              <a:rPr lang="es-ES" sz="1600" dirty="0"/>
              <a:t> 4 </a:t>
            </a:r>
            <a:r>
              <a:rPr lang="es-ES" sz="1600" dirty="0" err="1"/>
              <a:t>days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shown</a:t>
            </a:r>
            <a:r>
              <a:rPr lang="es-ES" sz="1600" dirty="0"/>
              <a:t> in </a:t>
            </a:r>
            <a:r>
              <a:rPr lang="es-ES" sz="1600" dirty="0" err="1"/>
              <a:t>hours</a:t>
            </a:r>
            <a:r>
              <a:rPr lang="es-ES" sz="1600" dirty="0"/>
              <a:t>.</a:t>
            </a:r>
          </a:p>
          <a:p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417"/>
            <a:ext cx="91440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6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24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60044" y="762000"/>
            <a:ext cx="760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For</a:t>
            </a:r>
            <a:r>
              <a:rPr lang="es-ES" sz="1600" dirty="0" smtClean="0"/>
              <a:t> more </a:t>
            </a:r>
            <a:r>
              <a:rPr lang="es-ES" sz="1600" dirty="0" err="1" smtClean="0"/>
              <a:t>than</a:t>
            </a:r>
            <a:r>
              <a:rPr lang="es-ES" sz="1600" dirty="0" smtClean="0"/>
              <a:t> 4 </a:t>
            </a:r>
            <a:r>
              <a:rPr lang="es-ES" sz="1600" dirty="0" err="1" smtClean="0"/>
              <a:t>days</a:t>
            </a:r>
            <a:r>
              <a:rPr lang="es-ES" sz="1600" dirty="0" smtClean="0"/>
              <a:t> and </a:t>
            </a:r>
            <a:r>
              <a:rPr lang="es-ES" sz="1600" dirty="0" err="1" smtClean="0"/>
              <a:t>less</a:t>
            </a:r>
            <a:r>
              <a:rPr lang="es-ES" sz="1600" dirty="0" smtClean="0"/>
              <a:t> </a:t>
            </a:r>
            <a:r>
              <a:rPr lang="es-ES" sz="1600" dirty="0" err="1" smtClean="0"/>
              <a:t>than</a:t>
            </a:r>
            <a:r>
              <a:rPr lang="es-ES" sz="1600" dirty="0" smtClean="0"/>
              <a:t> 31 </a:t>
            </a:r>
            <a:r>
              <a:rPr lang="es-ES" sz="1600" dirty="0" err="1" smtClean="0"/>
              <a:t>days</a:t>
            </a:r>
            <a:r>
              <a:rPr lang="es-ES" sz="1600" dirty="0" smtClean="0"/>
              <a:t>,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shown</a:t>
            </a:r>
            <a:r>
              <a:rPr lang="es-ES" sz="1600" dirty="0" smtClean="0"/>
              <a:t> in </a:t>
            </a:r>
            <a:r>
              <a:rPr lang="es-ES" sz="1600" dirty="0" err="1" smtClean="0"/>
              <a:t>days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289"/>
            <a:ext cx="9144000" cy="1705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483" y="3048000"/>
            <a:ext cx="375340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For</a:t>
            </a:r>
            <a:r>
              <a:rPr lang="es-ES" sz="1600" dirty="0"/>
              <a:t> more </a:t>
            </a:r>
            <a:r>
              <a:rPr lang="es-ES" sz="1600" dirty="0" err="1"/>
              <a:t>than</a:t>
            </a:r>
            <a:r>
              <a:rPr lang="es-ES" sz="1600" dirty="0"/>
              <a:t> 31 </a:t>
            </a:r>
            <a:r>
              <a:rPr lang="es-ES" sz="1600" dirty="0" err="1"/>
              <a:t>days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shown</a:t>
            </a:r>
            <a:r>
              <a:rPr lang="es-ES" sz="1600" dirty="0"/>
              <a:t> in </a:t>
            </a:r>
            <a:r>
              <a:rPr lang="es-ES" sz="1600" dirty="0" err="1"/>
              <a:t>months</a:t>
            </a:r>
            <a:r>
              <a:rPr lang="es-ES" sz="1600" dirty="0"/>
              <a:t>.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0"/>
            <a:ext cx="9144000" cy="17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17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25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68706" y="838200"/>
            <a:ext cx="760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Filters:Vacuum</a:t>
            </a:r>
            <a:r>
              <a:rPr lang="es-ES" dirty="0" smtClean="0"/>
              <a:t> </a:t>
            </a:r>
            <a:r>
              <a:rPr lang="es-ES" dirty="0" err="1" smtClean="0"/>
              <a:t>activity</a:t>
            </a:r>
            <a:r>
              <a:rPr lang="es-ES" dirty="0" smtClean="0"/>
              <a:t>, </a:t>
            </a:r>
            <a:r>
              <a:rPr lang="es-ES" dirty="0" err="1" smtClean="0"/>
              <a:t>power</a:t>
            </a:r>
            <a:r>
              <a:rPr lang="es-ES" dirty="0" smtClean="0"/>
              <a:t> and voltaje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fault</a:t>
            </a:r>
            <a:r>
              <a:rPr lang="es-ES" dirty="0" smtClean="0"/>
              <a:t> and resolved </a:t>
            </a:r>
            <a:r>
              <a:rPr lang="es-ES" dirty="0" err="1" smtClean="0"/>
              <a:t>by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889"/>
            <a:ext cx="9144000" cy="27532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7484"/>
            <a:ext cx="9144000" cy="167605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934200" y="2057400"/>
            <a:ext cx="1246554" cy="2130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38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540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UI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26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889"/>
            <a:ext cx="9144000" cy="27532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82091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Menu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1"/>
          </p:cNvCxnSpPr>
          <p:nvPr/>
        </p:nvCxnSpPr>
        <p:spPr>
          <a:xfrm flipH="1">
            <a:off x="152400" y="1005577"/>
            <a:ext cx="609600" cy="442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889"/>
            <a:ext cx="2059834" cy="4970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59835" y="4099527"/>
            <a:ext cx="6307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 plot attributes and vacuum activity, first make the query, then open menu and go to plot attributes or vacuum activity</a:t>
            </a:r>
            <a:endParaRPr lang="en-US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676400" y="3657600"/>
            <a:ext cx="383434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1"/>
          </p:cNvCxnSpPr>
          <p:nvPr/>
        </p:nvCxnSpPr>
        <p:spPr>
          <a:xfrm flipH="1" flipV="1">
            <a:off x="1143000" y="3276600"/>
            <a:ext cx="916835" cy="1115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12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27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5800"/>
            <a:ext cx="841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Plot attributes: ACC voltage, Klystron HV, Modulator HV and Klystron output power before the fault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2603" y="1024354"/>
            <a:ext cx="1854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x-axis Time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" y="1389162"/>
            <a:ext cx="9144000" cy="1705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2538" y="3200400"/>
            <a:ext cx="2094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x-axis stations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" y="3651445"/>
            <a:ext cx="9144000" cy="17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4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28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5800"/>
            <a:ext cx="841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Plot attributes: ACC voltage, Klystron HV, Modulator HV and Klystron output power before the fault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3046" y="1024354"/>
            <a:ext cx="4107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x-axis Time, query for only one station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908"/>
            <a:ext cx="9144000" cy="1704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05" y="4006411"/>
            <a:ext cx="9144000" cy="17049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3406437"/>
            <a:ext cx="6722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Select the attributes to plot. To see the details put the cursor on the data point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49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29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029" y="696846"/>
            <a:ext cx="660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vacuum activity. This plot is the sum of the vacuum activity flags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16484" y="1055132"/>
            <a:ext cx="2111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x-axis Stations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686"/>
            <a:ext cx="9144000" cy="1705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853" y="3088431"/>
            <a:ext cx="7954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 vacuum activity BOC for station S30CB02, </a:t>
            </a:r>
          </a:p>
          <a:p>
            <a:r>
              <a:rPr lang="en-US" sz="1400" dirty="0" smtClean="0"/>
              <a:t>1 vacuum activity structure 4 load for S30CB07 and 1 vacuum activity structure 1 input for station S30CB08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03291" y="3668559"/>
            <a:ext cx="4137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Example x-axis Stations with no vacuum activity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3396"/>
            <a:ext cx="9144000" cy="170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8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90753"/>
            <a:ext cx="7306260" cy="582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52245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endParaRPr lang="en-US" sz="1000" dirty="0" smtClean="0"/>
          </a:p>
          <a:p>
            <a:pPr marL="12700">
              <a:lnSpc>
                <a:spcPct val="100000"/>
              </a:lnSpc>
            </a:pPr>
            <a:r>
              <a:rPr sz="2400" dirty="0" smtClean="0">
                <a:latin typeface="Wingdings"/>
                <a:cs typeface="Wingdings"/>
              </a:rPr>
              <a:t></a:t>
            </a:r>
            <a:r>
              <a:rPr sz="2400" spc="-40" dirty="0" smtClean="0">
                <a:latin typeface="Times New Roman"/>
                <a:cs typeface="Times New Roman"/>
              </a:rPr>
              <a:t> </a:t>
            </a:r>
            <a:r>
              <a:rPr lang="es-ES" sz="2400" spc="0" dirty="0" err="1" smtClean="0">
                <a:latin typeface="Times New Roman"/>
                <a:cs typeface="Times New Roman"/>
              </a:rPr>
              <a:t>Introduction</a:t>
            </a:r>
            <a:endParaRPr lang="es-ES" sz="2400" spc="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GB" sz="2400" dirty="0" smtClean="0">
              <a:latin typeface="Times New Roman"/>
              <a:cs typeface="Times New Roman"/>
            </a:endParaRPr>
          </a:p>
          <a:p>
            <a:pPr marL="12700"/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lang="de-CH" sz="2400" spc="-4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de-CH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Database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API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355600" indent="-342900">
              <a:buFont typeface="Wingdings" panose="05000000000000000000" pitchFamily="2" charset="2"/>
              <a:buChar char="q"/>
            </a:pPr>
            <a:r>
              <a:rPr lang="es-ES" sz="2400" spc="-4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UI</a:t>
            </a:r>
          </a:p>
          <a:p>
            <a:pPr marL="12700"/>
            <a:endParaRPr lang="es-ES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3</a:t>
            </a:fld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703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2514600"/>
            <a:ext cx="7467600" cy="129159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1295400" algn="ctr">
              <a:lnSpc>
                <a:spcPct val="150000"/>
              </a:lnSpc>
            </a:pPr>
            <a:r>
              <a:rPr sz="2800" b="1" spc="-20" dirty="0" smtClean="0">
                <a:latin typeface="Times New Roman"/>
                <a:cs typeface="Times New Roman"/>
              </a:rPr>
              <a:t>The</a:t>
            </a:r>
            <a:r>
              <a:rPr sz="2800" b="1" spc="-5" dirty="0" smtClean="0">
                <a:latin typeface="Times New Roman"/>
                <a:cs typeface="Times New Roman"/>
              </a:rPr>
              <a:t> </a:t>
            </a:r>
            <a:r>
              <a:rPr sz="2800" b="1" spc="-20" dirty="0" smtClean="0">
                <a:latin typeface="Times New Roman"/>
                <a:cs typeface="Times New Roman"/>
              </a:rPr>
              <a:t>En</a:t>
            </a:r>
            <a:r>
              <a:rPr sz="2800" b="1" spc="-15" dirty="0" smtClean="0">
                <a:latin typeface="Times New Roman"/>
                <a:cs typeface="Times New Roman"/>
              </a:rPr>
              <a:t>d</a:t>
            </a:r>
            <a:r>
              <a:rPr sz="2800" b="1" spc="-10" dirty="0" smtClean="0">
                <a:latin typeface="Times New Roman"/>
                <a:cs typeface="Times New Roman"/>
              </a:rPr>
              <a:t>.</a:t>
            </a:r>
            <a:r>
              <a:rPr sz="2800" b="1" spc="-15" dirty="0" smtClean="0">
                <a:latin typeface="Times New Roman"/>
                <a:cs typeface="Times New Roman"/>
              </a:rPr>
              <a:t> </a:t>
            </a:r>
            <a:endParaRPr lang="es-ES" sz="2800" b="1" spc="-15" dirty="0">
              <a:latin typeface="Times New Roman"/>
              <a:cs typeface="Times New Roman"/>
            </a:endParaRPr>
          </a:p>
          <a:p>
            <a:pPr marL="12700" marR="12700" indent="1295400" algn="ctr">
              <a:lnSpc>
                <a:spcPct val="150000"/>
              </a:lnSpc>
            </a:pP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900" spc="-10" dirty="0" smtClean="0">
                <a:solidFill>
                  <a:srgbClr val="030303"/>
                </a:solidFill>
                <a:latin typeface="Courier New"/>
                <a:cs typeface="Courier New"/>
              </a:rPr>
              <a:t>30</a:t>
            </a:fld>
            <a:endParaRPr sz="90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API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31</a:t>
            </a:fld>
            <a:endParaRPr lang="es-ES" sz="900" dirty="0">
              <a:latin typeface="Calibri"/>
              <a:cs typeface="Calibri"/>
            </a:endParaRPr>
          </a:p>
        </p:txBody>
      </p:sp>
      <p:pic>
        <p:nvPicPr>
          <p:cNvPr id="9" name="Grafik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82" y="1447800"/>
            <a:ext cx="5301472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 9"/>
          <p:cNvSpPr/>
          <p:nvPr/>
        </p:nvSpPr>
        <p:spPr>
          <a:xfrm>
            <a:off x="4191000" y="3086100"/>
            <a:ext cx="990600" cy="8382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tangle 10"/>
          <p:cNvSpPr/>
          <p:nvPr/>
        </p:nvSpPr>
        <p:spPr>
          <a:xfrm>
            <a:off x="5894754" y="1447800"/>
            <a:ext cx="302064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dirty="0"/>
              <a:t>majority of the RF faults shall be auto-detected, this software which runs once an hour, detects faults when the </a:t>
            </a:r>
            <a:r>
              <a:rPr lang="en-US" sz="1600" dirty="0" smtClean="0"/>
              <a:t>PV in the archiver appliance, </a:t>
            </a:r>
            <a:r>
              <a:rPr lang="en-US" sz="1600" dirty="0"/>
              <a:t>“RILK:FIRSTERROR”, change from 255 to any value different to 0, for all the active stations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Changed from the </a:t>
            </a:r>
            <a:r>
              <a:rPr lang="en-US" sz="1600" dirty="0" err="1" smtClean="0"/>
              <a:t>databuffer</a:t>
            </a:r>
            <a:r>
              <a:rPr lang="en-US" sz="1600" dirty="0" smtClean="0"/>
              <a:t> to archiver, because archiver is more reliable.</a:t>
            </a:r>
          </a:p>
          <a:p>
            <a:r>
              <a:rPr lang="en-US" sz="1600" dirty="0" smtClean="0"/>
              <a:t>In case the archiver crash, system can not detect faults.</a:t>
            </a:r>
          </a:p>
          <a:p>
            <a:r>
              <a:rPr lang="en-US" sz="1600" dirty="0" smtClean="0"/>
              <a:t>Can be run manually, given the time range from the command line.</a:t>
            </a:r>
          </a:p>
          <a:p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3282" y="807872"/>
            <a:ext cx="1855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Detection</a:t>
            </a:r>
            <a:r>
              <a:rPr lang="es-ES" b="1" dirty="0"/>
              <a:t> offline: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910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API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32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9600" y="1371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057881"/>
              </p:ext>
            </p:extLst>
          </p:nvPr>
        </p:nvGraphicFramePr>
        <p:xfrm>
          <a:off x="609600" y="1371601"/>
          <a:ext cx="5333999" cy="3758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r:id="rId3" imgW="5095990" imgH="3590794" progId="Visio.Drawing.15">
                  <p:embed/>
                </p:oleObj>
              </mc:Choice>
              <mc:Fallback>
                <p:oleObj r:id="rId3" imgW="5095990" imgH="359079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371601"/>
                        <a:ext cx="5333999" cy="3758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5943599" y="1436191"/>
            <a:ext cx="291801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err="1" smtClean="0"/>
              <a:t>Runs</a:t>
            </a:r>
            <a:r>
              <a:rPr lang="es-ES" sz="1600" dirty="0" smtClean="0"/>
              <a:t> </a:t>
            </a:r>
            <a:r>
              <a:rPr lang="es-ES" sz="1600" dirty="0" err="1"/>
              <a:t>periodically</a:t>
            </a:r>
            <a:r>
              <a:rPr lang="es-ES" sz="1600" dirty="0"/>
              <a:t> to </a:t>
            </a:r>
            <a:r>
              <a:rPr lang="es-ES" sz="1600" dirty="0" err="1"/>
              <a:t>detect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end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faults</a:t>
            </a:r>
            <a:r>
              <a:rPr lang="es-ES" sz="1600" dirty="0"/>
              <a:t>.</a:t>
            </a:r>
          </a:p>
          <a:p>
            <a:r>
              <a:rPr lang="en-US" sz="1600" dirty="0"/>
              <a:t>The end of the fault is when the station state is 8 again after the fault.</a:t>
            </a:r>
          </a:p>
          <a:p>
            <a:endParaRPr lang="en-US" sz="1600" dirty="0" smtClean="0"/>
          </a:p>
          <a:p>
            <a:r>
              <a:rPr lang="en-US" sz="1600" dirty="0" smtClean="0"/>
              <a:t>When station is in conditioning, the end of the fault is when </a:t>
            </a:r>
            <a:r>
              <a:rPr lang="en-US" sz="1600" i="1" dirty="0" smtClean="0"/>
              <a:t>RMSM:SM-GET </a:t>
            </a:r>
            <a:r>
              <a:rPr lang="en-US" sz="1600" dirty="0" smtClean="0"/>
              <a:t>equals</a:t>
            </a:r>
            <a:r>
              <a:rPr lang="en-US" sz="1600" i="1" dirty="0" smtClean="0"/>
              <a:t> RMSM:SM-SET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789860"/>
            <a:ext cx="157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End</a:t>
            </a:r>
            <a:r>
              <a:rPr lang="es-ES" b="1" dirty="0"/>
              <a:t> </a:t>
            </a:r>
            <a:r>
              <a:rPr lang="es-ES" b="1" dirty="0" err="1"/>
              <a:t>detection</a:t>
            </a:r>
            <a:r>
              <a:rPr lang="es-ES" b="1" dirty="0"/>
              <a:t>: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835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5000" y="228600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smtClean="0">
                <a:latin typeface="Times New Roman"/>
                <a:cs typeface="Times New Roman"/>
              </a:rPr>
              <a:t>API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33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9600" y="1371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609600" y="789860"/>
            <a:ext cx="1570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/>
              <a:t>End</a:t>
            </a:r>
            <a:r>
              <a:rPr lang="es-ES" b="1" dirty="0"/>
              <a:t> </a:t>
            </a:r>
            <a:r>
              <a:rPr lang="es-ES" b="1" dirty="0" err="1"/>
              <a:t>detection</a:t>
            </a:r>
            <a:r>
              <a:rPr lang="es-ES" b="1" dirty="0"/>
              <a:t>:</a:t>
            </a:r>
          </a:p>
          <a:p>
            <a:endParaRPr lang="de-CH" dirty="0"/>
          </a:p>
        </p:txBody>
      </p:sp>
      <p:sp>
        <p:nvSpPr>
          <p:cNvPr id="5" name="Rectangle 4"/>
          <p:cNvSpPr/>
          <p:nvPr/>
        </p:nvSpPr>
        <p:spPr>
          <a:xfrm>
            <a:off x="609600" y="3954585"/>
            <a:ext cx="7757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If another fault happens before the station reach the state 8, the start timestamp of the new fault, will be the end timestamp of the previous one.</a:t>
            </a:r>
            <a:endParaRPr lang="es-ES" sz="1600" dirty="0"/>
          </a:p>
          <a:p>
            <a:endParaRPr lang="es-ES" sz="1600" dirty="0"/>
          </a:p>
          <a:p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both</a:t>
            </a:r>
            <a:r>
              <a:rPr lang="es-ES" sz="1600" dirty="0"/>
              <a:t> cases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duration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</a:t>
            </a:r>
            <a:r>
              <a:rPr lang="es-ES" sz="1600" dirty="0" err="1"/>
              <a:t>calculated</a:t>
            </a:r>
            <a:r>
              <a:rPr lang="es-ES" sz="1600" dirty="0"/>
              <a:t> </a:t>
            </a:r>
            <a:r>
              <a:rPr lang="es-ES" sz="1600" dirty="0" err="1"/>
              <a:t>automatically</a:t>
            </a:r>
            <a:r>
              <a:rPr lang="es-ES" sz="1600" dirty="0"/>
              <a:t>.</a:t>
            </a:r>
          </a:p>
          <a:p>
            <a:endParaRPr lang="es-ES" sz="1600" dirty="0"/>
          </a:p>
          <a:p>
            <a:r>
              <a:rPr lang="en-US" sz="1600" dirty="0"/>
              <a:t>The end detection can be also run manually from command line.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09600" y="143619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270569"/>
              </p:ext>
            </p:extLst>
          </p:nvPr>
        </p:nvGraphicFramePr>
        <p:xfrm>
          <a:off x="609600" y="1436190"/>
          <a:ext cx="6172200" cy="247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r:id="rId3" imgW="6076989" imgH="2428875" progId="Visio.Drawing.15">
                  <p:embed/>
                </p:oleObj>
              </mc:Choice>
              <mc:Fallback>
                <p:oleObj r:id="rId3" imgW="6076989" imgH="242887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436190"/>
                        <a:ext cx="6172200" cy="2473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22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4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0" y="228600"/>
            <a:ext cx="3527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err="1" smtClean="0">
                <a:latin typeface="Times New Roman"/>
                <a:cs typeface="Times New Roman"/>
              </a:rPr>
              <a:t>Introduction</a:t>
            </a:r>
            <a:r>
              <a:rPr lang="es-ES" sz="2400" b="1" dirty="0" smtClean="0">
                <a:latin typeface="Times New Roman"/>
                <a:cs typeface="Times New Roman"/>
              </a:rPr>
              <a:t> (</a:t>
            </a:r>
            <a:r>
              <a:rPr lang="es-ES" sz="2400" b="1" dirty="0" err="1" smtClean="0">
                <a:latin typeface="Times New Roman"/>
                <a:cs typeface="Times New Roman"/>
              </a:rPr>
              <a:t>old</a:t>
            </a:r>
            <a:r>
              <a:rPr lang="es-ES" sz="2400" b="1" dirty="0" smtClean="0">
                <a:latin typeface="Times New Roman"/>
                <a:cs typeface="Times New Roman"/>
              </a:rPr>
              <a:t> </a:t>
            </a:r>
            <a:r>
              <a:rPr lang="es-ES" sz="2400" b="1" dirty="0" err="1" smtClean="0">
                <a:latin typeface="Times New Roman"/>
                <a:cs typeface="Times New Roman"/>
              </a:rPr>
              <a:t>system</a:t>
            </a:r>
            <a:r>
              <a:rPr lang="es-ES" sz="2400" b="1" dirty="0" smtClean="0">
                <a:latin typeface="Times New Roman"/>
                <a:cs typeface="Times New Roman"/>
              </a:rPr>
              <a:t>)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34" y="4191000"/>
            <a:ext cx="5410200" cy="2355518"/>
          </a:xfrm>
          <a:prstGeom prst="rect">
            <a:avLst/>
          </a:prstGeom>
        </p:spPr>
      </p:pic>
      <p:sp>
        <p:nvSpPr>
          <p:cNvPr id="7" name="AutoShape 2" descr="Bildergebnis fÃ¼r txt fil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276" y="5368759"/>
            <a:ext cx="1152525" cy="115252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833" y="1088085"/>
            <a:ext cx="3663517" cy="211163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2057400" y="6477000"/>
            <a:ext cx="2021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Data in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7162800" y="718753"/>
            <a:ext cx="149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Web </a:t>
            </a:r>
            <a:r>
              <a:rPr lang="de-CH" dirty="0" err="1" smtClean="0"/>
              <a:t>frontend</a:t>
            </a:r>
            <a:endParaRPr lang="de-CH" dirty="0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943600" y="3352800"/>
            <a:ext cx="457200" cy="6858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248400" y="3570140"/>
            <a:ext cx="112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Query API</a:t>
            </a:r>
            <a:endParaRPr lang="de-CH" dirty="0"/>
          </a:p>
        </p:txBody>
      </p:sp>
      <p:sp>
        <p:nvSpPr>
          <p:cNvPr id="15" name="Rechteck 14"/>
          <p:cNvSpPr/>
          <p:nvPr/>
        </p:nvSpPr>
        <p:spPr>
          <a:xfrm>
            <a:off x="609600" y="1295400"/>
            <a:ext cx="1261534" cy="730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Databuffer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55575" y="649933"/>
            <a:ext cx="533400" cy="569267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4908" y="665202"/>
            <a:ext cx="3888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Recording (LLRF </a:t>
            </a:r>
            <a:r>
              <a:rPr lang="de-CH" dirty="0" err="1" smtClean="0"/>
              <a:t>waveforms</a:t>
            </a:r>
            <a:r>
              <a:rPr lang="de-CH" dirty="0" smtClean="0"/>
              <a:t> + ILK </a:t>
            </a:r>
            <a:r>
              <a:rPr lang="de-CH" dirty="0" err="1" smtClean="0"/>
              <a:t>faults</a:t>
            </a:r>
            <a:r>
              <a:rPr lang="de-CH" dirty="0" smtClean="0"/>
              <a:t>)</a:t>
            </a:r>
            <a:endParaRPr lang="de-CH" dirty="0"/>
          </a:p>
        </p:txBody>
      </p:sp>
      <p:sp>
        <p:nvSpPr>
          <p:cNvPr id="19" name="Rechteck 18"/>
          <p:cNvSpPr/>
          <p:nvPr/>
        </p:nvSpPr>
        <p:spPr>
          <a:xfrm>
            <a:off x="1812204" y="2480965"/>
            <a:ext cx="2057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Fault </a:t>
            </a:r>
            <a:r>
              <a:rPr lang="de-CH" dirty="0" err="1" smtClean="0"/>
              <a:t>Detection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1400" dirty="0" smtClean="0"/>
              <a:t>(</a:t>
            </a:r>
            <a:r>
              <a:rPr lang="de-CH" sz="1400" dirty="0" err="1" smtClean="0"/>
              <a:t>runs</a:t>
            </a:r>
            <a:r>
              <a:rPr lang="de-CH" sz="1400" dirty="0" smtClean="0"/>
              <a:t> </a:t>
            </a:r>
            <a:r>
              <a:rPr lang="de-CH" sz="1400" dirty="0" err="1" smtClean="0"/>
              <a:t>each</a:t>
            </a:r>
            <a:r>
              <a:rPr lang="de-CH" sz="1400" dirty="0" smtClean="0"/>
              <a:t> </a:t>
            </a:r>
            <a:r>
              <a:rPr lang="de-CH" sz="1400" dirty="0" err="1" smtClean="0"/>
              <a:t>hour</a:t>
            </a:r>
            <a:r>
              <a:rPr lang="de-CH" sz="1400" dirty="0" smtClean="0"/>
              <a:t>)</a:t>
            </a:r>
            <a:endParaRPr lang="de-CH" sz="1400" dirty="0"/>
          </a:p>
        </p:txBody>
      </p:sp>
      <p:sp>
        <p:nvSpPr>
          <p:cNvPr id="21" name="Textfeld 20"/>
          <p:cNvSpPr txBox="1"/>
          <p:nvPr/>
        </p:nvSpPr>
        <p:spPr>
          <a:xfrm>
            <a:off x="566460" y="2234055"/>
            <a:ext cx="112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Query API</a:t>
            </a:r>
            <a:endParaRPr lang="de-CH" dirty="0"/>
          </a:p>
        </p:txBody>
      </p:sp>
      <p:cxnSp>
        <p:nvCxnSpPr>
          <p:cNvPr id="22" name="Gerade Verbindung mit Pfeil 21"/>
          <p:cNvCxnSpPr/>
          <p:nvPr/>
        </p:nvCxnSpPr>
        <p:spPr>
          <a:xfrm flipH="1" flipV="1">
            <a:off x="1468967" y="2102012"/>
            <a:ext cx="402167" cy="33638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2852546" y="3545533"/>
            <a:ext cx="533400" cy="569267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2397719" y="3672713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Insert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6739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5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0" y="228600"/>
            <a:ext cx="36479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err="1" smtClean="0">
                <a:latin typeface="Times New Roman"/>
                <a:cs typeface="Times New Roman"/>
              </a:rPr>
              <a:t>Introduction</a:t>
            </a:r>
            <a:r>
              <a:rPr lang="es-ES" sz="2400" b="1" dirty="0" smtClean="0">
                <a:latin typeface="Times New Roman"/>
                <a:cs typeface="Times New Roman"/>
              </a:rPr>
              <a:t> (new </a:t>
            </a:r>
            <a:r>
              <a:rPr lang="es-ES" sz="2400" b="1" dirty="0" err="1" smtClean="0">
                <a:latin typeface="Times New Roman"/>
                <a:cs typeface="Times New Roman"/>
              </a:rPr>
              <a:t>system</a:t>
            </a:r>
            <a:r>
              <a:rPr lang="es-ES" sz="2400" b="1" dirty="0" smtClean="0">
                <a:latin typeface="Times New Roman"/>
                <a:cs typeface="Times New Roman"/>
              </a:rPr>
              <a:t>)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7" name="AutoShape 2" descr="Bildergebnis fÃ¼r txt fil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10" name="Textfeld 9"/>
          <p:cNvSpPr txBox="1"/>
          <p:nvPr/>
        </p:nvSpPr>
        <p:spPr>
          <a:xfrm>
            <a:off x="2057400" y="6248400"/>
            <a:ext cx="4575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Data in </a:t>
            </a:r>
            <a:r>
              <a:rPr lang="de-CH" dirty="0" err="1" smtClean="0"/>
              <a:t>one</a:t>
            </a:r>
            <a:r>
              <a:rPr lang="de-CH" dirty="0" smtClean="0"/>
              <a:t> sqlite3 </a:t>
            </a:r>
            <a:r>
              <a:rPr lang="de-CH" dirty="0" err="1" smtClean="0"/>
              <a:t>database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, </a:t>
            </a:r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tables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7307582" y="562021"/>
            <a:ext cx="149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Web </a:t>
            </a:r>
            <a:r>
              <a:rPr lang="de-CH" dirty="0" err="1" smtClean="0"/>
              <a:t>frontend</a:t>
            </a:r>
            <a:endParaRPr lang="de-CH" dirty="0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867400" y="3505200"/>
            <a:ext cx="457200" cy="6858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172200" y="3745468"/>
            <a:ext cx="112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Query API</a:t>
            </a:r>
            <a:endParaRPr lang="de-CH" dirty="0"/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55575" y="649933"/>
            <a:ext cx="533400" cy="569267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4908" y="665202"/>
            <a:ext cx="500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Recording (LLRF </a:t>
            </a:r>
            <a:r>
              <a:rPr lang="de-CH" dirty="0" err="1" smtClean="0"/>
              <a:t>waveforms</a:t>
            </a:r>
            <a:r>
              <a:rPr lang="de-CH" dirty="0" smtClean="0"/>
              <a:t> + ILK </a:t>
            </a:r>
            <a:r>
              <a:rPr lang="de-CH" dirty="0" err="1" smtClean="0"/>
              <a:t>faults</a:t>
            </a:r>
            <a:r>
              <a:rPr lang="de-CH" dirty="0" smtClean="0"/>
              <a:t> + </a:t>
            </a:r>
            <a:r>
              <a:rPr lang="de-CH" dirty="0" err="1" smtClean="0"/>
              <a:t>other</a:t>
            </a:r>
            <a:r>
              <a:rPr lang="de-CH" dirty="0" smtClean="0"/>
              <a:t> PVs)</a:t>
            </a:r>
            <a:endParaRPr lang="de-CH" dirty="0"/>
          </a:p>
        </p:txBody>
      </p:sp>
      <p:sp>
        <p:nvSpPr>
          <p:cNvPr id="21" name="Textfeld 20"/>
          <p:cNvSpPr txBox="1"/>
          <p:nvPr/>
        </p:nvSpPr>
        <p:spPr>
          <a:xfrm>
            <a:off x="566460" y="2234055"/>
            <a:ext cx="112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Query API</a:t>
            </a:r>
            <a:endParaRPr lang="de-CH" dirty="0"/>
          </a:p>
        </p:txBody>
      </p:sp>
      <p:cxnSp>
        <p:nvCxnSpPr>
          <p:cNvPr id="22" name="Gerade Verbindung mit Pfeil 21"/>
          <p:cNvCxnSpPr/>
          <p:nvPr/>
        </p:nvCxnSpPr>
        <p:spPr>
          <a:xfrm flipH="1" flipV="1">
            <a:off x="1468967" y="2102012"/>
            <a:ext cx="402167" cy="33638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2852546" y="3545533"/>
            <a:ext cx="800247" cy="721667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1487021" y="3672713"/>
            <a:ext cx="163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Insert + Update</a:t>
            </a:r>
            <a:endParaRPr lang="de-CH" dirty="0"/>
          </a:p>
        </p:txBody>
      </p:sp>
      <p:sp>
        <p:nvSpPr>
          <p:cNvPr id="20" name="Rechteck 19"/>
          <p:cNvSpPr/>
          <p:nvPr/>
        </p:nvSpPr>
        <p:spPr>
          <a:xfrm>
            <a:off x="795866" y="1397932"/>
            <a:ext cx="1261534" cy="730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09600" y="1295400"/>
            <a:ext cx="1261534" cy="7304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Archiver</a:t>
            </a:r>
            <a:r>
              <a:rPr lang="de-CH" dirty="0" smtClean="0">
                <a:solidFill>
                  <a:schemeClr val="tx1"/>
                </a:solidFill>
              </a:rPr>
              <a:t> + </a:t>
            </a:r>
            <a:r>
              <a:rPr lang="de-CH" dirty="0" err="1" smtClean="0">
                <a:solidFill>
                  <a:schemeClr val="tx1"/>
                </a:solidFill>
              </a:rPr>
              <a:t>Databuffer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1981200" y="2590800"/>
            <a:ext cx="2057400" cy="990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Fault </a:t>
            </a:r>
            <a:r>
              <a:rPr lang="de-CH" dirty="0" err="1" smtClean="0"/>
              <a:t>Detection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1400" dirty="0" smtClean="0"/>
              <a:t>(</a:t>
            </a:r>
            <a:r>
              <a:rPr lang="de-CH" sz="1400" dirty="0" err="1" smtClean="0"/>
              <a:t>runs</a:t>
            </a:r>
            <a:r>
              <a:rPr lang="de-CH" sz="1400" dirty="0" smtClean="0"/>
              <a:t> </a:t>
            </a:r>
            <a:r>
              <a:rPr lang="de-CH" sz="1400" dirty="0" err="1" smtClean="0"/>
              <a:t>each</a:t>
            </a:r>
            <a:r>
              <a:rPr lang="de-CH" sz="1400" dirty="0" smtClean="0"/>
              <a:t> </a:t>
            </a:r>
            <a:r>
              <a:rPr lang="de-CH" sz="1400" dirty="0" err="1" smtClean="0"/>
              <a:t>hour</a:t>
            </a:r>
            <a:r>
              <a:rPr lang="de-CH" sz="1400" dirty="0" smtClean="0"/>
              <a:t>)</a:t>
            </a:r>
            <a:endParaRPr lang="de-CH" sz="1400" dirty="0"/>
          </a:p>
        </p:txBody>
      </p:sp>
      <p:sp>
        <p:nvSpPr>
          <p:cNvPr id="19" name="Rechteck 18"/>
          <p:cNvSpPr/>
          <p:nvPr/>
        </p:nvSpPr>
        <p:spPr>
          <a:xfrm>
            <a:off x="1812204" y="2480965"/>
            <a:ext cx="2057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Fault </a:t>
            </a:r>
            <a:r>
              <a:rPr lang="de-CH" dirty="0" err="1" smtClean="0"/>
              <a:t>Detection</a:t>
            </a:r>
            <a:endParaRPr lang="de-CH" dirty="0" smtClean="0"/>
          </a:p>
          <a:p>
            <a:pPr algn="ctr"/>
            <a:r>
              <a:rPr lang="de-CH" dirty="0" smtClean="0"/>
              <a:t>+ Fault End </a:t>
            </a:r>
            <a:r>
              <a:rPr lang="de-CH" dirty="0" err="1" smtClean="0"/>
              <a:t>Det</a:t>
            </a:r>
            <a:r>
              <a:rPr lang="de-CH" dirty="0" smtClean="0"/>
              <a:t>.</a:t>
            </a:r>
            <a:br>
              <a:rPr lang="de-CH" dirty="0" smtClean="0"/>
            </a:br>
            <a:r>
              <a:rPr lang="de-CH" sz="1400" dirty="0" smtClean="0"/>
              <a:t>(</a:t>
            </a:r>
            <a:r>
              <a:rPr lang="de-CH" sz="1400" dirty="0" err="1" smtClean="0"/>
              <a:t>runs</a:t>
            </a:r>
            <a:r>
              <a:rPr lang="de-CH" sz="1400" dirty="0" smtClean="0"/>
              <a:t> </a:t>
            </a:r>
            <a:r>
              <a:rPr lang="de-CH" sz="1400" dirty="0" err="1" smtClean="0"/>
              <a:t>each</a:t>
            </a:r>
            <a:r>
              <a:rPr lang="de-CH" sz="1400" dirty="0" smtClean="0"/>
              <a:t> </a:t>
            </a:r>
            <a:r>
              <a:rPr lang="de-CH" sz="1400" dirty="0" err="1" smtClean="0"/>
              <a:t>hour</a:t>
            </a:r>
            <a:r>
              <a:rPr lang="de-CH" sz="1400" dirty="0" smtClean="0"/>
              <a:t>)</a:t>
            </a:r>
            <a:endParaRPr lang="de-CH" sz="1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4267200"/>
            <a:ext cx="5614988" cy="200497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186" y="884755"/>
            <a:ext cx="3298946" cy="2582345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5257800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de-CH" sz="900" spc="-5" smtClean="0">
                <a:latin typeface="Calibri"/>
                <a:cs typeface="Calibri"/>
              </a:rPr>
              <a:t>6</a:t>
            </a:fld>
            <a:endParaRPr lang="de-CH" sz="9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0" y="228600"/>
            <a:ext cx="1868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err="1">
                <a:latin typeface="Times New Roman"/>
                <a:cs typeface="Times New Roman"/>
              </a:rPr>
              <a:t>Introduction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pic>
        <p:nvPicPr>
          <p:cNvPr id="4" name="Grafik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6120765" cy="4634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29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0" y="190753"/>
            <a:ext cx="7306260" cy="58290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lang="en-GB" sz="1000" dirty="0" smtClean="0"/>
          </a:p>
          <a:p>
            <a:pPr>
              <a:lnSpc>
                <a:spcPts val="1000"/>
              </a:lnSpc>
            </a:pPr>
            <a:endParaRPr lang="en-GB"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chemeClr val="bg1">
                    <a:lumMod val="50000"/>
                  </a:schemeClr>
                </a:solidFill>
                <a:latin typeface="Wingdings"/>
                <a:cs typeface="Wingdings"/>
              </a:rPr>
              <a:t></a:t>
            </a:r>
            <a:r>
              <a:rPr sz="2400" spc="-4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s-ES" sz="2400" spc="0" dirty="0" err="1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Introduction</a:t>
            </a:r>
            <a:endParaRPr lang="es-ES" sz="2400" spc="0" dirty="0" smtClean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s-ES" sz="2400" dirty="0">
              <a:latin typeface="Times New Roman"/>
              <a:cs typeface="Times New Roman"/>
            </a:endParaRPr>
          </a:p>
          <a:p>
            <a:pPr marL="12700"/>
            <a:r>
              <a:rPr lang="de-CH" sz="2400" dirty="0">
                <a:latin typeface="Wingdings"/>
                <a:cs typeface="Wingdings"/>
              </a:rPr>
              <a:t></a:t>
            </a:r>
            <a:r>
              <a:rPr lang="de-CH" sz="2400" spc="-40" dirty="0">
                <a:latin typeface="Times New Roman"/>
                <a:cs typeface="Times New Roman"/>
              </a:rPr>
              <a:t> </a:t>
            </a:r>
            <a:r>
              <a:rPr lang="de-CH" sz="2400" dirty="0">
                <a:latin typeface="Times New Roman"/>
                <a:cs typeface="Times New Roman"/>
              </a:rPr>
              <a:t>Database</a:t>
            </a:r>
          </a:p>
          <a:p>
            <a:pPr marL="12700">
              <a:lnSpc>
                <a:spcPct val="100000"/>
              </a:lnSpc>
            </a:pPr>
            <a:endParaRPr lang="en-GB" sz="2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s-E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API</a:t>
            </a:r>
          </a:p>
          <a:p>
            <a:pPr marL="12700">
              <a:lnSpc>
                <a:spcPct val="100000"/>
              </a:lnSpc>
            </a:pPr>
            <a:endParaRPr lang="en-GB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  <a:p>
            <a:pPr marL="355600" indent="-342900">
              <a:buFont typeface="Wingdings" panose="05000000000000000000" pitchFamily="2" charset="2"/>
              <a:buChar char="q"/>
            </a:pPr>
            <a:r>
              <a:rPr lang="es-E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UI</a:t>
            </a:r>
          </a:p>
          <a:p>
            <a:pPr marL="12700"/>
            <a:endParaRPr lang="es-ES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sz="900" spc="-5" dirty="0" smtClean="0">
                <a:latin typeface="Calibri"/>
                <a:cs typeface="Calibri"/>
              </a:rPr>
              <a:t>7</a:t>
            </a:fld>
            <a:endParaRPr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83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81200" y="2286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err="1" smtClean="0">
                <a:latin typeface="Times New Roman"/>
                <a:cs typeface="Times New Roman"/>
              </a:rPr>
              <a:t>Database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95400"/>
            <a:ext cx="6192114" cy="269595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38200" y="838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Data from “RF Breakdown viewer” saved in a text file 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838200" y="4343400"/>
            <a:ext cx="7695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Changed to a database, adding new fields with more information for every fault.</a:t>
            </a:r>
          </a:p>
          <a:p>
            <a:r>
              <a:rPr lang="en-GB" dirty="0" smtClean="0"/>
              <a:t>Increments the speed and gives more information.</a:t>
            </a:r>
          </a:p>
          <a:p>
            <a:r>
              <a:rPr lang="en-GB" dirty="0" smtClean="0"/>
              <a:t>Current system takes about 20s to query faults for the last 24h.</a:t>
            </a:r>
          </a:p>
          <a:p>
            <a:r>
              <a:rPr lang="en-GB" dirty="0" smtClean="0"/>
              <a:t>New system takes about  0.3s.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8</a:t>
            </a:fld>
            <a:endParaRPr lang="es-ES" sz="9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629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81200" y="228600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ES" sz="2400" b="1" dirty="0" err="1">
                <a:latin typeface="Times New Roman"/>
                <a:cs typeface="Times New Roman"/>
              </a:rPr>
              <a:t>Database</a:t>
            </a:r>
            <a:endParaRPr lang="es-ES" sz="2400" b="1" dirty="0">
              <a:latin typeface="Times New Roman"/>
              <a:cs typeface="Times New Roman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50029" y="914400"/>
            <a:ext cx="1231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Static data: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6670">
              <a:lnSpc>
                <a:spcPct val="100000"/>
              </a:lnSpc>
            </a:pPr>
            <a:fld id="{81D60167-4931-47E6-BA6A-407CBD079E47}" type="slidenum">
              <a:rPr lang="es-ES" sz="900" spc="-5" smtClean="0">
                <a:latin typeface="Calibri"/>
                <a:cs typeface="Calibri"/>
              </a:rPr>
              <a:t>9</a:t>
            </a:fld>
            <a:endParaRPr lang="es-ES" sz="9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906965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station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Resolved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0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967</Words>
  <Application>Microsoft Office PowerPoint</Application>
  <PresentationFormat>On-screen Show (4:3)</PresentationFormat>
  <Paragraphs>236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Courier New</vt:lpstr>
      <vt:lpstr>Georgia</vt:lpstr>
      <vt:lpstr>Times New Roman</vt:lpstr>
      <vt:lpstr>Wingdings</vt:lpstr>
      <vt:lpstr>Office Theme</vt:lpstr>
      <vt:lpstr>Visio.Drawing.15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Slope in Phase</dc:title>
  <dc:creator>zheqiao.geng@psi.ch</dc:creator>
  <cp:lastModifiedBy>Espasandin Blanco Rebeca</cp:lastModifiedBy>
  <cp:revision>69</cp:revision>
  <dcterms:created xsi:type="dcterms:W3CDTF">2019-06-20T09:07:25Z</dcterms:created>
  <dcterms:modified xsi:type="dcterms:W3CDTF">2019-08-19T16:04:49Z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2019-05-23T00:00:00Z</vt:filetime>
  </property>
  <property fmtid="{D5CDD505-2E9C-101B-9397-08002B2CF9AE}" pid="3" name="LastSaved">
    <vt:filetime>2019-06-20T00:00:00Z</vt:filetime>
  </property>
</Properties>
</file>