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7"/>
  </p:notesMasterIdLst>
  <p:handoutMasterIdLst>
    <p:handoutMasterId r:id="rId18"/>
  </p:handoutMasterIdLst>
  <p:sldIdLst>
    <p:sldId id="331" r:id="rId2"/>
    <p:sldId id="336" r:id="rId3"/>
    <p:sldId id="333" r:id="rId4"/>
    <p:sldId id="334" r:id="rId5"/>
    <p:sldId id="335" r:id="rId6"/>
    <p:sldId id="337" r:id="rId7"/>
    <p:sldId id="338" r:id="rId8"/>
    <p:sldId id="339" r:id="rId9"/>
    <p:sldId id="340" r:id="rId10"/>
    <p:sldId id="341" r:id="rId11"/>
    <p:sldId id="342" r:id="rId12"/>
    <p:sldId id="344" r:id="rId13"/>
    <p:sldId id="332" r:id="rId14"/>
    <p:sldId id="330" r:id="rId15"/>
    <p:sldId id="343" r:id="rId16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336"/>
            <p14:sldId id="333"/>
            <p14:sldId id="334"/>
            <p14:sldId id="335"/>
            <p14:sldId id="337"/>
            <p14:sldId id="338"/>
            <p14:sldId id="339"/>
            <p14:sldId id="340"/>
            <p14:sldId id="341"/>
            <p14:sldId id="342"/>
            <p14:sldId id="344"/>
            <p14:sldId id="332"/>
            <p14:sldId id="330"/>
            <p14:sldId id="343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1908" autoAdjust="0"/>
  </p:normalViewPr>
  <p:slideViewPr>
    <p:cSldViewPr snapToObjects="1">
      <p:cViewPr>
        <p:scale>
          <a:sx n="100" d="100"/>
          <a:sy n="100" d="100"/>
        </p:scale>
        <p:origin x="-954" y="-72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34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0.PNG"/><Relationship Id="rId1" Type="http://schemas.openxmlformats.org/officeDocument/2006/relationships/image" Target="../media/image120.png"/><Relationship Id="rId6" Type="http://schemas.openxmlformats.org/officeDocument/2006/relationships/image" Target="../media/image17.png"/><Relationship Id="rId5" Type="http://schemas.openxmlformats.org/officeDocument/2006/relationships/image" Target="../media/image160.png"/><Relationship Id="rId4" Type="http://schemas.openxmlformats.org/officeDocument/2006/relationships/image" Target="../media/image15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A3D22D-67BE-492D-9909-274373488B78}" type="doc">
      <dgm:prSet loTypeId="urn:microsoft.com/office/officeart/2005/8/layout/cycle3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7541EA53-4753-49FD-9AFD-D1A6C3706F0B}">
          <dgm:prSet phldrT="[Text]"/>
          <dgm:spPr/>
          <dgm:t>
            <a:bodyPr/>
            <a:lstStyle/>
            <a:p>
              <a:r>
                <a:rPr lang="en-US" dirty="0" smtClean="0"/>
                <a:t>Guess of beam profile </a:t>
              </a:r>
              <a14:m>
                <m:oMath xmlns:m="http://schemas.openxmlformats.org/officeDocument/2006/math">
                  <m:r>
                    <a:rPr lang="de-CH" b="0" i="1" smtClean="0">
                      <a:latin typeface="Cambria Math"/>
                    </a:rPr>
                    <m:t>𝑋</m:t>
                  </m:r>
                </m:oMath>
              </a14:m>
              <a:endParaRPr lang="en-US" dirty="0"/>
            </a:p>
          </dgm:t>
        </dgm:pt>
      </mc:Choice>
      <mc:Fallback xmlns="">
        <dgm:pt modelId="{7541EA53-4753-49FD-9AFD-D1A6C3706F0B}">
          <dgm:prSet phldrT="[Text]"/>
          <dgm:spPr/>
          <dgm:t>
            <a:bodyPr/>
            <a:lstStyle/>
            <a:p>
              <a:r>
                <a:rPr lang="en-US" dirty="0" smtClean="0"/>
                <a:t>Guess </a:t>
              </a:r>
              <a:r>
                <a:rPr lang="en-US" dirty="0" smtClean="0"/>
                <a:t>of beam </a:t>
              </a:r>
              <a:r>
                <a:rPr lang="en-US" dirty="0" smtClean="0"/>
                <a:t>profile </a:t>
              </a:r>
              <a:r>
                <a:rPr lang="de-CH" b="0" i="0" smtClean="0">
                  <a:latin typeface="Cambria Math"/>
                </a:rPr>
                <a:t>𝑋</a:t>
              </a:r>
              <a:endParaRPr lang="en-US" dirty="0"/>
            </a:p>
          </dgm:t>
        </dgm:pt>
      </mc:Fallback>
    </mc:AlternateContent>
    <dgm:pt modelId="{BD94E121-B7D5-44F1-A27A-85C6A738AD96}" type="parTrans" cxnId="{6534B017-CC56-4F98-B7CE-030202321392}">
      <dgm:prSet/>
      <dgm:spPr/>
      <dgm:t>
        <a:bodyPr/>
        <a:lstStyle/>
        <a:p>
          <a:endParaRPr lang="en-US"/>
        </a:p>
      </dgm:t>
    </dgm:pt>
    <dgm:pt modelId="{E893DD5F-1A1A-4226-BC5E-53F876E72652}" type="sibTrans" cxnId="{6534B017-CC56-4F98-B7CE-030202321392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0D0B827A-738A-4746-A14B-823B688B7CC3}">
          <dgm:prSet phldrT="[Text]"/>
          <dgm:spPr/>
          <dgm:t>
            <a:bodyPr/>
            <a:lstStyle/>
            <a:p>
              <a:r>
                <a:rPr lang="en-US" dirty="0" smtClean="0"/>
                <a:t>Apply matrix transform to get projection of current beam profile: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de-CH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CH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de-CH" b="0" i="1" smtClean="0">
                            <a:latin typeface="Cambria Math"/>
                          </a:rPr>
                          <m:t>𝑐𝑢𝑟</m:t>
                        </m:r>
                      </m:sub>
                    </m:sSub>
                    <m:r>
                      <a:rPr lang="de-CH" b="0" i="1" smtClean="0">
                        <a:latin typeface="Cambria Math"/>
                      </a:rPr>
                      <m:t>=</m:t>
                    </m:r>
                    <m:r>
                      <a:rPr lang="de-CH" b="0" i="1" smtClean="0">
                        <a:latin typeface="Cambria Math"/>
                      </a:rPr>
                      <m:t>𝑀</m:t>
                    </m:r>
                    <m:r>
                      <a:rPr lang="de-CH" b="0" i="1" smtClean="0">
                        <a:latin typeface="Cambria Math"/>
                      </a:rPr>
                      <m:t> ∙</m:t>
                    </m:r>
                    <m:r>
                      <a:rPr lang="de-CH" b="0" i="1" smtClean="0">
                        <a:latin typeface="Cambria Math"/>
                        <a:ea typeface="Cambria Math"/>
                      </a:rPr>
                      <m:t>𝑋</m:t>
                    </m:r>
                  </m:oMath>
                </m:oMathPara>
              </a14:m>
              <a:endParaRPr lang="en-US" dirty="0"/>
            </a:p>
          </dgm:t>
        </dgm:pt>
      </mc:Choice>
      <mc:Fallback xmlns="">
        <dgm:pt modelId="{0D0B827A-738A-4746-A14B-823B688B7CC3}">
          <dgm:prSet phldrT="[Text]"/>
          <dgm:spPr/>
          <dgm:t>
            <a:bodyPr/>
            <a:lstStyle/>
            <a:p>
              <a:r>
                <a:rPr lang="en-US" dirty="0" smtClean="0"/>
                <a:t>Apply matrix transform </a:t>
              </a:r>
              <a:r>
                <a:rPr lang="en-US" dirty="0" smtClean="0"/>
                <a:t>to </a:t>
              </a:r>
              <a:r>
                <a:rPr lang="en-US" dirty="0" smtClean="0"/>
                <a:t>get projection of current beam profile:</a:t>
              </a:r>
            </a:p>
            <a:p>
              <a:r>
                <a:rPr lang="de-CH" b="0" i="0" smtClean="0">
                  <a:latin typeface="Cambria Math"/>
                </a:rPr>
                <a:t>𝑌_𝑐𝑢𝑟=𝑀 </a:t>
              </a:r>
              <a:r>
                <a:rPr lang="de-CH" b="0" i="0" smtClean="0">
                  <a:latin typeface="Cambria Math"/>
                  <a:ea typeface="Cambria Math"/>
                </a:rPr>
                <a:t>∙𝑋</a:t>
              </a:r>
              <a:endParaRPr lang="en-US" dirty="0"/>
            </a:p>
          </dgm:t>
        </dgm:pt>
      </mc:Fallback>
    </mc:AlternateContent>
    <dgm:pt modelId="{0E6873FA-0DDE-4A59-AE7D-3FF3D83A5B2F}" type="parTrans" cxnId="{9CFE2EEA-AB06-4F3F-8EBE-B5B9DA4BA277}">
      <dgm:prSet/>
      <dgm:spPr/>
      <dgm:t>
        <a:bodyPr/>
        <a:lstStyle/>
        <a:p>
          <a:endParaRPr lang="en-US"/>
        </a:p>
      </dgm:t>
    </dgm:pt>
    <dgm:pt modelId="{4C0BE306-C5C8-47D5-B310-16C1F7B25F10}" type="sibTrans" cxnId="{9CFE2EEA-AB06-4F3F-8EBE-B5B9DA4BA277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68775C61-84C9-4C87-BA11-20A5B7B8B416}">
          <dgm:prSet phldrT="[Text]"/>
          <dgm:spPr/>
          <dgm:t>
            <a:bodyPr/>
            <a:lstStyle/>
            <a:p>
              <a:r>
                <a:rPr lang="en-US" dirty="0" smtClean="0"/>
                <a:t>  Compute fraction</a:t>
              </a:r>
            </a:p>
            <a:p>
              <a:r>
                <a:rPr lang="en-US" dirty="0" smtClean="0"/>
                <a:t>measured projection / current profile`s projection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de-CH" b="0" i="1" smtClean="0">
                        <a:latin typeface="Cambria Math"/>
                      </a:rPr>
                      <m:t>𝐹</m:t>
                    </m:r>
                    <m:r>
                      <a:rPr lang="de-CH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de-CH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de-CH" b="0" i="1" smtClean="0">
                            <a:latin typeface="Cambria Math"/>
                          </a:rPr>
                          <m:t>𝑌</m:t>
                        </m:r>
                      </m:num>
                      <m:den>
                        <m:sSub>
                          <m:sSubPr>
                            <m:ctrlPr>
                              <a:rPr lang="de-CH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CH" b="0" i="1" smtClean="0">
                                <a:latin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de-CH" b="0" i="1" smtClean="0">
                                <a:latin typeface="Cambria Math"/>
                              </a:rPr>
                              <m:t>𝑐𝑢𝑟</m:t>
                            </m:r>
                          </m:sub>
                        </m:sSub>
                      </m:den>
                    </m:f>
                  </m:oMath>
                </m:oMathPara>
              </a14:m>
              <a:endParaRPr lang="en-US" dirty="0" smtClean="0"/>
            </a:p>
          </dgm:t>
        </dgm:pt>
      </mc:Choice>
      <mc:Fallback xmlns="">
        <dgm:pt modelId="{68775C61-84C9-4C87-BA11-20A5B7B8B416}">
          <dgm:prSet phldrT="[Text]"/>
          <dgm:spPr/>
          <dgm:t>
            <a:bodyPr/>
            <a:lstStyle/>
            <a:p>
              <a:r>
                <a:rPr lang="en-US" dirty="0" smtClean="0"/>
                <a:t>  Compute fraction</a:t>
              </a:r>
            </a:p>
            <a:p>
              <a:r>
                <a:rPr lang="en-US" dirty="0" smtClean="0"/>
                <a:t>measured projection </a:t>
              </a:r>
              <a:r>
                <a:rPr lang="en-US" dirty="0" smtClean="0"/>
                <a:t>/ </a:t>
              </a:r>
              <a:r>
                <a:rPr lang="en-US" dirty="0" smtClean="0"/>
                <a:t>current profile`s projection</a:t>
              </a:r>
            </a:p>
            <a:p>
              <a:r>
                <a:rPr lang="de-CH" b="0" i="0" smtClean="0">
                  <a:latin typeface="Cambria Math"/>
                </a:rPr>
                <a:t>𝐹=  𝑌/</a:t>
              </a:r>
              <a:r>
                <a:rPr lang="de-CH" b="0" i="0" smtClean="0">
                  <a:latin typeface="Cambria Math"/>
                </a:rPr>
                <a:t>𝑌</a:t>
              </a:r>
              <a:r>
                <a:rPr lang="de-CH" b="0" i="0" smtClean="0">
                  <a:latin typeface="Cambria Math"/>
                </a:rPr>
                <a:t>_</a:t>
              </a:r>
              <a:r>
                <a:rPr lang="de-CH" b="0" i="0" smtClean="0">
                  <a:latin typeface="Cambria Math"/>
                </a:rPr>
                <a:t>𝑐𝑢𝑟</a:t>
              </a:r>
              <a:r>
                <a:rPr lang="de-CH" b="0" i="0" smtClean="0">
                  <a:latin typeface="Cambria Math"/>
                </a:rPr>
                <a:t> </a:t>
              </a:r>
              <a:endParaRPr lang="en-US" dirty="0" smtClean="0"/>
            </a:p>
          </dgm:t>
        </dgm:pt>
      </mc:Fallback>
    </mc:AlternateContent>
    <dgm:pt modelId="{74FF24AE-C474-423B-B581-09C4ECDE8EC0}" type="parTrans" cxnId="{45366338-86B4-441B-9FDF-B25BF43E329F}">
      <dgm:prSet/>
      <dgm:spPr/>
      <dgm:t>
        <a:bodyPr/>
        <a:lstStyle/>
        <a:p>
          <a:endParaRPr lang="en-US"/>
        </a:p>
      </dgm:t>
    </dgm:pt>
    <dgm:pt modelId="{B2E2EDB2-58E5-4A44-96D5-9FC153338E41}" type="sibTrans" cxnId="{45366338-86B4-441B-9FDF-B25BF43E329F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389038E1-84DF-4BB7-85DD-413E5F2FE70A}">
          <dgm:prSet phldrT="[Text]"/>
          <dgm:spPr/>
          <dgm:t>
            <a:bodyPr/>
            <a:lstStyle/>
            <a:p>
              <a:r>
                <a:rPr lang="en-US" dirty="0" smtClean="0"/>
                <a:t>Backprojection step:  get correction factor for each pixel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de-CH" b="0" i="1" smtClean="0">
                        <a:latin typeface="Cambria Math"/>
                      </a:rPr>
                      <m:t>𝐶</m:t>
                    </m:r>
                    <m:r>
                      <a:rPr lang="de-CH" b="0" i="1" smtClean="0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de-CH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de-CH" b="0" i="1" smtClean="0">
                            <a:latin typeface="Cambria Math"/>
                          </a:rPr>
                          <m:t>𝑀</m:t>
                        </m:r>
                      </m:e>
                      <m:sup>
                        <m:r>
                          <a:rPr lang="de-CH" b="0" i="1" smtClean="0">
                            <a:latin typeface="Cambria Math"/>
                          </a:rPr>
                          <m:t>𝑇</m:t>
                        </m:r>
                      </m:sup>
                    </m:sSup>
                    <m:r>
                      <a:rPr lang="de-CH" b="0" i="1" smtClean="0">
                        <a:latin typeface="Cambria Math"/>
                      </a:rPr>
                      <m:t> </m:t>
                    </m:r>
                    <m:r>
                      <a:rPr lang="de-CH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de-CH" b="0" i="1" smtClean="0">
                        <a:latin typeface="Cambria Math"/>
                        <a:ea typeface="Cambria Math"/>
                      </a:rPr>
                      <m:t>𝐹</m:t>
                    </m:r>
                  </m:oMath>
                </m:oMathPara>
              </a14:m>
              <a:endParaRPr lang="en-US" dirty="0" smtClean="0"/>
            </a:p>
          </dgm:t>
        </dgm:pt>
      </mc:Choice>
      <mc:Fallback xmlns="">
        <dgm:pt modelId="{389038E1-84DF-4BB7-85DD-413E5F2FE70A}">
          <dgm:prSet phldrT="[Text]"/>
          <dgm:spPr/>
          <dgm:t>
            <a:bodyPr/>
            <a:lstStyle/>
            <a:p>
              <a:r>
                <a:rPr lang="en-US" dirty="0" smtClean="0"/>
                <a:t>Backprojection</a:t>
              </a:r>
              <a:r>
                <a:rPr lang="en-US" dirty="0" smtClean="0"/>
                <a:t> step: </a:t>
              </a:r>
              <a:r>
                <a:rPr lang="en-US" dirty="0" smtClean="0"/>
                <a:t> get correction </a:t>
              </a:r>
              <a:r>
                <a:rPr lang="en-US" dirty="0" smtClean="0"/>
                <a:t>factor for each </a:t>
              </a:r>
              <a:r>
                <a:rPr lang="en-US" dirty="0" smtClean="0"/>
                <a:t>pixel</a:t>
              </a:r>
            </a:p>
            <a:p>
              <a:r>
                <a:rPr lang="de-CH" b="0" i="0" smtClean="0">
                  <a:latin typeface="Cambria Math"/>
                </a:rPr>
                <a:t>𝐶= 𝑀^𝑇  </a:t>
              </a:r>
              <a:r>
                <a:rPr lang="de-CH" b="0" i="0" smtClean="0">
                  <a:latin typeface="Cambria Math"/>
                  <a:ea typeface="Cambria Math"/>
                </a:rPr>
                <a:t>∙𝐹</a:t>
              </a:r>
              <a:endParaRPr lang="en-US" dirty="0" smtClean="0"/>
            </a:p>
          </dgm:t>
        </dgm:pt>
      </mc:Fallback>
    </mc:AlternateContent>
    <dgm:pt modelId="{DC2A5204-F603-4635-894F-781D19AEF6D6}" type="parTrans" cxnId="{39E79131-7B66-43F1-8626-DAAEC0B9B144}">
      <dgm:prSet/>
      <dgm:spPr/>
      <dgm:t>
        <a:bodyPr/>
        <a:lstStyle/>
        <a:p>
          <a:endParaRPr lang="en-US"/>
        </a:p>
      </dgm:t>
    </dgm:pt>
    <dgm:pt modelId="{8AE3A1B5-161E-41BF-A85A-DFCC48EDE564}" type="sibTrans" cxnId="{39E79131-7B66-43F1-8626-DAAEC0B9B144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CF11FF95-63BB-4718-AF27-4ABDE2703574}">
          <dgm:prSet phldrT="[Text]"/>
          <dgm:spPr/>
          <dgm:t>
            <a:bodyPr/>
            <a:lstStyle/>
            <a:p>
              <a:r>
                <a:rPr lang="en-US" dirty="0" smtClean="0"/>
                <a:t>Normalize calculated corrections, multiply to previous guess of profile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de-CH" b="0" i="1" smtClean="0">
                        <a:latin typeface="Cambria Math"/>
                      </a:rPr>
                      <m:t>𝑋</m:t>
                    </m:r>
                    <m:r>
                      <a:rPr lang="de-CH" b="0" i="1" smtClean="0">
                        <a:latin typeface="Cambria Math"/>
                      </a:rPr>
                      <m:t>=</m:t>
                    </m:r>
                    <m:r>
                      <a:rPr lang="de-CH" b="0" i="1" smtClean="0">
                        <a:latin typeface="Cambria Math"/>
                      </a:rPr>
                      <m:t>𝑋</m:t>
                    </m:r>
                    <m:r>
                      <a:rPr lang="de-CH" b="0" i="1" smtClean="0">
                        <a:latin typeface="Cambria Math"/>
                      </a:rPr>
                      <m:t> ∙</m:t>
                    </m:r>
                    <m:f>
                      <m:fPr>
                        <m:ctrlPr>
                          <a:rPr lang="de-CH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de-CH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</m:num>
                      <m:den>
                        <m:r>
                          <a:rPr lang="de-CH" b="0" i="1" smtClean="0">
                            <a:latin typeface="Cambria Math"/>
                            <a:ea typeface="Cambria Math"/>
                          </a:rPr>
                          <m:t>𝑁</m:t>
                        </m:r>
                      </m:den>
                    </m:f>
                  </m:oMath>
                </m:oMathPara>
              </a14:m>
              <a:endParaRPr lang="en-US" dirty="0"/>
            </a:p>
          </dgm:t>
        </dgm:pt>
      </mc:Choice>
      <mc:Fallback xmlns="">
        <dgm:pt modelId="{CF11FF95-63BB-4718-AF27-4ABDE2703574}">
          <dgm:prSet phldrT="[Text]"/>
          <dgm:spPr/>
          <dgm:t>
            <a:bodyPr/>
            <a:lstStyle/>
            <a:p>
              <a:r>
                <a:rPr lang="en-US" dirty="0" smtClean="0"/>
                <a:t>Normalize calculated corrections, multiply to previous </a:t>
              </a:r>
              <a:r>
                <a:rPr lang="en-US" dirty="0" smtClean="0"/>
                <a:t>guess of </a:t>
              </a:r>
              <a:r>
                <a:rPr lang="en-US" dirty="0" smtClean="0"/>
                <a:t>profile</a:t>
              </a:r>
            </a:p>
            <a:p>
              <a:r>
                <a:rPr lang="de-CH" b="0" i="0" smtClean="0">
                  <a:latin typeface="Cambria Math"/>
                </a:rPr>
                <a:t>𝑋=𝑋 </a:t>
              </a:r>
              <a:r>
                <a:rPr lang="de-CH" b="0" i="0" smtClean="0">
                  <a:latin typeface="Cambria Math"/>
                  <a:ea typeface="Cambria Math"/>
                </a:rPr>
                <a:t>∙𝐶/𝑁</a:t>
              </a:r>
              <a:endParaRPr lang="en-US" dirty="0"/>
            </a:p>
          </dgm:t>
        </dgm:pt>
      </mc:Fallback>
    </mc:AlternateContent>
    <dgm:pt modelId="{4AC163C9-0C5E-48F5-AE19-7203A154E47C}" type="parTrans" cxnId="{692D39EA-63F6-4EA7-BBDE-993D2E5462B3}">
      <dgm:prSet/>
      <dgm:spPr/>
      <dgm:t>
        <a:bodyPr/>
        <a:lstStyle/>
        <a:p>
          <a:endParaRPr lang="en-US"/>
        </a:p>
      </dgm:t>
    </dgm:pt>
    <dgm:pt modelId="{9387FCAF-A0DF-4B83-BB63-84898685209F}" type="sibTrans" cxnId="{692D39EA-63F6-4EA7-BBDE-993D2E5462B3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E2E08401-30F9-4903-8E42-56A3A279CB0C}">
          <dgm:prSet/>
          <dgm:spPr/>
          <dgm:t>
            <a:bodyPr/>
            <a:lstStyle/>
            <a:p>
              <a:r>
                <a:rPr lang="en-US" dirty="0" smtClean="0"/>
                <a:t>Apply Gaussian kernel to smooth result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de-CH" b="0" i="1" smtClean="0">
                        <a:latin typeface="Cambria Math"/>
                      </a:rPr>
                      <m:t>𝑋</m:t>
                    </m:r>
                    <m:r>
                      <a:rPr lang="de-CH" b="0" i="1" smtClean="0">
                        <a:latin typeface="Cambria Math"/>
                      </a:rPr>
                      <m:t>=</m:t>
                    </m:r>
                    <m:r>
                      <a:rPr lang="de-CH" b="0" i="1" smtClean="0">
                        <a:latin typeface="Cambria Math"/>
                      </a:rPr>
                      <m:t>𝐺</m:t>
                    </m:r>
                    <m:r>
                      <a:rPr lang="de-CH" b="0" i="1" smtClean="0">
                        <a:latin typeface="Cambria Math"/>
                      </a:rPr>
                      <m:t>(</m:t>
                    </m:r>
                    <m:r>
                      <a:rPr lang="de-CH" b="0" i="1" smtClean="0">
                        <a:latin typeface="Cambria Math"/>
                      </a:rPr>
                      <m:t>𝑋</m:t>
                    </m:r>
                    <m:r>
                      <a:rPr lang="de-CH" b="0" i="1" smtClean="0">
                        <a:latin typeface="Cambria Math"/>
                      </a:rPr>
                      <m:t>)</m:t>
                    </m:r>
                  </m:oMath>
                </m:oMathPara>
              </a14:m>
              <a:endParaRPr lang="en-US" dirty="0"/>
            </a:p>
          </dgm:t>
        </dgm:pt>
      </mc:Choice>
      <mc:Fallback xmlns="">
        <dgm:pt modelId="{E2E08401-30F9-4903-8E42-56A3A279CB0C}">
          <dgm:prSet/>
          <dgm:spPr/>
          <dgm:t>
            <a:bodyPr/>
            <a:lstStyle/>
            <a:p>
              <a:r>
                <a:rPr lang="en-US" dirty="0" smtClean="0"/>
                <a:t>Apply Gaussian kernel to smooth result</a:t>
              </a:r>
            </a:p>
            <a:p>
              <a:r>
                <a:rPr lang="de-CH" b="0" i="0" smtClean="0">
                  <a:latin typeface="Cambria Math"/>
                </a:rPr>
                <a:t>𝑋=𝐺(𝑋)</a:t>
              </a:r>
              <a:endParaRPr lang="en-US" dirty="0"/>
            </a:p>
          </dgm:t>
        </dgm:pt>
      </mc:Fallback>
    </mc:AlternateContent>
    <dgm:pt modelId="{8E05D101-521A-43A2-B70A-6B2F175D75AB}" type="parTrans" cxnId="{C905CCDD-B5E9-4EBA-8FAA-54EB0D4AC1DB}">
      <dgm:prSet/>
      <dgm:spPr/>
      <dgm:t>
        <a:bodyPr/>
        <a:lstStyle/>
        <a:p>
          <a:endParaRPr lang="en-US"/>
        </a:p>
      </dgm:t>
    </dgm:pt>
    <dgm:pt modelId="{561E0425-B6D2-4688-8D0A-0D50FE3637A9}" type="sibTrans" cxnId="{C905CCDD-B5E9-4EBA-8FAA-54EB0D4AC1DB}">
      <dgm:prSet/>
      <dgm:spPr/>
      <dgm:t>
        <a:bodyPr/>
        <a:lstStyle/>
        <a:p>
          <a:endParaRPr lang="en-US"/>
        </a:p>
      </dgm:t>
    </dgm:pt>
    <dgm:pt modelId="{2EF6309E-80C9-4925-9724-D5295FC9AC6C}" type="pres">
      <dgm:prSet presAssocID="{D4A3D22D-67BE-492D-9909-274373488B7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0BEEFADE-167E-455C-8D9B-272FF6F3B0DD}" type="pres">
      <dgm:prSet presAssocID="{D4A3D22D-67BE-492D-9909-274373488B78}" presName="cycle" presStyleCnt="0"/>
      <dgm:spPr/>
    </dgm:pt>
    <dgm:pt modelId="{A3CE795E-3484-4790-81DC-5519E5A2B6C3}" type="pres">
      <dgm:prSet presAssocID="{7541EA53-4753-49FD-9AFD-D1A6C3706F0B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DF48DC5-0CDA-463D-99DC-F12AFB9B5E89}" type="pres">
      <dgm:prSet presAssocID="{E893DD5F-1A1A-4226-BC5E-53F876E72652}" presName="sibTransFirstNode" presStyleLbl="bgShp" presStyleIdx="0" presStyleCnt="1"/>
      <dgm:spPr/>
      <dgm:t>
        <a:bodyPr/>
        <a:lstStyle/>
        <a:p>
          <a:endParaRPr lang="de-DE"/>
        </a:p>
      </dgm:t>
    </dgm:pt>
    <dgm:pt modelId="{65C12AAB-38D8-473C-A9BB-47C582B120DB}" type="pres">
      <dgm:prSet presAssocID="{0D0B827A-738A-4746-A14B-823B688B7CC3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B8B8E3F-2418-4CC6-BAF2-7CC3D180F744}" type="pres">
      <dgm:prSet presAssocID="{68775C61-84C9-4C87-BA11-20A5B7B8B416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212D53D-A740-4292-983E-9667F761F645}" type="pres">
      <dgm:prSet presAssocID="{389038E1-84DF-4BB7-85DD-413E5F2FE70A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601150F-7B31-4937-882E-6A91D944EEAD}" type="pres">
      <dgm:prSet presAssocID="{CF11FF95-63BB-4718-AF27-4ABDE2703574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3003444-484A-442A-A0C4-691FB3BE4BCB}" type="pres">
      <dgm:prSet presAssocID="{E2E08401-30F9-4903-8E42-56A3A279CB0C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4C94794-A319-43C2-86AE-6DC0F9AC914D}" type="presOf" srcId="{68775C61-84C9-4C87-BA11-20A5B7B8B416}" destId="{BB8B8E3F-2418-4CC6-BAF2-7CC3D180F744}" srcOrd="0" destOrd="0" presId="urn:microsoft.com/office/officeart/2005/8/layout/cycle3"/>
    <dgm:cxn modelId="{49390FDE-D125-4F43-84D4-088107EDEDC8}" type="presOf" srcId="{7541EA53-4753-49FD-9AFD-D1A6C3706F0B}" destId="{A3CE795E-3484-4790-81DC-5519E5A2B6C3}" srcOrd="0" destOrd="0" presId="urn:microsoft.com/office/officeart/2005/8/layout/cycle3"/>
    <dgm:cxn modelId="{6745050A-CCEA-4924-B39C-8AD63CAF8CCF}" type="presOf" srcId="{E893DD5F-1A1A-4226-BC5E-53F876E72652}" destId="{FDF48DC5-0CDA-463D-99DC-F12AFB9B5E89}" srcOrd="0" destOrd="0" presId="urn:microsoft.com/office/officeart/2005/8/layout/cycle3"/>
    <dgm:cxn modelId="{39E79131-7B66-43F1-8626-DAAEC0B9B144}" srcId="{D4A3D22D-67BE-492D-9909-274373488B78}" destId="{389038E1-84DF-4BB7-85DD-413E5F2FE70A}" srcOrd="3" destOrd="0" parTransId="{DC2A5204-F603-4635-894F-781D19AEF6D6}" sibTransId="{8AE3A1B5-161E-41BF-A85A-DFCC48EDE564}"/>
    <dgm:cxn modelId="{6534B017-CC56-4F98-B7CE-030202321392}" srcId="{D4A3D22D-67BE-492D-9909-274373488B78}" destId="{7541EA53-4753-49FD-9AFD-D1A6C3706F0B}" srcOrd="0" destOrd="0" parTransId="{BD94E121-B7D5-44F1-A27A-85C6A738AD96}" sibTransId="{E893DD5F-1A1A-4226-BC5E-53F876E72652}"/>
    <dgm:cxn modelId="{692D39EA-63F6-4EA7-BBDE-993D2E5462B3}" srcId="{D4A3D22D-67BE-492D-9909-274373488B78}" destId="{CF11FF95-63BB-4718-AF27-4ABDE2703574}" srcOrd="4" destOrd="0" parTransId="{4AC163C9-0C5E-48F5-AE19-7203A154E47C}" sibTransId="{9387FCAF-A0DF-4B83-BB63-84898685209F}"/>
    <dgm:cxn modelId="{A7C209D3-7FFE-464E-A64D-74DBD301A805}" type="presOf" srcId="{389038E1-84DF-4BB7-85DD-413E5F2FE70A}" destId="{C212D53D-A740-4292-983E-9667F761F645}" srcOrd="0" destOrd="0" presId="urn:microsoft.com/office/officeart/2005/8/layout/cycle3"/>
    <dgm:cxn modelId="{15ECF6D6-9347-460A-B206-5E8594930014}" type="presOf" srcId="{E2E08401-30F9-4903-8E42-56A3A279CB0C}" destId="{53003444-484A-442A-A0C4-691FB3BE4BCB}" srcOrd="0" destOrd="0" presId="urn:microsoft.com/office/officeart/2005/8/layout/cycle3"/>
    <dgm:cxn modelId="{65D441F7-E162-4735-8363-BEE76E9DAC20}" type="presOf" srcId="{CF11FF95-63BB-4718-AF27-4ABDE2703574}" destId="{5601150F-7B31-4937-882E-6A91D944EEAD}" srcOrd="0" destOrd="0" presId="urn:microsoft.com/office/officeart/2005/8/layout/cycle3"/>
    <dgm:cxn modelId="{C905CCDD-B5E9-4EBA-8FAA-54EB0D4AC1DB}" srcId="{D4A3D22D-67BE-492D-9909-274373488B78}" destId="{E2E08401-30F9-4903-8E42-56A3A279CB0C}" srcOrd="5" destOrd="0" parTransId="{8E05D101-521A-43A2-B70A-6B2F175D75AB}" sibTransId="{561E0425-B6D2-4688-8D0A-0D50FE3637A9}"/>
    <dgm:cxn modelId="{45366338-86B4-441B-9FDF-B25BF43E329F}" srcId="{D4A3D22D-67BE-492D-9909-274373488B78}" destId="{68775C61-84C9-4C87-BA11-20A5B7B8B416}" srcOrd="2" destOrd="0" parTransId="{74FF24AE-C474-423B-B581-09C4ECDE8EC0}" sibTransId="{B2E2EDB2-58E5-4A44-96D5-9FC153338E41}"/>
    <dgm:cxn modelId="{3F95D548-7EE2-4115-B499-9CE5AF547300}" type="presOf" srcId="{0D0B827A-738A-4746-A14B-823B688B7CC3}" destId="{65C12AAB-38D8-473C-A9BB-47C582B120DB}" srcOrd="0" destOrd="0" presId="urn:microsoft.com/office/officeart/2005/8/layout/cycle3"/>
    <dgm:cxn modelId="{9CFE2EEA-AB06-4F3F-8EBE-B5B9DA4BA277}" srcId="{D4A3D22D-67BE-492D-9909-274373488B78}" destId="{0D0B827A-738A-4746-A14B-823B688B7CC3}" srcOrd="1" destOrd="0" parTransId="{0E6873FA-0DDE-4A59-AE7D-3FF3D83A5B2F}" sibTransId="{4C0BE306-C5C8-47D5-B310-16C1F7B25F10}"/>
    <dgm:cxn modelId="{4835F651-B1B4-4E18-8A53-864AF93B44C4}" type="presOf" srcId="{D4A3D22D-67BE-492D-9909-274373488B78}" destId="{2EF6309E-80C9-4925-9724-D5295FC9AC6C}" srcOrd="0" destOrd="0" presId="urn:microsoft.com/office/officeart/2005/8/layout/cycle3"/>
    <dgm:cxn modelId="{C9E262BA-4A04-4E8E-B814-C8A1025B7AB8}" type="presParOf" srcId="{2EF6309E-80C9-4925-9724-D5295FC9AC6C}" destId="{0BEEFADE-167E-455C-8D9B-272FF6F3B0DD}" srcOrd="0" destOrd="0" presId="urn:microsoft.com/office/officeart/2005/8/layout/cycle3"/>
    <dgm:cxn modelId="{1C1E2BAB-37CA-4A1D-BDE7-502C95B24EBD}" type="presParOf" srcId="{0BEEFADE-167E-455C-8D9B-272FF6F3B0DD}" destId="{A3CE795E-3484-4790-81DC-5519E5A2B6C3}" srcOrd="0" destOrd="0" presId="urn:microsoft.com/office/officeart/2005/8/layout/cycle3"/>
    <dgm:cxn modelId="{F7DA9776-FD01-4A86-A3F3-18530604F24D}" type="presParOf" srcId="{0BEEFADE-167E-455C-8D9B-272FF6F3B0DD}" destId="{FDF48DC5-0CDA-463D-99DC-F12AFB9B5E89}" srcOrd="1" destOrd="0" presId="urn:microsoft.com/office/officeart/2005/8/layout/cycle3"/>
    <dgm:cxn modelId="{BBD981D2-6721-4739-B2B0-137273FC53B8}" type="presParOf" srcId="{0BEEFADE-167E-455C-8D9B-272FF6F3B0DD}" destId="{65C12AAB-38D8-473C-A9BB-47C582B120DB}" srcOrd="2" destOrd="0" presId="urn:microsoft.com/office/officeart/2005/8/layout/cycle3"/>
    <dgm:cxn modelId="{ED1E4C75-2448-4E6B-820D-1CFD175C4D9A}" type="presParOf" srcId="{0BEEFADE-167E-455C-8D9B-272FF6F3B0DD}" destId="{BB8B8E3F-2418-4CC6-BAF2-7CC3D180F744}" srcOrd="3" destOrd="0" presId="urn:microsoft.com/office/officeart/2005/8/layout/cycle3"/>
    <dgm:cxn modelId="{22C6FCE0-C01A-41D1-9503-C4DB1CC20068}" type="presParOf" srcId="{0BEEFADE-167E-455C-8D9B-272FF6F3B0DD}" destId="{C212D53D-A740-4292-983E-9667F761F645}" srcOrd="4" destOrd="0" presId="urn:microsoft.com/office/officeart/2005/8/layout/cycle3"/>
    <dgm:cxn modelId="{13E33495-7B57-46F3-9FF6-989B9FA6919F}" type="presParOf" srcId="{0BEEFADE-167E-455C-8D9B-272FF6F3B0DD}" destId="{5601150F-7B31-4937-882E-6A91D944EEAD}" srcOrd="5" destOrd="0" presId="urn:microsoft.com/office/officeart/2005/8/layout/cycle3"/>
    <dgm:cxn modelId="{63A6EC23-8955-4F10-9C69-C2390A8CB6C7}" type="presParOf" srcId="{0BEEFADE-167E-455C-8D9B-272FF6F3B0DD}" destId="{53003444-484A-442A-A0C4-691FB3BE4BCB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A3D22D-67BE-492D-9909-274373488B78}" type="doc">
      <dgm:prSet loTypeId="urn:microsoft.com/office/officeart/2005/8/layout/cycle3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541EA53-4753-49FD-9AFD-D1A6C3706F0B}">
      <dgm:prSet phldrT="[Text]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BD94E121-B7D5-44F1-A27A-85C6A738AD96}" type="parTrans" cxnId="{6534B017-CC56-4F98-B7CE-030202321392}">
      <dgm:prSet/>
      <dgm:spPr/>
      <dgm:t>
        <a:bodyPr/>
        <a:lstStyle/>
        <a:p>
          <a:endParaRPr lang="en-US"/>
        </a:p>
      </dgm:t>
    </dgm:pt>
    <dgm:pt modelId="{E893DD5F-1A1A-4226-BC5E-53F876E72652}" type="sibTrans" cxnId="{6534B017-CC56-4F98-B7CE-030202321392}">
      <dgm:prSet/>
      <dgm:spPr/>
      <dgm:t>
        <a:bodyPr/>
        <a:lstStyle/>
        <a:p>
          <a:endParaRPr lang="en-US"/>
        </a:p>
      </dgm:t>
    </dgm:pt>
    <dgm:pt modelId="{0D0B827A-738A-4746-A14B-823B688B7CC3}">
      <dgm:prSet phldrT="[Text]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0E6873FA-0DDE-4A59-AE7D-3FF3D83A5B2F}" type="parTrans" cxnId="{9CFE2EEA-AB06-4F3F-8EBE-B5B9DA4BA277}">
      <dgm:prSet/>
      <dgm:spPr/>
      <dgm:t>
        <a:bodyPr/>
        <a:lstStyle/>
        <a:p>
          <a:endParaRPr lang="en-US"/>
        </a:p>
      </dgm:t>
    </dgm:pt>
    <dgm:pt modelId="{4C0BE306-C5C8-47D5-B310-16C1F7B25F10}" type="sibTrans" cxnId="{9CFE2EEA-AB06-4F3F-8EBE-B5B9DA4BA277}">
      <dgm:prSet/>
      <dgm:spPr/>
      <dgm:t>
        <a:bodyPr/>
        <a:lstStyle/>
        <a:p>
          <a:endParaRPr lang="en-US"/>
        </a:p>
      </dgm:t>
    </dgm:pt>
    <dgm:pt modelId="{68775C61-84C9-4C87-BA11-20A5B7B8B416}">
      <dgm:prSet phldrT="[Text]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74FF24AE-C474-423B-B581-09C4ECDE8EC0}" type="parTrans" cxnId="{45366338-86B4-441B-9FDF-B25BF43E329F}">
      <dgm:prSet/>
      <dgm:spPr/>
      <dgm:t>
        <a:bodyPr/>
        <a:lstStyle/>
        <a:p>
          <a:endParaRPr lang="en-US"/>
        </a:p>
      </dgm:t>
    </dgm:pt>
    <dgm:pt modelId="{B2E2EDB2-58E5-4A44-96D5-9FC153338E41}" type="sibTrans" cxnId="{45366338-86B4-441B-9FDF-B25BF43E329F}">
      <dgm:prSet/>
      <dgm:spPr/>
      <dgm:t>
        <a:bodyPr/>
        <a:lstStyle/>
        <a:p>
          <a:endParaRPr lang="en-US"/>
        </a:p>
      </dgm:t>
    </dgm:pt>
    <dgm:pt modelId="{389038E1-84DF-4BB7-85DD-413E5F2FE70A}">
      <dgm:prSet phldrT="[Text]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DC2A5204-F603-4635-894F-781D19AEF6D6}" type="parTrans" cxnId="{39E79131-7B66-43F1-8626-DAAEC0B9B144}">
      <dgm:prSet/>
      <dgm:spPr/>
      <dgm:t>
        <a:bodyPr/>
        <a:lstStyle/>
        <a:p>
          <a:endParaRPr lang="en-US"/>
        </a:p>
      </dgm:t>
    </dgm:pt>
    <dgm:pt modelId="{8AE3A1B5-161E-41BF-A85A-DFCC48EDE564}" type="sibTrans" cxnId="{39E79131-7B66-43F1-8626-DAAEC0B9B144}">
      <dgm:prSet/>
      <dgm:spPr/>
      <dgm:t>
        <a:bodyPr/>
        <a:lstStyle/>
        <a:p>
          <a:endParaRPr lang="en-US"/>
        </a:p>
      </dgm:t>
    </dgm:pt>
    <dgm:pt modelId="{CF11FF95-63BB-4718-AF27-4ABDE2703574}">
      <dgm:prSet phldrT="[Text]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4AC163C9-0C5E-48F5-AE19-7203A154E47C}" type="parTrans" cxnId="{692D39EA-63F6-4EA7-BBDE-993D2E5462B3}">
      <dgm:prSet/>
      <dgm:spPr/>
      <dgm:t>
        <a:bodyPr/>
        <a:lstStyle/>
        <a:p>
          <a:endParaRPr lang="en-US"/>
        </a:p>
      </dgm:t>
    </dgm:pt>
    <dgm:pt modelId="{9387FCAF-A0DF-4B83-BB63-84898685209F}" type="sibTrans" cxnId="{692D39EA-63F6-4EA7-BBDE-993D2E5462B3}">
      <dgm:prSet/>
      <dgm:spPr/>
      <dgm:t>
        <a:bodyPr/>
        <a:lstStyle/>
        <a:p>
          <a:endParaRPr lang="en-US"/>
        </a:p>
      </dgm:t>
    </dgm:pt>
    <dgm:pt modelId="{E2E08401-30F9-4903-8E42-56A3A279CB0C}">
      <dgm:prSet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8E05D101-521A-43A2-B70A-6B2F175D75AB}" type="parTrans" cxnId="{C905CCDD-B5E9-4EBA-8FAA-54EB0D4AC1DB}">
      <dgm:prSet/>
      <dgm:spPr/>
      <dgm:t>
        <a:bodyPr/>
        <a:lstStyle/>
        <a:p>
          <a:endParaRPr lang="en-US"/>
        </a:p>
      </dgm:t>
    </dgm:pt>
    <dgm:pt modelId="{561E0425-B6D2-4688-8D0A-0D50FE3637A9}" type="sibTrans" cxnId="{C905CCDD-B5E9-4EBA-8FAA-54EB0D4AC1DB}">
      <dgm:prSet/>
      <dgm:spPr/>
      <dgm:t>
        <a:bodyPr/>
        <a:lstStyle/>
        <a:p>
          <a:endParaRPr lang="en-US"/>
        </a:p>
      </dgm:t>
    </dgm:pt>
    <dgm:pt modelId="{2EF6309E-80C9-4925-9724-D5295FC9AC6C}" type="pres">
      <dgm:prSet presAssocID="{D4A3D22D-67BE-492D-9909-274373488B7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0BEEFADE-167E-455C-8D9B-272FF6F3B0DD}" type="pres">
      <dgm:prSet presAssocID="{D4A3D22D-67BE-492D-9909-274373488B78}" presName="cycle" presStyleCnt="0"/>
      <dgm:spPr/>
    </dgm:pt>
    <dgm:pt modelId="{A3CE795E-3484-4790-81DC-5519E5A2B6C3}" type="pres">
      <dgm:prSet presAssocID="{7541EA53-4753-49FD-9AFD-D1A6C3706F0B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DF48DC5-0CDA-463D-99DC-F12AFB9B5E89}" type="pres">
      <dgm:prSet presAssocID="{E893DD5F-1A1A-4226-BC5E-53F876E72652}" presName="sibTransFirstNode" presStyleLbl="bgShp" presStyleIdx="0" presStyleCnt="1"/>
      <dgm:spPr/>
      <dgm:t>
        <a:bodyPr/>
        <a:lstStyle/>
        <a:p>
          <a:endParaRPr lang="de-DE"/>
        </a:p>
      </dgm:t>
    </dgm:pt>
    <dgm:pt modelId="{65C12AAB-38D8-473C-A9BB-47C582B120DB}" type="pres">
      <dgm:prSet presAssocID="{0D0B827A-738A-4746-A14B-823B688B7CC3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B8B8E3F-2418-4CC6-BAF2-7CC3D180F744}" type="pres">
      <dgm:prSet presAssocID="{68775C61-84C9-4C87-BA11-20A5B7B8B416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212D53D-A740-4292-983E-9667F761F645}" type="pres">
      <dgm:prSet presAssocID="{389038E1-84DF-4BB7-85DD-413E5F2FE70A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601150F-7B31-4937-882E-6A91D944EEAD}" type="pres">
      <dgm:prSet presAssocID="{CF11FF95-63BB-4718-AF27-4ABDE2703574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3003444-484A-442A-A0C4-691FB3BE4BCB}" type="pres">
      <dgm:prSet presAssocID="{E2E08401-30F9-4903-8E42-56A3A279CB0C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4C94794-A319-43C2-86AE-6DC0F9AC914D}" type="presOf" srcId="{68775C61-84C9-4C87-BA11-20A5B7B8B416}" destId="{BB8B8E3F-2418-4CC6-BAF2-7CC3D180F744}" srcOrd="0" destOrd="0" presId="urn:microsoft.com/office/officeart/2005/8/layout/cycle3"/>
    <dgm:cxn modelId="{49390FDE-D125-4F43-84D4-088107EDEDC8}" type="presOf" srcId="{7541EA53-4753-49FD-9AFD-D1A6C3706F0B}" destId="{A3CE795E-3484-4790-81DC-5519E5A2B6C3}" srcOrd="0" destOrd="0" presId="urn:microsoft.com/office/officeart/2005/8/layout/cycle3"/>
    <dgm:cxn modelId="{6745050A-CCEA-4924-B39C-8AD63CAF8CCF}" type="presOf" srcId="{E893DD5F-1A1A-4226-BC5E-53F876E72652}" destId="{FDF48DC5-0CDA-463D-99DC-F12AFB9B5E89}" srcOrd="0" destOrd="0" presId="urn:microsoft.com/office/officeart/2005/8/layout/cycle3"/>
    <dgm:cxn modelId="{39E79131-7B66-43F1-8626-DAAEC0B9B144}" srcId="{D4A3D22D-67BE-492D-9909-274373488B78}" destId="{389038E1-84DF-4BB7-85DD-413E5F2FE70A}" srcOrd="3" destOrd="0" parTransId="{DC2A5204-F603-4635-894F-781D19AEF6D6}" sibTransId="{8AE3A1B5-161E-41BF-A85A-DFCC48EDE564}"/>
    <dgm:cxn modelId="{6534B017-CC56-4F98-B7CE-030202321392}" srcId="{D4A3D22D-67BE-492D-9909-274373488B78}" destId="{7541EA53-4753-49FD-9AFD-D1A6C3706F0B}" srcOrd="0" destOrd="0" parTransId="{BD94E121-B7D5-44F1-A27A-85C6A738AD96}" sibTransId="{E893DD5F-1A1A-4226-BC5E-53F876E72652}"/>
    <dgm:cxn modelId="{692D39EA-63F6-4EA7-BBDE-993D2E5462B3}" srcId="{D4A3D22D-67BE-492D-9909-274373488B78}" destId="{CF11FF95-63BB-4718-AF27-4ABDE2703574}" srcOrd="4" destOrd="0" parTransId="{4AC163C9-0C5E-48F5-AE19-7203A154E47C}" sibTransId="{9387FCAF-A0DF-4B83-BB63-84898685209F}"/>
    <dgm:cxn modelId="{A7C209D3-7FFE-464E-A64D-74DBD301A805}" type="presOf" srcId="{389038E1-84DF-4BB7-85DD-413E5F2FE70A}" destId="{C212D53D-A740-4292-983E-9667F761F645}" srcOrd="0" destOrd="0" presId="urn:microsoft.com/office/officeart/2005/8/layout/cycle3"/>
    <dgm:cxn modelId="{15ECF6D6-9347-460A-B206-5E8594930014}" type="presOf" srcId="{E2E08401-30F9-4903-8E42-56A3A279CB0C}" destId="{53003444-484A-442A-A0C4-691FB3BE4BCB}" srcOrd="0" destOrd="0" presId="urn:microsoft.com/office/officeart/2005/8/layout/cycle3"/>
    <dgm:cxn modelId="{65D441F7-E162-4735-8363-BEE76E9DAC20}" type="presOf" srcId="{CF11FF95-63BB-4718-AF27-4ABDE2703574}" destId="{5601150F-7B31-4937-882E-6A91D944EEAD}" srcOrd="0" destOrd="0" presId="urn:microsoft.com/office/officeart/2005/8/layout/cycle3"/>
    <dgm:cxn modelId="{C905CCDD-B5E9-4EBA-8FAA-54EB0D4AC1DB}" srcId="{D4A3D22D-67BE-492D-9909-274373488B78}" destId="{E2E08401-30F9-4903-8E42-56A3A279CB0C}" srcOrd="5" destOrd="0" parTransId="{8E05D101-521A-43A2-B70A-6B2F175D75AB}" sibTransId="{561E0425-B6D2-4688-8D0A-0D50FE3637A9}"/>
    <dgm:cxn modelId="{45366338-86B4-441B-9FDF-B25BF43E329F}" srcId="{D4A3D22D-67BE-492D-9909-274373488B78}" destId="{68775C61-84C9-4C87-BA11-20A5B7B8B416}" srcOrd="2" destOrd="0" parTransId="{74FF24AE-C474-423B-B581-09C4ECDE8EC0}" sibTransId="{B2E2EDB2-58E5-4A44-96D5-9FC153338E41}"/>
    <dgm:cxn modelId="{3F95D548-7EE2-4115-B499-9CE5AF547300}" type="presOf" srcId="{0D0B827A-738A-4746-A14B-823B688B7CC3}" destId="{65C12AAB-38D8-473C-A9BB-47C582B120DB}" srcOrd="0" destOrd="0" presId="urn:microsoft.com/office/officeart/2005/8/layout/cycle3"/>
    <dgm:cxn modelId="{9CFE2EEA-AB06-4F3F-8EBE-B5B9DA4BA277}" srcId="{D4A3D22D-67BE-492D-9909-274373488B78}" destId="{0D0B827A-738A-4746-A14B-823B688B7CC3}" srcOrd="1" destOrd="0" parTransId="{0E6873FA-0DDE-4A59-AE7D-3FF3D83A5B2F}" sibTransId="{4C0BE306-C5C8-47D5-B310-16C1F7B25F10}"/>
    <dgm:cxn modelId="{4835F651-B1B4-4E18-8A53-864AF93B44C4}" type="presOf" srcId="{D4A3D22D-67BE-492D-9909-274373488B78}" destId="{2EF6309E-80C9-4925-9724-D5295FC9AC6C}" srcOrd="0" destOrd="0" presId="urn:microsoft.com/office/officeart/2005/8/layout/cycle3"/>
    <dgm:cxn modelId="{C9E262BA-4A04-4E8E-B814-C8A1025B7AB8}" type="presParOf" srcId="{2EF6309E-80C9-4925-9724-D5295FC9AC6C}" destId="{0BEEFADE-167E-455C-8D9B-272FF6F3B0DD}" srcOrd="0" destOrd="0" presId="urn:microsoft.com/office/officeart/2005/8/layout/cycle3"/>
    <dgm:cxn modelId="{1C1E2BAB-37CA-4A1D-BDE7-502C95B24EBD}" type="presParOf" srcId="{0BEEFADE-167E-455C-8D9B-272FF6F3B0DD}" destId="{A3CE795E-3484-4790-81DC-5519E5A2B6C3}" srcOrd="0" destOrd="0" presId="urn:microsoft.com/office/officeart/2005/8/layout/cycle3"/>
    <dgm:cxn modelId="{F7DA9776-FD01-4A86-A3F3-18530604F24D}" type="presParOf" srcId="{0BEEFADE-167E-455C-8D9B-272FF6F3B0DD}" destId="{FDF48DC5-0CDA-463D-99DC-F12AFB9B5E89}" srcOrd="1" destOrd="0" presId="urn:microsoft.com/office/officeart/2005/8/layout/cycle3"/>
    <dgm:cxn modelId="{BBD981D2-6721-4739-B2B0-137273FC53B8}" type="presParOf" srcId="{0BEEFADE-167E-455C-8D9B-272FF6F3B0DD}" destId="{65C12AAB-38D8-473C-A9BB-47C582B120DB}" srcOrd="2" destOrd="0" presId="urn:microsoft.com/office/officeart/2005/8/layout/cycle3"/>
    <dgm:cxn modelId="{ED1E4C75-2448-4E6B-820D-1CFD175C4D9A}" type="presParOf" srcId="{0BEEFADE-167E-455C-8D9B-272FF6F3B0DD}" destId="{BB8B8E3F-2418-4CC6-BAF2-7CC3D180F744}" srcOrd="3" destOrd="0" presId="urn:microsoft.com/office/officeart/2005/8/layout/cycle3"/>
    <dgm:cxn modelId="{22C6FCE0-C01A-41D1-9503-C4DB1CC20068}" type="presParOf" srcId="{0BEEFADE-167E-455C-8D9B-272FF6F3B0DD}" destId="{C212D53D-A740-4292-983E-9667F761F645}" srcOrd="4" destOrd="0" presId="urn:microsoft.com/office/officeart/2005/8/layout/cycle3"/>
    <dgm:cxn modelId="{13E33495-7B57-46F3-9FF6-989B9FA6919F}" type="presParOf" srcId="{0BEEFADE-167E-455C-8D9B-272FF6F3B0DD}" destId="{5601150F-7B31-4937-882E-6A91D944EEAD}" srcOrd="5" destOrd="0" presId="urn:microsoft.com/office/officeart/2005/8/layout/cycle3"/>
    <dgm:cxn modelId="{63A6EC23-8955-4F10-9C69-C2390A8CB6C7}" type="presParOf" srcId="{0BEEFADE-167E-455C-8D9B-272FF6F3B0DD}" destId="{53003444-484A-442A-A0C4-691FB3BE4BCB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F48DC5-0CDA-463D-99DC-F12AFB9B5E89}">
      <dsp:nvSpPr>
        <dsp:cNvPr id="0" name=""/>
        <dsp:cNvSpPr/>
      </dsp:nvSpPr>
      <dsp:spPr>
        <a:xfrm>
          <a:off x="355116" y="-7021"/>
          <a:ext cx="5698479" cy="5698479"/>
        </a:xfrm>
        <a:prstGeom prst="circularArrow">
          <a:avLst>
            <a:gd name="adj1" fmla="val 5274"/>
            <a:gd name="adj2" fmla="val 312630"/>
            <a:gd name="adj3" fmla="val 14259544"/>
            <a:gd name="adj4" fmla="val 17108660"/>
            <a:gd name="adj5" fmla="val 5477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CE795E-3484-4790-81DC-5519E5A2B6C3}">
      <dsp:nvSpPr>
        <dsp:cNvPr id="0" name=""/>
        <dsp:cNvSpPr/>
      </dsp:nvSpPr>
      <dsp:spPr>
        <a:xfrm>
          <a:off x="2140409" y="586"/>
          <a:ext cx="2127892" cy="106394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Guess of beam profile </a:t>
          </a:r>
          <a14:m xmlns:a14="http://schemas.microsoft.com/office/drawing/2010/main">
            <m:oMath xmlns:m="http://schemas.openxmlformats.org/officeDocument/2006/math">
              <m:r>
                <a:rPr lang="de-CH" sz="900" b="0" i="1" kern="1200" smtClean="0">
                  <a:latin typeface="Cambria Math"/>
                </a:rPr>
                <m:t>𝑋</m:t>
              </m:r>
            </m:oMath>
          </a14:m>
          <a:endParaRPr lang="en-US" sz="900" kern="1200" dirty="0"/>
        </a:p>
      </dsp:txBody>
      <dsp:txXfrm>
        <a:off x="2192347" y="52524"/>
        <a:ext cx="2024016" cy="960070"/>
      </dsp:txXfrm>
    </dsp:sp>
    <dsp:sp modelId="{65C12AAB-38D8-473C-A9BB-47C582B120DB}">
      <dsp:nvSpPr>
        <dsp:cNvPr id="0" name=""/>
        <dsp:cNvSpPr/>
      </dsp:nvSpPr>
      <dsp:spPr>
        <a:xfrm>
          <a:off x="4142449" y="1156464"/>
          <a:ext cx="2127892" cy="1063946"/>
        </a:xfrm>
        <a:prstGeom prst="roundRect">
          <a:avLst/>
        </a:prstGeom>
        <a:solidFill>
          <a:schemeClr val="accent3">
            <a:hueOff val="-338119"/>
            <a:satOff val="-8204"/>
            <a:lumOff val="-160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Apply matrix transform to get projection of current beam profile: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b>
                  <m:sSubPr>
                    <m:ctrlPr>
                      <a:rPr lang="de-CH" sz="900" b="0" i="1" kern="1200" smtClean="0">
                        <a:latin typeface="Cambria Math"/>
                      </a:rPr>
                    </m:ctrlPr>
                  </m:sSubPr>
                  <m:e>
                    <m:r>
                      <a:rPr lang="de-CH" sz="900" b="0" i="1" kern="1200" smtClean="0">
                        <a:latin typeface="Cambria Math"/>
                      </a:rPr>
                      <m:t>𝑌</m:t>
                    </m:r>
                  </m:e>
                  <m:sub>
                    <m:r>
                      <a:rPr lang="de-CH" sz="900" b="0" i="1" kern="1200" smtClean="0">
                        <a:latin typeface="Cambria Math"/>
                      </a:rPr>
                      <m:t>𝑐𝑢𝑟</m:t>
                    </m:r>
                  </m:sub>
                </m:sSub>
                <m:r>
                  <a:rPr lang="de-CH" sz="900" b="0" i="1" kern="1200" smtClean="0">
                    <a:latin typeface="Cambria Math"/>
                  </a:rPr>
                  <m:t>=</m:t>
                </m:r>
                <m:r>
                  <a:rPr lang="de-CH" sz="900" b="0" i="1" kern="1200" smtClean="0">
                    <a:latin typeface="Cambria Math"/>
                  </a:rPr>
                  <m:t>𝑀</m:t>
                </m:r>
                <m:r>
                  <a:rPr lang="de-CH" sz="900" b="0" i="1" kern="1200" smtClean="0">
                    <a:latin typeface="Cambria Math"/>
                  </a:rPr>
                  <m:t> ∙</m:t>
                </m:r>
                <m:r>
                  <a:rPr lang="de-CH" sz="900" b="0" i="1" kern="1200" smtClean="0">
                    <a:latin typeface="Cambria Math"/>
                    <a:ea typeface="Cambria Math"/>
                  </a:rPr>
                  <m:t>𝑋</m:t>
                </m:r>
              </m:oMath>
            </m:oMathPara>
          </a14:m>
          <a:endParaRPr lang="en-US" sz="900" kern="1200" dirty="0"/>
        </a:p>
      </dsp:txBody>
      <dsp:txXfrm>
        <a:off x="4194387" y="1208402"/>
        <a:ext cx="2024016" cy="960070"/>
      </dsp:txXfrm>
    </dsp:sp>
    <dsp:sp modelId="{BB8B8E3F-2418-4CC6-BAF2-7CC3D180F744}">
      <dsp:nvSpPr>
        <dsp:cNvPr id="0" name=""/>
        <dsp:cNvSpPr/>
      </dsp:nvSpPr>
      <dsp:spPr>
        <a:xfrm>
          <a:off x="4142449" y="3468221"/>
          <a:ext cx="2127892" cy="1063946"/>
        </a:xfrm>
        <a:prstGeom prst="roundRect">
          <a:avLst/>
        </a:prstGeom>
        <a:solidFill>
          <a:schemeClr val="accent3">
            <a:hueOff val="-676239"/>
            <a:satOff val="-16408"/>
            <a:lumOff val="-321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  Compute fraction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measured projection / current profile`s projection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de-CH" sz="900" b="0" i="1" kern="1200" smtClean="0">
                    <a:latin typeface="Cambria Math"/>
                  </a:rPr>
                  <m:t>𝐹</m:t>
                </m:r>
                <m:r>
                  <a:rPr lang="de-CH" sz="900" b="0" i="1" kern="1200" smtClean="0">
                    <a:latin typeface="Cambria Math"/>
                  </a:rPr>
                  <m:t>= </m:t>
                </m:r>
                <m:f>
                  <m:fPr>
                    <m:ctrlPr>
                      <a:rPr lang="de-CH" sz="900" b="0" i="1" kern="1200" smtClean="0">
                        <a:latin typeface="Cambria Math"/>
                      </a:rPr>
                    </m:ctrlPr>
                  </m:fPr>
                  <m:num>
                    <m:r>
                      <a:rPr lang="de-CH" sz="900" b="0" i="1" kern="1200" smtClean="0">
                        <a:latin typeface="Cambria Math"/>
                      </a:rPr>
                      <m:t>𝑌</m:t>
                    </m:r>
                  </m:num>
                  <m:den>
                    <m:sSub>
                      <m:sSubPr>
                        <m:ctrlPr>
                          <a:rPr lang="de-CH" sz="900" b="0" i="1" kern="120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CH" sz="900" b="0" i="1" kern="1200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de-CH" sz="900" b="0" i="1" kern="1200" smtClean="0">
                            <a:latin typeface="Cambria Math"/>
                          </a:rPr>
                          <m:t>𝑐𝑢𝑟</m:t>
                        </m:r>
                      </m:sub>
                    </m:sSub>
                  </m:den>
                </m:f>
              </m:oMath>
            </m:oMathPara>
          </a14:m>
          <a:endParaRPr lang="en-US" sz="900" kern="1200" dirty="0" smtClean="0"/>
        </a:p>
      </dsp:txBody>
      <dsp:txXfrm>
        <a:off x="4194387" y="3520159"/>
        <a:ext cx="2024016" cy="960070"/>
      </dsp:txXfrm>
    </dsp:sp>
    <dsp:sp modelId="{C212D53D-A740-4292-983E-9667F761F645}">
      <dsp:nvSpPr>
        <dsp:cNvPr id="0" name=""/>
        <dsp:cNvSpPr/>
      </dsp:nvSpPr>
      <dsp:spPr>
        <a:xfrm>
          <a:off x="2140409" y="4624099"/>
          <a:ext cx="2127892" cy="1063946"/>
        </a:xfrm>
        <a:prstGeom prst="roundRect">
          <a:avLst/>
        </a:prstGeom>
        <a:solidFill>
          <a:schemeClr val="accent3">
            <a:hueOff val="-1014358"/>
            <a:satOff val="-24612"/>
            <a:lumOff val="-48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Backprojection step:  get correction factor for each pixel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de-CH" sz="900" b="0" i="1" kern="1200" smtClean="0">
                    <a:latin typeface="Cambria Math"/>
                  </a:rPr>
                  <m:t>𝐶</m:t>
                </m:r>
                <m:r>
                  <a:rPr lang="de-CH" sz="900" b="0" i="1" kern="1200" smtClean="0">
                    <a:latin typeface="Cambria Math"/>
                  </a:rPr>
                  <m:t>= </m:t>
                </m:r>
                <m:sSup>
                  <m:sSupPr>
                    <m:ctrlPr>
                      <a:rPr lang="de-CH" sz="900" b="0" i="1" kern="1200" smtClean="0">
                        <a:latin typeface="Cambria Math"/>
                      </a:rPr>
                    </m:ctrlPr>
                  </m:sSupPr>
                  <m:e>
                    <m:r>
                      <a:rPr lang="de-CH" sz="900" b="0" i="1" kern="1200" smtClean="0">
                        <a:latin typeface="Cambria Math"/>
                      </a:rPr>
                      <m:t>𝑀</m:t>
                    </m:r>
                  </m:e>
                  <m:sup>
                    <m:r>
                      <a:rPr lang="de-CH" sz="900" b="0" i="1" kern="1200" smtClean="0">
                        <a:latin typeface="Cambria Math"/>
                      </a:rPr>
                      <m:t>𝑇</m:t>
                    </m:r>
                  </m:sup>
                </m:sSup>
                <m:r>
                  <a:rPr lang="de-CH" sz="900" b="0" i="1" kern="1200" smtClean="0">
                    <a:latin typeface="Cambria Math"/>
                  </a:rPr>
                  <m:t> </m:t>
                </m:r>
                <m:r>
                  <a:rPr lang="de-CH" sz="900" b="0" i="1" kern="1200" smtClean="0">
                    <a:latin typeface="Cambria Math"/>
                    <a:ea typeface="Cambria Math"/>
                  </a:rPr>
                  <m:t>∙</m:t>
                </m:r>
                <m:r>
                  <a:rPr lang="de-CH" sz="900" b="0" i="1" kern="1200" smtClean="0">
                    <a:latin typeface="Cambria Math"/>
                    <a:ea typeface="Cambria Math"/>
                  </a:rPr>
                  <m:t>𝐹</m:t>
                </m:r>
              </m:oMath>
            </m:oMathPara>
          </a14:m>
          <a:endParaRPr lang="en-US" sz="900" kern="1200" dirty="0" smtClean="0"/>
        </a:p>
      </dsp:txBody>
      <dsp:txXfrm>
        <a:off x="2192347" y="4676037"/>
        <a:ext cx="2024016" cy="960070"/>
      </dsp:txXfrm>
    </dsp:sp>
    <dsp:sp modelId="{5601150F-7B31-4937-882E-6A91D944EEAD}">
      <dsp:nvSpPr>
        <dsp:cNvPr id="0" name=""/>
        <dsp:cNvSpPr/>
      </dsp:nvSpPr>
      <dsp:spPr>
        <a:xfrm>
          <a:off x="138369" y="3468221"/>
          <a:ext cx="2127892" cy="1063946"/>
        </a:xfrm>
        <a:prstGeom prst="roundRect">
          <a:avLst/>
        </a:prstGeom>
        <a:solidFill>
          <a:schemeClr val="accent3">
            <a:hueOff val="-1352477"/>
            <a:satOff val="-32816"/>
            <a:lumOff val="-64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Normalize calculated corrections, multiply to previous guess of profile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de-CH" sz="900" b="0" i="1" kern="1200" smtClean="0">
                    <a:latin typeface="Cambria Math"/>
                  </a:rPr>
                  <m:t>𝑋</m:t>
                </m:r>
                <m:r>
                  <a:rPr lang="de-CH" sz="900" b="0" i="1" kern="1200" smtClean="0">
                    <a:latin typeface="Cambria Math"/>
                  </a:rPr>
                  <m:t>=</m:t>
                </m:r>
                <m:r>
                  <a:rPr lang="de-CH" sz="900" b="0" i="1" kern="1200" smtClean="0">
                    <a:latin typeface="Cambria Math"/>
                  </a:rPr>
                  <m:t>𝑋</m:t>
                </m:r>
                <m:r>
                  <a:rPr lang="de-CH" sz="900" b="0" i="1" kern="1200" smtClean="0">
                    <a:latin typeface="Cambria Math"/>
                  </a:rPr>
                  <m:t> ∙</m:t>
                </m:r>
                <m:f>
                  <m:fPr>
                    <m:ctrlPr>
                      <a:rPr lang="de-CH" sz="900" b="0" i="1" kern="1200" smtClean="0">
                        <a:latin typeface="Cambria Math"/>
                        <a:ea typeface="Cambria Math"/>
                      </a:rPr>
                    </m:ctrlPr>
                  </m:fPr>
                  <m:num>
                    <m:r>
                      <a:rPr lang="de-CH" sz="900" b="0" i="1" kern="1200" smtClean="0">
                        <a:latin typeface="Cambria Math"/>
                        <a:ea typeface="Cambria Math"/>
                      </a:rPr>
                      <m:t>𝐶</m:t>
                    </m:r>
                  </m:num>
                  <m:den>
                    <m:r>
                      <a:rPr lang="de-CH" sz="900" b="0" i="1" kern="1200" smtClean="0">
                        <a:latin typeface="Cambria Math"/>
                        <a:ea typeface="Cambria Math"/>
                      </a:rPr>
                      <m:t>𝑁</m:t>
                    </m:r>
                  </m:den>
                </m:f>
              </m:oMath>
            </m:oMathPara>
          </a14:m>
          <a:endParaRPr lang="en-US" sz="900" kern="1200" dirty="0"/>
        </a:p>
      </dsp:txBody>
      <dsp:txXfrm>
        <a:off x="190307" y="3520159"/>
        <a:ext cx="2024016" cy="960070"/>
      </dsp:txXfrm>
    </dsp:sp>
    <dsp:sp modelId="{53003444-484A-442A-A0C4-691FB3BE4BCB}">
      <dsp:nvSpPr>
        <dsp:cNvPr id="0" name=""/>
        <dsp:cNvSpPr/>
      </dsp:nvSpPr>
      <dsp:spPr>
        <a:xfrm>
          <a:off x="138369" y="1156464"/>
          <a:ext cx="2127892" cy="1063946"/>
        </a:xfrm>
        <a:prstGeom prst="roundRect">
          <a:avLst/>
        </a:prstGeom>
        <a:solidFill>
          <a:schemeClr val="accent3">
            <a:hueOff val="-1690596"/>
            <a:satOff val="-41020"/>
            <a:lumOff val="-80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Apply Gaussian kernel to smooth result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de-CH" sz="900" b="0" i="1" kern="1200" smtClean="0">
                    <a:latin typeface="Cambria Math"/>
                  </a:rPr>
                  <m:t>𝑋</m:t>
                </m:r>
                <m:r>
                  <a:rPr lang="de-CH" sz="900" b="0" i="1" kern="1200" smtClean="0">
                    <a:latin typeface="Cambria Math"/>
                  </a:rPr>
                  <m:t>=</m:t>
                </m:r>
                <m:r>
                  <a:rPr lang="de-CH" sz="900" b="0" i="1" kern="1200" smtClean="0">
                    <a:latin typeface="Cambria Math"/>
                  </a:rPr>
                  <m:t>𝐺</m:t>
                </m:r>
                <m:r>
                  <a:rPr lang="de-CH" sz="900" b="0" i="1" kern="1200" smtClean="0">
                    <a:latin typeface="Cambria Math"/>
                  </a:rPr>
                  <m:t>(</m:t>
                </m:r>
                <m:r>
                  <a:rPr lang="de-CH" sz="900" b="0" i="1" kern="1200" smtClean="0">
                    <a:latin typeface="Cambria Math"/>
                  </a:rPr>
                  <m:t>𝑋</m:t>
                </m:r>
                <m:r>
                  <a:rPr lang="de-CH" sz="900" b="0" i="1" kern="1200" smtClean="0">
                    <a:latin typeface="Cambria Math"/>
                  </a:rPr>
                  <m:t>)</m:t>
                </m:r>
              </m:oMath>
            </m:oMathPara>
          </a14:m>
          <a:endParaRPr lang="en-US" sz="900" kern="1200" dirty="0"/>
        </a:p>
      </dsp:txBody>
      <dsp:txXfrm>
        <a:off x="190307" y="1208402"/>
        <a:ext cx="2024016" cy="9600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Edit subtitle master style sheet by clicking on it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GB" noProof="0" dirty="0" smtClean="0"/>
              <a:t>Edit text master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Enter slide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g"/><Relationship Id="rId4" Type="http://schemas.openxmlformats.org/officeDocument/2006/relationships/image" Target="../media/image9.t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18.png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572001"/>
            <a:ext cx="7969249" cy="1090800"/>
          </a:xfrm>
        </p:spPr>
        <p:txBody>
          <a:bodyPr/>
          <a:lstStyle/>
          <a:p>
            <a:r>
              <a:rPr lang="en-GB" noProof="0" dirty="0" smtClean="0"/>
              <a:t>2D </a:t>
            </a:r>
            <a:r>
              <a:rPr lang="en-GB" dirty="0" smtClean="0"/>
              <a:t>B</a:t>
            </a:r>
            <a:r>
              <a:rPr lang="en-GB" noProof="0" dirty="0" err="1" smtClean="0"/>
              <a:t>eam</a:t>
            </a:r>
            <a:r>
              <a:rPr lang="en-GB" noProof="0" dirty="0" smtClean="0"/>
              <a:t> Profile Reconstruction </a:t>
            </a:r>
            <a:r>
              <a:rPr lang="en-GB" dirty="0" smtClean="0"/>
              <a:t>in the ACHIP Chamber at SwissFEL Using Wire Scanners</a:t>
            </a:r>
            <a:endParaRPr lang="en-GB" noProof="0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 smtClean="0"/>
              <a:t>Adrian Kirchner :: </a:t>
            </a:r>
            <a:r>
              <a:rPr lang="en-US" dirty="0"/>
              <a:t>visiting student from </a:t>
            </a:r>
            <a:r>
              <a:rPr lang="en-US" dirty="0" smtClean="0"/>
              <a:t>FAU Erlangen </a:t>
            </a:r>
            <a:r>
              <a:rPr lang="en-GB" noProof="0" dirty="0" smtClean="0"/>
              <a:t>::  </a:t>
            </a:r>
            <a:r>
              <a:rPr lang="en-GB" noProof="0" dirty="0"/>
              <a:t>Paul Scherrer </a:t>
            </a:r>
            <a:r>
              <a:rPr lang="en-GB" noProof="0" dirty="0" smtClean="0"/>
              <a:t>Institute</a:t>
            </a:r>
            <a:endParaRPr lang="en-GB" noProof="0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2800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dirty="0" smtClean="0">
                <a:solidFill>
                  <a:srgbClr val="969696"/>
                </a:solidFill>
                <a:latin typeface="+mn-lt"/>
              </a:rPr>
              <a:t>SwissFEL Progress </a:t>
            </a:r>
            <a:r>
              <a:rPr lang="en-GB" sz="1800" b="1" dirty="0">
                <a:solidFill>
                  <a:srgbClr val="969696"/>
                </a:solidFill>
                <a:latin typeface="+mn-lt"/>
              </a:rPr>
              <a:t>M</a:t>
            </a:r>
            <a:r>
              <a:rPr lang="en-GB" sz="1800" b="1" dirty="0" smtClean="0">
                <a:solidFill>
                  <a:srgbClr val="969696"/>
                </a:solidFill>
                <a:latin typeface="+mn-lt"/>
              </a:rPr>
              <a:t>eeting, 3.09.2019</a:t>
            </a:r>
            <a:endParaRPr lang="en-GB" sz="1800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636912"/>
            <a:ext cx="894447" cy="722493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204864"/>
            <a:ext cx="894447" cy="350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Creation of matrix </a:t>
                </a:r>
                <a14:m>
                  <m:oMath xmlns:m="http://schemas.openxmlformats.org/officeDocument/2006/math">
                    <m:r>
                      <a:rPr lang="de-CH" i="1" kern="1000" spc="30">
                        <a:latin typeface="Cambria Math"/>
                        <a:cs typeface="Franklin Gothic Book"/>
                      </a:rPr>
                      <m:t>𝑀</m:t>
                    </m:r>
                    <m:r>
                      <a:rPr lang="de-CH" i="1" kern="1000" spc="30">
                        <a:latin typeface="Cambria Math"/>
                        <a:cs typeface="Franklin Gothic Book"/>
                      </a:rPr>
                      <m:t> </m:t>
                    </m:r>
                  </m:oMath>
                </a14:m>
                <a:r>
                  <a:rPr lang="en-US" dirty="0" smtClean="0"/>
                  <a:t>requires a bit of computation, but: Application of is very fast!</a:t>
                </a:r>
              </a:p>
              <a:p>
                <a:r>
                  <a:rPr lang="en-US" dirty="0" smtClean="0"/>
                  <a:t>Matrices can be interpolated for measurements with less data points than the matrix supports (This again is comparably fast)</a:t>
                </a:r>
              </a:p>
              <a:p>
                <a:r>
                  <a:rPr lang="en-US" dirty="0" smtClean="0"/>
                  <a:t>Speeds as high as 600 iterations/s were achieved (on a Laptop from 2012)</a:t>
                </a:r>
              </a:p>
              <a:p>
                <a:r>
                  <a:rPr lang="en-US" dirty="0" smtClean="0"/>
                  <a:t>Studies of convergence showed that Tomographic reconstruction can lead to better match to the measured data compared to a fit (</a:t>
                </a:r>
                <a:r>
                  <a:rPr lang="en-US" dirty="0"/>
                  <a:t>e</a:t>
                </a:r>
                <a:r>
                  <a:rPr lang="en-US" dirty="0" smtClean="0"/>
                  <a:t>valuated using the L1 Norm)</a:t>
                </a:r>
                <a:endParaRPr lang="en-US" dirty="0"/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2"/>
                <a:stretch>
                  <a:fillRect l="-1654" t="-13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Tomographic</a:t>
            </a:r>
            <a:r>
              <a:rPr lang="de-CH" dirty="0"/>
              <a:t> </a:t>
            </a:r>
            <a:r>
              <a:rPr lang="de-CH" dirty="0" err="1"/>
              <a:t>R</a:t>
            </a:r>
            <a:r>
              <a:rPr lang="de-CH" dirty="0" err="1" smtClean="0"/>
              <a:t>econstruction</a:t>
            </a:r>
            <a:r>
              <a:rPr lang="de-CH" dirty="0" smtClean="0"/>
              <a:t> - </a:t>
            </a:r>
            <a:r>
              <a:rPr lang="de-CH" dirty="0" err="1"/>
              <a:t>A</a:t>
            </a:r>
            <a:r>
              <a:rPr lang="de-CH" dirty="0" err="1" smtClean="0"/>
              <a:t>pplicability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3306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7" t="1686" r="2212" b="3751"/>
          <a:stretch/>
        </p:blipFill>
        <p:spPr>
          <a:xfrm>
            <a:off x="598310" y="1275644"/>
            <a:ext cx="8527703" cy="4529620"/>
          </a:xfrm>
        </p:spPr>
      </p:pic>
      <p:sp>
        <p:nvSpPr>
          <p:cNvPr id="7" name="Ellipse 6"/>
          <p:cNvSpPr/>
          <p:nvPr/>
        </p:nvSpPr>
        <p:spPr bwMode="auto">
          <a:xfrm>
            <a:off x="2297123" y="1916832"/>
            <a:ext cx="504056" cy="576064"/>
          </a:xfrm>
          <a:prstGeom prst="ellipse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10" y="1115141"/>
            <a:ext cx="3901682" cy="3826027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Tomographic</a:t>
            </a:r>
            <a:r>
              <a:rPr lang="de-CH" dirty="0"/>
              <a:t> </a:t>
            </a:r>
            <a:r>
              <a:rPr lang="de-CH" dirty="0" err="1"/>
              <a:t>R</a:t>
            </a:r>
            <a:r>
              <a:rPr lang="de-CH" dirty="0" err="1" smtClean="0"/>
              <a:t>econstruction</a:t>
            </a:r>
            <a:r>
              <a:rPr lang="de-CH" dirty="0" smtClean="0"/>
              <a:t> - Demo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66806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6" t="1745" r="2748" b="3771"/>
          <a:stretch/>
        </p:blipFill>
        <p:spPr>
          <a:xfrm>
            <a:off x="437675" y="1412776"/>
            <a:ext cx="8670829" cy="4608512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Tomographic</a:t>
            </a:r>
            <a:r>
              <a:rPr lang="de-CH" dirty="0"/>
              <a:t> </a:t>
            </a:r>
            <a:r>
              <a:rPr lang="de-CH" dirty="0" err="1"/>
              <a:t>R</a:t>
            </a:r>
            <a:r>
              <a:rPr lang="de-CH" dirty="0" err="1" smtClean="0"/>
              <a:t>econstruction</a:t>
            </a:r>
            <a:r>
              <a:rPr lang="de-CH" dirty="0" smtClean="0"/>
              <a:t> – Test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/>
              <a:t>S</a:t>
            </a:r>
            <a:r>
              <a:rPr lang="de-CH" dirty="0" smtClean="0"/>
              <a:t>ub – </a:t>
            </a:r>
            <a:r>
              <a:rPr lang="de-CH" dirty="0" err="1"/>
              <a:t>M</a:t>
            </a:r>
            <a:r>
              <a:rPr lang="de-CH" dirty="0" err="1" smtClean="0"/>
              <a:t>icrometer</a:t>
            </a:r>
            <a:r>
              <a:rPr lang="de-CH" dirty="0" smtClean="0"/>
              <a:t> </a:t>
            </a:r>
            <a:r>
              <a:rPr lang="de-CH" dirty="0" err="1"/>
              <a:t>B</a:t>
            </a:r>
            <a:r>
              <a:rPr lang="de-CH" dirty="0" err="1" smtClean="0"/>
              <a:t>eams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755576" y="6165304"/>
                <a:ext cx="6480720" cy="4958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US" sz="1800" kern="1000" spc="30" dirty="0" smtClean="0">
                    <a:latin typeface="+mn-lt"/>
                    <a:cs typeface="Franklin Gothic Book"/>
                  </a:rPr>
                  <a:t>Beam size here: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kern="1000" spc="30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800" i="1" kern="1000" spc="30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de-CH" sz="1800" b="0" i="1" kern="1000" spc="30" smtClean="0">
                            <a:latin typeface="Cambria Math"/>
                            <a:ea typeface="Cambria Math"/>
                          </a:rPr>
                          <m:t>𝑥</m:t>
                        </m:r>
                      </m:sub>
                    </m:sSub>
                    <m:r>
                      <a:rPr lang="de-CH" sz="1800" b="0" i="1" kern="1000" spc="30" smtClean="0">
                        <a:latin typeface="Cambria Math"/>
                        <a:ea typeface="Cambria Math"/>
                      </a:rPr>
                      <m:t>=300 </m:t>
                    </m:r>
                    <m:r>
                      <a:rPr lang="de-CH" sz="1800" b="0" i="1" kern="1000" spc="30" smtClean="0">
                        <a:latin typeface="Cambria Math"/>
                        <a:ea typeface="Cambria Math"/>
                      </a:rPr>
                      <m:t>𝑛𝑚</m:t>
                    </m:r>
                    <m:r>
                      <a:rPr lang="de-CH" sz="1800" b="0" i="1" kern="1000" spc="30" smtClean="0">
                        <a:latin typeface="Cambria Math"/>
                        <a:ea typeface="Cambria Math"/>
                      </a:rPr>
                      <m:t>, </m:t>
                    </m:r>
                    <m:sSub>
                      <m:sSubPr>
                        <m:ctrlPr>
                          <a:rPr lang="de-CH" sz="1800" b="0" i="1" kern="1000" spc="30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CH" sz="1800" b="0" i="1" kern="1000" spc="30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de-CH" sz="1800" b="0" i="1" kern="1000" spc="30" smtClean="0">
                            <a:latin typeface="Cambria Math"/>
                            <a:ea typeface="Cambria Math"/>
                          </a:rPr>
                          <m:t>𝑦</m:t>
                        </m:r>
                      </m:sub>
                    </m:sSub>
                    <m:r>
                      <a:rPr lang="de-CH" sz="1800" b="0" i="1" kern="1000" spc="30" smtClean="0">
                        <a:latin typeface="Cambria Math"/>
                        <a:ea typeface="Cambria Math"/>
                      </a:rPr>
                      <m:t>=350 </m:t>
                    </m:r>
                    <m:r>
                      <a:rPr lang="de-CH" sz="1800" b="0" i="1" kern="1000" spc="30" smtClean="0">
                        <a:latin typeface="Cambria Math"/>
                        <a:ea typeface="Cambria Math"/>
                      </a:rPr>
                      <m:t>𝑛𝑚</m:t>
                    </m:r>
                  </m:oMath>
                </a14:m>
                <a:endParaRPr lang="en-US" sz="1800" kern="1000" spc="30" dirty="0" smtClean="0">
                  <a:latin typeface="+mn-lt"/>
                  <a:cs typeface="Franklin Gothic Book"/>
                </a:endParaRP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6165304"/>
                <a:ext cx="6480720" cy="495846"/>
              </a:xfrm>
              <a:prstGeom prst="rect">
                <a:avLst/>
              </a:prstGeom>
              <a:blipFill rotWithShape="1">
                <a:blip r:embed="rId3"/>
                <a:stretch>
                  <a:fillRect l="-2258" t="-9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01453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42988" y="1341438"/>
                <a:ext cx="7742237" cy="5183906"/>
              </a:xfrm>
            </p:spPr>
            <p:txBody>
              <a:bodyPr/>
              <a:lstStyle/>
              <a:p>
                <a:r>
                  <a:rPr lang="en-US" dirty="0" smtClean="0"/>
                  <a:t>Measure beam profile at different phase advances</a:t>
                </a:r>
              </a:p>
              <a:p>
                <a:r>
                  <a:rPr lang="en-US" dirty="0" smtClean="0"/>
                  <a:t>Instead of quad-scan, move hexapod along z (range: +/- 5 cm)</a:t>
                </a:r>
              </a:p>
              <a:p>
                <a:r>
                  <a:rPr lang="en-US" b="0" dirty="0" smtClean="0"/>
                  <a:t>At </a:t>
                </a:r>
                <a:r>
                  <a:rPr lang="en-US" dirty="0" smtClean="0"/>
                  <a:t>center: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b="0" dirty="0" smtClean="0"/>
                  <a:t> cm</a:t>
                </a:r>
              </a:p>
              <a:p>
                <a:r>
                  <a:rPr lang="en-US" b="0" dirty="0" smtClean="0"/>
                  <a:t>Evolution of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b="0" dirty="0" smtClean="0"/>
                  <a:t> around focus: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den>
                    </m:f>
                  </m:oMath>
                </a14:m>
                <a:endParaRPr lang="en-US" b="0" dirty="0" smtClean="0"/>
              </a:p>
              <a:p>
                <a:r>
                  <a:rPr lang="en-US" b="0" i="0" dirty="0" smtClean="0">
                    <a:latin typeface="Cambria Math" panose="02040503050406030204" pitchFamily="18" charset="0"/>
                  </a:rPr>
                  <a:t>Phase advance: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p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ⅆ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</m:d>
                          </m:den>
                        </m:f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den>
                    </m:f>
                    <m:nary>
                      <m:naryPr>
                        <m:ctrlPr>
                          <a:rPr lang="en-US" i="1">
                            <a:latin typeface="Cambria Math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p>
                      <m:e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ⅆ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arctan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Rapid phase advance around small focus</a:t>
                </a:r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For +/- 5 cm: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=2∗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arctan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 smtClean="0"/>
                  <a:t> 157 </a:t>
                </a:r>
                <a:r>
                  <a:rPr lang="en-US" dirty="0" err="1" smtClean="0"/>
                  <a:t>deg</a:t>
                </a:r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4D (x, y, x’, y’) Phase space tomography is possible</a:t>
                </a:r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42988" y="1341438"/>
                <a:ext cx="7742237" cy="5183906"/>
              </a:xfrm>
              <a:blipFill>
                <a:blip r:embed="rId2"/>
                <a:stretch>
                  <a:fillRect l="-1654" t="-1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Outlook: Emittance Measurement with Wire Scanner at ACHIP-ATHOS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3573016"/>
            <a:ext cx="2520280" cy="182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7439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Wir</a:t>
            </a:r>
            <a:r>
              <a:rPr lang="en-GB" noProof="0" dirty="0" smtClean="0"/>
              <a:t> </a:t>
            </a:r>
            <a:r>
              <a:rPr lang="en-GB" noProof="0" dirty="0" err="1" smtClean="0"/>
              <a:t>schaffen</a:t>
            </a:r>
            <a:r>
              <a:rPr lang="en-GB" noProof="0" dirty="0" smtClean="0"/>
              <a:t> </a:t>
            </a:r>
            <a:r>
              <a:rPr lang="en-GB" noProof="0" dirty="0" err="1" smtClean="0"/>
              <a:t>Wissen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heute</a:t>
            </a:r>
            <a:r>
              <a:rPr lang="en-GB" noProof="0" dirty="0" smtClean="0"/>
              <a:t> </a:t>
            </a:r>
            <a:r>
              <a:rPr lang="en-GB" noProof="0" dirty="0" err="1" smtClean="0"/>
              <a:t>für</a:t>
            </a:r>
            <a:r>
              <a:rPr lang="en-GB" noProof="0" dirty="0" smtClean="0"/>
              <a:t> morgen</a:t>
            </a:r>
            <a:endParaRPr lang="en-GB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448768" cy="5577839"/>
          </a:xfrm>
        </p:spPr>
        <p:txBody>
          <a:bodyPr/>
          <a:lstStyle/>
          <a:p>
            <a:pPr marL="0" indent="0">
              <a:buNone/>
            </a:pPr>
            <a:r>
              <a:rPr lang="en-GB" b="1" noProof="0" dirty="0" smtClean="0"/>
              <a:t>My thanks go to</a:t>
            </a:r>
          </a:p>
          <a:p>
            <a:pPr marL="0" indent="0">
              <a:buNone/>
            </a:pPr>
            <a:endParaRPr lang="en-GB" noProof="0" dirty="0" smtClean="0"/>
          </a:p>
          <a:p>
            <a:r>
              <a:rPr lang="en-GB" noProof="0" dirty="0" smtClean="0"/>
              <a:t> </a:t>
            </a:r>
            <a:r>
              <a:rPr lang="en-GB" noProof="0" dirty="0" err="1" smtClean="0"/>
              <a:t>Dr.</a:t>
            </a:r>
            <a:r>
              <a:rPr lang="en-GB" noProof="0" dirty="0" smtClean="0"/>
              <a:t> </a:t>
            </a:r>
            <a:r>
              <a:rPr lang="de-CH" dirty="0" smtClean="0"/>
              <a:t>Vitaliy </a:t>
            </a:r>
            <a:r>
              <a:rPr lang="de-CH" dirty="0" err="1" smtClean="0"/>
              <a:t>Guzenko</a:t>
            </a:r>
            <a:r>
              <a:rPr lang="de-CH" dirty="0" smtClean="0"/>
              <a:t> (LMN)</a:t>
            </a:r>
          </a:p>
          <a:p>
            <a:r>
              <a:rPr lang="en-GB" noProof="0" dirty="0" smtClean="0"/>
              <a:t> Benedikt Hermann</a:t>
            </a:r>
          </a:p>
          <a:p>
            <a:r>
              <a:rPr lang="en-GB" noProof="0" dirty="0" smtClean="0"/>
              <a:t> </a:t>
            </a:r>
            <a:r>
              <a:rPr lang="en-GB" noProof="0" dirty="0" err="1" smtClean="0"/>
              <a:t>Dr.</a:t>
            </a:r>
            <a:r>
              <a:rPr lang="en-GB" noProof="0" dirty="0" smtClean="0"/>
              <a:t> </a:t>
            </a:r>
            <a:r>
              <a:rPr lang="en-GB" dirty="0" err="1" smtClean="0"/>
              <a:t>Rasmus</a:t>
            </a:r>
            <a:r>
              <a:rPr lang="en-GB" dirty="0" smtClean="0"/>
              <a:t> </a:t>
            </a:r>
            <a:r>
              <a:rPr lang="en-GB" dirty="0" err="1" smtClean="0"/>
              <a:t>Ischebeck</a:t>
            </a:r>
            <a:endParaRPr lang="en-GB" dirty="0" smtClean="0"/>
          </a:p>
          <a:p>
            <a:r>
              <a:rPr lang="en-GB" noProof="0" dirty="0" err="1" smtClean="0"/>
              <a:t>Prof.</a:t>
            </a:r>
            <a:r>
              <a:rPr lang="en-GB" noProof="0" dirty="0" smtClean="0"/>
              <a:t> </a:t>
            </a:r>
            <a:r>
              <a:rPr lang="en-GB" noProof="0" dirty="0" err="1" smtClean="0"/>
              <a:t>Dr.</a:t>
            </a:r>
            <a:r>
              <a:rPr lang="en-GB" noProof="0" dirty="0" smtClean="0"/>
              <a:t> Peter </a:t>
            </a:r>
            <a:r>
              <a:rPr lang="en-GB" noProof="0" dirty="0" err="1" smtClean="0"/>
              <a:t>Hommelhoff</a:t>
            </a:r>
            <a:r>
              <a:rPr lang="en-GB" noProof="0" dirty="0" smtClean="0"/>
              <a:t> (FAU)</a:t>
            </a:r>
          </a:p>
          <a:p>
            <a:r>
              <a:rPr lang="en-GB" dirty="0" smtClean="0"/>
              <a:t>You, my listeners!</a:t>
            </a:r>
            <a:endParaRPr lang="en-GB" noProof="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591" y="5676478"/>
            <a:ext cx="1800225" cy="704850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573" y="4114773"/>
            <a:ext cx="1728192" cy="139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0522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6" t="10756" r="9514" b="6051"/>
          <a:stretch/>
        </p:blipFill>
        <p:spPr>
          <a:xfrm>
            <a:off x="323528" y="1378496"/>
            <a:ext cx="8708614" cy="4426768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Tomographic</a:t>
            </a:r>
            <a:r>
              <a:rPr lang="de-CH" dirty="0"/>
              <a:t> </a:t>
            </a:r>
            <a:r>
              <a:rPr lang="de-CH" dirty="0" err="1"/>
              <a:t>R</a:t>
            </a:r>
            <a:r>
              <a:rPr lang="de-CH" dirty="0" err="1" smtClean="0"/>
              <a:t>econstruction</a:t>
            </a:r>
            <a:r>
              <a:rPr lang="de-CH" dirty="0" smtClean="0"/>
              <a:t> – Study </a:t>
            </a:r>
            <a:r>
              <a:rPr lang="de-CH" dirty="0" err="1" smtClean="0"/>
              <a:t>of</a:t>
            </a:r>
            <a:r>
              <a:rPr lang="de-CH" dirty="0" smtClean="0"/>
              <a:t> L1 Norm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0469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7" y="909059"/>
            <a:ext cx="8317060" cy="5544708"/>
          </a:xfr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Current</a:t>
            </a:r>
            <a:r>
              <a:rPr lang="de-CH" dirty="0" smtClean="0"/>
              <a:t> </a:t>
            </a:r>
            <a:r>
              <a:rPr lang="de-CH" dirty="0"/>
              <a:t>S</a:t>
            </a:r>
            <a:r>
              <a:rPr lang="de-CH" dirty="0" smtClean="0"/>
              <a:t>tatus </a:t>
            </a:r>
            <a:r>
              <a:rPr lang="de-CH" dirty="0" err="1" smtClean="0"/>
              <a:t>of</a:t>
            </a:r>
            <a:r>
              <a:rPr lang="de-CH" dirty="0" smtClean="0"/>
              <a:t> ACHIP </a:t>
            </a:r>
            <a:r>
              <a:rPr lang="de-CH" dirty="0" err="1" smtClean="0"/>
              <a:t>Chamber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4294967295"/>
          </p:nvPr>
        </p:nvSpPr>
        <p:spPr>
          <a:xfrm>
            <a:off x="6154812" y="4291592"/>
            <a:ext cx="2917825" cy="2162175"/>
          </a:xfrm>
          <a:solidFill>
            <a:schemeClr val="tx1">
              <a:alpha val="75000"/>
            </a:schemeClr>
          </a:solidFill>
        </p:spPr>
        <p:txBody>
          <a:bodyPr/>
          <a:lstStyle/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Installed</a:t>
            </a:r>
            <a:r>
              <a:rPr lang="de-CH" dirty="0" smtClean="0">
                <a:solidFill>
                  <a:schemeClr val="bg1"/>
                </a:solidFill>
              </a:rPr>
              <a:t> in-</a:t>
            </a:r>
            <a:r>
              <a:rPr lang="de-CH" dirty="0" err="1" smtClean="0">
                <a:solidFill>
                  <a:schemeClr val="bg1"/>
                </a:solidFill>
              </a:rPr>
              <a:t>vacuum</a:t>
            </a:r>
            <a:r>
              <a:rPr lang="de-CH" dirty="0" smtClean="0">
                <a:solidFill>
                  <a:schemeClr val="bg1"/>
                </a:solidFill>
              </a:rPr>
              <a:t> permanent </a:t>
            </a:r>
            <a:r>
              <a:rPr lang="de-CH" dirty="0" err="1" smtClean="0">
                <a:solidFill>
                  <a:schemeClr val="bg1"/>
                </a:solidFill>
              </a:rPr>
              <a:t>magnet</a:t>
            </a:r>
            <a:r>
              <a:rPr lang="de-CH" dirty="0" smtClean="0">
                <a:solidFill>
                  <a:schemeClr val="bg1"/>
                </a:solidFill>
              </a:rPr>
              <a:t> </a:t>
            </a:r>
            <a:r>
              <a:rPr lang="de-CH" dirty="0" err="1" smtClean="0">
                <a:solidFill>
                  <a:schemeClr val="bg1"/>
                </a:solidFill>
              </a:rPr>
              <a:t>quadrupoles</a:t>
            </a:r>
            <a:r>
              <a:rPr lang="de-CH" dirty="0" smtClean="0">
                <a:solidFill>
                  <a:schemeClr val="bg1"/>
                </a:solidFill>
              </a:rPr>
              <a:t> </a:t>
            </a:r>
            <a:r>
              <a:rPr lang="de-CH" dirty="0" err="1" smtClean="0">
                <a:solidFill>
                  <a:schemeClr val="bg1"/>
                </a:solidFill>
              </a:rPr>
              <a:t>for</a:t>
            </a:r>
            <a:r>
              <a:rPr lang="de-CH" dirty="0" smtClean="0">
                <a:solidFill>
                  <a:schemeClr val="bg1"/>
                </a:solidFill>
              </a:rPr>
              <a:t> </a:t>
            </a:r>
            <a:r>
              <a:rPr lang="de-CH" dirty="0" err="1" smtClean="0">
                <a:solidFill>
                  <a:schemeClr val="bg1"/>
                </a:solidFill>
              </a:rPr>
              <a:t>achieving</a:t>
            </a:r>
            <a:r>
              <a:rPr lang="de-CH" dirty="0" smtClean="0">
                <a:solidFill>
                  <a:schemeClr val="bg1"/>
                </a:solidFill>
              </a:rPr>
              <a:t> sub-</a:t>
            </a:r>
            <a:r>
              <a:rPr lang="de-CH" dirty="0" err="1" smtClean="0">
                <a:solidFill>
                  <a:schemeClr val="bg1"/>
                </a:solidFill>
              </a:rPr>
              <a:t>micrometer</a:t>
            </a:r>
            <a:r>
              <a:rPr lang="de-CH" dirty="0" smtClean="0">
                <a:solidFill>
                  <a:schemeClr val="bg1"/>
                </a:solidFill>
              </a:rPr>
              <a:t> </a:t>
            </a:r>
            <a:r>
              <a:rPr lang="de-CH" dirty="0" err="1" smtClean="0">
                <a:solidFill>
                  <a:schemeClr val="bg1"/>
                </a:solidFill>
              </a:rPr>
              <a:t>beams</a:t>
            </a:r>
            <a:endParaRPr lang="de-CH" dirty="0" smtClean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</a:pPr>
            <a:r>
              <a:rPr lang="de-CH" dirty="0" smtClean="0">
                <a:solidFill>
                  <a:schemeClr val="bg1"/>
                </a:solidFill>
              </a:rPr>
              <a:t>Content </a:t>
            </a:r>
            <a:r>
              <a:rPr lang="de-CH" dirty="0" err="1" smtClean="0">
                <a:solidFill>
                  <a:schemeClr val="bg1"/>
                </a:solidFill>
              </a:rPr>
              <a:t>of</a:t>
            </a:r>
            <a:r>
              <a:rPr lang="de-CH" dirty="0" smtClean="0">
                <a:solidFill>
                  <a:schemeClr val="bg1"/>
                </a:solidFill>
              </a:rPr>
              <a:t> </a:t>
            </a:r>
            <a:r>
              <a:rPr lang="de-CH" dirty="0" err="1" smtClean="0">
                <a:solidFill>
                  <a:schemeClr val="bg1"/>
                </a:solidFill>
              </a:rPr>
              <a:t>this</a:t>
            </a:r>
            <a:r>
              <a:rPr lang="de-CH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presentation</a:t>
            </a:r>
            <a:r>
              <a:rPr lang="de-CH" dirty="0" smtClean="0">
                <a:solidFill>
                  <a:schemeClr val="bg1"/>
                </a:solidFill>
              </a:rPr>
              <a:t>: </a:t>
            </a:r>
            <a:r>
              <a:rPr lang="de-CH" dirty="0" err="1" smtClean="0">
                <a:solidFill>
                  <a:schemeClr val="bg1"/>
                </a:solidFill>
              </a:rPr>
              <a:t>data</a:t>
            </a:r>
            <a:r>
              <a:rPr lang="de-CH" dirty="0" smtClean="0">
                <a:solidFill>
                  <a:schemeClr val="bg1"/>
                </a:solidFill>
              </a:rPr>
              <a:t> </a:t>
            </a:r>
            <a:r>
              <a:rPr lang="de-CH" dirty="0" err="1" smtClean="0">
                <a:solidFill>
                  <a:schemeClr val="bg1"/>
                </a:solidFill>
              </a:rPr>
              <a:t>analysis</a:t>
            </a:r>
            <a:r>
              <a:rPr lang="de-CH" dirty="0" smtClean="0">
                <a:solidFill>
                  <a:schemeClr val="bg1"/>
                </a:solidFill>
              </a:rPr>
              <a:t> </a:t>
            </a:r>
            <a:r>
              <a:rPr lang="de-CH" dirty="0" err="1" smtClean="0">
                <a:solidFill>
                  <a:schemeClr val="bg1"/>
                </a:solidFill>
              </a:rPr>
              <a:t>of</a:t>
            </a:r>
            <a:r>
              <a:rPr lang="de-CH" dirty="0" smtClean="0">
                <a:solidFill>
                  <a:schemeClr val="bg1"/>
                </a:solidFill>
              </a:rPr>
              <a:t> beam </a:t>
            </a:r>
            <a:r>
              <a:rPr lang="de-CH" dirty="0" err="1" smtClean="0">
                <a:solidFill>
                  <a:schemeClr val="bg1"/>
                </a:solidFill>
              </a:rPr>
              <a:t>size</a:t>
            </a:r>
            <a:r>
              <a:rPr lang="de-CH" dirty="0" smtClean="0">
                <a:solidFill>
                  <a:schemeClr val="bg1"/>
                </a:solidFill>
              </a:rPr>
              <a:t> </a:t>
            </a:r>
            <a:r>
              <a:rPr lang="de-CH" dirty="0" err="1" smtClean="0">
                <a:solidFill>
                  <a:schemeClr val="bg1"/>
                </a:solidFill>
              </a:rPr>
              <a:t>measurements</a:t>
            </a:r>
            <a:endParaRPr lang="de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5982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8" t="30106" r="16338" b="28076"/>
          <a:stretch/>
        </p:blipFill>
        <p:spPr>
          <a:xfrm>
            <a:off x="1010512" y="3372741"/>
            <a:ext cx="7778906" cy="3006964"/>
          </a:xfr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Why</a:t>
            </a:r>
            <a:r>
              <a:rPr lang="de-CH" dirty="0" smtClean="0"/>
              <a:t> </a:t>
            </a:r>
            <a:r>
              <a:rPr lang="de-CH" dirty="0" err="1"/>
              <a:t>M</a:t>
            </a:r>
            <a:r>
              <a:rPr lang="de-CH" dirty="0" err="1" smtClean="0"/>
              <a:t>easure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Wire</a:t>
            </a:r>
            <a:r>
              <a:rPr lang="de-CH" dirty="0" smtClean="0"/>
              <a:t> Scanners?</a:t>
            </a:r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8"/>
          </p:nvPr>
        </p:nvSpPr>
        <p:spPr>
          <a:xfrm>
            <a:off x="1010512" y="1337869"/>
            <a:ext cx="7774714" cy="4679950"/>
          </a:xfrm>
        </p:spPr>
        <p:txBody>
          <a:bodyPr/>
          <a:lstStyle/>
          <a:p>
            <a:r>
              <a:rPr lang="de-CH" dirty="0" smtClean="0"/>
              <a:t>YAG-Screen </a:t>
            </a:r>
            <a:r>
              <a:rPr lang="de-CH" dirty="0" err="1" smtClean="0"/>
              <a:t>resolution</a:t>
            </a:r>
            <a:r>
              <a:rPr lang="de-CH" dirty="0" smtClean="0"/>
              <a:t> </a:t>
            </a:r>
            <a:r>
              <a:rPr lang="de-CH" dirty="0" err="1" smtClean="0"/>
              <a:t>limit</a:t>
            </a:r>
            <a:r>
              <a:rPr lang="de-CH" dirty="0" smtClean="0"/>
              <a:t> </a:t>
            </a:r>
            <a:r>
              <a:rPr lang="en-US" kern="1000" spc="30" dirty="0" smtClean="0">
                <a:cs typeface="Franklin Gothic Book"/>
              </a:rPr>
              <a:t>≈ 10 </a:t>
            </a:r>
            <a:r>
              <a:rPr lang="el-GR" kern="1000" spc="30" dirty="0">
                <a:cs typeface="Franklin Gothic Book"/>
              </a:rPr>
              <a:t>μ</a:t>
            </a:r>
            <a:r>
              <a:rPr lang="de-CH" kern="1000" spc="30" dirty="0" smtClean="0">
                <a:cs typeface="Franklin Gothic Book"/>
              </a:rPr>
              <a:t>m [DOI: </a:t>
            </a:r>
            <a:r>
              <a:rPr lang="en-US" dirty="0" smtClean="0"/>
              <a:t>10.1103/PhysRevSTAB.18.082802]</a:t>
            </a:r>
          </a:p>
          <a:p>
            <a:r>
              <a:rPr lang="en-US" dirty="0" smtClean="0"/>
              <a:t>Planned experiments in ACHIP Chamber need sub-</a:t>
            </a:r>
            <a:r>
              <a:rPr lang="el-GR" kern="1000" spc="30" dirty="0" smtClean="0">
                <a:cs typeface="Franklin Gothic Book"/>
              </a:rPr>
              <a:t>μ</a:t>
            </a:r>
            <a:r>
              <a:rPr lang="de-CH" kern="1000" spc="30" dirty="0" smtClean="0">
                <a:cs typeface="Franklin Gothic Book"/>
              </a:rPr>
              <a:t>m</a:t>
            </a:r>
            <a:r>
              <a:rPr lang="en-US" kern="1000" spc="30" dirty="0" smtClean="0">
                <a:cs typeface="Franklin Gothic Book"/>
              </a:rPr>
              <a:t> beams</a:t>
            </a:r>
            <a:endParaRPr lang="de-CH" dirty="0" smtClean="0"/>
          </a:p>
          <a:p>
            <a:r>
              <a:rPr lang="de-CH" dirty="0" err="1" smtClean="0"/>
              <a:t>Wire</a:t>
            </a:r>
            <a:r>
              <a:rPr lang="de-CH" dirty="0" smtClean="0"/>
              <a:t> </a:t>
            </a:r>
            <a:r>
              <a:rPr lang="de-CH" dirty="0" err="1" smtClean="0"/>
              <a:t>scanners</a:t>
            </a:r>
            <a:r>
              <a:rPr lang="de-CH" dirty="0" smtClean="0"/>
              <a:t>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better</a:t>
            </a:r>
            <a:r>
              <a:rPr lang="de-CH" dirty="0" smtClean="0"/>
              <a:t> </a:t>
            </a:r>
            <a:r>
              <a:rPr lang="de-CH" dirty="0" err="1" smtClean="0"/>
              <a:t>choice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small</a:t>
            </a:r>
            <a:r>
              <a:rPr lang="de-CH" dirty="0" smtClean="0"/>
              <a:t> </a:t>
            </a:r>
            <a:r>
              <a:rPr lang="de-CH" dirty="0" err="1" smtClean="0"/>
              <a:t>beams</a:t>
            </a:r>
            <a:r>
              <a:rPr lang="de-CH" dirty="0" smtClean="0"/>
              <a:t>, </a:t>
            </a:r>
            <a:r>
              <a:rPr lang="de-CH" dirty="0" err="1" smtClean="0"/>
              <a:t>proven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work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beams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el-GR" dirty="0" smtClean="0"/>
              <a:t>σ</a:t>
            </a:r>
            <a:r>
              <a:rPr lang="de-CH" dirty="0" smtClean="0"/>
              <a:t> </a:t>
            </a:r>
            <a:r>
              <a:rPr lang="en-US" kern="1000" spc="30" dirty="0">
                <a:cs typeface="Franklin Gothic Book"/>
              </a:rPr>
              <a:t>≈ </a:t>
            </a:r>
            <a:r>
              <a:rPr lang="en-US" kern="1000" spc="30" dirty="0" smtClean="0">
                <a:cs typeface="Franklin Gothic Book"/>
              </a:rPr>
              <a:t>0.46 </a:t>
            </a:r>
            <a:r>
              <a:rPr lang="el-GR" kern="1000" spc="30" dirty="0">
                <a:cs typeface="Franklin Gothic Book"/>
              </a:rPr>
              <a:t>μ</a:t>
            </a:r>
            <a:r>
              <a:rPr lang="de-CH" kern="1000" spc="30" dirty="0" smtClean="0">
                <a:cs typeface="Franklin Gothic Book"/>
              </a:rPr>
              <a:t>m [</a:t>
            </a:r>
            <a:r>
              <a:rPr lang="en-US" dirty="0"/>
              <a:t>DOI: </a:t>
            </a:r>
            <a:r>
              <a:rPr lang="en-US" dirty="0" smtClean="0"/>
              <a:t>10.1038/s42005-018-0048-x]</a:t>
            </a:r>
            <a:endParaRPr lang="de-CH" dirty="0" smtClean="0"/>
          </a:p>
        </p:txBody>
      </p:sp>
      <p:cxnSp>
        <p:nvCxnSpPr>
          <p:cNvPr id="10" name="Gerade Verbindung mit Pfeil 9"/>
          <p:cNvCxnSpPr/>
          <p:nvPr/>
        </p:nvCxnSpPr>
        <p:spPr bwMode="auto">
          <a:xfrm flipH="1">
            <a:off x="8153422" y="4797152"/>
            <a:ext cx="756000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feld 10"/>
          <p:cNvSpPr txBox="1"/>
          <p:nvPr/>
        </p:nvSpPr>
        <p:spPr>
          <a:xfrm>
            <a:off x="6588224" y="4287994"/>
            <a:ext cx="208823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Electrons enter here</a:t>
            </a:r>
          </a:p>
        </p:txBody>
      </p:sp>
      <p:cxnSp>
        <p:nvCxnSpPr>
          <p:cNvPr id="12" name="Gerade Verbindung mit Pfeil 11"/>
          <p:cNvCxnSpPr/>
          <p:nvPr/>
        </p:nvCxnSpPr>
        <p:spPr bwMode="auto">
          <a:xfrm rot="16200000" flipH="1">
            <a:off x="1797991" y="4648105"/>
            <a:ext cx="360000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Gerade Verbindung mit Pfeil 12"/>
          <p:cNvCxnSpPr/>
          <p:nvPr/>
        </p:nvCxnSpPr>
        <p:spPr bwMode="auto">
          <a:xfrm rot="5400000" flipH="1" flipV="1">
            <a:off x="1799712" y="5056223"/>
            <a:ext cx="360000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feld 13"/>
          <p:cNvSpPr txBox="1"/>
          <p:nvPr/>
        </p:nvSpPr>
        <p:spPr>
          <a:xfrm>
            <a:off x="1295884" y="5625244"/>
            <a:ext cx="414021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Opening of Structure: ~1 </a:t>
            </a:r>
            <a:r>
              <a:rPr lang="el-GR" sz="1800" kern="1000" spc="30" dirty="0" smtClean="0">
                <a:latin typeface="+mn-lt"/>
                <a:cs typeface="Franklin Gothic Book"/>
              </a:rPr>
              <a:t>μ</a:t>
            </a:r>
            <a:r>
              <a:rPr lang="de-CH" sz="1800" kern="1000" spc="30" dirty="0" smtClean="0">
                <a:latin typeface="+mn-lt"/>
                <a:cs typeface="Franklin Gothic Book"/>
              </a:rPr>
              <a:t>m</a:t>
            </a:r>
            <a:endParaRPr lang="en-US" sz="18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8673724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988" y="1340768"/>
            <a:ext cx="3781425" cy="2836068"/>
          </a:xfr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Multi-Dimensional </a:t>
            </a:r>
            <a:r>
              <a:rPr lang="de-CH" dirty="0" err="1" smtClean="0"/>
              <a:t>Wire</a:t>
            </a:r>
            <a:r>
              <a:rPr lang="de-CH" dirty="0" smtClean="0"/>
              <a:t> Scanners</a:t>
            </a:r>
            <a:endParaRPr lang="de-CH" dirty="0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800" y="1340768"/>
            <a:ext cx="3781425" cy="2836068"/>
          </a:xfrm>
        </p:spPr>
      </p:pic>
      <p:sp>
        <p:nvSpPr>
          <p:cNvPr id="6" name="Textfeld 5"/>
          <p:cNvSpPr txBox="1"/>
          <p:nvPr/>
        </p:nvSpPr>
        <p:spPr>
          <a:xfrm>
            <a:off x="5003800" y="4293096"/>
            <a:ext cx="3781425" cy="23680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dirty="0" smtClean="0">
                <a:latin typeface="+mn-lt"/>
                <a:ea typeface="+mn-ea"/>
                <a:cs typeface="+mn-cs"/>
              </a:rPr>
              <a:t>Produced by LMN, thanks to </a:t>
            </a:r>
            <a:r>
              <a:rPr lang="en-US" sz="1800" dirty="0" smtClean="0">
                <a:latin typeface="+mn-lt"/>
                <a:ea typeface="+mn-ea"/>
                <a:cs typeface="+mn-cs"/>
              </a:rPr>
              <a:t>Dr. </a:t>
            </a:r>
            <a:r>
              <a:rPr lang="en-US" sz="1800" dirty="0" err="1" smtClean="0">
                <a:latin typeface="+mn-lt"/>
                <a:ea typeface="+mn-ea"/>
                <a:cs typeface="+mn-cs"/>
              </a:rPr>
              <a:t>Vitaliy</a:t>
            </a:r>
            <a:r>
              <a:rPr lang="en-US" sz="1800" dirty="0" smtClean="0">
                <a:latin typeface="+mn-lt"/>
                <a:ea typeface="+mn-ea"/>
                <a:cs typeface="+mn-cs"/>
              </a:rPr>
              <a:t> </a:t>
            </a:r>
            <a:r>
              <a:rPr lang="en-US" sz="1800" dirty="0" smtClean="0">
                <a:latin typeface="+mn-lt"/>
                <a:ea typeface="+mn-ea"/>
                <a:cs typeface="+mn-cs"/>
              </a:rPr>
              <a:t>Guzenko!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dirty="0" smtClean="0">
              <a:latin typeface="+mn-lt"/>
              <a:ea typeface="+mn-ea"/>
              <a:cs typeface="+mn-cs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dirty="0" smtClean="0">
                <a:latin typeface="+mn-lt"/>
                <a:ea typeface="+mn-ea"/>
                <a:cs typeface="+mn-cs"/>
              </a:rPr>
              <a:t>Mounted on hexapod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dirty="0" smtClean="0">
                <a:latin typeface="+mn-lt"/>
                <a:ea typeface="+mn-ea"/>
                <a:cs typeface="+mn-cs"/>
              </a:rPr>
              <a:t>Allows measurement of arbitrary projection -&gt; Reconstruct 2D profile</a:t>
            </a:r>
            <a:endParaRPr lang="en-US" sz="1800" dirty="0">
              <a:latin typeface="+mn-lt"/>
              <a:ea typeface="+mn-ea"/>
              <a:cs typeface="+mn-cs"/>
            </a:endParaRPr>
          </a:p>
        </p:txBody>
      </p:sp>
      <p:pic>
        <p:nvPicPr>
          <p:cNvPr id="8" name="Inhaltsplatzhalter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87"/>
          <a:stretch/>
        </p:blipFill>
        <p:spPr>
          <a:xfrm>
            <a:off x="1042988" y="4176836"/>
            <a:ext cx="3781424" cy="1988468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54" t="29517" r="42437" b="12630"/>
          <a:stretch/>
        </p:blipFill>
        <p:spPr>
          <a:xfrm>
            <a:off x="1042822" y="1340768"/>
            <a:ext cx="3781589" cy="361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9918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bgerundetes Rechteck 11"/>
          <p:cNvSpPr/>
          <p:nvPr/>
        </p:nvSpPr>
        <p:spPr bwMode="auto">
          <a:xfrm>
            <a:off x="997097" y="4221088"/>
            <a:ext cx="5735143" cy="2088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Times" charset="0"/>
              </a:rPr>
              <a:t>Convolution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Assumption: Intensity can be described by Gaussian distribution (2D and tilt) </a:t>
            </a:r>
            <a:endParaRPr lang="en-US" dirty="0" smtClean="0"/>
          </a:p>
          <a:p>
            <a:r>
              <a:rPr lang="en-US" dirty="0" smtClean="0"/>
              <a:t>Wire scan = Line integral of the beam intensity along the wire (Radon transform)</a:t>
            </a:r>
          </a:p>
          <a:p>
            <a:r>
              <a:rPr lang="en-US" dirty="0" smtClean="0"/>
              <a:t>Convolution with wire profile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Evaluating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Data: Fit Model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1599137" y="4473421"/>
            <a:ext cx="4943072" cy="1584000"/>
            <a:chOff x="1475656" y="4437389"/>
            <a:chExt cx="4943072" cy="1584000"/>
          </a:xfrm>
        </p:grpSpPr>
        <p:sp>
          <p:nvSpPr>
            <p:cNvPr id="7" name="Abgerundetes Rechteck 6"/>
            <p:cNvSpPr/>
            <p:nvPr/>
          </p:nvSpPr>
          <p:spPr bwMode="auto">
            <a:xfrm>
              <a:off x="1475656" y="4437389"/>
              <a:ext cx="4943072" cy="158400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400" dirty="0" smtClean="0">
                  <a:latin typeface="Times" charset="0"/>
                </a:rPr>
                <a:t>Radon Transform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" name="Abgerundetes Rechteck 5"/>
            <p:cNvSpPr/>
            <p:nvPr/>
          </p:nvSpPr>
          <p:spPr bwMode="auto">
            <a:xfrm>
              <a:off x="2628483" y="4725421"/>
              <a:ext cx="3600400" cy="1080000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2D Gaussian</a:t>
              </a:r>
              <a:r>
                <a:rPr lang="en-US" sz="2400" dirty="0">
                  <a:latin typeface="Times" charset="0"/>
                </a:rPr>
                <a:t> </a:t>
              </a:r>
              <a:r>
                <a:rPr lang="en-US" sz="2400" dirty="0" smtClean="0">
                  <a:latin typeface="Times" charset="0"/>
                </a:rPr>
                <a:t>Profile (x_0, y_0, </a:t>
              </a:r>
              <a:r>
                <a:rPr lang="en-US" sz="2400" dirty="0" err="1" smtClean="0">
                  <a:latin typeface="Times" charset="0"/>
                </a:rPr>
                <a:t>sigma_x</a:t>
              </a:r>
              <a:r>
                <a:rPr lang="en-US" sz="2400" dirty="0" smtClean="0">
                  <a:latin typeface="Times" charset="0"/>
                </a:rPr>
                <a:t>, </a:t>
              </a:r>
              <a:r>
                <a:rPr lang="en-US" sz="2400" dirty="0" err="1" smtClean="0">
                  <a:latin typeface="Times" charset="0"/>
                </a:rPr>
                <a:t>sigma_y</a:t>
              </a:r>
              <a:r>
                <a:rPr lang="en-US" sz="2400" dirty="0" smtClean="0">
                  <a:latin typeface="Times" charset="0"/>
                </a:rPr>
                <a:t>,..)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9" name="Pfeil nach rechts 8"/>
          <p:cNvSpPr/>
          <p:nvPr/>
        </p:nvSpPr>
        <p:spPr bwMode="auto">
          <a:xfrm>
            <a:off x="2886120" y="2975793"/>
            <a:ext cx="1834112" cy="864096"/>
          </a:xfrm>
          <a:prstGeom prst="rightArrow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Optimizer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971600" y="2795773"/>
            <a:ext cx="1728192" cy="1224136"/>
          </a:xfrm>
          <a:prstGeom prst="rect">
            <a:avLst/>
          </a:prstGeom>
          <a:solidFill>
            <a:srgbClr val="01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" charset="0"/>
              </a:rPr>
              <a:t>Data from Experiment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" charset="0"/>
            </a:endParaRPr>
          </a:p>
        </p:txBody>
      </p:sp>
      <p:cxnSp>
        <p:nvCxnSpPr>
          <p:cNvPr id="13" name="Gerade Verbindung mit Pfeil 12"/>
          <p:cNvCxnSpPr>
            <a:stCxn id="12" idx="0"/>
          </p:cNvCxnSpPr>
          <p:nvPr/>
        </p:nvCxnSpPr>
        <p:spPr bwMode="auto">
          <a:xfrm flipH="1" flipV="1">
            <a:off x="3864668" y="3717032"/>
            <a:ext cx="1" cy="504056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Abgerundetes Rechteck 16"/>
          <p:cNvSpPr/>
          <p:nvPr/>
        </p:nvSpPr>
        <p:spPr bwMode="auto">
          <a:xfrm>
            <a:off x="4860032" y="2903785"/>
            <a:ext cx="3600400" cy="1080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2D Gaussian</a:t>
            </a:r>
            <a:r>
              <a:rPr lang="en-US" sz="2400" dirty="0">
                <a:latin typeface="Times" charset="0"/>
              </a:rPr>
              <a:t> </a:t>
            </a:r>
            <a:r>
              <a:rPr lang="en-US" sz="2400" dirty="0" smtClean="0">
                <a:latin typeface="Times" charset="0"/>
              </a:rPr>
              <a:t>Profile (x_0, y_0, </a:t>
            </a:r>
            <a:r>
              <a:rPr lang="en-US" sz="2400" dirty="0" err="1" smtClean="0">
                <a:latin typeface="Times" charset="0"/>
              </a:rPr>
              <a:t>sigma_x</a:t>
            </a:r>
            <a:r>
              <a:rPr lang="en-US" sz="2400" dirty="0" smtClean="0">
                <a:latin typeface="Times" charset="0"/>
              </a:rPr>
              <a:t>, </a:t>
            </a:r>
            <a:r>
              <a:rPr lang="en-US" sz="2400" dirty="0" err="1" smtClean="0">
                <a:latin typeface="Times" charset="0"/>
              </a:rPr>
              <a:t>sigma_y</a:t>
            </a:r>
            <a:r>
              <a:rPr lang="en-US" sz="2400" dirty="0" smtClean="0">
                <a:latin typeface="Times" charset="0"/>
              </a:rPr>
              <a:t>,..)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099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" grpId="0" animBg="1"/>
      <p:bldP spid="10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748" y="970022"/>
            <a:ext cx="7524700" cy="5267290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of Fit with Experimental Data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1187624" y="6302375"/>
            <a:ext cx="7344816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Data obtained with free-standing ‘spider-web’ (July 12, 2019, B. Hermann)</a:t>
            </a:r>
          </a:p>
        </p:txBody>
      </p:sp>
    </p:spTree>
    <p:extLst>
      <p:ext uri="{BB962C8B-B14F-4D97-AF65-F5344CB8AC3E}">
        <p14:creationId xmlns:p14="http://schemas.microsoft.com/office/powerpoint/2010/main" val="16998704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684" y="1196752"/>
            <a:ext cx="6156820" cy="4309774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of Fit with Experimental Data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755576" y="1340768"/>
            <a:ext cx="2304256" cy="42484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Pro: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Fast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Decent representation of data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Estimation of error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Works as well with less wires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Stable against noise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Con: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Assumption of Gaussian shape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Some details are not reflected</a:t>
            </a:r>
          </a:p>
        </p:txBody>
      </p:sp>
      <p:sp>
        <p:nvSpPr>
          <p:cNvPr id="6" name="Ellipse 5"/>
          <p:cNvSpPr/>
          <p:nvPr/>
        </p:nvSpPr>
        <p:spPr bwMode="auto">
          <a:xfrm>
            <a:off x="4319215" y="1844824"/>
            <a:ext cx="504056" cy="576064"/>
          </a:xfrm>
          <a:prstGeom prst="ellipse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7" name="Inhaltsplatzhalter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33" r="50000" b="67875"/>
          <a:stretch/>
        </p:blipFill>
        <p:spPr>
          <a:xfrm>
            <a:off x="3023071" y="4437112"/>
            <a:ext cx="5900059" cy="1296144"/>
          </a:xfrm>
          <a:prstGeom prst="rect">
            <a:avLst/>
          </a:prstGeom>
        </p:spPr>
      </p:pic>
      <p:cxnSp>
        <p:nvCxnSpPr>
          <p:cNvPr id="8" name="Gerade Verbindung mit Pfeil 7"/>
          <p:cNvCxnSpPr>
            <a:endCxn id="7" idx="0"/>
          </p:cNvCxnSpPr>
          <p:nvPr/>
        </p:nvCxnSpPr>
        <p:spPr bwMode="auto">
          <a:xfrm>
            <a:off x="4571243" y="2420888"/>
            <a:ext cx="1401858" cy="2016224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985073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Reformulate </a:t>
            </a:r>
            <a:r>
              <a:rPr lang="en-US" dirty="0" smtClean="0"/>
              <a:t>problem, now: Solve system of linear equations</a:t>
            </a:r>
          </a:p>
          <a:p>
            <a:r>
              <a:rPr lang="en-US" dirty="0" smtClean="0"/>
              <a:t>Applied here: Maximum likelihood – expectation maximization (ML-EM)</a:t>
            </a:r>
          </a:p>
          <a:p>
            <a:r>
              <a:rPr lang="en-US" dirty="0" smtClean="0"/>
              <a:t>Let us look at one </a:t>
            </a:r>
            <a:r>
              <a:rPr lang="en-US" dirty="0"/>
              <a:t>iteration of Tomographic Reconstruction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Alternative </a:t>
            </a:r>
            <a:r>
              <a:rPr lang="de-CH" dirty="0" err="1" smtClean="0"/>
              <a:t>Reconstruction</a:t>
            </a:r>
            <a:r>
              <a:rPr lang="de-CH" dirty="0" smtClean="0"/>
              <a:t>: </a:t>
            </a:r>
            <a:r>
              <a:rPr lang="de-CH" dirty="0" err="1" smtClean="0"/>
              <a:t>Tomography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28662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Inhaltsplatzhalter 4"/>
              <p:cNvGraphicFramePr>
                <a:graphicFrameLocks noGrp="1"/>
              </p:cNvGraphicFramePr>
              <p:nvPr>
                <p:ph sz="quarter" idx="13"/>
                <p:extLst>
                  <p:ext uri="{D42A27DB-BD31-4B8C-83A1-F6EECF244321}">
                    <p14:modId xmlns:p14="http://schemas.microsoft.com/office/powerpoint/2010/main" val="1983439349"/>
                  </p:ext>
                </p:extLst>
              </p:nvPr>
            </p:nvGraphicFramePr>
            <p:xfrm>
              <a:off x="395536" y="1052736"/>
              <a:ext cx="6408712" cy="568863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5" name="Inhaltsplatzhalter 4"/>
              <p:cNvGraphicFramePr>
                <a:graphicFrameLocks noGrp="1"/>
              </p:cNvGraphicFramePr>
              <p:nvPr>
                <p:ph sz="quarter" idx="13"/>
                <p:extLst>
                  <p:ext uri="{D42A27DB-BD31-4B8C-83A1-F6EECF244321}">
                    <p14:modId xmlns:p14="http://schemas.microsoft.com/office/powerpoint/2010/main" val="1983439349"/>
                  </p:ext>
                </p:extLst>
              </p:nvPr>
            </p:nvGraphicFramePr>
            <p:xfrm>
              <a:off x="395536" y="1052736"/>
              <a:ext cx="6408712" cy="568863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Tomographic</a:t>
            </a:r>
            <a:r>
              <a:rPr lang="de-CH" dirty="0" smtClean="0"/>
              <a:t> </a:t>
            </a:r>
            <a:r>
              <a:rPr lang="de-CH" dirty="0" err="1" smtClean="0"/>
              <a:t>Reconstruction</a:t>
            </a:r>
            <a:r>
              <a:rPr lang="de-CH" dirty="0" smtClean="0"/>
              <a:t> – </a:t>
            </a:r>
            <a:r>
              <a:rPr lang="de-CH" dirty="0" err="1"/>
              <a:t>O</a:t>
            </a:r>
            <a:r>
              <a:rPr lang="de-CH" dirty="0" err="1" smtClean="0"/>
              <a:t>ne</a:t>
            </a:r>
            <a:r>
              <a:rPr lang="de-CH" dirty="0" smtClean="0"/>
              <a:t> </a:t>
            </a:r>
            <a:r>
              <a:rPr lang="de-CH" dirty="0"/>
              <a:t>I</a:t>
            </a:r>
            <a:r>
              <a:rPr lang="de-CH" dirty="0" smtClean="0"/>
              <a:t>teration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6804248" y="1196752"/>
                <a:ext cx="2304256" cy="48965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US" sz="1800" kern="1000" spc="30" dirty="0" smtClean="0">
                    <a:latin typeface="+mn-lt"/>
                    <a:cs typeface="Franklin Gothic Book"/>
                  </a:rPr>
                  <a:t>With:</a:t>
                </a:r>
              </a:p>
              <a:p>
                <a:pPr marL="285750" indent="-285750">
                  <a:lnSpc>
                    <a:spcPct val="11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CH" sz="1800" b="0" i="1" kern="1000" spc="30" smtClean="0">
                        <a:latin typeface="Cambria Math"/>
                        <a:cs typeface="Franklin Gothic Book"/>
                      </a:rPr>
                      <m:t>𝑋</m:t>
                    </m:r>
                  </m:oMath>
                </a14:m>
                <a:r>
                  <a:rPr lang="en-US" sz="1800" kern="1000" spc="30" dirty="0" smtClean="0">
                    <a:latin typeface="+mn-lt"/>
                    <a:cs typeface="Franklin Gothic Book"/>
                  </a:rPr>
                  <a:t> beam profile</a:t>
                </a:r>
              </a:p>
              <a:p>
                <a:pPr marL="285750" indent="-285750">
                  <a:lnSpc>
                    <a:spcPct val="11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CH" sz="1800" b="0" i="1" kern="1000" spc="30" smtClean="0">
                        <a:latin typeface="Cambria Math"/>
                        <a:cs typeface="Franklin Gothic Book"/>
                      </a:rPr>
                      <m:t>𝑀</m:t>
                    </m:r>
                  </m:oMath>
                </a14:m>
                <a:r>
                  <a:rPr lang="en-US" sz="1800" kern="1000" spc="30" dirty="0" smtClean="0">
                    <a:latin typeface="+mn-lt"/>
                    <a:cs typeface="Franklin Gothic Book"/>
                  </a:rPr>
                  <a:t> transform matrix</a:t>
                </a:r>
              </a:p>
              <a:p>
                <a:pPr marL="285750" indent="-285750">
                  <a:lnSpc>
                    <a:spcPct val="11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CH" sz="1800" b="0" i="1" kern="1000" spc="30" smtClean="0">
                        <a:latin typeface="Cambria Math"/>
                        <a:cs typeface="Franklin Gothic Book"/>
                      </a:rPr>
                      <m:t>𝑌</m:t>
                    </m:r>
                  </m:oMath>
                </a14:m>
                <a:r>
                  <a:rPr lang="en-US" sz="1800" kern="1000" spc="30" dirty="0" smtClean="0">
                    <a:latin typeface="+mn-lt"/>
                    <a:cs typeface="Franklin Gothic Book"/>
                  </a:rPr>
                  <a:t> measured projection</a:t>
                </a:r>
              </a:p>
              <a:p>
                <a:pPr marL="285750" indent="-285750">
                  <a:lnSpc>
                    <a:spcPct val="11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kern="1000" spc="3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CH" sz="1800" b="0" i="1" kern="1000" spc="30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de-CH" sz="1800" b="0" i="1" kern="1000" spc="30" smtClean="0">
                            <a:latin typeface="Cambria Math"/>
                          </a:rPr>
                          <m:t>𝑐𝑢𝑟</m:t>
                        </m:r>
                      </m:sub>
                    </m:sSub>
                  </m:oMath>
                </a14:m>
                <a:r>
                  <a:rPr lang="en-US" sz="1800" kern="1000" spc="30" dirty="0" smtClean="0">
                    <a:latin typeface="+mn-lt"/>
                    <a:cs typeface="Franklin Gothic Book"/>
                  </a:rPr>
                  <a:t>projection of current guess</a:t>
                </a:r>
              </a:p>
              <a:p>
                <a:pPr marL="285750" indent="-285750">
                  <a:lnSpc>
                    <a:spcPct val="11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CH" sz="1800" b="0" i="1" kern="1000" spc="30" smtClean="0">
                        <a:latin typeface="Cambria Math"/>
                        <a:cs typeface="Franklin Gothic Book"/>
                      </a:rPr>
                      <m:t>𝐹</m:t>
                    </m:r>
                  </m:oMath>
                </a14:m>
                <a:r>
                  <a:rPr lang="en-US" sz="1800" kern="1000" spc="30" dirty="0" smtClean="0">
                    <a:latin typeface="+mn-lt"/>
                    <a:cs typeface="Franklin Gothic Book"/>
                  </a:rPr>
                  <a:t> fraction of measured and current projection</a:t>
                </a:r>
              </a:p>
              <a:p>
                <a:pPr marL="285750" indent="-285750">
                  <a:lnSpc>
                    <a:spcPct val="11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CH" sz="1800" b="0" i="1" kern="1000" spc="30" smtClean="0">
                        <a:latin typeface="Cambria Math"/>
                        <a:cs typeface="Franklin Gothic Book"/>
                      </a:rPr>
                      <m:t>𝐶</m:t>
                    </m:r>
                  </m:oMath>
                </a14:m>
                <a:r>
                  <a:rPr lang="en-US" sz="1800" kern="1000" spc="30" dirty="0" smtClean="0">
                    <a:latin typeface="+mn-lt"/>
                    <a:cs typeface="Franklin Gothic Book"/>
                  </a:rPr>
                  <a:t> correction factor</a:t>
                </a:r>
              </a:p>
              <a:p>
                <a:pPr marL="285750" indent="-285750">
                  <a:lnSpc>
                    <a:spcPct val="11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CH" sz="1800" b="0" i="1" kern="1000" spc="30" smtClean="0">
                        <a:latin typeface="Cambria Math"/>
                        <a:cs typeface="Franklin Gothic Book"/>
                      </a:rPr>
                      <m:t>𝑁</m:t>
                    </m:r>
                  </m:oMath>
                </a14:m>
                <a:r>
                  <a:rPr lang="en-US" sz="1800" kern="1000" spc="30" dirty="0" smtClean="0">
                    <a:latin typeface="+mn-lt"/>
                    <a:cs typeface="Franklin Gothic Book"/>
                  </a:rPr>
                  <a:t> Normalization factor</a:t>
                </a:r>
              </a:p>
              <a:p>
                <a:pPr marL="285750" indent="-285750">
                  <a:lnSpc>
                    <a:spcPct val="11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CH" sz="1800" b="0" i="1" kern="1000" spc="30" smtClean="0">
                        <a:latin typeface="Cambria Math"/>
                        <a:cs typeface="Franklin Gothic Book"/>
                      </a:rPr>
                      <m:t>𝐺</m:t>
                    </m:r>
                    <m:r>
                      <a:rPr lang="de-CH" sz="1800" b="0" i="1" kern="1000" spc="30" smtClean="0">
                        <a:latin typeface="Cambria Math"/>
                        <a:cs typeface="Franklin Gothic Book"/>
                      </a:rPr>
                      <m:t>( )</m:t>
                    </m:r>
                  </m:oMath>
                </a14:m>
                <a:r>
                  <a:rPr lang="en-US" sz="1800" kern="1000" spc="30" dirty="0" smtClean="0">
                    <a:latin typeface="+mn-lt"/>
                    <a:cs typeface="Franklin Gothic Book"/>
                  </a:rPr>
                  <a:t> smoothing function</a:t>
                </a: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248" y="1196752"/>
                <a:ext cx="2304256" cy="4896544"/>
              </a:xfrm>
              <a:prstGeom prst="rect">
                <a:avLst/>
              </a:prstGeom>
              <a:blipFill rotWithShape="1">
                <a:blip r:embed="rId11"/>
                <a:stretch>
                  <a:fillRect l="-6085" t="-1244" r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07866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="" xmlns:thm15="http://schemas.microsoft.com/office/thememl/2012/main" name="PSI PowerPoint Master english 4_3.potx" id="{5765F3A5-C807-40A8-A02D-92727387B257}" vid="{056310D9-9A79-47DB-A30C-49EEDD3FB39B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 4_3</Template>
  <TotalTime>0</TotalTime>
  <Words>787</Words>
  <Application>Microsoft Office PowerPoint</Application>
  <PresentationFormat>Bildschirmpräsentation (4:3)</PresentationFormat>
  <Paragraphs>113</Paragraphs>
  <Slides>15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PSI-Powerpoint-Master Calibri V2</vt:lpstr>
      <vt:lpstr>2D Beam Profile Reconstruction in the ACHIP Chamber at SwissFEL Using Wire Scanners</vt:lpstr>
      <vt:lpstr>Current Status of ACHIP Chamber</vt:lpstr>
      <vt:lpstr>Why Measure with Wire Scanners?</vt:lpstr>
      <vt:lpstr>Multi-Dimensional Wire Scanners</vt:lpstr>
      <vt:lpstr>Evaluating the Data: Fit Model</vt:lpstr>
      <vt:lpstr>Demo of Fit with Experimental Data</vt:lpstr>
      <vt:lpstr>Demo of Fit with Experimental Data</vt:lpstr>
      <vt:lpstr>Alternative Reconstruction: Tomography</vt:lpstr>
      <vt:lpstr>Tomographic Reconstruction – One Iteration</vt:lpstr>
      <vt:lpstr>Tomographic Reconstruction - Applicability</vt:lpstr>
      <vt:lpstr>Tomographic Reconstruction - Demo</vt:lpstr>
      <vt:lpstr>Tomographic Reconstruction – Test for Sub – Micrometer Beams</vt:lpstr>
      <vt:lpstr>Outlook: Emittance Measurement with Wire Scanner at ACHIP-ATHOS</vt:lpstr>
      <vt:lpstr>Wir schaffen Wissen – heute für morgen</vt:lpstr>
      <vt:lpstr>Tomographic Reconstruction – Study of L1 Norm</vt:lpstr>
    </vt:vector>
  </TitlesOfParts>
  <Company>PSI - Paul Scherrer Institut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Hermann Benedikt</dc:creator>
  <cp:lastModifiedBy>Kirchner Adrian</cp:lastModifiedBy>
  <cp:revision>50</cp:revision>
  <cp:lastPrinted>2015-07-23T13:50:07Z</cp:lastPrinted>
  <dcterms:created xsi:type="dcterms:W3CDTF">2019-08-29T07:46:21Z</dcterms:created>
  <dcterms:modified xsi:type="dcterms:W3CDTF">2019-09-03T08:10:11Z</dcterms:modified>
</cp:coreProperties>
</file>