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15"/>
  </p:notesMasterIdLst>
  <p:handoutMasterIdLst>
    <p:handoutMasterId r:id="rId16"/>
  </p:handoutMasterIdLst>
  <p:sldIdLst>
    <p:sldId id="331" r:id="rId2"/>
    <p:sldId id="332" r:id="rId3"/>
    <p:sldId id="334" r:id="rId4"/>
    <p:sldId id="335" r:id="rId5"/>
    <p:sldId id="342" r:id="rId6"/>
    <p:sldId id="338" r:id="rId7"/>
    <p:sldId id="336" r:id="rId8"/>
    <p:sldId id="340" r:id="rId9"/>
    <p:sldId id="341" r:id="rId10"/>
    <p:sldId id="343" r:id="rId11"/>
    <p:sldId id="337" r:id="rId12"/>
    <p:sldId id="333" r:id="rId13"/>
    <p:sldId id="330" r:id="rId14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32"/>
            <p14:sldId id="334"/>
            <p14:sldId id="335"/>
            <p14:sldId id="342"/>
            <p14:sldId id="338"/>
            <p14:sldId id="336"/>
            <p14:sldId id="340"/>
            <p14:sldId id="341"/>
            <p14:sldId id="343"/>
            <p14:sldId id="337"/>
            <p14:sldId id="333"/>
            <p14:sldId id="33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1908" autoAdjust="0"/>
  </p:normalViewPr>
  <p:slideViewPr>
    <p:cSldViewPr snapToObjects="1">
      <p:cViewPr varScale="1">
        <p:scale>
          <a:sx n="163" d="100"/>
          <a:sy n="163" d="100"/>
        </p:scale>
        <p:origin x="918" y="150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4984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smtClean="0"/>
              <a:t>Edit subtitle master style sheet by clicking on it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Edit title master format by clicking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smtClean="0"/>
              <a:t>Edit text master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Enter slide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smtClean="0"/>
              <a:t>Edit master text format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  <a:p>
            <a:pPr lvl="5"/>
            <a:r>
              <a:rPr lang="en-GB" noProof="0" dirty="0" smtClean="0"/>
              <a:t>Sixth level</a:t>
            </a:r>
          </a:p>
          <a:p>
            <a:pPr lvl="6"/>
            <a:r>
              <a:rPr lang="en-GB" noProof="0" dirty="0" smtClean="0"/>
              <a:t>Seventh level</a:t>
            </a:r>
          </a:p>
          <a:p>
            <a:pPr lvl="7"/>
            <a:r>
              <a:rPr lang="en-GB" noProof="0" dirty="0" smtClean="0"/>
              <a:t>Eighth level</a:t>
            </a:r>
          </a:p>
          <a:p>
            <a:pPr lvl="8"/>
            <a:r>
              <a:rPr lang="en-GB" noProof="0" dirty="0" smtClean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en-GB" noProof="0" dirty="0" smtClean="0"/>
              <a:t>Dual Bunch Timing Master Application</a:t>
            </a:r>
            <a:endParaRPr lang="en-GB" noProof="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noProof="0" dirty="0" smtClean="0"/>
              <a:t>Roger Biffiger  </a:t>
            </a:r>
            <a:r>
              <a:rPr lang="en-GB" noProof="0" dirty="0"/>
              <a:t>::  </a:t>
            </a:r>
            <a:r>
              <a:rPr lang="en-GB" noProof="0" dirty="0" smtClean="0"/>
              <a:t>Embedded SW Engineer  </a:t>
            </a:r>
            <a:r>
              <a:rPr lang="en-GB" noProof="0" dirty="0"/>
              <a:t>::  Paul Scherrer </a:t>
            </a:r>
            <a:r>
              <a:rPr lang="en-GB" noProof="0" dirty="0" smtClean="0"/>
              <a:t>Institute</a:t>
            </a:r>
            <a:endParaRPr lang="en-GB" noProof="0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280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dirty="0" smtClean="0">
                <a:solidFill>
                  <a:srgbClr val="969696"/>
                </a:solidFill>
                <a:latin typeface="+mn-lt"/>
              </a:rPr>
              <a:t>SwissFEL Progress Meeting 2019-09-03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the new panels look like?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800100"/>
            <a:ext cx="3600400" cy="57811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6635" y="800100"/>
            <a:ext cx="3651614" cy="307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7272849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Nothing </a:t>
            </a:r>
            <a:r>
              <a:rPr lang="en-US" dirty="0" smtClean="0">
                <a:sym typeface="Wingdings" panose="05000000000000000000" pitchFamily="2" charset="2"/>
              </a:rPr>
              <a:t> (hopefully)</a:t>
            </a:r>
            <a:endParaRPr lang="en-US" dirty="0" smtClean="0"/>
          </a:p>
          <a:p>
            <a:r>
              <a:rPr lang="en-US" dirty="0" smtClean="0"/>
              <a:t>Gun laser group needs to adapt the triggering concept</a:t>
            </a:r>
            <a:r>
              <a:rPr lang="en-US" dirty="0" smtClean="0"/>
              <a:t>.</a:t>
            </a:r>
          </a:p>
          <a:p>
            <a:r>
              <a:rPr lang="en-US" dirty="0" smtClean="0"/>
              <a:t>RF group needs to set frequency for RF Cond 1, RF Cond 2 and RF </a:t>
            </a:r>
            <a:r>
              <a:rPr lang="en-US" dirty="0" err="1" smtClean="0"/>
              <a:t>Defl</a:t>
            </a:r>
            <a:r>
              <a:rPr lang="en-US" dirty="0" smtClean="0"/>
              <a:t> in the event frequency control panel.</a:t>
            </a:r>
            <a:endParaRPr lang="en-US" dirty="0" smtClean="0"/>
          </a:p>
          <a:p>
            <a:r>
              <a:rPr lang="en-US" dirty="0" smtClean="0"/>
              <a:t>Use BUNCH-x-OK instead of </a:t>
            </a:r>
            <a:r>
              <a:rPr lang="en-US" dirty="0" smtClean="0"/>
              <a:t>BEAM-OK</a:t>
            </a:r>
          </a:p>
          <a:p>
            <a:pPr marL="0" indent="0">
              <a:buNone/>
            </a:pPr>
            <a:endParaRPr lang="en-US" dirty="0" smtClean="0"/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it mean for timing users (event receivers)?</a:t>
            </a:r>
            <a:br>
              <a:rPr lang="en-US" dirty="0"/>
            </a:b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56500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further TMA roadmap?</a:t>
            </a:r>
            <a:br>
              <a:rPr lang="en-US" dirty="0"/>
            </a:b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4067235"/>
              </p:ext>
            </p:extLst>
          </p:nvPr>
        </p:nvGraphicFramePr>
        <p:xfrm>
          <a:off x="1331640" y="1676805"/>
          <a:ext cx="6840760" cy="43444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8" name="Visio" r:id="rId3" imgW="5429312" imgH="3448080" progId="Visio.Drawing.15">
                  <p:embed/>
                </p:oleObj>
              </mc:Choice>
              <mc:Fallback>
                <p:oleObj name="Visio" r:id="rId3" imgW="5429312" imgH="344808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31640" y="1676805"/>
                        <a:ext cx="6840760" cy="43444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403648" y="1052736"/>
            <a:ext cx="6120680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We still need a better solution to </a:t>
            </a:r>
            <a:r>
              <a:rPr lang="en-US" sz="1800" kern="1000" spc="30" dirty="0" smtClean="0">
                <a:latin typeface="+mn-lt"/>
                <a:cs typeface="Franklin Gothic Book"/>
              </a:rPr>
              <a:t>control data acquisition of </a:t>
            </a:r>
            <a:r>
              <a:rPr lang="en-US" sz="1800" kern="1000" spc="30" dirty="0" smtClean="0">
                <a:latin typeface="+mn-lt"/>
                <a:cs typeface="Franklin Gothic Book"/>
              </a:rPr>
              <a:t>diagnostics devices</a:t>
            </a:r>
            <a:r>
              <a:rPr lang="en-US" sz="1800" kern="1000" spc="30" dirty="0" smtClean="0">
                <a:latin typeface="+mn-lt"/>
                <a:cs typeface="Franklin Gothic Book"/>
              </a:rPr>
              <a:t>.</a:t>
            </a:r>
          </a:p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Trigger only if there is actually beam</a:t>
            </a:r>
            <a:endParaRPr lang="de-CH" sz="1800" kern="1000" spc="30" dirty="0" smtClean="0">
              <a:latin typeface="+mn-lt"/>
              <a:cs typeface="Franklin Gothic 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58288" y="5805264"/>
            <a:ext cx="6885801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742950" lvl="1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800" kern="1000" spc="30" dirty="0" smtClean="0">
                <a:latin typeface="+mn-lt"/>
                <a:cs typeface="Franklin Gothic Book"/>
              </a:rPr>
              <a:t>Do data acquisition with 100 Hz and filter data on IOC based on </a:t>
            </a:r>
            <a:r>
              <a:rPr lang="en-US" sz="1800" kern="1000" spc="30" dirty="0">
                <a:latin typeface="+mn-lt"/>
                <a:cs typeface="Franklin Gothic Book"/>
              </a:rPr>
              <a:t>a</a:t>
            </a:r>
            <a:r>
              <a:rPr lang="en-US" sz="1800" kern="1000" spc="30" dirty="0" smtClean="0">
                <a:latin typeface="+mn-lt"/>
                <a:cs typeface="Franklin Gothic Book"/>
              </a:rPr>
              <a:t>dditional </a:t>
            </a:r>
            <a:r>
              <a:rPr lang="en-US" sz="1800" kern="1000" spc="30" dirty="0" smtClean="0">
                <a:latin typeface="+mn-lt"/>
                <a:cs typeface="Franklin Gothic Book"/>
              </a:rPr>
              <a:t>data </a:t>
            </a:r>
            <a:r>
              <a:rPr lang="en-US" sz="1800" kern="1000" spc="30" dirty="0" smtClean="0">
                <a:latin typeface="+mn-lt"/>
                <a:cs typeface="Franklin Gothic Book"/>
              </a:rPr>
              <a:t>distributed by </a:t>
            </a:r>
            <a:r>
              <a:rPr lang="en-US" sz="1800" kern="1000" spc="30" dirty="0" smtClean="0">
                <a:latin typeface="+mn-lt"/>
                <a:cs typeface="Franklin Gothic Book"/>
              </a:rPr>
              <a:t>the timing system.</a:t>
            </a:r>
            <a:endParaRPr lang="de-CH" sz="1800" kern="1000" spc="30" dirty="0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60109234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CH" dirty="0" smtClean="0"/>
              <a:t>Page </a:t>
            </a:r>
            <a:fld id="{EBC07571-3134-BB4B-B83F-1A9FE18D34F3}" type="slidenum">
              <a:rPr lang="de-CH" smtClean="0"/>
              <a:pPr algn="r">
                <a:defRPr/>
              </a:pPr>
              <a:t>13</a:t>
            </a:fld>
            <a:endParaRPr lang="de-CH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noProof="0" dirty="0" smtClean="0"/>
              <a:t>Wir schaffen Wissen – heute für morgen</a:t>
            </a:r>
            <a:endParaRPr lang="de-CH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520776" cy="5577839"/>
          </a:xfrm>
        </p:spPr>
        <p:txBody>
          <a:bodyPr/>
          <a:lstStyle/>
          <a:p>
            <a:pPr marL="0" indent="0">
              <a:buNone/>
            </a:pPr>
            <a:r>
              <a:rPr lang="en-US" b="1" noProof="0" dirty="0" smtClean="0"/>
              <a:t>My thanks go to</a:t>
            </a:r>
          </a:p>
          <a:p>
            <a:pPr marL="0" indent="0">
              <a:buNone/>
            </a:pPr>
            <a:endParaRPr lang="en-US" noProof="0" dirty="0" smtClean="0"/>
          </a:p>
          <a:p>
            <a:r>
              <a:rPr lang="en-US" noProof="0" dirty="0" smtClean="0"/>
              <a:t>Didier Voulot</a:t>
            </a:r>
          </a:p>
          <a:p>
            <a:r>
              <a:rPr lang="en-US" noProof="0" dirty="0" smtClean="0"/>
              <a:t>Florian Löhl</a:t>
            </a:r>
          </a:p>
          <a:p>
            <a:endParaRPr lang="en-US" noProof="0" dirty="0" smtClean="0"/>
          </a:p>
          <a:p>
            <a:r>
              <a:rPr lang="en-US" dirty="0" smtClean="0"/>
              <a:t>Romain Ganter</a:t>
            </a:r>
          </a:p>
          <a:p>
            <a:r>
              <a:rPr lang="en-US" noProof="0" dirty="0" smtClean="0"/>
              <a:t>Tine Celcer</a:t>
            </a:r>
          </a:p>
          <a:p>
            <a:endParaRPr lang="en-US" noProof="0" dirty="0" smtClean="0"/>
          </a:p>
          <a:p>
            <a:r>
              <a:rPr lang="en-US" noProof="0" dirty="0" smtClean="0"/>
              <a:t>Babak Kalantari</a:t>
            </a:r>
          </a:p>
          <a:p>
            <a:endParaRPr lang="en-US" dirty="0" smtClean="0"/>
          </a:p>
          <a:p>
            <a:r>
              <a:rPr lang="en-US" noProof="0" dirty="0" err="1" smtClean="0"/>
              <a:t>Saso</a:t>
            </a:r>
            <a:r>
              <a:rPr lang="en-US" noProof="0" dirty="0" smtClean="0"/>
              <a:t> </a:t>
            </a:r>
            <a:r>
              <a:rPr lang="en-US" noProof="0" dirty="0" err="1" smtClean="0"/>
              <a:t>Skube</a:t>
            </a:r>
            <a:endParaRPr lang="en-US" noProof="0" dirty="0" smtClean="0"/>
          </a:p>
          <a:p>
            <a:r>
              <a:rPr lang="en-US" dirty="0" smtClean="0"/>
              <a:t>Alexander </a:t>
            </a:r>
            <a:r>
              <a:rPr lang="en-US" dirty="0" err="1" smtClean="0"/>
              <a:t>Soederqvist</a:t>
            </a:r>
            <a:endParaRPr lang="en-US" dirty="0" smtClean="0"/>
          </a:p>
          <a:p>
            <a:r>
              <a:rPr lang="en-US" noProof="0" dirty="0" smtClean="0"/>
              <a:t>Uros Zezula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970522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What is TMA?</a:t>
            </a:r>
          </a:p>
          <a:p>
            <a:r>
              <a:rPr lang="en-US" dirty="0"/>
              <a:t>Why </a:t>
            </a:r>
            <a:r>
              <a:rPr lang="en-US" dirty="0" smtClean="0"/>
              <a:t>is </a:t>
            </a:r>
            <a:r>
              <a:rPr lang="en-US" dirty="0"/>
              <a:t>TMA important?</a:t>
            </a:r>
            <a:endParaRPr lang="en-US" dirty="0" smtClean="0"/>
          </a:p>
          <a:p>
            <a:r>
              <a:rPr lang="en-US" dirty="0" smtClean="0"/>
              <a:t>Why do we change TMA?</a:t>
            </a:r>
          </a:p>
          <a:p>
            <a:r>
              <a:rPr lang="en-US" dirty="0" smtClean="0"/>
              <a:t>What do we change?</a:t>
            </a:r>
          </a:p>
          <a:p>
            <a:r>
              <a:rPr lang="en-US" dirty="0" smtClean="0"/>
              <a:t>What does dual bunch TMA do?</a:t>
            </a:r>
          </a:p>
          <a:p>
            <a:r>
              <a:rPr lang="en-US" dirty="0"/>
              <a:t>What do the new panels look like?</a:t>
            </a:r>
            <a:endParaRPr lang="en-US" dirty="0" smtClean="0"/>
          </a:p>
          <a:p>
            <a:r>
              <a:rPr lang="en-US" dirty="0" smtClean="0"/>
              <a:t>What does it mean for timing users (event receivers)?</a:t>
            </a:r>
          </a:p>
          <a:p>
            <a:r>
              <a:rPr lang="en-US" dirty="0" smtClean="0"/>
              <a:t>What is the further TMA roadmap?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1444963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TMA = Timing Master Application</a:t>
            </a:r>
          </a:p>
          <a:p>
            <a:endParaRPr lang="de-CH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TMA?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40236741"/>
              </p:ext>
            </p:extLst>
          </p:nvPr>
        </p:nvGraphicFramePr>
        <p:xfrm>
          <a:off x="754063" y="2268538"/>
          <a:ext cx="7904475" cy="3968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Visio" r:id="rId3" imgW="6829321" imgH="3429000" progId="Visio.Drawing.15">
                  <p:embed/>
                </p:oleObj>
              </mc:Choice>
              <mc:Fallback>
                <p:oleObj name="Visio" r:id="rId3" imgW="6829321" imgH="342900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4063" y="2268538"/>
                        <a:ext cx="7904475" cy="39687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26237817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1431825"/>
              </p:ext>
            </p:extLst>
          </p:nvPr>
        </p:nvGraphicFramePr>
        <p:xfrm>
          <a:off x="2220566" y="3229990"/>
          <a:ext cx="6829425" cy="3524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67" name="Visio" r:id="rId3" imgW="6829321" imgH="3524400" progId="Visio.Drawing.11">
                  <p:embed/>
                </p:oleObj>
              </mc:Choice>
              <mc:Fallback>
                <p:oleObj name="Visio" r:id="rId3" imgW="6829321" imgH="3524400" progId="Visio.Drawing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20566" y="3229990"/>
                        <a:ext cx="6829425" cy="3524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TMA?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4</a:t>
            </a:fld>
            <a:endParaRPr lang="en-US" dirty="0"/>
          </a:p>
        </p:txBody>
      </p:sp>
      <p:sp>
        <p:nvSpPr>
          <p:cNvPr id="6" name="Rectangular Callout 5"/>
          <p:cNvSpPr/>
          <p:nvPr/>
        </p:nvSpPr>
        <p:spPr bwMode="auto">
          <a:xfrm>
            <a:off x="899592" y="1556792"/>
            <a:ext cx="5544616" cy="1519922"/>
          </a:xfrm>
          <a:prstGeom prst="wedgeRectCallout">
            <a:avLst>
              <a:gd name="adj1" fmla="val 21378"/>
              <a:gd name="adj2" fmla="val 100479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Beam rate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control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800" dirty="0">
                <a:latin typeface="Times" charset="0"/>
              </a:rPr>
              <a:t>On beam / on delay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800" dirty="0" smtClean="0">
                <a:latin typeface="Times" charset="0"/>
              </a:rPr>
              <a:t>Machine protection</a:t>
            </a:r>
            <a:endParaRPr kumimoji="0" lang="en-US" sz="1800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800" dirty="0" smtClean="0">
                <a:latin typeface="Times" charset="0"/>
              </a:rPr>
              <a:t>Events can follow the beam rate</a:t>
            </a:r>
          </a:p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User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events with user controlled 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frequency and delay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180" y="3343603"/>
            <a:ext cx="1862009" cy="1900176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 bwMode="auto">
          <a:xfrm rot="17145349">
            <a:off x="2105844" y="3880796"/>
            <a:ext cx="534960" cy="116691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12633" y="5302399"/>
            <a:ext cx="1955806" cy="14571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908153">
            <a:off x="1865932" y="4273764"/>
            <a:ext cx="864096" cy="3329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operator</a:t>
            </a:r>
          </a:p>
        </p:txBody>
      </p:sp>
      <p:sp>
        <p:nvSpPr>
          <p:cNvPr id="10" name="Down Arrow 9"/>
          <p:cNvSpPr/>
          <p:nvPr/>
        </p:nvSpPr>
        <p:spPr bwMode="auto">
          <a:xfrm rot="14907479">
            <a:off x="2204142" y="5386180"/>
            <a:ext cx="534960" cy="1166912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0241832">
            <a:off x="2170542" y="5770357"/>
            <a:ext cx="633607" cy="3329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user</a:t>
            </a:r>
          </a:p>
        </p:txBody>
      </p:sp>
      <p:sp>
        <p:nvSpPr>
          <p:cNvPr id="14" name="Down Arrow 13"/>
          <p:cNvSpPr/>
          <p:nvPr/>
        </p:nvSpPr>
        <p:spPr bwMode="auto">
          <a:xfrm>
            <a:off x="6660232" y="1340768"/>
            <a:ext cx="850702" cy="2136648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MPS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L0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Down Arrow 14"/>
          <p:cNvSpPr/>
          <p:nvPr/>
        </p:nvSpPr>
        <p:spPr bwMode="auto">
          <a:xfrm>
            <a:off x="7931352" y="1333626"/>
            <a:ext cx="850702" cy="2136648"/>
          </a:xfrm>
          <a:prstGeom prst="downArrow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MPS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 L1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93401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is a vital machine component. If TMA fails, there is no beam.</a:t>
            </a:r>
          </a:p>
          <a:p>
            <a:r>
              <a:rPr lang="en-US" dirty="0" smtClean="0"/>
              <a:t>It is an important actor for machine protection. If TMA fails, things might break.</a:t>
            </a:r>
          </a:p>
          <a:p>
            <a:r>
              <a:rPr lang="en-US" dirty="0" smtClean="0"/>
              <a:t>It is an important actor to enforce BAG run permission </a:t>
            </a:r>
            <a:r>
              <a:rPr lang="en-US" dirty="0" smtClean="0"/>
              <a:t>regulations (reduced frequency). </a:t>
            </a:r>
            <a:r>
              <a:rPr lang="en-US" dirty="0" smtClean="0"/>
              <a:t>If TMA fails, we might breach the rules.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smtClean="0"/>
              <a:t>is </a:t>
            </a:r>
            <a:r>
              <a:rPr lang="en-US" dirty="0" smtClean="0"/>
              <a:t>TMA important?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3267203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With the current TMA it is possible to produce two bunches. But their frequency can not be controlled independently.</a:t>
            </a:r>
          </a:p>
          <a:p>
            <a:r>
              <a:rPr lang="en-US" dirty="0" smtClean="0"/>
              <a:t>W</a:t>
            </a:r>
            <a:r>
              <a:rPr lang="en-US" dirty="0"/>
              <a:t>e need a concept which is scalable so we can use three lasers</a:t>
            </a:r>
            <a:r>
              <a:rPr lang="en-US" dirty="0" smtClean="0"/>
              <a:t>.</a:t>
            </a:r>
          </a:p>
          <a:p>
            <a:r>
              <a:rPr lang="en-US" dirty="0"/>
              <a:t>Changing the bunch setup (one bunch &lt;-&gt; two bunches, laser -&gt; bunch) involves some manual work (setting delays) which should be automated to make the changes </a:t>
            </a:r>
            <a:r>
              <a:rPr lang="en-US" dirty="0" smtClean="0"/>
              <a:t>less </a:t>
            </a:r>
            <a:r>
              <a:rPr lang="en-US" dirty="0"/>
              <a:t>error-prone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change TMA?</a:t>
            </a:r>
            <a:br>
              <a:rPr lang="en-US" dirty="0"/>
            </a:b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2215958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>
          <a:xfrm>
            <a:off x="1042988" y="1196752"/>
            <a:ext cx="7742237" cy="4679951"/>
          </a:xfrm>
        </p:spPr>
        <p:txBody>
          <a:bodyPr/>
          <a:lstStyle/>
          <a:p>
            <a:r>
              <a:rPr lang="en-US" b="1" dirty="0" smtClean="0"/>
              <a:t>RF</a:t>
            </a:r>
            <a:r>
              <a:rPr lang="en-US" dirty="0" smtClean="0"/>
              <a:t> based </a:t>
            </a:r>
            <a:r>
              <a:rPr lang="en-US" b="1" dirty="0" smtClean="0"/>
              <a:t>beam</a:t>
            </a:r>
            <a:r>
              <a:rPr lang="en-US" dirty="0" smtClean="0"/>
              <a:t> </a:t>
            </a:r>
            <a:r>
              <a:rPr lang="en-US" dirty="0" smtClean="0"/>
              <a:t>frequency </a:t>
            </a:r>
            <a:r>
              <a:rPr lang="en-US" dirty="0" smtClean="0"/>
              <a:t>control is changed into </a:t>
            </a:r>
            <a:r>
              <a:rPr lang="en-US" b="1" dirty="0" smtClean="0"/>
              <a:t>laser</a:t>
            </a:r>
            <a:r>
              <a:rPr lang="en-US" dirty="0" smtClean="0"/>
              <a:t> based </a:t>
            </a:r>
            <a:r>
              <a:rPr lang="en-US" b="1" dirty="0" smtClean="0"/>
              <a:t>bunch</a:t>
            </a:r>
            <a:r>
              <a:rPr lang="en-US" dirty="0" smtClean="0"/>
              <a:t> </a:t>
            </a:r>
            <a:r>
              <a:rPr lang="en-US" dirty="0" smtClean="0"/>
              <a:t>frequency </a:t>
            </a:r>
            <a:r>
              <a:rPr lang="en-US" dirty="0" smtClean="0"/>
              <a:t>control</a:t>
            </a:r>
          </a:p>
          <a:p>
            <a:r>
              <a:rPr lang="en-US" dirty="0" smtClean="0"/>
              <a:t>The laser to bunch and bunch to destination is user configurable</a:t>
            </a:r>
          </a:p>
          <a:p>
            <a:r>
              <a:rPr lang="en-US" dirty="0" smtClean="0"/>
              <a:t>The BEAMOK flag is replaced by a BUNCH-1-OK and BUNCH-2-OK flag</a:t>
            </a:r>
          </a:p>
          <a:p>
            <a:r>
              <a:rPr lang="en-US" dirty="0" smtClean="0"/>
              <a:t>Event frequency follows beam frequency is replaced by event frequency follows bunch frequency</a:t>
            </a:r>
          </a:p>
          <a:p>
            <a:r>
              <a:rPr lang="en-US" dirty="0" smtClean="0"/>
              <a:t>Three soft MPS L1 PVs are introduced (main, </a:t>
            </a:r>
            <a:r>
              <a:rPr lang="en-US" dirty="0" err="1" smtClean="0"/>
              <a:t>aramis</a:t>
            </a:r>
            <a:r>
              <a:rPr lang="en-US" dirty="0" smtClean="0"/>
              <a:t>, </a:t>
            </a:r>
            <a:r>
              <a:rPr lang="en-US" dirty="0" err="1" smtClean="0"/>
              <a:t>athos</a:t>
            </a:r>
            <a:r>
              <a:rPr lang="en-US" dirty="0" smtClean="0"/>
              <a:t>). They can be used to switch off beam by other software components via channel access.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change?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7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8520993"/>
              </p:ext>
            </p:extLst>
          </p:nvPr>
        </p:nvGraphicFramePr>
        <p:xfrm>
          <a:off x="1763689" y="3664196"/>
          <a:ext cx="5040560" cy="314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91" name="Visio" r:id="rId3" imgW="5648300" imgH="3524400" progId="Visio.Drawing.11">
                  <p:embed/>
                </p:oleObj>
              </mc:Choice>
              <mc:Fallback>
                <p:oleObj name="Visio" r:id="rId3" imgW="5648300" imgH="3524400" progId="Visio.Drawing.11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63689" y="3664196"/>
                        <a:ext cx="5040560" cy="3145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214819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Bunch </a:t>
            </a:r>
            <a:r>
              <a:rPr lang="en-US" dirty="0" smtClean="0"/>
              <a:t>frequency control and machine </a:t>
            </a:r>
            <a:r>
              <a:rPr lang="en-US" dirty="0" smtClean="0"/>
              <a:t>protection is implemented as a series of steps which can reduce the desired frequency. </a:t>
            </a:r>
            <a:r>
              <a:rPr lang="en-US" dirty="0" smtClean="0"/>
              <a:t>We use the following terminology.</a:t>
            </a: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dual bunch TMA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8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65389463"/>
              </p:ext>
            </p:extLst>
          </p:nvPr>
        </p:nvGraphicFramePr>
        <p:xfrm>
          <a:off x="1259632" y="1944689"/>
          <a:ext cx="6105525" cy="407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3" name="Visio" r:id="rId3" imgW="6105365" imgH="4076640" progId="Visio.Drawing.15">
                  <p:embed/>
                </p:oleObj>
              </mc:Choice>
              <mc:Fallback>
                <p:oleObj name="Visio" r:id="rId3" imgW="6105365" imgH="407664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59632" y="1944689"/>
                        <a:ext cx="6105525" cy="407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2694152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It </a:t>
            </a:r>
            <a:r>
              <a:rPr lang="en-US" b="1" dirty="0" smtClean="0"/>
              <a:t>maps</a:t>
            </a:r>
            <a:r>
              <a:rPr lang="en-US" dirty="0" smtClean="0"/>
              <a:t> MPS alarms from different machine sections to the applicable beam generating device (gun lasers, </a:t>
            </a:r>
            <a:r>
              <a:rPr lang="en-US" dirty="0" err="1" smtClean="0"/>
              <a:t>rf</a:t>
            </a:r>
            <a:r>
              <a:rPr lang="en-US" dirty="0" smtClean="0"/>
              <a:t>), according to the laser to bunch and bunch to destination association.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dual bunch TMA do?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 smtClean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9</a:t>
            </a:fld>
            <a:endParaRPr lang="en-US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7592499"/>
              </p:ext>
            </p:extLst>
          </p:nvPr>
        </p:nvGraphicFramePr>
        <p:xfrm>
          <a:off x="1115616" y="2348879"/>
          <a:ext cx="7488832" cy="42138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Visio" r:id="rId3" imgW="6105365" imgH="4076640" progId="Visio.Drawing.15">
                  <p:embed/>
                </p:oleObj>
              </mc:Choice>
              <mc:Fallback>
                <p:oleObj name="Visio" r:id="rId3" imgW="6105365" imgH="4076640" progId="Visio.Drawing.15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15616" y="2348879"/>
                        <a:ext cx="7488832" cy="421384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4537895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4_3.potx" id="{5765F3A5-C807-40A8-A02D-92727387B257}" vid="{056310D9-9A79-47DB-A30C-49EEDD3FB39B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 4_3</Template>
  <TotalTime>0</TotalTime>
  <Words>575</Words>
  <Application>Microsoft Office PowerPoint</Application>
  <PresentationFormat>On-screen Show (4:3)</PresentationFormat>
  <Paragraphs>81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6" baseType="lpstr">
      <vt:lpstr>ＭＳ Ｐゴシック</vt:lpstr>
      <vt:lpstr>Arial</vt:lpstr>
      <vt:lpstr>Arial Narrow</vt:lpstr>
      <vt:lpstr>Calibri</vt:lpstr>
      <vt:lpstr>Franklin Gothic Book</vt:lpstr>
      <vt:lpstr>Georgia</vt:lpstr>
      <vt:lpstr>Symbol</vt:lpstr>
      <vt:lpstr>Times</vt:lpstr>
      <vt:lpstr>Wingdings</vt:lpstr>
      <vt:lpstr>ヒラギノ角ゴ Pro W3</vt:lpstr>
      <vt:lpstr>PSI-Powerpoint-Master Calibri V2</vt:lpstr>
      <vt:lpstr>Visio</vt:lpstr>
      <vt:lpstr>Microsoft Visio Drawing</vt:lpstr>
      <vt:lpstr>Dual Bunch Timing Master Application</vt:lpstr>
      <vt:lpstr>Agenda</vt:lpstr>
      <vt:lpstr>What is TMA?</vt:lpstr>
      <vt:lpstr>What is TMA?</vt:lpstr>
      <vt:lpstr>Why is TMA important?</vt:lpstr>
      <vt:lpstr>Why do we change TMA? </vt:lpstr>
      <vt:lpstr>What do we change? </vt:lpstr>
      <vt:lpstr>What does dual bunch TMA do?</vt:lpstr>
      <vt:lpstr>What does dual bunch TMA do?</vt:lpstr>
      <vt:lpstr>What do the new panels look like?</vt:lpstr>
      <vt:lpstr>What does it mean for timing users (event receivers)? </vt:lpstr>
      <vt:lpstr>What is the further TMA roadmap? </vt:lpstr>
      <vt:lpstr>Wir schaffen Wissen – heute für morgen</vt:lpstr>
    </vt:vector>
  </TitlesOfParts>
  <Company>Paul Scherrer Institut [PSI.CH]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Biffiger Roger</dc:creator>
  <cp:lastModifiedBy>Biffiger Roger</cp:lastModifiedBy>
  <cp:revision>81</cp:revision>
  <cp:lastPrinted>2015-07-23T13:50:07Z</cp:lastPrinted>
  <dcterms:created xsi:type="dcterms:W3CDTF">2019-08-28T06:40:51Z</dcterms:created>
  <dcterms:modified xsi:type="dcterms:W3CDTF">2019-09-03T08:13:38Z</dcterms:modified>
</cp:coreProperties>
</file>