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615" r:id="rId2"/>
    <p:sldId id="630" r:id="rId3"/>
    <p:sldId id="613" r:id="rId4"/>
    <p:sldId id="631" r:id="rId5"/>
    <p:sldId id="597" r:id="rId6"/>
    <p:sldId id="632" r:id="rId7"/>
    <p:sldId id="633" r:id="rId8"/>
    <p:sldId id="634" r:id="rId9"/>
  </p:sldIdLst>
  <p:sldSz cx="12192000" cy="6858000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1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23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358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4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596" algn="l" defTabSz="45711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2716" algn="l" defTabSz="45711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199835" algn="l" defTabSz="45711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6954" algn="l" defTabSz="45711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615"/>
            <p14:sldId id="630"/>
            <p14:sldId id="613"/>
            <p14:sldId id="631"/>
            <p14:sldId id="597"/>
            <p14:sldId id="632"/>
            <p14:sldId id="633"/>
            <p14:sldId id="6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orient="horz" pos="845" userDrawn="1">
          <p15:clr>
            <a:srgbClr val="A4A3A4"/>
          </p15:clr>
        </p15:guide>
        <p15:guide id="3" orient="horz" pos="3793" userDrawn="1">
          <p15:clr>
            <a:srgbClr val="A4A3A4"/>
          </p15:clr>
        </p15:guide>
        <p15:guide id="4" orient="horz" pos="1117" userDrawn="1">
          <p15:clr>
            <a:srgbClr val="A4A3A4"/>
          </p15:clr>
        </p15:guide>
        <p15:guide id="5" orient="horz" pos="187" userDrawn="1">
          <p15:clr>
            <a:srgbClr val="A4A3A4"/>
          </p15:clr>
        </p15:guide>
        <p15:guide id="6" orient="horz" pos="504" userDrawn="1">
          <p15:clr>
            <a:srgbClr val="A4A3A4"/>
          </p15:clr>
        </p15:guide>
        <p15:guide id="7" orient="horz" pos="4156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876" userDrawn="1">
          <p15:clr>
            <a:srgbClr val="A4A3A4"/>
          </p15:clr>
        </p15:guide>
        <p15:guide id="10" pos="7379" userDrawn="1">
          <p15:clr>
            <a:srgbClr val="A4A3A4"/>
          </p15:clr>
        </p15:guide>
        <p15:guide id="11" pos="695" userDrawn="1">
          <p15:clr>
            <a:srgbClr val="A4A3A4"/>
          </p15:clr>
        </p15:guide>
        <p15:guide id="12" pos="604" userDrawn="1">
          <p15:clr>
            <a:srgbClr val="A4A3A4"/>
          </p15:clr>
        </p15:guide>
        <p15:guide id="13" pos="1753" userDrawn="1">
          <p15:clr>
            <a:srgbClr val="A4A3A4"/>
          </p15:clr>
        </p15:guide>
        <p15:guide id="14" pos="4052" userDrawn="1">
          <p15:clr>
            <a:srgbClr val="A4A3A4"/>
          </p15:clr>
        </p15:guide>
        <p15:guide id="15" pos="4203" userDrawn="1">
          <p15:clr>
            <a:srgbClr val="A4A3A4"/>
          </p15:clr>
        </p15:guide>
        <p15:guide id="16" pos="76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Ferreira Sanchez Dario" initials="FSD" lastIdx="15" clrIdx="0">
    <p:extLst>
      <p:ext uri="{19B8F6BF-5375-455C-9EA6-DF929625EA0E}">
        <p15:presenceInfo xmlns:p15="http://schemas.microsoft.com/office/powerpoint/2012/main" userId="S-1-5-21-329068152-484061587-839522115-549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5E5"/>
    <a:srgbClr val="FFFFFF"/>
    <a:srgbClr val="7F7F7F"/>
    <a:srgbClr val="4B4C4B"/>
    <a:srgbClr val="808080"/>
    <a:srgbClr val="FDCA00"/>
    <a:srgbClr val="3501F5"/>
    <a:srgbClr val="C00000"/>
    <a:srgbClr val="01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6395" autoAdjust="0"/>
  </p:normalViewPr>
  <p:slideViewPr>
    <p:cSldViewPr snapToObjects="1">
      <p:cViewPr varScale="1">
        <p:scale>
          <a:sx n="111" d="100"/>
          <a:sy n="111" d="100"/>
        </p:scale>
        <p:origin x="414" y="10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876"/>
        <p:guide pos="7379"/>
        <p:guide pos="695"/>
        <p:guide pos="604"/>
        <p:guide pos="1753"/>
        <p:guide pos="4052"/>
        <p:guide pos="4203"/>
        <p:guide pos="7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72" indent="-90472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43" indent="-92059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53" indent="-85710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25" indent="-904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596" indent="-904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068" indent="-90472" algn="l" defTabSz="45711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539" indent="-90472" algn="l" defTabSz="45711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011" indent="-90472" algn="l" defTabSz="45711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308" indent="-88884" algn="l" defTabSz="45711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816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3523203" y="282699"/>
            <a:ext cx="7565353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52" y="4572001"/>
            <a:ext cx="10625665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52" y="4140000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3" y="282698"/>
            <a:ext cx="33792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4" tIns="45712" rIns="91424" bIns="45712"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017" y="548682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7056108" y="3412620"/>
            <a:ext cx="403244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232000" y="282698"/>
            <a:ext cx="96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4" tIns="45712" rIns="91424" bIns="45712"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1104002" y="6138865"/>
            <a:ext cx="960967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 lIns="91424" tIns="45712" rIns="91424" bIns="45712"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/>
          <a:srcRect l="16931" t="16662" r="18101" b="58138"/>
          <a:stretch/>
        </p:blipFill>
        <p:spPr>
          <a:xfrm>
            <a:off x="2185164" y="6138865"/>
            <a:ext cx="3358350" cy="73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68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37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655" marR="0" indent="-18411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423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192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549" indent="-179356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078" indent="-182531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434" indent="-17935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203" indent="-17776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4" y="1484782"/>
            <a:ext cx="10514177" cy="4608514"/>
          </a:xfrm>
        </p:spPr>
        <p:txBody>
          <a:bodyPr/>
          <a:lstStyle>
            <a:lvl1pPr marL="177768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37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655" marR="0" indent="-18411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423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192" marR="0" indent="-177768" algn="l" defTabSz="914239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549" indent="-179356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078" indent="-182531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434" indent="-17935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203" indent="-17776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1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768" indent="-177768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37" indent="-177768">
              <a:buSzPct val="100000"/>
              <a:buFont typeface="Symbol" panose="05050102010706020507" pitchFamily="18" charset="2"/>
              <a:buChar char="-"/>
              <a:defRPr/>
            </a:lvl2pPr>
            <a:lvl3pPr marL="539655" indent="-184118">
              <a:buFont typeface="Symbol" panose="05050102010706020507" pitchFamily="18" charset="2"/>
              <a:buChar char="-"/>
              <a:defRPr/>
            </a:lvl3pPr>
            <a:lvl4pPr marL="717423" indent="-177768">
              <a:buFont typeface="Symbol" panose="05050102010706020507" pitchFamily="18" charset="2"/>
              <a:buChar char="-"/>
              <a:defRPr/>
            </a:lvl4pPr>
            <a:lvl5pPr marL="895192" indent="-177768">
              <a:buFont typeface="Symbol" panose="05050102010706020507" pitchFamily="18" charset="2"/>
              <a:buChar char="-"/>
              <a:defRPr/>
            </a:lvl5pPr>
            <a:lvl6pPr marL="1074549" indent="-179356">
              <a:buFont typeface="Symbol" panose="05050102010706020507" pitchFamily="18" charset="2"/>
              <a:buChar char="-"/>
              <a:defRPr sz="1600"/>
            </a:lvl6pPr>
            <a:lvl7pPr marL="1257078" indent="-182531">
              <a:buFont typeface="Symbol" panose="05050102010706020507" pitchFamily="18" charset="2"/>
              <a:buChar char="-"/>
              <a:defRPr sz="1600"/>
            </a:lvl7pPr>
            <a:lvl8pPr marL="1436434" indent="-179356">
              <a:buFont typeface="Symbol" panose="05050102010706020507" pitchFamily="18" charset="2"/>
              <a:buChar char="-"/>
              <a:defRPr sz="1600"/>
            </a:lvl8pPr>
            <a:lvl9pPr marL="1614203" indent="-177768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5" y="1337869"/>
            <a:ext cx="5041900" cy="4679950"/>
          </a:xfrm>
        </p:spPr>
        <p:txBody>
          <a:bodyPr/>
          <a:lstStyle>
            <a:lvl1pPr marL="177768" indent="-177768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37" indent="-177768">
              <a:buSzPct val="100000"/>
              <a:buFont typeface="Symbol" panose="05050102010706020507" pitchFamily="18" charset="2"/>
              <a:buChar char="-"/>
              <a:defRPr/>
            </a:lvl2pPr>
            <a:lvl3pPr marL="539655" indent="-184118">
              <a:buFont typeface="Symbol" panose="05050102010706020507" pitchFamily="18" charset="2"/>
              <a:buChar char="-"/>
              <a:defRPr/>
            </a:lvl3pPr>
            <a:lvl4pPr marL="717423" indent="-177768">
              <a:buFont typeface="Symbol" panose="05050102010706020507" pitchFamily="18" charset="2"/>
              <a:buChar char="-"/>
              <a:defRPr/>
            </a:lvl4pPr>
            <a:lvl5pPr marL="895192" indent="-177768">
              <a:buFont typeface="Symbol" panose="05050102010706020507" pitchFamily="18" charset="2"/>
              <a:buChar char="-"/>
              <a:defRPr/>
            </a:lvl5pPr>
            <a:lvl6pPr marL="1074549" indent="-179356">
              <a:buFont typeface="Symbol" panose="05050102010706020507" pitchFamily="18" charset="2"/>
              <a:buChar char="-"/>
              <a:defRPr sz="1600"/>
            </a:lvl6pPr>
            <a:lvl7pPr marL="1257078" indent="-182531">
              <a:buFont typeface="Symbol" panose="05050102010706020507" pitchFamily="18" charset="2"/>
              <a:buChar char="-"/>
              <a:defRPr sz="1600"/>
            </a:lvl7pPr>
            <a:lvl8pPr marL="1436434" indent="-179356">
              <a:buFont typeface="Symbol" panose="05050102010706020507" pitchFamily="18" charset="2"/>
              <a:buChar char="-"/>
              <a:defRPr sz="1600"/>
            </a:lvl8pPr>
            <a:lvl9pPr marL="1614203" indent="-177768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22" y="1449805"/>
            <a:ext cx="5041900" cy="4571585"/>
          </a:xfrm>
        </p:spPr>
        <p:txBody>
          <a:bodyPr/>
          <a:lstStyle>
            <a:lvl1pPr marL="177768" indent="-177768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37" indent="-177768">
              <a:buSzPct val="100000"/>
              <a:buFont typeface="Symbol" panose="05050102010706020507" pitchFamily="18" charset="2"/>
              <a:buChar char="-"/>
              <a:defRPr/>
            </a:lvl2pPr>
            <a:lvl3pPr marL="539655" indent="-184118">
              <a:buFont typeface="Symbol" panose="05050102010706020507" pitchFamily="18" charset="2"/>
              <a:buChar char="-"/>
              <a:defRPr/>
            </a:lvl3pPr>
            <a:lvl4pPr marL="717423" indent="-177768">
              <a:buFont typeface="Symbol" panose="05050102010706020507" pitchFamily="18" charset="2"/>
              <a:buChar char="-"/>
              <a:defRPr/>
            </a:lvl4pPr>
            <a:lvl5pPr marL="895192" indent="-177768">
              <a:buFont typeface="Symbol" panose="05050102010706020507" pitchFamily="18" charset="2"/>
              <a:buChar char="-"/>
              <a:defRPr/>
            </a:lvl5pPr>
            <a:lvl6pPr marL="1074549" indent="-179356">
              <a:buFont typeface="Symbol" panose="05050102010706020507" pitchFamily="18" charset="2"/>
              <a:buChar char="-"/>
              <a:defRPr sz="1600"/>
            </a:lvl6pPr>
            <a:lvl7pPr marL="1257078" indent="-182531">
              <a:buFont typeface="Symbol" panose="05050102010706020507" pitchFamily="18" charset="2"/>
              <a:buChar char="-"/>
              <a:defRPr sz="1600"/>
            </a:lvl7pPr>
            <a:lvl8pPr marL="1436434" indent="-179356">
              <a:buFont typeface="Symbol" panose="05050102010706020507" pitchFamily="18" charset="2"/>
              <a:buChar char="-"/>
              <a:defRPr sz="1600"/>
            </a:lvl8pPr>
            <a:lvl9pPr marL="1614203" indent="-177768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06" y="1446234"/>
            <a:ext cx="5041900" cy="4575154"/>
          </a:xfrm>
        </p:spPr>
        <p:txBody>
          <a:bodyPr/>
          <a:lstStyle>
            <a:lvl1pPr marL="177768" indent="-177768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37" indent="-177768">
              <a:buSzPct val="100000"/>
              <a:buFont typeface="Symbol" panose="05050102010706020507" pitchFamily="18" charset="2"/>
              <a:buChar char="-"/>
              <a:defRPr/>
            </a:lvl2pPr>
            <a:lvl3pPr marL="539655" indent="-184118">
              <a:buFont typeface="Symbol" panose="05050102010706020507" pitchFamily="18" charset="2"/>
              <a:buChar char="-"/>
              <a:defRPr/>
            </a:lvl3pPr>
            <a:lvl4pPr marL="717423" indent="-177768">
              <a:buFont typeface="Symbol" panose="05050102010706020507" pitchFamily="18" charset="2"/>
              <a:buChar char="-"/>
              <a:defRPr/>
            </a:lvl4pPr>
            <a:lvl5pPr marL="895192" indent="-177768">
              <a:buFont typeface="Symbol" panose="05050102010706020507" pitchFamily="18" charset="2"/>
              <a:buChar char="-"/>
              <a:defRPr/>
            </a:lvl5pPr>
            <a:lvl6pPr marL="1074549" indent="-179356">
              <a:buFont typeface="Symbol" panose="05050102010706020507" pitchFamily="18" charset="2"/>
              <a:buChar char="-"/>
              <a:defRPr sz="1600"/>
            </a:lvl6pPr>
            <a:lvl7pPr marL="1257078" indent="-182531">
              <a:buFont typeface="Symbol" panose="05050102010706020507" pitchFamily="18" charset="2"/>
              <a:buChar char="-"/>
              <a:defRPr sz="1600"/>
            </a:lvl7pPr>
            <a:lvl8pPr marL="1436434" indent="-179356">
              <a:buFont typeface="Symbol" panose="05050102010706020507" pitchFamily="18" charset="2"/>
              <a:buChar char="-"/>
              <a:defRPr sz="1600"/>
            </a:lvl8pPr>
            <a:lvl9pPr marL="1614203" indent="-177768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347" y="1018543"/>
            <a:ext cx="11161004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1987" tIns="359936" rIns="35993" bIns="35993" anchor="t" anchorCtr="0"/>
          <a:lstStyle>
            <a:lvl1pPr marL="177768" indent="-177768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2" y="1019813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 lIns="91424" tIns="45712" rIns="91424" bIns="45712"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/>
          <a:srcRect l="16931" t="16662" r="18101" b="58138"/>
          <a:stretch/>
        </p:blipFill>
        <p:spPr>
          <a:xfrm rot="16200000">
            <a:off x="-654744" y="5392241"/>
            <a:ext cx="1980212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1"/>
          <p:cNvSpPr/>
          <p:nvPr userDrawn="1"/>
        </p:nvSpPr>
        <p:spPr bwMode="auto">
          <a:xfrm>
            <a:off x="1102786" y="1412877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2" rIns="91424" bIns="4571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3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2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89913" y="6634167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2" y="1412877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 lIns="91424" tIns="45712" rIns="91424" bIns="45712"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9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68" indent="-17776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37" indent="-17776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37" indent="18411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423" indent="-17776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192" indent="-17776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549" indent="-17935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078" indent="-18253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434" indent="-17935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203" indent="-17776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457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09973" y="148203"/>
            <a:ext cx="8944033" cy="919395"/>
          </a:xfrm>
        </p:spPr>
        <p:txBody>
          <a:bodyPr/>
          <a:lstStyle/>
          <a:p>
            <a:r>
              <a:rPr lang="en-US" smtClean="0"/>
              <a:t>Goal: use photon BPM for FOFB</a:t>
            </a:r>
            <a:br>
              <a:rPr lang="en-US" smtClean="0"/>
            </a:br>
            <a:r>
              <a:rPr lang="en-US" sz="2400" smtClean="0">
                <a:solidFill>
                  <a:schemeClr val="tx1"/>
                </a:solidFill>
              </a:rPr>
              <a:t>i.e. separate e-beam and opt-elems. instabilities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520" y="2492896"/>
            <a:ext cx="9978104" cy="234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4299209" y="3501008"/>
            <a:ext cx="356631" cy="62710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215680" y="3212976"/>
            <a:ext cx="1083530" cy="91514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87895" y="5677809"/>
            <a:ext cx="1452321" cy="3859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 pinkbeam </a:t>
            </a:r>
            <a:endParaRPr lang="de-CH" sz="2400" b="1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291612" y="4027459"/>
            <a:ext cx="0" cy="159840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 bwMode="auto">
          <a:xfrm>
            <a:off x="2855640" y="2852936"/>
            <a:ext cx="3498873" cy="1677951"/>
          </a:xfrm>
          <a:prstGeom prst="roundRect">
            <a:avLst/>
          </a:prstGeom>
          <a:noFill/>
          <a:ln w="57150" cap="flat" cmpd="sng" algn="ctr">
            <a:solidFill>
              <a:schemeClr val="accent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53589" y="5677809"/>
            <a:ext cx="1631922" cy="3859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 </a:t>
            </a: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whitebeam </a:t>
            </a:r>
            <a:endParaRPr lang="de-CH" sz="2400" b="1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9379844" y="4027459"/>
            <a:ext cx="0" cy="159840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 bwMode="auto">
          <a:xfrm>
            <a:off x="5303912" y="5013176"/>
            <a:ext cx="1800200" cy="504056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84194" y="4119896"/>
            <a:ext cx="2215094" cy="3859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 </a:t>
            </a: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monochromatic</a:t>
            </a: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 </a:t>
            </a:r>
            <a:endParaRPr lang="de-CH" sz="2400" b="1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54112" y="2375853"/>
            <a:ext cx="2446824" cy="4062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 </a:t>
            </a: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"standard XBPM" </a:t>
            </a:r>
            <a:endParaRPr lang="de-CH" sz="2400" b="1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7513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1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456" y="4244283"/>
            <a:ext cx="1592476" cy="23242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783632" y="1497372"/>
            <a:ext cx="7741764" cy="2887898"/>
          </a:xfrm>
          <a:prstGeom prst="rect">
            <a:avLst/>
          </a:prstGeom>
        </p:spPr>
      </p:pic>
      <p:cxnSp>
        <p:nvCxnSpPr>
          <p:cNvPr id="4" name="Connettore 2 3"/>
          <p:cNvCxnSpPr/>
          <p:nvPr/>
        </p:nvCxnSpPr>
        <p:spPr bwMode="auto">
          <a:xfrm flipV="1">
            <a:off x="1980119" y="2593064"/>
            <a:ext cx="1232134" cy="22928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CasellaDiTesto 5"/>
          <p:cNvSpPr txBox="1"/>
          <p:nvPr/>
        </p:nvSpPr>
        <p:spPr>
          <a:xfrm>
            <a:off x="1124021" y="4725144"/>
            <a:ext cx="1944216" cy="180020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u="sng" kern="1000" spc="3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Pinkbeam</a:t>
            </a:r>
            <a:endParaRPr lang="en-US" sz="2400" b="1" u="sng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u="sng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800W (36W)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u="sng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&lt;1% </a:t>
            </a:r>
            <a:r>
              <a:rPr lang="en-US" sz="1800" b="1" u="sng" kern="1000" spc="3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at </a:t>
            </a:r>
            <a:r>
              <a:rPr lang="en-US" sz="1800" b="1" u="sng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12.4keV</a:t>
            </a:r>
            <a:endParaRPr lang="en-US" sz="1800" b="1" u="sng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13" name="Connettore 2 12"/>
          <p:cNvCxnSpPr>
            <a:stCxn id="15" idx="0"/>
          </p:cNvCxnSpPr>
          <p:nvPr/>
        </p:nvCxnSpPr>
        <p:spPr bwMode="auto">
          <a:xfrm flipV="1">
            <a:off x="5608111" y="2357264"/>
            <a:ext cx="847929" cy="33011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CasellaDiTesto 14"/>
          <p:cNvSpPr txBox="1"/>
          <p:nvPr/>
        </p:nvSpPr>
        <p:spPr>
          <a:xfrm>
            <a:off x="5032047" y="5658389"/>
            <a:ext cx="1152128" cy="50405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Whitebeams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2kW (5.2mm gap)</a:t>
            </a:r>
          </a:p>
        </p:txBody>
      </p:sp>
      <p:cxnSp>
        <p:nvCxnSpPr>
          <p:cNvPr id="16" name="Connettore 2 15"/>
          <p:cNvCxnSpPr>
            <a:stCxn id="15" idx="0"/>
          </p:cNvCxnSpPr>
          <p:nvPr/>
        </p:nvCxnSpPr>
        <p:spPr bwMode="auto">
          <a:xfrm flipV="1">
            <a:off x="5608111" y="2941321"/>
            <a:ext cx="3888432" cy="27170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CasellaDiTesto 17"/>
          <p:cNvSpPr txBox="1"/>
          <p:nvPr/>
        </p:nvSpPr>
        <p:spPr>
          <a:xfrm>
            <a:off x="3961241" y="4830514"/>
            <a:ext cx="1126647" cy="50405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80µm C window</a:t>
            </a:r>
          </a:p>
        </p:txBody>
      </p:sp>
      <p:cxnSp>
        <p:nvCxnSpPr>
          <p:cNvPr id="19" name="Connettore 2 18"/>
          <p:cNvCxnSpPr>
            <a:stCxn id="18" idx="0"/>
          </p:cNvCxnSpPr>
          <p:nvPr/>
        </p:nvCxnSpPr>
        <p:spPr bwMode="auto">
          <a:xfrm flipV="1">
            <a:off x="4524565" y="2593064"/>
            <a:ext cx="707339" cy="22374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CasellaDiTesto 21"/>
          <p:cNvSpPr txBox="1"/>
          <p:nvPr/>
        </p:nvSpPr>
        <p:spPr>
          <a:xfrm>
            <a:off x="8656967" y="1360614"/>
            <a:ext cx="1358793" cy="50405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Shutter</a:t>
            </a:r>
          </a:p>
        </p:txBody>
      </p:sp>
      <p:cxnSp>
        <p:nvCxnSpPr>
          <p:cNvPr id="23" name="Connettore 2 22"/>
          <p:cNvCxnSpPr/>
          <p:nvPr/>
        </p:nvCxnSpPr>
        <p:spPr bwMode="auto">
          <a:xfrm flipH="1">
            <a:off x="8400258" y="1772816"/>
            <a:ext cx="504056" cy="8202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Connettore 2 25"/>
          <p:cNvCxnSpPr/>
          <p:nvPr/>
        </p:nvCxnSpPr>
        <p:spPr bwMode="auto">
          <a:xfrm flipH="1" flipV="1">
            <a:off x="9768408" y="2852936"/>
            <a:ext cx="432048" cy="28054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E7B3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2678062" y="253820"/>
            <a:ext cx="6708025" cy="508500"/>
          </a:xfrm>
        </p:spPr>
        <p:txBody>
          <a:bodyPr/>
          <a:lstStyle/>
          <a:p>
            <a:r>
              <a:rPr lang="en-US" dirty="0"/>
              <a:t>Current installations </a:t>
            </a:r>
            <a:r>
              <a:rPr lang="en-US" dirty="0" smtClean="0"/>
              <a:t>at PXI (</a:t>
            </a:r>
            <a:r>
              <a:rPr lang="en-US" err="1" smtClean="0"/>
              <a:t>pinkbeam</a:t>
            </a:r>
            <a:r>
              <a:rPr lang="en-US" smtClean="0"/>
              <a:t>)</a:t>
            </a:r>
            <a:br>
              <a:rPr lang="en-US" smtClean="0"/>
            </a:br>
            <a:r>
              <a:rPr lang="en-US" smtClean="0"/>
              <a:t>9/8/2019 first light on SiC XBPM</a:t>
            </a:r>
            <a:endParaRPr lang="de-CH" dirty="0"/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11089913" y="6634167"/>
            <a:ext cx="767656" cy="196850"/>
          </a:xfrm>
        </p:spPr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>
                <a:defRPr/>
              </a:pPr>
              <a:t>2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CasellaDiTesto 14"/>
          <p:cNvSpPr txBox="1"/>
          <p:nvPr/>
        </p:nvSpPr>
        <p:spPr>
          <a:xfrm>
            <a:off x="8656967" y="5374572"/>
            <a:ext cx="1652260" cy="504056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1th BLADE</a:t>
            </a:r>
            <a:endParaRPr lang="en-US" sz="2400" b="1" kern="1000" spc="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65808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8" grpId="0"/>
      <p:bldP spid="22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installations </a:t>
            </a:r>
            <a:r>
              <a:rPr lang="en-US" dirty="0" smtClean="0"/>
              <a:t>at PXI (</a:t>
            </a:r>
            <a:r>
              <a:rPr lang="en-US" dirty="0" err="1" smtClean="0"/>
              <a:t>pinkbeam</a:t>
            </a:r>
            <a:r>
              <a:rPr lang="en-US" dirty="0" smtClean="0"/>
              <a:t>)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r="22857"/>
          <a:stretch/>
        </p:blipFill>
        <p:spPr>
          <a:xfrm rot="5400000">
            <a:off x="1504158" y="1310074"/>
            <a:ext cx="2472909" cy="2822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441" y="4155951"/>
            <a:ext cx="2822343" cy="238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492280" y="5359556"/>
            <a:ext cx="7356607" cy="1218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µm XBPM was installed 1 month ago at PXI </a:t>
            </a:r>
            <a:r>
              <a:rPr lang="en-US" sz="1800" kern="1000" spc="30" dirty="0" err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pinkbeam</a:t>
            </a:r>
            <a:r>
              <a:rPr lang="en-US" sz="1800" kern="1000" spc="3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(after diamond window).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measured current is several order of magnitude lower than the expected one.</a:t>
            </a:r>
            <a:endParaRPr lang="en-US" sz="1800" kern="1000" spc="30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4" t="9051" r="2595" b="4851"/>
          <a:stretch/>
        </p:blipFill>
        <p:spPr>
          <a:xfrm>
            <a:off x="5015880" y="1504221"/>
            <a:ext cx="5328592" cy="379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87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2204066" y="1427697"/>
            <a:ext cx="9001000" cy="513285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installations </a:t>
            </a:r>
            <a:r>
              <a:rPr lang="en-US" dirty="0" smtClean="0"/>
              <a:t>at PXI (</a:t>
            </a:r>
            <a:r>
              <a:rPr lang="en-US" err="1" smtClean="0"/>
              <a:t>pinkbeam</a:t>
            </a:r>
            <a:r>
              <a:rPr lang="en-US" smtClean="0"/>
              <a:t>)</a:t>
            </a:r>
            <a:br>
              <a:rPr lang="en-US" smtClean="0"/>
            </a:br>
            <a:r>
              <a:rPr lang="en-US" sz="2400" u="sng" smtClean="0">
                <a:solidFill>
                  <a:schemeClr val="tx1"/>
                </a:solidFill>
              </a:rPr>
              <a:t>PRELIMINARY RESULTS</a:t>
            </a:r>
            <a:endParaRPr lang="de-CH" u="sng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" t="10101" r="1791" b="4850"/>
          <a:stretch/>
        </p:blipFill>
        <p:spPr>
          <a:xfrm>
            <a:off x="2310115" y="1485834"/>
            <a:ext cx="3526875" cy="24627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" t="10101" r="5005" b="4850"/>
          <a:stretch/>
        </p:blipFill>
        <p:spPr>
          <a:xfrm>
            <a:off x="2310115" y="3948566"/>
            <a:ext cx="3526876" cy="2597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138" y="1553816"/>
            <a:ext cx="5075911" cy="2307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138" y="4035374"/>
            <a:ext cx="5161099" cy="23459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26152" y="1700808"/>
            <a:ext cx="2122376" cy="3859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FFT of SiC XBPM</a:t>
            </a:r>
            <a:endParaRPr lang="de-CH" sz="24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18567" y="4221088"/>
            <a:ext cx="1729961" cy="406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FFT of Blades</a:t>
            </a:r>
            <a:endParaRPr lang="de-CH" sz="24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370572" y="4948847"/>
            <a:ext cx="95250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SiC XBPM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18" name="Elbow Connector 17"/>
          <p:cNvCxnSpPr/>
          <p:nvPr/>
        </p:nvCxnSpPr>
        <p:spPr bwMode="auto">
          <a:xfrm flipV="1">
            <a:off x="1487488" y="4293096"/>
            <a:ext cx="1368152" cy="720080"/>
          </a:xfrm>
          <a:prstGeom prst="bentConnector3">
            <a:avLst>
              <a:gd name="adj1" fmla="val 13545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Elbow Connector 19"/>
          <p:cNvCxnSpPr/>
          <p:nvPr/>
        </p:nvCxnSpPr>
        <p:spPr bwMode="auto">
          <a:xfrm>
            <a:off x="1386969" y="5011567"/>
            <a:ext cx="1382633" cy="1009721"/>
          </a:xfrm>
          <a:prstGeom prst="bentConnector3">
            <a:avLst>
              <a:gd name="adj1" fmla="val 17206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 rot="16200000">
            <a:off x="893253" y="4840654"/>
            <a:ext cx="755015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BLADES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26" name="Elbow Connector 25"/>
          <p:cNvCxnSpPr>
            <a:stCxn id="16" idx="2"/>
          </p:cNvCxnSpPr>
          <p:nvPr/>
        </p:nvCxnSpPr>
        <p:spPr bwMode="auto">
          <a:xfrm flipV="1">
            <a:off x="1991544" y="4487226"/>
            <a:ext cx="864096" cy="606340"/>
          </a:xfrm>
          <a:prstGeom prst="bentConnector3">
            <a:avLst>
              <a:gd name="adj1" fmla="val 14143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Elbow Connector 29"/>
          <p:cNvCxnSpPr>
            <a:stCxn id="16" idx="2"/>
          </p:cNvCxnSpPr>
          <p:nvPr/>
        </p:nvCxnSpPr>
        <p:spPr bwMode="auto">
          <a:xfrm>
            <a:off x="1991544" y="5093566"/>
            <a:ext cx="817097" cy="569878"/>
          </a:xfrm>
          <a:prstGeom prst="bentConnector3">
            <a:avLst>
              <a:gd name="adj1" fmla="val 18555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38110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2"/>
          <p:cNvSpPr>
            <a:spLocks noGrp="1"/>
          </p:cNvSpPr>
          <p:nvPr>
            <p:ph type="title"/>
          </p:nvPr>
        </p:nvSpPr>
        <p:spPr>
          <a:xfrm>
            <a:off x="2567610" y="212229"/>
            <a:ext cx="7741618" cy="984523"/>
          </a:xfrm>
        </p:spPr>
        <p:txBody>
          <a:bodyPr/>
          <a:lstStyle/>
          <a:p>
            <a:r>
              <a:rPr lang="en-US" smtClean="0"/>
              <a:t>"Long term goal": </a:t>
            </a:r>
            <a:r>
              <a:rPr lang="en-US" sz="3200" b="1" u="sng" smtClean="0">
                <a:solidFill>
                  <a:schemeClr val="tx1"/>
                </a:solidFill>
              </a:rPr>
              <a:t>1</a:t>
            </a:r>
            <a:r>
              <a:rPr lang="en-US" smtClean="0"/>
              <a:t/>
            </a:r>
            <a:br>
              <a:rPr lang="en-US" smtClean="0"/>
            </a:br>
            <a:r>
              <a:rPr lang="en-US" sz="2400" smtClean="0">
                <a:solidFill>
                  <a:schemeClr val="tx1"/>
                </a:solidFill>
              </a:rPr>
              <a:t>Development of multifunctional photon XPM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75824" y="1623052"/>
            <a:ext cx="1777007" cy="2589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9" name="TextBox 48"/>
          <p:cNvSpPr txBox="1"/>
          <p:nvPr/>
        </p:nvSpPr>
        <p:spPr>
          <a:xfrm>
            <a:off x="2936199" y="1412776"/>
            <a:ext cx="2256259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semiconductor </a:t>
            </a:r>
            <a:r>
              <a:rPr lang="de-CH" sz="1800" kern="1000" spc="30" dirty="0">
                <a:latin typeface="+mn-lt"/>
                <a:cs typeface="Franklin Gothic Book"/>
              </a:rPr>
              <a:t>based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i="1" kern="1000" spc="30" dirty="0">
                <a:latin typeface="+mn-lt"/>
                <a:cs typeface="Franklin Gothic Book"/>
              </a:rPr>
              <a:t>internal</a:t>
            </a:r>
            <a:r>
              <a:rPr lang="en-US" sz="1800" kern="1000" spc="30" dirty="0">
                <a:latin typeface="+mn-lt"/>
                <a:cs typeface="Franklin Gothic Book"/>
              </a:rPr>
              <a:t> photoemission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552487" y="3308219"/>
            <a:ext cx="2046899" cy="4016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4" name="TextBox 53"/>
          <p:cNvSpPr txBox="1"/>
          <p:nvPr/>
        </p:nvSpPr>
        <p:spPr>
          <a:xfrm>
            <a:off x="6726816" y="4499538"/>
            <a:ext cx="3617657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array of 4 devices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kern="1000" spc="30" dirty="0">
                <a:latin typeface="+mn-lt"/>
                <a:cs typeface="Franklin Gothic Book"/>
              </a:rPr>
              <a:t>-- </a:t>
            </a:r>
            <a:r>
              <a:rPr lang="en-US" sz="1800" b="1" kern="1000" spc="30" dirty="0">
                <a:latin typeface="+mn-lt"/>
                <a:cs typeface="Franklin Gothic Book"/>
              </a:rPr>
              <a:t>full membrane</a:t>
            </a:r>
            <a:r>
              <a:rPr lang="en-US" sz="1800" kern="1000" spc="30" dirty="0">
                <a:latin typeface="+mn-lt"/>
                <a:cs typeface="Franklin Gothic Book"/>
              </a:rPr>
              <a:t>, -- "high res."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kern="1000" spc="30" dirty="0">
                <a:latin typeface="+mn-lt"/>
                <a:cs typeface="Franklin Gothic Book"/>
              </a:rPr>
              <a:t>--"</a:t>
            </a:r>
            <a:r>
              <a:rPr lang="en-US" sz="1800" b="1" kern="1000" spc="30" dirty="0">
                <a:latin typeface="+mn-lt"/>
                <a:cs typeface="Franklin Gothic Book"/>
              </a:rPr>
              <a:t>small pin-hole"</a:t>
            </a:r>
            <a:r>
              <a:rPr lang="en-US" sz="1800" kern="1000" spc="30" dirty="0">
                <a:latin typeface="+mn-lt"/>
                <a:cs typeface="Franklin Gothic Book"/>
              </a:rPr>
              <a:t>:    2.0x1.0mm</a:t>
            </a:r>
            <a:r>
              <a:rPr lang="en-US" sz="1800" kern="1000" spc="30" baseline="30000" dirty="0">
                <a:latin typeface="+mn-lt"/>
                <a:cs typeface="Franklin Gothic Book"/>
              </a:rPr>
              <a:t>2</a:t>
            </a:r>
            <a:r>
              <a:rPr lang="en-US" sz="1800" kern="1000" spc="30" dirty="0">
                <a:latin typeface="+mn-lt"/>
                <a:cs typeface="Franklin Gothic Book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kern="1000" spc="30" dirty="0">
                <a:latin typeface="+mn-lt"/>
                <a:cs typeface="Franklin Gothic Book"/>
              </a:rPr>
              <a:t>--"</a:t>
            </a:r>
            <a:r>
              <a:rPr lang="en-US" sz="1800" b="1" kern="1000" spc="30" dirty="0">
                <a:latin typeface="+mn-lt"/>
                <a:cs typeface="Franklin Gothic Book"/>
              </a:rPr>
              <a:t>blade opening</a:t>
            </a:r>
            <a:r>
              <a:rPr lang="en-US" sz="1800" kern="1000" spc="30" dirty="0">
                <a:latin typeface="+mn-lt"/>
                <a:cs typeface="Franklin Gothic Book"/>
              </a:rPr>
              <a:t>": 3.4x2.2mm</a:t>
            </a:r>
            <a:r>
              <a:rPr lang="en-US" sz="1800" kern="1000" spc="30" baseline="30000" dirty="0">
                <a:latin typeface="+mn-lt"/>
                <a:cs typeface="Franklin Gothic Book"/>
              </a:rPr>
              <a:t>2</a:t>
            </a:r>
            <a:r>
              <a:rPr lang="en-US" sz="1800" kern="1000" spc="30" dirty="0">
                <a:latin typeface="+mn-lt"/>
                <a:cs typeface="Franklin Gothic Book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kern="1000" spc="30" dirty="0">
                <a:latin typeface="+mn-lt"/>
                <a:cs typeface="Franklin Gothic Book"/>
              </a:rPr>
              <a:t>--</a:t>
            </a:r>
            <a:r>
              <a:rPr lang="en-US" sz="1800" b="1" kern="1000" spc="30" dirty="0">
                <a:latin typeface="+mn-lt"/>
                <a:cs typeface="Franklin Gothic Book"/>
              </a:rPr>
              <a:t>"large pin-hole"</a:t>
            </a:r>
            <a:r>
              <a:rPr lang="en-US" sz="1800" kern="1000" spc="30" dirty="0">
                <a:latin typeface="+mn-lt"/>
                <a:cs typeface="Franklin Gothic Book"/>
              </a:rPr>
              <a:t>:  6.0x4.0mm</a:t>
            </a:r>
            <a:r>
              <a:rPr lang="en-US" sz="1800" kern="1000" spc="30" baseline="30000" dirty="0">
                <a:latin typeface="+mn-lt"/>
                <a:cs typeface="Franklin Gothic Book"/>
              </a:rPr>
              <a:t>2</a:t>
            </a:r>
            <a:r>
              <a:rPr lang="en-US" sz="1800" kern="1000" spc="30" dirty="0">
                <a:latin typeface="+mn-lt"/>
                <a:cs typeface="Franklin Gothic Book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t="10801" r="8001" b="16401"/>
          <a:stretch/>
        </p:blipFill>
        <p:spPr>
          <a:xfrm rot="5400000">
            <a:off x="7370236" y="1745098"/>
            <a:ext cx="2537942" cy="2062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5331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2"/>
          <p:cNvSpPr>
            <a:spLocks noGrp="1"/>
          </p:cNvSpPr>
          <p:nvPr>
            <p:ph type="title"/>
          </p:nvPr>
        </p:nvSpPr>
        <p:spPr>
          <a:xfrm>
            <a:off x="2567610" y="212229"/>
            <a:ext cx="9217022" cy="984523"/>
          </a:xfrm>
        </p:spPr>
        <p:txBody>
          <a:bodyPr/>
          <a:lstStyle/>
          <a:p>
            <a:r>
              <a:rPr lang="en-US" smtClean="0"/>
              <a:t>"Long term goal": </a:t>
            </a:r>
            <a:r>
              <a:rPr lang="en-US" sz="3200" b="1" u="sng">
                <a:solidFill>
                  <a:schemeClr val="tx1"/>
                </a:solidFill>
              </a:rPr>
              <a:t>2</a:t>
            </a:r>
            <a:r>
              <a:rPr lang="en-US" smtClean="0"/>
              <a:t/>
            </a:r>
            <a:br>
              <a:rPr lang="en-US" smtClean="0"/>
            </a:br>
            <a:r>
              <a:rPr lang="en-US" sz="2400" smtClean="0">
                <a:solidFill>
                  <a:schemeClr val="tx1"/>
                </a:solidFill>
              </a:rPr>
              <a:t>Development of combined position/profile monitor for pinkbeams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9" name="Picture 3" descr="C:\Users\camarda_m\Dropbox\Presentations\PROPOSALS\181031 ATTRACT\pXBPM drawings\20180927_3d-chamber_pXBPM-in-vac_01-v1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5" r="4336"/>
          <a:stretch/>
        </p:blipFill>
        <p:spPr bwMode="auto">
          <a:xfrm>
            <a:off x="1415480" y="2060848"/>
            <a:ext cx="4392488" cy="36836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ight Arrow 34"/>
          <p:cNvSpPr/>
          <p:nvPr/>
        </p:nvSpPr>
        <p:spPr bwMode="auto">
          <a:xfrm rot="10800000">
            <a:off x="10003604" y="3528009"/>
            <a:ext cx="1512168" cy="43204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8347420" y="2555900"/>
            <a:ext cx="936104" cy="237626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915372" y="3383993"/>
            <a:ext cx="1728192" cy="659362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9292096" y="2993594"/>
            <a:ext cx="144016" cy="1440160"/>
          </a:xfrm>
          <a:prstGeom prst="rect">
            <a:avLst/>
          </a:prstGeom>
          <a:solidFill>
            <a:srgbClr val="9696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194832" y="3023952"/>
            <a:ext cx="144016" cy="1440160"/>
          </a:xfrm>
          <a:prstGeom prst="rect">
            <a:avLst/>
          </a:prstGeom>
          <a:solidFill>
            <a:srgbClr val="9696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40" name="Straight Arrow Connector 39"/>
          <p:cNvCxnSpPr>
            <a:stCxn id="41" idx="0"/>
          </p:cNvCxnSpPr>
          <p:nvPr/>
        </p:nvCxnSpPr>
        <p:spPr bwMode="auto">
          <a:xfrm flipH="1" flipV="1">
            <a:off x="9350757" y="4464113"/>
            <a:ext cx="1118512" cy="123580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9335881" y="5699922"/>
            <a:ext cx="2266775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smtClean="0">
                <a:latin typeface="+mn-lt"/>
                <a:cs typeface="Franklin Gothic Book"/>
              </a:rPr>
              <a:t>pixelated XBM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smtClean="0">
                <a:latin typeface="+mn-lt"/>
                <a:cs typeface="Franklin Gothic Book"/>
              </a:rPr>
              <a:t>for beam </a:t>
            </a: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profile at kHz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42" name="Straight Arrow Connector 41"/>
          <p:cNvCxnSpPr>
            <a:stCxn id="43" idx="0"/>
            <a:endCxn id="39" idx="2"/>
          </p:cNvCxnSpPr>
          <p:nvPr/>
        </p:nvCxnSpPr>
        <p:spPr bwMode="auto">
          <a:xfrm flipV="1">
            <a:off x="7415815" y="4464112"/>
            <a:ext cx="851025" cy="1235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951984" y="5699699"/>
            <a:ext cx="2927661" cy="6093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smtClean="0">
                <a:latin typeface="+mn-lt"/>
                <a:cs typeface="Franklin Gothic Book"/>
              </a:rPr>
              <a:t>2x2 XBM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smtClean="0">
                <a:latin typeface="+mn-lt"/>
                <a:cs typeface="Franklin Gothic Book"/>
              </a:rPr>
              <a:t>for beam </a:t>
            </a: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position</a:t>
            </a:r>
            <a:r>
              <a:rPr lang="en-US" sz="1800" kern="1000" spc="30" smtClean="0">
                <a:latin typeface="+mn-lt"/>
                <a:cs typeface="Franklin Gothic Book"/>
              </a:rPr>
              <a:t> </a:t>
            </a: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@ MHz/nm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75475" y="2591201"/>
            <a:ext cx="679994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copper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cxnSp>
        <p:nvCxnSpPr>
          <p:cNvPr id="45" name="Curved Connector 44"/>
          <p:cNvCxnSpPr>
            <a:stCxn id="38" idx="0"/>
          </p:cNvCxnSpPr>
          <p:nvPr/>
        </p:nvCxnSpPr>
        <p:spPr bwMode="auto">
          <a:xfrm rot="5400000" flipH="1" flipV="1">
            <a:off x="9406615" y="2215825"/>
            <a:ext cx="735259" cy="820280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0218888" y="2122511"/>
            <a:ext cx="112017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latin typeface="+mn-lt"/>
                <a:cs typeface="Franklin Gothic Book"/>
              </a:rPr>
              <a:t>GOTTHARD</a:t>
            </a:r>
            <a:endParaRPr lang="de-CH" sz="1800" b="1" kern="1000" spc="30" dirty="0" smtClean="0">
              <a:latin typeface="+mn-lt"/>
              <a:cs typeface="Franklin Gothic Book"/>
            </a:endParaRPr>
          </a:p>
        </p:txBody>
      </p:sp>
      <p:cxnSp>
        <p:nvCxnSpPr>
          <p:cNvPr id="47" name="Curved Connector 46"/>
          <p:cNvCxnSpPr/>
          <p:nvPr/>
        </p:nvCxnSpPr>
        <p:spPr bwMode="auto">
          <a:xfrm rot="16200000" flipV="1">
            <a:off x="7494603" y="2253932"/>
            <a:ext cx="735259" cy="820280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6233309" y="2139605"/>
            <a:ext cx="1235466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latin typeface="+mn-lt"/>
                <a:cs typeface="Franklin Gothic Book"/>
              </a:rPr>
              <a:t>FEMTO AMP</a:t>
            </a:r>
            <a:endParaRPr lang="de-CH" sz="1800" b="1" kern="1000" spc="30" dirty="0" smtClean="0">
              <a:latin typeface="+mn-lt"/>
              <a:cs typeface="Franklin Gothic Book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303362" y="3341255"/>
            <a:ext cx="1074718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Franklin Gothic Book"/>
              </a:rPr>
              <a:t>PINKBEAM</a:t>
            </a:r>
            <a:endParaRPr lang="de-CH" sz="1800" b="1" kern="1000" spc="3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Franklin Gothic Book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727848" y="4645632"/>
            <a:ext cx="576064" cy="504056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024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8" grpId="0" animBg="1"/>
      <p:bldP spid="39" grpId="0" animBg="1"/>
      <p:bldP spid="41" grpId="0"/>
      <p:bldP spid="43" grpId="0"/>
      <p:bldP spid="44" grpId="0"/>
      <p:bldP spid="46" grpId="0"/>
      <p:bldP spid="50" grpId="0"/>
      <p:bldP spid="51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2"/>
          <p:cNvSpPr>
            <a:spLocks noGrp="1"/>
          </p:cNvSpPr>
          <p:nvPr>
            <p:ph type="title"/>
          </p:nvPr>
        </p:nvSpPr>
        <p:spPr>
          <a:xfrm>
            <a:off x="2567609" y="212229"/>
            <a:ext cx="9289959" cy="984523"/>
          </a:xfrm>
        </p:spPr>
        <p:txBody>
          <a:bodyPr/>
          <a:lstStyle/>
          <a:p>
            <a:r>
              <a:rPr lang="en-US" smtClean="0"/>
              <a:t>"Long term goal": </a:t>
            </a:r>
            <a:r>
              <a:rPr lang="en-US" sz="3200" b="1" u="sng">
                <a:solidFill>
                  <a:schemeClr val="tx1"/>
                </a:solidFill>
              </a:rPr>
              <a:t>2</a:t>
            </a:r>
            <a:r>
              <a:rPr lang="en-US" smtClean="0"/>
              <a:t/>
            </a:r>
            <a:br>
              <a:rPr lang="en-US" smtClean="0"/>
            </a:br>
            <a:r>
              <a:rPr lang="en-US" sz="2400" smtClean="0">
                <a:solidFill>
                  <a:schemeClr val="tx1"/>
                </a:solidFill>
              </a:rPr>
              <a:t>Development of combined position/profile monitor for pinkbeams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147" y="1556793"/>
            <a:ext cx="4071765" cy="29356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8356" y="2800722"/>
            <a:ext cx="5230172" cy="15643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488" y="1484784"/>
            <a:ext cx="5686425" cy="8096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3472" y="2713501"/>
            <a:ext cx="9765854" cy="316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97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 &amp; outlook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First successful installation of SiC XBPM in pinkbeam location (800W beam power, PXI)</a:t>
            </a:r>
          </a:p>
          <a:p>
            <a:pPr>
              <a:lnSpc>
                <a:spcPct val="150000"/>
              </a:lnSpc>
            </a:pPr>
            <a:r>
              <a:rPr lang="en-US" smtClean="0"/>
              <a:t>XBPM can be baked, compatible with UHV (1E-10)</a:t>
            </a:r>
          </a:p>
          <a:p>
            <a:pPr>
              <a:lnSpc>
                <a:spcPct val="150000"/>
              </a:lnSpc>
            </a:pPr>
            <a:r>
              <a:rPr lang="en-US" smtClean="0"/>
              <a:t>Extension towards simulatenous profile&amp;position presented within the AIRES2 call of proposals</a:t>
            </a:r>
          </a:p>
          <a:p>
            <a:pPr>
              <a:lnSpc>
                <a:spcPct val="150000"/>
              </a:lnSpc>
            </a:pPr>
            <a:endParaRPr lang="en-US" smtClean="0"/>
          </a:p>
          <a:p>
            <a:pPr>
              <a:lnSpc>
                <a:spcPct val="150000"/>
              </a:lnSpc>
            </a:pPr>
            <a:r>
              <a:rPr lang="en-US" smtClean="0"/>
              <a:t>Systematic comparison of SiC XBPM with 1th/2th blades.  Establishment/test of FOFB based on SiC XBPM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425238" y="6634163"/>
            <a:ext cx="766762" cy="196850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359696" y="4084650"/>
            <a:ext cx="6542917" cy="2440694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 bwMode="auto">
          <a:xfrm>
            <a:off x="3826714" y="3681700"/>
            <a:ext cx="5365630" cy="827420"/>
          </a:xfrm>
          <a:custGeom>
            <a:avLst/>
            <a:gdLst>
              <a:gd name="connsiteX0" fmla="*/ 0 w 5365630"/>
              <a:gd name="connsiteY0" fmla="*/ 482364 h 827420"/>
              <a:gd name="connsiteX1" fmla="*/ 4339087 w 5365630"/>
              <a:gd name="connsiteY1" fmla="*/ 7911 h 827420"/>
              <a:gd name="connsiteX2" fmla="*/ 5365630 w 5365630"/>
              <a:gd name="connsiteY2" fmla="*/ 827420 h 82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5630" h="827420">
                <a:moveTo>
                  <a:pt x="0" y="482364"/>
                </a:moveTo>
                <a:cubicBezTo>
                  <a:pt x="1722407" y="216383"/>
                  <a:pt x="3444815" y="-49598"/>
                  <a:pt x="4339087" y="7911"/>
                </a:cubicBezTo>
                <a:cubicBezTo>
                  <a:pt x="5233359" y="65420"/>
                  <a:pt x="5243423" y="810167"/>
                  <a:pt x="5365630" y="82742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132727" y="4428486"/>
            <a:ext cx="792088" cy="1152128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737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</Words>
  <Application>Microsoft Office PowerPoint</Application>
  <PresentationFormat>Widescreen</PresentationFormat>
  <Paragraphs>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 PowerPoint Master english</vt:lpstr>
      <vt:lpstr>Goal: use photon BPM for FOFB i.e. separate e-beam and opt-elems. instabilities</vt:lpstr>
      <vt:lpstr>Current installations at PXI (pinkbeam) 9/8/2019 first light on SiC XBPM</vt:lpstr>
      <vt:lpstr>Current installations at PXI (pinkbeam)</vt:lpstr>
      <vt:lpstr>Current installations at PXI (pinkbeam) PRELIMINARY RESULTS</vt:lpstr>
      <vt:lpstr>"Long term goal": 1 Development of multifunctional photon XPM</vt:lpstr>
      <vt:lpstr>"Long term goal": 2 Development of combined position/profile monitor for pinkbeams</vt:lpstr>
      <vt:lpstr>"Long term goal": 2 Development of combined position/profile monitor for pinkbeams</vt:lpstr>
      <vt:lpstr>Conclusions &amp; outlook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Sub-Project I</dc:title>
  <dc:creator>Wörle Judith</dc:creator>
  <cp:lastModifiedBy>Camarda Massimo Carmelo</cp:lastModifiedBy>
  <cp:revision>651</cp:revision>
  <cp:lastPrinted>2016-10-11T08:29:27Z</cp:lastPrinted>
  <dcterms:created xsi:type="dcterms:W3CDTF">2016-08-31T08:21:46Z</dcterms:created>
  <dcterms:modified xsi:type="dcterms:W3CDTF">2019-09-17T15:39:37Z</dcterms:modified>
</cp:coreProperties>
</file>