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  <p:sldMasterId id="2147483669" r:id="rId2"/>
  </p:sldMasterIdLst>
  <p:notesMasterIdLst>
    <p:notesMasterId r:id="rId24"/>
  </p:notesMasterIdLst>
  <p:sldIdLst>
    <p:sldId id="528" r:id="rId3"/>
    <p:sldId id="552" r:id="rId4"/>
    <p:sldId id="531" r:id="rId5"/>
    <p:sldId id="529" r:id="rId6"/>
    <p:sldId id="535" r:id="rId7"/>
    <p:sldId id="534" r:id="rId8"/>
    <p:sldId id="530" r:id="rId9"/>
    <p:sldId id="536" r:id="rId10"/>
    <p:sldId id="550" r:id="rId11"/>
    <p:sldId id="538" r:id="rId12"/>
    <p:sldId id="537" r:id="rId13"/>
    <p:sldId id="545" r:id="rId14"/>
    <p:sldId id="539" r:id="rId15"/>
    <p:sldId id="540" r:id="rId16"/>
    <p:sldId id="543" r:id="rId17"/>
    <p:sldId id="541" r:id="rId18"/>
    <p:sldId id="542" r:id="rId19"/>
    <p:sldId id="544" r:id="rId20"/>
    <p:sldId id="546" r:id="rId21"/>
    <p:sldId id="547" r:id="rId22"/>
    <p:sldId id="548" r:id="rId23"/>
  </p:sldIdLst>
  <p:sldSz cx="9144000" cy="6858000" type="screen4x3"/>
  <p:notesSz cx="7315200" cy="9601200"/>
  <p:embeddedFontLst>
    <p:embeddedFont>
      <p:font typeface="ＭＳ Ｐゴシック" panose="020B0600070205080204" pitchFamily="34" charset="-128"/>
      <p:regular r:id="rId25"/>
    </p:embeddedFont>
    <p:embeddedFont>
      <p:font typeface="Lucida Calligraphy" panose="03010101010101010101" pitchFamily="66" charset="0"/>
      <p:regular r:id="rId26"/>
    </p:embeddedFont>
    <p:embeddedFont>
      <p:font typeface="Rockwell" panose="02060603020205020403" pitchFamily="18" charset="0"/>
      <p:regular r:id="rId27"/>
      <p:bold r:id="rId28"/>
      <p:italic r:id="rId29"/>
      <p:boldItalic r:id="rId30"/>
    </p:embeddedFont>
    <p:embeddedFont>
      <p:font typeface="Franklin Gothic Book" panose="020B0503020102020204" pitchFamily="34" charset="0"/>
      <p:regular r:id="rId31"/>
      <p:italic r:id="rId32"/>
    </p:embeddedFon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PMingLiU" panose="02020500000000000000" pitchFamily="18" charset="-120"/>
      <p:regular r:id="rId37"/>
    </p:embeddedFont>
    <p:embeddedFont>
      <p:font typeface="Arial Narrow" panose="020B0606020202030204" pitchFamily="34" charset="0"/>
      <p:regular r:id="rId38"/>
      <p:bold r:id="rId39"/>
      <p:italic r:id="rId40"/>
      <p:boldItalic r:id="rId41"/>
    </p:embeddedFont>
    <p:embeddedFont>
      <p:font typeface="Times" panose="02020603050405020304" pitchFamily="18" charset="0"/>
      <p:regular r:id="rId42"/>
      <p:bold r:id="rId43"/>
      <p:italic r:id="rId44"/>
      <p:boldItalic r:id="rId45"/>
    </p:embeddedFont>
    <p:embeddedFont>
      <p:font typeface="Georgia" panose="02040502050405020303" pitchFamily="18" charset="0"/>
      <p:regular r:id="rId46"/>
      <p:bold r:id="rId47"/>
      <p:italic r:id="rId48"/>
      <p:boldItalic r:id="rId49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FFFF"/>
    <a:srgbClr val="9933FF"/>
    <a:srgbClr val="99CC00"/>
    <a:srgbClr val="FF33CC"/>
    <a:srgbClr val="33CC33"/>
    <a:srgbClr val="0000FF"/>
    <a:srgbClr val="E46C0A"/>
    <a:srgbClr val="CCFF99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64" autoAdjust="0"/>
    <p:restoredTop sz="94318" autoAdjust="0"/>
  </p:normalViewPr>
  <p:slideViewPr>
    <p:cSldViewPr snapToGrid="0">
      <p:cViewPr varScale="1">
        <p:scale>
          <a:sx n="100" d="100"/>
          <a:sy n="100" d="100"/>
        </p:scale>
        <p:origin x="48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180"/>
    </p:cViewPr>
  </p:sorterViewPr>
  <p:notesViewPr>
    <p:cSldViewPr snapToGrid="0">
      <p:cViewPr varScale="1">
        <p:scale>
          <a:sx n="55" d="100"/>
          <a:sy n="55" d="100"/>
        </p:scale>
        <p:origin x="-2904" y="-102"/>
      </p:cViewPr>
      <p:guideLst>
        <p:guide orient="horz" pos="3024"/>
        <p:guide pos="230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2.fntdata"/><Relationship Id="rId39" Type="http://schemas.openxmlformats.org/officeDocument/2006/relationships/font" Target="fonts/font15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10.fntdata"/><Relationship Id="rId42" Type="http://schemas.openxmlformats.org/officeDocument/2006/relationships/font" Target="fonts/font18.fntdata"/><Relationship Id="rId47" Type="http://schemas.openxmlformats.org/officeDocument/2006/relationships/font" Target="fonts/font23.fntdata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Relationship Id="rId46" Type="http://schemas.openxmlformats.org/officeDocument/2006/relationships/font" Target="fonts/font22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5.fntdata"/><Relationship Id="rId41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font" Target="fonts/font16.fntdata"/><Relationship Id="rId45" Type="http://schemas.openxmlformats.org/officeDocument/2006/relationships/font" Target="fonts/font21.fntdata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49" Type="http://schemas.openxmlformats.org/officeDocument/2006/relationships/font" Target="fonts/font25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7.fntdata"/><Relationship Id="rId44" Type="http://schemas.openxmlformats.org/officeDocument/2006/relationships/font" Target="fonts/font20.fntdata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43" Type="http://schemas.openxmlformats.org/officeDocument/2006/relationships/font" Target="fonts/font19.fntdata"/><Relationship Id="rId48" Type="http://schemas.openxmlformats.org/officeDocument/2006/relationships/font" Target="fonts/font24.fntdata"/><Relationship Id="rId8" Type="http://schemas.openxmlformats.org/officeDocument/2006/relationships/slide" Target="slides/slide6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1E5BDAA-62B7-414F-AA9C-B62B26AE925C}" type="datetimeFigureOut">
              <a:rPr lang="de-DE" smtClean="0"/>
              <a:t>08.11.2019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05BA0AA-8783-4873-8453-6F012170103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593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26837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BA0AA-8783-4873-8453-6F0121701030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2984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BA0AA-8783-4873-8453-6F0121701030}" type="slidenum">
              <a:rPr lang="de-DE" smtClean="0">
                <a:solidFill>
                  <a:prstClr val="black"/>
                </a:solidFill>
              </a:rPr>
              <a:pPr/>
              <a:t>11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539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080120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CH" sz="1100" b="1" kern="0" spc="30" dirty="0" smtClean="0">
                <a:solidFill>
                  <a:srgbClr val="505150"/>
                </a:solidFill>
                <a:cs typeface="Arial" charset="0"/>
              </a:rPr>
              <a:t>WIR SCHAFFEN WISSEN – HEUTE FÜR MORGEN</a:t>
            </a:r>
            <a:endParaRPr lang="de-CH" sz="1100" b="1" kern="0" spc="30" dirty="0">
              <a:solidFill>
                <a:srgbClr val="505150"/>
              </a:solidFill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6197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w"/>
              <a:defRPr>
                <a:solidFill>
                  <a:schemeClr val="tx1"/>
                </a:solidFill>
              </a:defRPr>
            </a:lvl1pPr>
            <a:lvl2pPr marL="971550" indent="-514350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1143000" indent="-228600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3pPr>
            <a:lvl4pPr marL="1600200" indent="-228600">
              <a:buClr>
                <a:schemeClr val="tx1">
                  <a:lumMod val="50000"/>
                  <a:lumOff val="50000"/>
                </a:schemeClr>
              </a:buClr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</a:defRPr>
            </a:lvl4pPr>
            <a:lvl5pPr marL="2057400" indent="-228600">
              <a:buClr>
                <a:schemeClr val="tx1">
                  <a:lumMod val="50000"/>
                  <a:lumOff val="50000"/>
                </a:schemeClr>
              </a:buClr>
              <a:buFont typeface="Calibri" panose="020F0502020204030204" pitchFamily="34" charset="0"/>
              <a:buChar char="-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0" y="6597352"/>
            <a:ext cx="8473180" cy="26064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aseline="0" smtClean="0">
                <a:solidFill>
                  <a:schemeClr val="bg2"/>
                </a:solidFill>
              </a:rPr>
              <a:t>The SLS 2.0 Lattice			              PSI, Nov.8 , 2019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244408" y="6597353"/>
            <a:ext cx="899592" cy="26064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B2E6265-9442-4E84-A814-29C3CDC6DA72}" type="slidenum">
              <a:rPr lang="de-DE" smtClean="0">
                <a:solidFill>
                  <a:schemeClr val="bg2"/>
                </a:solidFill>
              </a:rPr>
              <a:pPr/>
              <a:t>‹#›</a:t>
            </a:fld>
            <a:endParaRPr lang="de-DE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756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9907-82EB-4336-B2F4-FE5C3D58BECB}" type="datetimeFigureOut">
              <a:rPr lang="de-DE" smtClean="0"/>
              <a:t>08.11.2019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6265-9442-4E84-A814-29C3CDC6DA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3793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9907-82EB-4336-B2F4-FE5C3D58BECB}" type="datetimeFigureOut">
              <a:rPr lang="de-DE" smtClean="0"/>
              <a:t>08.11.2019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6265-9442-4E84-A814-29C3CDC6DA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6467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9907-82EB-4336-B2F4-FE5C3D58BECB}" type="datetimeFigureOut">
              <a:rPr lang="de-DE" smtClean="0"/>
              <a:t>08.11.2019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6265-9442-4E84-A814-29C3CDC6DA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3142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9907-82EB-4336-B2F4-FE5C3D58BECB}" type="datetimeFigureOut">
              <a:rPr lang="de-DE" smtClean="0"/>
              <a:t>08.11.2019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6265-9442-4E84-A814-29C3CDC6DA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0196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9907-82EB-4336-B2F4-FE5C3D58BECB}" type="datetimeFigureOut">
              <a:rPr lang="de-DE" smtClean="0"/>
              <a:t>08.11.2019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6265-9442-4E84-A814-29C3CDC6DA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01131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9907-82EB-4336-B2F4-FE5C3D58BECB}" type="datetimeFigureOut">
              <a:rPr lang="de-DE" smtClean="0"/>
              <a:t>08.11.2019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6265-9442-4E84-A814-29C3CDC6DA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43039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9907-82EB-4336-B2F4-FE5C3D58BECB}" type="datetimeFigureOut">
              <a:rPr lang="de-DE" smtClean="0"/>
              <a:t>08.11.2019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6265-9442-4E84-A814-29C3CDC6DA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00392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9907-82EB-4336-B2F4-FE5C3D58BECB}" type="datetimeFigureOut">
              <a:rPr lang="de-DE" smtClean="0"/>
              <a:t>08.11.2019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6265-9442-4E84-A814-29C3CDC6DA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06952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9907-82EB-4336-B2F4-FE5C3D58BECB}" type="datetimeFigureOut">
              <a:rPr lang="de-DE" smtClean="0"/>
              <a:t>08.11.2019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6265-9442-4E84-A814-29C3CDC6DA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677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2443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370" y="115188"/>
            <a:ext cx="5618618" cy="5773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472" y="836553"/>
            <a:ext cx="4049369" cy="55448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7159" y="836553"/>
            <a:ext cx="4049370" cy="55448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7498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52373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22583195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5574520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5215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1139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3415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12776"/>
          </a:xfrm>
          <a:solidFill>
            <a:schemeClr val="bg1"/>
          </a:solidFill>
        </p:spPr>
        <p:txBody>
          <a:bodyPr>
            <a:normAutofit/>
          </a:bodyPr>
          <a:lstStyle>
            <a:lvl1pPr>
              <a:defRPr sz="44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348880"/>
            <a:ext cx="9144000" cy="936104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9355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 eaLnBrk="0" fontAlgn="base" hangingPunct="0">
              <a:spcAft>
                <a:spcPct val="0"/>
              </a:spcAft>
              <a:defRPr/>
            </a:pPr>
            <a:r>
              <a:rPr lang="de-DE" dirty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 eaLnBrk="0" fontAlgn="base" hangingPunct="0">
                <a:spcAft>
                  <a:spcPct val="0"/>
                </a:spcAft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4689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89907-82EB-4336-B2F4-FE5C3D58BECB}" type="datetimeFigureOut">
              <a:rPr lang="de-DE" smtClean="0"/>
              <a:t>08.11.2019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E6265-9442-4E84-A814-29C3CDC6DA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8280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>
          <a:xfrm>
            <a:off x="2657474" y="3766410"/>
            <a:ext cx="6126162" cy="364520"/>
          </a:xfrm>
        </p:spPr>
        <p:txBody>
          <a:bodyPr/>
          <a:lstStyle/>
          <a:p>
            <a:r>
              <a:rPr lang="de-CH" sz="1400" smtClean="0"/>
              <a:t>Andreas Streun       Paul </a:t>
            </a:r>
            <a:r>
              <a:rPr lang="de-CH" sz="1400" dirty="0"/>
              <a:t>Scherrer </a:t>
            </a:r>
            <a:r>
              <a:rPr lang="de-CH" sz="1400" dirty="0" smtClean="0"/>
              <a:t>Institut</a:t>
            </a:r>
            <a:endParaRPr lang="de-CH" sz="140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2571750" y="238125"/>
            <a:ext cx="5819775" cy="3528285"/>
          </a:xfrm>
          <a:prstGeom prst="rect">
            <a:avLst/>
          </a:prstGeom>
          <a:solidFill>
            <a:srgbClr val="FFFFFF">
              <a:alpha val="8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0"/>
            <a:ext cx="7495383" cy="6858000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2657474" y="4130930"/>
            <a:ext cx="3257551" cy="453866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The SLS 2.0 lattice</a:t>
            </a:r>
            <a:endParaRPr lang="de-DE" sz="2000" dirty="0"/>
          </a:p>
        </p:txBody>
      </p:sp>
      <p:sp>
        <p:nvSpPr>
          <p:cNvPr id="7" name="Textfeld 6"/>
          <p:cNvSpPr txBox="1"/>
          <p:nvPr/>
        </p:nvSpPr>
        <p:spPr>
          <a:xfrm>
            <a:off x="2657473" y="4584796"/>
            <a:ext cx="2409827" cy="70158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eaLnBrk="0" fontAlgn="base" hangingPunct="0">
              <a:lnSpc>
                <a:spcPct val="110000"/>
              </a:lnSpc>
              <a:spcAft>
                <a:spcPct val="0"/>
              </a:spcAft>
            </a:pPr>
            <a:r>
              <a:rPr lang="de-CH" b="1" smtClean="0">
                <a:solidFill>
                  <a:srgbClr val="969696"/>
                </a:solidFill>
              </a:rPr>
              <a:t>SLS 2.0 Information Day</a:t>
            </a:r>
            <a:br>
              <a:rPr lang="de-CH" b="1" smtClean="0">
                <a:solidFill>
                  <a:srgbClr val="969696"/>
                </a:solidFill>
              </a:rPr>
            </a:br>
            <a:r>
              <a:rPr lang="de-CH" b="1" smtClean="0">
                <a:solidFill>
                  <a:srgbClr val="969696"/>
                </a:solidFill>
              </a:rPr>
              <a:t>Nov. 8, 2019, PSI</a:t>
            </a:r>
          </a:p>
          <a:p>
            <a:pPr eaLnBrk="0" fontAlgn="base" hangingPunct="0">
              <a:lnSpc>
                <a:spcPct val="110000"/>
              </a:lnSpc>
              <a:spcAft>
                <a:spcPct val="0"/>
              </a:spcAft>
            </a:pPr>
            <a:r>
              <a:rPr lang="en-US" b="1" kern="1000" spc="30">
                <a:solidFill>
                  <a:srgbClr val="969696"/>
                </a:solidFill>
                <a:cs typeface="Franklin Gothic Book"/>
              </a:rPr>
              <a:t> </a:t>
            </a:r>
            <a:endParaRPr lang="de-DE" b="1" kern="1000" spc="30" dirty="0" smtClean="0">
              <a:solidFill>
                <a:srgbClr val="969696"/>
              </a:solidFill>
              <a:cs typeface="Franklin Gothic Boo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7250" y="6172200"/>
            <a:ext cx="914400" cy="36195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smtClean="0">
                <a:solidFill>
                  <a:schemeClr val="bg1"/>
                </a:solidFill>
                <a:latin typeface="Calibri"/>
              </a:rPr>
              <a:t>SLS 2.0</a:t>
            </a:r>
            <a:endParaRPr lang="de-CH" sz="1800" dirty="0" err="1" smtClean="0">
              <a:solidFill>
                <a:schemeClr val="bg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16956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821635"/>
          </a:xfrm>
        </p:spPr>
        <p:txBody>
          <a:bodyPr>
            <a:normAutofit/>
          </a:bodyPr>
          <a:lstStyle/>
          <a:p>
            <a:r>
              <a:rPr lang="en-US" sz="3600" smtClean="0">
                <a:solidFill>
                  <a:schemeClr val="bg2"/>
                </a:solidFill>
              </a:rPr>
              <a:t>Problems which caused design revisions</a:t>
            </a:r>
            <a:endParaRPr lang="de-CH" sz="360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51163"/>
            <a:ext cx="8915400" cy="594105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2000"/>
              </a:lnSpc>
            </a:pPr>
            <a:r>
              <a:rPr lang="en-US" smtClean="0"/>
              <a:t>Space conflicts</a:t>
            </a:r>
          </a:p>
          <a:p>
            <a:pPr lvl="1">
              <a:lnSpc>
                <a:spcPct val="112000"/>
              </a:lnSpc>
            </a:pPr>
            <a:r>
              <a:rPr lang="en-US" smtClean="0"/>
              <a:t>minimum distances between elements</a:t>
            </a:r>
          </a:p>
          <a:p>
            <a:pPr lvl="1">
              <a:lnSpc>
                <a:spcPct val="112000"/>
              </a:lnSpc>
            </a:pPr>
            <a:r>
              <a:rPr lang="en-US" smtClean="0"/>
              <a:t>feasibility of magnets (short, wide, high fields)</a:t>
            </a:r>
          </a:p>
          <a:p>
            <a:pPr lvl="1">
              <a:lnSpc>
                <a:spcPct val="112000"/>
              </a:lnSpc>
            </a:pPr>
            <a:r>
              <a:rPr lang="en-US" smtClean="0"/>
              <a:t>feasibility of mounting (magnets, cables, water pipes)</a:t>
            </a:r>
          </a:p>
          <a:p>
            <a:pPr lvl="1">
              <a:lnSpc>
                <a:spcPct val="112000"/>
              </a:lnSpc>
            </a:pPr>
            <a:r>
              <a:rPr lang="en-US" smtClean="0"/>
              <a:t>free pathways for photon beams </a:t>
            </a:r>
          </a:p>
          <a:p>
            <a:pPr>
              <a:lnSpc>
                <a:spcPct val="112000"/>
              </a:lnSpc>
            </a:pPr>
            <a:r>
              <a:rPr lang="en-US" smtClean="0"/>
              <a:t>Insufficient brightness</a:t>
            </a:r>
          </a:p>
          <a:p>
            <a:pPr lvl="1">
              <a:lnSpc>
                <a:spcPct val="112000"/>
              </a:lnSpc>
            </a:pPr>
            <a:r>
              <a:rPr lang="en-US" smtClean="0"/>
              <a:t>bad matching of electron phase space to diffraction</a:t>
            </a:r>
          </a:p>
          <a:p>
            <a:pPr lvl="2">
              <a:lnSpc>
                <a:spcPct val="112000"/>
              </a:lnSpc>
            </a:pPr>
            <a:r>
              <a:rPr lang="en-US" sz="2300" smtClean="0"/>
              <a:t>brightness depends on the area of the electron phase space  </a:t>
            </a:r>
            <a:br>
              <a:rPr lang="en-US" sz="2300" smtClean="0"/>
            </a:br>
            <a:r>
              <a:rPr lang="en-US" sz="2300" smtClean="0"/>
              <a:t>(</a:t>
            </a:r>
            <a:r>
              <a:rPr lang="en-US" sz="2300" smtClean="0">
                <a:solidFill>
                  <a:schemeClr val="accent6">
                    <a:lumMod val="75000"/>
                  </a:schemeClr>
                </a:solidFill>
              </a:rPr>
              <a:t>emittance </a:t>
            </a:r>
            <a:r>
              <a:rPr lang="en-US" sz="2300" b="1" i="1">
                <a:solidFill>
                  <a:schemeClr val="accent6">
                    <a:lumMod val="75000"/>
                  </a:schemeClr>
                </a:solidFill>
                <a:latin typeface="Symbol" panose="05050102010706020507" pitchFamily="18" charset="2"/>
              </a:rPr>
              <a:t>e</a:t>
            </a:r>
            <a:r>
              <a:rPr lang="en-US" sz="2300" b="1" i="1" baseline="-2500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300" b="1">
                <a:solidFill>
                  <a:schemeClr val="accent6">
                    <a:lumMod val="75000"/>
                  </a:schemeClr>
                </a:solidFill>
                <a:latin typeface="Symbol" panose="05050102010706020507" pitchFamily="18" charset="2"/>
              </a:rPr>
              <a:t> </a:t>
            </a:r>
            <a:r>
              <a:rPr lang="en-US" sz="2300" b="1">
                <a:solidFill>
                  <a:schemeClr val="accent6">
                    <a:lumMod val="75000"/>
                  </a:schemeClr>
                </a:solidFill>
              </a:rPr>
              <a:t>=</a:t>
            </a:r>
            <a:r>
              <a:rPr lang="en-US" sz="2300" b="1">
                <a:solidFill>
                  <a:schemeClr val="accent6">
                    <a:lumMod val="75000"/>
                  </a:schemeClr>
                </a:solidFill>
                <a:latin typeface="Symbol" panose="05050102010706020507" pitchFamily="18" charset="2"/>
              </a:rPr>
              <a:t> </a:t>
            </a:r>
            <a:r>
              <a:rPr lang="en-US" sz="2300" b="1" i="1">
                <a:solidFill>
                  <a:schemeClr val="accent6">
                    <a:lumMod val="75000"/>
                  </a:schemeClr>
                </a:solidFill>
                <a:latin typeface="Symbol" panose="05050102010706020507" pitchFamily="18" charset="2"/>
              </a:rPr>
              <a:t>s</a:t>
            </a:r>
            <a:r>
              <a:rPr lang="en-US" sz="2300" b="1" i="1" baseline="-2500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300" b="1" i="1">
                <a:solidFill>
                  <a:schemeClr val="accent6">
                    <a:lumMod val="75000"/>
                  </a:schemeClr>
                </a:solidFill>
                <a:latin typeface="Symbol" panose="05050102010706020507" pitchFamily="18" charset="2"/>
                <a:sym typeface="Symbol"/>
              </a:rPr>
              <a:t> </a:t>
            </a:r>
            <a:r>
              <a:rPr lang="en-US" sz="2300" b="1" i="1">
                <a:solidFill>
                  <a:schemeClr val="accent6">
                    <a:lumMod val="75000"/>
                  </a:schemeClr>
                </a:solidFill>
                <a:latin typeface="Symbol" panose="05050102010706020507" pitchFamily="18" charset="2"/>
              </a:rPr>
              <a:t>s</a:t>
            </a:r>
            <a:r>
              <a:rPr lang="en-US" sz="2300" b="1" i="1" baseline="-2500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300" b="1" i="1" baseline="-2500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</a:t>
            </a:r>
            <a:r>
              <a:rPr lang="en-US" sz="2300" b="1" i="1">
                <a:solidFill>
                  <a:schemeClr val="accent6">
                    <a:lumMod val="75000"/>
                  </a:schemeClr>
                </a:solidFill>
                <a:latin typeface="Symbol" panose="05050102010706020507" pitchFamily="18" charset="2"/>
              </a:rPr>
              <a:t> </a:t>
            </a:r>
            <a:r>
              <a:rPr lang="en-US" sz="2300" smtClean="0"/>
              <a:t>) </a:t>
            </a:r>
            <a:r>
              <a:rPr lang="en-US" sz="2300" b="1" i="1" smtClean="0"/>
              <a:t>and</a:t>
            </a:r>
            <a:r>
              <a:rPr lang="en-US" sz="2300" smtClean="0"/>
              <a:t> on its aspect ratio ( </a:t>
            </a:r>
            <a:r>
              <a:rPr lang="en-US" sz="2300" smtClean="0">
                <a:solidFill>
                  <a:srgbClr val="0070C0"/>
                </a:solidFill>
              </a:rPr>
              <a:t>beta function </a:t>
            </a:r>
            <a:r>
              <a:rPr lang="en-US" sz="2300" b="1" i="1">
                <a:solidFill>
                  <a:srgbClr val="0070C0"/>
                </a:solidFill>
                <a:latin typeface="Symbol" panose="05050102010706020507" pitchFamily="18" charset="2"/>
              </a:rPr>
              <a:t>b</a:t>
            </a:r>
            <a:r>
              <a:rPr lang="en-US" sz="2300" b="1" i="1" baseline="-25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300" b="1">
                <a:solidFill>
                  <a:srgbClr val="0070C0"/>
                </a:solidFill>
                <a:latin typeface="Symbol" panose="05050102010706020507" pitchFamily="18" charset="2"/>
              </a:rPr>
              <a:t> </a:t>
            </a:r>
            <a:r>
              <a:rPr lang="en-US" sz="2300" b="1">
                <a:solidFill>
                  <a:srgbClr val="0070C0"/>
                </a:solidFill>
              </a:rPr>
              <a:t>=</a:t>
            </a:r>
            <a:r>
              <a:rPr lang="en-US" sz="2300" b="1">
                <a:solidFill>
                  <a:srgbClr val="0070C0"/>
                </a:solidFill>
                <a:latin typeface="Symbol" panose="05050102010706020507" pitchFamily="18" charset="2"/>
              </a:rPr>
              <a:t> </a:t>
            </a:r>
            <a:r>
              <a:rPr lang="en-US" sz="2300" b="1" i="1">
                <a:solidFill>
                  <a:srgbClr val="0070C0"/>
                </a:solidFill>
                <a:latin typeface="Symbol" panose="05050102010706020507" pitchFamily="18" charset="2"/>
              </a:rPr>
              <a:t>s</a:t>
            </a:r>
            <a:r>
              <a:rPr lang="en-US" sz="2300" b="1" i="1" baseline="-25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en-US" sz="2300" b="1">
                <a:solidFill>
                  <a:srgbClr val="0070C0"/>
                </a:solidFill>
                <a:latin typeface="Symbol" panose="05050102010706020507" pitchFamily="18" charset="2"/>
                <a:sym typeface="Symbol"/>
              </a:rPr>
              <a:t>/</a:t>
            </a:r>
            <a:r>
              <a:rPr lang="en-US" sz="2300" b="1" i="1">
                <a:solidFill>
                  <a:srgbClr val="0070C0"/>
                </a:solidFill>
                <a:latin typeface="Symbol" panose="05050102010706020507" pitchFamily="18" charset="2"/>
              </a:rPr>
              <a:t>s</a:t>
            </a:r>
            <a:r>
              <a:rPr lang="en-US" sz="2300" b="1" i="1" baseline="-25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300" b="1" i="1" baseline="-25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</a:t>
            </a:r>
            <a:r>
              <a:rPr lang="en-US" sz="2300" b="1" i="1">
                <a:solidFill>
                  <a:srgbClr val="0070C0"/>
                </a:solidFill>
                <a:latin typeface="Symbol" panose="05050102010706020507" pitchFamily="18" charset="2"/>
              </a:rPr>
              <a:t> </a:t>
            </a:r>
            <a:r>
              <a:rPr lang="en-US" sz="2300" smtClean="0"/>
              <a:t>)</a:t>
            </a:r>
            <a:endParaRPr lang="en-US" sz="2300" i="1">
              <a:latin typeface="Symbol" panose="05050102010706020507" pitchFamily="18" charset="2"/>
            </a:endParaRPr>
          </a:p>
          <a:p>
            <a:pPr lvl="1">
              <a:lnSpc>
                <a:spcPct val="112000"/>
              </a:lnSpc>
              <a:buFont typeface="Wingdings" panose="05000000000000000000" pitchFamily="2" charset="2"/>
              <a:buChar char="à"/>
            </a:pPr>
            <a:r>
              <a:rPr lang="en-US" smtClean="0"/>
              <a:t>split standard straights in mini-beta optics (“completion phase”) </a:t>
            </a:r>
          </a:p>
          <a:p>
            <a:pPr>
              <a:lnSpc>
                <a:spcPct val="112000"/>
              </a:lnSpc>
              <a:buSzPct val="50000"/>
              <a:buFont typeface="Wingdings" panose="05000000000000000000" pitchFamily="2" charset="2"/>
              <a:buChar char=""/>
            </a:pPr>
            <a:r>
              <a:rPr lang="en-US" smtClean="0"/>
              <a:t>Insufficient dynamic aperture</a:t>
            </a:r>
          </a:p>
          <a:p>
            <a:pPr lvl="1">
              <a:lnSpc>
                <a:spcPct val="112000"/>
              </a:lnSpc>
            </a:pPr>
            <a:r>
              <a:rPr lang="en-US" smtClean="0"/>
              <a:t>constraints on (dynamic) symmetry and working point</a:t>
            </a:r>
          </a:p>
          <a:p>
            <a:pPr lvl="1">
              <a:lnSpc>
                <a:spcPct val="112000"/>
              </a:lnSpc>
            </a:pPr>
            <a:r>
              <a:rPr lang="en-US" smtClean="0"/>
              <a:t>development of alternative injection schemes</a:t>
            </a:r>
          </a:p>
          <a:p>
            <a:pPr>
              <a:lnSpc>
                <a:spcPct val="112000"/>
              </a:lnSpc>
            </a:pPr>
            <a:r>
              <a:rPr lang="en-US" smtClean="0"/>
              <a:t>Risk of beam instabilities</a:t>
            </a:r>
          </a:p>
          <a:p>
            <a:pPr lvl="1">
              <a:lnSpc>
                <a:spcPct val="112000"/>
              </a:lnSpc>
              <a:buFont typeface="Wingdings" panose="05000000000000000000" pitchFamily="2" charset="2"/>
              <a:buChar char="à"/>
            </a:pPr>
            <a:r>
              <a:rPr lang="en-US" smtClean="0"/>
              <a:t>switch from “B” to “B+” </a:t>
            </a:r>
            <a:r>
              <a:rPr lang="en-US" sz="2400" smtClean="0"/>
              <a:t>(side effect: reduced power consumption)</a:t>
            </a:r>
            <a:endParaRPr lang="en-US" smtClean="0">
              <a:sym typeface="Wingdings" panose="05000000000000000000" pitchFamily="2" charset="2"/>
            </a:endParaRPr>
          </a:p>
          <a:p>
            <a:pPr marL="457200" lvl="1" indent="0">
              <a:lnSpc>
                <a:spcPct val="112000"/>
              </a:lnSpc>
              <a:buNone/>
            </a:pPr>
            <a:endParaRPr lang="de-CH"/>
          </a:p>
        </p:txBody>
      </p:sp>
      <p:grpSp>
        <p:nvGrpSpPr>
          <p:cNvPr id="4" name="Group 3"/>
          <p:cNvGrpSpPr/>
          <p:nvPr/>
        </p:nvGrpSpPr>
        <p:grpSpPr>
          <a:xfrm>
            <a:off x="7596013" y="2846567"/>
            <a:ext cx="1102714" cy="910805"/>
            <a:chOff x="5572037" y="-227938"/>
            <a:chExt cx="1966185" cy="5169106"/>
          </a:xfrm>
        </p:grpSpPr>
        <p:cxnSp>
          <p:nvCxnSpPr>
            <p:cNvPr id="5" name="Straight Arrow Connector 4"/>
            <p:cNvCxnSpPr/>
            <p:nvPr/>
          </p:nvCxnSpPr>
          <p:spPr>
            <a:xfrm flipH="1" flipV="1">
              <a:off x="6370655" y="764704"/>
              <a:ext cx="1545" cy="41764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5572037" y="2853733"/>
              <a:ext cx="176562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6927619" y="2238940"/>
              <a:ext cx="610603" cy="24759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de-DE" sz="1600" i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70655" y="-227938"/>
              <a:ext cx="724071" cy="24759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sz="1600" i="1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/>
                </a:rPr>
                <a:t></a:t>
              </a:r>
              <a:endParaRPr lang="de-DE" sz="1600" i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5815235" y="1628798"/>
              <a:ext cx="1122438" cy="2448272"/>
            </a:xfrm>
            <a:prstGeom prst="ellipse">
              <a:avLst/>
            </a:prstGeom>
            <a:solidFill>
              <a:srgbClr val="E46C0A">
                <a:alpha val="63922"/>
              </a:srgbClr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/>
            </a:p>
          </p:txBody>
        </p:sp>
      </p:grpSp>
      <p:sp>
        <p:nvSpPr>
          <p:cNvPr id="10" name="TextBox 9"/>
          <p:cNvSpPr txBox="1"/>
          <p:nvPr/>
        </p:nvSpPr>
        <p:spPr>
          <a:xfrm rot="20921427">
            <a:off x="7747313" y="5745431"/>
            <a:ext cx="1262333" cy="276999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rgbClr val="00B050"/>
                </a:solidFill>
              </a:rPr>
              <a:t>GREEN MACHINE</a:t>
            </a:r>
            <a:endParaRPr lang="de-CH" sz="120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86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25969"/>
            <a:ext cx="9144000" cy="266901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1" y="1068476"/>
            <a:ext cx="9144000" cy="173753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110320" y="1376264"/>
            <a:ext cx="42691" cy="1656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830197"/>
          </a:xfrm>
        </p:spPr>
        <p:txBody>
          <a:bodyPr>
            <a:noAutofit/>
          </a:bodyPr>
          <a:lstStyle/>
          <a:p>
            <a:r>
              <a:rPr lang="en-US" sz="4000" smtClean="0">
                <a:solidFill>
                  <a:schemeClr val="bg2"/>
                </a:solidFill>
              </a:rPr>
              <a:t>SLS and SLS 2.0  ring sector layout</a:t>
            </a:r>
            <a:endParaRPr lang="de-DE" sz="4000">
              <a:solidFill>
                <a:schemeClr val="bg2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 rot="20710411">
            <a:off x="2071151" y="1382355"/>
            <a:ext cx="15843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bg2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bg2"/>
              </a:buClr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95000"/>
              </a:spcBef>
              <a:buClrTx/>
              <a:buNone/>
            </a:pPr>
            <a:r>
              <a:rPr lang="en-US" altLang="de-DE" sz="1800" b="1">
                <a:solidFill>
                  <a:srgbClr val="990033"/>
                </a:solidFill>
              </a:rPr>
              <a:t>SLS </a:t>
            </a:r>
            <a:r>
              <a:rPr lang="en-US" altLang="de-DE" sz="1800" b="1" smtClean="0">
                <a:solidFill>
                  <a:srgbClr val="990033"/>
                </a:solidFill>
              </a:rPr>
              <a:t>sector</a:t>
            </a:r>
            <a:endParaRPr lang="en-US" altLang="de-DE" sz="1800" b="1">
              <a:solidFill>
                <a:srgbClr val="009900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 rot="20710411">
            <a:off x="2432659" y="2677860"/>
            <a:ext cx="17951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bg2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bg2"/>
              </a:buClr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95000"/>
              </a:spcBef>
              <a:buClrTx/>
              <a:buFontTx/>
              <a:buNone/>
            </a:pPr>
            <a:r>
              <a:rPr lang="en-US" altLang="de-DE" sz="1800" b="1" smtClean="0">
                <a:solidFill>
                  <a:srgbClr val="009900"/>
                </a:solidFill>
              </a:rPr>
              <a:t>SLS 2.0 sector</a:t>
            </a:r>
            <a:endParaRPr lang="en-US" altLang="de-DE" sz="1800" b="1">
              <a:solidFill>
                <a:srgbClr val="0099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995283" y="3531449"/>
            <a:ext cx="1987827" cy="2535396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68588" y="4381775"/>
            <a:ext cx="7110952" cy="21174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smtClean="0"/>
              <a:t>Optional superbends (5T) in arc centers</a:t>
            </a:r>
          </a:p>
          <a:p>
            <a:pPr marL="0" indent="0">
              <a:buNone/>
            </a:pPr>
            <a:r>
              <a:rPr lang="en-US" sz="2400" smtClean="0"/>
              <a:t>3 superbends planned in centers of arcs 2,6,10</a:t>
            </a:r>
          </a:p>
          <a:p>
            <a:pPr marL="0" indent="0">
              <a:buNone/>
            </a:pPr>
            <a:r>
              <a:rPr lang="en-US" sz="2400" smtClean="0"/>
              <a:t>Long straights 5L/9L split from beginning</a:t>
            </a:r>
          </a:p>
          <a:p>
            <a:pPr marL="0" indent="0">
              <a:buNone/>
            </a:pPr>
            <a:r>
              <a:rPr lang="en-US" sz="2400" smtClean="0"/>
              <a:t>Quadrupole doublets for splitting standard </a:t>
            </a:r>
            <a:br>
              <a:rPr lang="en-US" sz="2400" smtClean="0"/>
            </a:br>
            <a:r>
              <a:rPr lang="en-US" sz="2400" smtClean="0"/>
              <a:t>straights to be used in completion phase</a:t>
            </a:r>
            <a:endParaRPr lang="de-CH" sz="2400"/>
          </a:p>
        </p:txBody>
      </p:sp>
      <p:sp>
        <p:nvSpPr>
          <p:cNvPr id="13" name="TextBox 12"/>
          <p:cNvSpPr txBox="1"/>
          <p:nvPr/>
        </p:nvSpPr>
        <p:spPr>
          <a:xfrm>
            <a:off x="6655844" y="796099"/>
            <a:ext cx="681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rgbClr val="C00000"/>
                </a:solidFill>
              </a:rPr>
              <a:t>3BA</a:t>
            </a:r>
            <a:endParaRPr lang="de-CH" sz="240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11350" y="2344347"/>
            <a:ext cx="681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009900"/>
                </a:solidFill>
              </a:rPr>
              <a:t>7</a:t>
            </a:r>
            <a:r>
              <a:rPr lang="en-US" sz="2400" smtClean="0">
                <a:solidFill>
                  <a:srgbClr val="009900"/>
                </a:solidFill>
              </a:rPr>
              <a:t>BA</a:t>
            </a:r>
            <a:endParaRPr lang="de-CH" sz="2400">
              <a:solidFill>
                <a:srgbClr val="0099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98036" y="3270728"/>
            <a:ext cx="119455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optional</a:t>
            </a:r>
          </a:p>
          <a:p>
            <a:r>
              <a:rPr lang="en-US" smtClean="0"/>
              <a:t>superbend</a:t>
            </a:r>
            <a:endParaRPr lang="de-CH"/>
          </a:p>
        </p:txBody>
      </p:sp>
      <p:sp>
        <p:nvSpPr>
          <p:cNvPr id="22" name="TextBox 21"/>
          <p:cNvSpPr txBox="1"/>
          <p:nvPr/>
        </p:nvSpPr>
        <p:spPr>
          <a:xfrm rot="20628462">
            <a:off x="405967" y="3301595"/>
            <a:ext cx="1351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long straight</a:t>
            </a:r>
            <a:endParaRPr lang="de-CH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208104" y="3032448"/>
            <a:ext cx="159026" cy="45381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63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smtClean="0">
                <a:solidFill>
                  <a:schemeClr val="bg2"/>
                </a:solidFill>
              </a:rPr>
              <a:t>Performance: brightness</a:t>
            </a:r>
            <a:endParaRPr lang="de-CH" sz="360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endParaRPr lang="de-CH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5470"/>
            <a:ext cx="9144000" cy="56789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7897" y="915366"/>
            <a:ext cx="1967077" cy="861774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smtClean="0">
                <a:solidFill>
                  <a:srgbClr val="0000FF"/>
                </a:solidFill>
              </a:rPr>
              <a:t>SLS now</a:t>
            </a:r>
          </a:p>
          <a:p>
            <a:r>
              <a:rPr lang="en-US" sz="1600" smtClean="0">
                <a:solidFill>
                  <a:srgbClr val="FF0000"/>
                </a:solidFill>
              </a:rPr>
              <a:t>commissioning phase</a:t>
            </a:r>
          </a:p>
          <a:p>
            <a:r>
              <a:rPr lang="en-US" sz="1600" smtClean="0">
                <a:solidFill>
                  <a:srgbClr val="33CC33"/>
                </a:solidFill>
              </a:rPr>
              <a:t>completion phase</a:t>
            </a:r>
            <a:endParaRPr lang="de-CH" sz="1600">
              <a:solidFill>
                <a:srgbClr val="33CC33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55791" y="4828496"/>
            <a:ext cx="495645" cy="139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ectangle 6"/>
          <p:cNvSpPr/>
          <p:nvPr/>
        </p:nvSpPr>
        <p:spPr>
          <a:xfrm>
            <a:off x="1555791" y="5434120"/>
            <a:ext cx="495645" cy="139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Rectangle 7"/>
          <p:cNvSpPr/>
          <p:nvPr/>
        </p:nvSpPr>
        <p:spPr>
          <a:xfrm>
            <a:off x="1555791" y="4350980"/>
            <a:ext cx="495645" cy="139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379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Lattice Parameters</a:t>
            </a:r>
            <a:endParaRPr lang="de-CH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5680781"/>
              </p:ext>
            </p:extLst>
          </p:nvPr>
        </p:nvGraphicFramePr>
        <p:xfrm>
          <a:off x="0" y="692696"/>
          <a:ext cx="9144000" cy="50401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46163">
                  <a:extLst>
                    <a:ext uri="{9D8B030D-6E8A-4147-A177-3AD203B41FA5}">
                      <a16:colId xmlns:a16="http://schemas.microsoft.com/office/drawing/2014/main" val="1849219215"/>
                    </a:ext>
                  </a:extLst>
                </a:gridCol>
                <a:gridCol w="1977081">
                  <a:extLst>
                    <a:ext uri="{9D8B030D-6E8A-4147-A177-3AD203B41FA5}">
                      <a16:colId xmlns:a16="http://schemas.microsoft.com/office/drawing/2014/main" val="3069713061"/>
                    </a:ext>
                  </a:extLst>
                </a:gridCol>
                <a:gridCol w="1977081">
                  <a:extLst>
                    <a:ext uri="{9D8B030D-6E8A-4147-A177-3AD203B41FA5}">
                      <a16:colId xmlns:a16="http://schemas.microsoft.com/office/drawing/2014/main" val="1452613662"/>
                    </a:ext>
                  </a:extLst>
                </a:gridCol>
                <a:gridCol w="1743675">
                  <a:extLst>
                    <a:ext uri="{9D8B030D-6E8A-4147-A177-3AD203B41FA5}">
                      <a16:colId xmlns:a16="http://schemas.microsoft.com/office/drawing/2014/main" val="3637016499"/>
                    </a:ext>
                  </a:extLst>
                </a:gridCol>
              </a:tblGrid>
              <a:tr h="694492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400" b="0">
                          <a:effectLst/>
                        </a:rPr>
                        <a:t> </a:t>
                      </a:r>
                      <a:endParaRPr lang="de-CH" sz="24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1">
                          <a:effectLst/>
                        </a:rPr>
                        <a:t>SLS today</a:t>
                      </a:r>
                      <a:endParaRPr lang="de-CH" sz="2000" b="1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1">
                          <a:effectLst/>
                        </a:rPr>
                        <a:t>SLS 2.0 </a:t>
                      </a:r>
                      <a:endParaRPr lang="en-US" sz="2000" b="1" smtClean="0">
                        <a:effectLst/>
                      </a:endParaRPr>
                    </a:p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1" smtClean="0">
                          <a:effectLst/>
                        </a:rPr>
                        <a:t>commissioning</a:t>
                      </a:r>
                      <a:endParaRPr lang="de-CH" sz="2000" b="1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1">
                          <a:effectLst/>
                        </a:rPr>
                        <a:t>SLS 2.0 </a:t>
                      </a:r>
                      <a:r>
                        <a:rPr lang="en-US" sz="2000" b="1" smtClean="0">
                          <a:effectLst/>
                        </a:rPr>
                        <a:t>completion</a:t>
                      </a:r>
                      <a:endParaRPr lang="de-CH" sz="2000" b="1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0718117"/>
                  </a:ext>
                </a:extLst>
              </a:tr>
              <a:tr h="376535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Circumference [m]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288.007'289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288.000'177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280.000'256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6361305"/>
                  </a:ext>
                </a:extLst>
              </a:tr>
              <a:tr h="376535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Emittance [pm.rad</a:t>
                      </a:r>
                      <a:r>
                        <a:rPr lang="en-US" sz="2000" b="0" smtClean="0">
                          <a:effectLst/>
                        </a:rPr>
                        <a:t>]*</a:t>
                      </a:r>
                      <a:r>
                        <a:rPr lang="en-US" sz="2000" b="0" baseline="30000" smtClean="0">
                          <a:effectLst/>
                        </a:rPr>
                        <a:t>#</a:t>
                      </a:r>
                      <a:endParaRPr lang="de-CH" sz="2000" b="0" baseline="3000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5579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123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128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7872904"/>
                  </a:ext>
                </a:extLst>
              </a:tr>
              <a:tr h="376535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Energy spread [10</a:t>
                      </a:r>
                      <a:r>
                        <a:rPr lang="en-US" sz="2000" b="0" baseline="30000">
                          <a:effectLst/>
                        </a:rPr>
                        <a:t>-3</a:t>
                      </a:r>
                      <a:r>
                        <a:rPr lang="en-US" sz="2000" b="0" smtClean="0">
                          <a:effectLst/>
                        </a:rPr>
                        <a:t>]*</a:t>
                      </a:r>
                      <a:r>
                        <a:rPr lang="en-US" sz="2000" b="0" baseline="30000" smtClean="0">
                          <a:effectLst/>
                        </a:rPr>
                        <a:t>#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0.874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1.016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1.053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0509670"/>
                  </a:ext>
                </a:extLst>
              </a:tr>
              <a:tr h="666712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Radiation loss per turn </a:t>
                      </a:r>
                      <a:r>
                        <a:rPr lang="en-US" sz="2000" b="0" smtClean="0">
                          <a:effectLst/>
                        </a:rPr>
                        <a:t/>
                      </a:r>
                      <a:br>
                        <a:rPr lang="en-US" sz="2000" b="0" smtClean="0">
                          <a:effectLst/>
                        </a:rPr>
                      </a:br>
                      <a:r>
                        <a:rPr lang="en-US" sz="2000" b="0" smtClean="0">
                          <a:effectLst/>
                        </a:rPr>
                        <a:t>[</a:t>
                      </a:r>
                      <a:r>
                        <a:rPr lang="en-US" sz="2000" b="0">
                          <a:effectLst/>
                        </a:rPr>
                        <a:t>keV/turn]*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539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432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441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0199692"/>
                  </a:ext>
                </a:extLst>
              </a:tr>
              <a:tr h="75307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Momentum </a:t>
                      </a:r>
                      <a:r>
                        <a:rPr lang="en-US" sz="2000" b="0" smtClean="0">
                          <a:effectLst/>
                        </a:rPr>
                        <a:t>compaction</a:t>
                      </a:r>
                      <a:br>
                        <a:rPr lang="en-US" sz="2000" b="0" smtClean="0">
                          <a:effectLst/>
                        </a:rPr>
                      </a:br>
                      <a:r>
                        <a:rPr lang="en-US" sz="2000" b="0" smtClean="0">
                          <a:effectLst/>
                        </a:rPr>
                        <a:t>factor </a:t>
                      </a:r>
                      <a:r>
                        <a:rPr lang="en-US" sz="2000" b="0">
                          <a:effectLst/>
                        </a:rPr>
                        <a:t>[10</a:t>
                      </a:r>
                      <a:r>
                        <a:rPr lang="en-US" sz="2000" b="0" baseline="30000">
                          <a:effectLst/>
                        </a:rPr>
                        <a:t>-4</a:t>
                      </a:r>
                      <a:r>
                        <a:rPr lang="en-US" sz="2000" b="0">
                          <a:effectLst/>
                        </a:rPr>
                        <a:t>]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+6.04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+1.02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+1.02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63225607"/>
                  </a:ext>
                </a:extLst>
              </a:tr>
              <a:tr h="75307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Short straights: </a:t>
                      </a:r>
                      <a:r>
                        <a:rPr lang="en-US" sz="2000" b="0" smtClean="0">
                          <a:effectLst/>
                        </a:rPr>
                        <a:t/>
                      </a:r>
                      <a:br>
                        <a:rPr lang="en-US" sz="2000" b="0" smtClean="0">
                          <a:effectLst/>
                        </a:rPr>
                      </a:br>
                      <a:r>
                        <a:rPr lang="en-US" sz="2000" b="0" smtClean="0">
                          <a:effectLst/>
                        </a:rPr>
                        <a:t>number </a:t>
                      </a:r>
                      <a:r>
                        <a:rPr lang="en-US" sz="2000" b="0">
                          <a:effectLst/>
                        </a:rPr>
                        <a:t>x length [m]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6 x 3.97 </a:t>
                      </a:r>
                      <a:r>
                        <a:rPr lang="en-US" sz="2000" b="0" smtClean="0">
                          <a:effectLst/>
                        </a:rPr>
                        <a:t/>
                      </a:r>
                      <a:br>
                        <a:rPr lang="en-US" sz="2000" b="0" smtClean="0">
                          <a:effectLst/>
                        </a:rPr>
                      </a:br>
                      <a:r>
                        <a:rPr lang="en-US" sz="2000" b="0" smtClean="0">
                          <a:effectLst/>
                        </a:rPr>
                        <a:t>3 </a:t>
                      </a:r>
                      <a:r>
                        <a:rPr lang="en-US" sz="2000" b="0">
                          <a:effectLst/>
                        </a:rPr>
                        <a:t>x 6.97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 9 x (2.76+2.11)</a:t>
                      </a:r>
                      <a:r>
                        <a:rPr lang="en-US" sz="2400" b="0" baseline="30000">
                          <a:effectLst/>
                        </a:rPr>
                        <a:t> a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742888"/>
                  </a:ext>
                </a:extLst>
              </a:tr>
              <a:tr h="666712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Long straights: </a:t>
                      </a:r>
                      <a:r>
                        <a:rPr lang="en-US" sz="2000" b="0" smtClean="0">
                          <a:effectLst/>
                        </a:rPr>
                        <a:t/>
                      </a:r>
                      <a:br>
                        <a:rPr lang="en-US" sz="2000" b="0" smtClean="0">
                          <a:effectLst/>
                        </a:rPr>
                      </a:br>
                      <a:r>
                        <a:rPr lang="en-US" sz="2000" b="0" smtClean="0">
                          <a:effectLst/>
                        </a:rPr>
                        <a:t>number </a:t>
                      </a:r>
                      <a:r>
                        <a:rPr lang="en-US" sz="2000" b="0">
                          <a:effectLst/>
                        </a:rPr>
                        <a:t>x length [m]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3 x 11.73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2 x (2 x 5.235</a:t>
                      </a:r>
                      <a:r>
                        <a:rPr lang="en-US" sz="2000" b="0" smtClean="0">
                          <a:effectLst/>
                        </a:rPr>
                        <a:t>) [5L, 9L]</a:t>
                      </a:r>
                      <a:br>
                        <a:rPr lang="en-US" sz="2000" b="0" smtClean="0">
                          <a:effectLst/>
                        </a:rPr>
                      </a:br>
                      <a:r>
                        <a:rPr lang="en-US" sz="2000" b="0" smtClean="0">
                          <a:effectLst/>
                        </a:rPr>
                        <a:t> </a:t>
                      </a:r>
                      <a:r>
                        <a:rPr lang="en-US" sz="2000" b="0">
                          <a:effectLst/>
                        </a:rPr>
                        <a:t>1 x (4.28 + 2.80 + 1.66</a:t>
                      </a:r>
                      <a:r>
                        <a:rPr lang="en-US" sz="2000" b="0" smtClean="0">
                          <a:effectLst/>
                        </a:rPr>
                        <a:t>) [1L]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0549491"/>
                  </a:ext>
                </a:extLst>
              </a:tr>
              <a:tr h="376535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Working point: tune x/y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20.43/8.74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39.28/15.35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>
                          <a:effectLst/>
                        </a:rPr>
                        <a:t>45.30/21.20</a:t>
                      </a:r>
                      <a:endParaRPr lang="de-CH" sz="2000" b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92528581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5829762"/>
            <a:ext cx="684674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de-DE" sz="24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ea typeface="PMingLiU" panose="02020500000000000000" pitchFamily="18" charset="-120"/>
                <a:cs typeface="Times New Roman" panose="02020603050405020304" pitchFamily="18" charset="0"/>
              </a:rPr>
              <a:t>*</a:t>
            </a:r>
            <a:r>
              <a:rPr kumimoji="0" lang="en-US" altLang="de-DE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PMingLiU" panose="02020500000000000000" pitchFamily="18" charset="-120"/>
                <a:cs typeface="Times New Roman" panose="02020603050405020304" pitchFamily="18" charset="0"/>
              </a:rPr>
              <a:t> without insertion devices but including superbends		</a:t>
            </a:r>
            <a:r>
              <a:rPr kumimoji="0" lang="en-US" altLang="de-DE" sz="20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ea typeface="PMingLiU" panose="02020500000000000000" pitchFamily="18" charset="-120"/>
                <a:cs typeface="Times New Roman" panose="02020603050405020304" pitchFamily="18" charset="0"/>
              </a:rPr>
              <a:t>#  </a:t>
            </a:r>
            <a:r>
              <a:rPr kumimoji="0" lang="en-US" altLang="de-DE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PMingLiU" panose="02020500000000000000" pitchFamily="18" charset="-120"/>
                <a:cs typeface="Times New Roman" panose="02020603050405020304" pitchFamily="18" charset="0"/>
              </a:rPr>
              <a:t>without</a:t>
            </a:r>
            <a:r>
              <a:rPr kumimoji="0" lang="en-US" altLang="de-DE" sz="16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ea typeface="PMingLiU" panose="02020500000000000000" pitchFamily="18" charset="-120"/>
                <a:cs typeface="Times New Roman" panose="02020603050405020304" pitchFamily="18" charset="0"/>
              </a:rPr>
              <a:t> IBS</a:t>
            </a:r>
            <a:endParaRPr kumimoji="0" lang="de-CH" altLang="de-DE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de-DE" sz="20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ea typeface="PMingLiU" panose="02020500000000000000" pitchFamily="18" charset="-120"/>
                <a:cs typeface="Times New Roman" panose="02020603050405020304" pitchFamily="18" charset="0"/>
              </a:rPr>
              <a:t>a</a:t>
            </a:r>
            <a:r>
              <a:rPr kumimoji="0" lang="en-US" alt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PMingLiU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kumimoji="0" lang="en-US" altLang="de-DE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PMingLiU" panose="02020500000000000000" pitchFamily="18" charset="-120"/>
                <a:cs typeface="Times New Roman" panose="02020603050405020304" pitchFamily="18" charset="0"/>
              </a:rPr>
              <a:t>nominal asymmetric split of straights, other splits are possible too.</a:t>
            </a:r>
            <a:endParaRPr kumimoji="0" lang="en-US" altLang="de-DE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5671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2"/>
                </a:solidFill>
              </a:rPr>
              <a:t>7BA arc</a:t>
            </a:r>
            <a:endParaRPr lang="de-CH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94" y="813183"/>
            <a:ext cx="9165179" cy="13777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5" y="4406693"/>
            <a:ext cx="9059347" cy="2166386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84653" y="2403198"/>
            <a:ext cx="9059347" cy="172910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2321" y="1663593"/>
            <a:ext cx="5462563" cy="1203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/>
              <a:t>Layout </a:t>
            </a:r>
            <a:r>
              <a:rPr lang="en-US" sz="2400" smtClean="0"/>
              <a:t>and optics of </a:t>
            </a:r>
            <a:r>
              <a:rPr lang="en-US" sz="2400"/>
              <a:t>an arc </a:t>
            </a:r>
            <a:r>
              <a:rPr lang="en-US" sz="2400" smtClean="0"/>
              <a:t/>
            </a:r>
            <a:br>
              <a:rPr lang="en-US" sz="2400" smtClean="0"/>
            </a:br>
            <a:r>
              <a:rPr lang="en-US" sz="2000" smtClean="0"/>
              <a:t>containing </a:t>
            </a:r>
            <a:r>
              <a:rPr lang="en-US" sz="2000"/>
              <a:t>a central </a:t>
            </a:r>
            <a:r>
              <a:rPr lang="en-US" sz="2000" smtClean="0"/>
              <a:t>superbend</a:t>
            </a:r>
            <a:r>
              <a:rPr lang="en-US" sz="2400" smtClean="0"/>
              <a:t/>
            </a:r>
            <a:br>
              <a:rPr lang="en-US" sz="2400" smtClean="0"/>
            </a:br>
            <a:endParaRPr lang="de-CH" sz="240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7765577" y="2088107"/>
            <a:ext cx="518614" cy="2415654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 rot="851773">
            <a:off x="6145429" y="1214893"/>
            <a:ext cx="2750508" cy="66062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50" y="2465345"/>
            <a:ext cx="871915" cy="402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018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2"/>
                </a:solidFill>
              </a:rPr>
              <a:t>Short straights</a:t>
            </a:r>
            <a:endParaRPr lang="de-CH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2081"/>
            <a:ext cx="9080800" cy="12642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9914" y="2358887"/>
            <a:ext cx="4734087" cy="20070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358887"/>
            <a:ext cx="4734087" cy="200808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113" y="1775433"/>
            <a:ext cx="4608191" cy="5834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smtClean="0"/>
              <a:t>Short straight layout and optics </a:t>
            </a:r>
            <a:endParaRPr lang="de-CH" sz="2400"/>
          </a:p>
        </p:txBody>
      </p:sp>
      <p:sp>
        <p:nvSpPr>
          <p:cNvPr id="8" name="TextBox 7"/>
          <p:cNvSpPr txBox="1"/>
          <p:nvPr/>
        </p:nvSpPr>
        <p:spPr>
          <a:xfrm>
            <a:off x="986273" y="2670385"/>
            <a:ext cx="1583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commissioning</a:t>
            </a:r>
            <a:endParaRPr lang="de-CH"/>
          </a:p>
        </p:txBody>
      </p:sp>
      <p:sp>
        <p:nvSpPr>
          <p:cNvPr id="9" name="TextBox 8"/>
          <p:cNvSpPr txBox="1"/>
          <p:nvPr/>
        </p:nvSpPr>
        <p:spPr>
          <a:xfrm>
            <a:off x="5396187" y="2672269"/>
            <a:ext cx="1249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completion</a:t>
            </a:r>
            <a:endParaRPr lang="de-CH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14" y="2558183"/>
            <a:ext cx="871915" cy="402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15956" y="4498454"/>
            <a:ext cx="88488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/>
              <a:t>								straight</a:t>
            </a:r>
          </a:p>
          <a:p>
            <a:r>
              <a:rPr lang="en-US" sz="2400" smtClean="0"/>
              <a:t>Phase 2 	nominal split 		2.76 + 2.11 m		06, 10, 12		inverse nominal	2.11 + 2.76 m		02, 04</a:t>
            </a:r>
          </a:p>
          <a:p>
            <a:r>
              <a:rPr lang="en-US" sz="2400"/>
              <a:t>	</a:t>
            </a:r>
            <a:r>
              <a:rPr lang="en-US" sz="2400" smtClean="0"/>
              <a:t>	almost symmetric	2.50 + 2.37 m		03, 07, 11</a:t>
            </a:r>
          </a:p>
          <a:p>
            <a:r>
              <a:rPr lang="en-US" sz="2400"/>
              <a:t>	</a:t>
            </a:r>
            <a:r>
              <a:rPr lang="en-US" sz="2400" smtClean="0"/>
              <a:t>	very asymmetric	2.90 + 1.97 m		08</a:t>
            </a:r>
            <a:endParaRPr lang="de-CH" sz="240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713259" y="4365934"/>
            <a:ext cx="1190045" cy="691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023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2"/>
                </a:solidFill>
              </a:rPr>
              <a:t>Long straights 5L and 9L</a:t>
            </a:r>
            <a:endParaRPr lang="de-CH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0859"/>
            <a:ext cx="9094268" cy="7595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48529"/>
            <a:ext cx="9094268" cy="22020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248790"/>
            <a:ext cx="9094268" cy="22020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809" y="1512459"/>
            <a:ext cx="7444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/>
              <a:t>Layout and optics in commissioning and completion phase</a:t>
            </a:r>
            <a:endParaRPr lang="de-CH" sz="2400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93" y="2068721"/>
            <a:ext cx="871915" cy="402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173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2"/>
                </a:solidFill>
              </a:rPr>
              <a:t>Injection straight 1L</a:t>
            </a:r>
            <a:endParaRPr lang="de-CH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48" y="826056"/>
            <a:ext cx="9083352" cy="7821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61497"/>
            <a:ext cx="9058232" cy="21933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5961" y="1867046"/>
            <a:ext cx="3053245" cy="222083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608210"/>
            <a:ext cx="6930887" cy="2738503"/>
          </a:xfrm>
        </p:spPr>
        <p:txBody>
          <a:bodyPr>
            <a:noAutofit/>
          </a:bodyPr>
          <a:lstStyle/>
          <a:p>
            <a:pPr marL="0" indent="0">
              <a:lnSpc>
                <a:spcPct val="85000"/>
              </a:lnSpc>
              <a:buNone/>
            </a:pPr>
            <a:r>
              <a:rPr lang="en-US" sz="2400" smtClean="0"/>
              <a:t>Injection for commissioning phase</a:t>
            </a:r>
          </a:p>
          <a:p>
            <a:pPr marL="0" indent="0">
              <a:lnSpc>
                <a:spcPct val="85000"/>
              </a:lnSpc>
              <a:buNone/>
            </a:pPr>
            <a:r>
              <a:rPr lang="en-US" sz="2400" smtClean="0"/>
              <a:t>Layout </a:t>
            </a:r>
            <a:r>
              <a:rPr lang="en-US" sz="2400" smtClean="0">
                <a:sym typeface="Wingdings" panose="05000000000000000000" pitchFamily="2" charset="2"/>
              </a:rPr>
              <a:t> </a:t>
            </a:r>
            <a:r>
              <a:rPr lang="en-US" sz="2400" smtClean="0"/>
              <a:t>and optics </a:t>
            </a:r>
            <a:r>
              <a:rPr lang="en-US" sz="2400" smtClean="0">
                <a:sym typeface="Wingdings" panose="05000000000000000000" pitchFamily="2" charset="2"/>
              </a:rPr>
              <a:t> </a:t>
            </a:r>
            <a:r>
              <a:rPr lang="en-US" sz="2400" smtClean="0"/>
              <a:t>of injection straight 1L</a:t>
            </a:r>
          </a:p>
          <a:p>
            <a:pPr marL="0" indent="0">
              <a:lnSpc>
                <a:spcPct val="85000"/>
              </a:lnSpc>
              <a:buNone/>
            </a:pPr>
            <a:r>
              <a:rPr lang="en-US" sz="2400">
                <a:sym typeface="Wingdings" panose="05000000000000000000" pitchFamily="2" charset="2"/>
              </a:rPr>
              <a:t>Vertical injection elements:</a:t>
            </a:r>
            <a:endParaRPr lang="de-CH" sz="2400"/>
          </a:p>
          <a:p>
            <a:pPr>
              <a:lnSpc>
                <a:spcPct val="85000"/>
              </a:lnSpc>
            </a:pPr>
            <a:r>
              <a:rPr lang="en-US" sz="2400" smtClean="0"/>
              <a:t>4 bump kickers (re-use SLS)</a:t>
            </a:r>
          </a:p>
          <a:p>
            <a:pPr>
              <a:lnSpc>
                <a:spcPct val="85000"/>
              </a:lnSpc>
            </a:pPr>
            <a:r>
              <a:rPr lang="en-US" sz="2400" smtClean="0"/>
              <a:t>Thick septum and thin (1mm) septum</a:t>
            </a:r>
          </a:p>
          <a:p>
            <a:pPr>
              <a:lnSpc>
                <a:spcPct val="85000"/>
              </a:lnSpc>
            </a:pPr>
            <a:r>
              <a:rPr lang="en-US" sz="2400" smtClean="0"/>
              <a:t>Fast kicker for pseudo-on-axis injection in 2S       </a:t>
            </a:r>
            <a:r>
              <a:rPr lang="en-US" sz="2400" smtClean="0">
                <a:sym typeface="Wingdings" panose="05000000000000000000" pitchFamily="2" charset="2"/>
              </a:rPr>
              <a:t></a:t>
            </a:r>
          </a:p>
          <a:p>
            <a:pPr>
              <a:lnSpc>
                <a:spcPct val="85000"/>
              </a:lnSpc>
            </a:pPr>
            <a:r>
              <a:rPr lang="en-US" sz="2400" smtClean="0"/>
              <a:t>4 large aperture quadrupoles (re-use SLS)</a:t>
            </a:r>
            <a:endParaRPr lang="en-US" sz="2400"/>
          </a:p>
          <a:p>
            <a:pPr marL="0" indent="0">
              <a:lnSpc>
                <a:spcPct val="85000"/>
              </a:lnSpc>
              <a:buNone/>
            </a:pPr>
            <a:endParaRPr lang="en-US" sz="2400" smtClean="0">
              <a:sym typeface="Wingdings" panose="05000000000000000000" pitchFamily="2" charset="2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625" y="5257172"/>
            <a:ext cx="871915" cy="402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648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9474" y="3643440"/>
            <a:ext cx="3526187" cy="29443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2"/>
                </a:solidFill>
              </a:rPr>
              <a:t>Dynamic aperture </a:t>
            </a:r>
            <a:r>
              <a:rPr lang="en-US" sz="2800" smtClean="0">
                <a:solidFill>
                  <a:schemeClr val="bg2"/>
                </a:solidFill>
              </a:rPr>
              <a:t>(commissioning)</a:t>
            </a:r>
            <a:endParaRPr lang="de-CH" sz="280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8810" y="686424"/>
            <a:ext cx="3589996" cy="29779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2818" y="764286"/>
            <a:ext cx="434665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smtClean="0"/>
              <a:t>Dynamic aperture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(x,y) </a:t>
            </a:r>
          </a:p>
          <a:p>
            <a:pPr>
              <a:spcBef>
                <a:spcPts val="600"/>
              </a:spcBef>
            </a:pPr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mtClean="0">
                <a:cs typeface="Times New Roman" panose="02020603050405020304" pitchFamily="18" charset="0"/>
              </a:rPr>
              <a:t>physical aperture </a:t>
            </a:r>
            <a:br>
              <a:rPr lang="en-US" smtClean="0">
                <a:cs typeface="Times New Roman" panose="02020603050405020304" pitchFamily="18" charset="0"/>
              </a:rPr>
            </a:br>
            <a:r>
              <a:rPr lang="en-US" smtClean="0">
                <a:cs typeface="Times New Roman" panose="02020603050405020304" pitchFamily="18" charset="0"/>
              </a:rPr>
              <a:t>from (fake) </a:t>
            </a:r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mm </a:t>
            </a:r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15 mm </a:t>
            </a:r>
            <a:r>
              <a:rPr lang="en-US" smtClean="0">
                <a:cs typeface="Times New Roman" panose="02020603050405020304" pitchFamily="18" charset="0"/>
              </a:rPr>
              <a:t>beam pipe</a:t>
            </a:r>
          </a:p>
          <a:p>
            <a:pPr>
              <a:spcBef>
                <a:spcPts val="600"/>
              </a:spcBef>
            </a:pPr>
            <a:r>
              <a:rPr lang="en-US" smtClean="0">
                <a:cs typeface="Times New Roman" panose="02020603050405020304" pitchFamily="18" charset="0"/>
              </a:rPr>
              <a:t>	approx. physical</a:t>
            </a:r>
            <a:br>
              <a:rPr lang="en-US" smtClean="0">
                <a:cs typeface="Times New Roman" panose="02020603050405020304" pitchFamily="18" charset="0"/>
              </a:rPr>
            </a:br>
            <a:r>
              <a:rPr lang="en-US" smtClean="0">
                <a:cs typeface="Times New Roman" panose="02020603050405020304" pitchFamily="18" charset="0"/>
              </a:rPr>
              <a:t>aperture from real beam pipes</a:t>
            </a:r>
            <a:br>
              <a:rPr lang="en-US" smtClean="0">
                <a:cs typeface="Times New Roman" panose="02020603050405020304" pitchFamily="18" charset="0"/>
              </a:rPr>
            </a:br>
            <a:r>
              <a:rPr lang="en-US" smtClean="0">
                <a:cs typeface="Times New Roman" panose="02020603050405020304" pitchFamily="18" charset="0"/>
              </a:rPr>
              <a:t>including mini-gap undulators</a:t>
            </a:r>
          </a:p>
          <a:p>
            <a:pPr>
              <a:spcBef>
                <a:spcPts val="600"/>
              </a:spcBef>
            </a:pPr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5-sigma </a:t>
            </a:r>
            <a:r>
              <a:rPr lang="en-US" smtClean="0">
                <a:cs typeface="Times New Roman" panose="02020603050405020304" pitchFamily="18" charset="0"/>
              </a:rPr>
              <a:t>beam size of</a:t>
            </a:r>
            <a:br>
              <a:rPr lang="en-US" smtClean="0">
                <a:cs typeface="Times New Roman" panose="02020603050405020304" pitchFamily="18" charset="0"/>
              </a:rPr>
            </a:br>
            <a:r>
              <a:rPr lang="en-US" smtClean="0">
                <a:cs typeface="Times New Roman" panose="02020603050405020304" pitchFamily="18" charset="0"/>
              </a:rPr>
              <a:t>injected beam from booster</a:t>
            </a:r>
            <a:endParaRPr lang="en-US"/>
          </a:p>
          <a:p>
            <a:pPr>
              <a:spcBef>
                <a:spcPts val="600"/>
              </a:spcBef>
            </a:pPr>
            <a:r>
              <a:rPr lang="en-US" smtClean="0"/>
              <a:t>	</a:t>
            </a:r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mm </a:t>
            </a:r>
            <a:r>
              <a:rPr lang="en-US" smtClean="0"/>
              <a:t>thin septum	</a:t>
            </a:r>
            <a:endParaRPr lang="de-CH"/>
          </a:p>
        </p:txBody>
      </p:sp>
      <p:sp>
        <p:nvSpPr>
          <p:cNvPr id="10" name="Oval 9"/>
          <p:cNvSpPr/>
          <p:nvPr/>
        </p:nvSpPr>
        <p:spPr>
          <a:xfrm>
            <a:off x="681975" y="2771323"/>
            <a:ext cx="330510" cy="27245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11" name="Group 10"/>
          <p:cNvGrpSpPr/>
          <p:nvPr/>
        </p:nvGrpSpPr>
        <p:grpSpPr>
          <a:xfrm>
            <a:off x="743323" y="5746757"/>
            <a:ext cx="325746" cy="263282"/>
            <a:chOff x="827185" y="6049012"/>
            <a:chExt cx="325746" cy="263282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827185" y="6049012"/>
              <a:ext cx="309852" cy="1672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843079" y="6310622"/>
              <a:ext cx="309852" cy="1672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982111" y="6049012"/>
              <a:ext cx="0" cy="263282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ound Same Side Corner Rectangle 15"/>
          <p:cNvSpPr/>
          <p:nvPr/>
        </p:nvSpPr>
        <p:spPr>
          <a:xfrm>
            <a:off x="665046" y="1225142"/>
            <a:ext cx="309619" cy="275895"/>
          </a:xfrm>
          <a:prstGeom prst="round2SameRect">
            <a:avLst>
              <a:gd name="adj1" fmla="val 50000"/>
              <a:gd name="adj2" fmla="val 0"/>
            </a:avLst>
          </a:prstGeom>
          <a:noFill/>
          <a:ln w="63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Rectangle 16"/>
          <p:cNvSpPr/>
          <p:nvPr/>
        </p:nvSpPr>
        <p:spPr>
          <a:xfrm>
            <a:off x="555963" y="3481549"/>
            <a:ext cx="582534" cy="1218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TextBox 19"/>
          <p:cNvSpPr txBox="1"/>
          <p:nvPr/>
        </p:nvSpPr>
        <p:spPr>
          <a:xfrm>
            <a:off x="263804" y="3879688"/>
            <a:ext cx="3849324" cy="2500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/>
              <a:t>Momentum dependent. D.A. </a:t>
            </a:r>
            <a:br>
              <a:rPr lang="en-US" sz="2400" smtClean="0"/>
            </a:b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(x, </a:t>
            </a:r>
            <a:r>
              <a:rPr lang="en-US" sz="2400" smtClean="0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p/p) </a:t>
            </a:r>
            <a:r>
              <a:rPr lang="en-US" smtClean="0"/>
              <a:t>Range </a:t>
            </a:r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</a:t>
            </a:r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6%</a:t>
            </a:r>
          </a:p>
          <a:p>
            <a:pPr>
              <a:lnSpc>
                <a:spcPts val="2100"/>
              </a:lnSpc>
              <a:spcBef>
                <a:spcPts val="1200"/>
              </a:spcBef>
            </a:pPr>
            <a:r>
              <a:rPr lang="en-US" sz="4000" b="1" smtClean="0">
                <a:solidFill>
                  <a:srgbClr val="FF0000"/>
                </a:solidFill>
                <a:sym typeface="Symbol" panose="05050102010706020507" pitchFamily="18" charset="2"/>
              </a:rPr>
              <a:t>   </a:t>
            </a:r>
            <a:r>
              <a:rPr lang="en-US" sz="3600" smtClean="0">
                <a:solidFill>
                  <a:srgbClr val="FF0000"/>
                </a:solidFill>
                <a:sym typeface="Symbol" panose="05050102010706020507" pitchFamily="18" charset="2"/>
              </a:rPr>
              <a:t></a:t>
            </a:r>
            <a:r>
              <a:rPr lang="en-US" b="1" smtClean="0">
                <a:solidFill>
                  <a:srgbClr val="FF0000"/>
                </a:solidFill>
                <a:sym typeface="Symbol" panose="05050102010706020507" pitchFamily="18" charset="2"/>
              </a:rPr>
              <a:t>	</a:t>
            </a:r>
            <a:r>
              <a:rPr lang="en-US" smtClean="0"/>
              <a:t>max. </a:t>
            </a:r>
            <a:r>
              <a:rPr lang="en-US"/>
              <a:t>initial amplitudes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of Touschek scattered particles  </a:t>
            </a:r>
            <a:br>
              <a:rPr lang="en-US" smtClean="0"/>
            </a:br>
            <a:r>
              <a:rPr lang="en-US" sz="1600" smtClean="0"/>
              <a:t>= </a:t>
            </a:r>
            <a:r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>
                <a:latin typeface="Lucida Calligraphy" panose="03010101010101010101" pitchFamily="66" charset="0"/>
                <a:cs typeface="Times New Roman" panose="02020603050405020304" pitchFamily="18" charset="0"/>
              </a:rPr>
              <a:t>H</a:t>
            </a:r>
            <a:r>
              <a:rPr lang="en-US" sz="16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>
                <a:latin typeface="Symbol" panose="05050102010706020507" pitchFamily="18" charset="2"/>
                <a:cs typeface="Times New Roman" panose="02020603050405020304" pitchFamily="18" charset="0"/>
              </a:rPr>
              <a:t>b</a:t>
            </a:r>
            <a:r>
              <a:rPr lang="en-US" sz="16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½ </a:t>
            </a:r>
            <a:r>
              <a:rPr lang="en-US" sz="1600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p/p </a:t>
            </a:r>
            <a:r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 </a:t>
            </a:r>
            <a:r>
              <a:rPr lang="en-US" sz="1600" smtClean="0">
                <a:latin typeface="Lucida Calligraphy" panose="03010101010101010101" pitchFamily="66" charset="0"/>
                <a:cs typeface="Times New Roman" panose="02020603050405020304" pitchFamily="18" charset="0"/>
              </a:rPr>
              <a:t>H</a:t>
            </a:r>
            <a:r>
              <a:rPr lang="en-US" sz="1600" baseline="-25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 0</a:t>
            </a:r>
            <a:r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.45 </a:t>
            </a: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endParaRPr lang="en-US" sz="16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</a:pPr>
            <a:r>
              <a:rPr lang="en-US" smtClean="0"/>
              <a:t>	eff. momentum acceptance</a:t>
            </a:r>
            <a:br>
              <a:rPr lang="en-US" smtClean="0"/>
            </a:br>
            <a:r>
              <a:rPr lang="en-US" smtClean="0">
                <a:sym typeface="Wingdings" panose="05000000000000000000" pitchFamily="2" charset="2"/>
              </a:rPr>
              <a:t> Touschek- </a:t>
            </a:r>
            <a:r>
              <a:rPr lang="en-US" smtClean="0"/>
              <a:t>Lifetime </a:t>
            </a:r>
            <a:r>
              <a:rPr lang="en-US" smtClean="0">
                <a:sym typeface="Symbol" panose="05050102010706020507" pitchFamily="18" charset="2"/>
              </a:rPr>
              <a:t> </a:t>
            </a:r>
            <a:r>
              <a:rPr lang="en-US" smtClean="0"/>
              <a:t> (mom. acc.) </a:t>
            </a:r>
            <a:r>
              <a:rPr lang="en-US" b="1" baseline="30000" smtClean="0">
                <a:solidFill>
                  <a:srgbClr val="FF0000"/>
                </a:solidFill>
              </a:rPr>
              <a:t>3</a:t>
            </a:r>
            <a:endParaRPr lang="de-CH">
              <a:solidFill>
                <a:srgbClr val="FF0000"/>
              </a:solidFill>
            </a:endParaRPr>
          </a:p>
        </p:txBody>
      </p:sp>
      <p:sp>
        <p:nvSpPr>
          <p:cNvPr id="21" name="Trapezoid 20"/>
          <p:cNvSpPr/>
          <p:nvPr/>
        </p:nvSpPr>
        <p:spPr>
          <a:xfrm>
            <a:off x="5887572" y="2661264"/>
            <a:ext cx="1784178" cy="638949"/>
          </a:xfrm>
          <a:custGeom>
            <a:avLst/>
            <a:gdLst>
              <a:gd name="connsiteX0" fmla="*/ 0 w 1821221"/>
              <a:gd name="connsiteY0" fmla="*/ 614518 h 614518"/>
              <a:gd name="connsiteX1" fmla="*/ 312654 w 1821221"/>
              <a:gd name="connsiteY1" fmla="*/ 0 h 614518"/>
              <a:gd name="connsiteX2" fmla="*/ 1508567 w 1821221"/>
              <a:gd name="connsiteY2" fmla="*/ 0 h 614518"/>
              <a:gd name="connsiteX3" fmla="*/ 1821221 w 1821221"/>
              <a:gd name="connsiteY3" fmla="*/ 614518 h 614518"/>
              <a:gd name="connsiteX4" fmla="*/ 0 w 1821221"/>
              <a:gd name="connsiteY4" fmla="*/ 614518 h 614518"/>
              <a:gd name="connsiteX0" fmla="*/ 0 w 1821221"/>
              <a:gd name="connsiteY0" fmla="*/ 627771 h 627771"/>
              <a:gd name="connsiteX1" fmla="*/ 325906 w 1821221"/>
              <a:gd name="connsiteY1" fmla="*/ 0 h 627771"/>
              <a:gd name="connsiteX2" fmla="*/ 1508567 w 1821221"/>
              <a:gd name="connsiteY2" fmla="*/ 13253 h 627771"/>
              <a:gd name="connsiteX3" fmla="*/ 1821221 w 1821221"/>
              <a:gd name="connsiteY3" fmla="*/ 627771 h 627771"/>
              <a:gd name="connsiteX4" fmla="*/ 0 w 1821221"/>
              <a:gd name="connsiteY4" fmla="*/ 627771 h 627771"/>
              <a:gd name="connsiteX0" fmla="*/ 0 w 1821221"/>
              <a:gd name="connsiteY0" fmla="*/ 700005 h 700005"/>
              <a:gd name="connsiteX1" fmla="*/ 325906 w 1821221"/>
              <a:gd name="connsiteY1" fmla="*/ 72234 h 700005"/>
              <a:gd name="connsiteX2" fmla="*/ 1508567 w 1821221"/>
              <a:gd name="connsiteY2" fmla="*/ 85487 h 700005"/>
              <a:gd name="connsiteX3" fmla="*/ 1821221 w 1821221"/>
              <a:gd name="connsiteY3" fmla="*/ 700005 h 700005"/>
              <a:gd name="connsiteX4" fmla="*/ 0 w 1821221"/>
              <a:gd name="connsiteY4" fmla="*/ 700005 h 700005"/>
              <a:gd name="connsiteX0" fmla="*/ 0 w 1821221"/>
              <a:gd name="connsiteY0" fmla="*/ 727799 h 727799"/>
              <a:gd name="connsiteX1" fmla="*/ 325906 w 1821221"/>
              <a:gd name="connsiteY1" fmla="*/ 100028 h 727799"/>
              <a:gd name="connsiteX2" fmla="*/ 1508567 w 1821221"/>
              <a:gd name="connsiteY2" fmla="*/ 113281 h 727799"/>
              <a:gd name="connsiteX3" fmla="*/ 1821221 w 1821221"/>
              <a:gd name="connsiteY3" fmla="*/ 727799 h 727799"/>
              <a:gd name="connsiteX4" fmla="*/ 0 w 1821221"/>
              <a:gd name="connsiteY4" fmla="*/ 727799 h 727799"/>
              <a:gd name="connsiteX0" fmla="*/ 0 w 1821221"/>
              <a:gd name="connsiteY0" fmla="*/ 725525 h 725525"/>
              <a:gd name="connsiteX1" fmla="*/ 325906 w 1821221"/>
              <a:gd name="connsiteY1" fmla="*/ 97754 h 725525"/>
              <a:gd name="connsiteX2" fmla="*/ 1508567 w 1821221"/>
              <a:gd name="connsiteY2" fmla="*/ 111007 h 725525"/>
              <a:gd name="connsiteX3" fmla="*/ 1821221 w 1821221"/>
              <a:gd name="connsiteY3" fmla="*/ 725525 h 725525"/>
              <a:gd name="connsiteX4" fmla="*/ 0 w 1821221"/>
              <a:gd name="connsiteY4" fmla="*/ 725525 h 725525"/>
              <a:gd name="connsiteX0" fmla="*/ 0 w 1821221"/>
              <a:gd name="connsiteY0" fmla="*/ 764376 h 764376"/>
              <a:gd name="connsiteX1" fmla="*/ 325906 w 1821221"/>
              <a:gd name="connsiteY1" fmla="*/ 136605 h 764376"/>
              <a:gd name="connsiteX2" fmla="*/ 1508567 w 1821221"/>
              <a:gd name="connsiteY2" fmla="*/ 149858 h 764376"/>
              <a:gd name="connsiteX3" fmla="*/ 1821221 w 1821221"/>
              <a:gd name="connsiteY3" fmla="*/ 764376 h 764376"/>
              <a:gd name="connsiteX4" fmla="*/ 0 w 1821221"/>
              <a:gd name="connsiteY4" fmla="*/ 764376 h 764376"/>
              <a:gd name="connsiteX0" fmla="*/ 0 w 1821221"/>
              <a:gd name="connsiteY0" fmla="*/ 779439 h 779439"/>
              <a:gd name="connsiteX1" fmla="*/ 325906 w 1821221"/>
              <a:gd name="connsiteY1" fmla="*/ 151668 h 779439"/>
              <a:gd name="connsiteX2" fmla="*/ 1508567 w 1821221"/>
              <a:gd name="connsiteY2" fmla="*/ 164921 h 779439"/>
              <a:gd name="connsiteX3" fmla="*/ 1821221 w 1821221"/>
              <a:gd name="connsiteY3" fmla="*/ 779439 h 779439"/>
              <a:gd name="connsiteX4" fmla="*/ 0 w 1821221"/>
              <a:gd name="connsiteY4" fmla="*/ 779439 h 779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1221" h="779439">
                <a:moveTo>
                  <a:pt x="0" y="779439"/>
                </a:moveTo>
                <a:lnTo>
                  <a:pt x="325906" y="151668"/>
                </a:lnTo>
                <a:cubicBezTo>
                  <a:pt x="914281" y="-51454"/>
                  <a:pt x="916295" y="-54009"/>
                  <a:pt x="1508567" y="164921"/>
                </a:cubicBezTo>
                <a:lnTo>
                  <a:pt x="1821221" y="779439"/>
                </a:lnTo>
                <a:lnTo>
                  <a:pt x="0" y="779439"/>
                </a:lnTo>
                <a:close/>
              </a:path>
            </a:pathLst>
          </a:custGeom>
          <a:noFill/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" name="TextBox 21"/>
          <p:cNvSpPr txBox="1"/>
          <p:nvPr/>
        </p:nvSpPr>
        <p:spPr>
          <a:xfrm>
            <a:off x="5850529" y="807306"/>
            <a:ext cx="1992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>
                <a:latin typeface="Symbol" panose="05050102010706020507" pitchFamily="18" charset="2"/>
                <a:cs typeface="Times New Roman" panose="02020603050405020304" pitchFamily="18" charset="0"/>
              </a:rPr>
              <a:t>b</a:t>
            </a:r>
            <a:r>
              <a:rPr lang="en-US" sz="1400" b="1" baseline="-25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5 m          </a:t>
            </a:r>
            <a:r>
              <a:rPr lang="en-US" sz="1400" b="1" smtClean="0">
                <a:latin typeface="Symbol" panose="05050102010706020507" pitchFamily="18" charset="2"/>
                <a:cs typeface="Times New Roman" panose="02020603050405020304" pitchFamily="18" charset="0"/>
              </a:rPr>
              <a:t>b</a:t>
            </a:r>
            <a:r>
              <a:rPr lang="en-US" sz="1400" b="1" baseline="-25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1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26 m</a:t>
            </a:r>
            <a:endParaRPr lang="de-CH" sz="1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6602399" y="2675843"/>
            <a:ext cx="339921" cy="2433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" name="Oval 23"/>
          <p:cNvSpPr/>
          <p:nvPr/>
        </p:nvSpPr>
        <p:spPr>
          <a:xfrm>
            <a:off x="6602399" y="2320514"/>
            <a:ext cx="339921" cy="233993"/>
          </a:xfrm>
          <a:prstGeom prst="ellipse">
            <a:avLst/>
          </a:prstGeom>
          <a:noFill/>
          <a:ln w="12700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5" name="Rectangle 24"/>
          <p:cNvSpPr/>
          <p:nvPr/>
        </p:nvSpPr>
        <p:spPr>
          <a:xfrm>
            <a:off x="5178731" y="2566304"/>
            <a:ext cx="3142375" cy="9496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30" name="Straight Connector 29"/>
          <p:cNvCxnSpPr/>
          <p:nvPr/>
        </p:nvCxnSpPr>
        <p:spPr>
          <a:xfrm>
            <a:off x="5688859" y="3732753"/>
            <a:ext cx="2330064" cy="2577227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5688859" y="3717669"/>
            <a:ext cx="2330064" cy="2592312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440237" y="3992024"/>
            <a:ext cx="4007283" cy="35048"/>
          </a:xfrm>
          <a:prstGeom prst="line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4410017" y="5898230"/>
            <a:ext cx="4037503" cy="3337"/>
          </a:xfrm>
          <a:prstGeom prst="line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222592" y="4734310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&gt; </a:t>
            </a:r>
            <a:r>
              <a:rPr lang="en-US" b="1" smtClean="0">
                <a:solidFill>
                  <a:srgbClr val="FF0000"/>
                </a:solidFill>
                <a:sym typeface="Symbol" panose="05050102010706020507" pitchFamily="18" charset="2"/>
              </a:rPr>
              <a:t> </a:t>
            </a:r>
            <a:r>
              <a:rPr lang="en-US" b="1" smtClean="0">
                <a:solidFill>
                  <a:srgbClr val="FF0000"/>
                </a:solidFill>
              </a:rPr>
              <a:t>4%</a:t>
            </a:r>
            <a:endParaRPr lang="de-CH" b="1">
              <a:solidFill>
                <a:srgbClr val="FF0000"/>
              </a:solidFill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4620369" y="3992024"/>
            <a:ext cx="0" cy="7542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4620369" y="5149862"/>
            <a:ext cx="0" cy="7483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rapezoid 20"/>
          <p:cNvSpPr/>
          <p:nvPr/>
        </p:nvSpPr>
        <p:spPr>
          <a:xfrm>
            <a:off x="555963" y="1926937"/>
            <a:ext cx="473451" cy="190777"/>
          </a:xfrm>
          <a:custGeom>
            <a:avLst/>
            <a:gdLst>
              <a:gd name="connsiteX0" fmla="*/ 0 w 1821221"/>
              <a:gd name="connsiteY0" fmla="*/ 614518 h 614518"/>
              <a:gd name="connsiteX1" fmla="*/ 312654 w 1821221"/>
              <a:gd name="connsiteY1" fmla="*/ 0 h 614518"/>
              <a:gd name="connsiteX2" fmla="*/ 1508567 w 1821221"/>
              <a:gd name="connsiteY2" fmla="*/ 0 h 614518"/>
              <a:gd name="connsiteX3" fmla="*/ 1821221 w 1821221"/>
              <a:gd name="connsiteY3" fmla="*/ 614518 h 614518"/>
              <a:gd name="connsiteX4" fmla="*/ 0 w 1821221"/>
              <a:gd name="connsiteY4" fmla="*/ 614518 h 614518"/>
              <a:gd name="connsiteX0" fmla="*/ 0 w 1821221"/>
              <a:gd name="connsiteY0" fmla="*/ 627771 h 627771"/>
              <a:gd name="connsiteX1" fmla="*/ 325906 w 1821221"/>
              <a:gd name="connsiteY1" fmla="*/ 0 h 627771"/>
              <a:gd name="connsiteX2" fmla="*/ 1508567 w 1821221"/>
              <a:gd name="connsiteY2" fmla="*/ 13253 h 627771"/>
              <a:gd name="connsiteX3" fmla="*/ 1821221 w 1821221"/>
              <a:gd name="connsiteY3" fmla="*/ 627771 h 627771"/>
              <a:gd name="connsiteX4" fmla="*/ 0 w 1821221"/>
              <a:gd name="connsiteY4" fmla="*/ 627771 h 627771"/>
              <a:gd name="connsiteX0" fmla="*/ 0 w 1821221"/>
              <a:gd name="connsiteY0" fmla="*/ 700005 h 700005"/>
              <a:gd name="connsiteX1" fmla="*/ 325906 w 1821221"/>
              <a:gd name="connsiteY1" fmla="*/ 72234 h 700005"/>
              <a:gd name="connsiteX2" fmla="*/ 1508567 w 1821221"/>
              <a:gd name="connsiteY2" fmla="*/ 85487 h 700005"/>
              <a:gd name="connsiteX3" fmla="*/ 1821221 w 1821221"/>
              <a:gd name="connsiteY3" fmla="*/ 700005 h 700005"/>
              <a:gd name="connsiteX4" fmla="*/ 0 w 1821221"/>
              <a:gd name="connsiteY4" fmla="*/ 700005 h 700005"/>
              <a:gd name="connsiteX0" fmla="*/ 0 w 1821221"/>
              <a:gd name="connsiteY0" fmla="*/ 727799 h 727799"/>
              <a:gd name="connsiteX1" fmla="*/ 325906 w 1821221"/>
              <a:gd name="connsiteY1" fmla="*/ 100028 h 727799"/>
              <a:gd name="connsiteX2" fmla="*/ 1508567 w 1821221"/>
              <a:gd name="connsiteY2" fmla="*/ 113281 h 727799"/>
              <a:gd name="connsiteX3" fmla="*/ 1821221 w 1821221"/>
              <a:gd name="connsiteY3" fmla="*/ 727799 h 727799"/>
              <a:gd name="connsiteX4" fmla="*/ 0 w 1821221"/>
              <a:gd name="connsiteY4" fmla="*/ 727799 h 727799"/>
              <a:gd name="connsiteX0" fmla="*/ 0 w 1821221"/>
              <a:gd name="connsiteY0" fmla="*/ 725525 h 725525"/>
              <a:gd name="connsiteX1" fmla="*/ 325906 w 1821221"/>
              <a:gd name="connsiteY1" fmla="*/ 97754 h 725525"/>
              <a:gd name="connsiteX2" fmla="*/ 1508567 w 1821221"/>
              <a:gd name="connsiteY2" fmla="*/ 111007 h 725525"/>
              <a:gd name="connsiteX3" fmla="*/ 1821221 w 1821221"/>
              <a:gd name="connsiteY3" fmla="*/ 725525 h 725525"/>
              <a:gd name="connsiteX4" fmla="*/ 0 w 1821221"/>
              <a:gd name="connsiteY4" fmla="*/ 725525 h 725525"/>
              <a:gd name="connsiteX0" fmla="*/ 0 w 1821221"/>
              <a:gd name="connsiteY0" fmla="*/ 764376 h 764376"/>
              <a:gd name="connsiteX1" fmla="*/ 325906 w 1821221"/>
              <a:gd name="connsiteY1" fmla="*/ 136605 h 764376"/>
              <a:gd name="connsiteX2" fmla="*/ 1508567 w 1821221"/>
              <a:gd name="connsiteY2" fmla="*/ 149858 h 764376"/>
              <a:gd name="connsiteX3" fmla="*/ 1821221 w 1821221"/>
              <a:gd name="connsiteY3" fmla="*/ 764376 h 764376"/>
              <a:gd name="connsiteX4" fmla="*/ 0 w 1821221"/>
              <a:gd name="connsiteY4" fmla="*/ 764376 h 764376"/>
              <a:gd name="connsiteX0" fmla="*/ 0 w 1821221"/>
              <a:gd name="connsiteY0" fmla="*/ 779439 h 779439"/>
              <a:gd name="connsiteX1" fmla="*/ 325906 w 1821221"/>
              <a:gd name="connsiteY1" fmla="*/ 151668 h 779439"/>
              <a:gd name="connsiteX2" fmla="*/ 1508567 w 1821221"/>
              <a:gd name="connsiteY2" fmla="*/ 164921 h 779439"/>
              <a:gd name="connsiteX3" fmla="*/ 1821221 w 1821221"/>
              <a:gd name="connsiteY3" fmla="*/ 779439 h 779439"/>
              <a:gd name="connsiteX4" fmla="*/ 0 w 1821221"/>
              <a:gd name="connsiteY4" fmla="*/ 779439 h 779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1221" h="779439">
                <a:moveTo>
                  <a:pt x="0" y="779439"/>
                </a:moveTo>
                <a:lnTo>
                  <a:pt x="325906" y="151668"/>
                </a:lnTo>
                <a:cubicBezTo>
                  <a:pt x="914281" y="-51454"/>
                  <a:pt x="916295" y="-54009"/>
                  <a:pt x="1508567" y="164921"/>
                </a:cubicBezTo>
                <a:lnTo>
                  <a:pt x="1821221" y="779439"/>
                </a:lnTo>
                <a:lnTo>
                  <a:pt x="0" y="779439"/>
                </a:lnTo>
                <a:close/>
              </a:path>
            </a:pathLst>
          </a:custGeom>
          <a:noFill/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4" name="TextBox 63"/>
          <p:cNvSpPr txBox="1"/>
          <p:nvPr/>
        </p:nvSpPr>
        <p:spPr>
          <a:xfrm>
            <a:off x="4067667" y="5897437"/>
            <a:ext cx="1017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mtClean="0">
                <a:solidFill>
                  <a:srgbClr val="FF0000"/>
                </a:solidFill>
                <a:sym typeface="Wingdings" panose="05000000000000000000" pitchFamily="2" charset="2"/>
              </a:rPr>
              <a:t> 11 hrs</a:t>
            </a:r>
            <a:endParaRPr lang="de-CH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34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4482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60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rPr>
              <a:t>Magnet</a:t>
            </a:r>
            <a:r>
              <a:rPr lang="en-US" sz="3600" smtClean="0">
                <a:solidFill>
                  <a:schemeClr val="bg2"/>
                </a:solidFill>
              </a:rPr>
              <a:t> </a:t>
            </a:r>
            <a:r>
              <a:rPr lang="en-US" sz="36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en-US" sz="3600" smtClean="0">
                <a:solidFill>
                  <a:schemeClr val="bg2"/>
                </a:solidFill>
              </a:rPr>
              <a:t> </a:t>
            </a:r>
            <a:r>
              <a:rPr lang="en-US" sz="360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power supply </a:t>
            </a:r>
            <a:r>
              <a:rPr lang="en-US" sz="36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inventory</a:t>
            </a:r>
            <a:endParaRPr lang="de-DE" sz="36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84" y="692696"/>
            <a:ext cx="9032032" cy="590425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05000"/>
              </a:lnSpc>
              <a:buNone/>
            </a:pPr>
            <a:r>
              <a:rPr lang="en-US" sz="3400" b="1" u="sng" smtClean="0"/>
              <a:t>SLS 2.0	  </a:t>
            </a:r>
            <a:r>
              <a:rPr lang="en-US" b="1" u="sng" smtClean="0">
                <a:solidFill>
                  <a:srgbClr val="00B050"/>
                </a:solidFill>
              </a:rPr>
              <a:t>288 m</a:t>
            </a:r>
            <a:r>
              <a:rPr lang="en-US" u="sng" smtClean="0"/>
              <a:t> circumference = </a:t>
            </a:r>
            <a:r>
              <a:rPr lang="en-US" b="1" u="sng" smtClean="0">
                <a:solidFill>
                  <a:srgbClr val="8F8C0E"/>
                </a:solidFill>
              </a:rPr>
              <a:t>80 m</a:t>
            </a:r>
            <a:r>
              <a:rPr lang="en-US" u="sng" smtClean="0"/>
              <a:t> straights + </a:t>
            </a:r>
            <a:r>
              <a:rPr lang="en-US" b="1" u="sng" smtClean="0">
                <a:solidFill>
                  <a:schemeClr val="accent5">
                    <a:lumMod val="75000"/>
                  </a:schemeClr>
                </a:solidFill>
              </a:rPr>
              <a:t>208 m</a:t>
            </a:r>
            <a:r>
              <a:rPr lang="en-US" u="sng" smtClean="0"/>
              <a:t> arcs</a:t>
            </a:r>
          </a:p>
          <a:p>
            <a:pPr marL="0" indent="0">
              <a:lnSpc>
                <a:spcPct val="105000"/>
              </a:lnSpc>
              <a:spcBef>
                <a:spcPts val="900"/>
              </a:spcBef>
              <a:buNone/>
            </a:pPr>
            <a:r>
              <a:rPr lang="en-US" sz="2900" smtClean="0">
                <a:solidFill>
                  <a:srgbClr val="9933FF"/>
                </a:solidFill>
              </a:rPr>
              <a:t>60</a:t>
            </a:r>
            <a:r>
              <a:rPr lang="en-US" sz="2900" smtClean="0"/>
              <a:t> long./trans. grad. compound bends, BNV=[VB|BN|VB] </a:t>
            </a:r>
            <a:r>
              <a:rPr lang="en-US" sz="2900" smtClean="0">
                <a:solidFill>
                  <a:srgbClr val="FF0000"/>
                </a:solidFill>
              </a:rPr>
              <a:t>0</a:t>
            </a:r>
            <a:r>
              <a:rPr lang="en-US" sz="2900" smtClean="0"/>
              <a:t> (</a:t>
            </a:r>
            <a:r>
              <a:rPr lang="en-US" sz="2900" smtClean="0">
                <a:solidFill>
                  <a:srgbClr val="9933FF"/>
                </a:solidFill>
              </a:rPr>
              <a:t>PM</a:t>
            </a:r>
            <a:r>
              <a:rPr lang="en-US" sz="2900" smtClean="0"/>
              <a:t>)</a:t>
            </a:r>
          </a:p>
          <a:p>
            <a:pPr marL="0" indent="0">
              <a:lnSpc>
                <a:spcPct val="105000"/>
              </a:lnSpc>
              <a:buNone/>
            </a:pPr>
            <a:r>
              <a:rPr lang="en-US" sz="2900" smtClean="0">
                <a:solidFill>
                  <a:srgbClr val="9933FF"/>
                </a:solidFill>
              </a:rPr>
              <a:t>24</a:t>
            </a:r>
            <a:r>
              <a:rPr lang="en-US" sz="2900" smtClean="0"/>
              <a:t> end magnets BE </a:t>
            </a:r>
            <a:r>
              <a:rPr lang="en-US" sz="2900"/>
              <a:t> </a:t>
            </a:r>
            <a:r>
              <a:rPr lang="en-US" sz="2900" smtClean="0">
                <a:solidFill>
                  <a:srgbClr val="FF0000"/>
                </a:solidFill>
              </a:rPr>
              <a:t>0</a:t>
            </a:r>
            <a:r>
              <a:rPr lang="en-US" sz="2900" smtClean="0"/>
              <a:t> </a:t>
            </a:r>
            <a:r>
              <a:rPr lang="en-US" sz="2900"/>
              <a:t>(</a:t>
            </a:r>
            <a:r>
              <a:rPr lang="en-US" sz="2900">
                <a:solidFill>
                  <a:srgbClr val="9933FF"/>
                </a:solidFill>
              </a:rPr>
              <a:t>PM</a:t>
            </a:r>
            <a:r>
              <a:rPr lang="en-US" sz="2900"/>
              <a:t>)</a:t>
            </a:r>
            <a:endParaRPr lang="en-US" sz="2900" smtClean="0"/>
          </a:p>
          <a:p>
            <a:pPr marL="0" indent="0">
              <a:lnSpc>
                <a:spcPct val="105000"/>
              </a:lnSpc>
              <a:buNone/>
            </a:pPr>
            <a:r>
              <a:rPr lang="en-US" sz="2900" smtClean="0">
                <a:solidFill>
                  <a:srgbClr val="9933FF"/>
                </a:solidFill>
              </a:rPr>
              <a:t>144</a:t>
            </a:r>
            <a:r>
              <a:rPr lang="en-US" sz="2900" smtClean="0">
                <a:solidFill>
                  <a:srgbClr val="0000FF"/>
                </a:solidFill>
              </a:rPr>
              <a:t> </a:t>
            </a:r>
            <a:r>
              <a:rPr lang="en-US" sz="2900" smtClean="0"/>
              <a:t>reverse bends AN </a:t>
            </a:r>
            <a:r>
              <a:rPr lang="en-US" sz="2900" smtClean="0">
                <a:solidFill>
                  <a:srgbClr val="FF0000"/>
                </a:solidFill>
              </a:rPr>
              <a:t>0</a:t>
            </a:r>
            <a:r>
              <a:rPr lang="en-US" sz="2900" smtClean="0"/>
              <a:t> </a:t>
            </a:r>
            <a:r>
              <a:rPr lang="en-US" sz="2900"/>
              <a:t>(</a:t>
            </a:r>
            <a:r>
              <a:rPr lang="en-US" sz="2900">
                <a:solidFill>
                  <a:srgbClr val="9933FF"/>
                </a:solidFill>
              </a:rPr>
              <a:t>PM</a:t>
            </a:r>
            <a:r>
              <a:rPr lang="en-US" sz="2900"/>
              <a:t>)</a:t>
            </a:r>
            <a:endParaRPr lang="en-US" sz="2900" smtClean="0"/>
          </a:p>
          <a:p>
            <a:pPr marL="0" indent="0">
              <a:lnSpc>
                <a:spcPct val="105000"/>
              </a:lnSpc>
              <a:buNone/>
            </a:pPr>
            <a:r>
              <a:rPr lang="en-US" sz="2900" smtClean="0">
                <a:solidFill>
                  <a:srgbClr val="0000FF"/>
                </a:solidFill>
              </a:rPr>
              <a:t>106 </a:t>
            </a:r>
            <a:r>
              <a:rPr lang="en-US" sz="2900" smtClean="0"/>
              <a:t>quadrupoles QP </a:t>
            </a:r>
            <a:r>
              <a:rPr lang="en-US" sz="2900" smtClean="0">
                <a:solidFill>
                  <a:srgbClr val="FF0000"/>
                </a:solidFill>
              </a:rPr>
              <a:t>96</a:t>
            </a:r>
            <a:endParaRPr lang="en-US" sz="2900" smtClean="0"/>
          </a:p>
          <a:p>
            <a:pPr marL="0" indent="0">
              <a:lnSpc>
                <a:spcPct val="105000"/>
              </a:lnSpc>
              <a:buNone/>
            </a:pPr>
            <a:r>
              <a:rPr lang="en-US" sz="2900" smtClean="0">
                <a:solidFill>
                  <a:srgbClr val="0000FF"/>
                </a:solidFill>
              </a:rPr>
              <a:t>288</a:t>
            </a:r>
            <a:r>
              <a:rPr lang="en-US" sz="2900" smtClean="0"/>
              <a:t> sextupoles + </a:t>
            </a:r>
            <a:r>
              <a:rPr lang="en-US" sz="2900" smtClean="0">
                <a:solidFill>
                  <a:srgbClr val="0000FF"/>
                </a:solidFill>
              </a:rPr>
              <a:t>264</a:t>
            </a:r>
            <a:r>
              <a:rPr lang="en-US" sz="2900" smtClean="0"/>
              <a:t> octupoles [ incl. quad+skewquad] </a:t>
            </a:r>
            <a:r>
              <a:rPr lang="en-US" sz="2900" smtClean="0">
                <a:solidFill>
                  <a:srgbClr val="FF0000"/>
                </a:solidFill>
              </a:rPr>
              <a:t>2</a:t>
            </a:r>
            <a:r>
              <a:rPr lang="en-US" sz="2900" smtClean="0">
                <a:solidFill>
                  <a:srgbClr val="FF0000"/>
                </a:solidFill>
                <a:sym typeface="Symbol"/>
              </a:rPr>
              <a:t>48 (?) </a:t>
            </a:r>
            <a:r>
              <a:rPr lang="en-US" sz="2900" smtClean="0">
                <a:solidFill>
                  <a:srgbClr val="FF0000"/>
                </a:solidFill>
              </a:rPr>
              <a:t>+2</a:t>
            </a:r>
            <a:r>
              <a:rPr lang="en-US" sz="2900" smtClean="0">
                <a:solidFill>
                  <a:srgbClr val="FF0000"/>
                </a:solidFill>
                <a:sym typeface="Symbol"/>
              </a:rPr>
              <a:t></a:t>
            </a:r>
            <a:r>
              <a:rPr lang="en-US" sz="2900" smtClean="0">
                <a:solidFill>
                  <a:srgbClr val="FF0000"/>
                </a:solidFill>
              </a:rPr>
              <a:t>264</a:t>
            </a:r>
          </a:p>
          <a:p>
            <a:pPr marL="0" indent="0">
              <a:lnSpc>
                <a:spcPct val="105000"/>
              </a:lnSpc>
              <a:buNone/>
            </a:pPr>
            <a:r>
              <a:rPr lang="en-US" sz="2900" smtClean="0">
                <a:solidFill>
                  <a:srgbClr val="0000FF"/>
                </a:solidFill>
              </a:rPr>
              <a:t>114</a:t>
            </a:r>
            <a:r>
              <a:rPr lang="en-US" sz="2900" smtClean="0"/>
              <a:t> twin correctors CHV [CH+CV]</a:t>
            </a:r>
            <a:r>
              <a:rPr lang="en-US" sz="2900" smtClean="0">
                <a:solidFill>
                  <a:srgbClr val="FF0000"/>
                </a:solidFill>
              </a:rPr>
              <a:t> 2</a:t>
            </a:r>
            <a:r>
              <a:rPr lang="en-US" sz="2900" smtClean="0">
                <a:solidFill>
                  <a:srgbClr val="FF0000"/>
                </a:solidFill>
                <a:sym typeface="Symbol"/>
              </a:rPr>
              <a:t>114</a:t>
            </a:r>
            <a:endParaRPr lang="en-US" sz="2900"/>
          </a:p>
          <a:p>
            <a:pPr marL="0" indent="0">
              <a:lnSpc>
                <a:spcPct val="105000"/>
              </a:lnSpc>
              <a:buNone/>
            </a:pPr>
            <a:r>
              <a:rPr lang="en-US" sz="2900" smtClean="0"/>
              <a:t>upgrade: </a:t>
            </a:r>
            <a:r>
              <a:rPr lang="en-US" sz="2900" smtClean="0">
                <a:solidFill>
                  <a:srgbClr val="00B0F0"/>
                </a:solidFill>
              </a:rPr>
              <a:t>+4</a:t>
            </a:r>
            <a:r>
              <a:rPr lang="en-US" sz="2900" smtClean="0"/>
              <a:t> superbends BS [</a:t>
            </a:r>
            <a:r>
              <a:rPr lang="en-US" sz="2900" smtClean="0">
                <a:solidFill>
                  <a:srgbClr val="9900FF"/>
                </a:solidFill>
              </a:rPr>
              <a:t>+8</a:t>
            </a:r>
            <a:r>
              <a:rPr lang="en-US" sz="2900" smtClean="0"/>
              <a:t> VBS] (</a:t>
            </a:r>
            <a:r>
              <a:rPr lang="en-US" sz="2900" smtClean="0">
                <a:solidFill>
                  <a:srgbClr val="0000FF"/>
                </a:solidFill>
              </a:rPr>
              <a:t>-4</a:t>
            </a:r>
            <a:r>
              <a:rPr lang="en-US" sz="2900" smtClean="0"/>
              <a:t> BNV), </a:t>
            </a:r>
            <a:r>
              <a:rPr lang="en-US" sz="2900" smtClean="0">
                <a:solidFill>
                  <a:srgbClr val="0000FF"/>
                </a:solidFill>
              </a:rPr>
              <a:t>+18</a:t>
            </a:r>
            <a:r>
              <a:rPr lang="en-US" sz="2900" smtClean="0"/>
              <a:t> high gradient quads QX,</a:t>
            </a:r>
            <a:br>
              <a:rPr lang="en-US" sz="2900" smtClean="0"/>
            </a:br>
            <a:r>
              <a:rPr lang="en-US" sz="2900" smtClean="0"/>
              <a:t>	 </a:t>
            </a:r>
            <a:r>
              <a:rPr lang="en-US" sz="2900" smtClean="0">
                <a:solidFill>
                  <a:srgbClr val="0000FF"/>
                </a:solidFill>
              </a:rPr>
              <a:t>+9</a:t>
            </a:r>
            <a:r>
              <a:rPr lang="en-US" sz="2900" smtClean="0"/>
              <a:t> twin correctors CHVX:  </a:t>
            </a:r>
            <a:r>
              <a:rPr lang="en-US" sz="2900" smtClean="0">
                <a:solidFill>
                  <a:srgbClr val="0000FF"/>
                </a:solidFill>
              </a:rPr>
              <a:t>+39/-4</a:t>
            </a:r>
            <a:r>
              <a:rPr lang="en-US" sz="2900" smtClean="0"/>
              <a:t>, </a:t>
            </a:r>
            <a:r>
              <a:rPr lang="en-US" sz="2900" smtClean="0">
                <a:solidFill>
                  <a:srgbClr val="FF0000"/>
                </a:solidFill>
              </a:rPr>
              <a:t>+39 </a:t>
            </a:r>
            <a:endParaRPr lang="en-US" sz="2900"/>
          </a:p>
          <a:p>
            <a:pPr marL="0" indent="0">
              <a:lnSpc>
                <a:spcPct val="105000"/>
              </a:lnSpc>
              <a:buNone/>
            </a:pPr>
            <a:r>
              <a:rPr lang="en-US" b="1">
                <a:solidFill>
                  <a:schemeClr val="tx1">
                    <a:lumMod val="50000"/>
                    <a:lumOff val="50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US" b="1" smtClean="0">
                <a:solidFill>
                  <a:srgbClr val="0000FF"/>
                </a:solidFill>
              </a:rPr>
              <a:t>739</a:t>
            </a:r>
            <a:r>
              <a:rPr lang="en-US" b="1" smtClean="0"/>
              <a:t> magnets </a:t>
            </a:r>
            <a:r>
              <a:rPr lang="en-US" smtClean="0"/>
              <a:t>(</a:t>
            </a:r>
            <a:r>
              <a:rPr lang="en-US" smtClean="0">
                <a:solidFill>
                  <a:srgbClr val="9933FF"/>
                </a:solidFill>
              </a:rPr>
              <a:t>228 PM</a:t>
            </a:r>
            <a:r>
              <a:rPr lang="en-US" smtClean="0"/>
              <a:t>, </a:t>
            </a:r>
            <a:r>
              <a:rPr lang="en-US">
                <a:solidFill>
                  <a:srgbClr val="00B0F0"/>
                </a:solidFill>
              </a:rPr>
              <a:t>4</a:t>
            </a:r>
            <a:r>
              <a:rPr lang="en-US" smtClean="0">
                <a:solidFill>
                  <a:srgbClr val="00B0F0"/>
                </a:solidFill>
              </a:rPr>
              <a:t> SC</a:t>
            </a:r>
            <a:r>
              <a:rPr lang="en-US" smtClean="0"/>
              <a:t>)</a:t>
            </a:r>
            <a:r>
              <a:rPr lang="en-US" b="1" smtClean="0"/>
              <a:t>,   </a:t>
            </a:r>
            <a:r>
              <a:rPr lang="en-US" b="1" smtClean="0">
                <a:solidFill>
                  <a:srgbClr val="FF0000"/>
                </a:solidFill>
                <a:sym typeface="Symbol"/>
              </a:rPr>
              <a:t> </a:t>
            </a:r>
            <a:r>
              <a:rPr lang="en-US" b="1" smtClean="0">
                <a:solidFill>
                  <a:srgbClr val="FF0000"/>
                </a:solidFill>
                <a:sym typeface="Symbol" panose="05050102010706020507" pitchFamily="18" charset="2"/>
              </a:rPr>
              <a:t> </a:t>
            </a:r>
            <a:r>
              <a:rPr lang="en-US" b="1" smtClean="0">
                <a:solidFill>
                  <a:srgbClr val="FF0000"/>
                </a:solidFill>
              </a:rPr>
              <a:t>987</a:t>
            </a:r>
            <a:r>
              <a:rPr lang="en-US" b="1" smtClean="0"/>
              <a:t> power supplies</a:t>
            </a:r>
          </a:p>
          <a:p>
            <a:pPr marL="0" indent="0">
              <a:lnSpc>
                <a:spcPct val="105000"/>
              </a:lnSpc>
              <a:spcBef>
                <a:spcPts val="1800"/>
              </a:spcBef>
              <a:buNone/>
            </a:pPr>
            <a:r>
              <a:rPr lang="en-US" sz="3400" b="1" u="sng" smtClean="0"/>
              <a:t>SLS	   </a:t>
            </a:r>
            <a:r>
              <a:rPr lang="en-US" b="1" u="sng" smtClean="0">
                <a:solidFill>
                  <a:srgbClr val="00B050"/>
                </a:solidFill>
              </a:rPr>
              <a:t>288 m</a:t>
            </a:r>
            <a:r>
              <a:rPr lang="en-US" u="sng" smtClean="0"/>
              <a:t> circumference =  </a:t>
            </a:r>
            <a:r>
              <a:rPr lang="en-US" b="1" u="sng" smtClean="0">
                <a:solidFill>
                  <a:srgbClr val="8F8C0E"/>
                </a:solidFill>
              </a:rPr>
              <a:t>80 m</a:t>
            </a:r>
            <a:r>
              <a:rPr lang="en-US" u="sng" smtClean="0"/>
              <a:t> straights    + </a:t>
            </a:r>
            <a:r>
              <a:rPr lang="en-US" b="1" u="sng" smtClean="0">
                <a:solidFill>
                  <a:schemeClr val="accent5">
                    <a:lumMod val="75000"/>
                  </a:schemeClr>
                </a:solidFill>
              </a:rPr>
              <a:t>208 m</a:t>
            </a:r>
            <a:r>
              <a:rPr lang="en-US" u="sng" smtClean="0"/>
              <a:t> arcs </a:t>
            </a:r>
          </a:p>
          <a:p>
            <a:pPr marL="0" indent="0">
              <a:lnSpc>
                <a:spcPct val="105000"/>
              </a:lnSpc>
              <a:spcBef>
                <a:spcPts val="900"/>
              </a:spcBef>
              <a:buNone/>
            </a:pPr>
            <a:r>
              <a:rPr lang="en-US" sz="2900">
                <a:solidFill>
                  <a:srgbClr val="0000FF"/>
                </a:solidFill>
              </a:rPr>
              <a:t>36 </a:t>
            </a:r>
            <a:r>
              <a:rPr lang="en-US" sz="2900"/>
              <a:t>bending magnets </a:t>
            </a:r>
            <a:r>
              <a:rPr lang="en-US" sz="2900" smtClean="0"/>
              <a:t>BX, BE</a:t>
            </a:r>
            <a:r>
              <a:rPr lang="en-US" sz="2900" smtClean="0">
                <a:solidFill>
                  <a:srgbClr val="FF0000"/>
                </a:solidFill>
              </a:rPr>
              <a:t> 2</a:t>
            </a:r>
            <a:endParaRPr lang="en-US" sz="2900"/>
          </a:p>
          <a:p>
            <a:pPr marL="0" indent="0">
              <a:lnSpc>
                <a:spcPct val="105000"/>
              </a:lnSpc>
              <a:buNone/>
            </a:pPr>
            <a:r>
              <a:rPr lang="en-US" sz="2900" smtClean="0">
                <a:solidFill>
                  <a:srgbClr val="0000FF"/>
                </a:solidFill>
              </a:rPr>
              <a:t>174</a:t>
            </a:r>
            <a:r>
              <a:rPr lang="en-US" sz="2900" smtClean="0"/>
              <a:t> </a:t>
            </a:r>
            <a:r>
              <a:rPr lang="en-US" sz="2900"/>
              <a:t>quadrupoles </a:t>
            </a:r>
            <a:r>
              <a:rPr lang="en-US" sz="2900" smtClean="0"/>
              <a:t>QA/B/C[W]</a:t>
            </a:r>
            <a:r>
              <a:rPr lang="en-US" sz="2900" smtClean="0">
                <a:solidFill>
                  <a:srgbClr val="FF0000"/>
                </a:solidFill>
              </a:rPr>
              <a:t>  174</a:t>
            </a:r>
            <a:endParaRPr lang="en-US" sz="2900">
              <a:solidFill>
                <a:srgbClr val="FF0000"/>
              </a:solidFill>
            </a:endParaRPr>
          </a:p>
          <a:p>
            <a:pPr marL="0" indent="0">
              <a:lnSpc>
                <a:spcPct val="105000"/>
              </a:lnSpc>
              <a:buNone/>
            </a:pPr>
            <a:r>
              <a:rPr lang="en-US" sz="2900" smtClean="0">
                <a:solidFill>
                  <a:srgbClr val="0000FF"/>
                </a:solidFill>
              </a:rPr>
              <a:t>120</a:t>
            </a:r>
            <a:r>
              <a:rPr lang="en-US" sz="2900" smtClean="0"/>
              <a:t> sextupoles SR[W] {sext.+{CH+CV}(72),skewquad(36),aux.sext.(12)} </a:t>
            </a:r>
            <a:r>
              <a:rPr lang="en-US" sz="2900" smtClean="0">
                <a:solidFill>
                  <a:srgbClr val="FF0000"/>
                </a:solidFill>
              </a:rPr>
              <a:t>9+2</a:t>
            </a:r>
            <a:r>
              <a:rPr lang="en-US" sz="2900" smtClean="0">
                <a:solidFill>
                  <a:srgbClr val="FF0000"/>
                </a:solidFill>
                <a:sym typeface="Symbol"/>
              </a:rPr>
              <a:t>72+36+12</a:t>
            </a:r>
            <a:endParaRPr lang="en-US" sz="2900">
              <a:solidFill>
                <a:srgbClr val="FF0000"/>
              </a:solidFill>
            </a:endParaRPr>
          </a:p>
          <a:p>
            <a:pPr marL="0" indent="0">
              <a:lnSpc>
                <a:spcPct val="105000"/>
              </a:lnSpc>
              <a:buNone/>
            </a:pPr>
            <a:r>
              <a:rPr lang="en-US" sz="2900" smtClean="0"/>
              <a:t>upgrade: 3 </a:t>
            </a:r>
            <a:r>
              <a:rPr lang="en-US" sz="2900"/>
              <a:t>superbends </a:t>
            </a:r>
            <a:r>
              <a:rPr lang="en-US" sz="2900" smtClean="0"/>
              <a:t>BXS: </a:t>
            </a:r>
            <a:r>
              <a:rPr lang="en-US" sz="2900">
                <a:solidFill>
                  <a:srgbClr val="0000FF"/>
                </a:solidFill>
              </a:rPr>
              <a:t>+3/-</a:t>
            </a:r>
            <a:r>
              <a:rPr lang="en-US" sz="2900" smtClean="0">
                <a:solidFill>
                  <a:srgbClr val="0000FF"/>
                </a:solidFill>
              </a:rPr>
              <a:t>3 </a:t>
            </a:r>
            <a:r>
              <a:rPr lang="en-US" sz="2900" smtClean="0"/>
              <a:t>bends, </a:t>
            </a:r>
            <a:r>
              <a:rPr lang="en-US" sz="2900" smtClean="0">
                <a:solidFill>
                  <a:srgbClr val="FF0000"/>
                </a:solidFill>
              </a:rPr>
              <a:t>+6</a:t>
            </a:r>
            <a:r>
              <a:rPr lang="en-US" sz="2900" smtClean="0"/>
              <a:t> PS</a:t>
            </a:r>
          </a:p>
          <a:p>
            <a:pPr marL="0" indent="0">
              <a:lnSpc>
                <a:spcPct val="105000"/>
              </a:lnSpc>
              <a:buNone/>
            </a:pPr>
            <a:r>
              <a:rPr lang="en-US" sz="2900" smtClean="0"/>
              <a:t>upgrade: Femto insertion: </a:t>
            </a:r>
            <a:r>
              <a:rPr lang="en-US" sz="2900">
                <a:solidFill>
                  <a:srgbClr val="0000FF"/>
                </a:solidFill>
              </a:rPr>
              <a:t>+3</a:t>
            </a:r>
            <a:r>
              <a:rPr lang="en-US" sz="2900"/>
              <a:t> bends, </a:t>
            </a:r>
            <a:r>
              <a:rPr lang="en-US" sz="2900">
                <a:solidFill>
                  <a:srgbClr val="0000FF"/>
                </a:solidFill>
              </a:rPr>
              <a:t>+4</a:t>
            </a:r>
            <a:r>
              <a:rPr lang="en-US" sz="2900"/>
              <a:t> quads, </a:t>
            </a:r>
            <a:r>
              <a:rPr lang="en-US" sz="2900" smtClean="0">
                <a:solidFill>
                  <a:srgbClr val="0000FF"/>
                </a:solidFill>
              </a:rPr>
              <a:t>+1</a:t>
            </a:r>
            <a:r>
              <a:rPr lang="en-US" sz="2900" smtClean="0"/>
              <a:t> corr.H/V, </a:t>
            </a:r>
            <a:r>
              <a:rPr lang="en-US" sz="2900" smtClean="0">
                <a:solidFill>
                  <a:srgbClr val="FF0000"/>
                </a:solidFill>
              </a:rPr>
              <a:t>+</a:t>
            </a:r>
            <a:r>
              <a:rPr lang="en-US" sz="2900">
                <a:solidFill>
                  <a:srgbClr val="FF0000"/>
                </a:solidFill>
              </a:rPr>
              <a:t>9</a:t>
            </a:r>
            <a:endParaRPr lang="en-US" sz="2900"/>
          </a:p>
          <a:p>
            <a:pPr marL="0" indent="0">
              <a:lnSpc>
                <a:spcPct val="105000"/>
              </a:lnSpc>
              <a:buNone/>
            </a:pPr>
            <a:r>
              <a:rPr lang="en-US" b="1" smtClean="0">
                <a:solidFill>
                  <a:schemeClr val="tx1">
                    <a:lumMod val="50000"/>
                    <a:lumOff val="50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US" b="1" smtClean="0">
                <a:solidFill>
                  <a:srgbClr val="0000FF"/>
                </a:solidFill>
              </a:rPr>
              <a:t>338 </a:t>
            </a:r>
            <a:r>
              <a:rPr lang="en-US" b="1" smtClean="0"/>
              <a:t>magnets, </a:t>
            </a:r>
            <a:r>
              <a:rPr lang="en-US" b="1" smtClean="0">
                <a:solidFill>
                  <a:srgbClr val="0000FF"/>
                </a:solidFill>
              </a:rPr>
              <a:t> </a:t>
            </a:r>
            <a:r>
              <a:rPr lang="en-US" b="1" smtClean="0">
                <a:solidFill>
                  <a:srgbClr val="FF0000"/>
                </a:solidFill>
              </a:rPr>
              <a:t>392</a:t>
            </a:r>
            <a:r>
              <a:rPr lang="en-US" b="1" smtClean="0">
                <a:solidFill>
                  <a:srgbClr val="0000FF"/>
                </a:solidFill>
              </a:rPr>
              <a:t> </a:t>
            </a:r>
            <a:r>
              <a:rPr lang="en-US" b="1" smtClean="0"/>
              <a:t> power supplies</a:t>
            </a:r>
            <a:r>
              <a:rPr lang="en-US" b="1" smtClean="0">
                <a:solidFill>
                  <a:srgbClr val="FF0000"/>
                </a:solidFill>
              </a:rPr>
              <a:t> </a:t>
            </a:r>
            <a:endParaRPr lang="en-US" b="1"/>
          </a:p>
          <a:p>
            <a:pPr marL="0" indent="0">
              <a:lnSpc>
                <a:spcPct val="105000"/>
              </a:lnSpc>
              <a:buNone/>
            </a:pPr>
            <a:endParaRPr lang="en-US"/>
          </a:p>
          <a:p>
            <a:pPr marL="0" indent="0">
              <a:lnSpc>
                <a:spcPct val="105000"/>
              </a:lnSpc>
              <a:buNone/>
            </a:pPr>
            <a:endParaRPr lang="en-US" smtClean="0"/>
          </a:p>
          <a:p>
            <a:pPr marL="0" indent="0">
              <a:lnSpc>
                <a:spcPct val="105000"/>
              </a:lnSpc>
              <a:buNone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988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302279"/>
            <a:ext cx="9144000" cy="63175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8" name="Down Arrow 77"/>
          <p:cNvSpPr/>
          <p:nvPr/>
        </p:nvSpPr>
        <p:spPr>
          <a:xfrm>
            <a:off x="4218834" y="4800840"/>
            <a:ext cx="723900" cy="629472"/>
          </a:xfrm>
          <a:prstGeom prst="downArrow">
            <a:avLst/>
          </a:prstGeom>
          <a:solidFill>
            <a:schemeClr val="bg1"/>
          </a:solidFill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Cloud 22"/>
          <p:cNvSpPr/>
          <p:nvPr/>
        </p:nvSpPr>
        <p:spPr>
          <a:xfrm>
            <a:off x="3552422" y="3901698"/>
            <a:ext cx="2101413" cy="963026"/>
          </a:xfrm>
          <a:prstGeom prst="cloud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02279"/>
          </a:xfrm>
        </p:spPr>
        <p:txBody>
          <a:bodyPr>
            <a:normAutofit fontScale="90000"/>
          </a:bodyPr>
          <a:lstStyle/>
          <a:p>
            <a:r>
              <a:rPr lang="en-US" smtClean="0">
                <a:solidFill>
                  <a:schemeClr val="bg2"/>
                </a:solidFill>
              </a:rPr>
              <a:t>  </a:t>
            </a:r>
            <a:endParaRPr lang="de-CH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6981" y="1681198"/>
            <a:ext cx="3459728" cy="1564729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smtClean="0"/>
              <a:t>    </a:t>
            </a:r>
            <a:r>
              <a:rPr lang="en-US" sz="1800" smtClean="0"/>
              <a:t>Beam </a:t>
            </a:r>
            <a:r>
              <a:rPr lang="en-US" sz="1800" smtClean="0"/>
              <a:t>Dynamics</a:t>
            </a:r>
          </a:p>
          <a:p>
            <a:pPr marL="0" indent="0" algn="ctr">
              <a:buNone/>
            </a:pPr>
            <a:r>
              <a:rPr lang="en-US" sz="1600" smtClean="0">
                <a:solidFill>
                  <a:schemeClr val="accent1">
                    <a:lumMod val="75000"/>
                  </a:schemeClr>
                </a:solidFill>
              </a:rPr>
              <a:t>Masamitsu Aiba, Michael B</a:t>
            </a:r>
            <a:r>
              <a:rPr lang="de-DE" sz="1600" smtClean="0">
                <a:solidFill>
                  <a:schemeClr val="accent1">
                    <a:lumMod val="75000"/>
                  </a:schemeClr>
                </a:solidFill>
              </a:rPr>
              <a:t>öge</a:t>
            </a:r>
            <a:br>
              <a:rPr lang="de-DE" sz="160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1600" smtClean="0">
                <a:solidFill>
                  <a:schemeClr val="accent1">
                    <a:lumMod val="75000"/>
                  </a:schemeClr>
                </a:solidFill>
              </a:rPr>
              <a:t>Jonas Kallestrup, Marija Kranjcevic Bernard Riemann, Andreas Streun </a:t>
            </a:r>
            <a:r>
              <a:rPr lang="de-DE" sz="1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Johan Bengtsson, Mike Ehrlichman</a:t>
            </a:r>
          </a:p>
        </p:txBody>
      </p:sp>
      <p:sp>
        <p:nvSpPr>
          <p:cNvPr id="4" name="Down Arrow 3"/>
          <p:cNvSpPr/>
          <p:nvPr/>
        </p:nvSpPr>
        <p:spPr>
          <a:xfrm>
            <a:off x="4218834" y="3246485"/>
            <a:ext cx="723900" cy="771525"/>
          </a:xfrm>
          <a:prstGeom prst="downArrow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93880" y="4109036"/>
            <a:ext cx="18087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Lattice</a:t>
            </a:r>
            <a:endParaRPr kumimoji="0" lang="de-CH" sz="2800" b="1" i="1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0856" y="2056121"/>
            <a:ext cx="159889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Magnet Design</a:t>
            </a: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351" y="1424981"/>
            <a:ext cx="173143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Vacuum systems</a:t>
            </a: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27250" y="1624768"/>
            <a:ext cx="153542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Impedances &amp;</a:t>
            </a:r>
            <a:b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Instabilities</a:t>
            </a: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15973" y="3381047"/>
            <a:ext cx="166462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Pulsed magnets</a:t>
            </a: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62652" y="4704430"/>
            <a:ext cx="120725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RF systems</a:t>
            </a: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74872" y="707485"/>
            <a:ext cx="143680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Photon Users</a:t>
            </a: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70328" y="3280073"/>
            <a:ext cx="115076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Alignment</a:t>
            </a: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93935" y="2590774"/>
            <a:ext cx="202042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Mech. engineering</a:t>
            </a: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03699" y="3851097"/>
            <a:ext cx="197919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Floor Management</a:t>
            </a: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4106" y="2725135"/>
            <a:ext cx="159736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Power supplies</a:t>
            </a: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80306" y="4036900"/>
            <a:ext cx="124809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Diagnostics</a:t>
            </a: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75249" y="697874"/>
            <a:ext cx="191033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  <a:prstDash val="lgDash"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MAC, external etc.</a:t>
            </a: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57735" y="707485"/>
            <a:ext cx="215822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Project Management</a:t>
            </a: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99130" y="4479857"/>
            <a:ext cx="147463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Infrastructure</a:t>
            </a: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17555" y="5523674"/>
            <a:ext cx="40559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 e c h n i c a l    D e s i g n </a:t>
            </a:r>
            <a:endParaRPr kumimoji="0" lang="de-CH" sz="2800" b="1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Frame 23"/>
          <p:cNvSpPr/>
          <p:nvPr/>
        </p:nvSpPr>
        <p:spPr>
          <a:xfrm>
            <a:off x="100517" y="5467350"/>
            <a:ext cx="8913842" cy="619125"/>
          </a:xfrm>
          <a:prstGeom prst="fra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04800" y="1794313"/>
            <a:ext cx="28575" cy="3673037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614957" y="2436485"/>
            <a:ext cx="5547" cy="3030865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8134810" y="4213983"/>
            <a:ext cx="1104" cy="1271941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8444061" y="3649405"/>
            <a:ext cx="0" cy="1836519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8734152" y="2960106"/>
            <a:ext cx="3235" cy="2507754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826663" y="4855185"/>
            <a:ext cx="22159" cy="612164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864030" y="3098626"/>
            <a:ext cx="5546" cy="2368723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1113757" y="3757946"/>
            <a:ext cx="13527" cy="1702394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1374161" y="4417264"/>
            <a:ext cx="8741" cy="1054328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1656920" y="5073762"/>
            <a:ext cx="4370" cy="412162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1" idx="2"/>
          </p:cNvCxnSpPr>
          <p:nvPr/>
        </p:nvCxnSpPr>
        <p:spPr>
          <a:xfrm>
            <a:off x="2493274" y="1076817"/>
            <a:ext cx="330505" cy="630738"/>
          </a:xfrm>
          <a:prstGeom prst="straightConnector1">
            <a:avLst/>
          </a:prstGeom>
          <a:ln w="19050">
            <a:solidFill>
              <a:srgbClr val="00B0F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0" idx="2"/>
            <a:endCxn id="3" idx="0"/>
          </p:cNvCxnSpPr>
          <p:nvPr/>
        </p:nvCxnSpPr>
        <p:spPr>
          <a:xfrm>
            <a:off x="4536845" y="1076817"/>
            <a:ext cx="0" cy="604381"/>
          </a:xfrm>
          <a:prstGeom prst="straightConnector1">
            <a:avLst/>
          </a:prstGeom>
          <a:ln w="1905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6266709" y="1067206"/>
            <a:ext cx="290091" cy="604381"/>
          </a:xfrm>
          <a:prstGeom prst="straightConnector1">
            <a:avLst/>
          </a:prstGeom>
          <a:ln w="1905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8" idx="1"/>
          </p:cNvCxnSpPr>
          <p:nvPr/>
        </p:nvCxnSpPr>
        <p:spPr>
          <a:xfrm flipH="1">
            <a:off x="6297297" y="1947934"/>
            <a:ext cx="729953" cy="143856"/>
          </a:xfrm>
          <a:prstGeom prst="straightConnector1">
            <a:avLst/>
          </a:prstGeom>
          <a:ln w="1905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15" idx="1"/>
          </p:cNvCxnSpPr>
          <p:nvPr/>
        </p:nvCxnSpPr>
        <p:spPr>
          <a:xfrm flipH="1" flipV="1">
            <a:off x="6285714" y="2468684"/>
            <a:ext cx="708221" cy="306756"/>
          </a:xfrm>
          <a:prstGeom prst="straightConnector1">
            <a:avLst/>
          </a:prstGeom>
          <a:ln w="1905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12" idx="1"/>
          </p:cNvCxnSpPr>
          <p:nvPr/>
        </p:nvCxnSpPr>
        <p:spPr>
          <a:xfrm flipH="1" flipV="1">
            <a:off x="6276211" y="2976536"/>
            <a:ext cx="1094117" cy="488203"/>
          </a:xfrm>
          <a:prstGeom prst="straightConnector1">
            <a:avLst/>
          </a:prstGeom>
          <a:ln w="1905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 flipV="1">
            <a:off x="5933915" y="3256710"/>
            <a:ext cx="739559" cy="594387"/>
          </a:xfrm>
          <a:prstGeom prst="straightConnector1">
            <a:avLst/>
          </a:prstGeom>
          <a:ln w="1905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 flipV="1">
            <a:off x="5528442" y="3245927"/>
            <a:ext cx="870688" cy="1233930"/>
          </a:xfrm>
          <a:prstGeom prst="straightConnector1">
            <a:avLst/>
          </a:prstGeom>
          <a:ln w="1905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 flipV="1">
            <a:off x="1941885" y="1597847"/>
            <a:ext cx="881894" cy="386138"/>
          </a:xfrm>
          <a:prstGeom prst="straightConnector1">
            <a:avLst/>
          </a:prstGeom>
          <a:ln w="19050">
            <a:solidFill>
              <a:srgbClr val="7030A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H="1" flipV="1">
            <a:off x="2078905" y="2211839"/>
            <a:ext cx="761391" cy="108090"/>
          </a:xfrm>
          <a:prstGeom prst="straightConnector1">
            <a:avLst/>
          </a:prstGeom>
          <a:ln w="19050">
            <a:solidFill>
              <a:srgbClr val="7030A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>
            <a:off x="2351042" y="2788425"/>
            <a:ext cx="489254" cy="115974"/>
          </a:xfrm>
          <a:prstGeom prst="straightConnector1">
            <a:avLst/>
          </a:prstGeom>
          <a:ln w="1905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2708866" y="3252937"/>
            <a:ext cx="409015" cy="331124"/>
          </a:xfrm>
          <a:prstGeom prst="straightConnector1">
            <a:avLst/>
          </a:prstGeom>
          <a:ln w="1905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>
            <a:off x="2539138" y="3230906"/>
            <a:ext cx="918597" cy="1020446"/>
          </a:xfrm>
          <a:prstGeom prst="straightConnector1">
            <a:avLst/>
          </a:prstGeom>
          <a:ln w="1905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>
            <a:off x="2775283" y="3264630"/>
            <a:ext cx="1010343" cy="1449340"/>
          </a:xfrm>
          <a:prstGeom prst="straightConnector1">
            <a:avLst/>
          </a:prstGeom>
          <a:ln w="1905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131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2"/>
                </a:solidFill>
              </a:rPr>
              <a:t>Commissioning strategy</a:t>
            </a:r>
            <a:endParaRPr lang="de-CH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102" y="797668"/>
            <a:ext cx="8861898" cy="58463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smtClean="0"/>
              <a:t>Commissioning (end 2024 / early 2025)</a:t>
            </a:r>
          </a:p>
          <a:p>
            <a:r>
              <a:rPr lang="en-US" sz="2400" smtClean="0"/>
              <a:t>small aperture chambers in place (</a:t>
            </a:r>
            <a:r>
              <a:rPr lang="en-US" sz="2400" smtClean="0">
                <a:sym typeface="Symbol" panose="05050102010706020507" pitchFamily="18" charset="2"/>
              </a:rPr>
              <a:t> </a:t>
            </a:r>
            <a:r>
              <a:rPr lang="en-US" sz="2400" smtClean="0"/>
              <a:t>8 mm)</a:t>
            </a:r>
          </a:p>
          <a:p>
            <a:pPr lvl="1"/>
            <a:r>
              <a:rPr lang="en-US" sz="2000" smtClean="0"/>
              <a:t>small aperture BPMs already installed</a:t>
            </a:r>
            <a:endParaRPr lang="en-US" sz="2400" smtClean="0"/>
          </a:p>
          <a:p>
            <a:r>
              <a:rPr lang="en-US" sz="2400" smtClean="0"/>
              <a:t>reduced gap chambers for superbend (10 mm)</a:t>
            </a:r>
          </a:p>
          <a:p>
            <a:pPr lvl="1"/>
            <a:r>
              <a:rPr lang="en-US" sz="2000" smtClean="0"/>
              <a:t>but PM-bends in place of superbends</a:t>
            </a:r>
            <a:endParaRPr lang="en-US" sz="2400" smtClean="0"/>
          </a:p>
          <a:p>
            <a:r>
              <a:rPr lang="en-US" sz="2400" smtClean="0"/>
              <a:t>undulators in place but open or off</a:t>
            </a:r>
          </a:p>
          <a:p>
            <a:r>
              <a:rPr lang="en-US" sz="2400" smtClean="0"/>
              <a:t>Risk: beam threading with small apertures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600" smtClean="0">
                <a:sym typeface="Wingdings" panose="05000000000000000000" pitchFamily="2" charset="2"/>
              </a:rPr>
              <a:t>First year of operation (2025/26)</a:t>
            </a:r>
          </a:p>
          <a:p>
            <a:pPr>
              <a:buFont typeface="Wingdings" panose="05000000000000000000" pitchFamily="2" charset="2"/>
              <a:buChar char=""/>
            </a:pPr>
            <a:r>
              <a:rPr lang="en-US" sz="2400" smtClean="0">
                <a:sym typeface="Wingdings" panose="05000000000000000000" pitchFamily="2" charset="2"/>
              </a:rPr>
              <a:t>installation of 5 T superbends</a:t>
            </a:r>
          </a:p>
          <a:p>
            <a:pPr>
              <a:buFont typeface="Wingdings" panose="05000000000000000000" pitchFamily="2" charset="2"/>
              <a:buChar char=""/>
            </a:pPr>
            <a:r>
              <a:rPr lang="en-US" sz="2400" smtClean="0">
                <a:sym typeface="Wingdings" panose="05000000000000000000" pitchFamily="2" charset="2"/>
              </a:rPr>
              <a:t>beam line commissioning and user operation</a:t>
            </a:r>
          </a:p>
          <a:p>
            <a:pPr>
              <a:buFont typeface="Wingdings" panose="05000000000000000000" pitchFamily="2" charset="2"/>
              <a:buChar char=""/>
            </a:pPr>
            <a:r>
              <a:rPr lang="en-US" sz="2400" smtClean="0">
                <a:sym typeface="Wingdings" panose="05000000000000000000" pitchFamily="2" charset="2"/>
              </a:rPr>
              <a:t>machine development: optics correction, beam based alignment</a:t>
            </a:r>
          </a:p>
          <a:p>
            <a:pPr>
              <a:buFont typeface="Wingdings" panose="05000000000000000000" pitchFamily="2" charset="2"/>
              <a:buChar char=""/>
            </a:pPr>
            <a:r>
              <a:rPr lang="en-US" sz="2400" smtClean="0">
                <a:sym typeface="Wingdings" panose="05000000000000000000" pitchFamily="2" charset="2"/>
              </a:rPr>
              <a:t>installation of high gradient quads to split standard straights</a:t>
            </a:r>
          </a:p>
          <a:p>
            <a:pPr>
              <a:buFont typeface="Wingdings" panose="05000000000000000000" pitchFamily="2" charset="2"/>
              <a:buChar char=""/>
            </a:pPr>
            <a:r>
              <a:rPr lang="en-US" sz="2400" smtClean="0">
                <a:sym typeface="Wingdings" panose="05000000000000000000" pitchFamily="2" charset="2"/>
              </a:rPr>
              <a:t>completion: low beta optics and injection</a:t>
            </a:r>
          </a:p>
          <a:p>
            <a:pPr marL="0" indent="0">
              <a:buNone/>
            </a:pPr>
            <a:endParaRPr lang="en-US" sz="2400" smtClean="0"/>
          </a:p>
          <a:p>
            <a:pPr marL="0" indent="0">
              <a:buNone/>
            </a:pPr>
            <a:endParaRPr lang="de-CH" sz="2400"/>
          </a:p>
        </p:txBody>
      </p:sp>
    </p:spTree>
    <p:extLst>
      <p:ext uri="{BB962C8B-B14F-4D97-AF65-F5344CB8AC3E}">
        <p14:creationId xmlns:p14="http://schemas.microsoft.com/office/powerpoint/2010/main" val="181151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2"/>
                </a:solidFill>
              </a:rPr>
              <a:t>Conclusions &amp; Outlook</a:t>
            </a:r>
            <a:endParaRPr lang="de-CH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99430"/>
            <a:ext cx="8820472" cy="558883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smtClean="0">
                <a:solidFill>
                  <a:srgbClr val="99CC00"/>
                </a:solidFill>
                <a:sym typeface="Wingdings" panose="05000000000000000000" pitchFamily="2" charset="2"/>
              </a:rPr>
              <a:t></a:t>
            </a:r>
            <a:r>
              <a:rPr lang="en-US" sz="2800" smtClean="0">
                <a:sym typeface="Wingdings" panose="05000000000000000000" pitchFamily="2" charset="2"/>
              </a:rPr>
              <a:t> </a:t>
            </a:r>
            <a:r>
              <a:rPr lang="en-US" sz="2800" smtClean="0"/>
              <a:t>Achievements</a:t>
            </a:r>
          </a:p>
          <a:p>
            <a:pPr lvl="1"/>
            <a:r>
              <a:rPr lang="en-US" sz="2400" smtClean="0"/>
              <a:t>emittance reduced by factor &gt; 40 (bare lattice)</a:t>
            </a:r>
          </a:p>
          <a:p>
            <a:pPr lvl="1"/>
            <a:r>
              <a:rPr lang="en-US" sz="2400" smtClean="0"/>
              <a:t>total straight length maintained: 80 m like SLS</a:t>
            </a:r>
          </a:p>
          <a:p>
            <a:pPr lvl="1"/>
            <a:r>
              <a:rPr lang="en-US" sz="2400" smtClean="0"/>
              <a:t>confidence in beam stability (NEG, 18 mm beam pipe etc.) </a:t>
            </a:r>
          </a:p>
          <a:p>
            <a:pPr lvl="1"/>
            <a:r>
              <a:rPr lang="en-US" sz="2400" smtClean="0"/>
              <a:t>tunnel modifications avoided: shifts &lt; 25 cm</a:t>
            </a:r>
          </a:p>
          <a:p>
            <a:pPr lvl="1"/>
            <a:r>
              <a:rPr lang="en-US" sz="2400" smtClean="0"/>
              <a:t>power consumption reduced (only 2 instead of 4 cavities)</a:t>
            </a:r>
          </a:p>
          <a:p>
            <a:pPr lvl="1"/>
            <a:r>
              <a:rPr lang="en-US" sz="2400">
                <a:sym typeface="Symbol" panose="05050102010706020507" pitchFamily="18" charset="2"/>
              </a:rPr>
              <a:t> </a:t>
            </a:r>
            <a:r>
              <a:rPr lang="en-US" sz="2400" smtClean="0"/>
              <a:t>7½ hrs beam lifetime </a:t>
            </a:r>
            <a:r>
              <a:rPr lang="en-US" sz="2400" smtClean="0"/>
              <a:t>(commissioning phase), </a:t>
            </a:r>
            <a:r>
              <a:rPr lang="en-US" sz="2400" smtClean="0">
                <a:sym typeface="Symbol" panose="05050102010706020507" pitchFamily="18" charset="2"/>
              </a:rPr>
              <a:t> </a:t>
            </a:r>
            <a:r>
              <a:rPr lang="en-US" sz="2400" smtClean="0"/>
              <a:t>like SLS</a:t>
            </a:r>
          </a:p>
          <a:p>
            <a:pPr lvl="1"/>
            <a:r>
              <a:rPr lang="en-US" sz="2400" smtClean="0"/>
              <a:t>safe injection scheme (vertical, pseudo-on axis)</a:t>
            </a:r>
          </a:p>
          <a:p>
            <a:pPr lvl="1"/>
            <a:r>
              <a:rPr lang="en-US" sz="2400" smtClean="0"/>
              <a:t>brightness increase </a:t>
            </a:r>
            <a:r>
              <a:rPr lang="en-US" sz="2400" smtClean="0">
                <a:sym typeface="Symbol" panose="05050102010706020507" pitchFamily="18" charset="2"/>
              </a:rPr>
              <a:t></a:t>
            </a:r>
            <a:r>
              <a:rPr lang="en-US" sz="2400" smtClean="0"/>
              <a:t>13 in commissioning optics</a:t>
            </a:r>
          </a:p>
          <a:p>
            <a:pPr lvl="1"/>
            <a:r>
              <a:rPr lang="en-US" sz="2400" smtClean="0"/>
              <a:t>brightness increase </a:t>
            </a:r>
            <a:r>
              <a:rPr lang="en-US" sz="2400" smtClean="0">
                <a:sym typeface="Symbol" panose="05050102010706020507" pitchFamily="18" charset="2"/>
              </a:rPr>
              <a:t></a:t>
            </a:r>
            <a:r>
              <a:rPr lang="en-US" sz="2400" smtClean="0"/>
              <a:t>30 in final optics (complete</a:t>
            </a:r>
            <a:r>
              <a:rPr lang="en-US" sz="2400" smtClean="0"/>
              <a:t>)</a:t>
            </a:r>
          </a:p>
          <a:p>
            <a:pPr marL="0" indent="0">
              <a:buNone/>
            </a:pPr>
            <a:r>
              <a:rPr lang="en-US" sz="2800" b="1" smtClean="0">
                <a:solidFill>
                  <a:srgbClr val="00B0F0"/>
                </a:solidFill>
                <a:sym typeface="Wingdings" panose="05000000000000000000" pitchFamily="2" charset="2"/>
              </a:rPr>
              <a:t> </a:t>
            </a:r>
            <a:r>
              <a:rPr lang="en-US" sz="2800" smtClean="0"/>
              <a:t>Next steps</a:t>
            </a:r>
          </a:p>
          <a:p>
            <a:pPr lvl="1"/>
            <a:r>
              <a:rPr lang="en-US" sz="2400" smtClean="0"/>
              <a:t>Further development of final optics</a:t>
            </a:r>
          </a:p>
          <a:p>
            <a:pPr lvl="1"/>
            <a:r>
              <a:rPr lang="en-US" sz="2400" smtClean="0"/>
              <a:t>Detailed technical layout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524875" y="5610225"/>
            <a:ext cx="619125" cy="64633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smtClean="0">
                <a:solidFill>
                  <a:schemeClr val="bg2"/>
                </a:solidFill>
              </a:rPr>
              <a:t>THE</a:t>
            </a:r>
          </a:p>
          <a:p>
            <a:r>
              <a:rPr lang="en-US" b="1" smtClean="0">
                <a:solidFill>
                  <a:schemeClr val="bg2"/>
                </a:solidFill>
              </a:rPr>
              <a:t>END</a:t>
            </a:r>
            <a:endParaRPr lang="de-CH" b="1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92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r>
              <a:rPr lang="en-US" sz="4000" smtClean="0">
                <a:solidFill>
                  <a:schemeClr val="bg2"/>
                </a:solidFill>
              </a:rPr>
              <a:t>Why SLS 2.0 ?</a:t>
            </a:r>
            <a:endParaRPr lang="de-DE" sz="400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516" y="1125689"/>
            <a:ext cx="8712968" cy="576064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mtClean="0"/>
              <a:t>A new generation of light sources</a:t>
            </a:r>
          </a:p>
          <a:p>
            <a:pPr lvl="1">
              <a:lnSpc>
                <a:spcPct val="120000"/>
              </a:lnSpc>
            </a:pPr>
            <a:r>
              <a:rPr lang="en-US" smtClean="0"/>
              <a:t>Performance (brightness) increase by factor 10…100</a:t>
            </a:r>
          </a:p>
          <a:p>
            <a:pPr lvl="1">
              <a:lnSpc>
                <a:spcPct val="120000"/>
              </a:lnSpc>
            </a:pPr>
            <a:r>
              <a:rPr lang="en-US">
                <a:sym typeface="Wingdings" panose="05000000000000000000" pitchFamily="2" charset="2"/>
              </a:rPr>
              <a:t>P</a:t>
            </a:r>
            <a:r>
              <a:rPr lang="en-US" smtClean="0">
                <a:sym typeface="Wingdings" panose="05000000000000000000" pitchFamily="2" charset="2"/>
              </a:rPr>
              <a:t>ioneer</a:t>
            </a:r>
            <a:r>
              <a:rPr lang="en-US">
                <a:sym typeface="Wingdings" panose="05000000000000000000" pitchFamily="2" charset="2"/>
              </a:rPr>
              <a:t>: MAX IV storage ring </a:t>
            </a:r>
            <a:r>
              <a:rPr lang="en-US" smtClean="0">
                <a:sym typeface="Wingdings" panose="05000000000000000000" pitchFamily="2" charset="2"/>
              </a:rPr>
              <a:t>(Sweden)</a:t>
            </a:r>
          </a:p>
          <a:p>
            <a:pPr lvl="1">
              <a:lnSpc>
                <a:spcPct val="120000"/>
              </a:lnSpc>
            </a:pPr>
            <a:r>
              <a:rPr lang="en-US" smtClean="0">
                <a:sym typeface="Wingdings" panose="05000000000000000000" pitchFamily="2" charset="2"/>
              </a:rPr>
              <a:t>Key issue: miniaturization of components</a:t>
            </a:r>
          </a:p>
          <a:p>
            <a:pPr lvl="1">
              <a:lnSpc>
                <a:spcPct val="120000"/>
              </a:lnSpc>
            </a:pPr>
            <a:r>
              <a:rPr lang="en-US" smtClean="0">
                <a:sym typeface="Wingdings" panose="05000000000000000000" pitchFamily="2" charset="2"/>
              </a:rPr>
              <a:t>World-wide new facilities and upgrade projects 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à"/>
            </a:pPr>
            <a:r>
              <a:rPr lang="en-US" smtClean="0">
                <a:sym typeface="Wingdings" panose="05000000000000000000" pitchFamily="2" charset="2"/>
              </a:rPr>
              <a:t>SLS upgrade needed to stay competitive</a:t>
            </a:r>
          </a:p>
          <a:p>
            <a:pPr lvl="2">
              <a:lnSpc>
                <a:spcPct val="120000"/>
              </a:lnSpc>
            </a:pPr>
            <a:endParaRPr lang="en-US" smtClean="0"/>
          </a:p>
          <a:p>
            <a:pPr marL="0" indent="0">
              <a:lnSpc>
                <a:spcPct val="120000"/>
              </a:lnSpc>
              <a:buNone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8395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1" y="836712"/>
            <a:ext cx="4876799" cy="20021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r>
              <a:rPr lang="en-US" sz="4000" smtClean="0">
                <a:solidFill>
                  <a:schemeClr val="bg2"/>
                </a:solidFill>
              </a:rPr>
              <a:t>SLS 2.0 History</a:t>
            </a:r>
            <a:endParaRPr lang="de-DE" sz="400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516" y="989099"/>
            <a:ext cx="8712968" cy="5372851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2400" smtClean="0"/>
              <a:t>First thoughts </a:t>
            </a:r>
            <a:r>
              <a:rPr lang="en-US" sz="2400" smtClean="0">
                <a:sym typeface="Symbol" panose="05050102010706020507" pitchFamily="18" charset="2"/>
              </a:rPr>
              <a:t></a:t>
            </a:r>
            <a:r>
              <a:rPr lang="en-US" sz="2400" smtClean="0"/>
              <a:t>2012</a:t>
            </a:r>
          </a:p>
          <a:p>
            <a:pPr>
              <a:spcBef>
                <a:spcPts val="1200"/>
              </a:spcBef>
            </a:pPr>
            <a:r>
              <a:rPr lang="en-US" sz="2400" smtClean="0"/>
              <a:t>Letter of Intent 1/2014  </a:t>
            </a:r>
            <a:r>
              <a:rPr lang="en-US" sz="2000" smtClean="0">
                <a:sym typeface="Wingdings" panose="05000000000000000000" pitchFamily="2" charset="2"/>
              </a:rPr>
              <a:t></a:t>
            </a:r>
            <a:endParaRPr lang="en-US" sz="2400" smtClean="0"/>
          </a:p>
          <a:p>
            <a:pPr>
              <a:spcBef>
                <a:spcPts val="1200"/>
              </a:spcBef>
            </a:pPr>
            <a:r>
              <a:rPr lang="en-US" sz="2400" smtClean="0"/>
              <a:t>Conceptual Design</a:t>
            </a:r>
            <a:br>
              <a:rPr lang="en-US" sz="2400" smtClean="0"/>
            </a:br>
            <a:r>
              <a:rPr lang="en-US" sz="2400" smtClean="0"/>
              <a:t>Report 9/2017  </a:t>
            </a:r>
          </a:p>
          <a:p>
            <a:pPr>
              <a:spcBef>
                <a:spcPts val="1200"/>
              </a:spcBef>
            </a:pPr>
            <a:r>
              <a:rPr lang="en-US" sz="2400" smtClean="0"/>
              <a:t>Submission to SNF 1/2018</a:t>
            </a:r>
          </a:p>
          <a:p>
            <a:pPr>
              <a:spcBef>
                <a:spcPts val="1200"/>
              </a:spcBef>
            </a:pPr>
            <a:r>
              <a:rPr lang="en-US" sz="2400" smtClean="0"/>
              <a:t>ETH board: included in “roadmap” 12/2008</a:t>
            </a:r>
          </a:p>
          <a:p>
            <a:pPr>
              <a:spcBef>
                <a:spcPts val="1200"/>
              </a:spcBef>
            </a:pPr>
            <a:r>
              <a:rPr lang="en-US" sz="2400" smtClean="0"/>
              <a:t>First Machine Advisory </a:t>
            </a:r>
            <a:br>
              <a:rPr lang="en-US" sz="2400" smtClean="0"/>
            </a:br>
            <a:r>
              <a:rPr lang="en-US" sz="2400" smtClean="0"/>
              <a:t>Committee meeting 6/2019</a:t>
            </a:r>
          </a:p>
          <a:p>
            <a:pPr>
              <a:spcBef>
                <a:spcPts val="1200"/>
              </a:spcBef>
            </a:pPr>
            <a:r>
              <a:rPr lang="en-US" sz="2400" smtClean="0"/>
              <a:t>“Final” lattice: 	     9/2018 (“A”) </a:t>
            </a:r>
            <a:br>
              <a:rPr lang="en-US" sz="2400" smtClean="0"/>
            </a:br>
            <a:r>
              <a:rPr lang="en-US" sz="2400" smtClean="0"/>
              <a:t>			</a:t>
            </a:r>
            <a:r>
              <a:rPr lang="en-US" sz="2400" smtClean="0">
                <a:sym typeface="Symbol" panose="05050102010706020507" pitchFamily="18" charset="2"/>
              </a:rPr>
              <a:t> 3/2019 (“B”)</a:t>
            </a: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>			</a:t>
            </a:r>
            <a:r>
              <a:rPr lang="en-US" sz="2400" smtClean="0">
                <a:sym typeface="Symbol" panose="05050102010706020507" pitchFamily="18" charset="2"/>
              </a:rPr>
              <a:t> 6/2019 (“B+”) </a:t>
            </a:r>
            <a:br>
              <a:rPr lang="en-US" sz="2400" smtClean="0">
                <a:sym typeface="Symbol" panose="05050102010706020507" pitchFamily="18" charset="2"/>
              </a:rPr>
            </a:br>
            <a:r>
              <a:rPr lang="en-US" sz="2400" smtClean="0">
                <a:sym typeface="Symbol" panose="05050102010706020507" pitchFamily="18" charset="2"/>
              </a:rPr>
              <a:t>  </a:t>
            </a:r>
            <a:r>
              <a:rPr lang="en-US" sz="2400" u="sng" smtClean="0"/>
              <a:t>Final</a:t>
            </a:r>
            <a:r>
              <a:rPr lang="en-US" sz="2400" smtClean="0"/>
              <a:t> lattice</a:t>
            </a:r>
            <a:r>
              <a:rPr lang="en-US" sz="2400" smtClean="0">
                <a:sym typeface="Symbol" panose="05050102010706020507" pitchFamily="18" charset="2"/>
              </a:rPr>
              <a:t>	 10/2019 </a:t>
            </a:r>
            <a:r>
              <a:rPr lang="en-US" sz="2400" b="1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</a:p>
          <a:p>
            <a:pPr>
              <a:spcBef>
                <a:spcPts val="1200"/>
              </a:spcBef>
            </a:pPr>
            <a:endParaRPr lang="en-US" sz="2400" smtClean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607" y="2838814"/>
            <a:ext cx="2735881" cy="36282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Right Arrow 5"/>
          <p:cNvSpPr/>
          <p:nvPr/>
        </p:nvSpPr>
        <p:spPr>
          <a:xfrm rot="984945">
            <a:off x="2576222" y="2587558"/>
            <a:ext cx="278295" cy="135172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814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r>
              <a:rPr lang="en-US" sz="4000" smtClean="0">
                <a:solidFill>
                  <a:schemeClr val="bg2"/>
                </a:solidFill>
              </a:rPr>
              <a:t>Brightness and Emittance</a:t>
            </a:r>
            <a:endParaRPr lang="de-DE" sz="400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181" y="836713"/>
            <a:ext cx="9022252" cy="577492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smtClean="0"/>
              <a:t>Brightness </a:t>
            </a:r>
            <a:r>
              <a:rPr lang="en-US" smtClean="0">
                <a:sym typeface="Symbol" panose="05050102010706020507" pitchFamily="18" charset="2"/>
              </a:rPr>
              <a:t> 1/emittance</a:t>
            </a:r>
          </a:p>
          <a:p>
            <a:pPr>
              <a:lnSpc>
                <a:spcPct val="120000"/>
              </a:lnSpc>
            </a:pPr>
            <a:r>
              <a:rPr lang="en-US" smtClean="0">
                <a:sym typeface="Wingdings" panose="05000000000000000000" pitchFamily="2" charset="2"/>
              </a:rPr>
              <a:t>Emittance = pure lattice property*</a:t>
            </a:r>
            <a:br>
              <a:rPr lang="en-US" smtClean="0">
                <a:sym typeface="Wingdings" panose="05000000000000000000" pitchFamily="2" charset="2"/>
              </a:rPr>
            </a:br>
            <a:endParaRPr lang="en-US" smtClean="0">
              <a:sym typeface="Wingdings" panose="05000000000000000000" pitchFamily="2" charset="2"/>
            </a:endParaRPr>
          </a:p>
          <a:p>
            <a:pPr marL="457200" lvl="1" indent="0">
              <a:lnSpc>
                <a:spcPct val="120000"/>
              </a:lnSpc>
              <a:buNone/>
            </a:pPr>
            <a:endParaRPr lang="en-US">
              <a:sym typeface="Wingdings" panose="05000000000000000000" pitchFamily="2" charset="2"/>
            </a:endParaRPr>
          </a:p>
          <a:p>
            <a:pPr marL="457200" lvl="1" indent="0">
              <a:lnSpc>
                <a:spcPct val="120000"/>
              </a:lnSpc>
              <a:buNone/>
            </a:pPr>
            <a:endParaRPr lang="en-US" smtClean="0">
              <a:sym typeface="Wingdings" panose="05000000000000000000" pitchFamily="2" charset="2"/>
            </a:endParaRPr>
          </a:p>
          <a:p>
            <a:pPr lvl="1">
              <a:lnSpc>
                <a:spcPct val="120000"/>
              </a:lnSpc>
            </a:pPr>
            <a:endParaRPr lang="en-US">
              <a:sym typeface="Wingdings" panose="05000000000000000000" pitchFamily="2" charset="2"/>
            </a:endParaRPr>
          </a:p>
          <a:p>
            <a:pPr lvl="1">
              <a:lnSpc>
                <a:spcPct val="120000"/>
              </a:lnSpc>
            </a:pPr>
            <a:endParaRPr lang="en-US" smtClean="0">
              <a:sym typeface="Wingdings" panose="05000000000000000000" pitchFamily="2" charset="2"/>
            </a:endParaRPr>
          </a:p>
          <a:p>
            <a:pPr lvl="1">
              <a:lnSpc>
                <a:spcPct val="120000"/>
              </a:lnSpc>
            </a:pPr>
            <a:endParaRPr lang="en-US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</a:pPr>
            <a:r>
              <a:rPr lang="en-US" smtClean="0">
                <a:sym typeface="Wingdings" panose="05000000000000000000" pitchFamily="2" charset="2"/>
              </a:rPr>
              <a:t>Emittance </a:t>
            </a:r>
            <a:r>
              <a:rPr lang="en-US" smtClean="0">
                <a:sym typeface="Symbol" panose="05050102010706020507" pitchFamily="18" charset="2"/>
              </a:rPr>
              <a:t> </a:t>
            </a:r>
            <a:r>
              <a:rPr lang="en-US" smtClean="0">
                <a:latin typeface="Symbol" panose="05050102010706020507" pitchFamily="18" charset="2"/>
                <a:sym typeface="Wingdings" panose="05000000000000000000" pitchFamily="2" charset="2"/>
              </a:rPr>
              <a:t>E</a:t>
            </a:r>
            <a:r>
              <a:rPr lang="en-US" b="1" baseline="30000" smtClean="0">
                <a:latin typeface="Symbol" panose="05050102010706020507" pitchFamily="18" charset="2"/>
                <a:sym typeface="Wingdings" panose="05000000000000000000" pitchFamily="2" charset="2"/>
              </a:rPr>
              <a:t>2</a:t>
            </a:r>
            <a:r>
              <a:rPr lang="en-US" smtClean="0"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r>
              <a:rPr lang="en-US" b="1" smtClean="0">
                <a:latin typeface="Symbol" panose="05050102010706020507" pitchFamily="18" charset="2"/>
                <a:sym typeface="Wingdings" panose="05000000000000000000" pitchFamily="2" charset="2"/>
              </a:rPr>
              <a:t>f</a:t>
            </a:r>
            <a:r>
              <a:rPr lang="en-US" b="1" baseline="30000" smtClean="0">
                <a:latin typeface="Symbol" panose="05050102010706020507" pitchFamily="18" charset="2"/>
                <a:sym typeface="Wingdings" panose="05000000000000000000" pitchFamily="2" charset="2"/>
              </a:rPr>
              <a:t>3</a:t>
            </a:r>
            <a:r>
              <a:rPr lang="en-US" smtClean="0">
                <a:sym typeface="Wingdings" panose="05000000000000000000" pitchFamily="2" charset="2"/>
              </a:rPr>
              <a:t> </a:t>
            </a:r>
            <a:r>
              <a:rPr lang="en-US">
                <a:sym typeface="Symbol" panose="05050102010706020507" pitchFamily="18" charset="2"/>
              </a:rPr>
              <a:t></a:t>
            </a:r>
            <a:r>
              <a:rPr lang="en-US" smtClean="0">
                <a:sym typeface="Wingdings" panose="05000000000000000000" pitchFamily="2" charset="2"/>
              </a:rPr>
              <a:t>  </a:t>
            </a:r>
            <a:r>
              <a:rPr lang="en-US" smtClean="0">
                <a:latin typeface="Symbol" panose="05050102010706020507" pitchFamily="18" charset="2"/>
                <a:sym typeface="Wingdings" panose="05000000000000000000" pitchFamily="2" charset="2"/>
              </a:rPr>
              <a:t>E</a:t>
            </a:r>
            <a:r>
              <a:rPr lang="en-US" b="1" baseline="30000" smtClean="0">
                <a:latin typeface="Symbol" panose="05050102010706020507" pitchFamily="18" charset="2"/>
                <a:sym typeface="Wingdings" panose="05000000000000000000" pitchFamily="2" charset="2"/>
              </a:rPr>
              <a:t>2</a:t>
            </a:r>
            <a:r>
              <a:rPr lang="en-US" smtClean="0">
                <a:sym typeface="Wingdings" panose="05000000000000000000" pitchFamily="2" charset="2"/>
              </a:rPr>
              <a:t> / (circumference)</a:t>
            </a:r>
            <a:r>
              <a:rPr lang="en-US" b="1" baseline="30000" smtClean="0">
                <a:sym typeface="Wingdings" panose="05000000000000000000" pitchFamily="2" charset="2"/>
              </a:rPr>
              <a:t>3</a:t>
            </a:r>
          </a:p>
          <a:p>
            <a:pPr lvl="1">
              <a:lnSpc>
                <a:spcPct val="120000"/>
              </a:lnSpc>
            </a:pPr>
            <a:r>
              <a:rPr lang="en-US" sz="2600" smtClean="0">
                <a:latin typeface="Symbol" panose="05050102010706020507" pitchFamily="18" charset="2"/>
                <a:sym typeface="Wingdings" panose="05000000000000000000" pitchFamily="2" charset="2"/>
              </a:rPr>
              <a:t>E = </a:t>
            </a:r>
            <a:r>
              <a:rPr lang="en-US" sz="2600" smtClean="0">
                <a:sym typeface="Wingdings" panose="05000000000000000000" pitchFamily="2" charset="2"/>
              </a:rPr>
              <a:t>beam energy </a:t>
            </a:r>
          </a:p>
          <a:p>
            <a:pPr lvl="1">
              <a:lnSpc>
                <a:spcPct val="120000"/>
              </a:lnSpc>
            </a:pPr>
            <a:r>
              <a:rPr lang="en-US" sz="2600" b="1" smtClean="0">
                <a:latin typeface="Symbol" panose="05050102010706020507" pitchFamily="18" charset="2"/>
                <a:sym typeface="Wingdings" panose="05000000000000000000" pitchFamily="2" charset="2"/>
              </a:rPr>
              <a:t>f</a:t>
            </a:r>
            <a:r>
              <a:rPr lang="en-US" sz="2600" smtClean="0">
                <a:latin typeface="Symbol" panose="05050102010706020507" pitchFamily="18" charset="2"/>
                <a:sym typeface="Wingdings" panose="05000000000000000000" pitchFamily="2" charset="2"/>
              </a:rPr>
              <a:t> = </a:t>
            </a:r>
            <a:r>
              <a:rPr lang="en-US" sz="2600" smtClean="0">
                <a:sym typeface="Wingdings" panose="05000000000000000000" pitchFamily="2" charset="2"/>
              </a:rPr>
              <a:t>deflection angle </a:t>
            </a:r>
            <a:r>
              <a:rPr lang="en-US" sz="2600" i="1" smtClean="0">
                <a:sym typeface="Wingdings" panose="05000000000000000000" pitchFamily="2" charset="2"/>
              </a:rPr>
              <a:t>per</a:t>
            </a:r>
            <a:r>
              <a:rPr lang="en-US" sz="2600" smtClean="0">
                <a:sym typeface="Wingdings" panose="05000000000000000000" pitchFamily="2" charset="2"/>
              </a:rPr>
              <a:t> bending magnet </a:t>
            </a:r>
            <a:br>
              <a:rPr lang="en-US" sz="2600" smtClean="0">
                <a:sym typeface="Wingdings" panose="05000000000000000000" pitchFamily="2" charset="2"/>
              </a:rPr>
            </a:br>
            <a:r>
              <a:rPr lang="en-US" sz="2600" smtClean="0">
                <a:sym typeface="Wingdings" panose="05000000000000000000" pitchFamily="2" charset="2"/>
              </a:rPr>
              <a:t>   </a:t>
            </a:r>
            <a:r>
              <a:rPr lang="en-US" sz="2600" smtClean="0">
                <a:latin typeface="Symbol" panose="05050102010706020507" pitchFamily="18" charset="2"/>
                <a:sym typeface="Symbol" panose="05050102010706020507" pitchFamily="18" charset="2"/>
              </a:rPr>
              <a:t> </a:t>
            </a:r>
            <a:r>
              <a:rPr lang="en-US" sz="2600" smtClean="0">
                <a:sym typeface="Wingdings" panose="05000000000000000000" pitchFamily="2" charset="2"/>
              </a:rPr>
              <a:t>(length of </a:t>
            </a:r>
            <a:r>
              <a:rPr lang="en-US" sz="2600" b="1" smtClean="0">
                <a:sym typeface="Wingdings" panose="05000000000000000000" pitchFamily="2" charset="2"/>
              </a:rPr>
              <a:t>unit cell</a:t>
            </a:r>
            <a:r>
              <a:rPr lang="en-US" sz="2600" smtClean="0">
                <a:sym typeface="Wingdings" panose="05000000000000000000" pitchFamily="2" charset="2"/>
              </a:rPr>
              <a:t> [ = 1 bending magnet + focusing]) / </a:t>
            </a:r>
            <a:r>
              <a:rPr lang="en-US" sz="2600" b="1" smtClean="0">
                <a:sym typeface="Wingdings" panose="05000000000000000000" pitchFamily="2" charset="2"/>
              </a:rPr>
              <a:t>circumference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à"/>
            </a:pPr>
            <a:r>
              <a:rPr lang="en-US" smtClean="0">
                <a:sym typeface="Wingdings" panose="05000000000000000000" pitchFamily="2" charset="2"/>
              </a:rPr>
              <a:t> reduce unit cell length</a:t>
            </a:r>
            <a:r>
              <a:rPr lang="en-US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 </a:t>
            </a:r>
            <a:r>
              <a:rPr lang="en-US" smtClean="0">
                <a:sym typeface="Wingdings" panose="05000000000000000000" pitchFamily="2" charset="2"/>
              </a:rPr>
              <a:t> miniaturization of components:</a:t>
            </a:r>
          </a:p>
          <a:p>
            <a:pPr lvl="1">
              <a:lnSpc>
                <a:spcPct val="120000"/>
              </a:lnSpc>
            </a:pPr>
            <a:r>
              <a:rPr lang="en-US" smtClean="0">
                <a:sym typeface="Wingdings" panose="05000000000000000000" pitchFamily="2" charset="2"/>
              </a:rPr>
              <a:t>small aperture vacuum pipe and small bore magnets</a:t>
            </a:r>
          </a:p>
          <a:p>
            <a:pPr lvl="2">
              <a:lnSpc>
                <a:spcPct val="120000"/>
              </a:lnSpc>
            </a:pPr>
            <a:endParaRPr lang="en-US" smtClean="0"/>
          </a:p>
          <a:p>
            <a:pPr marL="0" indent="0">
              <a:lnSpc>
                <a:spcPct val="120000"/>
              </a:lnSpc>
              <a:buNone/>
            </a:pPr>
            <a:endParaRPr lang="en-US" smtClean="0"/>
          </a:p>
        </p:txBody>
      </p:sp>
      <p:grpSp>
        <p:nvGrpSpPr>
          <p:cNvPr id="4" name="Group 3"/>
          <p:cNvGrpSpPr/>
          <p:nvPr/>
        </p:nvGrpSpPr>
        <p:grpSpPr>
          <a:xfrm>
            <a:off x="6192783" y="1493044"/>
            <a:ext cx="2960650" cy="2436575"/>
            <a:chOff x="5131742" y="3502947"/>
            <a:chExt cx="3904311" cy="2950754"/>
          </a:xfrm>
        </p:grpSpPr>
        <p:sp>
          <p:nvSpPr>
            <p:cNvPr id="5" name="Rounded Rectangle 4"/>
            <p:cNvSpPr/>
            <p:nvPr/>
          </p:nvSpPr>
          <p:spPr>
            <a:xfrm>
              <a:off x="5131742" y="3502947"/>
              <a:ext cx="3760738" cy="295075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tangle 3"/>
            <p:cNvSpPr txBox="1">
              <a:spLocks noChangeArrowheads="1"/>
            </p:cNvSpPr>
            <p:nvPr/>
          </p:nvSpPr>
          <p:spPr>
            <a:xfrm>
              <a:off x="5131742" y="3561507"/>
              <a:ext cx="3840759" cy="167748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62500" lnSpcReduction="2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Clr>
                  <a:schemeClr val="tx1">
                    <a:lumMod val="50000"/>
                    <a:lumOff val="50000"/>
                  </a:schemeClr>
                </a:buClr>
                <a:buFont typeface="Wingdings" panose="05000000000000000000" pitchFamily="2" charset="2"/>
                <a:buChar char="w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71550" indent="-514350" algn="l" defTabSz="914400" rtl="0" eaLnBrk="1" latinLnBrk="0" hangingPunct="1">
                <a:spcBef>
                  <a:spcPct val="20000"/>
                </a:spcBef>
                <a:buClr>
                  <a:schemeClr val="tx1">
                    <a:lumMod val="50000"/>
                    <a:lumOff val="50000"/>
                  </a:schemeClr>
                </a:buClr>
                <a:buFont typeface="Wingdings" panose="05000000000000000000" pitchFamily="2" charset="2"/>
                <a:buChar char="§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chemeClr val="tx1">
                    <a:lumMod val="50000"/>
                    <a:lumOff val="50000"/>
                  </a:schemeClr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Clr>
                  <a:schemeClr val="tx1">
                    <a:lumMod val="50000"/>
                    <a:lumOff val="50000"/>
                  </a:schemeClr>
                </a:buClr>
                <a:buFont typeface="Symbol" panose="05050102010706020507" pitchFamily="18" charset="2"/>
                <a:buChar char="-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Clr>
                  <a:schemeClr val="tx1">
                    <a:lumMod val="50000"/>
                    <a:lumOff val="50000"/>
                  </a:schemeClr>
                </a:buClr>
                <a:buFont typeface="Calibri" panose="020F0502020204030204" pitchFamily="34" charset="0"/>
                <a:buChar char="-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50000"/>
                </a:spcBef>
                <a:buFont typeface="Wingdings" panose="05000000000000000000" pitchFamily="2" charset="2"/>
                <a:buNone/>
              </a:pPr>
              <a:r>
                <a:rPr lang="en-US" altLang="de-DE" sz="2600" smtClean="0"/>
                <a:t>     Emittance  </a:t>
              </a:r>
              <a:r>
                <a:rPr lang="en-US" altLang="de-DE" sz="26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[m·</a:t>
              </a:r>
              <a:r>
                <a:rPr lang="en-US" altLang="de-DE" sz="260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rad</a:t>
              </a:r>
              <a:r>
                <a:rPr lang="en-US" altLang="de-DE" sz="26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]</a:t>
              </a:r>
            </a:p>
            <a:p>
              <a:pPr>
                <a:lnSpc>
                  <a:spcPct val="90000"/>
                </a:lnSpc>
                <a:spcBef>
                  <a:spcPct val="40000"/>
                </a:spcBef>
                <a:buFont typeface="Symbol" pitchFamily="18" charset="2"/>
                <a:buChar char="="/>
              </a:pPr>
              <a:r>
                <a:rPr lang="en-US" sz="2400">
                  <a:solidFill>
                    <a:srgbClr val="0070C0"/>
                  </a:solidFill>
                  <a:latin typeface="Arial Narrow" panose="020B0606020202030204" pitchFamily="34" charset="0"/>
                </a:rPr>
                <a:t>size</a:t>
              </a:r>
              <a:r>
                <a:rPr lang="en-US" sz="2400"/>
                <a:t> </a:t>
              </a:r>
              <a:r>
                <a:rPr lang="en-US" sz="2400">
                  <a:sym typeface="Symbol"/>
                </a:rPr>
                <a:t></a:t>
              </a:r>
              <a:r>
                <a:rPr lang="en-US" sz="2400"/>
                <a:t> </a:t>
              </a:r>
              <a:r>
                <a:rPr lang="en-US" sz="2400">
                  <a:solidFill>
                    <a:schemeClr val="accent3">
                      <a:lumMod val="75000"/>
                    </a:schemeClr>
                  </a:solidFill>
                  <a:latin typeface="Arial Narrow" panose="020B0606020202030204" pitchFamily="34" charset="0"/>
                </a:rPr>
                <a:t>divergence</a:t>
              </a:r>
              <a:r>
                <a:rPr lang="en-US" sz="2400"/>
                <a:t> </a:t>
              </a:r>
              <a:r>
                <a:rPr lang="en-US" sz="2400">
                  <a:latin typeface="Symbol" panose="05050102010706020507" pitchFamily="18" charset="2"/>
                </a:rPr>
                <a:t>-</a:t>
              </a:r>
              <a:r>
                <a:rPr lang="en-US" sz="2400"/>
                <a:t> </a:t>
              </a:r>
              <a:r>
                <a:rPr lang="en-US" sz="2400">
                  <a:solidFill>
                    <a:schemeClr val="accent2">
                      <a:lumMod val="75000"/>
                    </a:schemeClr>
                  </a:solidFill>
                  <a:latin typeface="Arial Narrow" panose="020B0606020202030204" pitchFamily="34" charset="0"/>
                </a:rPr>
                <a:t>correlation</a:t>
              </a:r>
              <a:r>
                <a:rPr lang="en-US" sz="240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endParaRPr lang="en-US" sz="240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pPr marL="0" indent="0">
                <a:lnSpc>
                  <a:spcPct val="90000"/>
                </a:lnSpc>
                <a:spcBef>
                  <a:spcPct val="40000"/>
                </a:spcBef>
                <a:buNone/>
              </a:pPr>
              <a:endParaRPr lang="en-US" altLang="de-DE" sz="2400" smtClean="0"/>
            </a:p>
            <a:p>
              <a:pPr>
                <a:lnSpc>
                  <a:spcPct val="90000"/>
                </a:lnSpc>
                <a:spcBef>
                  <a:spcPts val="1800"/>
                </a:spcBef>
                <a:buFont typeface="Symbol" pitchFamily="18" charset="2"/>
                <a:buChar char="="/>
              </a:pPr>
              <a:r>
                <a:rPr lang="en-US" altLang="de-DE" sz="2400" smtClean="0"/>
                <a:t>2-D phase space area</a:t>
              </a:r>
              <a:endParaRPr lang="en-US" altLang="de-DE" sz="2000" smtClean="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899437" y="4271977"/>
              <a:ext cx="562397" cy="363886"/>
              <a:chOff x="2527067" y="1275048"/>
              <a:chExt cx="1176934" cy="580256"/>
            </a:xfrm>
          </p:grpSpPr>
          <p:sp>
            <p:nvSpPr>
              <p:cNvPr id="34" name="Oval 33"/>
              <p:cNvSpPr/>
              <p:nvPr/>
            </p:nvSpPr>
            <p:spPr>
              <a:xfrm>
                <a:off x="2895854" y="1275048"/>
                <a:ext cx="97342" cy="580256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6" name="Straight Arrow Connector 35"/>
              <p:cNvCxnSpPr>
                <a:stCxn id="34" idx="6"/>
              </p:cNvCxnSpPr>
              <p:nvPr/>
            </p:nvCxnSpPr>
            <p:spPr>
              <a:xfrm>
                <a:off x="2993197" y="1565176"/>
                <a:ext cx="710804" cy="17339"/>
              </a:xfrm>
              <a:prstGeom prst="straightConnector1">
                <a:avLst/>
              </a:prstGeom>
              <a:ln w="1270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>
                <a:off x="2993194" y="1796559"/>
                <a:ext cx="710807" cy="22659"/>
              </a:xfrm>
              <a:prstGeom prst="straightConnector1">
                <a:avLst/>
              </a:prstGeom>
              <a:ln w="1270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>
                <a:off x="2979649" y="1335265"/>
                <a:ext cx="724352" cy="8045"/>
              </a:xfrm>
              <a:prstGeom prst="straightConnector1">
                <a:avLst/>
              </a:prstGeom>
              <a:ln w="1270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>
                <a:stCxn id="34" idx="0"/>
              </p:cNvCxnSpPr>
              <p:nvPr/>
            </p:nvCxnSpPr>
            <p:spPr>
              <a:xfrm flipH="1">
                <a:off x="2555776" y="1275048"/>
                <a:ext cx="388749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H="1">
                <a:off x="2527067" y="1852204"/>
                <a:ext cx="388749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6785943" y="4265282"/>
              <a:ext cx="511468" cy="370580"/>
              <a:chOff x="3706978" y="1329821"/>
              <a:chExt cx="1070355" cy="590931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4031940" y="1340496"/>
                <a:ext cx="97342" cy="580256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9" name="Straight Arrow Connector 28"/>
              <p:cNvCxnSpPr/>
              <p:nvPr/>
            </p:nvCxnSpPr>
            <p:spPr>
              <a:xfrm flipV="1">
                <a:off x="4084096" y="1329821"/>
                <a:ext cx="693237" cy="275567"/>
              </a:xfrm>
              <a:prstGeom prst="straightConnector1">
                <a:avLst/>
              </a:prstGeom>
              <a:ln w="12700">
                <a:solidFill>
                  <a:schemeClr val="accent3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flipV="1">
                <a:off x="4080610" y="1605386"/>
                <a:ext cx="696723" cy="5943"/>
              </a:xfrm>
              <a:prstGeom prst="straightConnector1">
                <a:avLst/>
              </a:prstGeom>
              <a:ln w="12700">
                <a:solidFill>
                  <a:schemeClr val="accent3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>
                <a:off x="4067944" y="1611329"/>
                <a:ext cx="709389" cy="298750"/>
              </a:xfrm>
              <a:prstGeom prst="straightConnector1">
                <a:avLst/>
              </a:prstGeom>
              <a:ln w="12700">
                <a:solidFill>
                  <a:schemeClr val="accent3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H="1">
                <a:off x="3706978" y="1340496"/>
                <a:ext cx="388749" cy="0"/>
              </a:xfrm>
              <a:prstGeom prst="line">
                <a:avLst/>
              </a:prstGeom>
              <a:ln w="127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>
                <a:off x="3706978" y="1920752"/>
                <a:ext cx="388749" cy="0"/>
              </a:xfrm>
              <a:prstGeom prst="line">
                <a:avLst/>
              </a:prstGeom>
              <a:ln w="127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/>
            <p:cNvGrpSpPr/>
            <p:nvPr/>
          </p:nvGrpSpPr>
          <p:grpSpPr>
            <a:xfrm>
              <a:off x="7758991" y="4207898"/>
              <a:ext cx="603778" cy="474456"/>
              <a:chOff x="4841631" y="1321272"/>
              <a:chExt cx="1263534" cy="756573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5472100" y="1412776"/>
                <a:ext cx="97342" cy="58025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1" name="Straight Arrow Connector 20"/>
              <p:cNvCxnSpPr/>
              <p:nvPr/>
            </p:nvCxnSpPr>
            <p:spPr>
              <a:xfrm flipV="1">
                <a:off x="5508103" y="1321272"/>
                <a:ext cx="470866" cy="243906"/>
              </a:xfrm>
              <a:prstGeom prst="straightConnector1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 flipV="1">
                <a:off x="5508103" y="1713581"/>
                <a:ext cx="597062" cy="1091"/>
              </a:xfrm>
              <a:prstGeom prst="straightConnector1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>
                <a:off x="5508103" y="1857400"/>
                <a:ext cx="597062" cy="220445"/>
              </a:xfrm>
              <a:prstGeom prst="straightConnector1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Freeform 25"/>
              <p:cNvSpPr/>
              <p:nvPr/>
            </p:nvSpPr>
            <p:spPr>
              <a:xfrm>
                <a:off x="4841631" y="1430215"/>
                <a:ext cx="668215" cy="94068"/>
              </a:xfrm>
              <a:custGeom>
                <a:avLst/>
                <a:gdLst>
                  <a:gd name="connsiteX0" fmla="*/ 668215 w 668215"/>
                  <a:gd name="connsiteY0" fmla="*/ 0 h 94068"/>
                  <a:gd name="connsiteX1" fmla="*/ 339969 w 668215"/>
                  <a:gd name="connsiteY1" fmla="*/ 93785 h 94068"/>
                  <a:gd name="connsiteX2" fmla="*/ 0 w 668215"/>
                  <a:gd name="connsiteY2" fmla="*/ 23447 h 94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8215" h="94068">
                    <a:moveTo>
                      <a:pt x="668215" y="0"/>
                    </a:moveTo>
                    <a:cubicBezTo>
                      <a:pt x="559776" y="44938"/>
                      <a:pt x="451338" y="89877"/>
                      <a:pt x="339969" y="93785"/>
                    </a:cubicBezTo>
                    <a:cubicBezTo>
                      <a:pt x="228600" y="97693"/>
                      <a:pt x="114300" y="60570"/>
                      <a:pt x="0" y="23447"/>
                    </a:cubicBezTo>
                  </a:path>
                </a:pathLst>
              </a:custGeom>
              <a:noFill/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" name="Freeform 26"/>
              <p:cNvSpPr/>
              <p:nvPr/>
            </p:nvSpPr>
            <p:spPr>
              <a:xfrm flipV="1">
                <a:off x="4852556" y="1896899"/>
                <a:ext cx="668215" cy="96133"/>
              </a:xfrm>
              <a:custGeom>
                <a:avLst/>
                <a:gdLst>
                  <a:gd name="connsiteX0" fmla="*/ 668215 w 668215"/>
                  <a:gd name="connsiteY0" fmla="*/ 0 h 94068"/>
                  <a:gd name="connsiteX1" fmla="*/ 339969 w 668215"/>
                  <a:gd name="connsiteY1" fmla="*/ 93785 h 94068"/>
                  <a:gd name="connsiteX2" fmla="*/ 0 w 668215"/>
                  <a:gd name="connsiteY2" fmla="*/ 23447 h 94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8215" h="94068">
                    <a:moveTo>
                      <a:pt x="668215" y="0"/>
                    </a:moveTo>
                    <a:cubicBezTo>
                      <a:pt x="559776" y="44938"/>
                      <a:pt x="451338" y="89877"/>
                      <a:pt x="339969" y="93785"/>
                    </a:cubicBezTo>
                    <a:cubicBezTo>
                      <a:pt x="228600" y="97693"/>
                      <a:pt x="114300" y="60570"/>
                      <a:pt x="0" y="23447"/>
                    </a:cubicBezTo>
                  </a:path>
                </a:pathLst>
              </a:custGeom>
              <a:noFill/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0" name="Oval 9"/>
            <p:cNvSpPr/>
            <p:nvPr/>
          </p:nvSpPr>
          <p:spPr>
            <a:xfrm rot="19163985">
              <a:off x="6337820" y="5640689"/>
              <a:ext cx="1194219" cy="446539"/>
            </a:xfrm>
            <a:prstGeom prst="ellipse">
              <a:avLst/>
            </a:prstGeom>
            <a:solidFill>
              <a:srgbClr val="A7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6140882" y="5864974"/>
              <a:ext cx="1563784" cy="3522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6922774" y="5086734"/>
              <a:ext cx="0" cy="136696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6049519" y="4973856"/>
              <a:ext cx="893535" cy="4437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smtClean="0"/>
                <a:t>angle</a:t>
              </a:r>
              <a:endParaRPr lang="de-DE" sz="160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527473" y="5849051"/>
              <a:ext cx="1508580" cy="4437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smtClean="0"/>
                <a:t>position</a:t>
              </a:r>
              <a:endParaRPr lang="de-DE" sz="160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7420342" y="5302106"/>
              <a:ext cx="0" cy="115159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295839" y="5408373"/>
              <a:ext cx="1266664" cy="0"/>
            </a:xfrm>
            <a:prstGeom prst="line">
              <a:avLst/>
            </a:prstGeom>
            <a:ln w="127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6496287" y="5408373"/>
              <a:ext cx="0" cy="456601"/>
            </a:xfrm>
            <a:prstGeom prst="line">
              <a:avLst/>
            </a:prstGeom>
            <a:ln w="28575">
              <a:solidFill>
                <a:schemeClr val="accent3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34929" y="6249161"/>
              <a:ext cx="485412" cy="0"/>
            </a:xfrm>
            <a:prstGeom prst="line">
              <a:avLst/>
            </a:prstGeom>
            <a:ln w="28575">
              <a:solidFill>
                <a:srgbClr val="0070C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6369196" y="5274216"/>
              <a:ext cx="1193308" cy="1099075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1" name="Picture 6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48" y="1845404"/>
            <a:ext cx="5782013" cy="2084215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7246967" y="4107972"/>
            <a:ext cx="16973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mtClean="0"/>
              <a:t>* in an electron </a:t>
            </a:r>
            <a:br>
              <a:rPr lang="en-US" smtClean="0"/>
            </a:br>
            <a:r>
              <a:rPr lang="en-US" smtClean="0"/>
              <a:t>storage ring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8423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53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7181850" cy="4838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r>
              <a:rPr lang="en-US" sz="3600" smtClean="0">
                <a:ln w="12700">
                  <a:noFill/>
                  <a:prstDash val="solid"/>
                </a:ln>
                <a:solidFill>
                  <a:schemeClr val="bg2"/>
                </a:solidFill>
              </a:rPr>
              <a:t>SLS 2.0 and the new light sources generation</a:t>
            </a:r>
            <a:endParaRPr lang="de-DE" sz="3600">
              <a:ln w="12700">
                <a:noFill/>
                <a:prstDash val="solid"/>
              </a:ln>
              <a:solidFill>
                <a:schemeClr val="bg2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438458" y="1738177"/>
            <a:ext cx="1619672" cy="2123658"/>
            <a:chOff x="7298110" y="1628800"/>
            <a:chExt cx="1619672" cy="2123658"/>
          </a:xfrm>
        </p:grpSpPr>
        <p:sp>
          <p:nvSpPr>
            <p:cNvPr id="4" name="TextBox 3"/>
            <p:cNvSpPr txBox="1"/>
            <p:nvPr/>
          </p:nvSpPr>
          <p:spPr>
            <a:xfrm>
              <a:off x="7298110" y="1628800"/>
              <a:ext cx="1619672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smtClean="0"/>
                <a:t>Theoretical</a:t>
              </a:r>
              <a:br>
                <a:rPr lang="en-US" sz="1600" smtClean="0"/>
              </a:br>
              <a:r>
                <a:rPr lang="en-US" sz="1600" smtClean="0"/>
                <a:t>Emittance scaling</a:t>
              </a:r>
            </a:p>
            <a:p>
              <a:r>
                <a:rPr lang="en-US" sz="2000" i="1" smtClean="0">
                  <a:latin typeface="Symbol" panose="05050102010706020507" pitchFamily="18" charset="2"/>
                  <a:cs typeface="Times New Roman" panose="02020603050405020304" pitchFamily="18" charset="0"/>
                </a:rPr>
                <a:t>e </a:t>
              </a:r>
              <a:r>
                <a:rPr lang="en-US" sz="2000" smtClean="0">
                  <a:latin typeface="Symbol" panose="05050102010706020507" pitchFamily="18" charset="2"/>
                  <a:cs typeface="Times New Roman" panose="02020603050405020304" pitchFamily="18" charset="0"/>
                </a:rPr>
                <a:t> </a:t>
              </a:r>
              <a:r>
                <a:rPr lang="en-US" sz="200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/>
                </a:rPr>
                <a:t>  </a:t>
              </a:r>
              <a:r>
                <a:rPr lang="en-US" sz="2000" i="1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/>
                </a:rPr>
                <a:t> </a:t>
              </a:r>
              <a:r>
                <a:rPr lang="en-US" sz="2000" b="1" baseline="3000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/>
                </a:rPr>
                <a:t>2 </a:t>
              </a:r>
              <a:r>
                <a:rPr lang="en-US" sz="2000" i="1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/>
                </a:rPr>
                <a:t>C </a:t>
              </a:r>
              <a:r>
                <a:rPr lang="en-US" sz="2000" b="1" baseline="30000" smtClean="0">
                  <a:latin typeface="Symbol" panose="05050102010706020507" pitchFamily="18" charset="2"/>
                  <a:cs typeface="Times New Roman" panose="02020603050405020304" pitchFamily="18" charset="0"/>
                  <a:sym typeface="Symbol"/>
                </a:rPr>
                <a:t>-3</a:t>
              </a:r>
            </a:p>
            <a:p>
              <a:endParaRPr lang="en-US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US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600" i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  <a:r>
                <a:rPr lang="en-US" sz="16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60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/>
                </a:rPr>
                <a:t> 2 </a:t>
              </a:r>
              <a:r>
                <a:rPr lang="en-US" sz="160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/>
                </a:rPr>
                <a:t> </a:t>
              </a:r>
              <a:r>
                <a:rPr lang="en-US" sz="160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/>
                </a:rPr>
                <a:t> </a:t>
              </a:r>
              <a:r>
                <a:rPr lang="en-US" sz="1600" smtClean="0">
                  <a:solidFill>
                    <a:srgbClr val="C0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Symbol"/>
                </a:rPr>
                <a:t>-</a:t>
              </a:r>
              <a:r>
                <a:rPr lang="en-US" sz="160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/>
                </a:rPr>
                <a:t>1</a:t>
              </a:r>
            </a:p>
            <a:p>
              <a:r>
                <a:rPr lang="en-US" sz="1400" smtClean="0">
                  <a:cs typeface="Times New Roman" panose="02020603050405020304" pitchFamily="18" charset="0"/>
                  <a:sym typeface="Symbol"/>
                </a:rPr>
                <a:t>improvement 20</a:t>
              </a:r>
            </a:p>
            <a:p>
              <a:endParaRPr lang="de-DE" sz="1400"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7" name="Object 6"/>
            <p:cNvGraphicFramePr>
              <a:graphicFrameLocks noChangeAspect="1"/>
            </p:cNvGraphicFramePr>
            <p:nvPr>
              <p:extLst/>
            </p:nvPr>
          </p:nvGraphicFramePr>
          <p:xfrm>
            <a:off x="7385196" y="2487049"/>
            <a:ext cx="1412875" cy="511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7" name="Equation" r:id="rId5" imgW="1193760" imgH="431640" progId="Equation.3">
                    <p:embed/>
                  </p:oleObj>
                </mc:Choice>
                <mc:Fallback>
                  <p:oleObj name="Equation" r:id="rId5" imgW="1193760" imgH="431640" progId="Equation.3">
                    <p:embed/>
                    <p:pic>
                      <p:nvPicPr>
                        <p:cNvPr id="7" name="Object 6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7385196" y="2487049"/>
                          <a:ext cx="1412875" cy="5111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14" name="Straight Arrow Connector 13"/>
          <p:cNvCxnSpPr/>
          <p:nvPr/>
        </p:nvCxnSpPr>
        <p:spPr>
          <a:xfrm flipH="1">
            <a:off x="3685151" y="3190910"/>
            <a:ext cx="7431" cy="1321893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523356" y="3068960"/>
            <a:ext cx="0" cy="992522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696966" y="3565221"/>
            <a:ext cx="17909" cy="1225854"/>
          </a:xfrm>
          <a:prstGeom prst="straightConnector1">
            <a:avLst/>
          </a:prstGeom>
          <a:ln w="95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287317" y="3979355"/>
            <a:ext cx="0" cy="1089077"/>
          </a:xfrm>
          <a:prstGeom prst="straightConnector1">
            <a:avLst/>
          </a:prstGeom>
          <a:ln w="95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659316" y="4197140"/>
            <a:ext cx="27109" cy="1451185"/>
          </a:xfrm>
          <a:prstGeom prst="straightConnector1">
            <a:avLst/>
          </a:prstGeom>
          <a:ln w="95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086623" y="4296165"/>
            <a:ext cx="0" cy="699698"/>
          </a:xfrm>
          <a:prstGeom prst="straightConnector1">
            <a:avLst/>
          </a:prstGeom>
          <a:ln w="95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785198" y="4475616"/>
            <a:ext cx="0" cy="1185632"/>
          </a:xfrm>
          <a:prstGeom prst="straightConnector1">
            <a:avLst/>
          </a:prstGeom>
          <a:ln w="95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136603" y="2948031"/>
            <a:ext cx="0" cy="1357659"/>
          </a:xfrm>
          <a:prstGeom prst="straightConnector1">
            <a:avLst/>
          </a:prstGeom>
          <a:ln w="95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2247333" y="2335396"/>
            <a:ext cx="0" cy="800780"/>
          </a:xfrm>
          <a:prstGeom prst="straightConnector1">
            <a:avLst/>
          </a:prstGeom>
          <a:ln w="95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3992620" y="3379505"/>
            <a:ext cx="7880" cy="1363945"/>
          </a:xfrm>
          <a:prstGeom prst="straightConnector1">
            <a:avLst/>
          </a:prstGeom>
          <a:ln w="95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932862" y="4772125"/>
            <a:ext cx="884903" cy="369332"/>
          </a:xfrm>
          <a:prstGeom prst="rect">
            <a:avLst/>
          </a:prstGeom>
          <a:solidFill>
            <a:srgbClr val="FFCC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smtClean="0"/>
              <a:t>SLS 2.0</a:t>
            </a:r>
            <a:endParaRPr lang="de-DE" b="1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7521969" y="4255433"/>
            <a:ext cx="0" cy="641306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7660154" y="4151007"/>
            <a:ext cx="12860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/>
              <a:t>upgrade </a:t>
            </a:r>
            <a:br>
              <a:rPr lang="en-US" sz="2400" smtClean="0"/>
            </a:br>
            <a:r>
              <a:rPr lang="en-US" sz="2400" smtClean="0"/>
              <a:t>projects</a:t>
            </a:r>
            <a:endParaRPr lang="de-DE" sz="2400"/>
          </a:p>
        </p:txBody>
      </p:sp>
      <p:sp>
        <p:nvSpPr>
          <p:cNvPr id="50" name="Oval 49"/>
          <p:cNvSpPr/>
          <p:nvPr/>
        </p:nvSpPr>
        <p:spPr>
          <a:xfrm>
            <a:off x="1121227" y="4522066"/>
            <a:ext cx="152400" cy="153077"/>
          </a:xfrm>
          <a:prstGeom prst="ellipse">
            <a:avLst/>
          </a:prstGeom>
          <a:solidFill>
            <a:srgbClr val="00B0F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TextBox 50"/>
          <p:cNvSpPr txBox="1"/>
          <p:nvPr/>
        </p:nvSpPr>
        <p:spPr>
          <a:xfrm>
            <a:off x="1371599" y="4413938"/>
            <a:ext cx="126464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operational</a:t>
            </a:r>
            <a:endParaRPr lang="de-DE"/>
          </a:p>
        </p:txBody>
      </p:sp>
      <p:sp>
        <p:nvSpPr>
          <p:cNvPr id="54" name="Oval 53"/>
          <p:cNvSpPr/>
          <p:nvPr/>
        </p:nvSpPr>
        <p:spPr>
          <a:xfrm>
            <a:off x="1121227" y="4812400"/>
            <a:ext cx="152400" cy="153077"/>
          </a:xfrm>
          <a:prstGeom prst="ellipse">
            <a:avLst/>
          </a:prstGeom>
          <a:solidFill>
            <a:srgbClr val="9900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TextBox 54"/>
          <p:cNvSpPr txBox="1"/>
          <p:nvPr/>
        </p:nvSpPr>
        <p:spPr>
          <a:xfrm>
            <a:off x="1390472" y="4725340"/>
            <a:ext cx="1616468" cy="54104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mtClean="0"/>
              <a:t>commissioning</a:t>
            </a:r>
            <a:br>
              <a:rPr lang="en-US" smtClean="0"/>
            </a:br>
            <a:r>
              <a:rPr lang="en-US" smtClean="0"/>
              <a:t>or construction</a:t>
            </a:r>
            <a:endParaRPr lang="de-DE"/>
          </a:p>
        </p:txBody>
      </p:sp>
      <p:sp>
        <p:nvSpPr>
          <p:cNvPr id="56" name="Oval 55"/>
          <p:cNvSpPr/>
          <p:nvPr/>
        </p:nvSpPr>
        <p:spPr>
          <a:xfrm>
            <a:off x="1121227" y="5314612"/>
            <a:ext cx="152400" cy="153077"/>
          </a:xfrm>
          <a:prstGeom prst="ellipse">
            <a:avLst/>
          </a:prstGeom>
          <a:solidFill>
            <a:srgbClr val="C0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TextBox 56"/>
          <p:cNvSpPr txBox="1"/>
          <p:nvPr/>
        </p:nvSpPr>
        <p:spPr>
          <a:xfrm>
            <a:off x="1371599" y="5206484"/>
            <a:ext cx="9509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planned</a:t>
            </a:r>
            <a:endParaRPr lang="de-DE"/>
          </a:p>
        </p:txBody>
      </p:sp>
      <p:sp>
        <p:nvSpPr>
          <p:cNvPr id="58" name="Oval 57"/>
          <p:cNvSpPr/>
          <p:nvPr/>
        </p:nvSpPr>
        <p:spPr>
          <a:xfrm>
            <a:off x="1121227" y="5651678"/>
            <a:ext cx="152400" cy="1530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TextBox 58"/>
          <p:cNvSpPr txBox="1"/>
          <p:nvPr/>
        </p:nvSpPr>
        <p:spPr>
          <a:xfrm>
            <a:off x="1371599" y="5543550"/>
            <a:ext cx="230197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with damping wigglers</a:t>
            </a:r>
            <a:endParaRPr lang="de-DE"/>
          </a:p>
        </p:txBody>
      </p:sp>
      <p:sp>
        <p:nvSpPr>
          <p:cNvPr id="5" name="Oval 4"/>
          <p:cNvSpPr/>
          <p:nvPr/>
        </p:nvSpPr>
        <p:spPr>
          <a:xfrm>
            <a:off x="3619815" y="3068152"/>
            <a:ext cx="136026" cy="133745"/>
          </a:xfrm>
          <a:prstGeom prst="ellipse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Oval 30"/>
          <p:cNvSpPr/>
          <p:nvPr/>
        </p:nvSpPr>
        <p:spPr>
          <a:xfrm>
            <a:off x="3636188" y="4512803"/>
            <a:ext cx="136026" cy="133745"/>
          </a:xfrm>
          <a:prstGeom prst="ellipse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Box 32"/>
          <p:cNvSpPr txBox="1"/>
          <p:nvPr/>
        </p:nvSpPr>
        <p:spPr>
          <a:xfrm>
            <a:off x="3784823" y="2824931"/>
            <a:ext cx="484898" cy="276999"/>
          </a:xfrm>
          <a:prstGeom prst="rect">
            <a:avLst/>
          </a:prstGeom>
          <a:solidFill>
            <a:srgbClr val="00B0F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smtClean="0">
                <a:solidFill>
                  <a:schemeClr val="bg1"/>
                </a:solidFill>
              </a:rPr>
              <a:t>SLS</a:t>
            </a:r>
            <a:endParaRPr lang="de-DE" b="1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09309" y="1842655"/>
            <a:ext cx="1593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smtClean="0">
                <a:solidFill>
                  <a:srgbClr val="7030A0"/>
                </a:solidFill>
              </a:rPr>
              <a:t>“Bartolini plot”</a:t>
            </a:r>
            <a:endParaRPr lang="de-DE" i="1">
              <a:solidFill>
                <a:srgbClr val="7030A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68710" y="757084"/>
            <a:ext cx="8229600" cy="83574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mtClean="0"/>
              <a:t>Emittance normalized to energy vs. circumference</a:t>
            </a:r>
          </a:p>
          <a:p>
            <a:pPr marL="0" indent="0">
              <a:buNone/>
            </a:pPr>
            <a:r>
              <a:rPr lang="en-US" altLang="de-DE" b="1" i="1">
                <a:latin typeface="Symbol" pitchFamily="18" charset="2"/>
                <a:sym typeface="Symbol" pitchFamily="18" charset="2"/>
              </a:rPr>
              <a:t>e</a:t>
            </a:r>
            <a:r>
              <a:rPr lang="en-US" altLang="de-DE" b="1" i="1" baseline="-2500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x</a:t>
            </a:r>
            <a:r>
              <a:rPr lang="en-US" altLang="de-DE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en-US" altLang="de-DE">
                <a:latin typeface="Times New Roman" pitchFamily="18" charset="0"/>
                <a:sym typeface="Symbol" pitchFamily="18" charset="2"/>
              </a:rPr>
              <a:t> (</a:t>
            </a:r>
            <a:r>
              <a:rPr lang="en-US" altLang="de-DE">
                <a:solidFill>
                  <a:srgbClr val="7030A0"/>
                </a:solidFill>
                <a:latin typeface="Times New Roman" pitchFamily="18" charset="0"/>
                <a:sym typeface="Symbol" pitchFamily="18" charset="2"/>
              </a:rPr>
              <a:t>Energy</a:t>
            </a:r>
            <a:r>
              <a:rPr lang="en-US" altLang="de-DE">
                <a:latin typeface="Times New Roman" pitchFamily="18" charset="0"/>
                <a:sym typeface="Symbol" pitchFamily="18" charset="2"/>
              </a:rPr>
              <a:t>)</a:t>
            </a:r>
            <a:r>
              <a:rPr lang="en-US" altLang="de-DE" b="1" baseline="30000">
                <a:solidFill>
                  <a:srgbClr val="7030A0"/>
                </a:solidFill>
                <a:latin typeface="Times New Roman" pitchFamily="18" charset="0"/>
                <a:sym typeface="Symbol" pitchFamily="18" charset="2"/>
              </a:rPr>
              <a:t>2 </a:t>
            </a:r>
            <a:r>
              <a:rPr lang="en-US" altLang="de-DE" b="1" i="1">
                <a:latin typeface="Times New Roman" pitchFamily="18" charset="0"/>
                <a:cs typeface="Arial" pitchFamily="34" charset="0"/>
                <a:sym typeface="Symbol" pitchFamily="18" charset="2"/>
              </a:rPr>
              <a:t>/ </a:t>
            </a:r>
            <a:r>
              <a:rPr lang="en-US" altLang="de-DE">
                <a:latin typeface="Times New Roman" pitchFamily="18" charset="0"/>
                <a:sym typeface="Symbol" pitchFamily="18" charset="2"/>
              </a:rPr>
              <a:t>(</a:t>
            </a:r>
            <a:r>
              <a:rPr lang="en-US" altLang="de-DE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Circumference</a:t>
            </a:r>
            <a:r>
              <a:rPr lang="en-US" altLang="de-DE">
                <a:latin typeface="Times New Roman" pitchFamily="18" charset="0"/>
                <a:sym typeface="Symbol" pitchFamily="18" charset="2"/>
              </a:rPr>
              <a:t>)</a:t>
            </a:r>
            <a:r>
              <a:rPr lang="en-US" altLang="de-DE" b="1" baseline="30000">
                <a:solidFill>
                  <a:schemeClr val="accent1"/>
                </a:solidFill>
                <a:latin typeface="Times New Roman" pitchFamily="18" charset="0"/>
                <a:sym typeface="Symbol" pitchFamily="18" charset="2"/>
              </a:rPr>
              <a:t>3</a:t>
            </a:r>
            <a:endParaRPr lang="de-DE"/>
          </a:p>
        </p:txBody>
      </p:sp>
      <p:sp>
        <p:nvSpPr>
          <p:cNvPr id="3" name="TextBox 2"/>
          <p:cNvSpPr txBox="1"/>
          <p:nvPr/>
        </p:nvSpPr>
        <p:spPr>
          <a:xfrm rot="16200000">
            <a:off x="-1300073" y="3230888"/>
            <a:ext cx="31457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Emittance / (Energy/mc</a:t>
            </a:r>
            <a:r>
              <a:rPr lang="en-US" sz="2000" b="1" baseline="30000" smtClean="0"/>
              <a:t>2</a:t>
            </a:r>
            <a:r>
              <a:rPr lang="en-US" smtClean="0"/>
              <a:t>)</a:t>
            </a:r>
            <a:r>
              <a:rPr lang="en-US" sz="2000" b="1" baseline="30000" smtClean="0"/>
              <a:t>2 </a:t>
            </a:r>
            <a:r>
              <a:rPr lang="en-US" smtClean="0"/>
              <a:t>[nm]</a:t>
            </a:r>
            <a:endParaRPr lang="de-CH"/>
          </a:p>
        </p:txBody>
      </p:sp>
      <p:cxnSp>
        <p:nvCxnSpPr>
          <p:cNvPr id="11" name="Straight Connector 10"/>
          <p:cNvCxnSpPr/>
          <p:nvPr/>
        </p:nvCxnSpPr>
        <p:spPr>
          <a:xfrm>
            <a:off x="1989701" y="3413751"/>
            <a:ext cx="3390900" cy="2519658"/>
          </a:xfrm>
          <a:prstGeom prst="line">
            <a:avLst/>
          </a:prstGeom>
          <a:ln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398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8383"/>
          </a:xfrm>
        </p:spPr>
        <p:txBody>
          <a:bodyPr>
            <a:normAutofit/>
          </a:bodyPr>
          <a:lstStyle/>
          <a:p>
            <a:r>
              <a:rPr lang="en-US" sz="3600" smtClean="0">
                <a:solidFill>
                  <a:schemeClr val="bg2"/>
                </a:solidFill>
              </a:rPr>
              <a:t>SLS 2.0 design charge</a:t>
            </a:r>
            <a:endParaRPr lang="de-DE" sz="360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956" y="1033670"/>
            <a:ext cx="8262731" cy="520810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mtClean="0">
                <a:sym typeface="Wingdings" panose="05000000000000000000" pitchFamily="2" charset="2"/>
              </a:rPr>
              <a:t>User requirements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mtClean="0">
                <a:sym typeface="Wingdings" panose="05000000000000000000" pitchFamily="2" charset="2"/>
              </a:rPr>
              <a:t>30</a:t>
            </a:r>
            <a:r>
              <a:rPr lang="en-US" smtClean="0">
                <a:sym typeface="Symbol" panose="05050102010706020507" pitchFamily="18" charset="2"/>
              </a:rPr>
              <a:t></a:t>
            </a:r>
            <a:r>
              <a:rPr lang="en-US" smtClean="0">
                <a:sym typeface="Wingdings" panose="05000000000000000000" pitchFamily="2" charset="2"/>
              </a:rPr>
              <a:t> higher brightness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mtClean="0">
                <a:sym typeface="Wingdings" panose="05000000000000000000" pitchFamily="2" charset="2"/>
              </a:rPr>
              <a:t>wide spectrum of beam lines: from VUV to hard X-ray </a:t>
            </a:r>
            <a:endParaRPr lang="en-US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mtClean="0">
                <a:sym typeface="Wingdings" panose="05000000000000000000" pitchFamily="2" charset="2"/>
              </a:rPr>
              <a:t>Challenge: comparatively small circumference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mtClean="0">
                <a:sym typeface="Wingdings" panose="05000000000000000000" pitchFamily="2" charset="2"/>
              </a:rPr>
              <a:t>Brightness </a:t>
            </a:r>
            <a:r>
              <a:rPr lang="en-US" smtClean="0">
                <a:sym typeface="Symbol" panose="05050102010706020507" pitchFamily="18" charset="2"/>
              </a:rPr>
              <a:t> (circumference)</a:t>
            </a:r>
            <a:r>
              <a:rPr lang="en-US" sz="3500" b="1" baseline="30000" smtClean="0">
                <a:sym typeface="Symbol" panose="05050102010706020507" pitchFamily="18" charset="2"/>
              </a:rPr>
              <a:t>3</a:t>
            </a:r>
            <a:endParaRPr lang="en-US" b="1" baseline="30000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mtClean="0">
                <a:sym typeface="Wingdings" panose="05000000000000000000" pitchFamily="2" charset="2"/>
              </a:rPr>
              <a:t>Beam physics feasibility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mtClean="0">
                <a:sym typeface="Wingdings" panose="05000000000000000000" pitchFamily="2" charset="2"/>
              </a:rPr>
              <a:t>Lifetime and injection efficieny </a:t>
            </a:r>
            <a:r>
              <a:rPr lang="en-US" smtClean="0">
                <a:sym typeface="Symbol" panose="05050102010706020507" pitchFamily="18" charset="2"/>
              </a:rPr>
              <a:t> </a:t>
            </a:r>
            <a:r>
              <a:rPr lang="en-US" smtClean="0">
                <a:sym typeface="Wingdings" panose="05000000000000000000" pitchFamily="2" charset="2"/>
              </a:rPr>
              <a:t>dynamic aperture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>
                <a:sym typeface="Wingdings" panose="05000000000000000000" pitchFamily="2" charset="2"/>
              </a:rPr>
              <a:t>400 mA beam current </a:t>
            </a:r>
            <a:r>
              <a:rPr lang="en-US">
                <a:sym typeface="Symbol" panose="05050102010706020507" pitchFamily="18" charset="2"/>
              </a:rPr>
              <a:t> </a:t>
            </a:r>
            <a:r>
              <a:rPr lang="en-US" smtClean="0">
                <a:sym typeface="Symbol" panose="05050102010706020507" pitchFamily="18" charset="2"/>
              </a:rPr>
              <a:t>impedances &amp; instabilities</a:t>
            </a:r>
            <a:endParaRPr lang="en-US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mtClean="0">
                <a:sym typeface="Wingdings" panose="05000000000000000000" pitchFamily="2" charset="2"/>
              </a:rPr>
              <a:t>Technical limitations</a:t>
            </a:r>
            <a:endParaRPr lang="en-US" sz="3000" smtClean="0">
              <a:sym typeface="Wingdings" panose="05000000000000000000" pitchFamily="2" charset="2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mtClean="0">
                <a:sym typeface="Wingdings" panose="05000000000000000000" pitchFamily="2" charset="2"/>
              </a:rPr>
              <a:t>Magnets and vacuum system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mtClean="0">
                <a:sym typeface="Wingdings" panose="05000000000000000000" pitchFamily="2" charset="2"/>
              </a:rPr>
              <a:t>Civil engineering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mtClean="0">
                <a:sym typeface="Wingdings" panose="05000000000000000000" pitchFamily="2" charset="2"/>
              </a:rPr>
              <a:t>limited modifications of building and infrastructure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7999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1878"/>
          </a:xfrm>
        </p:spPr>
        <p:txBody>
          <a:bodyPr>
            <a:normAutofit/>
          </a:bodyPr>
          <a:lstStyle/>
          <a:p>
            <a:r>
              <a:rPr lang="en-US" sz="3600" smtClean="0">
                <a:solidFill>
                  <a:schemeClr val="bg2"/>
                </a:solidFill>
              </a:rPr>
              <a:t>SLS 2.0 Lattice Solution</a:t>
            </a:r>
            <a:endParaRPr lang="de-CH" sz="360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72078"/>
            <a:ext cx="8686800" cy="591709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</a:pPr>
            <a:r>
              <a:rPr lang="en-US" smtClean="0"/>
              <a:t>Increased number of bending magnets </a:t>
            </a:r>
          </a:p>
          <a:p>
            <a:pPr lvl="1">
              <a:lnSpc>
                <a:spcPct val="115000"/>
              </a:lnSpc>
            </a:pPr>
            <a:r>
              <a:rPr lang="en-US" smtClean="0">
                <a:solidFill>
                  <a:srgbClr val="0070C0"/>
                </a:solidFill>
              </a:rPr>
              <a:t>12 </a:t>
            </a:r>
            <a:r>
              <a:rPr lang="en-US">
                <a:solidFill>
                  <a:srgbClr val="0070C0"/>
                </a:solidFill>
                <a:sym typeface="Symbol" panose="05050102010706020507" pitchFamily="18" charset="2"/>
              </a:rPr>
              <a:t></a:t>
            </a:r>
            <a:r>
              <a:rPr lang="en-US" smtClean="0">
                <a:solidFill>
                  <a:srgbClr val="0070C0"/>
                </a:solidFill>
              </a:rPr>
              <a:t> 7-Bend-Achromat   </a:t>
            </a:r>
            <a:r>
              <a:rPr lang="en-US" smtClean="0">
                <a:solidFill>
                  <a:schemeClr val="accent6">
                    <a:lumMod val="75000"/>
                  </a:schemeClr>
                </a:solidFill>
              </a:rPr>
              <a:t>[SLS: 12 </a:t>
            </a:r>
            <a:r>
              <a:rPr lang="en-US">
                <a:solidFill>
                  <a:schemeClr val="accent6">
                    <a:lumMod val="75000"/>
                  </a:schemeClr>
                </a:solidFill>
                <a:sym typeface="Symbol" panose="05050102010706020507" pitchFamily="18" charset="2"/>
              </a:rPr>
              <a:t></a:t>
            </a:r>
            <a:r>
              <a:rPr lang="en-US" smtClean="0">
                <a:solidFill>
                  <a:schemeClr val="accent6">
                    <a:lumMod val="75000"/>
                  </a:schemeClr>
                </a:solidFill>
              </a:rPr>
              <a:t> 3-BA]</a:t>
            </a:r>
          </a:p>
          <a:p>
            <a:pPr>
              <a:lnSpc>
                <a:spcPct val="115000"/>
              </a:lnSpc>
            </a:pPr>
            <a:r>
              <a:rPr lang="en-US" smtClean="0"/>
              <a:t>Reduced beam pipe aperture</a:t>
            </a:r>
          </a:p>
          <a:p>
            <a:pPr lvl="1">
              <a:lnSpc>
                <a:spcPct val="115000"/>
              </a:lnSpc>
            </a:pPr>
            <a:r>
              <a:rPr lang="en-US" smtClean="0"/>
              <a:t> </a:t>
            </a:r>
            <a:r>
              <a:rPr lang="en-US" smtClean="0">
                <a:solidFill>
                  <a:srgbClr val="0070C0"/>
                </a:solidFill>
              </a:rPr>
              <a:t>18 mm diameter  </a:t>
            </a:r>
            <a:r>
              <a:rPr lang="en-US" smtClean="0">
                <a:solidFill>
                  <a:schemeClr val="accent6">
                    <a:lumMod val="75000"/>
                  </a:schemeClr>
                </a:solidFill>
              </a:rPr>
              <a:t>[SLS: 65 mm </a:t>
            </a:r>
            <a:r>
              <a:rPr lang="en-US">
                <a:solidFill>
                  <a:schemeClr val="accent6">
                    <a:lumMod val="75000"/>
                  </a:schemeClr>
                </a:solidFill>
                <a:sym typeface="Symbol" panose="05050102010706020507" pitchFamily="18" charset="2"/>
              </a:rPr>
              <a:t></a:t>
            </a:r>
            <a:r>
              <a:rPr lang="en-US" smtClean="0">
                <a:solidFill>
                  <a:schemeClr val="accent6">
                    <a:lumMod val="75000"/>
                  </a:schemeClr>
                </a:solidFill>
              </a:rPr>
              <a:t> 32 mm]</a:t>
            </a:r>
          </a:p>
          <a:p>
            <a:pPr>
              <a:lnSpc>
                <a:spcPct val="115000"/>
              </a:lnSpc>
            </a:pPr>
            <a:r>
              <a:rPr lang="en-US" smtClean="0"/>
              <a:t>Novel low emittance unit cell </a:t>
            </a:r>
          </a:p>
          <a:p>
            <a:pPr lvl="1">
              <a:lnSpc>
                <a:spcPct val="115000"/>
              </a:lnSpc>
            </a:pPr>
            <a:r>
              <a:rPr lang="en-US" smtClean="0"/>
              <a:t>Combination of reverse bends and longitudinal gradient bends</a:t>
            </a:r>
            <a:br>
              <a:rPr lang="en-US" smtClean="0"/>
            </a:br>
            <a:r>
              <a:rPr lang="en-US" smtClean="0">
                <a:sym typeface="Symbol" panose="05050102010706020507" pitchFamily="18" charset="2"/>
              </a:rPr>
              <a:t> </a:t>
            </a:r>
            <a:r>
              <a:rPr lang="en-US" smtClean="0"/>
              <a:t>optimum suppression of quantum excitation</a:t>
            </a:r>
          </a:p>
          <a:p>
            <a:pPr lvl="1">
              <a:lnSpc>
                <a:spcPct val="115000"/>
              </a:lnSpc>
            </a:pPr>
            <a:r>
              <a:rPr lang="en-US" smtClean="0">
                <a:solidFill>
                  <a:srgbClr val="0070C0"/>
                </a:solidFill>
              </a:rPr>
              <a:t>Emittance 123 pm  </a:t>
            </a:r>
            <a:r>
              <a:rPr lang="en-US" smtClean="0">
                <a:solidFill>
                  <a:schemeClr val="accent6">
                    <a:lumMod val="75000"/>
                  </a:schemeClr>
                </a:solidFill>
              </a:rPr>
              <a:t>[SLS: 5580 pm] </a:t>
            </a:r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sym typeface="Wingdings" panose="05000000000000000000" pitchFamily="2" charset="2"/>
              </a:rPr>
              <a:t></a:t>
            </a:r>
            <a:r>
              <a:rPr lang="en-US" smtClean="0">
                <a:sym typeface="Wingdings" panose="05000000000000000000" pitchFamily="2" charset="2"/>
              </a:rPr>
              <a:t> factor 45 smaller</a:t>
            </a:r>
            <a:endParaRPr lang="en-US" smtClean="0"/>
          </a:p>
          <a:p>
            <a:pPr>
              <a:lnSpc>
                <a:spcPct val="115000"/>
              </a:lnSpc>
              <a:spcBef>
                <a:spcPts val="1200"/>
              </a:spcBef>
            </a:pPr>
            <a:r>
              <a:rPr lang="en-US" smtClean="0"/>
              <a:t>Maintain total straight length: </a:t>
            </a:r>
            <a:r>
              <a:rPr lang="en-US" smtClean="0">
                <a:sym typeface="Symbol" panose="05050102010706020507" pitchFamily="18" charset="2"/>
              </a:rPr>
              <a:t> </a:t>
            </a:r>
            <a:r>
              <a:rPr lang="en-US" smtClean="0"/>
              <a:t>80 m</a:t>
            </a:r>
          </a:p>
          <a:p>
            <a:pPr lvl="1">
              <a:lnSpc>
                <a:spcPct val="115000"/>
              </a:lnSpc>
            </a:pPr>
            <a:r>
              <a:rPr lang="en-US" smtClean="0">
                <a:solidFill>
                  <a:srgbClr val="0070C0"/>
                </a:solidFill>
              </a:rPr>
              <a:t>3 </a:t>
            </a:r>
            <a:r>
              <a:rPr lang="en-US" smtClean="0">
                <a:solidFill>
                  <a:srgbClr val="0070C0"/>
                </a:solidFill>
                <a:sym typeface="Symbol" panose="05050102010706020507" pitchFamily="18" charset="2"/>
              </a:rPr>
              <a:t> </a:t>
            </a:r>
            <a:r>
              <a:rPr lang="en-US" smtClean="0">
                <a:solidFill>
                  <a:srgbClr val="0070C0"/>
                </a:solidFill>
              </a:rPr>
              <a:t>long (11.4 m) + 9 </a:t>
            </a:r>
            <a:r>
              <a:rPr lang="en-US">
                <a:solidFill>
                  <a:srgbClr val="0070C0"/>
                </a:solidFill>
                <a:sym typeface="Symbol" panose="05050102010706020507" pitchFamily="18" charset="2"/>
              </a:rPr>
              <a:t> </a:t>
            </a:r>
            <a:r>
              <a:rPr lang="en-US" smtClean="0">
                <a:solidFill>
                  <a:srgbClr val="0070C0"/>
                </a:solidFill>
              </a:rPr>
              <a:t>standard (5.4 m) </a:t>
            </a:r>
          </a:p>
          <a:p>
            <a:pPr lvl="1">
              <a:lnSpc>
                <a:spcPct val="115000"/>
              </a:lnSpc>
            </a:pPr>
            <a:r>
              <a:rPr lang="en-US" smtClean="0">
                <a:solidFill>
                  <a:schemeClr val="accent6">
                    <a:lumMod val="75000"/>
                  </a:schemeClr>
                </a:solidFill>
              </a:rPr>
              <a:t>[SLS: 3 </a:t>
            </a:r>
            <a:r>
              <a:rPr lang="en-US">
                <a:solidFill>
                  <a:schemeClr val="accent6">
                    <a:lumMod val="75000"/>
                  </a:schemeClr>
                </a:solidFill>
                <a:sym typeface="Symbol" panose="05050102010706020507" pitchFamily="18" charset="2"/>
              </a:rPr>
              <a:t> </a:t>
            </a:r>
            <a:r>
              <a:rPr lang="en-US" smtClean="0">
                <a:solidFill>
                  <a:schemeClr val="accent6">
                    <a:lumMod val="75000"/>
                  </a:schemeClr>
                </a:solidFill>
              </a:rPr>
              <a:t>long (11.5 m) + 3 </a:t>
            </a:r>
            <a:r>
              <a:rPr lang="en-US">
                <a:solidFill>
                  <a:schemeClr val="accent6">
                    <a:lumMod val="75000"/>
                  </a:schemeClr>
                </a:solidFill>
                <a:sym typeface="Symbol" panose="05050102010706020507" pitchFamily="18" charset="2"/>
              </a:rPr>
              <a:t> </a:t>
            </a:r>
            <a:r>
              <a:rPr lang="en-US" smtClean="0">
                <a:solidFill>
                  <a:schemeClr val="accent6">
                    <a:lumMod val="75000"/>
                  </a:schemeClr>
                </a:solidFill>
              </a:rPr>
              <a:t>medium (7 m) + 6 </a:t>
            </a:r>
            <a:r>
              <a:rPr lang="en-US">
                <a:solidFill>
                  <a:schemeClr val="accent6">
                    <a:lumMod val="75000"/>
                  </a:schemeClr>
                </a:solidFill>
                <a:sym typeface="Symbol" panose="05050102010706020507" pitchFamily="18" charset="2"/>
              </a:rPr>
              <a:t> </a:t>
            </a:r>
            <a:r>
              <a:rPr lang="en-US" smtClean="0">
                <a:solidFill>
                  <a:schemeClr val="accent6">
                    <a:lumMod val="75000"/>
                  </a:schemeClr>
                </a:solidFill>
              </a:rPr>
              <a:t>short (4 m)]</a:t>
            </a:r>
          </a:p>
          <a:p>
            <a:pPr lvl="1">
              <a:lnSpc>
                <a:spcPct val="115000"/>
              </a:lnSpc>
            </a:pPr>
            <a:r>
              <a:rPr lang="en-US" smtClean="0"/>
              <a:t>all straights to be split at variable ratio</a:t>
            </a:r>
          </a:p>
          <a:p>
            <a:pPr>
              <a:lnSpc>
                <a:spcPct val="115000"/>
              </a:lnSpc>
            </a:pPr>
            <a:r>
              <a:rPr lang="en-US" smtClean="0"/>
              <a:t>Avoid tunnel modification</a:t>
            </a:r>
          </a:p>
          <a:p>
            <a:pPr lvl="1">
              <a:lnSpc>
                <a:spcPct val="115000"/>
              </a:lnSpc>
            </a:pPr>
            <a:r>
              <a:rPr lang="en-US" smtClean="0"/>
              <a:t>symmetry-3 </a:t>
            </a:r>
            <a:r>
              <a:rPr lang="en-US" smtClean="0"/>
              <a:t>footprint but </a:t>
            </a:r>
            <a:r>
              <a:rPr lang="en-US" smtClean="0">
                <a:solidFill>
                  <a:srgbClr val="0070C0"/>
                </a:solidFill>
              </a:rPr>
              <a:t>symmetry-12 </a:t>
            </a:r>
            <a:r>
              <a:rPr lang="en-US" smtClean="0">
                <a:solidFill>
                  <a:srgbClr val="0070C0"/>
                </a:solidFill>
              </a:rPr>
              <a:t>dynamics </a:t>
            </a:r>
            <a:r>
              <a:rPr lang="en-US" smtClean="0"/>
              <a:t>by tuning</a:t>
            </a:r>
          </a:p>
          <a:p>
            <a:pPr>
              <a:lnSpc>
                <a:spcPct val="115000"/>
              </a:lnSpc>
            </a:pPr>
            <a:endParaRPr lang="de-CH"/>
          </a:p>
        </p:txBody>
      </p:sp>
      <p:sp>
        <p:nvSpPr>
          <p:cNvPr id="5" name="TextBox 4"/>
          <p:cNvSpPr txBox="1"/>
          <p:nvPr/>
        </p:nvSpPr>
        <p:spPr>
          <a:xfrm>
            <a:off x="7017192" y="1337963"/>
            <a:ext cx="1806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(7/3)</a:t>
            </a:r>
            <a:r>
              <a:rPr lang="en-US" sz="2000" b="1" baseline="300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sym typeface="Symbol" panose="05050102010706020507" pitchFamily="18" charset="2"/>
              </a:rPr>
              <a:t></a:t>
            </a:r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factor 13</a:t>
            </a:r>
            <a:endParaRPr lang="de-CH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5887372" y="1522629"/>
            <a:ext cx="11298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554247" y="3916659"/>
            <a:ext cx="106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8611523" y="1707295"/>
            <a:ext cx="9524" cy="22093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049412" y="4073607"/>
            <a:ext cx="2940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+15…20% emittance increase</a:t>
            </a:r>
            <a:b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by intrabeam scattering (IBS)</a:t>
            </a:r>
          </a:p>
        </p:txBody>
      </p:sp>
      <p:cxnSp>
        <p:nvCxnSpPr>
          <p:cNvPr id="29" name="Elbow Connector 28"/>
          <p:cNvCxnSpPr/>
          <p:nvPr/>
        </p:nvCxnSpPr>
        <p:spPr>
          <a:xfrm>
            <a:off x="3234813" y="4007203"/>
            <a:ext cx="2814599" cy="389569"/>
          </a:xfrm>
          <a:prstGeom prst="bentConnector3">
            <a:avLst>
              <a:gd name="adj1" fmla="val 8283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777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00" y="853806"/>
            <a:ext cx="5289847" cy="55884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smtClean="0"/>
              <a:t>Standard cell = relaxed TME</a:t>
            </a:r>
          </a:p>
          <a:p>
            <a:r>
              <a:rPr lang="en-US" sz="2000" smtClean="0"/>
              <a:t>quadrupoles to focus dispersion</a:t>
            </a:r>
          </a:p>
          <a:p>
            <a:r>
              <a:rPr lang="en-US" sz="2000" smtClean="0"/>
              <a:t>dispersion at center &gt; 0</a:t>
            </a:r>
            <a:endParaRPr lang="en-US" sz="2000" i="1" smtClean="0"/>
          </a:p>
          <a:p>
            <a:pPr marL="0" indent="0">
              <a:spcBef>
                <a:spcPts val="2400"/>
              </a:spcBef>
              <a:buNone/>
            </a:pPr>
            <a:r>
              <a:rPr lang="en-US" sz="2800" b="1" smtClean="0">
                <a:solidFill>
                  <a:schemeClr val="accent1"/>
                </a:solidFill>
              </a:rPr>
              <a:t>LGB-RB unit cell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b="1" smtClean="0">
                <a:solidFill>
                  <a:srgbClr val="9933FF"/>
                </a:solidFill>
              </a:rPr>
              <a:t>Step 1: </a:t>
            </a:r>
            <a:br>
              <a:rPr lang="en-US" sz="2000" b="1" smtClean="0">
                <a:solidFill>
                  <a:srgbClr val="9933FF"/>
                </a:solidFill>
              </a:rPr>
            </a:br>
            <a:r>
              <a:rPr lang="en-US" sz="2000" i="1" smtClean="0"/>
              <a:t>decouple dispersion from horizontal focusing !</a:t>
            </a:r>
            <a:endParaRPr lang="en-US" sz="2000" i="1"/>
          </a:p>
          <a:p>
            <a:r>
              <a:rPr lang="en-US" sz="2000" smtClean="0"/>
              <a:t>displaced quadrupoles</a:t>
            </a:r>
            <a:br>
              <a:rPr lang="en-US" sz="2000" smtClean="0"/>
            </a:br>
            <a:r>
              <a:rPr lang="en-US" sz="2000" smtClean="0"/>
              <a:t>= </a:t>
            </a:r>
            <a:r>
              <a:rPr lang="en-US" sz="2000" b="1" smtClean="0">
                <a:solidFill>
                  <a:srgbClr val="9900FF"/>
                </a:solidFill>
              </a:rPr>
              <a:t>reverse bending magnets (RB)</a:t>
            </a:r>
            <a:br>
              <a:rPr lang="en-US" sz="2000" b="1" smtClean="0">
                <a:solidFill>
                  <a:srgbClr val="9900FF"/>
                </a:solidFill>
              </a:rPr>
            </a:br>
            <a:r>
              <a:rPr lang="en-US" sz="2000" smtClean="0">
                <a:sym typeface="Wingdings"/>
              </a:rPr>
              <a:t></a:t>
            </a:r>
            <a:r>
              <a:rPr lang="en-US" sz="2000" smtClean="0">
                <a:sym typeface="Symbol"/>
              </a:rPr>
              <a:t> </a:t>
            </a:r>
            <a:r>
              <a:rPr lang="en-US" sz="2000" smtClean="0"/>
              <a:t>dispersion </a:t>
            </a:r>
            <a:r>
              <a:rPr lang="en-US" sz="2000"/>
              <a:t>at centre </a:t>
            </a:r>
            <a:r>
              <a:rPr lang="en-US" sz="2000" smtClean="0">
                <a:sym typeface="Symbol"/>
              </a:rPr>
              <a:t></a:t>
            </a:r>
            <a:r>
              <a:rPr lang="en-US" sz="2000" smtClean="0"/>
              <a:t> 0 </a:t>
            </a:r>
            <a:r>
              <a:rPr lang="en-US" sz="2000" b="1" smtClean="0">
                <a:solidFill>
                  <a:srgbClr val="009900"/>
                </a:solidFill>
                <a:sym typeface="Wingdings"/>
              </a:rPr>
              <a:t></a:t>
            </a:r>
            <a:endParaRPr lang="en-US" sz="2000" b="1" smtClean="0">
              <a:solidFill>
                <a:srgbClr val="009900"/>
              </a:solidFill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US" sz="2000" b="1" smtClean="0">
                <a:solidFill>
                  <a:schemeClr val="accent6">
                    <a:lumMod val="75000"/>
                  </a:schemeClr>
                </a:solidFill>
              </a:rPr>
              <a:t>Step 2: </a:t>
            </a:r>
            <a:br>
              <a:rPr lang="en-US" sz="2000" b="1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2000" i="1" smtClean="0"/>
              <a:t>exploit small dispersion at centre !</a:t>
            </a:r>
          </a:p>
          <a:p>
            <a:r>
              <a:rPr lang="en-US" sz="2000" smtClean="0"/>
              <a:t>longitudinal field variation in dipole magnet: </a:t>
            </a:r>
            <a:br>
              <a:rPr lang="en-US" sz="2000" smtClean="0"/>
            </a:br>
            <a:r>
              <a:rPr lang="en-US" sz="2000" smtClean="0"/>
              <a:t>= </a:t>
            </a:r>
            <a:r>
              <a:rPr lang="en-US" sz="2000" b="1" smtClean="0">
                <a:solidFill>
                  <a:schemeClr val="accent6">
                    <a:lumMod val="75000"/>
                  </a:schemeClr>
                </a:solidFill>
              </a:rPr>
              <a:t>longitudinal gradient bend (LGB)</a:t>
            </a:r>
          </a:p>
          <a:p>
            <a:endParaRPr lang="en-US" sz="2000"/>
          </a:p>
          <a:p>
            <a:pPr marL="0" indent="0">
              <a:buNone/>
            </a:pPr>
            <a:endParaRPr lang="de-DE" sz="280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1873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6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LGB-RB unit cell for lowest emittance</a:t>
            </a:r>
            <a:endParaRPr lang="de-DE" sz="36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524900" y="972152"/>
            <a:ext cx="2956664" cy="3966058"/>
            <a:chOff x="5397215" y="999858"/>
            <a:chExt cx="3199853" cy="4101981"/>
          </a:xfrm>
        </p:grpSpPr>
        <p:pic>
          <p:nvPicPr>
            <p:cNvPr id="82946" name="Picture 2" descr="C:\Users\streun\pics\SLS-2\lgbrb_cell_schema.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7215" y="999858"/>
              <a:ext cx="3199853" cy="28257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6327690" y="1906169"/>
              <a:ext cx="1740464" cy="3862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orbit for </a:t>
              </a:r>
              <a:r>
                <a:rPr kumimoji="0" 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33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</a:rPr>
                <a:t>D</a:t>
              </a:r>
              <a:r>
                <a:rPr kumimoji="0" lang="en-US" sz="1800" b="0" i="1" u="none" strike="noStrike" kern="1200" cap="none" spc="0" normalizeH="0" baseline="0" noProof="0" smtClean="0">
                  <a:ln>
                    <a:noFill/>
                  </a:ln>
                  <a:solidFill>
                    <a:srgbClr val="FF33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p</a:t>
              </a:r>
              <a:r>
                <a:rPr kumimoji="0" 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33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 &lt; 0</a:t>
              </a: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cxnSp>
          <p:nvCxnSpPr>
            <p:cNvPr id="11" name="Straight Connector 10"/>
            <p:cNvCxnSpPr>
              <a:stCxn id="9" idx="1"/>
            </p:cNvCxnSpPr>
            <p:nvPr/>
          </p:nvCxnSpPr>
          <p:spPr>
            <a:xfrm flipH="1" flipV="1">
              <a:off x="5962405" y="1704454"/>
              <a:ext cx="365285" cy="394828"/>
            </a:xfrm>
            <a:prstGeom prst="line">
              <a:avLst/>
            </a:prstGeom>
            <a:ln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>
            <a:xfrm>
              <a:off x="5653787" y="3879396"/>
              <a:ext cx="2481964" cy="1222443"/>
              <a:chOff x="680267" y="5088187"/>
              <a:chExt cx="3179246" cy="1499174"/>
            </a:xfrm>
          </p:grpSpPr>
          <p:cxnSp>
            <p:nvCxnSpPr>
              <p:cNvPr id="13" name="Straight Arrow Connector 12"/>
              <p:cNvCxnSpPr/>
              <p:nvPr/>
            </p:nvCxnSpPr>
            <p:spPr>
              <a:xfrm>
                <a:off x="1289587" y="6180917"/>
                <a:ext cx="2569926" cy="0"/>
              </a:xfrm>
              <a:prstGeom prst="straightConnector1">
                <a:avLst/>
              </a:prstGeom>
              <a:ln w="28575">
                <a:solidFill>
                  <a:schemeClr val="tx1">
                    <a:lumMod val="50000"/>
                    <a:lumOff val="50000"/>
                  </a:schemeClr>
                </a:solidFill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V="1">
                <a:off x="1289587" y="5100797"/>
                <a:ext cx="0" cy="1080120"/>
              </a:xfrm>
              <a:prstGeom prst="straightConnector1">
                <a:avLst/>
              </a:prstGeom>
              <a:ln w="28575">
                <a:solidFill>
                  <a:schemeClr val="tx1">
                    <a:lumMod val="50000"/>
                    <a:lumOff val="50000"/>
                  </a:schemeClr>
                </a:solidFill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680267" y="5157510"/>
                <a:ext cx="687154" cy="4341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B(s)</a:t>
                </a:r>
                <a:endParaRPr kumimoji="0" lang="de-DE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307751" y="6187251"/>
                <a:ext cx="2856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</a:t>
                </a:r>
                <a:endParaRPr kumimoji="0" lang="de-DE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1444507" y="5096206"/>
                <a:ext cx="979715" cy="922825"/>
              </a:xfrm>
              <a:custGeom>
                <a:avLst/>
                <a:gdLst>
                  <a:gd name="connsiteX0" fmla="*/ 0 w 979715"/>
                  <a:gd name="connsiteY0" fmla="*/ 922277 h 922825"/>
                  <a:gd name="connsiteX1" fmla="*/ 522515 w 979715"/>
                  <a:gd name="connsiteY1" fmla="*/ 791648 h 922825"/>
                  <a:gd name="connsiteX2" fmla="*/ 822960 w 979715"/>
                  <a:gd name="connsiteY2" fmla="*/ 112380 h 922825"/>
                  <a:gd name="connsiteX3" fmla="*/ 979715 w 979715"/>
                  <a:gd name="connsiteY3" fmla="*/ 7877 h 92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79715" h="922825">
                    <a:moveTo>
                      <a:pt x="0" y="922277"/>
                    </a:moveTo>
                    <a:cubicBezTo>
                      <a:pt x="192677" y="924454"/>
                      <a:pt x="385355" y="926631"/>
                      <a:pt x="522515" y="791648"/>
                    </a:cubicBezTo>
                    <a:cubicBezTo>
                      <a:pt x="659675" y="656665"/>
                      <a:pt x="746760" y="243008"/>
                      <a:pt x="822960" y="112380"/>
                    </a:cubicBezTo>
                    <a:cubicBezTo>
                      <a:pt x="899160" y="-18248"/>
                      <a:pt x="939437" y="-5186"/>
                      <a:pt x="979715" y="7877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2" name="Freeform 21"/>
              <p:cNvSpPr/>
              <p:nvPr/>
            </p:nvSpPr>
            <p:spPr>
              <a:xfrm flipH="1">
                <a:off x="2378095" y="5088187"/>
                <a:ext cx="1012876" cy="922825"/>
              </a:xfrm>
              <a:custGeom>
                <a:avLst/>
                <a:gdLst>
                  <a:gd name="connsiteX0" fmla="*/ 0 w 979715"/>
                  <a:gd name="connsiteY0" fmla="*/ 922277 h 922825"/>
                  <a:gd name="connsiteX1" fmla="*/ 522515 w 979715"/>
                  <a:gd name="connsiteY1" fmla="*/ 791648 h 922825"/>
                  <a:gd name="connsiteX2" fmla="*/ 822960 w 979715"/>
                  <a:gd name="connsiteY2" fmla="*/ 112380 h 922825"/>
                  <a:gd name="connsiteX3" fmla="*/ 979715 w 979715"/>
                  <a:gd name="connsiteY3" fmla="*/ 7877 h 92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79715" h="922825">
                    <a:moveTo>
                      <a:pt x="0" y="922277"/>
                    </a:moveTo>
                    <a:cubicBezTo>
                      <a:pt x="192677" y="924454"/>
                      <a:pt x="385355" y="926631"/>
                      <a:pt x="522515" y="791648"/>
                    </a:cubicBezTo>
                    <a:cubicBezTo>
                      <a:pt x="659675" y="656665"/>
                      <a:pt x="746760" y="243008"/>
                      <a:pt x="822960" y="112380"/>
                    </a:cubicBezTo>
                    <a:cubicBezTo>
                      <a:pt x="899160" y="-18248"/>
                      <a:pt x="939437" y="-5186"/>
                      <a:pt x="979715" y="7877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cxnSp>
          <p:nvCxnSpPr>
            <p:cNvPr id="23" name="Straight Connector 22"/>
            <p:cNvCxnSpPr/>
            <p:nvPr/>
          </p:nvCxnSpPr>
          <p:spPr>
            <a:xfrm>
              <a:off x="6997142" y="3231070"/>
              <a:ext cx="0" cy="153127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6997142" y="999858"/>
              <a:ext cx="0" cy="146653"/>
            </a:xfrm>
            <a:prstGeom prst="straightConnector1">
              <a:avLst/>
            </a:prstGeom>
            <a:ln>
              <a:solidFill>
                <a:srgbClr val="FF33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6994688" y="1241097"/>
              <a:ext cx="2454" cy="133714"/>
            </a:xfrm>
            <a:prstGeom prst="straightConnector1">
              <a:avLst/>
            </a:prstGeom>
            <a:ln>
              <a:solidFill>
                <a:srgbClr val="FF33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Straight Connector 11"/>
          <p:cNvCxnSpPr/>
          <p:nvPr/>
        </p:nvCxnSpPr>
        <p:spPr>
          <a:xfrm flipV="1">
            <a:off x="94004" y="2246285"/>
            <a:ext cx="8947446" cy="3418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5837498" y="4945406"/>
            <a:ext cx="2375731" cy="1042587"/>
            <a:chOff x="6366617" y="5349667"/>
            <a:chExt cx="2375731" cy="1042587"/>
          </a:xfrm>
        </p:grpSpPr>
        <p:sp>
          <p:nvSpPr>
            <p:cNvPr id="14" name="Rounded Rectangle 13"/>
            <p:cNvSpPr/>
            <p:nvPr/>
          </p:nvSpPr>
          <p:spPr>
            <a:xfrm>
              <a:off x="6366617" y="5349667"/>
              <a:ext cx="2375731" cy="1042587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819543" y="5512769"/>
              <a:ext cx="188862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1" u="none" strike="noStrike" kern="1200" cap="none" spc="0" normalizeH="0" baseline="0" noProof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LGB</a:t>
              </a:r>
              <a:r>
                <a:rPr kumimoji="0" lang="en-US" sz="1800" b="1" i="1" u="none" strike="noStrike" kern="120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800" b="0" i="1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needs</a:t>
              </a:r>
              <a:r>
                <a:rPr kumimoji="0" lang="en-US" sz="1800" b="1" i="1" u="none" strike="noStrike" kern="120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800" b="1" i="1" u="none" strike="noStrike" kern="1200" cap="none" spc="0" normalizeH="0" baseline="0" noProof="0" smtClean="0">
                  <a:ln>
                    <a:noFill/>
                  </a:ln>
                  <a:solidFill>
                    <a:srgbClr val="9933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RB</a:t>
              </a:r>
              <a:r>
                <a:rPr kumimoji="0" lang="en-US" sz="1800" b="1" i="1" u="none" strike="noStrike" kern="120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br>
                <a:rPr kumimoji="0" lang="en-US" sz="1800" b="1" i="1" u="none" strike="noStrike" kern="120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US" sz="1800" b="0" i="1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to work properly !</a:t>
              </a:r>
              <a:endParaRPr kumimoji="0" lang="de-DE" sz="1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382285" y="5365334"/>
              <a:ext cx="509858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Wingdings"/>
                </a:rPr>
                <a:t></a:t>
              </a:r>
              <a:endParaRPr kumimoji="0" lang="de-DE" sz="20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67377" y="608879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  </a:t>
            </a:r>
            <a:r>
              <a:rPr lang="en-US" sz="1400">
                <a:solidFill>
                  <a:srgbClr val="F79646">
                    <a:lumMod val="50000"/>
                  </a:srgbClr>
                </a:solidFill>
                <a:latin typeface="Calibri"/>
                <a:sym typeface="Wingdings"/>
              </a:rPr>
              <a:t>B</a:t>
            </a: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Riemann &amp; AS, </a:t>
            </a:r>
            <a:r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Low emittance lattice design from first principles: Reverse bending and longitudinal gradient bends, </a:t>
            </a:r>
            <a:br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400" b="0" i="1" u="none" strike="noStrike" kern="1200" cap="none" spc="0" normalizeH="0" noProof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</a:t>
            </a:r>
            <a:r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Phys. Rev. Accel. Beam, 22, 021602 (2019)</a:t>
            </a: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F79646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856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70403_SLS-DLX_HJ85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924</Words>
  <Application>Microsoft Office PowerPoint</Application>
  <PresentationFormat>On-screen Show (4:3)</PresentationFormat>
  <Paragraphs>275</Paragraphs>
  <Slides>21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8" baseType="lpstr">
      <vt:lpstr>Symbol</vt:lpstr>
      <vt:lpstr>Times New Roman</vt:lpstr>
      <vt:lpstr>ヒラギノ角ゴ Pro W3</vt:lpstr>
      <vt:lpstr>Arial</vt:lpstr>
      <vt:lpstr>ＭＳ Ｐゴシック</vt:lpstr>
      <vt:lpstr>Lucida Calligraphy</vt:lpstr>
      <vt:lpstr>Rockwell</vt:lpstr>
      <vt:lpstr>Franklin Gothic Book</vt:lpstr>
      <vt:lpstr>Calibri</vt:lpstr>
      <vt:lpstr>PMingLiU</vt:lpstr>
      <vt:lpstr>Wingdings</vt:lpstr>
      <vt:lpstr>Arial Narrow</vt:lpstr>
      <vt:lpstr>Times</vt:lpstr>
      <vt:lpstr>Georgia</vt:lpstr>
      <vt:lpstr>20170403_SLS-DLX_HJ85</vt:lpstr>
      <vt:lpstr>Office Theme</vt:lpstr>
      <vt:lpstr>Equation</vt:lpstr>
      <vt:lpstr>The SLS 2.0 lattice</vt:lpstr>
      <vt:lpstr>  </vt:lpstr>
      <vt:lpstr>Why SLS 2.0 ?</vt:lpstr>
      <vt:lpstr>SLS 2.0 History</vt:lpstr>
      <vt:lpstr>Brightness and Emittance</vt:lpstr>
      <vt:lpstr>SLS 2.0 and the new light sources generation</vt:lpstr>
      <vt:lpstr>SLS 2.0 design charge</vt:lpstr>
      <vt:lpstr>SLS 2.0 Lattice Solution</vt:lpstr>
      <vt:lpstr>The LGB-RB unit cell for lowest emittance</vt:lpstr>
      <vt:lpstr>Problems which caused design revisions</vt:lpstr>
      <vt:lpstr>SLS and SLS 2.0  ring sector layout</vt:lpstr>
      <vt:lpstr>Performance: brightness</vt:lpstr>
      <vt:lpstr> Lattice Parameters</vt:lpstr>
      <vt:lpstr>7BA arc</vt:lpstr>
      <vt:lpstr>Short straights</vt:lpstr>
      <vt:lpstr>Long straights 5L and 9L</vt:lpstr>
      <vt:lpstr>Injection straight 1L</vt:lpstr>
      <vt:lpstr>Dynamic aperture (commissioning)</vt:lpstr>
      <vt:lpstr>Magnet and power supply inventory</vt:lpstr>
      <vt:lpstr>Commissioning strategy</vt:lpstr>
      <vt:lpstr>Conclusions &amp; Outlook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Streun Andreas</dc:creator>
  <cp:lastModifiedBy>Streun Andreas</cp:lastModifiedBy>
  <cp:revision>909</cp:revision>
  <cp:lastPrinted>2019-09-30T07:37:15Z</cp:lastPrinted>
  <dcterms:created xsi:type="dcterms:W3CDTF">2014-11-06T11:00:30Z</dcterms:created>
  <dcterms:modified xsi:type="dcterms:W3CDTF">2019-11-08T11:03:24Z</dcterms:modified>
</cp:coreProperties>
</file>