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5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6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7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  <p:sldMasterId id="2147483726" r:id="rId7"/>
    <p:sldMasterId id="2147483739" r:id="rId8"/>
  </p:sldMasterIdLst>
  <p:notesMasterIdLst>
    <p:notesMasterId r:id="rId46"/>
  </p:notesMasterIdLst>
  <p:handoutMasterIdLst>
    <p:handoutMasterId r:id="rId47"/>
  </p:handoutMasterIdLst>
  <p:sldIdLst>
    <p:sldId id="256" r:id="rId9"/>
    <p:sldId id="257" r:id="rId10"/>
    <p:sldId id="360" r:id="rId11"/>
    <p:sldId id="258" r:id="rId12"/>
    <p:sldId id="359" r:id="rId13"/>
    <p:sldId id="331" r:id="rId14"/>
    <p:sldId id="332" r:id="rId15"/>
    <p:sldId id="333" r:id="rId16"/>
    <p:sldId id="363" r:id="rId17"/>
    <p:sldId id="297" r:id="rId18"/>
    <p:sldId id="335" r:id="rId19"/>
    <p:sldId id="336" r:id="rId20"/>
    <p:sldId id="337" r:id="rId21"/>
    <p:sldId id="338" r:id="rId22"/>
    <p:sldId id="339" r:id="rId23"/>
    <p:sldId id="340" r:id="rId24"/>
    <p:sldId id="341" r:id="rId25"/>
    <p:sldId id="323" r:id="rId26"/>
    <p:sldId id="343" r:id="rId27"/>
    <p:sldId id="344" r:id="rId28"/>
    <p:sldId id="320" r:id="rId29"/>
    <p:sldId id="345" r:id="rId30"/>
    <p:sldId id="346" r:id="rId31"/>
    <p:sldId id="347" r:id="rId32"/>
    <p:sldId id="348" r:id="rId33"/>
    <p:sldId id="349" r:id="rId34"/>
    <p:sldId id="351" r:id="rId35"/>
    <p:sldId id="357" r:id="rId36"/>
    <p:sldId id="353" r:id="rId37"/>
    <p:sldId id="354" r:id="rId38"/>
    <p:sldId id="352" r:id="rId39"/>
    <p:sldId id="355" r:id="rId40"/>
    <p:sldId id="364" r:id="rId41"/>
    <p:sldId id="362" r:id="rId42"/>
    <p:sldId id="358" r:id="rId43"/>
    <p:sldId id="299" r:id="rId44"/>
    <p:sldId id="361" r:id="rId45"/>
  </p:sldIdLst>
  <p:sldSz cx="9144000" cy="6858000" type="screen4x3"/>
  <p:notesSz cx="6794500" cy="9931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8" autoAdjust="0"/>
    <p:restoredTop sz="94464" autoAdjust="0"/>
  </p:normalViewPr>
  <p:slideViewPr>
    <p:cSldViewPr snapToGrid="0">
      <p:cViewPr varScale="1">
        <p:scale>
          <a:sx n="122" d="100"/>
          <a:sy n="122" d="100"/>
        </p:scale>
        <p:origin x="1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269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slide" Target="slides/slide3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59FF9-6A0E-46FA-9B74-6A5C77585E48}" type="datetimeFigureOut">
              <a:rPr lang="de-CH" smtClean="0"/>
              <a:t>26.11.2019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1727C2-1AC2-4980-A679-CF91BA6F9127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890911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764280"/>
            <a:ext cx="5028480" cy="377136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de-CH" sz="1600" b="0" strike="noStrike" spc="-1">
                <a:solidFill>
                  <a:srgbClr val="000000"/>
                </a:solidFill>
                <a:latin typeface="Arial"/>
              </a:rPr>
              <a:t>Click to move the slide</a:t>
            </a:r>
          </a:p>
        </p:txBody>
      </p:sp>
      <p:sp>
        <p:nvSpPr>
          <p:cNvPr id="348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34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350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351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352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EEB8952D-0723-4C11-8241-80BFCF142949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16669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65700" cy="3724275"/>
          </a:xfrm>
          <a:prstGeom prst="rect">
            <a:avLst/>
          </a:prstGeom>
        </p:spPr>
      </p:sp>
      <p:sp>
        <p:nvSpPr>
          <p:cNvPr id="2023" name="PlaceHolder 2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80960" cy="44676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024" name="TextShape 3"/>
          <p:cNvSpPr txBox="1"/>
          <p:nvPr/>
        </p:nvSpPr>
        <p:spPr>
          <a:xfrm>
            <a:off x="3849840" y="9434520"/>
            <a:ext cx="2944440" cy="496800"/>
          </a:xfrm>
          <a:prstGeom prst="rect">
            <a:avLst/>
          </a:prstGeom>
          <a:noFill/>
          <a:ln w="9360">
            <a:noFill/>
          </a:ln>
        </p:spPr>
        <p:txBody>
          <a:bodyPr lIns="95400" tIns="47880" rIns="95400" bIns="47880" anchor="b"/>
          <a:lstStyle/>
          <a:p>
            <a:pPr>
              <a:lnSpc>
                <a:spcPct val="100000"/>
              </a:lnSpc>
            </a:pPr>
            <a:fld id="{6302B907-C96D-4567-897A-7F6327BF8B0B}" type="slidenum">
              <a:rPr lang="en-US" sz="1000" b="0" strike="noStrike" spc="-1">
                <a:solidFill>
                  <a:srgbClr val="000000"/>
                </a:solidFill>
                <a:latin typeface="+mn-lt"/>
                <a:ea typeface="ヒラギノ角ゴ Pro W3"/>
              </a:rPr>
              <a:t>2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65700" cy="3724275"/>
          </a:xfrm>
          <a:prstGeom prst="rect">
            <a:avLst/>
          </a:prstGeom>
        </p:spPr>
      </p:sp>
      <p:sp>
        <p:nvSpPr>
          <p:cNvPr id="2023" name="PlaceHolder 2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80960" cy="44676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024" name="TextShape 3"/>
          <p:cNvSpPr txBox="1"/>
          <p:nvPr/>
        </p:nvSpPr>
        <p:spPr>
          <a:xfrm>
            <a:off x="3849840" y="9434520"/>
            <a:ext cx="2944440" cy="496800"/>
          </a:xfrm>
          <a:prstGeom prst="rect">
            <a:avLst/>
          </a:prstGeom>
          <a:noFill/>
          <a:ln w="9360">
            <a:noFill/>
          </a:ln>
        </p:spPr>
        <p:txBody>
          <a:bodyPr lIns="95400" tIns="47880" rIns="95400" bIns="47880" anchor="b"/>
          <a:lstStyle/>
          <a:p>
            <a:pPr>
              <a:lnSpc>
                <a:spcPct val="100000"/>
              </a:lnSpc>
            </a:pPr>
            <a:fld id="{6302B907-C96D-4567-897A-7F6327BF8B0B}" type="slidenum">
              <a:rPr lang="en-US" sz="1000" b="0" strike="noStrike" spc="-1">
                <a:solidFill>
                  <a:srgbClr val="000000"/>
                </a:solidFill>
                <a:latin typeface="+mn-lt"/>
                <a:ea typeface="ヒラギノ角ゴ Pro W3"/>
              </a:rPr>
              <a:t>27</a:t>
            </a:fld>
            <a:endParaRPr lang="en-US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541817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65700" cy="3724275"/>
          </a:xfrm>
          <a:prstGeom prst="rect">
            <a:avLst/>
          </a:prstGeom>
        </p:spPr>
      </p:sp>
      <p:sp>
        <p:nvSpPr>
          <p:cNvPr id="2023" name="PlaceHolder 2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80960" cy="44676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024" name="TextShape 3"/>
          <p:cNvSpPr txBox="1"/>
          <p:nvPr/>
        </p:nvSpPr>
        <p:spPr>
          <a:xfrm>
            <a:off x="3849840" y="9434520"/>
            <a:ext cx="2944440" cy="496800"/>
          </a:xfrm>
          <a:prstGeom prst="rect">
            <a:avLst/>
          </a:prstGeom>
          <a:noFill/>
          <a:ln w="9360">
            <a:noFill/>
          </a:ln>
        </p:spPr>
        <p:txBody>
          <a:bodyPr lIns="95400" tIns="47880" rIns="95400" bIns="47880" anchor="b"/>
          <a:lstStyle/>
          <a:p>
            <a:pPr>
              <a:lnSpc>
                <a:spcPct val="100000"/>
              </a:lnSpc>
            </a:pPr>
            <a:fld id="{6302B907-C96D-4567-897A-7F6327BF8B0B}" type="slidenum">
              <a:rPr lang="en-US" sz="1000" b="0" strike="noStrike" spc="-1">
                <a:solidFill>
                  <a:srgbClr val="000000"/>
                </a:solidFill>
                <a:latin typeface="+mn-lt"/>
                <a:ea typeface="ヒラギノ角ゴ Pro W3"/>
              </a:rPr>
              <a:t>28</a:t>
            </a:fld>
            <a:endParaRPr lang="en-US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339330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65700" cy="3724275"/>
          </a:xfrm>
          <a:prstGeom prst="rect">
            <a:avLst/>
          </a:prstGeom>
        </p:spPr>
      </p:sp>
      <p:sp>
        <p:nvSpPr>
          <p:cNvPr id="2023" name="PlaceHolder 2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80960" cy="44676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024" name="TextShape 3"/>
          <p:cNvSpPr txBox="1"/>
          <p:nvPr/>
        </p:nvSpPr>
        <p:spPr>
          <a:xfrm>
            <a:off x="3849840" y="9434520"/>
            <a:ext cx="2944440" cy="496800"/>
          </a:xfrm>
          <a:prstGeom prst="rect">
            <a:avLst/>
          </a:prstGeom>
          <a:noFill/>
          <a:ln w="9360">
            <a:noFill/>
          </a:ln>
        </p:spPr>
        <p:txBody>
          <a:bodyPr lIns="95400" tIns="47880" rIns="95400" bIns="47880" anchor="b"/>
          <a:lstStyle/>
          <a:p>
            <a:pPr>
              <a:lnSpc>
                <a:spcPct val="100000"/>
              </a:lnSpc>
            </a:pPr>
            <a:fld id="{6302B907-C96D-4567-897A-7F6327BF8B0B}" type="slidenum">
              <a:rPr lang="en-US" sz="1000" b="0" strike="noStrike" spc="-1">
                <a:solidFill>
                  <a:srgbClr val="000000"/>
                </a:solidFill>
                <a:latin typeface="+mn-lt"/>
                <a:ea typeface="ヒラギノ角ゴ Pro W3"/>
              </a:rPr>
              <a:t>29</a:t>
            </a:fld>
            <a:endParaRPr lang="en-US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277296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65700" cy="3724275"/>
          </a:xfrm>
          <a:prstGeom prst="rect">
            <a:avLst/>
          </a:prstGeom>
        </p:spPr>
      </p:sp>
      <p:sp>
        <p:nvSpPr>
          <p:cNvPr id="2023" name="PlaceHolder 2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80960" cy="44676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024" name="TextShape 3"/>
          <p:cNvSpPr txBox="1"/>
          <p:nvPr/>
        </p:nvSpPr>
        <p:spPr>
          <a:xfrm>
            <a:off x="3849840" y="9434520"/>
            <a:ext cx="2944440" cy="496800"/>
          </a:xfrm>
          <a:prstGeom prst="rect">
            <a:avLst/>
          </a:prstGeom>
          <a:noFill/>
          <a:ln w="9360">
            <a:noFill/>
          </a:ln>
        </p:spPr>
        <p:txBody>
          <a:bodyPr lIns="95400" tIns="47880" rIns="95400" bIns="47880" anchor="b"/>
          <a:lstStyle/>
          <a:p>
            <a:pPr>
              <a:lnSpc>
                <a:spcPct val="100000"/>
              </a:lnSpc>
            </a:pPr>
            <a:fld id="{6302B907-C96D-4567-897A-7F6327BF8B0B}" type="slidenum">
              <a:rPr lang="en-US" sz="1000" b="0" strike="noStrike" spc="-1">
                <a:solidFill>
                  <a:srgbClr val="000000"/>
                </a:solidFill>
                <a:latin typeface="+mn-lt"/>
                <a:ea typeface="ヒラギノ角ゴ Pro W3"/>
              </a:rPr>
              <a:t>30</a:t>
            </a:fld>
            <a:endParaRPr lang="en-US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436920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65700" cy="3724275"/>
          </a:xfrm>
          <a:prstGeom prst="rect">
            <a:avLst/>
          </a:prstGeom>
        </p:spPr>
      </p:sp>
      <p:sp>
        <p:nvSpPr>
          <p:cNvPr id="2023" name="PlaceHolder 2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80960" cy="44676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024" name="TextShape 3"/>
          <p:cNvSpPr txBox="1"/>
          <p:nvPr/>
        </p:nvSpPr>
        <p:spPr>
          <a:xfrm>
            <a:off x="3849840" y="9434520"/>
            <a:ext cx="2944440" cy="496800"/>
          </a:xfrm>
          <a:prstGeom prst="rect">
            <a:avLst/>
          </a:prstGeom>
          <a:noFill/>
          <a:ln w="9360">
            <a:noFill/>
          </a:ln>
        </p:spPr>
        <p:txBody>
          <a:bodyPr lIns="95400" tIns="47880" rIns="95400" bIns="47880" anchor="b"/>
          <a:lstStyle/>
          <a:p>
            <a:pPr>
              <a:lnSpc>
                <a:spcPct val="100000"/>
              </a:lnSpc>
            </a:pPr>
            <a:fld id="{6302B907-C96D-4567-897A-7F6327BF8B0B}" type="slidenum">
              <a:rPr lang="en-US" sz="1000" b="0" strike="noStrike" spc="-1">
                <a:solidFill>
                  <a:srgbClr val="000000"/>
                </a:solidFill>
                <a:latin typeface="+mn-lt"/>
                <a:ea typeface="ヒラギノ角ゴ Pro W3"/>
              </a:rPr>
              <a:t>32</a:t>
            </a:fld>
            <a:endParaRPr lang="en-US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479203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65700" cy="3724275"/>
          </a:xfrm>
          <a:prstGeom prst="rect">
            <a:avLst/>
          </a:prstGeom>
        </p:spPr>
      </p:sp>
      <p:sp>
        <p:nvSpPr>
          <p:cNvPr id="2023" name="PlaceHolder 2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80960" cy="44676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024" name="TextShape 3"/>
          <p:cNvSpPr txBox="1"/>
          <p:nvPr/>
        </p:nvSpPr>
        <p:spPr>
          <a:xfrm>
            <a:off x="3849840" y="9434520"/>
            <a:ext cx="2944440" cy="496800"/>
          </a:xfrm>
          <a:prstGeom prst="rect">
            <a:avLst/>
          </a:prstGeom>
          <a:noFill/>
          <a:ln w="9360">
            <a:noFill/>
          </a:ln>
        </p:spPr>
        <p:txBody>
          <a:bodyPr lIns="95400" tIns="47880" rIns="95400" bIns="47880" anchor="b"/>
          <a:lstStyle/>
          <a:p>
            <a:pPr>
              <a:lnSpc>
                <a:spcPct val="100000"/>
              </a:lnSpc>
            </a:pPr>
            <a:fld id="{6302B907-C96D-4567-897A-7F6327BF8B0B}" type="slidenum">
              <a:rPr lang="en-US" sz="1000" b="0" strike="noStrike" spc="-1">
                <a:solidFill>
                  <a:srgbClr val="000000"/>
                </a:solidFill>
                <a:latin typeface="+mn-lt"/>
                <a:ea typeface="ヒラギノ角ゴ Pro W3"/>
              </a:rPr>
              <a:t>33</a:t>
            </a:fld>
            <a:endParaRPr lang="en-US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367542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65700" cy="3724275"/>
          </a:xfrm>
          <a:prstGeom prst="rect">
            <a:avLst/>
          </a:prstGeom>
        </p:spPr>
      </p:sp>
      <p:sp>
        <p:nvSpPr>
          <p:cNvPr id="2023" name="PlaceHolder 2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80960" cy="44676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024" name="TextShape 3"/>
          <p:cNvSpPr txBox="1"/>
          <p:nvPr/>
        </p:nvSpPr>
        <p:spPr>
          <a:xfrm>
            <a:off x="3849840" y="9434520"/>
            <a:ext cx="2944440" cy="496800"/>
          </a:xfrm>
          <a:prstGeom prst="rect">
            <a:avLst/>
          </a:prstGeom>
          <a:noFill/>
          <a:ln w="9360">
            <a:noFill/>
          </a:ln>
        </p:spPr>
        <p:txBody>
          <a:bodyPr lIns="95400" tIns="47880" rIns="95400" bIns="47880" anchor="b"/>
          <a:lstStyle/>
          <a:p>
            <a:pPr>
              <a:lnSpc>
                <a:spcPct val="100000"/>
              </a:lnSpc>
            </a:pPr>
            <a:fld id="{6302B907-C96D-4567-897A-7F6327BF8B0B}" type="slidenum">
              <a:rPr lang="en-US" sz="1000" b="0" strike="noStrike" spc="-1">
                <a:solidFill>
                  <a:srgbClr val="000000"/>
                </a:solidFill>
                <a:latin typeface="+mn-lt"/>
                <a:ea typeface="ヒラギノ角ゴ Pro W3"/>
              </a:rPr>
              <a:t>34</a:t>
            </a:fld>
            <a:endParaRPr lang="en-US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406637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65700" cy="3724275"/>
          </a:xfrm>
          <a:prstGeom prst="rect">
            <a:avLst/>
          </a:prstGeom>
        </p:spPr>
      </p:sp>
      <p:sp>
        <p:nvSpPr>
          <p:cNvPr id="2023" name="PlaceHolder 2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80960" cy="44676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024" name="TextShape 3"/>
          <p:cNvSpPr txBox="1"/>
          <p:nvPr/>
        </p:nvSpPr>
        <p:spPr>
          <a:xfrm>
            <a:off x="3849840" y="9434520"/>
            <a:ext cx="2944440" cy="496800"/>
          </a:xfrm>
          <a:prstGeom prst="rect">
            <a:avLst/>
          </a:prstGeom>
          <a:noFill/>
          <a:ln w="9360">
            <a:noFill/>
          </a:ln>
        </p:spPr>
        <p:txBody>
          <a:bodyPr lIns="95400" tIns="47880" rIns="95400" bIns="47880" anchor="b"/>
          <a:lstStyle/>
          <a:p>
            <a:pPr>
              <a:lnSpc>
                <a:spcPct val="100000"/>
              </a:lnSpc>
            </a:pPr>
            <a:fld id="{6302B907-C96D-4567-897A-7F6327BF8B0B}" type="slidenum">
              <a:rPr lang="en-US" sz="1000" b="0" strike="noStrike" spc="-1">
                <a:solidFill>
                  <a:srgbClr val="000000"/>
                </a:solidFill>
                <a:latin typeface="+mn-lt"/>
                <a:ea typeface="ヒラギノ角ゴ Pro W3"/>
              </a:rPr>
              <a:t>35</a:t>
            </a:fld>
            <a:endParaRPr lang="en-US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16249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65700" cy="3724275"/>
          </a:xfrm>
          <a:prstGeom prst="rect">
            <a:avLst/>
          </a:prstGeom>
        </p:spPr>
      </p:sp>
      <p:sp>
        <p:nvSpPr>
          <p:cNvPr id="2131" name="PlaceHolder 2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80960" cy="44676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132" name="TextShape 3"/>
          <p:cNvSpPr txBox="1"/>
          <p:nvPr/>
        </p:nvSpPr>
        <p:spPr>
          <a:xfrm>
            <a:off x="3849840" y="9434520"/>
            <a:ext cx="2944440" cy="496800"/>
          </a:xfrm>
          <a:prstGeom prst="rect">
            <a:avLst/>
          </a:prstGeom>
          <a:noFill/>
          <a:ln w="9360">
            <a:noFill/>
          </a:ln>
        </p:spPr>
        <p:txBody>
          <a:bodyPr lIns="95400" tIns="47880" rIns="95400" bIns="47880" anchor="b"/>
          <a:lstStyle/>
          <a:p>
            <a:pPr>
              <a:lnSpc>
                <a:spcPct val="100000"/>
              </a:lnSpc>
            </a:pPr>
            <a:fld id="{E5343168-A2CE-406D-BDBA-E82A626AE344}" type="slidenum">
              <a:rPr lang="en-US" sz="1000" b="0" strike="noStrike" spc="-1">
                <a:solidFill>
                  <a:srgbClr val="000000"/>
                </a:solidFill>
                <a:latin typeface="+mn-lt"/>
                <a:ea typeface="ヒラギノ角ゴ Pro W3"/>
              </a:rPr>
              <a:t>36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65700" cy="3724275"/>
          </a:xfrm>
          <a:prstGeom prst="rect">
            <a:avLst/>
          </a:prstGeom>
        </p:spPr>
      </p:sp>
      <p:sp>
        <p:nvSpPr>
          <p:cNvPr id="2131" name="PlaceHolder 2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80960" cy="44676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132" name="TextShape 3"/>
          <p:cNvSpPr txBox="1"/>
          <p:nvPr/>
        </p:nvSpPr>
        <p:spPr>
          <a:xfrm>
            <a:off x="3849840" y="9434520"/>
            <a:ext cx="2944440" cy="496800"/>
          </a:xfrm>
          <a:prstGeom prst="rect">
            <a:avLst/>
          </a:prstGeom>
          <a:noFill/>
          <a:ln w="9360">
            <a:noFill/>
          </a:ln>
        </p:spPr>
        <p:txBody>
          <a:bodyPr lIns="95400" tIns="47880" rIns="95400" bIns="47880" anchor="b"/>
          <a:lstStyle/>
          <a:p>
            <a:pPr>
              <a:lnSpc>
                <a:spcPct val="100000"/>
              </a:lnSpc>
            </a:pPr>
            <a:fld id="{E5343168-A2CE-406D-BDBA-E82A626AE344}" type="slidenum">
              <a:rPr lang="en-US" sz="1000" b="0" strike="noStrike" spc="-1">
                <a:solidFill>
                  <a:srgbClr val="000000"/>
                </a:solidFill>
                <a:latin typeface="+mn-lt"/>
                <a:ea typeface="ヒラギノ角ゴ Pro W3"/>
              </a:rPr>
              <a:t>37</a:t>
            </a:fld>
            <a:endParaRPr lang="en-US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54681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65700" cy="3724275"/>
          </a:xfrm>
          <a:prstGeom prst="rect">
            <a:avLst/>
          </a:prstGeom>
        </p:spPr>
      </p:sp>
      <p:sp>
        <p:nvSpPr>
          <p:cNvPr id="2023" name="PlaceHolder 2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80960" cy="44676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024" name="TextShape 3"/>
          <p:cNvSpPr txBox="1"/>
          <p:nvPr/>
        </p:nvSpPr>
        <p:spPr>
          <a:xfrm>
            <a:off x="3849840" y="9434520"/>
            <a:ext cx="2944440" cy="496800"/>
          </a:xfrm>
          <a:prstGeom prst="rect">
            <a:avLst/>
          </a:prstGeom>
          <a:noFill/>
          <a:ln w="9360">
            <a:noFill/>
          </a:ln>
        </p:spPr>
        <p:txBody>
          <a:bodyPr lIns="95400" tIns="47880" rIns="95400" bIns="47880" anchor="b"/>
          <a:lstStyle/>
          <a:p>
            <a:pPr>
              <a:lnSpc>
                <a:spcPct val="100000"/>
              </a:lnSpc>
            </a:pPr>
            <a:fld id="{6302B907-C96D-4567-897A-7F6327BF8B0B}" type="slidenum">
              <a:rPr lang="en-US" sz="1000" b="0" strike="noStrike" spc="-1">
                <a:solidFill>
                  <a:srgbClr val="000000"/>
                </a:solidFill>
                <a:latin typeface="+mn-lt"/>
                <a:ea typeface="ヒラギノ角ゴ Pro W3"/>
              </a:rPr>
              <a:t>3</a:t>
            </a:fld>
            <a:endParaRPr lang="en-US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94637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65700" cy="3724275"/>
          </a:xfrm>
          <a:prstGeom prst="rect">
            <a:avLst/>
          </a:prstGeom>
        </p:spPr>
      </p:sp>
      <p:sp>
        <p:nvSpPr>
          <p:cNvPr id="2026" name="PlaceHolder 2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80960" cy="44676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640" b="0" strike="noStrike" spc="-1">
              <a:latin typeface="Arial"/>
            </a:endParaRPr>
          </a:p>
        </p:txBody>
      </p:sp>
      <p:sp>
        <p:nvSpPr>
          <p:cNvPr id="2027" name="TextShape 3"/>
          <p:cNvSpPr txBox="1"/>
          <p:nvPr/>
        </p:nvSpPr>
        <p:spPr>
          <a:xfrm>
            <a:off x="3849840" y="9434520"/>
            <a:ext cx="2944440" cy="496800"/>
          </a:xfrm>
          <a:prstGeom prst="rect">
            <a:avLst/>
          </a:prstGeom>
          <a:noFill/>
          <a:ln w="9360">
            <a:noFill/>
          </a:ln>
        </p:spPr>
        <p:txBody>
          <a:bodyPr lIns="95400" tIns="47880" rIns="95400" bIns="47880" anchor="b"/>
          <a:lstStyle/>
          <a:p>
            <a:pPr>
              <a:lnSpc>
                <a:spcPct val="100000"/>
              </a:lnSpc>
            </a:pPr>
            <a:fld id="{00AAB681-20D4-49AA-9339-C1BBFED8F3AC}" type="slidenum">
              <a:rPr lang="en-US" sz="1000" b="0" strike="noStrike" spc="-1">
                <a:solidFill>
                  <a:srgbClr val="000000"/>
                </a:solidFill>
                <a:latin typeface="+mn-lt"/>
                <a:ea typeface="ヒラギノ角ゴ Pro W3"/>
              </a:rPr>
              <a:t>4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65700" cy="3724275"/>
          </a:xfrm>
          <a:prstGeom prst="rect">
            <a:avLst/>
          </a:prstGeom>
        </p:spPr>
      </p:sp>
      <p:sp>
        <p:nvSpPr>
          <p:cNvPr id="2119" name="PlaceHolder 2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80960" cy="44676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120" name="TextShape 3"/>
          <p:cNvSpPr txBox="1"/>
          <p:nvPr/>
        </p:nvSpPr>
        <p:spPr>
          <a:xfrm>
            <a:off x="3849840" y="9434520"/>
            <a:ext cx="2944440" cy="496800"/>
          </a:xfrm>
          <a:prstGeom prst="rect">
            <a:avLst/>
          </a:prstGeom>
          <a:noFill/>
          <a:ln w="9360">
            <a:noFill/>
          </a:ln>
        </p:spPr>
        <p:txBody>
          <a:bodyPr lIns="95400" tIns="47880" rIns="95400" bIns="47880" anchor="b"/>
          <a:lstStyle/>
          <a:p>
            <a:pPr>
              <a:lnSpc>
                <a:spcPct val="100000"/>
              </a:lnSpc>
            </a:pPr>
            <a:fld id="{C1B21C76-1511-4D01-BACA-9AEB152E80D2}" type="slidenum">
              <a:rPr lang="en-US" sz="1000" b="0" strike="noStrike" spc="-1">
                <a:solidFill>
                  <a:srgbClr val="000000"/>
                </a:solidFill>
                <a:latin typeface="+mn-lt"/>
                <a:ea typeface="ヒラギノ角ゴ Pro W3"/>
              </a:rPr>
              <a:t>6</a:t>
            </a:fld>
            <a:endParaRPr lang="en-US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93590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65700" cy="3724275"/>
          </a:xfrm>
          <a:prstGeom prst="rect">
            <a:avLst/>
          </a:prstGeom>
        </p:spPr>
      </p:sp>
      <p:sp>
        <p:nvSpPr>
          <p:cNvPr id="2023" name="PlaceHolder 2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80960" cy="44676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024" name="TextShape 3"/>
          <p:cNvSpPr txBox="1"/>
          <p:nvPr/>
        </p:nvSpPr>
        <p:spPr>
          <a:xfrm>
            <a:off x="3849840" y="9434520"/>
            <a:ext cx="2944440" cy="496800"/>
          </a:xfrm>
          <a:prstGeom prst="rect">
            <a:avLst/>
          </a:prstGeom>
          <a:noFill/>
          <a:ln w="9360">
            <a:noFill/>
          </a:ln>
        </p:spPr>
        <p:txBody>
          <a:bodyPr lIns="95400" tIns="47880" rIns="95400" bIns="47880" anchor="b"/>
          <a:lstStyle/>
          <a:p>
            <a:pPr>
              <a:lnSpc>
                <a:spcPct val="100000"/>
              </a:lnSpc>
            </a:pPr>
            <a:fld id="{6302B907-C96D-4567-897A-7F6327BF8B0B}" type="slidenum">
              <a:rPr lang="en-US" sz="1000" b="0" strike="noStrike" spc="-1">
                <a:solidFill>
                  <a:srgbClr val="000000"/>
                </a:solidFill>
                <a:latin typeface="+mn-lt"/>
                <a:ea typeface="ヒラギノ角ゴ Pro W3"/>
              </a:rPr>
              <a:t>8</a:t>
            </a:fld>
            <a:endParaRPr lang="en-US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821781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65700" cy="3724275"/>
          </a:xfrm>
          <a:prstGeom prst="rect">
            <a:avLst/>
          </a:prstGeom>
        </p:spPr>
      </p:sp>
      <p:sp>
        <p:nvSpPr>
          <p:cNvPr id="2023" name="PlaceHolder 2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80960" cy="44676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024" name="TextShape 3"/>
          <p:cNvSpPr txBox="1"/>
          <p:nvPr/>
        </p:nvSpPr>
        <p:spPr>
          <a:xfrm>
            <a:off x="3849840" y="9434520"/>
            <a:ext cx="2944440" cy="496800"/>
          </a:xfrm>
          <a:prstGeom prst="rect">
            <a:avLst/>
          </a:prstGeom>
          <a:noFill/>
          <a:ln w="9360">
            <a:noFill/>
          </a:ln>
        </p:spPr>
        <p:txBody>
          <a:bodyPr lIns="95400" tIns="47880" rIns="95400" bIns="47880" anchor="b"/>
          <a:lstStyle/>
          <a:p>
            <a:pPr>
              <a:lnSpc>
                <a:spcPct val="100000"/>
              </a:lnSpc>
            </a:pPr>
            <a:fld id="{6302B907-C96D-4567-897A-7F6327BF8B0B}" type="slidenum">
              <a:rPr lang="en-US" sz="1000" b="0" strike="noStrike" spc="-1">
                <a:solidFill>
                  <a:srgbClr val="000000"/>
                </a:solidFill>
                <a:latin typeface="+mn-lt"/>
                <a:ea typeface="ヒラギノ角ゴ Pro W3"/>
              </a:rPr>
              <a:t>17</a:t>
            </a:fld>
            <a:endParaRPr lang="en-US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32027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763588"/>
            <a:ext cx="5029200" cy="37719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77719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763588"/>
            <a:ext cx="5029200" cy="3771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ClrTx/>
              <a:buNone/>
            </a:pPr>
            <a:endParaRPr lang="en-US" altLang="de-DE" sz="1000" dirty="0">
              <a:ea typeface="ヒラギノ角ゴ Pro W3" charset="-128"/>
              <a:cs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13212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65700" cy="3724275"/>
          </a:xfrm>
          <a:prstGeom prst="rect">
            <a:avLst/>
          </a:prstGeom>
        </p:spPr>
      </p:sp>
      <p:sp>
        <p:nvSpPr>
          <p:cNvPr id="2023" name="PlaceHolder 2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80960" cy="44676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024" name="TextShape 3"/>
          <p:cNvSpPr txBox="1"/>
          <p:nvPr/>
        </p:nvSpPr>
        <p:spPr>
          <a:xfrm>
            <a:off x="3849840" y="9434520"/>
            <a:ext cx="2944440" cy="496800"/>
          </a:xfrm>
          <a:prstGeom prst="rect">
            <a:avLst/>
          </a:prstGeom>
          <a:noFill/>
          <a:ln w="9360">
            <a:noFill/>
          </a:ln>
        </p:spPr>
        <p:txBody>
          <a:bodyPr lIns="95400" tIns="47880" rIns="95400" bIns="47880" anchor="b"/>
          <a:lstStyle/>
          <a:p>
            <a:pPr>
              <a:lnSpc>
                <a:spcPct val="100000"/>
              </a:lnSpc>
            </a:pPr>
            <a:fld id="{6302B907-C96D-4567-897A-7F6327BF8B0B}" type="slidenum">
              <a:rPr lang="en-US" sz="1000" b="0" strike="noStrike" spc="-1">
                <a:solidFill>
                  <a:srgbClr val="000000"/>
                </a:solidFill>
                <a:latin typeface="+mn-lt"/>
                <a:ea typeface="ヒラギノ角ゴ Pro W3"/>
              </a:rPr>
              <a:t>22</a:t>
            </a:fld>
            <a:endParaRPr lang="en-US" sz="10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20601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228924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826920" y="3933360"/>
            <a:ext cx="228924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2692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200016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1600920" y="101988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2375280" y="101988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826920" y="393336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1600920" y="393336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 type="body"/>
          </p:nvPr>
        </p:nvSpPr>
        <p:spPr>
          <a:xfrm>
            <a:off x="2375280" y="393336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subTitle"/>
          </p:nvPr>
        </p:nvSpPr>
        <p:spPr>
          <a:xfrm>
            <a:off x="826920" y="1019880"/>
            <a:ext cx="2289240" cy="55774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228924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subTitle"/>
          </p:nvPr>
        </p:nvSpPr>
        <p:spPr>
          <a:xfrm>
            <a:off x="2077200" y="291600"/>
            <a:ext cx="6707520" cy="235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82692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826920" y="1019880"/>
            <a:ext cx="2289240" cy="55774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200016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826920" y="3933360"/>
            <a:ext cx="228924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228924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826920" y="3933360"/>
            <a:ext cx="228924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82692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200016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1600920" y="101988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2375280" y="101988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826920" y="393336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 type="body"/>
          </p:nvPr>
        </p:nvSpPr>
        <p:spPr>
          <a:xfrm>
            <a:off x="1600920" y="393336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7"/>
          <p:cNvSpPr>
            <a:spLocks noGrp="1"/>
          </p:cNvSpPr>
          <p:nvPr>
            <p:ph type="body"/>
          </p:nvPr>
        </p:nvSpPr>
        <p:spPr>
          <a:xfrm>
            <a:off x="2375280" y="393336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6039869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/>
          </p:cNvSpPr>
          <p:nvPr>
            <p:ph type="body" sz="half" idx="1"/>
          </p:nvPr>
        </p:nvSpPr>
        <p:spPr>
          <a:xfrm>
            <a:off x="1042990" y="1341438"/>
            <a:ext cx="3781426" cy="4679951"/>
          </a:xfrm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51" name="Shape 5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4" name="Shape 50"/>
          <p:cNvSpPr>
            <a:spLocks noGrp="1"/>
          </p:cNvSpPr>
          <p:nvPr>
            <p:ph type="sldNum" sz="quarter" idx="10"/>
          </p:nvPr>
        </p:nvSpPr>
        <p:spPr>
          <a:ln w="12700">
            <a:miter lim="400000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" panose="02020603050405020304" pitchFamily="18" charset="0"/>
              </a:defRPr>
            </a:lvl1pPr>
          </a:lstStyle>
          <a:p>
            <a:pPr>
              <a:defRPr/>
            </a:pPr>
            <a:fld id="{ED37D37E-9F91-49EA-B7DE-BCB747B3582E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4396741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subTitle"/>
          </p:nvPr>
        </p:nvSpPr>
        <p:spPr>
          <a:xfrm>
            <a:off x="826920" y="1019880"/>
            <a:ext cx="2289240" cy="55774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228924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228924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subTitle"/>
          </p:nvPr>
        </p:nvSpPr>
        <p:spPr>
          <a:xfrm>
            <a:off x="2077200" y="291600"/>
            <a:ext cx="6707520" cy="235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82692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200016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826920" y="3933360"/>
            <a:ext cx="228924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228924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826920" y="3933360"/>
            <a:ext cx="228924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82692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 type="body"/>
          </p:nvPr>
        </p:nvSpPr>
        <p:spPr>
          <a:xfrm>
            <a:off x="200016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1600920" y="101988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 type="body"/>
          </p:nvPr>
        </p:nvSpPr>
        <p:spPr>
          <a:xfrm>
            <a:off x="2375280" y="101988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PlaceHolder 5"/>
          <p:cNvSpPr>
            <a:spLocks noGrp="1"/>
          </p:cNvSpPr>
          <p:nvPr>
            <p:ph type="body"/>
          </p:nvPr>
        </p:nvSpPr>
        <p:spPr>
          <a:xfrm>
            <a:off x="826920" y="393336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PlaceHolder 6"/>
          <p:cNvSpPr>
            <a:spLocks noGrp="1"/>
          </p:cNvSpPr>
          <p:nvPr>
            <p:ph type="body"/>
          </p:nvPr>
        </p:nvSpPr>
        <p:spPr>
          <a:xfrm>
            <a:off x="1600920" y="393336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PlaceHolder 7"/>
          <p:cNvSpPr>
            <a:spLocks noGrp="1"/>
          </p:cNvSpPr>
          <p:nvPr>
            <p:ph type="body"/>
          </p:nvPr>
        </p:nvSpPr>
        <p:spPr>
          <a:xfrm>
            <a:off x="2375280" y="393336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subTitle"/>
          </p:nvPr>
        </p:nvSpPr>
        <p:spPr>
          <a:xfrm>
            <a:off x="826920" y="1019880"/>
            <a:ext cx="2289240" cy="55774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228924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subTitle"/>
          </p:nvPr>
        </p:nvSpPr>
        <p:spPr>
          <a:xfrm>
            <a:off x="2077200" y="291600"/>
            <a:ext cx="6707520" cy="235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9" name="PlaceHolder 4"/>
          <p:cNvSpPr>
            <a:spLocks noGrp="1"/>
          </p:cNvSpPr>
          <p:nvPr>
            <p:ph type="body"/>
          </p:nvPr>
        </p:nvSpPr>
        <p:spPr>
          <a:xfrm>
            <a:off x="82692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PlaceHolder 4"/>
          <p:cNvSpPr>
            <a:spLocks noGrp="1"/>
          </p:cNvSpPr>
          <p:nvPr>
            <p:ph type="body"/>
          </p:nvPr>
        </p:nvSpPr>
        <p:spPr>
          <a:xfrm>
            <a:off x="200016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6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PlaceHolder 4"/>
          <p:cNvSpPr>
            <a:spLocks noGrp="1"/>
          </p:cNvSpPr>
          <p:nvPr>
            <p:ph type="body"/>
          </p:nvPr>
        </p:nvSpPr>
        <p:spPr>
          <a:xfrm>
            <a:off x="826920" y="3933360"/>
            <a:ext cx="228924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228924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826920" y="3933360"/>
            <a:ext cx="228924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 type="body"/>
          </p:nvPr>
        </p:nvSpPr>
        <p:spPr>
          <a:xfrm>
            <a:off x="82692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5" name="PlaceHolder 5"/>
          <p:cNvSpPr>
            <a:spLocks noGrp="1"/>
          </p:cNvSpPr>
          <p:nvPr>
            <p:ph type="body"/>
          </p:nvPr>
        </p:nvSpPr>
        <p:spPr>
          <a:xfrm>
            <a:off x="200016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 type="body"/>
          </p:nvPr>
        </p:nvSpPr>
        <p:spPr>
          <a:xfrm>
            <a:off x="1600920" y="101988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9" name="PlaceHolder 4"/>
          <p:cNvSpPr>
            <a:spLocks noGrp="1"/>
          </p:cNvSpPr>
          <p:nvPr>
            <p:ph type="body"/>
          </p:nvPr>
        </p:nvSpPr>
        <p:spPr>
          <a:xfrm>
            <a:off x="2375280" y="101988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0" name="PlaceHolder 5"/>
          <p:cNvSpPr>
            <a:spLocks noGrp="1"/>
          </p:cNvSpPr>
          <p:nvPr>
            <p:ph type="body"/>
          </p:nvPr>
        </p:nvSpPr>
        <p:spPr>
          <a:xfrm>
            <a:off x="826920" y="393336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1" name="PlaceHolder 6"/>
          <p:cNvSpPr>
            <a:spLocks noGrp="1"/>
          </p:cNvSpPr>
          <p:nvPr>
            <p:ph type="body"/>
          </p:nvPr>
        </p:nvSpPr>
        <p:spPr>
          <a:xfrm>
            <a:off x="1600920" y="393336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2" name="PlaceHolder 7"/>
          <p:cNvSpPr>
            <a:spLocks noGrp="1"/>
          </p:cNvSpPr>
          <p:nvPr>
            <p:ph type="body"/>
          </p:nvPr>
        </p:nvSpPr>
        <p:spPr>
          <a:xfrm>
            <a:off x="2375280" y="393336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 type="subTitle"/>
          </p:nvPr>
        </p:nvSpPr>
        <p:spPr>
          <a:xfrm>
            <a:off x="826920" y="1019880"/>
            <a:ext cx="2289240" cy="55774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228924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subTitle"/>
          </p:nvPr>
        </p:nvSpPr>
        <p:spPr>
          <a:xfrm>
            <a:off x="2077200" y="291600"/>
            <a:ext cx="6707520" cy="235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1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2" name="PlaceHolder 4"/>
          <p:cNvSpPr>
            <a:spLocks noGrp="1"/>
          </p:cNvSpPr>
          <p:nvPr>
            <p:ph type="body"/>
          </p:nvPr>
        </p:nvSpPr>
        <p:spPr>
          <a:xfrm>
            <a:off x="82692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6" name="PlaceHolder 4"/>
          <p:cNvSpPr>
            <a:spLocks noGrp="1"/>
          </p:cNvSpPr>
          <p:nvPr>
            <p:ph type="body"/>
          </p:nvPr>
        </p:nvSpPr>
        <p:spPr>
          <a:xfrm>
            <a:off x="200016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9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0" name="PlaceHolder 4"/>
          <p:cNvSpPr>
            <a:spLocks noGrp="1"/>
          </p:cNvSpPr>
          <p:nvPr>
            <p:ph type="body"/>
          </p:nvPr>
        </p:nvSpPr>
        <p:spPr>
          <a:xfrm>
            <a:off x="826920" y="3933360"/>
            <a:ext cx="228924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2077200" y="291600"/>
            <a:ext cx="6707520" cy="235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228924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3" name="PlaceHolder 3"/>
          <p:cNvSpPr>
            <a:spLocks noGrp="1"/>
          </p:cNvSpPr>
          <p:nvPr>
            <p:ph type="body"/>
          </p:nvPr>
        </p:nvSpPr>
        <p:spPr>
          <a:xfrm>
            <a:off x="826920" y="3933360"/>
            <a:ext cx="228924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6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7" name="PlaceHolder 4"/>
          <p:cNvSpPr>
            <a:spLocks noGrp="1"/>
          </p:cNvSpPr>
          <p:nvPr>
            <p:ph type="body"/>
          </p:nvPr>
        </p:nvSpPr>
        <p:spPr>
          <a:xfrm>
            <a:off x="82692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8" name="PlaceHolder 5"/>
          <p:cNvSpPr>
            <a:spLocks noGrp="1"/>
          </p:cNvSpPr>
          <p:nvPr>
            <p:ph type="body"/>
          </p:nvPr>
        </p:nvSpPr>
        <p:spPr>
          <a:xfrm>
            <a:off x="200016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1" name="PlaceHolder 3"/>
          <p:cNvSpPr>
            <a:spLocks noGrp="1"/>
          </p:cNvSpPr>
          <p:nvPr>
            <p:ph type="body"/>
          </p:nvPr>
        </p:nvSpPr>
        <p:spPr>
          <a:xfrm>
            <a:off x="1600920" y="101988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2" name="PlaceHolder 4"/>
          <p:cNvSpPr>
            <a:spLocks noGrp="1"/>
          </p:cNvSpPr>
          <p:nvPr>
            <p:ph type="body"/>
          </p:nvPr>
        </p:nvSpPr>
        <p:spPr>
          <a:xfrm>
            <a:off x="2375280" y="101988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3" name="PlaceHolder 5"/>
          <p:cNvSpPr>
            <a:spLocks noGrp="1"/>
          </p:cNvSpPr>
          <p:nvPr>
            <p:ph type="body"/>
          </p:nvPr>
        </p:nvSpPr>
        <p:spPr>
          <a:xfrm>
            <a:off x="826920" y="393336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4" name="PlaceHolder 6"/>
          <p:cNvSpPr>
            <a:spLocks noGrp="1"/>
          </p:cNvSpPr>
          <p:nvPr>
            <p:ph type="body"/>
          </p:nvPr>
        </p:nvSpPr>
        <p:spPr>
          <a:xfrm>
            <a:off x="1600920" y="393336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5" name="PlaceHolder 7"/>
          <p:cNvSpPr>
            <a:spLocks noGrp="1"/>
          </p:cNvSpPr>
          <p:nvPr>
            <p:ph type="body"/>
          </p:nvPr>
        </p:nvSpPr>
        <p:spPr>
          <a:xfrm>
            <a:off x="2375280" y="393336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 type="subTitle"/>
          </p:nvPr>
        </p:nvSpPr>
        <p:spPr>
          <a:xfrm>
            <a:off x="826920" y="1019880"/>
            <a:ext cx="2289240" cy="55774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228924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7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subTitle"/>
          </p:nvPr>
        </p:nvSpPr>
        <p:spPr>
          <a:xfrm>
            <a:off x="2077200" y="291600"/>
            <a:ext cx="6707520" cy="235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3" name="PlaceHolder 4"/>
          <p:cNvSpPr>
            <a:spLocks noGrp="1"/>
          </p:cNvSpPr>
          <p:nvPr>
            <p:ph type="body"/>
          </p:nvPr>
        </p:nvSpPr>
        <p:spPr>
          <a:xfrm>
            <a:off x="82692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82692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7" name="PlaceHolder 4"/>
          <p:cNvSpPr>
            <a:spLocks noGrp="1"/>
          </p:cNvSpPr>
          <p:nvPr>
            <p:ph type="body"/>
          </p:nvPr>
        </p:nvSpPr>
        <p:spPr>
          <a:xfrm>
            <a:off x="200016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0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1" name="PlaceHolder 4"/>
          <p:cNvSpPr>
            <a:spLocks noGrp="1"/>
          </p:cNvSpPr>
          <p:nvPr>
            <p:ph type="body"/>
          </p:nvPr>
        </p:nvSpPr>
        <p:spPr>
          <a:xfrm>
            <a:off x="826920" y="3933360"/>
            <a:ext cx="228924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228924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4" name="PlaceHolder 3"/>
          <p:cNvSpPr>
            <a:spLocks noGrp="1"/>
          </p:cNvSpPr>
          <p:nvPr>
            <p:ph type="body"/>
          </p:nvPr>
        </p:nvSpPr>
        <p:spPr>
          <a:xfrm>
            <a:off x="826920" y="3933360"/>
            <a:ext cx="228924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7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8" name="PlaceHolder 4"/>
          <p:cNvSpPr>
            <a:spLocks noGrp="1"/>
          </p:cNvSpPr>
          <p:nvPr>
            <p:ph type="body"/>
          </p:nvPr>
        </p:nvSpPr>
        <p:spPr>
          <a:xfrm>
            <a:off x="82692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9" name="PlaceHolder 5"/>
          <p:cNvSpPr>
            <a:spLocks noGrp="1"/>
          </p:cNvSpPr>
          <p:nvPr>
            <p:ph type="body"/>
          </p:nvPr>
        </p:nvSpPr>
        <p:spPr>
          <a:xfrm>
            <a:off x="200016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2" name="PlaceHolder 3"/>
          <p:cNvSpPr>
            <a:spLocks noGrp="1"/>
          </p:cNvSpPr>
          <p:nvPr>
            <p:ph type="body"/>
          </p:nvPr>
        </p:nvSpPr>
        <p:spPr>
          <a:xfrm>
            <a:off x="1600920" y="101988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3" name="PlaceHolder 4"/>
          <p:cNvSpPr>
            <a:spLocks noGrp="1"/>
          </p:cNvSpPr>
          <p:nvPr>
            <p:ph type="body"/>
          </p:nvPr>
        </p:nvSpPr>
        <p:spPr>
          <a:xfrm>
            <a:off x="2375280" y="101988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4" name="PlaceHolder 5"/>
          <p:cNvSpPr>
            <a:spLocks noGrp="1"/>
          </p:cNvSpPr>
          <p:nvPr>
            <p:ph type="body"/>
          </p:nvPr>
        </p:nvSpPr>
        <p:spPr>
          <a:xfrm>
            <a:off x="826920" y="393336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5" name="PlaceHolder 6"/>
          <p:cNvSpPr>
            <a:spLocks noGrp="1"/>
          </p:cNvSpPr>
          <p:nvPr>
            <p:ph type="body"/>
          </p:nvPr>
        </p:nvSpPr>
        <p:spPr>
          <a:xfrm>
            <a:off x="1600920" y="393336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6" name="PlaceHolder 7"/>
          <p:cNvSpPr>
            <a:spLocks noGrp="1"/>
          </p:cNvSpPr>
          <p:nvPr>
            <p:ph type="body"/>
          </p:nvPr>
        </p:nvSpPr>
        <p:spPr>
          <a:xfrm>
            <a:off x="2375280" y="393336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PlaceHolder 2"/>
          <p:cNvSpPr>
            <a:spLocks noGrp="1"/>
          </p:cNvSpPr>
          <p:nvPr>
            <p:ph type="subTitle"/>
          </p:nvPr>
        </p:nvSpPr>
        <p:spPr>
          <a:xfrm>
            <a:off x="826920" y="1019880"/>
            <a:ext cx="2289240" cy="55774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228924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1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200016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PlaceHolder 1"/>
          <p:cNvSpPr>
            <a:spLocks noGrp="1"/>
          </p:cNvSpPr>
          <p:nvPr>
            <p:ph type="subTitle"/>
          </p:nvPr>
        </p:nvSpPr>
        <p:spPr>
          <a:xfrm>
            <a:off x="2077200" y="291600"/>
            <a:ext cx="6707520" cy="235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5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6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7" name="PlaceHolder 4"/>
          <p:cNvSpPr>
            <a:spLocks noGrp="1"/>
          </p:cNvSpPr>
          <p:nvPr>
            <p:ph type="body"/>
          </p:nvPr>
        </p:nvSpPr>
        <p:spPr>
          <a:xfrm>
            <a:off x="82692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0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1" name="PlaceHolder 4"/>
          <p:cNvSpPr>
            <a:spLocks noGrp="1"/>
          </p:cNvSpPr>
          <p:nvPr>
            <p:ph type="body"/>
          </p:nvPr>
        </p:nvSpPr>
        <p:spPr>
          <a:xfrm>
            <a:off x="200016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4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5" name="PlaceHolder 4"/>
          <p:cNvSpPr>
            <a:spLocks noGrp="1"/>
          </p:cNvSpPr>
          <p:nvPr>
            <p:ph type="body"/>
          </p:nvPr>
        </p:nvSpPr>
        <p:spPr>
          <a:xfrm>
            <a:off x="826920" y="3933360"/>
            <a:ext cx="228924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7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228924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8" name="PlaceHolder 3"/>
          <p:cNvSpPr>
            <a:spLocks noGrp="1"/>
          </p:cNvSpPr>
          <p:nvPr>
            <p:ph type="body"/>
          </p:nvPr>
        </p:nvSpPr>
        <p:spPr>
          <a:xfrm>
            <a:off x="826920" y="3933360"/>
            <a:ext cx="228924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0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1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2" name="PlaceHolder 4"/>
          <p:cNvSpPr>
            <a:spLocks noGrp="1"/>
          </p:cNvSpPr>
          <p:nvPr>
            <p:ph type="body"/>
          </p:nvPr>
        </p:nvSpPr>
        <p:spPr>
          <a:xfrm>
            <a:off x="82692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3" name="PlaceHolder 5"/>
          <p:cNvSpPr>
            <a:spLocks noGrp="1"/>
          </p:cNvSpPr>
          <p:nvPr>
            <p:ph type="body"/>
          </p:nvPr>
        </p:nvSpPr>
        <p:spPr>
          <a:xfrm>
            <a:off x="200016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5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6" name="PlaceHolder 3"/>
          <p:cNvSpPr>
            <a:spLocks noGrp="1"/>
          </p:cNvSpPr>
          <p:nvPr>
            <p:ph type="body"/>
          </p:nvPr>
        </p:nvSpPr>
        <p:spPr>
          <a:xfrm>
            <a:off x="1600920" y="101988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7" name="PlaceHolder 4"/>
          <p:cNvSpPr>
            <a:spLocks noGrp="1"/>
          </p:cNvSpPr>
          <p:nvPr>
            <p:ph type="body"/>
          </p:nvPr>
        </p:nvSpPr>
        <p:spPr>
          <a:xfrm>
            <a:off x="2375280" y="101988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8" name="PlaceHolder 5"/>
          <p:cNvSpPr>
            <a:spLocks noGrp="1"/>
          </p:cNvSpPr>
          <p:nvPr>
            <p:ph type="body"/>
          </p:nvPr>
        </p:nvSpPr>
        <p:spPr>
          <a:xfrm>
            <a:off x="826920" y="393336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9" name="PlaceHolder 6"/>
          <p:cNvSpPr>
            <a:spLocks noGrp="1"/>
          </p:cNvSpPr>
          <p:nvPr>
            <p:ph type="body"/>
          </p:nvPr>
        </p:nvSpPr>
        <p:spPr>
          <a:xfrm>
            <a:off x="1600920" y="393336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0" name="PlaceHolder 7"/>
          <p:cNvSpPr>
            <a:spLocks noGrp="1"/>
          </p:cNvSpPr>
          <p:nvPr>
            <p:ph type="body"/>
          </p:nvPr>
        </p:nvSpPr>
        <p:spPr>
          <a:xfrm>
            <a:off x="2375280" y="393336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2" name="PlaceHolder 2"/>
          <p:cNvSpPr>
            <a:spLocks noGrp="1"/>
          </p:cNvSpPr>
          <p:nvPr>
            <p:ph type="subTitle"/>
          </p:nvPr>
        </p:nvSpPr>
        <p:spPr>
          <a:xfrm>
            <a:off x="826920" y="1019880"/>
            <a:ext cx="2289240" cy="55774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4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228924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826920" y="3933360"/>
            <a:ext cx="228924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7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PlaceHolder 1"/>
          <p:cNvSpPr>
            <a:spLocks noGrp="1"/>
          </p:cNvSpPr>
          <p:nvPr>
            <p:ph type="subTitle"/>
          </p:nvPr>
        </p:nvSpPr>
        <p:spPr>
          <a:xfrm>
            <a:off x="2077200" y="291600"/>
            <a:ext cx="6707520" cy="235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1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2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3" name="PlaceHolder 4"/>
          <p:cNvSpPr>
            <a:spLocks noGrp="1"/>
          </p:cNvSpPr>
          <p:nvPr>
            <p:ph type="body"/>
          </p:nvPr>
        </p:nvSpPr>
        <p:spPr>
          <a:xfrm>
            <a:off x="82692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5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5577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6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7" name="PlaceHolder 4"/>
          <p:cNvSpPr>
            <a:spLocks noGrp="1"/>
          </p:cNvSpPr>
          <p:nvPr>
            <p:ph type="body"/>
          </p:nvPr>
        </p:nvSpPr>
        <p:spPr>
          <a:xfrm>
            <a:off x="200016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9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0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1" name="PlaceHolder 4"/>
          <p:cNvSpPr>
            <a:spLocks noGrp="1"/>
          </p:cNvSpPr>
          <p:nvPr>
            <p:ph type="body"/>
          </p:nvPr>
        </p:nvSpPr>
        <p:spPr>
          <a:xfrm>
            <a:off x="826920" y="3933360"/>
            <a:ext cx="228924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3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228924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4" name="PlaceHolder 3"/>
          <p:cNvSpPr>
            <a:spLocks noGrp="1"/>
          </p:cNvSpPr>
          <p:nvPr>
            <p:ph type="body"/>
          </p:nvPr>
        </p:nvSpPr>
        <p:spPr>
          <a:xfrm>
            <a:off x="826920" y="3933360"/>
            <a:ext cx="228924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6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7" name="PlaceHolder 3"/>
          <p:cNvSpPr>
            <a:spLocks noGrp="1"/>
          </p:cNvSpPr>
          <p:nvPr>
            <p:ph type="body"/>
          </p:nvPr>
        </p:nvSpPr>
        <p:spPr>
          <a:xfrm>
            <a:off x="2000160" y="101988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8" name="PlaceHolder 4"/>
          <p:cNvSpPr>
            <a:spLocks noGrp="1"/>
          </p:cNvSpPr>
          <p:nvPr>
            <p:ph type="body"/>
          </p:nvPr>
        </p:nvSpPr>
        <p:spPr>
          <a:xfrm>
            <a:off x="82692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9" name="PlaceHolder 5"/>
          <p:cNvSpPr>
            <a:spLocks noGrp="1"/>
          </p:cNvSpPr>
          <p:nvPr>
            <p:ph type="body"/>
          </p:nvPr>
        </p:nvSpPr>
        <p:spPr>
          <a:xfrm>
            <a:off x="2000160" y="3933360"/>
            <a:ext cx="111708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PlaceHolder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CH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1" name="PlaceHolder 2"/>
          <p:cNvSpPr>
            <a:spLocks noGrp="1"/>
          </p:cNvSpPr>
          <p:nvPr>
            <p:ph type="body"/>
          </p:nvPr>
        </p:nvSpPr>
        <p:spPr>
          <a:xfrm>
            <a:off x="826920" y="101988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2" name="PlaceHolder 3"/>
          <p:cNvSpPr>
            <a:spLocks noGrp="1"/>
          </p:cNvSpPr>
          <p:nvPr>
            <p:ph type="body"/>
          </p:nvPr>
        </p:nvSpPr>
        <p:spPr>
          <a:xfrm>
            <a:off x="1600920" y="101988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3" name="PlaceHolder 4"/>
          <p:cNvSpPr>
            <a:spLocks noGrp="1"/>
          </p:cNvSpPr>
          <p:nvPr>
            <p:ph type="body"/>
          </p:nvPr>
        </p:nvSpPr>
        <p:spPr>
          <a:xfrm>
            <a:off x="2375280" y="101988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4" name="PlaceHolder 5"/>
          <p:cNvSpPr>
            <a:spLocks noGrp="1"/>
          </p:cNvSpPr>
          <p:nvPr>
            <p:ph type="body"/>
          </p:nvPr>
        </p:nvSpPr>
        <p:spPr>
          <a:xfrm>
            <a:off x="826920" y="393336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5" name="PlaceHolder 6"/>
          <p:cNvSpPr>
            <a:spLocks noGrp="1"/>
          </p:cNvSpPr>
          <p:nvPr>
            <p:ph type="body"/>
          </p:nvPr>
        </p:nvSpPr>
        <p:spPr>
          <a:xfrm>
            <a:off x="1600920" y="393336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6" name="PlaceHolder 7"/>
          <p:cNvSpPr>
            <a:spLocks noGrp="1"/>
          </p:cNvSpPr>
          <p:nvPr>
            <p:ph type="body"/>
          </p:nvPr>
        </p:nvSpPr>
        <p:spPr>
          <a:xfrm>
            <a:off x="2375280" y="3933360"/>
            <a:ext cx="736920" cy="2660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image" Target="../media/image1.w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image" Target="../media/image1.w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image" Target="../media/image1.w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image" Target="../media/image1.w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2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7.xml"/><Relationship Id="rId7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6.xml"/><Relationship Id="rId2" Type="http://schemas.openxmlformats.org/officeDocument/2006/relationships/slideLayout" Target="../slideLayouts/slideLayout76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5.xml"/><Relationship Id="rId5" Type="http://schemas.openxmlformats.org/officeDocument/2006/relationships/slideLayout" Target="../slideLayouts/slideLayout79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84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Relationship Id="rId14" Type="http://schemas.openxmlformats.org/officeDocument/2006/relationships/image" Target="../media/image1.wm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8.xml"/><Relationship Id="rId2" Type="http://schemas.openxmlformats.org/officeDocument/2006/relationships/slideLayout" Target="../slideLayouts/slideLayout88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1.xml"/><Relationship Id="rId10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stomShape 1" hidden="1"/>
          <p:cNvSpPr/>
          <p:nvPr/>
        </p:nvSpPr>
        <p:spPr>
          <a:xfrm>
            <a:off x="0" y="1413000"/>
            <a:ext cx="720360" cy="72756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" name="Bild 14"/>
          <p:cNvPicPr/>
          <p:nvPr/>
        </p:nvPicPr>
        <p:blipFill>
          <a:blip r:embed="rId14"/>
          <a:stretch/>
        </p:blipFill>
        <p:spPr>
          <a:xfrm>
            <a:off x="812880" y="285840"/>
            <a:ext cx="1015560" cy="361440"/>
          </a:xfrm>
          <a:prstGeom prst="rect">
            <a:avLst/>
          </a:prstGeom>
          <a:ln>
            <a:noFill/>
          </a:ln>
        </p:spPr>
      </p:pic>
      <p:pic>
        <p:nvPicPr>
          <p:cNvPr id="2" name="Picture 2"/>
          <p:cNvPicPr/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42400" y="282600"/>
            <a:ext cx="5673600" cy="3361680"/>
          </a:xfrm>
          <a:prstGeom prst="rect">
            <a:avLst/>
          </a:prstGeom>
          <a:ln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title"/>
          </p:nvPr>
        </p:nvSpPr>
        <p:spPr>
          <a:xfrm>
            <a:off x="814320" y="4572000"/>
            <a:ext cx="7968960" cy="13885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3000" b="0" strike="noStrike" spc="-1">
                <a:solidFill>
                  <a:srgbClr val="686868"/>
                </a:solidFill>
                <a:latin typeface="Georgia"/>
                <a:ea typeface="ヒラギノ角ゴ Pro W3"/>
              </a:rPr>
              <a:t>Click to edit the title text formatTitelmasterformat durch Klicken bearbeiten</a:t>
            </a:r>
            <a:endParaRPr lang="de-CH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CustomShape 3"/>
          <p:cNvSpPr/>
          <p:nvPr/>
        </p:nvSpPr>
        <p:spPr>
          <a:xfrm>
            <a:off x="0" y="282600"/>
            <a:ext cx="2534040" cy="3362040"/>
          </a:xfrm>
          <a:prstGeom prst="rect">
            <a:avLst/>
          </a:prstGeom>
          <a:solidFill>
            <a:srgbClr val="E5E5E5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" name="Bild 24"/>
          <p:cNvPicPr/>
          <p:nvPr/>
        </p:nvPicPr>
        <p:blipFill>
          <a:blip r:embed="rId14"/>
          <a:stretch/>
        </p:blipFill>
        <p:spPr>
          <a:xfrm>
            <a:off x="830160" y="548640"/>
            <a:ext cx="1218960" cy="434520"/>
          </a:xfrm>
          <a:prstGeom prst="rect">
            <a:avLst/>
          </a:prstGeom>
          <a:ln>
            <a:noFill/>
          </a:ln>
        </p:spPr>
      </p:pic>
      <p:sp>
        <p:nvSpPr>
          <p:cNvPr id="6" name="CustomShape 4"/>
          <p:cNvSpPr/>
          <p:nvPr/>
        </p:nvSpPr>
        <p:spPr>
          <a:xfrm>
            <a:off x="5292000" y="3412800"/>
            <a:ext cx="3024000" cy="232200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1100" b="1" strike="noStrike" spc="29">
                <a:solidFill>
                  <a:srgbClr val="505150"/>
                </a:solidFill>
                <a:latin typeface="Calibri"/>
                <a:ea typeface="ヒラギノ角ゴ Pro W3"/>
              </a:rPr>
              <a:t>WIR SCHAFFEN WISSEN – HEUTE FÜR MORGEN</a:t>
            </a:r>
            <a:endParaRPr lang="en-US" sz="1100" b="0" strike="noStrike" spc="-1">
              <a:latin typeface="Arial"/>
            </a:endParaRPr>
          </a:p>
        </p:txBody>
      </p:sp>
      <p:sp>
        <p:nvSpPr>
          <p:cNvPr id="7" name="CustomShape 5"/>
          <p:cNvSpPr/>
          <p:nvPr/>
        </p:nvSpPr>
        <p:spPr>
          <a:xfrm>
            <a:off x="8424000" y="282600"/>
            <a:ext cx="719640" cy="3362040"/>
          </a:xfrm>
          <a:prstGeom prst="rect">
            <a:avLst/>
          </a:prstGeom>
          <a:solidFill>
            <a:srgbClr val="E5E5E5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CustomShape 6"/>
          <p:cNvSpPr/>
          <p:nvPr/>
        </p:nvSpPr>
        <p:spPr>
          <a:xfrm>
            <a:off x="828000" y="6138720"/>
            <a:ext cx="720360" cy="71892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Aft>
                <a:spcPts val="1134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Aft>
                <a:spcPts val="567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0" y="1413000"/>
            <a:ext cx="720360" cy="727560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7" name="Bild 14"/>
          <p:cNvPicPr/>
          <p:nvPr/>
        </p:nvPicPr>
        <p:blipFill>
          <a:blip r:embed="rId16"/>
          <a:stretch/>
        </p:blipFill>
        <p:spPr>
          <a:xfrm>
            <a:off x="812880" y="285840"/>
            <a:ext cx="1015560" cy="361440"/>
          </a:xfrm>
          <a:prstGeom prst="rect">
            <a:avLst/>
          </a:prstGeom>
          <a:ln>
            <a:noFill/>
          </a:ln>
        </p:spPr>
      </p:pic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1042920" y="1341360"/>
            <a:ext cx="7741800" cy="467964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Click </a:t>
            </a:r>
            <a:r>
              <a:rPr lang="de-CH" sz="18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to</a:t>
            </a:r>
            <a:r>
              <a:rPr lang="de-CH" sz="18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r>
              <a:rPr lang="de-CH" sz="18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edit</a:t>
            </a:r>
            <a:r>
              <a:rPr lang="de-CH" sz="18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r>
              <a:rPr lang="de-CH" sz="18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the</a:t>
            </a:r>
            <a:r>
              <a:rPr lang="de-CH" sz="18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r>
              <a:rPr lang="de-CH" sz="18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outline</a:t>
            </a:r>
            <a:r>
              <a:rPr lang="de-CH" sz="18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r>
              <a:rPr lang="de-CH" sz="18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text</a:t>
            </a:r>
            <a:r>
              <a:rPr lang="de-CH" sz="18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r>
              <a:rPr lang="de-CH" sz="18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format</a:t>
            </a:r>
            <a:endParaRPr lang="de-CH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864000" lvl="1" indent="-324000">
              <a:spcAft>
                <a:spcPts val="1134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CH" sz="18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Second Outline Level</a:t>
            </a:r>
            <a:endParaRPr lang="de-CH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1296000" lvl="2" indent="-288000"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Third Outline Level</a:t>
            </a:r>
            <a:endParaRPr lang="de-CH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1728000" lvl="3" indent="-216000">
              <a:spcAft>
                <a:spcPts val="567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CH" sz="18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Fourth</a:t>
            </a:r>
            <a:r>
              <a:rPr lang="de-CH" sz="18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Outline Level</a:t>
            </a:r>
            <a:endParaRPr lang="de-CH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2160000" lvl="4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Fifth</a:t>
            </a:r>
            <a:r>
              <a:rPr lang="de-CH" sz="18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Outline Level</a:t>
            </a:r>
            <a:endParaRPr lang="de-CH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2592000" lvl="5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Sixth</a:t>
            </a:r>
            <a:r>
              <a:rPr lang="de-CH" sz="18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Outline Level</a:t>
            </a:r>
            <a:endParaRPr lang="de-CH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3024000" lvl="6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Seventh</a:t>
            </a:r>
            <a:r>
              <a:rPr lang="de-CH" sz="18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Outline </a:t>
            </a:r>
            <a:r>
              <a:rPr lang="de-CH" sz="18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LevelMastertextformat</a:t>
            </a:r>
            <a:r>
              <a:rPr lang="de-CH" sz="18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bearbeiten</a:t>
            </a:r>
            <a:endParaRPr lang="de-CH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3456000" lvl="7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Zweite Ebene</a:t>
            </a:r>
            <a:endParaRPr lang="de-CH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3888000" lvl="8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Dritte Ebene</a:t>
            </a:r>
            <a:endParaRPr lang="de-CH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Vierte Ebene</a:t>
            </a:r>
            <a:endParaRPr lang="de-CH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Fünfte Ebene</a:t>
            </a:r>
            <a:endParaRPr lang="de-CH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6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Sechste Ebene</a:t>
            </a:r>
            <a:endParaRPr lang="de-CH" sz="1600" b="0" strike="noStrike" spc="-1" dirty="0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6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Siebte Ebene</a:t>
            </a:r>
            <a:endParaRPr lang="de-CH" sz="1600" b="0" strike="noStrike" spc="-1" dirty="0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6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Achte Ebene</a:t>
            </a:r>
            <a:endParaRPr lang="de-CH" sz="1600" b="0" strike="noStrike" spc="-1" dirty="0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6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Neunte Ebene</a:t>
            </a:r>
            <a:endParaRPr lang="de-CH" sz="16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>
                <a:solidFill>
                  <a:srgbClr val="686868"/>
                </a:solidFill>
                <a:latin typeface="Georgia"/>
                <a:ea typeface="ヒラギノ角ゴ Pro W3"/>
              </a:rPr>
              <a:t>Click to edit the title text formatTitelmasterformat durch Klicken bearbeiten</a:t>
            </a:r>
            <a:endParaRPr lang="de-CH" sz="2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TextShape 5"/>
          <p:cNvSpPr txBox="1"/>
          <p:nvPr/>
        </p:nvSpPr>
        <p:spPr>
          <a:xfrm>
            <a:off x="73440" y="6661080"/>
            <a:ext cx="1302840" cy="196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9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Eduard</a:t>
            </a:r>
            <a:r>
              <a:rPr lang="en-US" sz="900" b="0" strike="noStrike" spc="-1" baseline="0" dirty="0">
                <a:solidFill>
                  <a:srgbClr val="000000"/>
                </a:solidFill>
                <a:latin typeface="Calibri"/>
                <a:ea typeface="ヒラギノ角ゴ Pro W3"/>
              </a:rPr>
              <a:t> Prat</a:t>
            </a:r>
            <a:r>
              <a:rPr lang="en-US" sz="9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, PSI</a:t>
            </a:r>
            <a:endParaRPr lang="en-US" sz="900" b="0" strike="noStrike" spc="-1" dirty="0">
              <a:latin typeface="Times New Roman"/>
            </a:endParaRPr>
          </a:p>
        </p:txBody>
      </p:sp>
      <p:sp>
        <p:nvSpPr>
          <p:cNvPr id="52" name="TextShape 6"/>
          <p:cNvSpPr txBox="1"/>
          <p:nvPr/>
        </p:nvSpPr>
        <p:spPr>
          <a:xfrm>
            <a:off x="8481600" y="6661080"/>
            <a:ext cx="800640" cy="196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9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9D304249-2FD3-46C0-B268-B5EA0CFDF3FD}" type="slidenum">
              <a:rPr lang="en-US" sz="9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‹#›</a:t>
            </a:fld>
            <a:endParaRPr lang="en-US" sz="9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753" r:id="rId13"/>
    <p:sldLayoutId id="214748375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0" y="1413000"/>
            <a:ext cx="720360" cy="72756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0" name="Bild 14"/>
          <p:cNvPicPr/>
          <p:nvPr/>
        </p:nvPicPr>
        <p:blipFill>
          <a:blip r:embed="rId14"/>
          <a:stretch/>
        </p:blipFill>
        <p:spPr>
          <a:xfrm>
            <a:off x="812880" y="285840"/>
            <a:ext cx="1015560" cy="361440"/>
          </a:xfrm>
          <a:prstGeom prst="rect">
            <a:avLst/>
          </a:prstGeom>
          <a:ln>
            <a:noFill/>
          </a:ln>
        </p:spPr>
      </p:pic>
      <p:sp>
        <p:nvSpPr>
          <p:cNvPr id="91" name="CustomShape 2"/>
          <p:cNvSpPr/>
          <p:nvPr/>
        </p:nvSpPr>
        <p:spPr>
          <a:xfrm>
            <a:off x="826920" y="1413000"/>
            <a:ext cx="8065800" cy="5184360"/>
          </a:xfrm>
          <a:prstGeom prst="rect">
            <a:avLst/>
          </a:prstGeom>
          <a:solidFill>
            <a:srgbClr val="E5E5E5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2" name="PlaceHolder 3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>
                <a:solidFill>
                  <a:srgbClr val="686868"/>
                </a:solidFill>
                <a:latin typeface="Georgia"/>
                <a:ea typeface="ヒラギノ角ゴ Pro W3"/>
              </a:rPr>
              <a:t>Click to edit the title text formatTitelmasterformat durch Klicken bearbeiten</a:t>
            </a:r>
            <a:endParaRPr lang="de-CH" sz="2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 type="sldNum"/>
          </p:nvPr>
        </p:nvSpPr>
        <p:spPr>
          <a:xfrm>
            <a:off x="8206200" y="6661080"/>
            <a:ext cx="575280" cy="196560"/>
          </a:xfrm>
          <a:prstGeom prst="rect">
            <a:avLst/>
          </a:prstGeom>
        </p:spPr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en-US" sz="9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FAF29D03-4471-49A3-9561-2BE8F12224A4}" type="slidenum">
              <a:rPr lang="en-US" sz="9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‹#›</a:t>
            </a:fld>
            <a:endParaRPr lang="en-US" sz="900" b="0" strike="noStrike" spc="-1">
              <a:latin typeface="Times New Roman"/>
            </a:endParaRPr>
          </a:p>
        </p:txBody>
      </p:sp>
      <p:sp>
        <p:nvSpPr>
          <p:cNvPr id="94" name="PlaceHolder 5"/>
          <p:cNvSpPr>
            <a:spLocks noGrp="1"/>
          </p:cNvSpPr>
          <p:nvPr>
            <p:ph type="body"/>
          </p:nvPr>
        </p:nvSpPr>
        <p:spPr>
          <a:xfrm>
            <a:off x="934920" y="1484640"/>
            <a:ext cx="7885440" cy="460800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Click to edit the outline text format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864000" lvl="1" indent="-324000">
              <a:spcAft>
                <a:spcPts val="1134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Second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1296000" lvl="2" indent="-288000"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Third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1728000" lvl="3" indent="-216000">
              <a:spcAft>
                <a:spcPts val="567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Fourth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2160000" lvl="4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Fifth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2592000" lvl="5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Sixth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3024000" lvl="6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Seventh Outline LevelMastertextformat bearbeiten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3456000" lvl="7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Zweite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3888000" lvl="8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Dritte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Vierte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Fünfte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6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Sechste Ebene</a:t>
            </a:r>
            <a:endParaRPr lang="de-CH" sz="1600" b="0" strike="noStrike" spc="-1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6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Siebte Ebene</a:t>
            </a:r>
            <a:endParaRPr lang="de-CH" sz="1600" b="0" strike="noStrike" spc="-1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6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Achte Ebene</a:t>
            </a:r>
            <a:endParaRPr lang="de-CH" sz="1600" b="0" strike="noStrike" spc="-1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6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Neunte Ebene</a:t>
            </a:r>
            <a:endParaRPr lang="de-CH" sz="16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0" y="1413000"/>
            <a:ext cx="720360" cy="72756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32" name="Bild 14"/>
          <p:cNvPicPr/>
          <p:nvPr/>
        </p:nvPicPr>
        <p:blipFill>
          <a:blip r:embed="rId14"/>
          <a:stretch/>
        </p:blipFill>
        <p:spPr>
          <a:xfrm>
            <a:off x="812880" y="285840"/>
            <a:ext cx="1015560" cy="361440"/>
          </a:xfrm>
          <a:prstGeom prst="rect">
            <a:avLst/>
          </a:prstGeom>
          <a:ln>
            <a:noFill/>
          </a:ln>
        </p:spPr>
      </p:pic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1042920" y="1341360"/>
            <a:ext cx="3781080" cy="467964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Click to edit the outline text format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864000" lvl="1" indent="-324000">
              <a:spcAft>
                <a:spcPts val="1134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Second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1296000" lvl="2" indent="-288000"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Third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1728000" lvl="3" indent="-216000">
              <a:spcAft>
                <a:spcPts val="567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Fourth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2160000" lvl="4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Fifth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2592000" lvl="5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Sixth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3024000" lvl="6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Seventh Outline LevelMastertextformat bearbeiten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3456000" lvl="7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Zweite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3888000" lvl="8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Dritte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Vierte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Fünfte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6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Sechste Ebene</a:t>
            </a:r>
            <a:endParaRPr lang="de-CH" sz="1600" b="0" strike="noStrike" spc="-1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6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Siebte Ebene</a:t>
            </a:r>
            <a:endParaRPr lang="de-CH" sz="1600" b="0" strike="noStrike" spc="-1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6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Achte Ebene</a:t>
            </a:r>
            <a:endParaRPr lang="de-CH" sz="1600" b="0" strike="noStrike" spc="-1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6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Neunte Ebene</a:t>
            </a:r>
            <a:endParaRPr lang="de-CH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sldNum"/>
          </p:nvPr>
        </p:nvSpPr>
        <p:spPr>
          <a:xfrm>
            <a:off x="8206200" y="6661080"/>
            <a:ext cx="575280" cy="196560"/>
          </a:xfrm>
          <a:prstGeom prst="rect">
            <a:avLst/>
          </a:prstGeom>
        </p:spPr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en-US" sz="9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015FDBDA-8ECD-42DC-A074-2C1659812B83}" type="slidenum">
              <a:rPr lang="en-US" sz="9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‹#›</a:t>
            </a:fld>
            <a:endParaRPr lang="en-US" sz="900" b="0" strike="noStrike" spc="-1">
              <a:latin typeface="Times New Roman"/>
            </a:endParaRPr>
          </a:p>
        </p:txBody>
      </p:sp>
      <p:sp>
        <p:nvSpPr>
          <p:cNvPr id="135" name="PlaceHolder 4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>
                <a:solidFill>
                  <a:srgbClr val="686868"/>
                </a:solidFill>
                <a:latin typeface="Georgia"/>
                <a:ea typeface="ヒラギノ角ゴ Pro W3"/>
              </a:rPr>
              <a:t>Click to edit the title text formatTitelmasterformat durch Klicken bearbeiten</a:t>
            </a:r>
            <a:endParaRPr lang="de-CH" sz="2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5"/>
          <p:cNvSpPr>
            <a:spLocks noGrp="1"/>
          </p:cNvSpPr>
          <p:nvPr>
            <p:ph type="body"/>
          </p:nvPr>
        </p:nvSpPr>
        <p:spPr>
          <a:xfrm>
            <a:off x="5003640" y="1337760"/>
            <a:ext cx="3781080" cy="467964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Click to edit the outline text format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864000" lvl="1" indent="-324000">
              <a:spcAft>
                <a:spcPts val="1134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Second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1296000" lvl="2" indent="-288000"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Third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1728000" lvl="3" indent="-216000">
              <a:spcAft>
                <a:spcPts val="567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Fourth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2160000" lvl="4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Fifth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2592000" lvl="5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Sixth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177840" indent="-177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Seventh Outline LevelMastertextformat bearbeiten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355680" lvl="1" indent="-177480">
              <a:lnSpc>
                <a:spcPct val="100000"/>
              </a:lnSpc>
              <a:buClr>
                <a:srgbClr val="000000"/>
              </a:buClr>
              <a:buFont typeface="Symbol"/>
              <a:buChar char="-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Zweite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539640" lvl="2" indent="-183960">
              <a:lnSpc>
                <a:spcPct val="100000"/>
              </a:lnSpc>
              <a:buClr>
                <a:srgbClr val="000000"/>
              </a:buClr>
              <a:buFont typeface="Symbol"/>
              <a:buChar char="-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Dritte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717480" lvl="3" indent="-177480">
              <a:lnSpc>
                <a:spcPct val="100000"/>
              </a:lnSpc>
              <a:buClr>
                <a:srgbClr val="000000"/>
              </a:buClr>
              <a:buFont typeface="Symbol"/>
              <a:buChar char="-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Vierte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895320" lvl="4" indent="-177480">
              <a:lnSpc>
                <a:spcPct val="100000"/>
              </a:lnSpc>
              <a:buClr>
                <a:srgbClr val="000000"/>
              </a:buClr>
              <a:buFont typeface="Symbol"/>
              <a:buChar char="-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Fünfte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1074600" lvl="5" indent="-178920">
              <a:lnSpc>
                <a:spcPct val="100000"/>
              </a:lnSpc>
              <a:buClr>
                <a:srgbClr val="000000"/>
              </a:buClr>
              <a:buFont typeface="Symbol"/>
              <a:buChar char="-"/>
            </a:pPr>
            <a:r>
              <a:rPr lang="de-CH" sz="16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Sechste Ebene</a:t>
            </a:r>
            <a:endParaRPr lang="de-CH" sz="1600" b="0" strike="noStrike" spc="-1">
              <a:solidFill>
                <a:srgbClr val="000000"/>
              </a:solidFill>
              <a:latin typeface="Calibri"/>
            </a:endParaRPr>
          </a:p>
          <a:p>
            <a:pPr marL="1257480" lvl="6" indent="-182160">
              <a:lnSpc>
                <a:spcPct val="100000"/>
              </a:lnSpc>
              <a:buClr>
                <a:srgbClr val="000000"/>
              </a:buClr>
              <a:buFont typeface="Symbol"/>
              <a:buChar char="-"/>
            </a:pPr>
            <a:r>
              <a:rPr lang="de-CH" sz="16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Siebte Ebene</a:t>
            </a:r>
            <a:endParaRPr lang="de-CH" sz="1600" b="0" strike="noStrike" spc="-1">
              <a:solidFill>
                <a:srgbClr val="000000"/>
              </a:solidFill>
              <a:latin typeface="Calibri"/>
            </a:endParaRPr>
          </a:p>
          <a:p>
            <a:pPr marL="1436760" lvl="7" indent="-178920">
              <a:lnSpc>
                <a:spcPct val="100000"/>
              </a:lnSpc>
              <a:buClr>
                <a:srgbClr val="000000"/>
              </a:buClr>
              <a:buFont typeface="Symbol"/>
              <a:buChar char="-"/>
            </a:pPr>
            <a:r>
              <a:rPr lang="de-CH" sz="16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Achte Ebene</a:t>
            </a:r>
            <a:endParaRPr lang="de-CH" sz="1600" b="0" strike="noStrike" spc="-1">
              <a:solidFill>
                <a:srgbClr val="000000"/>
              </a:solidFill>
              <a:latin typeface="Calibri"/>
            </a:endParaRPr>
          </a:p>
          <a:p>
            <a:pPr marL="1614600" lvl="8" indent="-177480">
              <a:lnSpc>
                <a:spcPct val="100000"/>
              </a:lnSpc>
              <a:buClr>
                <a:srgbClr val="000000"/>
              </a:buClr>
              <a:buFont typeface="Symbol"/>
              <a:buChar char="-"/>
            </a:pPr>
            <a:r>
              <a:rPr lang="de-CH" sz="16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Neunte Ebene</a:t>
            </a:r>
            <a:endParaRPr lang="de-CH" sz="16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CustomShape 1"/>
          <p:cNvSpPr/>
          <p:nvPr/>
        </p:nvSpPr>
        <p:spPr>
          <a:xfrm>
            <a:off x="0" y="1413000"/>
            <a:ext cx="720360" cy="72756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74" name="Bild 14"/>
          <p:cNvPicPr/>
          <p:nvPr/>
        </p:nvPicPr>
        <p:blipFill>
          <a:blip r:embed="rId14"/>
          <a:stretch/>
        </p:blipFill>
        <p:spPr>
          <a:xfrm>
            <a:off x="812880" y="285840"/>
            <a:ext cx="1015560" cy="361440"/>
          </a:xfrm>
          <a:prstGeom prst="rect">
            <a:avLst/>
          </a:prstGeom>
          <a:ln>
            <a:noFill/>
          </a:ln>
        </p:spPr>
      </p:pic>
      <p:sp>
        <p:nvSpPr>
          <p:cNvPr id="175" name="CustomShape 2"/>
          <p:cNvSpPr/>
          <p:nvPr/>
        </p:nvSpPr>
        <p:spPr>
          <a:xfrm>
            <a:off x="826920" y="1413000"/>
            <a:ext cx="8065800" cy="5184360"/>
          </a:xfrm>
          <a:prstGeom prst="rect">
            <a:avLst/>
          </a:prstGeom>
          <a:solidFill>
            <a:srgbClr val="E5E5E5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6" name="PlaceHolder 3"/>
          <p:cNvSpPr>
            <a:spLocks noGrp="1"/>
          </p:cNvSpPr>
          <p:nvPr>
            <p:ph type="sldNum"/>
          </p:nvPr>
        </p:nvSpPr>
        <p:spPr>
          <a:xfrm>
            <a:off x="8206200" y="6661080"/>
            <a:ext cx="575280" cy="196560"/>
          </a:xfrm>
          <a:prstGeom prst="rect">
            <a:avLst/>
          </a:prstGeom>
        </p:spPr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en-US" sz="9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D619E069-57CA-4535-AAE4-20A7C88BB907}" type="slidenum">
              <a:rPr lang="en-US" sz="9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‹#›</a:t>
            </a:fld>
            <a:endParaRPr lang="en-US" sz="900" b="0" strike="noStrike" spc="-1">
              <a:latin typeface="Times New Roman"/>
            </a:endParaRPr>
          </a:p>
        </p:txBody>
      </p:sp>
      <p:sp>
        <p:nvSpPr>
          <p:cNvPr id="177" name="PlaceHolder 4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>
                <a:solidFill>
                  <a:srgbClr val="686868"/>
                </a:solidFill>
                <a:latin typeface="Georgia"/>
                <a:ea typeface="ヒラギノ角ゴ Pro W3"/>
              </a:rPr>
              <a:t>Click to edit the title text formatTitelmasterformat durch Klicken bearbeiten</a:t>
            </a:r>
            <a:endParaRPr lang="de-CH" sz="2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PlaceHolder 5"/>
          <p:cNvSpPr>
            <a:spLocks noGrp="1"/>
          </p:cNvSpPr>
          <p:nvPr>
            <p:ph type="body"/>
          </p:nvPr>
        </p:nvSpPr>
        <p:spPr>
          <a:xfrm>
            <a:off x="938520" y="1449720"/>
            <a:ext cx="3781080" cy="4571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Click to edit the outline text format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864000" lvl="1" indent="-324000">
              <a:spcAft>
                <a:spcPts val="1134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Second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1296000" lvl="2" indent="-288000"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Third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1728000" lvl="3" indent="-216000">
              <a:spcAft>
                <a:spcPts val="567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Fourth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2160000" lvl="4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Fifth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2592000" lvl="5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Sixth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3024000" lvl="6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Seventh Outline LevelMastertextformat bearbeiten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3456000" lvl="7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Zweite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3888000" lvl="8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Dritte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Vierte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Fünfte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6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Sechste Ebene</a:t>
            </a:r>
            <a:endParaRPr lang="de-CH" sz="1600" b="0" strike="noStrike" spc="-1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6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Siebte Ebene</a:t>
            </a:r>
            <a:endParaRPr lang="de-CH" sz="1600" b="0" strike="noStrike" spc="-1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6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Achte Ebene</a:t>
            </a:r>
            <a:endParaRPr lang="de-CH" sz="1600" b="0" strike="noStrike" spc="-1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6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Neunte Ebene</a:t>
            </a:r>
            <a:endParaRPr lang="de-CH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9" name="PlaceHolder 6"/>
          <p:cNvSpPr>
            <a:spLocks noGrp="1"/>
          </p:cNvSpPr>
          <p:nvPr>
            <p:ph type="body"/>
          </p:nvPr>
        </p:nvSpPr>
        <p:spPr>
          <a:xfrm>
            <a:off x="4899240" y="1446120"/>
            <a:ext cx="3781080" cy="45748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Click to edit the outline text format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864000" lvl="1" indent="-324000">
              <a:spcAft>
                <a:spcPts val="1134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Second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1296000" lvl="2" indent="-288000"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Third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1728000" lvl="3" indent="-216000">
              <a:spcAft>
                <a:spcPts val="567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Fourth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2160000" lvl="4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Fifth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2592000" lvl="5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Sixth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177840" indent="-177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Seventh Outline LevelMastertextformat bearbeiten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355680" lvl="1" indent="-177480">
              <a:lnSpc>
                <a:spcPct val="100000"/>
              </a:lnSpc>
              <a:buClr>
                <a:srgbClr val="000000"/>
              </a:buClr>
              <a:buFont typeface="Symbol"/>
              <a:buChar char="-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Zweite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539640" lvl="2" indent="-183960">
              <a:lnSpc>
                <a:spcPct val="100000"/>
              </a:lnSpc>
              <a:buClr>
                <a:srgbClr val="000000"/>
              </a:buClr>
              <a:buFont typeface="Symbol"/>
              <a:buChar char="-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Dritte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717480" lvl="3" indent="-177480">
              <a:lnSpc>
                <a:spcPct val="100000"/>
              </a:lnSpc>
              <a:buClr>
                <a:srgbClr val="000000"/>
              </a:buClr>
              <a:buFont typeface="Symbol"/>
              <a:buChar char="-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Vierte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895320" lvl="4" indent="-177480">
              <a:lnSpc>
                <a:spcPct val="100000"/>
              </a:lnSpc>
              <a:buClr>
                <a:srgbClr val="000000"/>
              </a:buClr>
              <a:buFont typeface="Symbol"/>
              <a:buChar char="-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Fünfte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1074600" lvl="5" indent="-178920">
              <a:lnSpc>
                <a:spcPct val="100000"/>
              </a:lnSpc>
              <a:buClr>
                <a:srgbClr val="000000"/>
              </a:buClr>
              <a:buFont typeface="Symbol"/>
              <a:buChar char="-"/>
            </a:pPr>
            <a:r>
              <a:rPr lang="de-CH" sz="16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Sechste Ebene</a:t>
            </a:r>
            <a:endParaRPr lang="de-CH" sz="1600" b="0" strike="noStrike" spc="-1">
              <a:solidFill>
                <a:srgbClr val="000000"/>
              </a:solidFill>
              <a:latin typeface="Calibri"/>
            </a:endParaRPr>
          </a:p>
          <a:p>
            <a:pPr marL="1257480" lvl="6" indent="-182160">
              <a:lnSpc>
                <a:spcPct val="100000"/>
              </a:lnSpc>
              <a:buClr>
                <a:srgbClr val="000000"/>
              </a:buClr>
              <a:buFont typeface="Symbol"/>
              <a:buChar char="-"/>
            </a:pPr>
            <a:r>
              <a:rPr lang="de-CH" sz="16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Siebte Ebene</a:t>
            </a:r>
            <a:endParaRPr lang="de-CH" sz="1600" b="0" strike="noStrike" spc="-1">
              <a:solidFill>
                <a:srgbClr val="000000"/>
              </a:solidFill>
              <a:latin typeface="Calibri"/>
            </a:endParaRPr>
          </a:p>
          <a:p>
            <a:pPr marL="1436760" lvl="7" indent="-178920">
              <a:lnSpc>
                <a:spcPct val="100000"/>
              </a:lnSpc>
              <a:buClr>
                <a:srgbClr val="000000"/>
              </a:buClr>
              <a:buFont typeface="Symbol"/>
              <a:buChar char="-"/>
            </a:pPr>
            <a:r>
              <a:rPr lang="de-CH" sz="16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Achte Ebene</a:t>
            </a:r>
            <a:endParaRPr lang="de-CH" sz="1600" b="0" strike="noStrike" spc="-1">
              <a:solidFill>
                <a:srgbClr val="000000"/>
              </a:solidFill>
              <a:latin typeface="Calibri"/>
            </a:endParaRPr>
          </a:p>
          <a:p>
            <a:pPr marL="1614600" lvl="8" indent="-177480">
              <a:lnSpc>
                <a:spcPct val="100000"/>
              </a:lnSpc>
              <a:buClr>
                <a:srgbClr val="000000"/>
              </a:buClr>
              <a:buFont typeface="Symbol"/>
              <a:buChar char="-"/>
            </a:pPr>
            <a:r>
              <a:rPr lang="de-CH" sz="16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Neunte Ebene</a:t>
            </a:r>
            <a:endParaRPr lang="de-CH" sz="16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CustomShape 1"/>
          <p:cNvSpPr/>
          <p:nvPr/>
        </p:nvSpPr>
        <p:spPr>
          <a:xfrm>
            <a:off x="0" y="1413000"/>
            <a:ext cx="720360" cy="72756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17" name="Bild 14"/>
          <p:cNvPicPr/>
          <p:nvPr/>
        </p:nvPicPr>
        <p:blipFill>
          <a:blip r:embed="rId14"/>
          <a:stretch/>
        </p:blipFill>
        <p:spPr>
          <a:xfrm>
            <a:off x="812880" y="285840"/>
            <a:ext cx="1015560" cy="361440"/>
          </a:xfrm>
          <a:prstGeom prst="rect">
            <a:avLst/>
          </a:prstGeom>
          <a:ln>
            <a:noFill/>
          </a:ln>
        </p:spPr>
      </p:pic>
      <p:sp>
        <p:nvSpPr>
          <p:cNvPr id="218" name="PlaceHolder 2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>
                <a:solidFill>
                  <a:srgbClr val="686868"/>
                </a:solidFill>
                <a:latin typeface="Georgia"/>
                <a:ea typeface="ヒラギノ角ゴ Pro W3"/>
              </a:rPr>
              <a:t>Click to edit the title text formatTitelmasterformat durch Klicken bearbeiten</a:t>
            </a:r>
            <a:endParaRPr lang="de-CH" sz="2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PlaceHolder 3"/>
          <p:cNvSpPr>
            <a:spLocks noGrp="1"/>
          </p:cNvSpPr>
          <p:nvPr>
            <p:ph type="sldNum"/>
          </p:nvPr>
        </p:nvSpPr>
        <p:spPr>
          <a:xfrm>
            <a:off x="8206200" y="6661080"/>
            <a:ext cx="575280" cy="196560"/>
          </a:xfrm>
          <a:prstGeom prst="rect">
            <a:avLst/>
          </a:prstGeom>
        </p:spPr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en-US" sz="9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AAD34E28-EEC8-4541-B10D-39EB8D53E1E2}" type="slidenum">
              <a:rPr lang="en-US" sz="9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‹#›</a:t>
            </a:fld>
            <a:endParaRPr lang="en-US" sz="900" b="0" strike="noStrike" spc="-1">
              <a:latin typeface="Times New Roman"/>
            </a:endParaRPr>
          </a:p>
        </p:txBody>
      </p:sp>
      <p:sp>
        <p:nvSpPr>
          <p:cNvPr id="220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Aft>
                <a:spcPts val="1134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Aft>
                <a:spcPts val="567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CustomShape 1" hidden="1"/>
          <p:cNvSpPr/>
          <p:nvPr/>
        </p:nvSpPr>
        <p:spPr>
          <a:xfrm>
            <a:off x="0" y="1413000"/>
            <a:ext cx="720360" cy="72756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58" name="Bild 14"/>
          <p:cNvPicPr/>
          <p:nvPr/>
        </p:nvPicPr>
        <p:blipFill>
          <a:blip r:embed="rId14"/>
          <a:stretch/>
        </p:blipFill>
        <p:spPr>
          <a:xfrm>
            <a:off x="812880" y="285840"/>
            <a:ext cx="1015560" cy="361440"/>
          </a:xfrm>
          <a:prstGeom prst="rect">
            <a:avLst/>
          </a:prstGeom>
          <a:ln>
            <a:noFill/>
          </a:ln>
        </p:spPr>
      </p:pic>
      <p:pic>
        <p:nvPicPr>
          <p:cNvPr id="259" name="Picture 2"/>
          <p:cNvPicPr/>
          <p:nvPr/>
        </p:nvPicPr>
        <p:blipFill>
          <a:blip r:embed="rId15"/>
          <a:stretch/>
        </p:blipFill>
        <p:spPr>
          <a:xfrm>
            <a:off x="826920" y="1019880"/>
            <a:ext cx="8370360" cy="5578920"/>
          </a:xfrm>
          <a:prstGeom prst="rect">
            <a:avLst/>
          </a:prstGeom>
          <a:ln>
            <a:noFill/>
          </a:ln>
        </p:spPr>
      </p:pic>
      <p:sp>
        <p:nvSpPr>
          <p:cNvPr id="260" name="PlaceHolder 2"/>
          <p:cNvSpPr>
            <a:spLocks noGrp="1"/>
          </p:cNvSpPr>
          <p:nvPr>
            <p:ph type="sldNum"/>
          </p:nvPr>
        </p:nvSpPr>
        <p:spPr>
          <a:xfrm>
            <a:off x="8206200" y="6661080"/>
            <a:ext cx="575280" cy="196560"/>
          </a:xfrm>
          <a:prstGeom prst="rect">
            <a:avLst/>
          </a:prstGeom>
        </p:spPr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en-US" sz="9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F384C460-B341-494D-B055-F2D151E37854}" type="slidenum">
              <a:rPr lang="en-US" sz="9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‹#›</a:t>
            </a:fld>
            <a:endParaRPr lang="en-US" sz="900" b="0" strike="noStrike" spc="-1">
              <a:latin typeface="Times New Roman"/>
            </a:endParaRPr>
          </a:p>
        </p:txBody>
      </p:sp>
      <p:sp>
        <p:nvSpPr>
          <p:cNvPr id="261" name="PlaceHolder 3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>
                <a:solidFill>
                  <a:srgbClr val="686868"/>
                </a:solidFill>
                <a:latin typeface="Georgia"/>
                <a:ea typeface="ヒラギノ角ゴ Pro W3"/>
              </a:rPr>
              <a:t>Click to edit the title text formatTitelmasterformat durch Klicken bearbeiten</a:t>
            </a:r>
            <a:endParaRPr lang="de-CH" sz="2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PlaceHolder 4"/>
          <p:cNvSpPr>
            <a:spLocks noGrp="1"/>
          </p:cNvSpPr>
          <p:nvPr>
            <p:ph type="body"/>
          </p:nvPr>
        </p:nvSpPr>
        <p:spPr>
          <a:xfrm>
            <a:off x="826920" y="1019880"/>
            <a:ext cx="2289240" cy="5577480"/>
          </a:xfrm>
          <a:prstGeom prst="rect">
            <a:avLst/>
          </a:prstGeom>
        </p:spPr>
        <p:txBody>
          <a:bodyPr lIns="72000" tIns="360000" rIns="36000" bIns="36000"/>
          <a:lstStyle/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Click to edit the outline text format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864000" lvl="1" indent="-324000">
              <a:spcAft>
                <a:spcPts val="1134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Second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1296000" lvl="2" indent="-288000"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Third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1728000" lvl="3" indent="-216000">
              <a:spcAft>
                <a:spcPts val="567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Fourth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2160000" lvl="4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Fifth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2592000" lvl="5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Sixth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3024000" lvl="6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Seventh Outline LevelTextmasterformat bearbeiten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3456000" lvl="7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Zweite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3888000" lvl="8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Dritte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Vierte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Fünfte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63" name="Bild 14"/>
          <p:cNvPicPr/>
          <p:nvPr/>
        </p:nvPicPr>
        <p:blipFill>
          <a:blip r:embed="rId14"/>
          <a:stretch/>
        </p:blipFill>
        <p:spPr>
          <a:xfrm>
            <a:off x="812880" y="285840"/>
            <a:ext cx="1015560" cy="361440"/>
          </a:xfrm>
          <a:prstGeom prst="rect">
            <a:avLst/>
          </a:prstGeom>
          <a:ln>
            <a:noFill/>
          </a:ln>
        </p:spPr>
      </p:pic>
      <p:sp>
        <p:nvSpPr>
          <p:cNvPr id="264" name="CustomShape 5"/>
          <p:cNvSpPr/>
          <p:nvPr/>
        </p:nvSpPr>
        <p:spPr>
          <a:xfrm>
            <a:off x="0" y="1019880"/>
            <a:ext cx="720360" cy="72756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CustomShape 1"/>
          <p:cNvSpPr/>
          <p:nvPr/>
        </p:nvSpPr>
        <p:spPr>
          <a:xfrm>
            <a:off x="0" y="1413000"/>
            <a:ext cx="720360" cy="727560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02" name="Bild 14"/>
          <p:cNvPicPr/>
          <p:nvPr/>
        </p:nvPicPr>
        <p:blipFill>
          <a:blip r:embed="rId14"/>
          <a:stretch/>
        </p:blipFill>
        <p:spPr>
          <a:xfrm>
            <a:off x="812880" y="285840"/>
            <a:ext cx="1015560" cy="361440"/>
          </a:xfrm>
          <a:prstGeom prst="rect">
            <a:avLst/>
          </a:prstGeom>
          <a:ln>
            <a:noFill/>
          </a:ln>
        </p:spPr>
      </p:pic>
      <p:sp>
        <p:nvSpPr>
          <p:cNvPr id="303" name="PlaceHolder 2"/>
          <p:cNvSpPr>
            <a:spLocks noGrp="1"/>
          </p:cNvSpPr>
          <p:nvPr>
            <p:ph type="body"/>
          </p:nvPr>
        </p:nvSpPr>
        <p:spPr>
          <a:xfrm>
            <a:off x="1042920" y="1341360"/>
            <a:ext cx="7741800" cy="467964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Click to edit the outline text format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864000" lvl="1" indent="-324000">
              <a:spcAft>
                <a:spcPts val="1134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Second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1296000" lvl="2" indent="-288000"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Third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1728000" lvl="3" indent="-216000">
              <a:spcAft>
                <a:spcPts val="567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Fourth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2160000" lvl="4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Fifth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2592000" lvl="5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Sixth Outline Level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3024000" lvl="6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Seventh Outline LevelMastertextformat bearbeiten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3456000" lvl="7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Zweite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3888000" lvl="8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Dritte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Vierte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8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Fünfte Ebene</a:t>
            </a:r>
            <a:endParaRPr lang="de-CH" sz="1800" b="0" strike="noStrike" spc="-1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6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Sechste Ebene</a:t>
            </a:r>
            <a:endParaRPr lang="de-CH" sz="1600" b="0" strike="noStrike" spc="-1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6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Siebte Ebene</a:t>
            </a:r>
            <a:endParaRPr lang="de-CH" sz="1600" b="0" strike="noStrike" spc="-1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6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Achte Ebene</a:t>
            </a:r>
            <a:endParaRPr lang="de-CH" sz="1600" b="0" strike="noStrike" spc="-1">
              <a:solidFill>
                <a:srgbClr val="000000"/>
              </a:solid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CH" sz="16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Neunte Ebene</a:t>
            </a:r>
            <a:endParaRPr lang="de-CH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4" name="PlaceHolder 3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7520" cy="50832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>
                <a:solidFill>
                  <a:srgbClr val="686868"/>
                </a:solidFill>
                <a:latin typeface="Georgia"/>
                <a:ea typeface="ヒラギノ角ゴ Pro W3"/>
              </a:rPr>
              <a:t>Click to edit the title text formatTitelmasterformat durch Klicken bearbeiten</a:t>
            </a:r>
            <a:endParaRPr lang="de-CH" sz="2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6" name="TextShape 5"/>
          <p:cNvSpPr txBox="1"/>
          <p:nvPr/>
        </p:nvSpPr>
        <p:spPr>
          <a:xfrm>
            <a:off x="8481600" y="6661080"/>
            <a:ext cx="800640" cy="196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9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8D5C0325-53A3-45B0-AF07-AAE067E947FD}" type="slidenum">
              <a:rPr lang="en-US" sz="900" b="0" strike="noStrike" spc="-1">
                <a:solidFill>
                  <a:srgbClr val="000000"/>
                </a:solidFill>
                <a:latin typeface="Calibri"/>
                <a:ea typeface="ヒラギノ角ゴ Pro W3"/>
              </a:rPr>
              <a:t>‹#›</a:t>
            </a:fld>
            <a:endParaRPr lang="en-US" sz="900" b="0" strike="noStrike" spc="-1">
              <a:latin typeface="Times New Roman"/>
            </a:endParaRPr>
          </a:p>
        </p:txBody>
      </p:sp>
      <p:sp>
        <p:nvSpPr>
          <p:cNvPr id="307" name="PlaceHolder 6"/>
          <p:cNvSpPr>
            <a:spLocks noGrp="1"/>
          </p:cNvSpPr>
          <p:nvPr>
            <p:ph type="dt"/>
          </p:nvPr>
        </p:nvSpPr>
        <p:spPr>
          <a:xfrm>
            <a:off x="457200" y="6247440"/>
            <a:ext cx="2130120" cy="4726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308" name="PlaceHolder 7"/>
          <p:cNvSpPr>
            <a:spLocks noGrp="1"/>
          </p:cNvSpPr>
          <p:nvPr>
            <p:ph type="ftr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309" name="PlaceHolder 8"/>
          <p:cNvSpPr>
            <a:spLocks noGrp="1"/>
          </p:cNvSpPr>
          <p:nvPr>
            <p:ph type="sldNum"/>
          </p:nvPr>
        </p:nvSpPr>
        <p:spPr>
          <a:xfrm>
            <a:off x="6555960" y="6247440"/>
            <a:ext cx="2130120" cy="4726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EFF05904-97FF-40AB-A5F5-93BEF50EBF54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  <p:sp>
        <p:nvSpPr>
          <p:cNvPr id="13" name="TextShape 5"/>
          <p:cNvSpPr txBox="1"/>
          <p:nvPr userDrawn="1"/>
        </p:nvSpPr>
        <p:spPr>
          <a:xfrm>
            <a:off x="73440" y="6661080"/>
            <a:ext cx="1302840" cy="196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9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Eduard</a:t>
            </a:r>
            <a:r>
              <a:rPr lang="en-US" sz="900" b="0" strike="noStrike" spc="-1" baseline="0" dirty="0">
                <a:solidFill>
                  <a:srgbClr val="000000"/>
                </a:solidFill>
                <a:latin typeface="Calibri"/>
                <a:ea typeface="ヒラギノ角ゴ Pro W3"/>
              </a:rPr>
              <a:t> Prat</a:t>
            </a:r>
            <a:r>
              <a:rPr lang="en-US" sz="9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, PSI</a:t>
            </a:r>
            <a:endParaRPr lang="en-US" sz="900" b="0" strike="noStrike" spc="-1" dirty="0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5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0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intranet.psi.ch/Swiss_FEL/SFOperation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7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TextShape 1"/>
          <p:cNvSpPr txBox="1"/>
          <p:nvPr/>
        </p:nvSpPr>
        <p:spPr>
          <a:xfrm>
            <a:off x="814320" y="4572000"/>
            <a:ext cx="7968960" cy="1090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800" b="0" strike="noStrike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Athos </a:t>
            </a:r>
            <a:r>
              <a:rPr lang="de-CH" sz="2800" b="0" strike="noStrike" spc="-1" dirty="0" err="1" smtClean="0">
                <a:solidFill>
                  <a:srgbClr val="808080"/>
                </a:solidFill>
                <a:latin typeface="Georgia"/>
                <a:ea typeface="ヒラギノ角ゴ Pro W3"/>
              </a:rPr>
              <a:t>overview</a:t>
            </a:r>
            <a:r>
              <a:rPr lang="de-CH" sz="2800" b="0" strike="noStrike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, </a:t>
            </a:r>
            <a:r>
              <a:rPr lang="de-CH" sz="2800" b="0" strike="noStrike" spc="-1" dirty="0" err="1" smtClean="0">
                <a:solidFill>
                  <a:srgbClr val="808080"/>
                </a:solidFill>
                <a:latin typeface="Georgia"/>
                <a:ea typeface="ヒラギノ角ゴ Pro W3"/>
              </a:rPr>
              <a:t>status</a:t>
            </a:r>
            <a:r>
              <a:rPr lang="de-CH" sz="2800" b="0" strike="noStrike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 </a:t>
            </a:r>
            <a:r>
              <a:rPr lang="de-CH" sz="2800" b="0" strike="noStrike" spc="-1" dirty="0" err="1" smtClean="0">
                <a:solidFill>
                  <a:srgbClr val="808080"/>
                </a:solidFill>
                <a:latin typeface="Georgia"/>
                <a:ea typeface="ヒラギノ角ゴ Pro W3"/>
              </a:rPr>
              <a:t>and</a:t>
            </a:r>
            <a:r>
              <a:rPr lang="de-CH" sz="2800" b="0" strike="noStrike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 </a:t>
            </a:r>
            <a:r>
              <a:rPr lang="de-CH" sz="2800" b="0" strike="noStrike" spc="-1" dirty="0" err="1" smtClean="0">
                <a:solidFill>
                  <a:srgbClr val="808080"/>
                </a:solidFill>
                <a:latin typeface="Georgia"/>
                <a:ea typeface="ヒラギノ角ゴ Pro W3"/>
              </a:rPr>
              <a:t>plans</a:t>
            </a:r>
            <a:endParaRPr lang="de-CH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4" name="TextShape 2"/>
          <p:cNvSpPr txBox="1"/>
          <p:nvPr/>
        </p:nvSpPr>
        <p:spPr>
          <a:xfrm>
            <a:off x="814320" y="4140000"/>
            <a:ext cx="7968960" cy="364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999999"/>
                </a:solidFill>
                <a:latin typeface="Calibri"/>
                <a:ea typeface="ヒラギノ角ゴ Pro W3"/>
              </a:rPr>
              <a:t>Eduard Prat </a:t>
            </a:r>
            <a:r>
              <a:rPr lang="en-US" sz="1800" b="1" strike="noStrike" spc="-1" dirty="0" smtClean="0">
                <a:solidFill>
                  <a:srgbClr val="999999"/>
                </a:solidFill>
                <a:latin typeface="Calibri"/>
                <a:ea typeface="ヒラギノ角ゴ Pro W3"/>
              </a:rPr>
              <a:t>::  FEL Beam Dynamics :: Paul </a:t>
            </a:r>
            <a:r>
              <a:rPr lang="en-US" sz="1800" b="1" strike="noStrike" spc="-1" dirty="0" err="1">
                <a:solidFill>
                  <a:srgbClr val="999999"/>
                </a:solidFill>
                <a:latin typeface="Calibri"/>
                <a:ea typeface="ヒラギノ角ゴ Pro W3"/>
              </a:rPr>
              <a:t>Scherrer</a:t>
            </a:r>
            <a:r>
              <a:rPr lang="en-US" sz="1800" b="1" strike="noStrike" spc="-1" dirty="0">
                <a:solidFill>
                  <a:srgbClr val="999999"/>
                </a:solidFill>
                <a:latin typeface="Calibri"/>
                <a:ea typeface="ヒラギノ角ゴ Pro W3"/>
              </a:rPr>
              <a:t> </a:t>
            </a:r>
            <a:r>
              <a:rPr lang="en-US" sz="1800" b="1" strike="noStrike" spc="-1" dirty="0" err="1">
                <a:solidFill>
                  <a:srgbClr val="999999"/>
                </a:solidFill>
                <a:latin typeface="Calibri"/>
                <a:ea typeface="ヒラギノ角ゴ Pro W3"/>
              </a:rPr>
              <a:t>Institut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355" name="TextShape 3"/>
          <p:cNvSpPr txBox="1"/>
          <p:nvPr/>
        </p:nvSpPr>
        <p:spPr>
          <a:xfrm>
            <a:off x="763560" y="5095380"/>
            <a:ext cx="8019720" cy="10387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10000"/>
              </a:lnSpc>
            </a:pPr>
            <a:r>
              <a:rPr lang="en-US" sz="1800" b="1" strike="noStrike" spc="-1" dirty="0" err="1" smtClean="0">
                <a:solidFill>
                  <a:srgbClr val="999999"/>
                </a:solidFill>
                <a:latin typeface="Calibri"/>
                <a:ea typeface="ヒラギノ角ゴ Pro W3"/>
              </a:rPr>
              <a:t>SwissFEL</a:t>
            </a:r>
            <a:r>
              <a:rPr lang="en-US" sz="1800" b="1" strike="noStrike" spc="-1" dirty="0" smtClean="0">
                <a:solidFill>
                  <a:srgbClr val="999999"/>
                </a:solidFill>
                <a:latin typeface="Calibri"/>
                <a:ea typeface="ヒラギノ角ゴ Pro W3"/>
              </a:rPr>
              <a:t> Progress Meeting (SPM), 26</a:t>
            </a:r>
            <a:r>
              <a:rPr lang="en-US" b="1" spc="-1" dirty="0" smtClean="0">
                <a:solidFill>
                  <a:srgbClr val="999999"/>
                </a:solidFill>
                <a:latin typeface="Calibri"/>
              </a:rPr>
              <a:t> November </a:t>
            </a:r>
            <a:r>
              <a:rPr lang="en-US" b="1" spc="-1" dirty="0">
                <a:solidFill>
                  <a:srgbClr val="999999"/>
                </a:solidFill>
                <a:latin typeface="Calibri"/>
              </a:rPr>
              <a:t>2019</a:t>
            </a:r>
            <a:endParaRPr lang="en-US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0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Kicker </a:t>
            </a:r>
            <a:r>
              <a:rPr lang="de-CH" sz="2500" b="0" strike="noStrike" spc="-1" dirty="0" err="1" smtClean="0">
                <a:solidFill>
                  <a:srgbClr val="808080"/>
                </a:solidFill>
                <a:latin typeface="Georgia"/>
                <a:ea typeface="ヒラギノ角ゴ Pro W3"/>
              </a:rPr>
              <a:t>and</a:t>
            </a:r>
            <a:r>
              <a:rPr lang="de-CH" sz="2500" b="0" strike="noStrike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 </a:t>
            </a:r>
            <a:r>
              <a:rPr lang="de-CH" sz="2500" b="0" strike="noStrike" spc="-1" dirty="0" err="1" smtClean="0">
                <a:solidFill>
                  <a:srgbClr val="808080"/>
                </a:solidFill>
                <a:latin typeface="Georgia"/>
                <a:ea typeface="ヒラギノ角ゴ Pro W3"/>
              </a:rPr>
              <a:t>septum</a:t>
            </a:r>
            <a:endParaRPr lang="de-CH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4" name="TextShape 4"/>
          <p:cNvSpPr txBox="1"/>
          <p:nvPr/>
        </p:nvSpPr>
        <p:spPr>
          <a:xfrm>
            <a:off x="883140" y="1196042"/>
            <a:ext cx="7768493" cy="1211095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lIns="0" tIns="0" rIns="0" bIns="0"/>
          <a:lstStyle/>
          <a:p>
            <a:pPr marL="320040" indent="-182880">
              <a:lnSpc>
                <a:spcPct val="100000"/>
              </a:lnSpc>
              <a:spcBef>
                <a:spcPts val="145"/>
              </a:spcBef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Custom-designed resonant kicker magnet and septum to </a:t>
            </a:r>
            <a:r>
              <a:rPr lang="en-US" sz="1600" spc="-1" dirty="0">
                <a:solidFill>
                  <a:srgbClr val="000000"/>
                </a:solidFill>
                <a:latin typeface="Calibri"/>
                <a:ea typeface="ヒラギノ角ゴ Pro W3"/>
              </a:rPr>
              <a:t>distribute </a:t>
            </a: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2 bunches (separated by 28 ns) to Aramis and Athos.</a:t>
            </a:r>
          </a:p>
          <a:p>
            <a:pPr marL="320040" indent="-182880">
              <a:lnSpc>
                <a:spcPct val="100000"/>
              </a:lnSpc>
              <a:spcBef>
                <a:spcPts val="145"/>
              </a:spcBef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Required to operate Aramis and Athos at 100 Hz</a:t>
            </a:r>
            <a:endParaRPr lang="en-US" sz="1600" spc="-1" dirty="0">
              <a:solidFill>
                <a:srgbClr val="000000"/>
              </a:solidFill>
              <a:latin typeface="Calibri"/>
              <a:ea typeface="ヒラギノ角ゴ Pro W3"/>
            </a:endParaRPr>
          </a:p>
          <a:p>
            <a:pPr marL="320040" indent="-182880">
              <a:lnSpc>
                <a:spcPct val="100000"/>
              </a:lnSpc>
              <a:spcBef>
                <a:spcPts val="145"/>
              </a:spcBef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Status: </a:t>
            </a:r>
            <a:r>
              <a:rPr lang="en-US" sz="1600" strike="noStrike" spc="-1" dirty="0" smtClean="0">
                <a:solidFill>
                  <a:srgbClr val="00B050"/>
                </a:solidFill>
                <a:latin typeface="Calibri"/>
                <a:ea typeface="ヒラギノ角ゴ Pro W3"/>
              </a:rPr>
              <a:t>installed and successfully commissioned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9198" y="2782276"/>
            <a:ext cx="5670861" cy="32121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56224" y="6030983"/>
            <a:ext cx="44968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Vertical plane beam trajectories </a:t>
            </a:r>
            <a:r>
              <a:rPr lang="en-US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the kicker </a:t>
            </a:r>
            <a:r>
              <a:rPr lang="en-US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region </a:t>
            </a:r>
            <a:endParaRPr lang="de-CH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0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Passive </a:t>
            </a:r>
            <a:r>
              <a:rPr lang="de-CH" sz="2500" spc="-1" dirty="0" err="1">
                <a:solidFill>
                  <a:srgbClr val="808080"/>
                </a:solidFill>
                <a:latin typeface="Georgia"/>
                <a:ea typeface="ヒラギノ角ゴ Pro W3"/>
              </a:rPr>
              <a:t>d</a:t>
            </a:r>
            <a:r>
              <a:rPr lang="de-CH" sz="2500" b="0" strike="noStrike" spc="-1" dirty="0" err="1" smtClean="0">
                <a:solidFill>
                  <a:srgbClr val="808080"/>
                </a:solidFill>
                <a:latin typeface="Georgia"/>
                <a:ea typeface="ヒラギノ角ゴ Pro W3"/>
              </a:rPr>
              <a:t>echirper</a:t>
            </a:r>
            <a:endParaRPr lang="de-CH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4" name="TextShape 4"/>
          <p:cNvSpPr txBox="1"/>
          <p:nvPr/>
        </p:nvSpPr>
        <p:spPr>
          <a:xfrm>
            <a:off x="883140" y="1196043"/>
            <a:ext cx="8096737" cy="179725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lIns="0" tIns="0" rIns="0" bIns="0"/>
          <a:lstStyle/>
          <a:p>
            <a:pPr marL="320040" indent="-182880">
              <a:lnSpc>
                <a:spcPct val="100000"/>
              </a:lnSpc>
              <a:spcBef>
                <a:spcPts val="145"/>
              </a:spcBef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8 corrugated plates between switchyard and </a:t>
            </a:r>
            <a:r>
              <a:rPr lang="en-US" sz="1600" spc="-1" dirty="0" err="1" smtClean="0">
                <a:solidFill>
                  <a:srgbClr val="000000"/>
                </a:solidFill>
                <a:latin typeface="Calibri"/>
                <a:ea typeface="ヒラギノ角ゴ Pro W3"/>
              </a:rPr>
              <a:t>undulator</a:t>
            </a: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 beamline</a:t>
            </a:r>
          </a:p>
          <a:p>
            <a:pPr marL="320040" indent="-182880">
              <a:lnSpc>
                <a:spcPct val="100000"/>
              </a:lnSpc>
              <a:spcBef>
                <a:spcPts val="145"/>
              </a:spcBef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Required to:</a:t>
            </a:r>
          </a:p>
          <a:p>
            <a:pPr marL="777240" lvl="1" indent="-18288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Remove residual energy chirp of the electron beam (needed for SASE with low bandwidth, HB-SASE). </a:t>
            </a:r>
          </a:p>
          <a:p>
            <a:pPr marL="777240" lvl="1" indent="-18288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Induce transverse beam tilt to the beam (needed for many modes). </a:t>
            </a:r>
          </a:p>
          <a:p>
            <a:pPr marL="777240" lvl="1" indent="-18288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600" spc="-1" dirty="0" smtClean="0">
              <a:solidFill>
                <a:srgbClr val="000000"/>
              </a:solidFill>
              <a:latin typeface="Calibri"/>
              <a:ea typeface="ヒラギノ角ゴ Pro W3"/>
            </a:endParaRPr>
          </a:p>
          <a:p>
            <a:pPr marL="777240" lvl="1" indent="-18288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Measure and monitor FEL performance</a:t>
            </a:r>
          </a:p>
          <a:p>
            <a:pPr marL="320040" indent="-182880">
              <a:lnSpc>
                <a:spcPct val="100000"/>
              </a:lnSpc>
              <a:spcBef>
                <a:spcPts val="145"/>
              </a:spcBef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Status: </a:t>
            </a:r>
            <a:r>
              <a:rPr lang="en-US" sz="1600" spc="-1" dirty="0">
                <a:solidFill>
                  <a:srgbClr val="00B050"/>
                </a:solidFill>
                <a:latin typeface="Calibri"/>
                <a:ea typeface="ヒラギノ角ゴ Pro W3"/>
              </a:rPr>
              <a:t>2 structures installed to be commissioned in December</a:t>
            </a:r>
            <a:r>
              <a:rPr lang="en-US" sz="1600" spc="-1" dirty="0">
                <a:solidFill>
                  <a:srgbClr val="000000"/>
                </a:solidFill>
                <a:latin typeface="Calibri"/>
                <a:ea typeface="ヒラギノ角ゴ Pro W3"/>
              </a:rPr>
              <a:t>, </a:t>
            </a:r>
            <a:r>
              <a:rPr lang="en-US" sz="1600" spc="-1" dirty="0">
                <a:solidFill>
                  <a:srgbClr val="FFC000"/>
                </a:solidFill>
                <a:latin typeface="Calibri"/>
                <a:ea typeface="ヒラギノ角ゴ Pro W3"/>
              </a:rPr>
              <a:t>6 </a:t>
            </a:r>
            <a:r>
              <a:rPr lang="en-US" sz="1600" spc="-1" dirty="0" smtClean="0">
                <a:solidFill>
                  <a:srgbClr val="FFC000"/>
                </a:solidFill>
                <a:latin typeface="Calibri"/>
                <a:ea typeface="ヒラギノ角ゴ Pro W3"/>
              </a:rPr>
              <a:t>to </a:t>
            </a:r>
            <a:r>
              <a:rPr lang="en-US" sz="1600" spc="-1" dirty="0">
                <a:solidFill>
                  <a:srgbClr val="FFC000"/>
                </a:solidFill>
                <a:latin typeface="Calibri"/>
                <a:ea typeface="ヒラギノ角ゴ Pro W3"/>
              </a:rPr>
              <a:t>be installed in 2020</a:t>
            </a:r>
            <a:r>
              <a:rPr lang="en-US" sz="1600" spc="-1" dirty="0">
                <a:solidFill>
                  <a:srgbClr val="000000"/>
                </a:solidFill>
                <a:latin typeface="Calibri"/>
                <a:ea typeface="ヒラギノ角ゴ Pro W3"/>
              </a:rPr>
              <a:t>. </a:t>
            </a:r>
            <a:endParaRPr lang="en-US" sz="1600" spc="-1" dirty="0">
              <a:solidFill>
                <a:srgbClr val="00B050"/>
              </a:solidFill>
              <a:latin typeface="Calibri"/>
              <a:ea typeface="ヒラギノ角ゴ Pro W3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" y="3759200"/>
            <a:ext cx="4388744" cy="19383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529" y="3550315"/>
            <a:ext cx="3351209" cy="25483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2508" y="5961579"/>
            <a:ext cx="45257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Dechirper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 vacuum chamber where two parallel corrugation </a:t>
            </a:r>
            <a:endParaRPr lang="en-US" sz="1400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4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plates  (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insets) </a:t>
            </a:r>
            <a:r>
              <a:rPr lang="en-US" sz="14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can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be moved close to the beam trajectory.</a:t>
            </a:r>
            <a:endParaRPr lang="de-CH" sz="1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2839" y="6129406"/>
            <a:ext cx="33918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Simulation results of the </a:t>
            </a:r>
            <a:r>
              <a:rPr lang="en-US" sz="14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“chirping” and tilt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generation using a passive device. </a:t>
            </a:r>
            <a:r>
              <a:rPr lang="en-US" sz="14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de-CH" sz="1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46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0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Post-</a:t>
            </a:r>
            <a:r>
              <a:rPr lang="de-CH" sz="2500" b="0" strike="noStrike" spc="-1" dirty="0" err="1" smtClean="0">
                <a:solidFill>
                  <a:srgbClr val="808080"/>
                </a:solidFill>
                <a:latin typeface="Georgia"/>
                <a:ea typeface="ヒラギノ角ゴ Pro W3"/>
              </a:rPr>
              <a:t>undulator</a:t>
            </a:r>
            <a:r>
              <a:rPr lang="de-CH" sz="2500" b="0" strike="noStrike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 RF </a:t>
            </a:r>
            <a:r>
              <a:rPr lang="de-CH" sz="2500" b="0" strike="noStrike" spc="-1" dirty="0" err="1" smtClean="0">
                <a:solidFill>
                  <a:srgbClr val="808080"/>
                </a:solidFill>
                <a:latin typeface="Georgia"/>
                <a:ea typeface="ヒラギノ角ゴ Pro W3"/>
              </a:rPr>
              <a:t>transverse</a:t>
            </a:r>
            <a:r>
              <a:rPr lang="de-CH" sz="2500" b="0" strike="noStrike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 </a:t>
            </a:r>
            <a:r>
              <a:rPr lang="de-CH" sz="2500" b="0" strike="noStrike" spc="-1" dirty="0" err="1" smtClean="0">
                <a:solidFill>
                  <a:srgbClr val="808080"/>
                </a:solidFill>
                <a:latin typeface="Georgia"/>
                <a:ea typeface="ヒラギノ角ゴ Pro W3"/>
              </a:rPr>
              <a:t>deflector</a:t>
            </a:r>
            <a:endParaRPr lang="de-CH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4" name="TextShape 4"/>
          <p:cNvSpPr txBox="1"/>
          <p:nvPr/>
        </p:nvSpPr>
        <p:spPr>
          <a:xfrm>
            <a:off x="883141" y="1196043"/>
            <a:ext cx="7682522" cy="1937926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lIns="0" tIns="0" rIns="0" bIns="0"/>
          <a:lstStyle/>
          <a:p>
            <a:pPr marL="320040" indent="-182880">
              <a:lnSpc>
                <a:spcPct val="100000"/>
              </a:lnSpc>
              <a:spcBef>
                <a:spcPts val="145"/>
              </a:spcBef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X-band RF deflector after the </a:t>
            </a:r>
            <a:r>
              <a:rPr lang="en-US" sz="1600" spc="-1" dirty="0" err="1" smtClean="0">
                <a:solidFill>
                  <a:srgbClr val="000000"/>
                </a:solidFill>
                <a:latin typeface="Calibri"/>
                <a:ea typeface="ヒラギノ角ゴ Pro W3"/>
              </a:rPr>
              <a:t>undulator</a:t>
            </a: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 beamline. Variable polarization (successfully demonstrated at DESY!)</a:t>
            </a:r>
          </a:p>
          <a:p>
            <a:pPr marL="320040" indent="-182880">
              <a:lnSpc>
                <a:spcPct val="100000"/>
              </a:lnSpc>
              <a:spcBef>
                <a:spcPts val="145"/>
              </a:spcBef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Required to:  </a:t>
            </a:r>
          </a:p>
          <a:p>
            <a:pPr marL="777240" lvl="1" indent="-18288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Characterize and optimize the electron beam quality (compression, slice emittance, beam tilt, etc.)</a:t>
            </a:r>
          </a:p>
          <a:p>
            <a:pPr marL="777240" lvl="1" indent="-18288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Measure and monitor FEL performance (power profile)</a:t>
            </a:r>
          </a:p>
          <a:p>
            <a:pPr marL="320040" indent="-182880">
              <a:lnSpc>
                <a:spcPct val="100000"/>
              </a:lnSpc>
              <a:spcBef>
                <a:spcPts val="145"/>
              </a:spcBef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>
                <a:solidFill>
                  <a:srgbClr val="000000"/>
                </a:solidFill>
                <a:latin typeface="Calibri"/>
                <a:ea typeface="ヒラギノ角ゴ Pro W3"/>
              </a:rPr>
              <a:t>Status: </a:t>
            </a:r>
            <a:r>
              <a:rPr lang="en-US" sz="1600" spc="-1" dirty="0">
                <a:solidFill>
                  <a:srgbClr val="FF0000"/>
                </a:solidFill>
                <a:latin typeface="Calibri"/>
                <a:ea typeface="ヒラギノ角ゴ Pro W3"/>
              </a:rPr>
              <a:t>RF conditioning planned for December 2020.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25" y="3342497"/>
            <a:ext cx="3664191" cy="23837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920" y="4275015"/>
            <a:ext cx="4308948" cy="114426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91277" y="5419280"/>
            <a:ext cx="42662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Concept of the post-</a:t>
            </a:r>
            <a:r>
              <a:rPr lang="en-US" sz="1600" i="1" dirty="0" err="1">
                <a:latin typeface="Calibri" panose="020F0502020204030204" pitchFamily="34" charset="0"/>
                <a:cs typeface="Calibri" panose="020F0502020204030204" pitchFamily="34" charset="0"/>
              </a:rPr>
              <a:t>undulator</a:t>
            </a:r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 diagnostic </a:t>
            </a:r>
            <a:r>
              <a:rPr lang="en-US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section</a:t>
            </a:r>
            <a:endParaRPr lang="de-CH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43765" y="5934785"/>
            <a:ext cx="46387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Left: detail of the RF field in the input/output coupler. </a:t>
            </a:r>
            <a:endParaRPr lang="en-US" sz="1600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Middle</a:t>
            </a:r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: complete TDS prototype. Right: basic disc.</a:t>
            </a:r>
            <a:endParaRPr lang="de-CH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90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0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500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Two-color chicane</a:t>
            </a:r>
            <a:endParaRPr lang="de-CH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4" name="TextShape 4"/>
          <p:cNvSpPr txBox="1"/>
          <p:nvPr/>
        </p:nvSpPr>
        <p:spPr>
          <a:xfrm>
            <a:off x="912001" y="1118391"/>
            <a:ext cx="8096737" cy="961004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lIns="0" tIns="0" rIns="0" bIns="0"/>
          <a:lstStyle/>
          <a:p>
            <a:pPr marL="320040" indent="-182880">
              <a:lnSpc>
                <a:spcPct val="100000"/>
              </a:lnSpc>
              <a:spcBef>
                <a:spcPts val="145"/>
              </a:spcBef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4 dipole magnet chicane installed in the middle of the </a:t>
            </a:r>
            <a:r>
              <a:rPr lang="en-US" sz="1600" spc="-1" dirty="0" err="1" smtClean="0">
                <a:solidFill>
                  <a:srgbClr val="000000"/>
                </a:solidFill>
                <a:latin typeface="Calibri"/>
                <a:ea typeface="ヒラギノ角ゴ Pro W3"/>
              </a:rPr>
              <a:t>undulator</a:t>
            </a: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 beamline</a:t>
            </a:r>
          </a:p>
          <a:p>
            <a:pPr marL="320040" indent="-182880">
              <a:lnSpc>
                <a:spcPct val="100000"/>
              </a:lnSpc>
              <a:spcBef>
                <a:spcPts val="145"/>
              </a:spcBef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Required to generate two colors with large </a:t>
            </a:r>
            <a:r>
              <a:rPr lang="en-US" sz="1600" spc="-1" dirty="0" err="1" smtClean="0">
                <a:solidFill>
                  <a:srgbClr val="000000"/>
                </a:solidFill>
                <a:latin typeface="Calibri"/>
                <a:ea typeface="ヒラギノ角ゴ Pro W3"/>
              </a:rPr>
              <a:t>tunability</a:t>
            </a: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 (up to 500 fs), using a tilted beam. </a:t>
            </a:r>
          </a:p>
          <a:p>
            <a:pPr marL="320040" indent="-182880">
              <a:lnSpc>
                <a:spcPct val="100000"/>
              </a:lnSpc>
              <a:spcBef>
                <a:spcPts val="145"/>
              </a:spcBef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Status</a:t>
            </a:r>
            <a:r>
              <a:rPr lang="en-US" sz="1600" spc="-1" dirty="0">
                <a:solidFill>
                  <a:srgbClr val="000000"/>
                </a:solidFill>
                <a:latin typeface="Calibri"/>
                <a:ea typeface="ヒラギノ角ゴ Pro W3"/>
              </a:rPr>
              <a:t>: </a:t>
            </a:r>
            <a:r>
              <a:rPr lang="en-US" sz="1600" spc="-1" dirty="0" smtClean="0">
                <a:solidFill>
                  <a:srgbClr val="00B050"/>
                </a:solidFill>
                <a:latin typeface="Calibri"/>
                <a:ea typeface="ヒラギノ角ゴ Pro W3"/>
              </a:rPr>
              <a:t>installed, to be commissioned in December 2019 </a:t>
            </a:r>
            <a:endParaRPr lang="en-US" sz="1600" spc="-1" dirty="0">
              <a:solidFill>
                <a:srgbClr val="00B050"/>
              </a:solidFill>
              <a:latin typeface="Calibri"/>
              <a:ea typeface="ヒラギノ角ゴ Pro W3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5981" y="2305535"/>
            <a:ext cx="6188511" cy="1864499"/>
            <a:chOff x="1154830" y="1195754"/>
            <a:chExt cx="6935238" cy="2106502"/>
          </a:xfrm>
        </p:grpSpPr>
        <p:sp>
          <p:nvSpPr>
            <p:cNvPr id="9" name="Rectangle 8"/>
            <p:cNvSpPr/>
            <p:nvPr/>
          </p:nvSpPr>
          <p:spPr bwMode="auto">
            <a:xfrm>
              <a:off x="1154830" y="1195754"/>
              <a:ext cx="6935238" cy="210650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113231" y="1595812"/>
              <a:ext cx="5252314" cy="647700"/>
              <a:chOff x="877824" y="1200150"/>
              <a:chExt cx="5252314" cy="647700"/>
            </a:xfrm>
          </p:grpSpPr>
          <p:sp>
            <p:nvSpPr>
              <p:cNvPr id="28" name="Freeform 27"/>
              <p:cNvSpPr/>
              <p:nvPr/>
            </p:nvSpPr>
            <p:spPr bwMode="auto">
              <a:xfrm>
                <a:off x="877824" y="1338682"/>
                <a:ext cx="5252314" cy="387705"/>
              </a:xfrm>
              <a:custGeom>
                <a:avLst/>
                <a:gdLst>
                  <a:gd name="connsiteX0" fmla="*/ 0 w 5252314"/>
                  <a:gd name="connsiteY0" fmla="*/ 373075 h 387705"/>
                  <a:gd name="connsiteX1" fmla="*/ 2238451 w 5252314"/>
                  <a:gd name="connsiteY1" fmla="*/ 380390 h 387705"/>
                  <a:gd name="connsiteX2" fmla="*/ 2677363 w 5252314"/>
                  <a:gd name="connsiteY2" fmla="*/ 0 h 387705"/>
                  <a:gd name="connsiteX3" fmla="*/ 3050438 w 5252314"/>
                  <a:gd name="connsiteY3" fmla="*/ 387705 h 387705"/>
                  <a:gd name="connsiteX4" fmla="*/ 5252314 w 5252314"/>
                  <a:gd name="connsiteY4" fmla="*/ 380390 h 387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52314" h="387705">
                    <a:moveTo>
                      <a:pt x="0" y="373075"/>
                    </a:moveTo>
                    <a:lnTo>
                      <a:pt x="2238451" y="380390"/>
                    </a:lnTo>
                    <a:lnTo>
                      <a:pt x="2677363" y="0"/>
                    </a:lnTo>
                    <a:lnTo>
                      <a:pt x="3050438" y="387705"/>
                    </a:lnTo>
                    <a:lnTo>
                      <a:pt x="5252314" y="380390"/>
                    </a:ln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grpSp>
            <p:nvGrpSpPr>
              <p:cNvPr id="29" name="Group 28"/>
              <p:cNvGrpSpPr>
                <a:grpSpLocks/>
              </p:cNvGrpSpPr>
              <p:nvPr/>
            </p:nvGrpSpPr>
            <p:grpSpPr bwMode="auto">
              <a:xfrm>
                <a:off x="1020763" y="1560513"/>
                <a:ext cx="1727200" cy="287337"/>
                <a:chOff x="2339752" y="2420888"/>
                <a:chExt cx="1728192" cy="288032"/>
              </a:xfrm>
            </p:grpSpPr>
            <p:sp>
              <p:nvSpPr>
                <p:cNvPr id="46" name="Rectangle 6"/>
                <p:cNvSpPr>
                  <a:spLocks noChangeArrowheads="1"/>
                </p:cNvSpPr>
                <p:nvPr/>
              </p:nvSpPr>
              <p:spPr bwMode="auto">
                <a:xfrm>
                  <a:off x="2339752" y="2420888"/>
                  <a:ext cx="144016" cy="28803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9pPr>
                </a:lstStyle>
                <a:p>
                  <a:endParaRPr lang="en-US" altLang="de-DE"/>
                </a:p>
              </p:txBody>
            </p:sp>
            <p:sp>
              <p:nvSpPr>
                <p:cNvPr id="47" name="Rectangle 7"/>
                <p:cNvSpPr>
                  <a:spLocks noChangeArrowheads="1"/>
                </p:cNvSpPr>
                <p:nvPr/>
              </p:nvSpPr>
              <p:spPr bwMode="auto">
                <a:xfrm>
                  <a:off x="2483768" y="2420888"/>
                  <a:ext cx="144016" cy="288032"/>
                </a:xfrm>
                <a:prstGeom prst="rect">
                  <a:avLst/>
                </a:prstGeom>
                <a:solidFill>
                  <a:srgbClr val="008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9pPr>
                </a:lstStyle>
                <a:p>
                  <a:endParaRPr lang="en-US" altLang="de-DE"/>
                </a:p>
              </p:txBody>
            </p:sp>
            <p:sp>
              <p:nvSpPr>
                <p:cNvPr id="48" name="Rectangle 8"/>
                <p:cNvSpPr>
                  <a:spLocks noChangeArrowheads="1"/>
                </p:cNvSpPr>
                <p:nvPr/>
              </p:nvSpPr>
              <p:spPr bwMode="auto">
                <a:xfrm>
                  <a:off x="2627784" y="2420888"/>
                  <a:ext cx="144016" cy="28803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9pPr>
                </a:lstStyle>
                <a:p>
                  <a:endParaRPr lang="en-US" altLang="de-DE"/>
                </a:p>
              </p:txBody>
            </p:sp>
            <p:sp>
              <p:nvSpPr>
                <p:cNvPr id="49" name="Rectangle 9"/>
                <p:cNvSpPr>
                  <a:spLocks noChangeArrowheads="1"/>
                </p:cNvSpPr>
                <p:nvPr/>
              </p:nvSpPr>
              <p:spPr bwMode="auto">
                <a:xfrm>
                  <a:off x="2771800" y="2420888"/>
                  <a:ext cx="144016" cy="288032"/>
                </a:xfrm>
                <a:prstGeom prst="rect">
                  <a:avLst/>
                </a:prstGeom>
                <a:solidFill>
                  <a:srgbClr val="008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9pPr>
                </a:lstStyle>
                <a:p>
                  <a:endParaRPr lang="en-US" altLang="de-DE"/>
                </a:p>
              </p:txBody>
            </p:sp>
            <p:sp>
              <p:nvSpPr>
                <p:cNvPr id="50" name="Rectangle 10"/>
                <p:cNvSpPr>
                  <a:spLocks noChangeArrowheads="1"/>
                </p:cNvSpPr>
                <p:nvPr/>
              </p:nvSpPr>
              <p:spPr bwMode="auto">
                <a:xfrm>
                  <a:off x="2915816" y="2420888"/>
                  <a:ext cx="144016" cy="28803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9pPr>
                </a:lstStyle>
                <a:p>
                  <a:endParaRPr lang="en-US" altLang="de-DE"/>
                </a:p>
              </p:txBody>
            </p:sp>
            <p:sp>
              <p:nvSpPr>
                <p:cNvPr id="51" name="Rectangle 11"/>
                <p:cNvSpPr>
                  <a:spLocks noChangeArrowheads="1"/>
                </p:cNvSpPr>
                <p:nvPr/>
              </p:nvSpPr>
              <p:spPr bwMode="auto">
                <a:xfrm>
                  <a:off x="3059832" y="2420888"/>
                  <a:ext cx="144016" cy="288032"/>
                </a:xfrm>
                <a:prstGeom prst="rect">
                  <a:avLst/>
                </a:prstGeom>
                <a:solidFill>
                  <a:srgbClr val="008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9pPr>
                </a:lstStyle>
                <a:p>
                  <a:endParaRPr lang="en-US" altLang="de-DE"/>
                </a:p>
              </p:txBody>
            </p:sp>
            <p:sp>
              <p:nvSpPr>
                <p:cNvPr id="52" name="Rectangle 12"/>
                <p:cNvSpPr>
                  <a:spLocks noChangeArrowheads="1"/>
                </p:cNvSpPr>
                <p:nvPr/>
              </p:nvSpPr>
              <p:spPr bwMode="auto">
                <a:xfrm>
                  <a:off x="3203848" y="2420888"/>
                  <a:ext cx="144016" cy="28803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9pPr>
                </a:lstStyle>
                <a:p>
                  <a:endParaRPr lang="en-US" altLang="de-DE"/>
                </a:p>
              </p:txBody>
            </p:sp>
            <p:sp>
              <p:nvSpPr>
                <p:cNvPr id="53" name="Rectangle 13"/>
                <p:cNvSpPr>
                  <a:spLocks noChangeArrowheads="1"/>
                </p:cNvSpPr>
                <p:nvPr/>
              </p:nvSpPr>
              <p:spPr bwMode="auto">
                <a:xfrm>
                  <a:off x="3347864" y="2420888"/>
                  <a:ext cx="144016" cy="288032"/>
                </a:xfrm>
                <a:prstGeom prst="rect">
                  <a:avLst/>
                </a:prstGeom>
                <a:solidFill>
                  <a:srgbClr val="008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9pPr>
                </a:lstStyle>
                <a:p>
                  <a:endParaRPr lang="en-US" altLang="de-DE"/>
                </a:p>
              </p:txBody>
            </p:sp>
            <p:sp>
              <p:nvSpPr>
                <p:cNvPr id="54" name="Rectangle 14"/>
                <p:cNvSpPr>
                  <a:spLocks noChangeArrowheads="1"/>
                </p:cNvSpPr>
                <p:nvPr/>
              </p:nvSpPr>
              <p:spPr bwMode="auto">
                <a:xfrm>
                  <a:off x="3491880" y="2420888"/>
                  <a:ext cx="144016" cy="28803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9pPr>
                </a:lstStyle>
                <a:p>
                  <a:endParaRPr lang="en-US" altLang="de-DE"/>
                </a:p>
              </p:txBody>
            </p:sp>
            <p:sp>
              <p:nvSpPr>
                <p:cNvPr id="55" name="Rectangle 15"/>
                <p:cNvSpPr>
                  <a:spLocks noChangeArrowheads="1"/>
                </p:cNvSpPr>
                <p:nvPr/>
              </p:nvSpPr>
              <p:spPr bwMode="auto">
                <a:xfrm>
                  <a:off x="3635896" y="2420888"/>
                  <a:ext cx="144016" cy="288032"/>
                </a:xfrm>
                <a:prstGeom prst="rect">
                  <a:avLst/>
                </a:prstGeom>
                <a:solidFill>
                  <a:srgbClr val="008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9pPr>
                </a:lstStyle>
                <a:p>
                  <a:endParaRPr lang="en-US" altLang="de-DE"/>
                </a:p>
              </p:txBody>
            </p:sp>
            <p:sp>
              <p:nvSpPr>
                <p:cNvPr id="56" name="Rectangle 16"/>
                <p:cNvSpPr>
                  <a:spLocks noChangeArrowheads="1"/>
                </p:cNvSpPr>
                <p:nvPr/>
              </p:nvSpPr>
              <p:spPr bwMode="auto">
                <a:xfrm>
                  <a:off x="3779912" y="2420888"/>
                  <a:ext cx="144016" cy="28803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9pPr>
                </a:lstStyle>
                <a:p>
                  <a:endParaRPr lang="en-US" altLang="de-DE"/>
                </a:p>
              </p:txBody>
            </p:sp>
            <p:sp>
              <p:nvSpPr>
                <p:cNvPr id="57" name="Rectangle 17"/>
                <p:cNvSpPr>
                  <a:spLocks noChangeArrowheads="1"/>
                </p:cNvSpPr>
                <p:nvPr/>
              </p:nvSpPr>
              <p:spPr bwMode="auto">
                <a:xfrm>
                  <a:off x="3923928" y="2420888"/>
                  <a:ext cx="144016" cy="288032"/>
                </a:xfrm>
                <a:prstGeom prst="rect">
                  <a:avLst/>
                </a:prstGeom>
                <a:solidFill>
                  <a:srgbClr val="008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9pPr>
                </a:lstStyle>
                <a:p>
                  <a:endParaRPr lang="en-US" altLang="de-DE"/>
                </a:p>
              </p:txBody>
            </p:sp>
          </p:grpSp>
          <p:grpSp>
            <p:nvGrpSpPr>
              <p:cNvPr id="30" name="Group 18"/>
              <p:cNvGrpSpPr>
                <a:grpSpLocks/>
              </p:cNvGrpSpPr>
              <p:nvPr/>
            </p:nvGrpSpPr>
            <p:grpSpPr bwMode="auto">
              <a:xfrm>
                <a:off x="4278976" y="1560512"/>
                <a:ext cx="1728787" cy="287337"/>
                <a:chOff x="2339752" y="2420888"/>
                <a:chExt cx="1728192" cy="288032"/>
              </a:xfrm>
            </p:grpSpPr>
            <p:sp>
              <p:nvSpPr>
                <p:cNvPr id="34" name="Rectangle 6"/>
                <p:cNvSpPr>
                  <a:spLocks noChangeArrowheads="1"/>
                </p:cNvSpPr>
                <p:nvPr/>
              </p:nvSpPr>
              <p:spPr bwMode="auto">
                <a:xfrm>
                  <a:off x="2339752" y="2420888"/>
                  <a:ext cx="144016" cy="28803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9pPr>
                </a:lstStyle>
                <a:p>
                  <a:endParaRPr lang="en-US" altLang="de-DE"/>
                </a:p>
              </p:txBody>
            </p:sp>
            <p:sp>
              <p:nvSpPr>
                <p:cNvPr id="35" name="Rectangle 7"/>
                <p:cNvSpPr>
                  <a:spLocks noChangeArrowheads="1"/>
                </p:cNvSpPr>
                <p:nvPr/>
              </p:nvSpPr>
              <p:spPr bwMode="auto">
                <a:xfrm>
                  <a:off x="2483768" y="2420888"/>
                  <a:ext cx="144016" cy="288032"/>
                </a:xfrm>
                <a:prstGeom prst="rect">
                  <a:avLst/>
                </a:prstGeom>
                <a:solidFill>
                  <a:srgbClr val="008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9pPr>
                </a:lstStyle>
                <a:p>
                  <a:endParaRPr lang="en-US" altLang="de-DE"/>
                </a:p>
              </p:txBody>
            </p:sp>
            <p:sp>
              <p:nvSpPr>
                <p:cNvPr id="36" name="Rectangle 8"/>
                <p:cNvSpPr>
                  <a:spLocks noChangeArrowheads="1"/>
                </p:cNvSpPr>
                <p:nvPr/>
              </p:nvSpPr>
              <p:spPr bwMode="auto">
                <a:xfrm>
                  <a:off x="2627784" y="2420888"/>
                  <a:ext cx="144016" cy="28803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9pPr>
                </a:lstStyle>
                <a:p>
                  <a:endParaRPr lang="en-US" altLang="de-DE"/>
                </a:p>
              </p:txBody>
            </p:sp>
            <p:sp>
              <p:nvSpPr>
                <p:cNvPr id="37" name="Rectangle 9"/>
                <p:cNvSpPr>
                  <a:spLocks noChangeArrowheads="1"/>
                </p:cNvSpPr>
                <p:nvPr/>
              </p:nvSpPr>
              <p:spPr bwMode="auto">
                <a:xfrm>
                  <a:off x="2771800" y="2420888"/>
                  <a:ext cx="144016" cy="288032"/>
                </a:xfrm>
                <a:prstGeom prst="rect">
                  <a:avLst/>
                </a:prstGeom>
                <a:solidFill>
                  <a:srgbClr val="008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9pPr>
                </a:lstStyle>
                <a:p>
                  <a:endParaRPr lang="en-US" altLang="de-DE"/>
                </a:p>
              </p:txBody>
            </p:sp>
            <p:sp>
              <p:nvSpPr>
                <p:cNvPr id="38" name="Rectangle 10"/>
                <p:cNvSpPr>
                  <a:spLocks noChangeArrowheads="1"/>
                </p:cNvSpPr>
                <p:nvPr/>
              </p:nvSpPr>
              <p:spPr bwMode="auto">
                <a:xfrm>
                  <a:off x="2915816" y="2420888"/>
                  <a:ext cx="144016" cy="28803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9pPr>
                </a:lstStyle>
                <a:p>
                  <a:endParaRPr lang="en-US" altLang="de-DE"/>
                </a:p>
              </p:txBody>
            </p:sp>
            <p:sp>
              <p:nvSpPr>
                <p:cNvPr id="39" name="Rectangle 11"/>
                <p:cNvSpPr>
                  <a:spLocks noChangeArrowheads="1"/>
                </p:cNvSpPr>
                <p:nvPr/>
              </p:nvSpPr>
              <p:spPr bwMode="auto">
                <a:xfrm>
                  <a:off x="3059832" y="2420888"/>
                  <a:ext cx="144016" cy="288032"/>
                </a:xfrm>
                <a:prstGeom prst="rect">
                  <a:avLst/>
                </a:prstGeom>
                <a:solidFill>
                  <a:srgbClr val="008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9pPr>
                </a:lstStyle>
                <a:p>
                  <a:endParaRPr lang="en-US" altLang="de-DE"/>
                </a:p>
              </p:txBody>
            </p:sp>
            <p:sp>
              <p:nvSpPr>
                <p:cNvPr id="40" name="Rectangle 12"/>
                <p:cNvSpPr>
                  <a:spLocks noChangeArrowheads="1"/>
                </p:cNvSpPr>
                <p:nvPr/>
              </p:nvSpPr>
              <p:spPr bwMode="auto">
                <a:xfrm>
                  <a:off x="3203848" y="2420888"/>
                  <a:ext cx="144016" cy="28803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9pPr>
                </a:lstStyle>
                <a:p>
                  <a:endParaRPr lang="en-US" altLang="de-DE"/>
                </a:p>
              </p:txBody>
            </p:sp>
            <p:sp>
              <p:nvSpPr>
                <p:cNvPr id="41" name="Rectangle 13"/>
                <p:cNvSpPr>
                  <a:spLocks noChangeArrowheads="1"/>
                </p:cNvSpPr>
                <p:nvPr/>
              </p:nvSpPr>
              <p:spPr bwMode="auto">
                <a:xfrm>
                  <a:off x="3347864" y="2420888"/>
                  <a:ext cx="144016" cy="288032"/>
                </a:xfrm>
                <a:prstGeom prst="rect">
                  <a:avLst/>
                </a:prstGeom>
                <a:solidFill>
                  <a:srgbClr val="008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9pPr>
                </a:lstStyle>
                <a:p>
                  <a:endParaRPr lang="en-US" altLang="de-DE"/>
                </a:p>
              </p:txBody>
            </p:sp>
            <p:sp>
              <p:nvSpPr>
                <p:cNvPr id="42" name="Rectangle 14"/>
                <p:cNvSpPr>
                  <a:spLocks noChangeArrowheads="1"/>
                </p:cNvSpPr>
                <p:nvPr/>
              </p:nvSpPr>
              <p:spPr bwMode="auto">
                <a:xfrm>
                  <a:off x="3491880" y="2420888"/>
                  <a:ext cx="144016" cy="28803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9pPr>
                </a:lstStyle>
                <a:p>
                  <a:endParaRPr lang="en-US" altLang="de-DE"/>
                </a:p>
              </p:txBody>
            </p:sp>
            <p:sp>
              <p:nvSpPr>
                <p:cNvPr id="43" name="Rectangle 15"/>
                <p:cNvSpPr>
                  <a:spLocks noChangeArrowheads="1"/>
                </p:cNvSpPr>
                <p:nvPr/>
              </p:nvSpPr>
              <p:spPr bwMode="auto">
                <a:xfrm>
                  <a:off x="3635896" y="2420888"/>
                  <a:ext cx="144016" cy="288032"/>
                </a:xfrm>
                <a:prstGeom prst="rect">
                  <a:avLst/>
                </a:prstGeom>
                <a:solidFill>
                  <a:srgbClr val="008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9pPr>
                </a:lstStyle>
                <a:p>
                  <a:endParaRPr lang="en-US" altLang="de-DE"/>
                </a:p>
              </p:txBody>
            </p:sp>
            <p:sp>
              <p:nvSpPr>
                <p:cNvPr id="44" name="Rectangle 16"/>
                <p:cNvSpPr>
                  <a:spLocks noChangeArrowheads="1"/>
                </p:cNvSpPr>
                <p:nvPr/>
              </p:nvSpPr>
              <p:spPr bwMode="auto">
                <a:xfrm>
                  <a:off x="3779912" y="2420888"/>
                  <a:ext cx="144016" cy="28803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9pPr>
                </a:lstStyle>
                <a:p>
                  <a:endParaRPr lang="en-US" altLang="de-DE"/>
                </a:p>
              </p:txBody>
            </p:sp>
            <p:sp>
              <p:nvSpPr>
                <p:cNvPr id="45" name="Rectangle 17"/>
                <p:cNvSpPr>
                  <a:spLocks noChangeArrowheads="1"/>
                </p:cNvSpPr>
                <p:nvPr/>
              </p:nvSpPr>
              <p:spPr bwMode="auto">
                <a:xfrm>
                  <a:off x="3923928" y="2420888"/>
                  <a:ext cx="144016" cy="288032"/>
                </a:xfrm>
                <a:prstGeom prst="rect">
                  <a:avLst/>
                </a:prstGeom>
                <a:solidFill>
                  <a:srgbClr val="008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" charset="0"/>
                      <a:ea typeface="ヒラギノ角ゴ Pro W3" charset="-128"/>
                    </a:defRPr>
                  </a:lvl9pPr>
                </a:lstStyle>
                <a:p>
                  <a:endParaRPr lang="en-US" altLang="de-DE"/>
                </a:p>
              </p:txBody>
            </p:sp>
          </p:grpSp>
          <p:sp>
            <p:nvSpPr>
              <p:cNvPr id="31" name="Rectangle 30"/>
              <p:cNvSpPr>
                <a:spLocks noChangeArrowheads="1"/>
              </p:cNvSpPr>
              <p:nvPr/>
            </p:nvSpPr>
            <p:spPr bwMode="auto">
              <a:xfrm>
                <a:off x="2963863" y="1560513"/>
                <a:ext cx="288925" cy="287337"/>
              </a:xfrm>
              <a:prstGeom prst="rect">
                <a:avLst/>
              </a:prstGeom>
              <a:gradFill rotWithShape="1">
                <a:gsLst>
                  <a:gs pos="0">
                    <a:srgbClr val="BCBCBC"/>
                  </a:gs>
                  <a:gs pos="100000">
                    <a:srgbClr val="000000"/>
                  </a:gs>
                </a:gsLst>
                <a:lin ang="5400000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blurRad="40000"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>
                  <a:ea typeface="+mn-ea"/>
                </a:endParaRPr>
              </a:p>
            </p:txBody>
          </p:sp>
          <p:sp>
            <p:nvSpPr>
              <p:cNvPr id="32" name="Rectangle 31"/>
              <p:cNvSpPr>
                <a:spLocks noChangeArrowheads="1"/>
              </p:cNvSpPr>
              <p:nvPr/>
            </p:nvSpPr>
            <p:spPr bwMode="auto">
              <a:xfrm>
                <a:off x="3397250" y="1200150"/>
                <a:ext cx="287338" cy="287338"/>
              </a:xfrm>
              <a:prstGeom prst="rect">
                <a:avLst/>
              </a:prstGeom>
              <a:gradFill rotWithShape="1">
                <a:gsLst>
                  <a:gs pos="0">
                    <a:srgbClr val="BCBCBC"/>
                  </a:gs>
                  <a:gs pos="100000">
                    <a:srgbClr val="000000"/>
                  </a:gs>
                </a:gsLst>
                <a:lin ang="5400000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blurRad="40000"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>
                  <a:ea typeface="+mn-ea"/>
                </a:endParaRPr>
              </a:p>
            </p:txBody>
          </p:sp>
          <p:sp>
            <p:nvSpPr>
              <p:cNvPr id="33" name="Rectangle 32"/>
              <p:cNvSpPr>
                <a:spLocks noChangeArrowheads="1"/>
              </p:cNvSpPr>
              <p:nvPr/>
            </p:nvSpPr>
            <p:spPr bwMode="auto">
              <a:xfrm>
                <a:off x="3779912" y="1560513"/>
                <a:ext cx="287337" cy="287337"/>
              </a:xfrm>
              <a:prstGeom prst="rect">
                <a:avLst/>
              </a:prstGeom>
              <a:gradFill rotWithShape="1">
                <a:gsLst>
                  <a:gs pos="0">
                    <a:srgbClr val="BCBCBC"/>
                  </a:gs>
                  <a:gs pos="100000">
                    <a:srgbClr val="000000"/>
                  </a:gs>
                </a:gsLst>
                <a:lin ang="5400000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blurRad="40000"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>
                  <a:ea typeface="+mn-ea"/>
                </a:endParaRPr>
              </a:p>
            </p:txBody>
          </p:sp>
        </p:grpSp>
        <p:cxnSp>
          <p:nvCxnSpPr>
            <p:cNvPr id="11" name="Straight Connector 53"/>
            <p:cNvCxnSpPr>
              <a:cxnSpLocks noChangeShapeType="1"/>
            </p:cNvCxnSpPr>
            <p:nvPr/>
          </p:nvCxnSpPr>
          <p:spPr bwMode="auto">
            <a:xfrm flipV="1">
              <a:off x="2383129" y="2891954"/>
              <a:ext cx="5169340" cy="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" name="Oval 11"/>
            <p:cNvSpPr/>
            <p:nvPr/>
          </p:nvSpPr>
          <p:spPr bwMode="auto">
            <a:xfrm rot="20189373">
              <a:off x="2490698" y="2701132"/>
              <a:ext cx="1224136" cy="7199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Times" charset="0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 rot="20189373">
              <a:off x="5767353" y="2989090"/>
              <a:ext cx="1224136" cy="7199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Times" charset="0"/>
              </a:endParaRPr>
            </a:p>
          </p:txBody>
        </p:sp>
        <p:cxnSp>
          <p:nvCxnSpPr>
            <p:cNvPr id="14" name="Straight Arrow Connector 66"/>
            <p:cNvCxnSpPr>
              <a:cxnSpLocks noChangeShapeType="1"/>
            </p:cNvCxnSpPr>
            <p:nvPr/>
          </p:nvCxnSpPr>
          <p:spPr bwMode="auto">
            <a:xfrm flipV="1">
              <a:off x="3699960" y="2532006"/>
              <a:ext cx="0" cy="71989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Straight Arrow Connector 66"/>
            <p:cNvCxnSpPr>
              <a:cxnSpLocks noChangeShapeType="1"/>
            </p:cNvCxnSpPr>
            <p:nvPr/>
          </p:nvCxnSpPr>
          <p:spPr bwMode="auto">
            <a:xfrm flipV="1">
              <a:off x="5730482" y="2582359"/>
              <a:ext cx="0" cy="71989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TextBox 15"/>
            <p:cNvSpPr txBox="1"/>
            <p:nvPr/>
          </p:nvSpPr>
          <p:spPr>
            <a:xfrm>
              <a:off x="3736045" y="2381867"/>
              <a:ext cx="976606" cy="5100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400" i="1" kern="1000" spc="30" dirty="0" err="1" smtClean="0">
                  <a:latin typeface="+mn-lt"/>
                  <a:cs typeface="Franklin Gothic Book"/>
                </a:rPr>
                <a:t>Betatron</a:t>
              </a:r>
              <a:r>
                <a:rPr lang="en-US" sz="1400" i="1" kern="1000" spc="30" dirty="0" smtClean="0">
                  <a:latin typeface="+mn-lt"/>
                  <a:cs typeface="Franklin Gothic Book"/>
                </a:rPr>
                <a:t> 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400" i="1" kern="1000" spc="30" dirty="0" smtClean="0">
                  <a:latin typeface="+mn-lt"/>
                  <a:cs typeface="Franklin Gothic Book"/>
                </a:rPr>
                <a:t>oscillation</a:t>
              </a:r>
              <a:endParaRPr lang="de-CH" sz="1400" i="1" kern="1000" spc="30" dirty="0" err="1" smtClean="0">
                <a:latin typeface="+mn-lt"/>
                <a:cs typeface="Franklin Gothic Book"/>
              </a:endParaRPr>
            </a:p>
          </p:txBody>
        </p:sp>
        <p:sp>
          <p:nvSpPr>
            <p:cNvPr id="17" name="Isosceles Triangle 16"/>
            <p:cNvSpPr/>
            <p:nvPr/>
          </p:nvSpPr>
          <p:spPr bwMode="auto">
            <a:xfrm>
              <a:off x="2750814" y="2557152"/>
              <a:ext cx="143933" cy="359949"/>
            </a:xfrm>
            <a:prstGeom prst="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895343" y="2531916"/>
              <a:ext cx="976606" cy="2550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400" i="1" kern="1000" spc="30" dirty="0" smtClean="0">
                  <a:latin typeface="+mn-lt"/>
                  <a:cs typeface="Franklin Gothic Book"/>
                </a:rPr>
                <a:t>1</a:t>
              </a:r>
              <a:r>
                <a:rPr lang="en-US" sz="1400" i="1" kern="1000" spc="30" baseline="30000" dirty="0" smtClean="0">
                  <a:latin typeface="+mn-lt"/>
                  <a:cs typeface="Franklin Gothic Book"/>
                </a:rPr>
                <a:t>st</a:t>
              </a:r>
              <a:r>
                <a:rPr lang="en-US" sz="1400" i="1" kern="1000" spc="30" dirty="0" smtClean="0">
                  <a:latin typeface="+mn-lt"/>
                  <a:cs typeface="Franklin Gothic Book"/>
                </a:rPr>
                <a:t> pulse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343615" y="1268760"/>
              <a:ext cx="976606" cy="2550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400" b="1" i="1" kern="1000" spc="30" dirty="0" smtClean="0">
                  <a:latin typeface="+mn-lt"/>
                  <a:cs typeface="Franklin Gothic Book"/>
                </a:rPr>
                <a:t>2-color chicane</a:t>
              </a:r>
              <a:r>
                <a:rPr lang="en-US" sz="1400" i="1" kern="1000" spc="30" dirty="0" smtClean="0">
                  <a:latin typeface="+mn-lt"/>
                  <a:cs typeface="Franklin Gothic Book"/>
                </a:rPr>
                <a:t>: Delay + Alignment</a:t>
              </a:r>
            </a:p>
          </p:txBody>
        </p:sp>
        <p:sp>
          <p:nvSpPr>
            <p:cNvPr id="22" name="Isosceles Triangle 21"/>
            <p:cNvSpPr/>
            <p:nvPr/>
          </p:nvSpPr>
          <p:spPr bwMode="auto">
            <a:xfrm>
              <a:off x="7480502" y="2532007"/>
              <a:ext cx="143933" cy="359949"/>
            </a:xfrm>
            <a:prstGeom prst="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3" name="Isosceles Triangle 22"/>
            <p:cNvSpPr/>
            <p:nvPr/>
          </p:nvSpPr>
          <p:spPr bwMode="auto">
            <a:xfrm>
              <a:off x="6605220" y="2532007"/>
              <a:ext cx="143933" cy="359949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 rot="20189373" flipV="1">
              <a:off x="1585591" y="2011015"/>
              <a:ext cx="499845" cy="45719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Times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38540" y="2202266"/>
              <a:ext cx="976606" cy="2550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400" i="1" kern="1000" spc="30" dirty="0" smtClean="0">
                  <a:latin typeface="+mn-lt"/>
                  <a:cs typeface="Franklin Gothic Book"/>
                </a:rPr>
                <a:t>Tilted Beam</a:t>
              </a:r>
            </a:p>
          </p:txBody>
        </p:sp>
        <p:cxnSp>
          <p:nvCxnSpPr>
            <p:cNvPr id="26" name="Straight Arrow Connector 25"/>
            <p:cNvCxnSpPr>
              <a:stCxn id="23" idx="0"/>
              <a:endCxn id="22" idx="0"/>
            </p:cNvCxnSpPr>
            <p:nvPr/>
          </p:nvCxnSpPr>
          <p:spPr bwMode="auto">
            <a:xfrm>
              <a:off x="6677187" y="2532007"/>
              <a:ext cx="87528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7" name="TextBox 26"/>
            <p:cNvSpPr txBox="1"/>
            <p:nvPr/>
          </p:nvSpPr>
          <p:spPr>
            <a:xfrm>
              <a:off x="6691738" y="2315892"/>
              <a:ext cx="976606" cy="5100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400" i="1" kern="1000" spc="30" dirty="0" smtClean="0">
                  <a:latin typeface="+mn-lt"/>
                  <a:cs typeface="Franklin Gothic Book"/>
                </a:rPr>
                <a:t>Adjustable Delay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218395" y="2787482"/>
            <a:ext cx="3121511" cy="3278646"/>
            <a:chOff x="4972068" y="3501008"/>
            <a:chExt cx="3704388" cy="3352191"/>
          </a:xfrm>
        </p:grpSpPr>
        <p:pic>
          <p:nvPicPr>
            <p:cNvPr id="6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2068" y="3501008"/>
              <a:ext cx="3704388" cy="33521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3" name="TextBox 62"/>
            <p:cNvSpPr txBox="1"/>
            <p:nvPr/>
          </p:nvSpPr>
          <p:spPr>
            <a:xfrm>
              <a:off x="5188092" y="3831436"/>
              <a:ext cx="1433881" cy="57739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sz="1400" i="1" kern="1000" spc="3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Power </a:t>
              </a:r>
            </a:p>
            <a:p>
              <a:pPr algn="ctr">
                <a:spcBef>
                  <a:spcPts val="0"/>
                </a:spcBef>
              </a:pPr>
              <a:r>
                <a:rPr lang="en-US" sz="1400" i="1" kern="1000" spc="3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profile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052893" y="5888885"/>
              <a:ext cx="3375559" cy="2886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sz="1400" i="1" kern="1000" spc="3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Spectrum</a:t>
              </a: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608459" y="4226116"/>
            <a:ext cx="50921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Concept of </a:t>
            </a:r>
            <a:r>
              <a:rPr lang="en-US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2 color generation with tilted beam and chicane</a:t>
            </a:r>
            <a:endParaRPr lang="de-CH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245746" y="6219882"/>
            <a:ext cx="11512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Simulations</a:t>
            </a:r>
            <a:endParaRPr lang="de-CH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t="3306" b="8246"/>
          <a:stretch>
            <a:fillRect/>
          </a:stretch>
        </p:blipFill>
        <p:spPr>
          <a:xfrm>
            <a:off x="1509444" y="4646749"/>
            <a:ext cx="3203171" cy="2039385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TextBox 58"/>
          <p:cNvSpPr txBox="1"/>
          <p:nvPr/>
        </p:nvSpPr>
        <p:spPr>
          <a:xfrm>
            <a:off x="1504910" y="4723328"/>
            <a:ext cx="1546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2-color chicane in the tunnel</a:t>
            </a:r>
            <a:endParaRPr lang="de-CH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53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0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500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Inter-</a:t>
            </a:r>
            <a:r>
              <a:rPr lang="en-US" sz="2500" spc="-1" dirty="0" err="1" smtClean="0">
                <a:solidFill>
                  <a:srgbClr val="808080"/>
                </a:solidFill>
                <a:latin typeface="Georgia"/>
                <a:ea typeface="ヒラギノ角ゴ Pro W3"/>
              </a:rPr>
              <a:t>undulator</a:t>
            </a:r>
            <a:r>
              <a:rPr lang="en-US" sz="2500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 chicanes</a:t>
            </a:r>
            <a:endParaRPr lang="de-CH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4" name="TextShape 4"/>
          <p:cNvSpPr txBox="1"/>
          <p:nvPr/>
        </p:nvSpPr>
        <p:spPr>
          <a:xfrm>
            <a:off x="912001" y="1118390"/>
            <a:ext cx="8096737" cy="2817506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lIns="0" tIns="0" rIns="0" bIns="0"/>
          <a:lstStyle/>
          <a:p>
            <a:pPr marL="320040" indent="-182880">
              <a:lnSpc>
                <a:spcPct val="100000"/>
              </a:lnSpc>
              <a:spcBef>
                <a:spcPts val="145"/>
              </a:spcBef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Permanent magnet chicanes placed between the </a:t>
            </a:r>
            <a:r>
              <a:rPr lang="en-US" sz="1600" spc="-1" dirty="0" err="1" smtClean="0">
                <a:solidFill>
                  <a:srgbClr val="000000"/>
                </a:solidFill>
                <a:latin typeface="Calibri"/>
                <a:ea typeface="ヒラギノ角ゴ Pro W3"/>
              </a:rPr>
              <a:t>undulator</a:t>
            </a: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 modules</a:t>
            </a:r>
          </a:p>
          <a:p>
            <a:pPr marL="320040" indent="-182880">
              <a:lnSpc>
                <a:spcPct val="100000"/>
              </a:lnSpc>
              <a:spcBef>
                <a:spcPts val="145"/>
              </a:spcBef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Chicanes have two physical effects: delay and longitudinal dispersion (R</a:t>
            </a:r>
            <a:r>
              <a:rPr lang="en-US" sz="1600" spc="-1" baseline="-25000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56</a:t>
            </a: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). Ours can also introduce a transverse offset to the beam. </a:t>
            </a:r>
          </a:p>
          <a:p>
            <a:pPr marL="320040" indent="-182880">
              <a:lnSpc>
                <a:spcPct val="100000"/>
              </a:lnSpc>
              <a:spcBef>
                <a:spcPts val="145"/>
              </a:spcBef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Required to: </a:t>
            </a:r>
          </a:p>
          <a:p>
            <a:pPr marL="777240" lvl="1" indent="-18288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Work as phase-shifters in standard SASE operation (delay)</a:t>
            </a:r>
          </a:p>
          <a:p>
            <a:pPr marL="777240" lvl="1" indent="-18288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Reduce saturation length via optical klystron effect (R</a:t>
            </a:r>
            <a:r>
              <a:rPr lang="en-US" sz="1600" spc="-1" baseline="-25000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56</a:t>
            </a: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)</a:t>
            </a:r>
          </a:p>
          <a:p>
            <a:pPr marL="777240" lvl="1" indent="-18288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High-Brightness SASE or HB-SASE (delay)</a:t>
            </a:r>
          </a:p>
          <a:p>
            <a:pPr marL="777240" lvl="1" indent="-182880"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High-power and short pulse mode (delay + offset)</a:t>
            </a:r>
          </a:p>
          <a:p>
            <a:pPr marL="320040" indent="-182880"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Status: </a:t>
            </a:r>
            <a:r>
              <a:rPr lang="en-US" sz="1600" spc="-1" dirty="0" smtClean="0">
                <a:solidFill>
                  <a:srgbClr val="00B050"/>
                </a:solidFill>
                <a:latin typeface="Calibri"/>
                <a:ea typeface="ヒラギノ角ゴ Pro W3"/>
              </a:rPr>
              <a:t>1 unit installed, to be commissioned in December 2019. </a:t>
            </a:r>
            <a:r>
              <a:rPr lang="en-US" sz="1600" spc="-1" dirty="0" smtClean="0">
                <a:solidFill>
                  <a:srgbClr val="FFC000"/>
                </a:solidFill>
                <a:latin typeface="Calibri"/>
                <a:ea typeface="ヒラギノ角ゴ Pro W3"/>
              </a:rPr>
              <a:t>3 units ready for measurements. Rest to be installed and commissioned in 2020.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00807" y="4475052"/>
            <a:ext cx="6003236" cy="1733386"/>
            <a:chOff x="1677725" y="4293703"/>
            <a:chExt cx="6003236" cy="1733386"/>
          </a:xfrm>
        </p:grpSpPr>
        <p:sp>
          <p:nvSpPr>
            <p:cNvPr id="66" name="Rectangle 3"/>
            <p:cNvSpPr>
              <a:spLocks noChangeArrowheads="1"/>
            </p:cNvSpPr>
            <p:nvPr/>
          </p:nvSpPr>
          <p:spPr bwMode="auto">
            <a:xfrm>
              <a:off x="1677725" y="4293703"/>
              <a:ext cx="6003236" cy="1733386"/>
            </a:xfrm>
            <a:prstGeom prst="rect">
              <a:avLst/>
            </a:prstGeom>
            <a:gradFill rotWithShape="0"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/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9pPr>
            </a:lstStyle>
            <a:p>
              <a:endParaRPr lang="de-DE" altLang="de-DE"/>
            </a:p>
          </p:txBody>
        </p:sp>
        <p:sp>
          <p:nvSpPr>
            <p:cNvPr id="67" name="TextBox 2"/>
            <p:cNvSpPr txBox="1">
              <a:spLocks noChangeArrowheads="1"/>
            </p:cNvSpPr>
            <p:nvPr/>
          </p:nvSpPr>
          <p:spPr bwMode="auto">
            <a:xfrm>
              <a:off x="1779440" y="4359309"/>
              <a:ext cx="5701882" cy="77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9pPr>
            </a:lstStyle>
            <a:p>
              <a:pPr algn="ctr">
                <a:lnSpc>
                  <a:spcPct val="110000"/>
                </a:lnSpc>
              </a:pPr>
              <a:r>
                <a:rPr lang="en-US" altLang="de-DE" b="1" i="1" dirty="0" smtClean="0">
                  <a:solidFill>
                    <a:srgbClr val="0000FF"/>
                  </a:solidFill>
                  <a:latin typeface="Arial Narrow" pitchFamily="34" charset="0"/>
                </a:rPr>
                <a:t>CHIC </a:t>
              </a:r>
              <a:r>
                <a:rPr lang="en-US" altLang="de-DE" i="1" dirty="0" smtClean="0">
                  <a:latin typeface="Arial Narrow" pitchFamily="34" charset="0"/>
                </a:rPr>
                <a:t>design for Athos</a:t>
              </a:r>
            </a:p>
            <a:p>
              <a:pPr>
                <a:lnSpc>
                  <a:spcPct val="110000"/>
                </a:lnSpc>
              </a:pPr>
              <a:r>
                <a:rPr lang="en-US" altLang="de-DE" b="1" i="1" dirty="0" smtClean="0">
                  <a:solidFill>
                    <a:srgbClr val="0000FF"/>
                  </a:solidFill>
                  <a:latin typeface="Arial Narrow" pitchFamily="34" charset="0"/>
                </a:rPr>
                <a:t>C</a:t>
              </a:r>
              <a:r>
                <a:rPr lang="en-US" altLang="de-DE" i="1" dirty="0" smtClean="0">
                  <a:latin typeface="Arial Narrow" pitchFamily="34" charset="0"/>
                </a:rPr>
                <a:t>hicanes </a:t>
              </a:r>
              <a:r>
                <a:rPr lang="en-US" altLang="de-DE" i="1" dirty="0">
                  <a:latin typeface="Arial Narrow" pitchFamily="34" charset="0"/>
                </a:rPr>
                <a:t>for </a:t>
              </a:r>
              <a:r>
                <a:rPr lang="en-US" altLang="de-DE" b="1" i="1" dirty="0">
                  <a:solidFill>
                    <a:srgbClr val="0000FF"/>
                  </a:solidFill>
                  <a:latin typeface="Arial Narrow" pitchFamily="34" charset="0"/>
                </a:rPr>
                <a:t>H</a:t>
              </a:r>
              <a:r>
                <a:rPr lang="en-US" altLang="de-DE" i="1" dirty="0">
                  <a:latin typeface="Arial Narrow" pitchFamily="34" charset="0"/>
                </a:rPr>
                <a:t>igh power and </a:t>
              </a:r>
              <a:r>
                <a:rPr lang="en-US" altLang="de-DE" b="1" i="1" dirty="0">
                  <a:solidFill>
                    <a:srgbClr val="0000FF"/>
                  </a:solidFill>
                  <a:latin typeface="Arial Narrow" pitchFamily="34" charset="0"/>
                </a:rPr>
                <a:t>I</a:t>
              </a:r>
              <a:r>
                <a:rPr lang="en-US" altLang="de-DE" i="1" dirty="0">
                  <a:latin typeface="Arial Narrow" pitchFamily="34" charset="0"/>
                </a:rPr>
                <a:t>mproved </a:t>
              </a:r>
              <a:r>
                <a:rPr lang="en-US" altLang="de-DE" b="1" i="1" dirty="0">
                  <a:solidFill>
                    <a:srgbClr val="0000FF"/>
                  </a:solidFill>
                  <a:latin typeface="Arial Narrow" pitchFamily="34" charset="0"/>
                </a:rPr>
                <a:t>C</a:t>
              </a:r>
              <a:r>
                <a:rPr lang="en-US" altLang="de-DE" i="1" dirty="0">
                  <a:latin typeface="Arial Narrow" pitchFamily="34" charset="0"/>
                </a:rPr>
                <a:t>oherence</a:t>
              </a:r>
            </a:p>
          </p:txBody>
        </p:sp>
        <p:pic>
          <p:nvPicPr>
            <p:cNvPr id="6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0528" y="5261699"/>
              <a:ext cx="3473450" cy="630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906226" y="4217083"/>
            <a:ext cx="1641995" cy="22069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358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0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500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APPLE-X </a:t>
            </a:r>
            <a:r>
              <a:rPr lang="en-US" sz="2500" spc="-1" dirty="0" err="1" smtClean="0">
                <a:solidFill>
                  <a:srgbClr val="808080"/>
                </a:solidFill>
                <a:latin typeface="Georgia"/>
                <a:ea typeface="ヒラギノ角ゴ Pro W3"/>
              </a:rPr>
              <a:t>undulators</a:t>
            </a:r>
            <a:endParaRPr lang="de-CH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4" name="TextShape 4"/>
          <p:cNvSpPr txBox="1"/>
          <p:nvPr/>
        </p:nvSpPr>
        <p:spPr>
          <a:xfrm>
            <a:off x="912001" y="1118389"/>
            <a:ext cx="8096737" cy="1982619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lIns="0" tIns="0" rIns="0" bIns="0"/>
          <a:lstStyle/>
          <a:p>
            <a:pPr marL="320040" indent="-182880">
              <a:lnSpc>
                <a:spcPct val="100000"/>
              </a:lnSpc>
              <a:spcBef>
                <a:spcPts val="145"/>
              </a:spcBef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>
                <a:solidFill>
                  <a:srgbClr val="000000"/>
                </a:solidFill>
                <a:latin typeface="Calibri"/>
                <a:ea typeface="ヒラギノ角ゴ Pro W3"/>
              </a:rPr>
              <a:t>16 </a:t>
            </a:r>
            <a:r>
              <a:rPr lang="en-US" sz="1600" b="1" spc="-1" dirty="0">
                <a:solidFill>
                  <a:srgbClr val="000000"/>
                </a:solidFill>
                <a:latin typeface="Calibri"/>
                <a:ea typeface="ヒラギノ角ゴ Pro W3"/>
              </a:rPr>
              <a:t>Apple-X U38</a:t>
            </a:r>
            <a:r>
              <a:rPr lang="en-US" sz="1600" spc="-1" dirty="0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r>
              <a:rPr lang="en-US" sz="1600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undulators</a:t>
            </a:r>
            <a:r>
              <a:rPr lang="en-US" sz="1600" spc="-1" dirty="0">
                <a:solidFill>
                  <a:srgbClr val="000000"/>
                </a:solidFill>
                <a:latin typeface="Calibri"/>
                <a:ea typeface="ヒラギノ角ゴ Pro W3"/>
              </a:rPr>
              <a:t> (originally 20 planned):</a:t>
            </a:r>
            <a:endParaRPr lang="de-CH" sz="1600" spc="-1" dirty="0">
              <a:solidFill>
                <a:srgbClr val="000000"/>
              </a:solidFill>
              <a:latin typeface="Calibri"/>
            </a:endParaRPr>
          </a:p>
          <a:p>
            <a:pPr lvl="1" indent="-18288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2 meters long (length optimized for best performance)</a:t>
            </a:r>
          </a:p>
          <a:p>
            <a:pPr lvl="1" indent="-18288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full </a:t>
            </a:r>
            <a:r>
              <a:rPr lang="en-US" sz="1600" spc="-1" dirty="0">
                <a:solidFill>
                  <a:srgbClr val="000000"/>
                </a:solidFill>
                <a:latin typeface="Calibri"/>
                <a:ea typeface="ヒラギノ角ゴ Pro W3"/>
              </a:rPr>
              <a:t>polarization control</a:t>
            </a:r>
            <a:endParaRPr lang="de-CH" sz="1600" spc="-1" dirty="0">
              <a:solidFill>
                <a:srgbClr val="000000"/>
              </a:solidFill>
              <a:latin typeface="Calibri"/>
            </a:endParaRPr>
          </a:p>
          <a:p>
            <a:pPr lvl="1" indent="-182880">
              <a:spcAft>
                <a:spcPts val="431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spc="-1" dirty="0">
                <a:solidFill>
                  <a:srgbClr val="000000"/>
                </a:solidFill>
                <a:latin typeface="Calibri"/>
                <a:ea typeface="ヒラギノ角ゴ Pro W3"/>
              </a:rPr>
              <a:t>independent control on K,  polarization and transverse-gradient (TGU)</a:t>
            </a:r>
          </a:p>
          <a:p>
            <a:pPr marL="320040" indent="-182880"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TGU required to generate ultra-large bandwidth radiation. </a:t>
            </a:r>
          </a:p>
          <a:p>
            <a:pPr marL="320040" indent="-182880"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Status: </a:t>
            </a:r>
            <a:r>
              <a:rPr lang="en-US" sz="1600" spc="-1" dirty="0" smtClean="0">
                <a:solidFill>
                  <a:srgbClr val="00B050"/>
                </a:solidFill>
                <a:latin typeface="Calibri"/>
                <a:ea typeface="ヒラギノ角ゴ Pro W3"/>
              </a:rPr>
              <a:t>2 units installed, to be commissioned in December 2019. 3rd unit maybe installed and commissioned in December 2019. </a:t>
            </a:r>
            <a:r>
              <a:rPr lang="en-US" sz="1600" spc="-1" dirty="0" smtClean="0">
                <a:solidFill>
                  <a:srgbClr val="FFC000"/>
                </a:solidFill>
                <a:latin typeface="Calibri"/>
                <a:ea typeface="ヒラギノ角ゴ Pro W3"/>
              </a:rPr>
              <a:t>Rest to be installed and commissioned in 2020.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 l="433" t="-1346" r="84" b="692"/>
          <a:stretch>
            <a:fillRect/>
          </a:stretch>
        </p:blipFill>
        <p:spPr>
          <a:xfrm>
            <a:off x="638464" y="3419477"/>
            <a:ext cx="3702137" cy="2819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t="6891" r="10261" b="8840"/>
          <a:stretch>
            <a:fillRect/>
          </a:stretch>
        </p:blipFill>
        <p:spPr>
          <a:xfrm>
            <a:off x="4813560" y="3419477"/>
            <a:ext cx="4111609" cy="28289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74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0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500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Other components</a:t>
            </a:r>
            <a:endParaRPr lang="de-CH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4" name="TextShape 4"/>
          <p:cNvSpPr txBox="1"/>
          <p:nvPr/>
        </p:nvSpPr>
        <p:spPr>
          <a:xfrm>
            <a:off x="912001" y="1118389"/>
            <a:ext cx="5718047" cy="213281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lIns="0" tIns="0" rIns="0" bIns="0"/>
          <a:lstStyle/>
          <a:p>
            <a:pPr marL="137160">
              <a:lnSpc>
                <a:spcPct val="100000"/>
              </a:lnSpc>
              <a:spcBef>
                <a:spcPts val="145"/>
              </a:spcBef>
              <a:spcAft>
                <a:spcPts val="431"/>
              </a:spcAft>
              <a:buClr>
                <a:srgbClr val="000000"/>
              </a:buClr>
              <a:buSzPct val="45000"/>
            </a:pPr>
            <a:r>
              <a:rPr lang="en-US" sz="1600" b="1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External laser</a:t>
            </a:r>
          </a:p>
          <a:p>
            <a:pPr marL="320040" indent="-18288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Received grant (HERO project) with budget for a laser and a modulator</a:t>
            </a:r>
          </a:p>
          <a:p>
            <a:pPr marL="320040" indent="-18288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</a:rPr>
              <a:t>Required generate trains of short pulses (ESASE scheme), possibly phase-locked (with CHIC)</a:t>
            </a:r>
          </a:p>
          <a:p>
            <a:pPr marL="320040" indent="-18288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</a:rPr>
              <a:t>First step to implement EEHG scheme at Athos (requires an additional external laser)</a:t>
            </a:r>
          </a:p>
          <a:p>
            <a:pPr marL="320040" indent="-18288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Status: </a:t>
            </a:r>
            <a:r>
              <a:rPr lang="en-US" sz="1600" spc="-1" dirty="0" smtClean="0">
                <a:solidFill>
                  <a:srgbClr val="FFC000"/>
                </a:solidFill>
                <a:latin typeface="Calibri"/>
                <a:ea typeface="ヒラギノ角ゴ Pro W3"/>
              </a:rPr>
              <a:t>on progress, to be installed and commissioned in 2021</a:t>
            </a: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r>
              <a:rPr lang="en-US" sz="1600" spc="-1" dirty="0" smtClean="0">
                <a:solidFill>
                  <a:srgbClr val="FFC000"/>
                </a:solidFill>
                <a:latin typeface="Calibri"/>
                <a:ea typeface="ヒラギノ角ゴ Pro W3"/>
              </a:rPr>
              <a:t> </a:t>
            </a:r>
          </a:p>
        </p:txBody>
      </p:sp>
      <p:sp>
        <p:nvSpPr>
          <p:cNvPr id="6" name="TextShape 4"/>
          <p:cNvSpPr txBox="1"/>
          <p:nvPr/>
        </p:nvSpPr>
        <p:spPr>
          <a:xfrm>
            <a:off x="939357" y="3545069"/>
            <a:ext cx="8096737" cy="1440399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lIns="0" tIns="0" rIns="0" bIns="0"/>
          <a:lstStyle/>
          <a:p>
            <a:pPr marL="137160">
              <a:lnSpc>
                <a:spcPct val="100000"/>
              </a:lnSpc>
              <a:spcBef>
                <a:spcPts val="145"/>
              </a:spcBef>
              <a:spcAft>
                <a:spcPts val="431"/>
              </a:spcAft>
              <a:buClr>
                <a:srgbClr val="000000"/>
              </a:buClr>
              <a:buSzPct val="45000"/>
            </a:pPr>
            <a:r>
              <a:rPr lang="en-US" sz="1600" b="1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Electron diagnostics</a:t>
            </a:r>
          </a:p>
          <a:p>
            <a:pPr marL="320040" indent="-18288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BPMs: </a:t>
            </a:r>
            <a:r>
              <a:rPr lang="en-US" sz="1600" spc="-1" dirty="0" smtClean="0">
                <a:solidFill>
                  <a:srgbClr val="00B050"/>
                </a:solidFill>
                <a:latin typeface="Calibri"/>
                <a:ea typeface="ヒラギノ角ゴ Pro W3"/>
              </a:rPr>
              <a:t>70% ready to be commissioned, </a:t>
            </a:r>
            <a:r>
              <a:rPr lang="en-US" sz="1600" spc="-1" dirty="0" smtClean="0">
                <a:solidFill>
                  <a:srgbClr val="FFC000"/>
                </a:solidFill>
                <a:latin typeface="Calibri"/>
                <a:ea typeface="ヒラギノ角ゴ Pro W3"/>
              </a:rPr>
              <a:t>the rest ready in spring 2020</a:t>
            </a:r>
            <a:endParaRPr lang="en-US" sz="1600" spc="-1" dirty="0" smtClean="0">
              <a:solidFill>
                <a:srgbClr val="00B050"/>
              </a:solidFill>
              <a:latin typeface="Calibri"/>
              <a:ea typeface="ヒラギノ角ゴ Pro W3"/>
            </a:endParaRPr>
          </a:p>
          <a:p>
            <a:pPr marL="320040" indent="-18288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Screens and wire-scanners: </a:t>
            </a:r>
            <a:r>
              <a:rPr lang="en-US" sz="1600" spc="-1" dirty="0" smtClean="0">
                <a:solidFill>
                  <a:srgbClr val="00B050"/>
                </a:solidFill>
                <a:latin typeface="Calibri"/>
                <a:ea typeface="ヒラギノ角ゴ Pro W3"/>
              </a:rPr>
              <a:t>ready to be commissioned </a:t>
            </a:r>
            <a:r>
              <a:rPr lang="en-US" sz="1600" spc="-1" dirty="0" smtClean="0">
                <a:solidFill>
                  <a:srgbClr val="FFC000"/>
                </a:solidFill>
                <a:latin typeface="Calibri"/>
                <a:ea typeface="ヒラギノ角ゴ Pro W3"/>
              </a:rPr>
              <a:t>(but problems with delta-tau with WS)</a:t>
            </a:r>
          </a:p>
          <a:p>
            <a:pPr marL="320040" indent="-18288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BAMs: </a:t>
            </a:r>
            <a:r>
              <a:rPr lang="en-US" sz="1600" spc="-1" dirty="0" smtClean="0">
                <a:solidFill>
                  <a:srgbClr val="FFC000"/>
                </a:solidFill>
                <a:latin typeface="Calibri"/>
                <a:ea typeface="ヒラギノ角ゴ Pro W3"/>
              </a:rPr>
              <a:t>after dogleg in summer 2020, at TDC in autumn 2020</a:t>
            </a:r>
            <a:endParaRPr lang="en-US" sz="1600" spc="-1" dirty="0" smtClean="0">
              <a:solidFill>
                <a:srgbClr val="000000"/>
              </a:solidFill>
              <a:latin typeface="Calibri"/>
              <a:ea typeface="ヒラギノ角ゴ Pro W3"/>
            </a:endParaRPr>
          </a:p>
          <a:p>
            <a:pPr marL="320040" indent="-18288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>
                <a:solidFill>
                  <a:srgbClr val="000000"/>
                </a:solidFill>
                <a:latin typeface="Calibri"/>
                <a:ea typeface="ヒラギノ角ゴ Pro W3"/>
              </a:rPr>
              <a:t>C</a:t>
            </a: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ompression monitor in dogleg: </a:t>
            </a:r>
            <a:r>
              <a:rPr lang="en-US" sz="1600" spc="-1" dirty="0" smtClean="0">
                <a:solidFill>
                  <a:srgbClr val="FF0000"/>
                </a:solidFill>
                <a:latin typeface="Calibri"/>
                <a:ea typeface="ヒラギノ角ゴ Pro W3"/>
              </a:rPr>
              <a:t>not before 2021 due to budget reasons </a:t>
            </a:r>
          </a:p>
        </p:txBody>
      </p:sp>
      <p:sp>
        <p:nvSpPr>
          <p:cNvPr id="9" name="TextShape 4"/>
          <p:cNvSpPr txBox="1"/>
          <p:nvPr/>
        </p:nvSpPr>
        <p:spPr>
          <a:xfrm>
            <a:off x="951082" y="5282773"/>
            <a:ext cx="8096737" cy="1412228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lIns="0" tIns="0" rIns="0" bIns="0"/>
          <a:lstStyle/>
          <a:p>
            <a:pPr marL="137160">
              <a:lnSpc>
                <a:spcPct val="100000"/>
              </a:lnSpc>
              <a:spcBef>
                <a:spcPts val="145"/>
              </a:spcBef>
              <a:spcAft>
                <a:spcPts val="431"/>
              </a:spcAft>
              <a:buClr>
                <a:srgbClr val="000000"/>
              </a:buClr>
              <a:buSzPct val="45000"/>
            </a:pPr>
            <a:r>
              <a:rPr lang="en-US" sz="1600" b="1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Photon diagnostics</a:t>
            </a:r>
          </a:p>
          <a:p>
            <a:pPr marL="320040" indent="-18288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Diode, screens, gas detector and foils: </a:t>
            </a:r>
            <a:r>
              <a:rPr lang="en-US" sz="1600" spc="-1" dirty="0" smtClean="0">
                <a:solidFill>
                  <a:srgbClr val="00B050"/>
                </a:solidFill>
                <a:latin typeface="Calibri"/>
                <a:ea typeface="ヒラギノ角ゴ Pro W3"/>
              </a:rPr>
              <a:t>ready to be commissioned</a:t>
            </a:r>
          </a:p>
          <a:p>
            <a:pPr marL="320040" indent="-18288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Spectrometer: spring-summer 2020</a:t>
            </a:r>
          </a:p>
          <a:p>
            <a:pPr marL="320040" indent="-18288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err="1" smtClean="0">
                <a:solidFill>
                  <a:srgbClr val="000000"/>
                </a:solidFill>
                <a:latin typeface="Calibri"/>
                <a:ea typeface="ヒラギノ角ゴ Pro W3"/>
              </a:rPr>
              <a:t>Monochromator</a:t>
            </a: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: summer-autumn 2020</a:t>
            </a:r>
          </a:p>
          <a:p>
            <a:pPr marL="320040" indent="-182880">
              <a:lnSpc>
                <a:spcPct val="100000"/>
              </a:lnSpc>
              <a:spcBef>
                <a:spcPts val="14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Time profile measurements by 2021?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876" y="1118389"/>
            <a:ext cx="2997533" cy="2197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65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>
                <a:solidFill>
                  <a:srgbClr val="808080"/>
                </a:solidFill>
                <a:latin typeface="Georgia"/>
                <a:ea typeface="ヒラギノ角ゴ Pro W3"/>
              </a:rPr>
              <a:t>Contents</a:t>
            </a:r>
            <a:endParaRPr lang="de-CH" sz="2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7" name="TextShape 2"/>
          <p:cNvSpPr txBox="1"/>
          <p:nvPr/>
        </p:nvSpPr>
        <p:spPr>
          <a:xfrm>
            <a:off x="823334" y="1656872"/>
            <a:ext cx="7961386" cy="2727556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lIns="0" tIns="0" rIns="0" bIns="0"/>
          <a:lstStyle/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Overview</a:t>
            </a:r>
            <a:endParaRPr lang="en-US" sz="2000" b="0" strike="noStrike" spc="-1" dirty="0">
              <a:solidFill>
                <a:schemeClr val="bg1">
                  <a:lumMod val="85000"/>
                </a:schemeClr>
              </a:solidFill>
              <a:latin typeface="Calibri"/>
            </a:endParaRP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Special hardware</a:t>
            </a:r>
            <a:endParaRPr lang="en-US" sz="2000" b="0" strike="noStrike" spc="-1" dirty="0">
              <a:solidFill>
                <a:schemeClr val="bg1">
                  <a:lumMod val="85000"/>
                </a:schemeClr>
              </a:solidFill>
              <a:latin typeface="Calibri"/>
              <a:ea typeface="ヒラギノ角ゴ Pro W3"/>
            </a:endParaRP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Modes</a:t>
            </a: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Installation</a:t>
            </a: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Commissioning</a:t>
            </a:r>
            <a:endParaRPr lang="en-US" sz="2000" b="0" strike="noStrike" spc="-1" dirty="0">
              <a:solidFill>
                <a:schemeClr val="bg1">
                  <a:lumMod val="85000"/>
                </a:schemeClr>
              </a:solidFill>
              <a:latin typeface="Calibri"/>
              <a:ea typeface="ヒラギノ角ゴ Pro W3"/>
            </a:endParaRP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Conclusion</a:t>
            </a:r>
            <a:endParaRPr lang="en-US" sz="2000" b="0" strike="noStrike" spc="-1" dirty="0">
              <a:solidFill>
                <a:schemeClr val="bg1">
                  <a:lumMod val="85000"/>
                </a:schemeClr>
              </a:solidFill>
              <a:latin typeface="Calibri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26485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0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 dirty="0">
                <a:solidFill>
                  <a:srgbClr val="808080"/>
                </a:solidFill>
                <a:latin typeface="Georgia"/>
                <a:ea typeface="ヒラギノ角ゴ Pro W3"/>
              </a:rPr>
              <a:t>Athos: </a:t>
            </a:r>
            <a:r>
              <a:rPr lang="de-CH" sz="2500" spc="-1" dirty="0">
                <a:solidFill>
                  <a:srgbClr val="808080"/>
                </a:solidFill>
                <a:latin typeface="Georgia"/>
                <a:ea typeface="ヒラギノ角ゴ Pro W3"/>
              </a:rPr>
              <a:t>O</a:t>
            </a:r>
            <a:r>
              <a:rPr lang="de-CH" sz="2500" b="0" strike="noStrike" spc="-1" dirty="0">
                <a:solidFill>
                  <a:srgbClr val="808080"/>
                </a:solidFill>
                <a:latin typeface="Georgia"/>
                <a:ea typeface="ヒラギノ角ゴ Pro W3"/>
              </a:rPr>
              <a:t>peration </a:t>
            </a:r>
            <a:r>
              <a:rPr lang="de-CH" sz="2500" spc="-1" dirty="0">
                <a:solidFill>
                  <a:srgbClr val="808080"/>
                </a:solidFill>
                <a:latin typeface="Georgia"/>
                <a:ea typeface="ヒラギノ角ゴ Pro W3"/>
              </a:rPr>
              <a:t>M</a:t>
            </a:r>
            <a:r>
              <a:rPr lang="de-CH" sz="2500" b="0" strike="noStrike" spc="-1" dirty="0">
                <a:solidFill>
                  <a:srgbClr val="808080"/>
                </a:solidFill>
                <a:latin typeface="Georgia"/>
                <a:ea typeface="ヒラギノ角ゴ Pro W3"/>
              </a:rPr>
              <a:t>odes</a:t>
            </a:r>
            <a:endParaRPr lang="de-CH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5687" y="1778890"/>
            <a:ext cx="6317837" cy="4834355"/>
          </a:xfrm>
          <a:prstGeom prst="rect">
            <a:avLst/>
          </a:prstGeom>
          <a:noFill/>
        </p:spPr>
      </p:pic>
      <p:sp>
        <p:nvSpPr>
          <p:cNvPr id="9" name="TextShape 2"/>
          <p:cNvSpPr txBox="1"/>
          <p:nvPr/>
        </p:nvSpPr>
        <p:spPr>
          <a:xfrm>
            <a:off x="6480777" y="2017840"/>
            <a:ext cx="2378764" cy="417976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lIns="0" tIns="0" rIns="0" bIns="0"/>
          <a:lstStyle/>
          <a:p>
            <a:pPr marL="108000"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US" sz="1600" spc="-1" dirty="0">
                <a:solidFill>
                  <a:srgbClr val="000080"/>
                </a:solidFill>
                <a:latin typeface="Calibri"/>
              </a:rPr>
              <a:t>Many operation modes, some of them unique. Main hardware:</a:t>
            </a:r>
          </a:p>
          <a:p>
            <a:pPr marL="290880" indent="-18288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>
                <a:solidFill>
                  <a:srgbClr val="000080"/>
                </a:solidFill>
                <a:latin typeface="Calibri"/>
              </a:rPr>
              <a:t>Inter-</a:t>
            </a:r>
            <a:r>
              <a:rPr lang="en-US" sz="1600" spc="-1" dirty="0" err="1">
                <a:solidFill>
                  <a:srgbClr val="000080"/>
                </a:solidFill>
                <a:latin typeface="Calibri"/>
              </a:rPr>
              <a:t>undulator</a:t>
            </a:r>
            <a:r>
              <a:rPr lang="en-US" sz="1600" spc="-1" dirty="0">
                <a:solidFill>
                  <a:srgbClr val="000080"/>
                </a:solidFill>
                <a:latin typeface="Calibri"/>
              </a:rPr>
              <a:t> </a:t>
            </a:r>
            <a:r>
              <a:rPr lang="en-US" sz="1600" spc="-1" dirty="0" smtClean="0">
                <a:solidFill>
                  <a:srgbClr val="000080"/>
                </a:solidFill>
                <a:latin typeface="Calibri"/>
              </a:rPr>
              <a:t>chicanes </a:t>
            </a:r>
            <a:endParaRPr lang="en-US" sz="1600" spc="-1" dirty="0">
              <a:solidFill>
                <a:srgbClr val="000080"/>
              </a:solidFill>
              <a:latin typeface="Calibri"/>
            </a:endParaRPr>
          </a:p>
          <a:p>
            <a:pPr marL="290880" indent="-18288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80"/>
                </a:solidFill>
                <a:latin typeface="Calibri"/>
              </a:rPr>
              <a:t>TGU</a:t>
            </a:r>
            <a:endParaRPr lang="en-US" sz="1600" spc="-1" dirty="0">
              <a:solidFill>
                <a:srgbClr val="000080"/>
              </a:solidFill>
              <a:latin typeface="Calibri"/>
            </a:endParaRPr>
          </a:p>
          <a:p>
            <a:pPr marL="290880" indent="-18288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80"/>
                </a:solidFill>
                <a:latin typeface="Calibri"/>
              </a:rPr>
              <a:t>External laser </a:t>
            </a:r>
          </a:p>
          <a:p>
            <a:pPr marL="290880" indent="-18288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err="1" smtClean="0">
                <a:solidFill>
                  <a:srgbClr val="000080"/>
                </a:solidFill>
                <a:latin typeface="Calibri"/>
              </a:rPr>
              <a:t>Monochromator</a:t>
            </a:r>
            <a:r>
              <a:rPr lang="en-US" sz="1600" spc="-1" dirty="0" smtClean="0">
                <a:solidFill>
                  <a:srgbClr val="000080"/>
                </a:solidFill>
                <a:latin typeface="Calibri"/>
              </a:rPr>
              <a:t> (not baseline)</a:t>
            </a:r>
            <a:endParaRPr lang="en-US" sz="1600" spc="-1" dirty="0">
              <a:solidFill>
                <a:srgbClr val="000080"/>
              </a:solidFill>
              <a:latin typeface="Calibri"/>
            </a:endParaRPr>
          </a:p>
          <a:p>
            <a:pPr marL="290880" indent="-18288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600" spc="-1" dirty="0">
              <a:solidFill>
                <a:srgbClr val="000080"/>
              </a:solidFill>
              <a:latin typeface="Calibri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1600" spc="-1" dirty="0" smtClean="0">
                <a:solidFill>
                  <a:srgbClr val="000080"/>
                </a:solidFill>
                <a:latin typeface="Calibri"/>
              </a:rPr>
              <a:t>Few </a:t>
            </a:r>
            <a:r>
              <a:rPr lang="en-US" sz="1600" spc="-1" dirty="0">
                <a:solidFill>
                  <a:srgbClr val="000080"/>
                </a:solidFill>
                <a:latin typeface="Calibri"/>
              </a:rPr>
              <a:t>examples in the next </a:t>
            </a:r>
            <a:r>
              <a:rPr lang="en-US" sz="1600" spc="-1" dirty="0" smtClean="0">
                <a:solidFill>
                  <a:srgbClr val="000080"/>
                </a:solidFill>
                <a:latin typeface="Calibri"/>
              </a:rPr>
              <a:t>slides</a:t>
            </a:r>
          </a:p>
          <a:p>
            <a:pPr marL="108000">
              <a:buClr>
                <a:srgbClr val="000000"/>
              </a:buClr>
              <a:buSzPct val="45000"/>
            </a:pPr>
            <a:endParaRPr lang="en-US" sz="1600" b="0" strike="noStrike" spc="-1" dirty="0">
              <a:solidFill>
                <a:srgbClr val="000080"/>
              </a:solidFill>
              <a:latin typeface="Calibri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1600" spc="-1" dirty="0" smtClean="0">
                <a:solidFill>
                  <a:srgbClr val="000080"/>
                </a:solidFill>
                <a:latin typeface="Calibri"/>
              </a:rPr>
              <a:t>First modes (2020):</a:t>
            </a:r>
          </a:p>
          <a:p>
            <a:pPr marL="393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1600" b="0" strike="noStrike" spc="-1" dirty="0" smtClean="0">
                <a:solidFill>
                  <a:srgbClr val="000080"/>
                </a:solidFill>
                <a:latin typeface="Calibri"/>
              </a:rPr>
              <a:t>SASE</a:t>
            </a:r>
          </a:p>
          <a:p>
            <a:pPr marL="393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1600" spc="-1" dirty="0" smtClean="0">
                <a:solidFill>
                  <a:srgbClr val="000080"/>
                </a:solidFill>
                <a:latin typeface="Calibri"/>
              </a:rPr>
              <a:t>Optical klystron </a:t>
            </a:r>
          </a:p>
          <a:p>
            <a:pPr marL="393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sz="1600" b="0" strike="noStrike" spc="-1" dirty="0" smtClean="0">
                <a:solidFill>
                  <a:srgbClr val="000080"/>
                </a:solidFill>
                <a:latin typeface="Calibri"/>
              </a:rPr>
              <a:t>2 colors with tilted beam</a:t>
            </a:r>
            <a:endParaRPr lang="de-CH" sz="1600" b="0" strike="noStrike" spc="-1" dirty="0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46" name="Group 145"/>
          <p:cNvGrpSpPr/>
          <p:nvPr/>
        </p:nvGrpSpPr>
        <p:grpSpPr>
          <a:xfrm>
            <a:off x="477271" y="883568"/>
            <a:ext cx="8284665" cy="700512"/>
            <a:chOff x="477271" y="883568"/>
            <a:chExt cx="8284665" cy="700512"/>
          </a:xfrm>
        </p:grpSpPr>
        <p:grpSp>
          <p:nvGrpSpPr>
            <p:cNvPr id="149" name="Group 148"/>
            <p:cNvGrpSpPr/>
            <p:nvPr/>
          </p:nvGrpSpPr>
          <p:grpSpPr>
            <a:xfrm>
              <a:off x="8260185" y="1022800"/>
              <a:ext cx="464171" cy="202536"/>
              <a:chOff x="2209332" y="1097444"/>
              <a:chExt cx="464171" cy="202536"/>
            </a:xfrm>
          </p:grpSpPr>
          <p:sp>
            <p:nvSpPr>
              <p:cNvPr id="150" name="Rectangle 149"/>
              <p:cNvSpPr/>
              <p:nvPr/>
            </p:nvSpPr>
            <p:spPr bwMode="auto">
              <a:xfrm>
                <a:off x="2209332" y="1124744"/>
                <a:ext cx="288032" cy="144016"/>
              </a:xfrm>
              <a:prstGeom prst="rect">
                <a:avLst/>
              </a:prstGeom>
              <a:solidFill>
                <a:schemeClr val="accent5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51" name="Isosceles Triangle 150"/>
              <p:cNvSpPr/>
              <p:nvPr/>
            </p:nvSpPr>
            <p:spPr bwMode="auto">
              <a:xfrm>
                <a:off x="2533831" y="1138232"/>
                <a:ext cx="72008" cy="72008"/>
              </a:xfrm>
              <a:prstGeom prst="triangle">
                <a:avLst/>
              </a:prstGeom>
              <a:solidFill>
                <a:schemeClr val="accent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52" name="Oval 151"/>
              <p:cNvSpPr/>
              <p:nvPr/>
            </p:nvSpPr>
            <p:spPr bwMode="auto">
              <a:xfrm>
                <a:off x="2627784" y="1097444"/>
                <a:ext cx="45719" cy="202536"/>
              </a:xfrm>
              <a:prstGeom prst="ellipse">
                <a:avLst/>
              </a:prstGeom>
              <a:solidFill>
                <a:schemeClr val="accent3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grpSp>
          <p:nvGrpSpPr>
            <p:cNvPr id="153" name="Group 152"/>
            <p:cNvGrpSpPr/>
            <p:nvPr/>
          </p:nvGrpSpPr>
          <p:grpSpPr>
            <a:xfrm>
              <a:off x="7756129" y="1022800"/>
              <a:ext cx="464171" cy="202536"/>
              <a:chOff x="2209332" y="1097444"/>
              <a:chExt cx="464171" cy="202536"/>
            </a:xfrm>
          </p:grpSpPr>
          <p:sp>
            <p:nvSpPr>
              <p:cNvPr id="154" name="Rectangle 153"/>
              <p:cNvSpPr/>
              <p:nvPr/>
            </p:nvSpPr>
            <p:spPr bwMode="auto">
              <a:xfrm>
                <a:off x="2209332" y="1124744"/>
                <a:ext cx="288032" cy="144016"/>
              </a:xfrm>
              <a:prstGeom prst="rect">
                <a:avLst/>
              </a:prstGeom>
              <a:solidFill>
                <a:schemeClr val="accent5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55" name="Isosceles Triangle 154"/>
              <p:cNvSpPr/>
              <p:nvPr/>
            </p:nvSpPr>
            <p:spPr bwMode="auto">
              <a:xfrm>
                <a:off x="2533831" y="1138232"/>
                <a:ext cx="72008" cy="72008"/>
              </a:xfrm>
              <a:prstGeom prst="triangle">
                <a:avLst/>
              </a:prstGeom>
              <a:solidFill>
                <a:schemeClr val="accent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56" name="Oval 155"/>
              <p:cNvSpPr/>
              <p:nvPr/>
            </p:nvSpPr>
            <p:spPr bwMode="auto">
              <a:xfrm>
                <a:off x="2627784" y="1097444"/>
                <a:ext cx="45719" cy="202536"/>
              </a:xfrm>
              <a:prstGeom prst="ellipse">
                <a:avLst/>
              </a:prstGeom>
              <a:solidFill>
                <a:schemeClr val="accent3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>
              <a:off x="7251707" y="1022800"/>
              <a:ext cx="464171" cy="202536"/>
              <a:chOff x="2209332" y="1097444"/>
              <a:chExt cx="464171" cy="202536"/>
            </a:xfrm>
          </p:grpSpPr>
          <p:sp>
            <p:nvSpPr>
              <p:cNvPr id="158" name="Rectangle 157"/>
              <p:cNvSpPr/>
              <p:nvPr/>
            </p:nvSpPr>
            <p:spPr bwMode="auto">
              <a:xfrm>
                <a:off x="2209332" y="1124744"/>
                <a:ext cx="288032" cy="144016"/>
              </a:xfrm>
              <a:prstGeom prst="rect">
                <a:avLst/>
              </a:prstGeom>
              <a:solidFill>
                <a:schemeClr val="accent5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59" name="Isosceles Triangle 158"/>
              <p:cNvSpPr/>
              <p:nvPr/>
            </p:nvSpPr>
            <p:spPr bwMode="auto">
              <a:xfrm>
                <a:off x="2533831" y="1138232"/>
                <a:ext cx="72008" cy="72008"/>
              </a:xfrm>
              <a:prstGeom prst="triangle">
                <a:avLst/>
              </a:prstGeom>
              <a:solidFill>
                <a:schemeClr val="accent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60" name="Oval 159"/>
              <p:cNvSpPr/>
              <p:nvPr/>
            </p:nvSpPr>
            <p:spPr bwMode="auto">
              <a:xfrm>
                <a:off x="2627784" y="1097444"/>
                <a:ext cx="45719" cy="202536"/>
              </a:xfrm>
              <a:prstGeom prst="ellipse">
                <a:avLst/>
              </a:prstGeom>
              <a:solidFill>
                <a:schemeClr val="accent3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sp>
          <p:nvSpPr>
            <p:cNvPr id="161" name="Rectangle 160"/>
            <p:cNvSpPr/>
            <p:nvPr/>
          </p:nvSpPr>
          <p:spPr bwMode="auto">
            <a:xfrm>
              <a:off x="6747651" y="1050100"/>
              <a:ext cx="288032" cy="144016"/>
            </a:xfrm>
            <a:prstGeom prst="rect">
              <a:avLst/>
            </a:prstGeom>
            <a:solidFill>
              <a:schemeClr val="accent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62" name="Isosceles Triangle 161"/>
            <p:cNvSpPr/>
            <p:nvPr/>
          </p:nvSpPr>
          <p:spPr bwMode="auto">
            <a:xfrm>
              <a:off x="7072150" y="1063588"/>
              <a:ext cx="72008" cy="72008"/>
            </a:xfrm>
            <a:prstGeom prst="triangle">
              <a:avLst/>
            </a:prstGeom>
            <a:solidFill>
              <a:schemeClr val="accent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63" name="Oval 162"/>
            <p:cNvSpPr/>
            <p:nvPr/>
          </p:nvSpPr>
          <p:spPr bwMode="auto">
            <a:xfrm>
              <a:off x="7166103" y="1022800"/>
              <a:ext cx="45719" cy="202536"/>
            </a:xfrm>
            <a:prstGeom prst="ellipse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grpSp>
          <p:nvGrpSpPr>
            <p:cNvPr id="164" name="Group 163"/>
            <p:cNvGrpSpPr/>
            <p:nvPr/>
          </p:nvGrpSpPr>
          <p:grpSpPr>
            <a:xfrm>
              <a:off x="4122874" y="1015109"/>
              <a:ext cx="1976705" cy="202536"/>
              <a:chOff x="3315009" y="1700808"/>
              <a:chExt cx="1976705" cy="202536"/>
            </a:xfrm>
          </p:grpSpPr>
          <p:grpSp>
            <p:nvGrpSpPr>
              <p:cNvPr id="165" name="Group 164"/>
              <p:cNvGrpSpPr/>
              <p:nvPr/>
            </p:nvGrpSpPr>
            <p:grpSpPr>
              <a:xfrm>
                <a:off x="4827543" y="1700808"/>
                <a:ext cx="464171" cy="202536"/>
                <a:chOff x="2209332" y="1097444"/>
                <a:chExt cx="464171" cy="202536"/>
              </a:xfrm>
            </p:grpSpPr>
            <p:sp>
              <p:nvSpPr>
                <p:cNvPr id="178" name="Rectangle 177"/>
                <p:cNvSpPr/>
                <p:nvPr/>
              </p:nvSpPr>
              <p:spPr bwMode="auto">
                <a:xfrm>
                  <a:off x="2209332" y="1124744"/>
                  <a:ext cx="288032" cy="144016"/>
                </a:xfrm>
                <a:prstGeom prst="rect">
                  <a:avLst/>
                </a:prstGeom>
                <a:solidFill>
                  <a:schemeClr val="accent5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  <p:sp>
              <p:nvSpPr>
                <p:cNvPr id="179" name="Isosceles Triangle 178"/>
                <p:cNvSpPr/>
                <p:nvPr/>
              </p:nvSpPr>
              <p:spPr bwMode="auto">
                <a:xfrm>
                  <a:off x="2533831" y="1138232"/>
                  <a:ext cx="72008" cy="72008"/>
                </a:xfrm>
                <a:prstGeom prst="triangle">
                  <a:avLst/>
                </a:prstGeom>
                <a:solidFill>
                  <a:schemeClr val="accent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  <p:sp>
              <p:nvSpPr>
                <p:cNvPr id="180" name="Oval 179"/>
                <p:cNvSpPr/>
                <p:nvPr/>
              </p:nvSpPr>
              <p:spPr bwMode="auto">
                <a:xfrm>
                  <a:off x="2627784" y="1097444"/>
                  <a:ext cx="45719" cy="202536"/>
                </a:xfrm>
                <a:prstGeom prst="ellipse">
                  <a:avLst/>
                </a:prstGeom>
                <a:solidFill>
                  <a:schemeClr val="accent3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</p:grpSp>
          <p:grpSp>
            <p:nvGrpSpPr>
              <p:cNvPr id="166" name="Group 165"/>
              <p:cNvGrpSpPr/>
              <p:nvPr/>
            </p:nvGrpSpPr>
            <p:grpSpPr>
              <a:xfrm>
                <a:off x="4323487" y="1700808"/>
                <a:ext cx="464171" cy="202536"/>
                <a:chOff x="2209332" y="1097444"/>
                <a:chExt cx="464171" cy="202536"/>
              </a:xfrm>
            </p:grpSpPr>
            <p:sp>
              <p:nvSpPr>
                <p:cNvPr id="175" name="Rectangle 174"/>
                <p:cNvSpPr/>
                <p:nvPr/>
              </p:nvSpPr>
              <p:spPr bwMode="auto">
                <a:xfrm>
                  <a:off x="2209332" y="1124744"/>
                  <a:ext cx="288032" cy="144016"/>
                </a:xfrm>
                <a:prstGeom prst="rect">
                  <a:avLst/>
                </a:prstGeom>
                <a:solidFill>
                  <a:schemeClr val="accent5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  <p:sp>
              <p:nvSpPr>
                <p:cNvPr id="176" name="Isosceles Triangle 175"/>
                <p:cNvSpPr/>
                <p:nvPr/>
              </p:nvSpPr>
              <p:spPr bwMode="auto">
                <a:xfrm>
                  <a:off x="2533831" y="1138232"/>
                  <a:ext cx="72008" cy="72008"/>
                </a:xfrm>
                <a:prstGeom prst="triangle">
                  <a:avLst/>
                </a:prstGeom>
                <a:solidFill>
                  <a:schemeClr val="accent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  <p:sp>
              <p:nvSpPr>
                <p:cNvPr id="177" name="Oval 176"/>
                <p:cNvSpPr/>
                <p:nvPr/>
              </p:nvSpPr>
              <p:spPr bwMode="auto">
                <a:xfrm>
                  <a:off x="2627784" y="1097444"/>
                  <a:ext cx="45719" cy="202536"/>
                </a:xfrm>
                <a:prstGeom prst="ellipse">
                  <a:avLst/>
                </a:prstGeom>
                <a:solidFill>
                  <a:schemeClr val="accent3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</p:grpSp>
          <p:grpSp>
            <p:nvGrpSpPr>
              <p:cNvPr id="167" name="Group 166"/>
              <p:cNvGrpSpPr/>
              <p:nvPr/>
            </p:nvGrpSpPr>
            <p:grpSpPr>
              <a:xfrm>
                <a:off x="3819065" y="1700808"/>
                <a:ext cx="464171" cy="202536"/>
                <a:chOff x="2209332" y="1097444"/>
                <a:chExt cx="464171" cy="202536"/>
              </a:xfrm>
            </p:grpSpPr>
            <p:sp>
              <p:nvSpPr>
                <p:cNvPr id="172" name="Rectangle 171"/>
                <p:cNvSpPr/>
                <p:nvPr/>
              </p:nvSpPr>
              <p:spPr bwMode="auto">
                <a:xfrm>
                  <a:off x="2209332" y="1124744"/>
                  <a:ext cx="288032" cy="144016"/>
                </a:xfrm>
                <a:prstGeom prst="rect">
                  <a:avLst/>
                </a:prstGeom>
                <a:solidFill>
                  <a:schemeClr val="accent5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  <p:sp>
              <p:nvSpPr>
                <p:cNvPr id="173" name="Isosceles Triangle 172"/>
                <p:cNvSpPr/>
                <p:nvPr/>
              </p:nvSpPr>
              <p:spPr bwMode="auto">
                <a:xfrm>
                  <a:off x="2533831" y="1138232"/>
                  <a:ext cx="72008" cy="72008"/>
                </a:xfrm>
                <a:prstGeom prst="triangle">
                  <a:avLst/>
                </a:prstGeom>
                <a:solidFill>
                  <a:schemeClr val="accent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  <p:sp>
              <p:nvSpPr>
                <p:cNvPr id="174" name="Oval 173"/>
                <p:cNvSpPr/>
                <p:nvPr/>
              </p:nvSpPr>
              <p:spPr bwMode="auto">
                <a:xfrm>
                  <a:off x="2627784" y="1097444"/>
                  <a:ext cx="45719" cy="202536"/>
                </a:xfrm>
                <a:prstGeom prst="ellipse">
                  <a:avLst/>
                </a:prstGeom>
                <a:solidFill>
                  <a:schemeClr val="accent3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</p:grpSp>
          <p:grpSp>
            <p:nvGrpSpPr>
              <p:cNvPr id="168" name="Group 167"/>
              <p:cNvGrpSpPr/>
              <p:nvPr/>
            </p:nvGrpSpPr>
            <p:grpSpPr>
              <a:xfrm>
                <a:off x="3315009" y="1700808"/>
                <a:ext cx="464171" cy="202536"/>
                <a:chOff x="2209332" y="1097444"/>
                <a:chExt cx="464171" cy="202536"/>
              </a:xfrm>
            </p:grpSpPr>
            <p:sp>
              <p:nvSpPr>
                <p:cNvPr id="169" name="Rectangle 168"/>
                <p:cNvSpPr/>
                <p:nvPr/>
              </p:nvSpPr>
              <p:spPr bwMode="auto">
                <a:xfrm>
                  <a:off x="2209332" y="1124744"/>
                  <a:ext cx="288032" cy="144016"/>
                </a:xfrm>
                <a:prstGeom prst="rect">
                  <a:avLst/>
                </a:prstGeom>
                <a:solidFill>
                  <a:schemeClr val="accent5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  <p:sp>
              <p:nvSpPr>
                <p:cNvPr id="170" name="Isosceles Triangle 169"/>
                <p:cNvSpPr/>
                <p:nvPr/>
              </p:nvSpPr>
              <p:spPr bwMode="auto">
                <a:xfrm>
                  <a:off x="2533831" y="1138232"/>
                  <a:ext cx="72008" cy="72008"/>
                </a:xfrm>
                <a:prstGeom prst="triangle">
                  <a:avLst/>
                </a:prstGeom>
                <a:solidFill>
                  <a:schemeClr val="accent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  <p:sp>
              <p:nvSpPr>
                <p:cNvPr id="171" name="Oval 170"/>
                <p:cNvSpPr/>
                <p:nvPr/>
              </p:nvSpPr>
              <p:spPr bwMode="auto">
                <a:xfrm>
                  <a:off x="2627784" y="1097444"/>
                  <a:ext cx="45719" cy="202536"/>
                </a:xfrm>
                <a:prstGeom prst="ellipse">
                  <a:avLst/>
                </a:prstGeom>
                <a:solidFill>
                  <a:schemeClr val="accent3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CH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</p:grpSp>
        </p:grpSp>
        <p:sp>
          <p:nvSpPr>
            <p:cNvPr id="181" name="Isosceles Triangle 180"/>
            <p:cNvSpPr/>
            <p:nvPr/>
          </p:nvSpPr>
          <p:spPr bwMode="auto">
            <a:xfrm>
              <a:off x="6171587" y="970401"/>
              <a:ext cx="144016" cy="216024"/>
            </a:xfrm>
            <a:prstGeom prst="triangle">
              <a:avLst/>
            </a:prstGeom>
            <a:solidFill>
              <a:schemeClr val="accent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82" name="Isosceles Triangle 181"/>
            <p:cNvSpPr/>
            <p:nvPr/>
          </p:nvSpPr>
          <p:spPr bwMode="auto">
            <a:xfrm>
              <a:off x="6468003" y="983889"/>
              <a:ext cx="144016" cy="216024"/>
            </a:xfrm>
            <a:prstGeom prst="triangle">
              <a:avLst/>
            </a:prstGeom>
            <a:solidFill>
              <a:schemeClr val="accent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83" name="Isosceles Triangle 182"/>
            <p:cNvSpPr/>
            <p:nvPr/>
          </p:nvSpPr>
          <p:spPr bwMode="auto">
            <a:xfrm flipV="1">
              <a:off x="6251979" y="883568"/>
              <a:ext cx="144016" cy="216024"/>
            </a:xfrm>
            <a:prstGeom prst="triangle">
              <a:avLst/>
            </a:prstGeom>
            <a:solidFill>
              <a:schemeClr val="accent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84" name="Isosceles Triangle 183"/>
            <p:cNvSpPr/>
            <p:nvPr/>
          </p:nvSpPr>
          <p:spPr bwMode="auto">
            <a:xfrm flipV="1">
              <a:off x="6395995" y="883568"/>
              <a:ext cx="144016" cy="216024"/>
            </a:xfrm>
            <a:prstGeom prst="triangle">
              <a:avLst/>
            </a:prstGeom>
            <a:solidFill>
              <a:schemeClr val="accent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85" name="Oval 184"/>
            <p:cNvSpPr/>
            <p:nvPr/>
          </p:nvSpPr>
          <p:spPr bwMode="auto">
            <a:xfrm>
              <a:off x="6675643" y="1020840"/>
              <a:ext cx="45719" cy="202536"/>
            </a:xfrm>
            <a:prstGeom prst="ellipse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86" name="Oval 185"/>
            <p:cNvSpPr/>
            <p:nvPr/>
          </p:nvSpPr>
          <p:spPr bwMode="auto">
            <a:xfrm>
              <a:off x="4029161" y="1015109"/>
              <a:ext cx="45719" cy="202536"/>
            </a:xfrm>
            <a:prstGeom prst="ellipse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87" name="Isosceles Triangle 186"/>
            <p:cNvSpPr/>
            <p:nvPr/>
          </p:nvSpPr>
          <p:spPr bwMode="auto">
            <a:xfrm flipV="1">
              <a:off x="698979" y="1070350"/>
              <a:ext cx="144016" cy="216024"/>
            </a:xfrm>
            <a:prstGeom prst="triangle">
              <a:avLst/>
            </a:prstGeom>
            <a:solidFill>
              <a:schemeClr val="accent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88" name="Rectangle 187"/>
            <p:cNvSpPr/>
            <p:nvPr/>
          </p:nvSpPr>
          <p:spPr bwMode="auto">
            <a:xfrm>
              <a:off x="913110" y="1062519"/>
              <a:ext cx="288032" cy="144016"/>
            </a:xfrm>
            <a:prstGeom prst="rect">
              <a:avLst/>
            </a:prstGeom>
            <a:solidFill>
              <a:schemeClr val="accent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89" name="Isosceles Triangle 188"/>
            <p:cNvSpPr/>
            <p:nvPr/>
          </p:nvSpPr>
          <p:spPr bwMode="auto">
            <a:xfrm>
              <a:off x="3584662" y="970401"/>
              <a:ext cx="144016" cy="216024"/>
            </a:xfrm>
            <a:prstGeom prst="triangle">
              <a:avLst/>
            </a:prstGeom>
            <a:solidFill>
              <a:schemeClr val="accent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90" name="Isosceles Triangle 189"/>
            <p:cNvSpPr/>
            <p:nvPr/>
          </p:nvSpPr>
          <p:spPr bwMode="auto">
            <a:xfrm>
              <a:off x="3881078" y="983889"/>
              <a:ext cx="144016" cy="216024"/>
            </a:xfrm>
            <a:prstGeom prst="triangle">
              <a:avLst/>
            </a:prstGeom>
            <a:solidFill>
              <a:schemeClr val="accent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91" name="Isosceles Triangle 190"/>
            <p:cNvSpPr/>
            <p:nvPr/>
          </p:nvSpPr>
          <p:spPr bwMode="auto">
            <a:xfrm flipV="1">
              <a:off x="3665054" y="883568"/>
              <a:ext cx="144016" cy="216024"/>
            </a:xfrm>
            <a:prstGeom prst="triangle">
              <a:avLst/>
            </a:prstGeom>
            <a:solidFill>
              <a:schemeClr val="accent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92" name="Isosceles Triangle 191"/>
            <p:cNvSpPr/>
            <p:nvPr/>
          </p:nvSpPr>
          <p:spPr bwMode="auto">
            <a:xfrm flipV="1">
              <a:off x="3809070" y="883568"/>
              <a:ext cx="144016" cy="216024"/>
            </a:xfrm>
            <a:prstGeom prst="triangle">
              <a:avLst/>
            </a:prstGeom>
            <a:solidFill>
              <a:schemeClr val="accent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193" name="Straight Arrow Connector 192"/>
            <p:cNvCxnSpPr/>
            <p:nvPr/>
          </p:nvCxnSpPr>
          <p:spPr bwMode="auto">
            <a:xfrm>
              <a:off x="477271" y="1140616"/>
              <a:ext cx="219815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194" name="Freeform 193"/>
            <p:cNvSpPr/>
            <p:nvPr/>
          </p:nvSpPr>
          <p:spPr bwMode="auto">
            <a:xfrm>
              <a:off x="550149" y="943032"/>
              <a:ext cx="8211787" cy="362197"/>
            </a:xfrm>
            <a:custGeom>
              <a:avLst/>
              <a:gdLst>
                <a:gd name="connsiteX0" fmla="*/ 0 w 8211787"/>
                <a:gd name="connsiteY0" fmla="*/ 362197 h 362197"/>
                <a:gd name="connsiteX1" fmla="*/ 213756 w 8211787"/>
                <a:gd name="connsiteY1" fmla="*/ 190005 h 362197"/>
                <a:gd name="connsiteX2" fmla="*/ 3105398 w 8211787"/>
                <a:gd name="connsiteY2" fmla="*/ 172192 h 362197"/>
                <a:gd name="connsiteX3" fmla="*/ 3182587 w 8211787"/>
                <a:gd name="connsiteY3" fmla="*/ 5937 h 362197"/>
                <a:gd name="connsiteX4" fmla="*/ 3342904 w 8211787"/>
                <a:gd name="connsiteY4" fmla="*/ 11875 h 362197"/>
                <a:gd name="connsiteX5" fmla="*/ 3390406 w 8211787"/>
                <a:gd name="connsiteY5" fmla="*/ 178130 h 362197"/>
                <a:gd name="connsiteX6" fmla="*/ 5694219 w 8211787"/>
                <a:gd name="connsiteY6" fmla="*/ 160317 h 362197"/>
                <a:gd name="connsiteX7" fmla="*/ 5777346 w 8211787"/>
                <a:gd name="connsiteY7" fmla="*/ 0 h 362197"/>
                <a:gd name="connsiteX8" fmla="*/ 5925787 w 8211787"/>
                <a:gd name="connsiteY8" fmla="*/ 0 h 362197"/>
                <a:gd name="connsiteX9" fmla="*/ 5991102 w 8211787"/>
                <a:gd name="connsiteY9" fmla="*/ 184067 h 362197"/>
                <a:gd name="connsiteX10" fmla="*/ 8211787 w 8211787"/>
                <a:gd name="connsiteY10" fmla="*/ 172192 h 362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11787" h="362197">
                  <a:moveTo>
                    <a:pt x="0" y="362197"/>
                  </a:moveTo>
                  <a:lnTo>
                    <a:pt x="213756" y="190005"/>
                  </a:lnTo>
                  <a:lnTo>
                    <a:pt x="3105398" y="172192"/>
                  </a:lnTo>
                  <a:lnTo>
                    <a:pt x="3182587" y="5937"/>
                  </a:lnTo>
                  <a:lnTo>
                    <a:pt x="3342904" y="11875"/>
                  </a:lnTo>
                  <a:lnTo>
                    <a:pt x="3390406" y="178130"/>
                  </a:lnTo>
                  <a:lnTo>
                    <a:pt x="5694219" y="160317"/>
                  </a:lnTo>
                  <a:lnTo>
                    <a:pt x="5777346" y="0"/>
                  </a:lnTo>
                  <a:lnTo>
                    <a:pt x="5925787" y="0"/>
                  </a:lnTo>
                  <a:lnTo>
                    <a:pt x="5991102" y="184067"/>
                  </a:lnTo>
                  <a:lnTo>
                    <a:pt x="8211787" y="172192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6675643" y="1314672"/>
              <a:ext cx="1967315" cy="269408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sz="1400" i="1" kern="1000" spc="30" dirty="0">
                  <a:latin typeface="Calibri" panose="020F0502020204030204" pitchFamily="34" charset="0"/>
                  <a:cs typeface="Franklin Gothic Book"/>
                </a:rPr>
                <a:t>8 </a:t>
              </a:r>
              <a:r>
                <a:rPr lang="en-US" sz="1400" i="1" kern="1000" spc="30" dirty="0" smtClean="0">
                  <a:latin typeface="Calibri" panose="020F0502020204030204" pitchFamily="34" charset="0"/>
                  <a:cs typeface="Franklin Gothic Book"/>
                </a:rPr>
                <a:t>Modules + chicanes</a:t>
              </a:r>
              <a:endParaRPr lang="en-US" sz="1400" i="1" kern="1000" spc="30" dirty="0">
                <a:latin typeface="Calibri" panose="020F0502020204030204" pitchFamily="34" charset="0"/>
                <a:cs typeface="Franklin Gothic Book"/>
              </a:endParaRPr>
            </a:p>
          </p:txBody>
        </p:sp>
      </p:grpSp>
      <p:sp>
        <p:nvSpPr>
          <p:cNvPr id="197" name="TextBox 196"/>
          <p:cNvSpPr txBox="1"/>
          <p:nvPr/>
        </p:nvSpPr>
        <p:spPr>
          <a:xfrm>
            <a:off x="4076291" y="1321790"/>
            <a:ext cx="1967315" cy="269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sz="1400" i="1" kern="1000" spc="30" dirty="0">
                <a:latin typeface="Calibri" panose="020F0502020204030204" pitchFamily="34" charset="0"/>
                <a:cs typeface="Franklin Gothic Book"/>
              </a:rPr>
              <a:t>8 </a:t>
            </a:r>
            <a:r>
              <a:rPr lang="en-US" sz="1400" i="1" kern="1000" spc="30" dirty="0" smtClean="0">
                <a:latin typeface="Calibri" panose="020F0502020204030204" pitchFamily="34" charset="0"/>
                <a:cs typeface="Franklin Gothic Book"/>
              </a:rPr>
              <a:t>Modules + chicanes</a:t>
            </a:r>
          </a:p>
        </p:txBody>
      </p:sp>
      <p:sp>
        <p:nvSpPr>
          <p:cNvPr id="198" name="TextBox 197"/>
          <p:cNvSpPr txBox="1"/>
          <p:nvPr/>
        </p:nvSpPr>
        <p:spPr>
          <a:xfrm>
            <a:off x="5470164" y="619339"/>
            <a:ext cx="1967315" cy="269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sz="1400" i="1" kern="1000" spc="30" dirty="0" smtClean="0">
                <a:latin typeface="Calibri" panose="020F0502020204030204" pitchFamily="34" charset="0"/>
                <a:cs typeface="Franklin Gothic Book"/>
              </a:rPr>
              <a:t>2-colors chicane</a:t>
            </a:r>
            <a:endParaRPr lang="en-US" sz="1400" i="1" kern="1000" spc="30" dirty="0">
              <a:latin typeface="Calibri" panose="020F0502020204030204" pitchFamily="34" charset="0"/>
              <a:cs typeface="Franklin Gothic Book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-79623" y="902786"/>
            <a:ext cx="769434" cy="269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sz="1400" i="1" kern="1000" spc="30" dirty="0" smtClean="0">
                <a:solidFill>
                  <a:srgbClr val="FF0000"/>
                </a:solidFill>
                <a:latin typeface="Calibri" panose="020F0502020204030204" pitchFamily="34" charset="0"/>
                <a:cs typeface="Franklin Gothic Book"/>
              </a:rPr>
              <a:t>Laser</a:t>
            </a:r>
            <a:endParaRPr lang="en-US" sz="1400" i="1" kern="1000" spc="30" dirty="0">
              <a:solidFill>
                <a:srgbClr val="FF0000"/>
              </a:solidFill>
              <a:latin typeface="Calibri" panose="020F0502020204030204" pitchFamily="34" charset="0"/>
              <a:cs typeface="Franklin Gothic Book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698197" y="772416"/>
            <a:ext cx="769434" cy="269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sz="1400" i="1" kern="1000" spc="30" dirty="0" smtClean="0">
                <a:latin typeface="Calibri" panose="020F0502020204030204" pitchFamily="34" charset="0"/>
                <a:cs typeface="Franklin Gothic Book"/>
              </a:rPr>
              <a:t>Modulator</a:t>
            </a:r>
            <a:endParaRPr lang="en-US" sz="1400" i="1" kern="1000" spc="30" dirty="0">
              <a:latin typeface="Calibri" panose="020F0502020204030204" pitchFamily="34" charset="0"/>
              <a:cs typeface="Franklin Gothic Book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3343961" y="1283335"/>
            <a:ext cx="769434" cy="269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sz="1400" i="1" kern="1000" spc="30" dirty="0" smtClean="0">
                <a:latin typeface="Calibri" panose="020F0502020204030204" pitchFamily="34" charset="0"/>
                <a:cs typeface="Franklin Gothic Book"/>
              </a:rPr>
              <a:t>Seeding </a:t>
            </a:r>
          </a:p>
          <a:p>
            <a:pPr algn="ctr">
              <a:spcBef>
                <a:spcPts val="0"/>
              </a:spcBef>
            </a:pPr>
            <a:r>
              <a:rPr lang="en-US" sz="1400" i="1" kern="1000" spc="30" dirty="0" smtClean="0">
                <a:latin typeface="Calibri" panose="020F0502020204030204" pitchFamily="34" charset="0"/>
                <a:cs typeface="Franklin Gothic Book"/>
              </a:rPr>
              <a:t>chicane</a:t>
            </a:r>
            <a:endParaRPr lang="en-US" sz="1400" i="1" kern="1000" spc="30" dirty="0">
              <a:latin typeface="Calibri" panose="020F0502020204030204" pitchFamily="34" charset="0"/>
              <a:cs typeface="Franklin Gothic Book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971339" y="1169179"/>
            <a:ext cx="2677525" cy="269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sz="1400" i="1" kern="1000" spc="30" dirty="0" smtClean="0">
                <a:latin typeface="Calibri" panose="020F0502020204030204" pitchFamily="34" charset="0"/>
                <a:cs typeface="Franklin Gothic Book"/>
              </a:rPr>
              <a:t>Additional space for </a:t>
            </a:r>
          </a:p>
          <a:p>
            <a:pPr algn="ctr">
              <a:spcBef>
                <a:spcPts val="0"/>
              </a:spcBef>
            </a:pPr>
            <a:r>
              <a:rPr lang="en-US" sz="1400" i="1" kern="1000" spc="30" dirty="0" smtClean="0">
                <a:latin typeface="Calibri" panose="020F0502020204030204" pitchFamily="34" charset="0"/>
                <a:cs typeface="Franklin Gothic Book"/>
              </a:rPr>
              <a:t>EEHG/self-seeding</a:t>
            </a:r>
            <a:endParaRPr lang="en-US" sz="1400" i="1" kern="1000" spc="30" dirty="0">
              <a:latin typeface="Calibri" panose="020F0502020204030204" pitchFamily="34" charset="0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27019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817100" y="1240714"/>
            <a:ext cx="4613860" cy="1044511"/>
          </a:xfrm>
        </p:spPr>
        <p:txBody>
          <a:bodyPr/>
          <a:lstStyle/>
          <a:p>
            <a:pPr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rgbClr val="010000"/>
                </a:solidFill>
                <a:latin typeface="Calibri" panose="020F0502020204030204" pitchFamily="34" charset="0"/>
              </a:rPr>
              <a:t>Idea: combine both effects of chicanes </a:t>
            </a:r>
          </a:p>
          <a:p>
            <a:pPr lvl="1"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rgbClr val="010000"/>
                </a:solidFill>
                <a:latin typeface="Calibri" panose="020F0502020204030204" pitchFamily="34" charset="0"/>
              </a:rPr>
              <a:t>Delay</a:t>
            </a:r>
            <a:r>
              <a:rPr lang="en-US" sz="1800" dirty="0" smtClean="0">
                <a:solidFill>
                  <a:srgbClr val="01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 high-brightness SASE</a:t>
            </a:r>
          </a:p>
          <a:p>
            <a:pPr lvl="1"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rgbClr val="01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R56  optical klystron  compactness</a:t>
            </a:r>
            <a:endParaRPr lang="en-US" sz="1800" dirty="0">
              <a:solidFill>
                <a:srgbClr val="010000"/>
              </a:solidFill>
              <a:latin typeface="Calibri" panose="020F0502020204030204" pitchFamily="34" charset="0"/>
            </a:endParaRPr>
          </a:p>
          <a:p>
            <a:pPr marL="177800" lvl="1" indent="0">
              <a:buClr>
                <a:srgbClr val="0070C0"/>
              </a:buClr>
              <a:buNone/>
            </a:pPr>
            <a:r>
              <a:rPr lang="en-US" sz="1800" dirty="0">
                <a:solidFill>
                  <a:srgbClr val="01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		</a:t>
            </a:r>
            <a:endParaRPr lang="en-US" sz="1800" dirty="0">
              <a:solidFill>
                <a:srgbClr val="010000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010000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7" name="Inhaltsplatzhalter 1"/>
          <p:cNvSpPr txBox="1">
            <a:spLocks/>
          </p:cNvSpPr>
          <p:nvPr/>
        </p:nvSpPr>
        <p:spPr>
          <a:xfrm>
            <a:off x="6026421" y="3667086"/>
            <a:ext cx="2914750" cy="22322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Clr>
                <a:srgbClr val="0070C0"/>
              </a:buClr>
              <a:buNone/>
            </a:pPr>
            <a:r>
              <a:rPr lang="en-US" dirty="0">
                <a:solidFill>
                  <a:srgbClr val="01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comparison to SASE:</a:t>
            </a:r>
          </a:p>
          <a:p>
            <a:pPr marL="0" indent="0">
              <a:buClr>
                <a:srgbClr val="0070C0"/>
              </a:buClr>
              <a:buNone/>
            </a:pPr>
            <a:r>
              <a:rPr lang="en-US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~10 </a:t>
            </a:r>
            <a:r>
              <a:rPr lang="en-US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times brighter</a:t>
            </a:r>
          </a:p>
          <a:p>
            <a:pPr marL="0" indent="0">
              <a:buClr>
                <a:srgbClr val="0070C0"/>
              </a:buClr>
              <a:buNone/>
            </a:pPr>
            <a:r>
              <a:rPr lang="en-US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30% shorter saturation </a:t>
            </a:r>
            <a:r>
              <a:rPr lang="en-US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length</a:t>
            </a:r>
          </a:p>
          <a:p>
            <a:pPr marL="0" indent="0">
              <a:buClr>
                <a:srgbClr val="0070C0"/>
              </a:buClr>
              <a:buNone/>
            </a:pPr>
            <a:endParaRPr lang="en-US" b="1" dirty="0" smtClean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Clr>
                <a:srgbClr val="0070C0"/>
              </a:buClr>
              <a:buNone/>
            </a:pPr>
            <a:r>
              <a:rPr lang="en-US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Comparable results for other wavelengths</a:t>
            </a:r>
            <a:endParaRPr lang="en-US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79247"/>
            <a:ext cx="5696272" cy="2768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 dirty="0">
                <a:solidFill>
                  <a:srgbClr val="808080"/>
                </a:solidFill>
                <a:latin typeface="Georgia"/>
                <a:ea typeface="ヒラギノ角ゴ Pro W3"/>
              </a:rPr>
              <a:t>Compact </a:t>
            </a:r>
            <a:r>
              <a:rPr lang="de-CH" sz="2500" b="0" strike="noStrike" spc="-1" dirty="0" err="1">
                <a:solidFill>
                  <a:srgbClr val="808080"/>
                </a:solidFill>
                <a:latin typeface="Georgia"/>
                <a:ea typeface="ヒラギノ角ゴ Pro W3"/>
              </a:rPr>
              <a:t>and</a:t>
            </a:r>
            <a:r>
              <a:rPr lang="de-CH" sz="2500" b="0" strike="noStrike" spc="-1" dirty="0">
                <a:solidFill>
                  <a:srgbClr val="808080"/>
                </a:solidFill>
                <a:latin typeface="Georgia"/>
                <a:ea typeface="ヒラギノ角ゴ Pro W3"/>
              </a:rPr>
              <a:t> High-</a:t>
            </a:r>
            <a:r>
              <a:rPr lang="de-CH" sz="2500" spc="-1" dirty="0" err="1">
                <a:solidFill>
                  <a:srgbClr val="808080"/>
                </a:solidFill>
                <a:latin typeface="Georgia"/>
                <a:ea typeface="ヒラギノ角ゴ Pro W3"/>
              </a:rPr>
              <a:t>B</a:t>
            </a:r>
            <a:r>
              <a:rPr lang="de-CH" sz="2500" b="0" strike="noStrike" spc="-1" dirty="0" err="1">
                <a:solidFill>
                  <a:srgbClr val="808080"/>
                </a:solidFill>
                <a:latin typeface="Georgia"/>
                <a:ea typeface="ヒラギノ角ゴ Pro W3"/>
              </a:rPr>
              <a:t>rightness</a:t>
            </a:r>
            <a:r>
              <a:rPr lang="de-CH" sz="2500" b="0" strike="noStrike" spc="-1" dirty="0">
                <a:solidFill>
                  <a:srgbClr val="808080"/>
                </a:solidFill>
                <a:latin typeface="Georgia"/>
                <a:ea typeface="ヒラギノ角ゴ Pro W3"/>
              </a:rPr>
              <a:t> SASE</a:t>
            </a:r>
            <a:endParaRPr lang="de-CH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57240" y="2996063"/>
            <a:ext cx="4050000" cy="112566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i="1" kern="1000" spc="30" dirty="0">
                <a:latin typeface="Calibri" panose="020F0502020204030204" pitchFamily="34" charset="0"/>
                <a:cs typeface="Franklin Gothic Book"/>
              </a:rPr>
              <a:t>Simulation results for </a:t>
            </a:r>
            <a:r>
              <a:rPr lang="en-US" sz="1800" i="1" kern="1000" spc="30" dirty="0" smtClean="0">
                <a:latin typeface="Calibri" panose="020F0502020204030204" pitchFamily="34" charset="0"/>
                <a:cs typeface="Franklin Gothic Book"/>
              </a:rPr>
              <a:t>1 nm</a:t>
            </a:r>
            <a:endParaRPr lang="en-US" sz="1800" i="1" kern="1000" spc="30" dirty="0">
              <a:latin typeface="Calibri" panose="020F0502020204030204" pitchFamily="34" charset="0"/>
              <a:cs typeface="Franklin Gothic Book"/>
            </a:endParaRPr>
          </a:p>
          <a:p>
            <a:pPr algn="just">
              <a:spcBef>
                <a:spcPts val="0"/>
              </a:spcBef>
            </a:pPr>
            <a:endParaRPr lang="en-US" sz="1400" i="1" kern="1000" spc="30" dirty="0">
              <a:solidFill>
                <a:srgbClr val="FF0000"/>
              </a:solidFill>
              <a:latin typeface="Calibri" panose="020F0502020204030204" pitchFamily="34" charset="0"/>
              <a:cs typeface="Franklin Gothic Book"/>
            </a:endParaRPr>
          </a:p>
          <a:p>
            <a:pPr algn="just">
              <a:spcBef>
                <a:spcPts val="0"/>
              </a:spcBef>
            </a:pPr>
            <a:r>
              <a:rPr lang="en-US" sz="1400" i="1" kern="1000" spc="30" dirty="0">
                <a:solidFill>
                  <a:srgbClr val="FF0000"/>
                </a:solidFill>
                <a:latin typeface="Calibri" panose="020F0502020204030204" pitchFamily="34" charset="0"/>
                <a:cs typeface="Franklin Gothic Book"/>
              </a:rPr>
              <a:t>                 SASE</a:t>
            </a:r>
          </a:p>
          <a:p>
            <a:pPr algn="just">
              <a:spcBef>
                <a:spcPts val="0"/>
              </a:spcBef>
            </a:pPr>
            <a:r>
              <a:rPr lang="en-US" sz="1400" i="1" kern="1000" spc="30" dirty="0">
                <a:solidFill>
                  <a:srgbClr val="0000FF"/>
                </a:solidFill>
                <a:latin typeface="Calibri" panose="020F0502020204030204" pitchFamily="34" charset="0"/>
                <a:cs typeface="Franklin Gothic Book"/>
              </a:rPr>
              <a:t>                 Compact </a:t>
            </a:r>
          </a:p>
          <a:p>
            <a:pPr algn="just">
              <a:spcBef>
                <a:spcPts val="0"/>
              </a:spcBef>
            </a:pPr>
            <a:r>
              <a:rPr lang="en-US" sz="1400" i="1" kern="1000" spc="30" dirty="0">
                <a:solidFill>
                  <a:srgbClr val="0000FF"/>
                </a:solidFill>
                <a:latin typeface="Calibri" panose="020F0502020204030204" pitchFamily="34" charset="0"/>
                <a:cs typeface="Franklin Gothic Book"/>
              </a:rPr>
              <a:t>                 HB-SASE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0960" y="1391194"/>
            <a:ext cx="3510211" cy="6369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74546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>
                <a:solidFill>
                  <a:srgbClr val="808080"/>
                </a:solidFill>
                <a:latin typeface="Georgia"/>
                <a:ea typeface="ヒラギノ角ゴ Pro W3"/>
              </a:rPr>
              <a:t>Contents</a:t>
            </a:r>
            <a:endParaRPr lang="de-CH" sz="2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7" name="TextShape 2"/>
          <p:cNvSpPr txBox="1"/>
          <p:nvPr/>
        </p:nvSpPr>
        <p:spPr>
          <a:xfrm>
            <a:off x="823334" y="1656872"/>
            <a:ext cx="7961386" cy="2727556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lIns="0" tIns="0" rIns="0" bIns="0"/>
          <a:lstStyle/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Overview</a:t>
            </a:r>
            <a:endParaRPr lang="en-US" sz="2000" b="0" strike="noStrike" spc="-1" dirty="0">
              <a:solidFill>
                <a:srgbClr val="000000"/>
              </a:solidFill>
              <a:latin typeface="Calibri"/>
            </a:endParaRP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Special hardware</a:t>
            </a:r>
            <a:endParaRPr lang="en-US" sz="2000" b="0" strike="noStrike" spc="-1" dirty="0">
              <a:solidFill>
                <a:srgbClr val="000000"/>
              </a:solidFill>
              <a:latin typeface="Calibri"/>
              <a:ea typeface="ヒラギノ角ゴ Pro W3"/>
            </a:endParaRP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Modes</a:t>
            </a: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Installation</a:t>
            </a: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Commissioning</a:t>
            </a:r>
            <a:endParaRPr lang="en-US" sz="2000" b="0" strike="noStrike" spc="-1" dirty="0">
              <a:solidFill>
                <a:srgbClr val="000000"/>
              </a:solidFill>
              <a:latin typeface="Calibri"/>
              <a:ea typeface="ヒラギノ角ゴ Pro W3"/>
            </a:endParaRP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solidFill>
                  <a:srgbClr val="000000"/>
                </a:solidFill>
                <a:latin typeface="Calibri"/>
                <a:ea typeface="ヒラギノ角ゴ Pro W3"/>
              </a:rPr>
              <a:t>Conclusion</a:t>
            </a:r>
            <a:endParaRPr lang="en-US" sz="2000" b="0" strike="noStrike" spc="-1" dirty="0">
              <a:solidFill>
                <a:srgbClr val="000000"/>
              </a:solidFill>
              <a:latin typeface="Calibri"/>
              <a:ea typeface="ヒラギノ角ゴ Pro W3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558" y="3808559"/>
            <a:ext cx="5485554" cy="1422923"/>
            <a:chOff x="143969" y="3728026"/>
            <a:chExt cx="5220119" cy="1241408"/>
          </a:xfrm>
        </p:grpSpPr>
        <p:sp>
          <p:nvSpPr>
            <p:cNvPr id="11" name="Rectangle 10"/>
            <p:cNvSpPr/>
            <p:nvPr/>
          </p:nvSpPr>
          <p:spPr bwMode="auto">
            <a:xfrm>
              <a:off x="143969" y="3728026"/>
              <a:ext cx="5220119" cy="124140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6397" y="4424515"/>
              <a:ext cx="1800199" cy="2889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143969" y="3800034"/>
              <a:ext cx="216024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400" i="1" kern="1000" spc="30" dirty="0">
                  <a:latin typeface="Calibri" panose="020F0502020204030204" pitchFamily="34" charset="0"/>
                  <a:cs typeface="Franklin Gothic Book"/>
                </a:rPr>
                <a:t>Tilted electron 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400" i="1" kern="1000" spc="30" dirty="0">
                  <a:latin typeface="Calibri" panose="020F0502020204030204" pitchFamily="34" charset="0"/>
                  <a:cs typeface="Franklin Gothic Book"/>
                </a:rPr>
                <a:t>beam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908626" y="3800034"/>
              <a:ext cx="1835743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400" i="1" kern="1000" spc="30" dirty="0">
                  <a:latin typeface="Calibri" panose="020F0502020204030204" pitchFamily="34" charset="0"/>
                  <a:cs typeface="Franklin Gothic Book"/>
                </a:rPr>
                <a:t>Transverse-gradient 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400" i="1" kern="1000" spc="30" dirty="0" err="1">
                  <a:latin typeface="Calibri" panose="020F0502020204030204" pitchFamily="34" charset="0"/>
                  <a:cs typeface="Franklin Gothic Book"/>
                </a:rPr>
                <a:t>undulator</a:t>
              </a:r>
              <a:endParaRPr lang="en-US" sz="1400" i="1" kern="1000" spc="30" dirty="0">
                <a:latin typeface="Calibri" panose="020F0502020204030204" pitchFamily="34" charset="0"/>
                <a:cs typeface="Franklin Gothic Book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528345" y="3800034"/>
              <a:ext cx="1835743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400" i="1" kern="1000" spc="30" dirty="0">
                  <a:latin typeface="Calibri" panose="020F0502020204030204" pitchFamily="34" charset="0"/>
                  <a:cs typeface="Franklin Gothic Book"/>
                </a:rPr>
                <a:t>Large-bandwidth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400" i="1" kern="1000" spc="30" dirty="0">
                  <a:latin typeface="Calibri" panose="020F0502020204030204" pitchFamily="34" charset="0"/>
                  <a:cs typeface="Franklin Gothic Book"/>
                </a:rPr>
                <a:t>XFEL pulse</a:t>
              </a:r>
            </a:p>
          </p:txBody>
        </p:sp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2310" y="4306531"/>
              <a:ext cx="947400" cy="5249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8385" y="4306531"/>
              <a:ext cx="815106" cy="5249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7624" y="713264"/>
            <a:ext cx="3561912" cy="2595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6112" y="3154586"/>
            <a:ext cx="3561912" cy="2671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004048" y="1152932"/>
            <a:ext cx="3274262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i="1" kern="1000" spc="30" dirty="0">
                <a:latin typeface="Calibri" panose="020F0502020204030204" pitchFamily="34" charset="0"/>
                <a:cs typeface="Franklin Gothic Book"/>
              </a:rPr>
              <a:t>Spectrum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148064" y="3722732"/>
            <a:ext cx="3274262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i="1" kern="1000" spc="30" dirty="0">
                <a:latin typeface="Calibri" panose="020F0502020204030204" pitchFamily="34" charset="0"/>
                <a:cs typeface="Franklin Gothic Book"/>
              </a:rPr>
              <a:t>Power profile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216313" y="625353"/>
            <a:ext cx="4383671" cy="289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b="1" i="1" kern="1000" spc="30" dirty="0">
                <a:latin typeface="Calibri" panose="020F0502020204030204" pitchFamily="34" charset="0"/>
                <a:cs typeface="Franklin Gothic Book"/>
              </a:rPr>
              <a:t>Simulations (10% bandwidth)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1117371" y="1714479"/>
                <a:ext cx="2124583" cy="6457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CH" sz="1800" i="1" kern="1000" spc="30" smtClean="0">
                              <a:latin typeface="Cambria Math" panose="02040503050406030204" pitchFamily="18" charset="0"/>
                              <a:cs typeface="Franklin Gothic Book"/>
                            </a:rPr>
                          </m:ctrlPr>
                        </m:fPr>
                        <m:num>
                          <m:r>
                            <a:rPr lang="de-CH" sz="1800" b="0" i="1" kern="1000" spc="30" smtClean="0">
                              <a:latin typeface="Cambria Math"/>
                              <a:cs typeface="Franklin Gothic Book"/>
                            </a:rPr>
                            <m:t>𝐾</m:t>
                          </m:r>
                          <m:d>
                            <m:dPr>
                              <m:ctrlPr>
                                <a:rPr lang="de-CH" sz="1800" b="0" i="1" kern="1000" spc="30" smtClean="0">
                                  <a:latin typeface="Cambria Math" panose="02040503050406030204" pitchFamily="18" charset="0"/>
                                  <a:cs typeface="Franklin Gothic Book"/>
                                </a:rPr>
                              </m:ctrlPr>
                            </m:dPr>
                            <m:e>
                              <m:r>
                                <a:rPr lang="de-CH" sz="1800" b="0" i="1" kern="1000" spc="30" smtClean="0">
                                  <a:latin typeface="Cambria Math"/>
                                  <a:cs typeface="Franklin Gothic Book"/>
                                </a:rPr>
                                <m:t>𝑥</m:t>
                              </m:r>
                            </m:e>
                          </m:d>
                          <m:r>
                            <a:rPr lang="de-CH" sz="1800" b="0" i="1" kern="1000" spc="30" smtClean="0">
                              <a:latin typeface="Cambria Math"/>
                              <a:cs typeface="Franklin Gothic Book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CH" sz="1800" b="0" i="1" kern="1000" spc="3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800" b="0" i="1" kern="1000" spc="30" smtClean="0">
                                  <a:latin typeface="Cambria Math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de-CH" sz="1800" b="0" i="1" kern="1000" spc="30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1800" i="1" kern="1000" spc="3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800" i="1" kern="1000" spc="30">
                                  <a:latin typeface="Cambria Math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de-CH" sz="1800" i="1" kern="1000" spc="3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de-CH" sz="1800" b="0" i="1" kern="1000" spc="30" smtClean="0">
                          <a:latin typeface="Cambria Math"/>
                          <a:cs typeface="Franklin Gothic Book"/>
                        </a:rPr>
                        <m:t>=</m:t>
                      </m:r>
                      <m:r>
                        <a:rPr lang="de-CH" sz="1800" b="0" i="1" kern="1000" spc="30" smtClean="0">
                          <a:latin typeface="Cambria Math"/>
                          <a:ea typeface="Cambria Math"/>
                          <a:cs typeface="Franklin Gothic Book"/>
                        </a:rPr>
                        <m:t>𝛼</m:t>
                      </m:r>
                      <m:r>
                        <a:rPr lang="de-CH" sz="1800" b="0" i="1" kern="1000" spc="30" smtClean="0">
                          <a:latin typeface="Cambria Math"/>
                          <a:ea typeface="Cambria Math"/>
                          <a:cs typeface="Franklin Gothic Book"/>
                        </a:rPr>
                        <m:t>𝑥</m:t>
                      </m:r>
                    </m:oMath>
                  </m:oMathPara>
                </a14:m>
                <a:endParaRPr lang="de-CH" sz="1800" kern="1000" spc="30" dirty="0" err="1">
                  <a:latin typeface="Calibri" panose="020F0502020204030204" pitchFamily="34" charset="0"/>
                  <a:cs typeface="Franklin Gothic Book"/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7371" y="1714479"/>
                <a:ext cx="2124583" cy="64579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/>
          <p:cNvSpPr txBox="1"/>
          <p:nvPr/>
        </p:nvSpPr>
        <p:spPr>
          <a:xfrm>
            <a:off x="5837664" y="5825832"/>
            <a:ext cx="3057722" cy="5280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600" kern="1000" spc="30" dirty="0">
                <a:latin typeface="Calibri" panose="020F0502020204030204" pitchFamily="34" charset="0"/>
                <a:cs typeface="Franklin Gothic Book"/>
              </a:rPr>
              <a:t>XFEL pulses of 20% bandwidth and few GW power can be obtained</a:t>
            </a:r>
          </a:p>
        </p:txBody>
      </p:sp>
      <p:sp>
        <p:nvSpPr>
          <p:cNvPr id="7" name="Rectangle 6"/>
          <p:cNvSpPr/>
          <p:nvPr/>
        </p:nvSpPr>
        <p:spPr>
          <a:xfrm>
            <a:off x="721600" y="962829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</a:rPr>
              <a:t>In a TGU there is a dependence of the </a:t>
            </a:r>
            <a:r>
              <a:rPr lang="en-US" sz="1600" dirty="0" err="1">
                <a:latin typeface="Calibri" panose="020F0502020204030204" pitchFamily="34" charset="0"/>
              </a:rPr>
              <a:t>undulator</a:t>
            </a:r>
            <a:r>
              <a:rPr lang="en-US" sz="1600" dirty="0">
                <a:latin typeface="Calibri" panose="020F0502020204030204" pitchFamily="34" charset="0"/>
              </a:rPr>
              <a:t> field on the transverse position</a:t>
            </a:r>
          </a:p>
          <a:p>
            <a:endParaRPr lang="en-US" sz="1600" dirty="0">
              <a:latin typeface="Calibri" panose="020F0502020204030204" pitchFamily="34" charset="0"/>
            </a:endParaRPr>
          </a:p>
          <a:p>
            <a:endParaRPr lang="en-US" sz="1600" dirty="0">
              <a:latin typeface="Calibri" panose="020F0502020204030204" pitchFamily="34" charset="0"/>
            </a:endParaRPr>
          </a:p>
          <a:p>
            <a:endParaRPr lang="en-US" sz="1600" dirty="0">
              <a:latin typeface="Calibri" panose="020F0502020204030204" pitchFamily="34" charset="0"/>
            </a:endParaRPr>
          </a:p>
          <a:p>
            <a:endParaRPr lang="en-US" sz="1600" dirty="0" smtClean="0">
              <a:latin typeface="Calibri" panose="020F0502020204030204" pitchFamily="34" charset="0"/>
            </a:endParaRPr>
          </a:p>
          <a:p>
            <a:endParaRPr lang="en-US" sz="1600" dirty="0">
              <a:latin typeface="Calibri" panose="020F0502020204030204" pitchFamily="34" charset="0"/>
            </a:endParaRPr>
          </a:p>
          <a:p>
            <a:endParaRPr lang="en-US" sz="1600" dirty="0" smtClean="0">
              <a:latin typeface="Calibri" panose="020F0502020204030204" pitchFamily="34" charset="0"/>
            </a:endParaRPr>
          </a:p>
          <a:p>
            <a:r>
              <a:rPr lang="en-US" sz="1600" dirty="0" smtClean="0">
                <a:latin typeface="Calibri" panose="020F0502020204030204" pitchFamily="34" charset="0"/>
              </a:rPr>
              <a:t>A </a:t>
            </a:r>
            <a:r>
              <a:rPr lang="en-US" sz="1600" dirty="0">
                <a:latin typeface="Calibri" panose="020F0502020204030204" pitchFamily="34" charset="0"/>
              </a:rPr>
              <a:t>tilted beam traveling  through a TGU will produce   broadband XFEL radiation. Easy to tune!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6096" y="1786487"/>
            <a:ext cx="1997992" cy="72008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500" i="1" kern="1000" spc="30" dirty="0">
                <a:latin typeface="Calibri" panose="020F0502020204030204" pitchFamily="34" charset="0"/>
                <a:cs typeface="Franklin Gothic Book"/>
              </a:rPr>
              <a:t>K</a:t>
            </a:r>
            <a:r>
              <a:rPr lang="en-US" sz="1500" i="1" kern="1000" spc="30" baseline="-25000" dirty="0">
                <a:latin typeface="Calibri" panose="020F0502020204030204" pitchFamily="34" charset="0"/>
                <a:cs typeface="Franklin Gothic Book"/>
              </a:rPr>
              <a:t>0</a:t>
            </a:r>
            <a:r>
              <a:rPr lang="en-US" sz="1500" kern="1000" spc="30" dirty="0">
                <a:latin typeface="Calibri" panose="020F0502020204030204" pitchFamily="34" charset="0"/>
                <a:cs typeface="Franklin Gothic Book"/>
              </a:rPr>
              <a:t>: on-axis field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500" i="1" kern="1000" spc="30" dirty="0">
                <a:latin typeface="Calibri" panose="020F0502020204030204" pitchFamily="34" charset="0"/>
                <a:cs typeface="Franklin Gothic Book"/>
              </a:rPr>
              <a:t>α</a:t>
            </a:r>
            <a:r>
              <a:rPr lang="en-US" sz="1500" kern="1000" spc="30" dirty="0">
                <a:latin typeface="Calibri" panose="020F0502020204030204" pitchFamily="34" charset="0"/>
                <a:cs typeface="Franklin Gothic Book"/>
              </a:rPr>
              <a:t>: gradient</a:t>
            </a:r>
          </a:p>
        </p:txBody>
      </p:sp>
      <p:sp>
        <p:nvSpPr>
          <p:cNvPr id="23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 dirty="0">
                <a:solidFill>
                  <a:srgbClr val="808080"/>
                </a:solidFill>
                <a:latin typeface="Georgia"/>
                <a:ea typeface="ヒラギノ角ゴ Pro W3"/>
              </a:rPr>
              <a:t>Large </a:t>
            </a:r>
            <a:r>
              <a:rPr lang="de-CH" sz="2500" spc="-1" dirty="0" err="1">
                <a:solidFill>
                  <a:srgbClr val="808080"/>
                </a:solidFill>
                <a:latin typeface="Georgia"/>
                <a:ea typeface="ヒラギノ角ゴ Pro W3"/>
              </a:rPr>
              <a:t>B</a:t>
            </a:r>
            <a:r>
              <a:rPr lang="de-CH" sz="2500" b="0" strike="noStrike" spc="-1" dirty="0" err="1">
                <a:solidFill>
                  <a:srgbClr val="808080"/>
                </a:solidFill>
                <a:latin typeface="Georgia"/>
                <a:ea typeface="ヒラギノ角ゴ Pro W3"/>
              </a:rPr>
              <a:t>andwidth</a:t>
            </a:r>
            <a:r>
              <a:rPr lang="de-CH" sz="2500" b="0" strike="noStrike" spc="-1" dirty="0">
                <a:solidFill>
                  <a:srgbClr val="808080"/>
                </a:solidFill>
                <a:latin typeface="Georgia"/>
                <a:ea typeface="ヒラギノ角ゴ Pro W3"/>
              </a:rPr>
              <a:t> </a:t>
            </a:r>
            <a:r>
              <a:rPr lang="de-CH" sz="2500" b="0" strike="noStrike" spc="-1" dirty="0" err="1">
                <a:solidFill>
                  <a:srgbClr val="808080"/>
                </a:solidFill>
                <a:latin typeface="Georgia"/>
                <a:ea typeface="ヒラギノ角ゴ Pro W3"/>
              </a:rPr>
              <a:t>with</a:t>
            </a:r>
            <a:r>
              <a:rPr lang="de-CH" sz="2500" b="0" strike="noStrike" spc="-1" dirty="0">
                <a:solidFill>
                  <a:srgbClr val="808080"/>
                </a:solidFill>
                <a:latin typeface="Georgia"/>
                <a:ea typeface="ヒラギノ角ゴ Pro W3"/>
              </a:rPr>
              <a:t> TGU</a:t>
            </a:r>
            <a:endParaRPr lang="de-CH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215738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Group 121"/>
          <p:cNvGrpSpPr/>
          <p:nvPr/>
        </p:nvGrpSpPr>
        <p:grpSpPr>
          <a:xfrm>
            <a:off x="1213104" y="1412776"/>
            <a:ext cx="6815280" cy="1817766"/>
            <a:chOff x="1285112" y="891154"/>
            <a:chExt cx="6815280" cy="1817766"/>
          </a:xfrm>
        </p:grpSpPr>
        <p:sp>
          <p:nvSpPr>
            <p:cNvPr id="121" name="Rectangle 120"/>
            <p:cNvSpPr/>
            <p:nvPr/>
          </p:nvSpPr>
          <p:spPr bwMode="auto">
            <a:xfrm>
              <a:off x="1285112" y="891154"/>
              <a:ext cx="6815280" cy="181776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cxnSp>
          <p:nvCxnSpPr>
            <p:cNvPr id="49" name="Straight Connector 53"/>
            <p:cNvCxnSpPr>
              <a:cxnSpLocks noChangeShapeType="1"/>
            </p:cNvCxnSpPr>
            <p:nvPr/>
          </p:nvCxnSpPr>
          <p:spPr bwMode="auto">
            <a:xfrm>
              <a:off x="1647526" y="2153658"/>
              <a:ext cx="6336704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0" name="Oval 49"/>
            <p:cNvSpPr/>
            <p:nvPr/>
          </p:nvSpPr>
          <p:spPr bwMode="auto">
            <a:xfrm rot="20189373">
              <a:off x="1755095" y="1962834"/>
              <a:ext cx="1224136" cy="7199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1" name="Oval 50"/>
            <p:cNvSpPr/>
            <p:nvPr/>
          </p:nvSpPr>
          <p:spPr bwMode="auto">
            <a:xfrm rot="20189373">
              <a:off x="3987343" y="2056523"/>
              <a:ext cx="1224136" cy="7199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2" name="Oval 51"/>
            <p:cNvSpPr/>
            <p:nvPr/>
          </p:nvSpPr>
          <p:spPr bwMode="auto">
            <a:xfrm rot="20189373">
              <a:off x="6075576" y="2250793"/>
              <a:ext cx="1224136" cy="7199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53" name="Straight Arrow Connector 58"/>
            <p:cNvCxnSpPr>
              <a:cxnSpLocks noChangeShapeType="1"/>
            </p:cNvCxnSpPr>
            <p:nvPr/>
          </p:nvCxnSpPr>
          <p:spPr bwMode="auto">
            <a:xfrm>
              <a:off x="2943670" y="1793709"/>
              <a:ext cx="0" cy="7918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4" name="Straight Arrow Connector 60"/>
            <p:cNvCxnSpPr>
              <a:cxnSpLocks noChangeShapeType="1"/>
            </p:cNvCxnSpPr>
            <p:nvPr/>
          </p:nvCxnSpPr>
          <p:spPr bwMode="auto">
            <a:xfrm>
              <a:off x="5103910" y="1865699"/>
              <a:ext cx="0" cy="57591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" name="Straight Arrow Connector 64"/>
            <p:cNvCxnSpPr>
              <a:cxnSpLocks noChangeShapeType="1"/>
            </p:cNvCxnSpPr>
            <p:nvPr/>
          </p:nvCxnSpPr>
          <p:spPr bwMode="auto">
            <a:xfrm flipV="1">
              <a:off x="4023790" y="1937689"/>
              <a:ext cx="0" cy="35994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6" name="Straight Arrow Connector 66"/>
            <p:cNvCxnSpPr>
              <a:cxnSpLocks noChangeShapeType="1"/>
            </p:cNvCxnSpPr>
            <p:nvPr/>
          </p:nvCxnSpPr>
          <p:spPr bwMode="auto">
            <a:xfrm flipV="1">
              <a:off x="6184030" y="1793709"/>
              <a:ext cx="0" cy="71989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7" name="TextBox 68"/>
            <p:cNvSpPr txBox="1">
              <a:spLocks noChangeArrowheads="1"/>
            </p:cNvSpPr>
            <p:nvPr/>
          </p:nvSpPr>
          <p:spPr bwMode="auto">
            <a:xfrm>
              <a:off x="3131840" y="1897668"/>
              <a:ext cx="79669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9pPr>
            </a:lstStyle>
            <a:p>
              <a:pPr>
                <a:spcBef>
                  <a:spcPts val="0"/>
                </a:spcBef>
              </a:pPr>
              <a:r>
                <a:rPr lang="en-US" altLang="de-DE" sz="1500" i="1" dirty="0" err="1">
                  <a:latin typeface="Calibri" panose="020F0502020204030204" pitchFamily="34" charset="0"/>
                </a:rPr>
                <a:t>Betatron</a:t>
              </a:r>
              <a:r>
                <a:rPr lang="en-US" altLang="de-DE" sz="1500" i="1" dirty="0">
                  <a:latin typeface="Calibri" panose="020F0502020204030204" pitchFamily="34" charset="0"/>
                </a:rPr>
                <a:t> </a:t>
              </a:r>
            </a:p>
            <a:p>
              <a:pPr>
                <a:spcBef>
                  <a:spcPts val="0"/>
                </a:spcBef>
              </a:pPr>
              <a:r>
                <a:rPr lang="en-US" altLang="de-DE" sz="1500" i="1" dirty="0">
                  <a:latin typeface="Calibri" panose="020F0502020204030204" pitchFamily="34" charset="0"/>
                </a:rPr>
                <a:t>oscillation</a:t>
              </a:r>
            </a:p>
          </p:txBody>
        </p:sp>
        <p:sp>
          <p:nvSpPr>
            <p:cNvPr id="58" name="TextBox 69"/>
            <p:cNvSpPr txBox="1">
              <a:spLocks noChangeArrowheads="1"/>
            </p:cNvSpPr>
            <p:nvPr/>
          </p:nvSpPr>
          <p:spPr bwMode="auto">
            <a:xfrm>
              <a:off x="2915816" y="891154"/>
              <a:ext cx="1428020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en-US" altLang="de-DE" sz="1500" i="1" dirty="0">
                  <a:latin typeface="Calibri" panose="020F0502020204030204" pitchFamily="34" charset="0"/>
                </a:rPr>
                <a:t>Delay + Alignment</a:t>
              </a:r>
            </a:p>
          </p:txBody>
        </p:sp>
        <p:sp>
          <p:nvSpPr>
            <p:cNvPr id="59" name="Isosceles Triangle 58"/>
            <p:cNvSpPr/>
            <p:nvPr/>
          </p:nvSpPr>
          <p:spPr bwMode="auto">
            <a:xfrm>
              <a:off x="1932648" y="1815347"/>
              <a:ext cx="143933" cy="359949"/>
            </a:xfrm>
            <a:prstGeom prst="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60" name="Isosceles Triangle 59"/>
            <p:cNvSpPr/>
            <p:nvPr/>
          </p:nvSpPr>
          <p:spPr bwMode="auto">
            <a:xfrm>
              <a:off x="4381904" y="1721658"/>
              <a:ext cx="143933" cy="467933"/>
            </a:xfrm>
            <a:prstGeom prst="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61" name="Isosceles Triangle 60"/>
            <p:cNvSpPr/>
            <p:nvPr/>
          </p:nvSpPr>
          <p:spPr bwMode="auto">
            <a:xfrm>
              <a:off x="6901375" y="1582296"/>
              <a:ext cx="143933" cy="614451"/>
            </a:xfrm>
            <a:prstGeom prst="triangl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cxnSp>
          <p:nvCxnSpPr>
            <p:cNvPr id="66" name="Straight Connector 65"/>
            <p:cNvCxnSpPr/>
            <p:nvPr/>
          </p:nvCxnSpPr>
          <p:spPr bwMode="auto">
            <a:xfrm>
              <a:off x="1475656" y="1361744"/>
              <a:ext cx="1944216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/>
            <p:cNvCxnSpPr/>
            <p:nvPr/>
          </p:nvCxnSpPr>
          <p:spPr bwMode="auto">
            <a:xfrm flipV="1">
              <a:off x="3419872" y="1124744"/>
              <a:ext cx="105505" cy="237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/>
            <p:cNvCxnSpPr/>
            <p:nvPr/>
          </p:nvCxnSpPr>
          <p:spPr bwMode="auto">
            <a:xfrm>
              <a:off x="3525377" y="1124744"/>
              <a:ext cx="112175" cy="237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" name="Straight Connector 72"/>
            <p:cNvCxnSpPr/>
            <p:nvPr/>
          </p:nvCxnSpPr>
          <p:spPr bwMode="auto">
            <a:xfrm>
              <a:off x="3637552" y="1361744"/>
              <a:ext cx="187055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/>
            <p:cNvCxnSpPr/>
            <p:nvPr/>
          </p:nvCxnSpPr>
          <p:spPr bwMode="auto">
            <a:xfrm flipV="1">
              <a:off x="5508104" y="1124744"/>
              <a:ext cx="105505" cy="237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Straight Connector 76"/>
            <p:cNvCxnSpPr/>
            <p:nvPr/>
          </p:nvCxnSpPr>
          <p:spPr bwMode="auto">
            <a:xfrm>
              <a:off x="5613609" y="1124744"/>
              <a:ext cx="112175" cy="237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Straight Connector 77"/>
            <p:cNvCxnSpPr/>
            <p:nvPr/>
          </p:nvCxnSpPr>
          <p:spPr bwMode="auto">
            <a:xfrm>
              <a:off x="5725784" y="1361744"/>
              <a:ext cx="194256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82" name="Group 18"/>
            <p:cNvGrpSpPr>
              <a:grpSpLocks/>
            </p:cNvGrpSpPr>
            <p:nvPr/>
          </p:nvGrpSpPr>
          <p:grpSpPr bwMode="auto">
            <a:xfrm>
              <a:off x="1647526" y="1217792"/>
              <a:ext cx="1728019" cy="287904"/>
              <a:chOff x="2339752" y="2420888"/>
              <a:chExt cx="1728192" cy="288032"/>
            </a:xfrm>
          </p:grpSpPr>
          <p:sp>
            <p:nvSpPr>
              <p:cNvPr id="83" name="Rectangle 6"/>
              <p:cNvSpPr>
                <a:spLocks noChangeArrowheads="1"/>
              </p:cNvSpPr>
              <p:nvPr/>
            </p:nvSpPr>
            <p:spPr bwMode="auto">
              <a:xfrm>
                <a:off x="2339752" y="2420888"/>
                <a:ext cx="144016" cy="288032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84" name="Rectangle 7"/>
              <p:cNvSpPr>
                <a:spLocks noChangeArrowheads="1"/>
              </p:cNvSpPr>
              <p:nvPr/>
            </p:nvSpPr>
            <p:spPr bwMode="auto">
              <a:xfrm>
                <a:off x="2483768" y="2420888"/>
                <a:ext cx="144016" cy="288032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85" name="Rectangle 8"/>
              <p:cNvSpPr>
                <a:spLocks noChangeArrowheads="1"/>
              </p:cNvSpPr>
              <p:nvPr/>
            </p:nvSpPr>
            <p:spPr bwMode="auto">
              <a:xfrm>
                <a:off x="2627784" y="2420888"/>
                <a:ext cx="144016" cy="288032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86" name="Rectangle 9"/>
              <p:cNvSpPr>
                <a:spLocks noChangeArrowheads="1"/>
              </p:cNvSpPr>
              <p:nvPr/>
            </p:nvSpPr>
            <p:spPr bwMode="auto">
              <a:xfrm>
                <a:off x="2771800" y="2420888"/>
                <a:ext cx="144016" cy="288032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87" name="Rectangle 10"/>
              <p:cNvSpPr>
                <a:spLocks noChangeArrowheads="1"/>
              </p:cNvSpPr>
              <p:nvPr/>
            </p:nvSpPr>
            <p:spPr bwMode="auto">
              <a:xfrm>
                <a:off x="2915816" y="2420888"/>
                <a:ext cx="144016" cy="288032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88" name="Rectangle 11"/>
              <p:cNvSpPr>
                <a:spLocks noChangeArrowheads="1"/>
              </p:cNvSpPr>
              <p:nvPr/>
            </p:nvSpPr>
            <p:spPr bwMode="auto">
              <a:xfrm>
                <a:off x="3059832" y="2420888"/>
                <a:ext cx="144016" cy="288032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89" name="Rectangle 12"/>
              <p:cNvSpPr>
                <a:spLocks noChangeArrowheads="1"/>
              </p:cNvSpPr>
              <p:nvPr/>
            </p:nvSpPr>
            <p:spPr bwMode="auto">
              <a:xfrm>
                <a:off x="3203848" y="2420888"/>
                <a:ext cx="144016" cy="288032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90" name="Rectangle 13"/>
              <p:cNvSpPr>
                <a:spLocks noChangeArrowheads="1"/>
              </p:cNvSpPr>
              <p:nvPr/>
            </p:nvSpPr>
            <p:spPr bwMode="auto">
              <a:xfrm>
                <a:off x="3347864" y="2420888"/>
                <a:ext cx="144016" cy="288032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91" name="Rectangle 14"/>
              <p:cNvSpPr>
                <a:spLocks noChangeArrowheads="1"/>
              </p:cNvSpPr>
              <p:nvPr/>
            </p:nvSpPr>
            <p:spPr bwMode="auto">
              <a:xfrm>
                <a:off x="3491880" y="2420888"/>
                <a:ext cx="144016" cy="288032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92" name="Rectangle 15"/>
              <p:cNvSpPr>
                <a:spLocks noChangeArrowheads="1"/>
              </p:cNvSpPr>
              <p:nvPr/>
            </p:nvSpPr>
            <p:spPr bwMode="auto">
              <a:xfrm>
                <a:off x="3635896" y="2420888"/>
                <a:ext cx="144016" cy="288032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93" name="Rectangle 16"/>
              <p:cNvSpPr>
                <a:spLocks noChangeArrowheads="1"/>
              </p:cNvSpPr>
              <p:nvPr/>
            </p:nvSpPr>
            <p:spPr bwMode="auto">
              <a:xfrm>
                <a:off x="3779912" y="2420888"/>
                <a:ext cx="144016" cy="288032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94" name="Rectangle 17"/>
              <p:cNvSpPr>
                <a:spLocks noChangeArrowheads="1"/>
              </p:cNvSpPr>
              <p:nvPr/>
            </p:nvSpPr>
            <p:spPr bwMode="auto">
              <a:xfrm>
                <a:off x="3923928" y="2420888"/>
                <a:ext cx="144016" cy="288032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95" name="Group 18"/>
            <p:cNvGrpSpPr>
              <a:grpSpLocks/>
            </p:cNvGrpSpPr>
            <p:nvPr/>
          </p:nvGrpSpPr>
          <p:grpSpPr bwMode="auto">
            <a:xfrm>
              <a:off x="3735758" y="1217792"/>
              <a:ext cx="1728019" cy="287904"/>
              <a:chOff x="2339752" y="2420888"/>
              <a:chExt cx="1728192" cy="288032"/>
            </a:xfrm>
          </p:grpSpPr>
          <p:sp>
            <p:nvSpPr>
              <p:cNvPr id="96" name="Rectangle 6"/>
              <p:cNvSpPr>
                <a:spLocks noChangeArrowheads="1"/>
              </p:cNvSpPr>
              <p:nvPr/>
            </p:nvSpPr>
            <p:spPr bwMode="auto">
              <a:xfrm>
                <a:off x="2339752" y="2420888"/>
                <a:ext cx="144016" cy="288032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97" name="Rectangle 7"/>
              <p:cNvSpPr>
                <a:spLocks noChangeArrowheads="1"/>
              </p:cNvSpPr>
              <p:nvPr/>
            </p:nvSpPr>
            <p:spPr bwMode="auto">
              <a:xfrm>
                <a:off x="2483768" y="2420888"/>
                <a:ext cx="144016" cy="288032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98" name="Rectangle 8"/>
              <p:cNvSpPr>
                <a:spLocks noChangeArrowheads="1"/>
              </p:cNvSpPr>
              <p:nvPr/>
            </p:nvSpPr>
            <p:spPr bwMode="auto">
              <a:xfrm>
                <a:off x="2627784" y="2420888"/>
                <a:ext cx="144016" cy="288032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99" name="Rectangle 9"/>
              <p:cNvSpPr>
                <a:spLocks noChangeArrowheads="1"/>
              </p:cNvSpPr>
              <p:nvPr/>
            </p:nvSpPr>
            <p:spPr bwMode="auto">
              <a:xfrm>
                <a:off x="2771800" y="2420888"/>
                <a:ext cx="144016" cy="288032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100" name="Rectangle 10"/>
              <p:cNvSpPr>
                <a:spLocks noChangeArrowheads="1"/>
              </p:cNvSpPr>
              <p:nvPr/>
            </p:nvSpPr>
            <p:spPr bwMode="auto">
              <a:xfrm>
                <a:off x="2915816" y="2420888"/>
                <a:ext cx="144016" cy="288032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101" name="Rectangle 11"/>
              <p:cNvSpPr>
                <a:spLocks noChangeArrowheads="1"/>
              </p:cNvSpPr>
              <p:nvPr/>
            </p:nvSpPr>
            <p:spPr bwMode="auto">
              <a:xfrm>
                <a:off x="3059832" y="2420888"/>
                <a:ext cx="144016" cy="288032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102" name="Rectangle 12"/>
              <p:cNvSpPr>
                <a:spLocks noChangeArrowheads="1"/>
              </p:cNvSpPr>
              <p:nvPr/>
            </p:nvSpPr>
            <p:spPr bwMode="auto">
              <a:xfrm>
                <a:off x="3203848" y="2420888"/>
                <a:ext cx="144016" cy="288032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103" name="Rectangle 13"/>
              <p:cNvSpPr>
                <a:spLocks noChangeArrowheads="1"/>
              </p:cNvSpPr>
              <p:nvPr/>
            </p:nvSpPr>
            <p:spPr bwMode="auto">
              <a:xfrm>
                <a:off x="3347864" y="2420888"/>
                <a:ext cx="144016" cy="288032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104" name="Rectangle 14"/>
              <p:cNvSpPr>
                <a:spLocks noChangeArrowheads="1"/>
              </p:cNvSpPr>
              <p:nvPr/>
            </p:nvSpPr>
            <p:spPr bwMode="auto">
              <a:xfrm>
                <a:off x="3491880" y="2420888"/>
                <a:ext cx="144016" cy="288032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105" name="Rectangle 15"/>
              <p:cNvSpPr>
                <a:spLocks noChangeArrowheads="1"/>
              </p:cNvSpPr>
              <p:nvPr/>
            </p:nvSpPr>
            <p:spPr bwMode="auto">
              <a:xfrm>
                <a:off x="3635896" y="2420888"/>
                <a:ext cx="144016" cy="288032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106" name="Rectangle 16"/>
              <p:cNvSpPr>
                <a:spLocks noChangeArrowheads="1"/>
              </p:cNvSpPr>
              <p:nvPr/>
            </p:nvSpPr>
            <p:spPr bwMode="auto">
              <a:xfrm>
                <a:off x="3779912" y="2420888"/>
                <a:ext cx="144016" cy="288032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107" name="Rectangle 17"/>
              <p:cNvSpPr>
                <a:spLocks noChangeArrowheads="1"/>
              </p:cNvSpPr>
              <p:nvPr/>
            </p:nvSpPr>
            <p:spPr bwMode="auto">
              <a:xfrm>
                <a:off x="3923928" y="2420888"/>
                <a:ext cx="144016" cy="288032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108" name="Group 18"/>
            <p:cNvGrpSpPr>
              <a:grpSpLocks/>
            </p:cNvGrpSpPr>
            <p:nvPr/>
          </p:nvGrpSpPr>
          <p:grpSpPr bwMode="auto">
            <a:xfrm>
              <a:off x="5823990" y="1217792"/>
              <a:ext cx="1728019" cy="287904"/>
              <a:chOff x="2339752" y="2420888"/>
              <a:chExt cx="1728192" cy="288032"/>
            </a:xfrm>
          </p:grpSpPr>
          <p:sp>
            <p:nvSpPr>
              <p:cNvPr id="109" name="Rectangle 6"/>
              <p:cNvSpPr>
                <a:spLocks noChangeArrowheads="1"/>
              </p:cNvSpPr>
              <p:nvPr/>
            </p:nvSpPr>
            <p:spPr bwMode="auto">
              <a:xfrm>
                <a:off x="2339752" y="2420888"/>
                <a:ext cx="144016" cy="288032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110" name="Rectangle 7"/>
              <p:cNvSpPr>
                <a:spLocks noChangeArrowheads="1"/>
              </p:cNvSpPr>
              <p:nvPr/>
            </p:nvSpPr>
            <p:spPr bwMode="auto">
              <a:xfrm>
                <a:off x="2483768" y="2420888"/>
                <a:ext cx="144016" cy="288032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111" name="Rectangle 8"/>
              <p:cNvSpPr>
                <a:spLocks noChangeArrowheads="1"/>
              </p:cNvSpPr>
              <p:nvPr/>
            </p:nvSpPr>
            <p:spPr bwMode="auto">
              <a:xfrm>
                <a:off x="2627784" y="2420888"/>
                <a:ext cx="144016" cy="288032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112" name="Rectangle 9"/>
              <p:cNvSpPr>
                <a:spLocks noChangeArrowheads="1"/>
              </p:cNvSpPr>
              <p:nvPr/>
            </p:nvSpPr>
            <p:spPr bwMode="auto">
              <a:xfrm>
                <a:off x="2771800" y="2420888"/>
                <a:ext cx="144016" cy="288032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113" name="Rectangle 10"/>
              <p:cNvSpPr>
                <a:spLocks noChangeArrowheads="1"/>
              </p:cNvSpPr>
              <p:nvPr/>
            </p:nvSpPr>
            <p:spPr bwMode="auto">
              <a:xfrm>
                <a:off x="2915816" y="2420888"/>
                <a:ext cx="144016" cy="288032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114" name="Rectangle 11"/>
              <p:cNvSpPr>
                <a:spLocks noChangeArrowheads="1"/>
              </p:cNvSpPr>
              <p:nvPr/>
            </p:nvSpPr>
            <p:spPr bwMode="auto">
              <a:xfrm>
                <a:off x="3059832" y="2420888"/>
                <a:ext cx="144016" cy="288032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115" name="Rectangle 12"/>
              <p:cNvSpPr>
                <a:spLocks noChangeArrowheads="1"/>
              </p:cNvSpPr>
              <p:nvPr/>
            </p:nvSpPr>
            <p:spPr bwMode="auto">
              <a:xfrm>
                <a:off x="3203848" y="2420888"/>
                <a:ext cx="144016" cy="288032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116" name="Rectangle 13"/>
              <p:cNvSpPr>
                <a:spLocks noChangeArrowheads="1"/>
              </p:cNvSpPr>
              <p:nvPr/>
            </p:nvSpPr>
            <p:spPr bwMode="auto">
              <a:xfrm>
                <a:off x="3347864" y="2420888"/>
                <a:ext cx="144016" cy="288032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117" name="Rectangle 14"/>
              <p:cNvSpPr>
                <a:spLocks noChangeArrowheads="1"/>
              </p:cNvSpPr>
              <p:nvPr/>
            </p:nvSpPr>
            <p:spPr bwMode="auto">
              <a:xfrm>
                <a:off x="3491880" y="2420888"/>
                <a:ext cx="144016" cy="288032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118" name="Rectangle 15"/>
              <p:cNvSpPr>
                <a:spLocks noChangeArrowheads="1"/>
              </p:cNvSpPr>
              <p:nvPr/>
            </p:nvSpPr>
            <p:spPr bwMode="auto">
              <a:xfrm>
                <a:off x="3635896" y="2420888"/>
                <a:ext cx="144016" cy="288032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119" name="Rectangle 16"/>
              <p:cNvSpPr>
                <a:spLocks noChangeArrowheads="1"/>
              </p:cNvSpPr>
              <p:nvPr/>
            </p:nvSpPr>
            <p:spPr bwMode="auto">
              <a:xfrm>
                <a:off x="3779912" y="2420888"/>
                <a:ext cx="144016" cy="288032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  <p:sp>
            <p:nvSpPr>
              <p:cNvPr id="120" name="Rectangle 17"/>
              <p:cNvSpPr>
                <a:spLocks noChangeArrowheads="1"/>
              </p:cNvSpPr>
              <p:nvPr/>
            </p:nvSpPr>
            <p:spPr bwMode="auto">
              <a:xfrm>
                <a:off x="3923928" y="2420888"/>
                <a:ext cx="144016" cy="288032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anose="020F0502020204030204" pitchFamily="34" charset="0"/>
                </a:endParaRPr>
              </a:p>
            </p:txBody>
          </p:sp>
        </p:grpSp>
      </p:grpSp>
      <p:pic>
        <p:nvPicPr>
          <p:cNvPr id="12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7766" y="3614827"/>
            <a:ext cx="4148769" cy="3111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24" name="Table 1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768840"/>
              </p:ext>
            </p:extLst>
          </p:nvPr>
        </p:nvGraphicFramePr>
        <p:xfrm>
          <a:off x="66214" y="4022455"/>
          <a:ext cx="5066382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99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42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59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5184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latin typeface="+mn-lt"/>
                        </a:rPr>
                        <a:t>Tilt in offset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latin typeface="+mn-lt"/>
                        </a:rPr>
                        <a:t>Peak</a:t>
                      </a:r>
                      <a:r>
                        <a:rPr lang="en-US" sz="1400" baseline="0" noProof="0" dirty="0">
                          <a:latin typeface="+mn-lt"/>
                        </a:rPr>
                        <a:t> power (TW)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latin typeface="+mn-lt"/>
                        </a:rPr>
                        <a:t>Pulse</a:t>
                      </a:r>
                      <a:r>
                        <a:rPr lang="en-US" sz="1400" baseline="0" noProof="0" dirty="0">
                          <a:latin typeface="+mn-lt"/>
                        </a:rPr>
                        <a:t> energy (</a:t>
                      </a:r>
                      <a:r>
                        <a:rPr lang="en-US" sz="1400" baseline="0" noProof="0" dirty="0" err="1">
                          <a:latin typeface="+mn-lt"/>
                        </a:rPr>
                        <a:t>mJ</a:t>
                      </a:r>
                      <a:r>
                        <a:rPr lang="en-US" sz="1400" baseline="0" noProof="0" dirty="0">
                          <a:latin typeface="+mn-lt"/>
                        </a:rPr>
                        <a:t>)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latin typeface="+mn-lt"/>
                        </a:rPr>
                        <a:t>FWHM pulse duration (as)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461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latin typeface="+mn-lt"/>
                        </a:rPr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solidFill>
                            <a:srgbClr val="0000FF"/>
                          </a:solidFill>
                          <a:latin typeface="+mn-lt"/>
                        </a:rPr>
                        <a:t>1.62±0.58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 dirty="0">
                          <a:solidFill>
                            <a:srgbClr val="0000FF"/>
                          </a:solidFill>
                          <a:latin typeface="+mn-lt"/>
                        </a:rPr>
                        <a:t>1.01±0.24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 dirty="0">
                          <a:solidFill>
                            <a:srgbClr val="0000FF"/>
                          </a:solidFill>
                          <a:latin typeface="+mn-lt"/>
                        </a:rPr>
                        <a:t>460±260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461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>
                          <a:latin typeface="+mn-lt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 dirty="0">
                          <a:solidFill>
                            <a:srgbClr val="0000FF"/>
                          </a:solidFill>
                          <a:latin typeface="+mn-lt"/>
                        </a:rPr>
                        <a:t>1.48±0.20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 dirty="0">
                          <a:solidFill>
                            <a:srgbClr val="0000FF"/>
                          </a:solidFill>
                          <a:latin typeface="+mn-lt"/>
                        </a:rPr>
                        <a:t>0.52±0.05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 dirty="0">
                          <a:solidFill>
                            <a:srgbClr val="0000FF"/>
                          </a:solidFill>
                          <a:latin typeface="+mn-lt"/>
                        </a:rPr>
                        <a:t>300±10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5" name="TextBox 124"/>
          <p:cNvSpPr txBox="1"/>
          <p:nvPr/>
        </p:nvSpPr>
        <p:spPr>
          <a:xfrm>
            <a:off x="81683" y="3335748"/>
            <a:ext cx="5066381" cy="1912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b="1" i="1" kern="1000" spc="30" dirty="0">
                <a:latin typeface="Calibri" panose="020F0502020204030204" pitchFamily="34" charset="0"/>
                <a:cs typeface="Franklin Gothic Book"/>
              </a:rPr>
              <a:t>Simulation </a:t>
            </a:r>
            <a:r>
              <a:rPr lang="en-US" sz="1800" b="1" i="1" kern="1000" spc="30" dirty="0" smtClean="0">
                <a:latin typeface="Calibri" panose="020F0502020204030204" pitchFamily="34" charset="0"/>
                <a:cs typeface="Franklin Gothic Book"/>
              </a:rPr>
              <a:t>results</a:t>
            </a:r>
            <a:endParaRPr lang="en-US" sz="1800" b="1" i="1" kern="1000" spc="30" dirty="0">
              <a:latin typeface="Calibri" panose="020F0502020204030204" pitchFamily="34" charset="0"/>
              <a:cs typeface="Franklin Gothic Book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Calibri" panose="020F0502020204030204" pitchFamily="34" charset="0"/>
                <a:cs typeface="Franklin Gothic Book"/>
              </a:rPr>
              <a:t>20 modules, 2 nm, 6 kA, 8 sections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endParaRPr lang="en-US" sz="1800" kern="1000" spc="30" dirty="0">
              <a:latin typeface="Calibri" panose="020F0502020204030204" pitchFamily="34" charset="0"/>
              <a:cs typeface="Franklin Gothic Book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endParaRPr lang="en-US" sz="1800" kern="1000" spc="30" dirty="0">
              <a:latin typeface="Calibri" panose="020F0502020204030204" pitchFamily="34" charset="0"/>
              <a:cs typeface="Franklin Gothic Book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endParaRPr lang="en-US" sz="1800" kern="1000" spc="30" dirty="0">
              <a:latin typeface="Calibri" panose="020F0502020204030204" pitchFamily="34" charset="0"/>
              <a:cs typeface="Franklin Gothic Book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endParaRPr lang="en-US" sz="1800" kern="1000" spc="30" dirty="0">
              <a:latin typeface="Calibri" panose="020F0502020204030204" pitchFamily="34" charset="0"/>
              <a:cs typeface="Franklin Gothic Book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endParaRPr lang="en-US" sz="500" kern="1000" spc="30" dirty="0">
              <a:latin typeface="Calibri" panose="020F0502020204030204" pitchFamily="34" charset="0"/>
              <a:cs typeface="Franklin Gothic Book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5560064" y="3284984"/>
            <a:ext cx="347643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800" i="1" kern="1000" spc="30" dirty="0">
                <a:latin typeface="Calibri" panose="020F0502020204030204" pitchFamily="34" charset="0"/>
                <a:cs typeface="Franklin Gothic Book"/>
              </a:rPr>
              <a:t>FEL radiation profile after each </a:t>
            </a:r>
            <a:r>
              <a:rPr lang="en-US" sz="1800" i="1" kern="1000" spc="30" dirty="0" err="1">
                <a:latin typeface="Calibri" panose="020F0502020204030204" pitchFamily="34" charset="0"/>
                <a:cs typeface="Franklin Gothic Book"/>
              </a:rPr>
              <a:t>undulator</a:t>
            </a:r>
            <a:r>
              <a:rPr lang="en-US" sz="1800" i="1" kern="1000" spc="30" dirty="0">
                <a:latin typeface="Calibri" panose="020F0502020204030204" pitchFamily="34" charset="0"/>
                <a:cs typeface="Franklin Gothic Book"/>
              </a:rPr>
              <a:t> section for a tilt of 3 mm</a:t>
            </a:r>
          </a:p>
        </p:txBody>
      </p:sp>
      <p:sp>
        <p:nvSpPr>
          <p:cNvPr id="1024" name="Rectangle 1023"/>
          <p:cNvSpPr/>
          <p:nvPr/>
        </p:nvSpPr>
        <p:spPr>
          <a:xfrm>
            <a:off x="603528" y="715556"/>
            <a:ext cx="84786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altLang="de-DE" sz="1600" dirty="0">
                <a:latin typeface="Calibri" panose="020F0502020204030204" pitchFamily="34" charset="0"/>
              </a:rPr>
              <a:t>Shift the FEL pulse to fresh electrons for “</a:t>
            </a:r>
            <a:r>
              <a:rPr lang="en-US" altLang="de-DE" sz="1600" dirty="0" err="1">
                <a:latin typeface="Calibri" panose="020F0502020204030204" pitchFamily="34" charset="0"/>
              </a:rPr>
              <a:t>superradiant</a:t>
            </a:r>
            <a:r>
              <a:rPr lang="en-US" altLang="de-DE" sz="1600" dirty="0">
                <a:latin typeface="Calibri" panose="020F0502020204030204" pitchFamily="34" charset="0"/>
              </a:rPr>
              <a:t>” amplification  (with chicanes)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altLang="de-DE" sz="1600" dirty="0">
                <a:latin typeface="Calibri" panose="020F0502020204030204" pitchFamily="34" charset="0"/>
              </a:rPr>
              <a:t>The fresh bunch slices are derived from a realignment of a tilted beam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244" y="5442843"/>
            <a:ext cx="5122820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kern="1000" spc="30" dirty="0" smtClean="0">
                <a:solidFill>
                  <a:srgbClr val="00B050"/>
                </a:solidFill>
                <a:latin typeface="Calibri" panose="020F0502020204030204" pitchFamily="34" charset="0"/>
                <a:cs typeface="Franklin Gothic Book"/>
              </a:rPr>
              <a:t>Concept developed by us and </a:t>
            </a:r>
            <a:r>
              <a:rPr lang="en-US" sz="1600" kern="1000" spc="30" dirty="0">
                <a:solidFill>
                  <a:srgbClr val="00B050"/>
                </a:solidFill>
                <a:latin typeface="Calibri" panose="020F0502020204030204" pitchFamily="34" charset="0"/>
                <a:cs typeface="Franklin Gothic Book"/>
              </a:rPr>
              <a:t>d</a:t>
            </a:r>
            <a:r>
              <a:rPr lang="en-US" sz="1600" kern="1000" spc="30" dirty="0" smtClean="0">
                <a:solidFill>
                  <a:srgbClr val="00B050"/>
                </a:solidFill>
                <a:latin typeface="Calibri" panose="020F0502020204030204" pitchFamily="34" charset="0"/>
                <a:cs typeface="Franklin Gothic Book"/>
              </a:rPr>
              <a:t>emonstrated </a:t>
            </a:r>
            <a:r>
              <a:rPr lang="en-US" sz="1600" kern="1000" spc="30" dirty="0">
                <a:solidFill>
                  <a:srgbClr val="00B050"/>
                </a:solidFill>
                <a:latin typeface="Calibri" panose="020F0502020204030204" pitchFamily="34" charset="0"/>
                <a:cs typeface="Franklin Gothic Book"/>
              </a:rPr>
              <a:t>at LCLS with 3 </a:t>
            </a:r>
            <a:r>
              <a:rPr lang="en-US" sz="1600" kern="1000" spc="30" dirty="0" smtClean="0">
                <a:solidFill>
                  <a:srgbClr val="00B050"/>
                </a:solidFill>
                <a:latin typeface="Calibri" panose="020F0502020204030204" pitchFamily="34" charset="0"/>
                <a:cs typeface="Franklin Gothic Book"/>
              </a:rPr>
              <a:t>sections</a:t>
            </a:r>
          </a:p>
          <a:p>
            <a:pPr marL="285750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kern="1000" spc="30" dirty="0" smtClean="0">
                <a:solidFill>
                  <a:srgbClr val="00B050"/>
                </a:solidFill>
                <a:latin typeface="Calibri" panose="020F0502020204030204" pitchFamily="34" charset="0"/>
                <a:cs typeface="Franklin Gothic Book"/>
              </a:rPr>
              <a:t>CROSS project recently approved to perform single-particle imaging with pulses obtained from this method</a:t>
            </a:r>
            <a:endParaRPr lang="en-US" sz="1600" kern="1000" spc="30" dirty="0">
              <a:solidFill>
                <a:srgbClr val="00B050"/>
              </a:solidFill>
              <a:latin typeface="Calibri" panose="020F0502020204030204" pitchFamily="34" charset="0"/>
              <a:cs typeface="Franklin Gothic Book"/>
            </a:endParaRPr>
          </a:p>
        </p:txBody>
      </p:sp>
      <p:sp>
        <p:nvSpPr>
          <p:cNvPr id="74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 dirty="0">
                <a:solidFill>
                  <a:srgbClr val="808080"/>
                </a:solidFill>
                <a:latin typeface="Georgia"/>
                <a:ea typeface="ヒラギノ角ゴ Pro W3"/>
              </a:rPr>
              <a:t>Generation </a:t>
            </a:r>
            <a:r>
              <a:rPr lang="de-CH" sz="2500" b="0" strike="noStrike" spc="-1" dirty="0" err="1">
                <a:solidFill>
                  <a:srgbClr val="808080"/>
                </a:solidFill>
                <a:latin typeface="Georgia"/>
                <a:ea typeface="ヒラギノ角ゴ Pro W3"/>
              </a:rPr>
              <a:t>of</a:t>
            </a:r>
            <a:r>
              <a:rPr lang="de-CH" sz="2500" b="0" strike="noStrike" spc="-1" dirty="0">
                <a:solidFill>
                  <a:srgbClr val="808080"/>
                </a:solidFill>
                <a:latin typeface="Georgia"/>
                <a:ea typeface="ヒラギノ角ゴ Pro W3"/>
              </a:rPr>
              <a:t> High-Power </a:t>
            </a:r>
            <a:r>
              <a:rPr lang="de-CH" sz="2500" b="0" strike="noStrike" spc="-1" dirty="0" err="1">
                <a:solidFill>
                  <a:srgbClr val="808080"/>
                </a:solidFill>
                <a:latin typeface="Georgia"/>
                <a:ea typeface="ヒラギノ角ゴ Pro W3"/>
              </a:rPr>
              <a:t>and</a:t>
            </a:r>
            <a:r>
              <a:rPr lang="de-CH" sz="2500" b="0" strike="noStrike" spc="-1" dirty="0">
                <a:solidFill>
                  <a:srgbClr val="808080"/>
                </a:solidFill>
                <a:latin typeface="Georgia"/>
                <a:ea typeface="ヒラギノ角ゴ Pro W3"/>
              </a:rPr>
              <a:t> Short Pulses</a:t>
            </a:r>
            <a:endParaRPr lang="de-CH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68585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>
                <a:solidFill>
                  <a:srgbClr val="808080"/>
                </a:solidFill>
                <a:latin typeface="Georgia"/>
                <a:ea typeface="ヒラギノ角ゴ Pro W3"/>
              </a:rPr>
              <a:t>Contents</a:t>
            </a:r>
            <a:endParaRPr lang="de-CH" sz="2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7" name="TextShape 2"/>
          <p:cNvSpPr txBox="1"/>
          <p:nvPr/>
        </p:nvSpPr>
        <p:spPr>
          <a:xfrm>
            <a:off x="823334" y="1656872"/>
            <a:ext cx="7961386" cy="2727556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lIns="0" tIns="0" rIns="0" bIns="0"/>
          <a:lstStyle/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Overview</a:t>
            </a:r>
            <a:endParaRPr lang="en-US" sz="2000" b="0" strike="noStrike" spc="-1" dirty="0">
              <a:solidFill>
                <a:schemeClr val="bg1">
                  <a:lumMod val="85000"/>
                </a:schemeClr>
              </a:solidFill>
              <a:latin typeface="Calibri"/>
            </a:endParaRP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Special hardware</a:t>
            </a:r>
            <a:endParaRPr lang="en-US" sz="2000" b="0" strike="noStrike" spc="-1" dirty="0">
              <a:solidFill>
                <a:schemeClr val="bg1">
                  <a:lumMod val="85000"/>
                </a:schemeClr>
              </a:solidFill>
              <a:latin typeface="Calibri"/>
              <a:ea typeface="ヒラギノ角ゴ Pro W3"/>
            </a:endParaRP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Modes</a:t>
            </a: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Installation</a:t>
            </a: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Commissioning</a:t>
            </a:r>
            <a:endParaRPr lang="en-US" sz="2000" b="0" strike="noStrike" spc="-1" dirty="0">
              <a:solidFill>
                <a:schemeClr val="bg1">
                  <a:lumMod val="85000"/>
                </a:schemeClr>
              </a:solidFill>
              <a:latin typeface="Calibri"/>
              <a:ea typeface="ヒラギノ角ゴ Pro W3"/>
            </a:endParaRP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Conclusion</a:t>
            </a:r>
            <a:endParaRPr lang="en-US" sz="2000" b="0" strike="noStrike" spc="-1" dirty="0">
              <a:solidFill>
                <a:schemeClr val="bg1">
                  <a:lumMod val="85000"/>
                </a:schemeClr>
              </a:solidFill>
              <a:latin typeface="Calibri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9967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3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89" y="1112228"/>
            <a:ext cx="5408734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4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661" y="3868615"/>
            <a:ext cx="4725866" cy="2297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687161" y="1339183"/>
            <a:ext cx="2915670" cy="16671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0" tIns="0" rIns="0" bIns="0" spcCol="38100">
            <a:spAutoFit/>
          </a:bodyPr>
          <a:lstStyle/>
          <a:p>
            <a:pPr>
              <a:spcBef>
                <a:spcPts val="831"/>
              </a:spcBef>
              <a:defRPr/>
            </a:pPr>
            <a:r>
              <a:rPr lang="en-US" sz="150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  <a:sym typeface="Calibri"/>
              </a:rPr>
              <a:t>Beam Stopper to </a:t>
            </a:r>
            <a:r>
              <a:rPr lang="en-US" sz="1500" dirty="0" err="1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  <a:sym typeface="Calibri"/>
              </a:rPr>
              <a:t>Bremstrahlung</a:t>
            </a:r>
            <a:r>
              <a:rPr lang="en-US" sz="150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  <a:sym typeface="Calibri"/>
              </a:rPr>
              <a:t> wall:</a:t>
            </a:r>
          </a:p>
          <a:p>
            <a:pPr marL="263776" indent="-263776">
              <a:spcBef>
                <a:spcPts val="831"/>
              </a:spcBef>
              <a:buFontTx/>
              <a:buChar char="-"/>
              <a:defRPr/>
            </a:pPr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  <a:sym typeface="Calibri"/>
              </a:rPr>
              <a:t>All magnets ready for Beam</a:t>
            </a:r>
          </a:p>
          <a:p>
            <a:pPr marL="263776" indent="-263776">
              <a:spcBef>
                <a:spcPts val="831"/>
              </a:spcBef>
              <a:buFontTx/>
              <a:buChar char="-"/>
              <a:defRPr/>
            </a:pPr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  <a:sym typeface="Calibri"/>
              </a:rPr>
              <a:t>70 % of BPMs ready for beam</a:t>
            </a:r>
          </a:p>
          <a:p>
            <a:pPr marL="263776" indent="-263776">
              <a:spcBef>
                <a:spcPts val="831"/>
              </a:spcBef>
              <a:buFontTx/>
              <a:buChar char="-"/>
              <a:defRPr/>
            </a:pP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Vacuum &lt; 1e-8 mbar whole line</a:t>
            </a:r>
          </a:p>
          <a:p>
            <a:pPr marL="263776" indent="-263776">
              <a:spcBef>
                <a:spcPts val="831"/>
              </a:spcBef>
              <a:buFontTx/>
              <a:buChar char="-"/>
              <a:defRPr/>
            </a:pPr>
            <a:endParaRPr lang="de-CH" sz="1500" dirty="0">
              <a:solidFill>
                <a:srgbClr val="000000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031" y="3897435"/>
            <a:ext cx="4029116" cy="10002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0" tIns="0" rIns="0" bIns="0" spcCol="38100">
            <a:spAutoFit/>
          </a:bodyPr>
          <a:lstStyle/>
          <a:p>
            <a:pPr marL="263776" indent="-263776">
              <a:spcBef>
                <a:spcPts val="831"/>
              </a:spcBef>
              <a:buFontTx/>
              <a:buChar char="-"/>
              <a:defRPr/>
            </a:pPr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  <a:sym typeface="Calibri"/>
              </a:rPr>
              <a:t>Two </a:t>
            </a:r>
            <a:r>
              <a:rPr lang="en-US" sz="1500" b="1" dirty="0" err="1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  <a:sym typeface="Calibri"/>
              </a:rPr>
              <a:t>undulators</a:t>
            </a:r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  <a:sym typeface="Calibri"/>
              </a:rPr>
              <a:t> ready for beam</a:t>
            </a:r>
          </a:p>
          <a:p>
            <a:pPr marL="263776" indent="-263776">
              <a:spcBef>
                <a:spcPts val="831"/>
              </a:spcBef>
              <a:buFontTx/>
              <a:buChar char="-"/>
              <a:defRPr/>
            </a:pPr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  <a:sym typeface="Calibri"/>
              </a:rPr>
              <a:t>22 BPM / Quad motorized stages ready for BBA</a:t>
            </a:r>
          </a:p>
          <a:p>
            <a:pPr marL="263776" indent="-263776">
              <a:spcBef>
                <a:spcPts val="831"/>
              </a:spcBef>
              <a:buFontTx/>
              <a:buChar char="-"/>
              <a:defRPr/>
            </a:pPr>
            <a:r>
              <a:rPr lang="en-US" sz="150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  <a:sym typeface="Calibri"/>
              </a:rPr>
              <a:t>One CHIC chicane</a:t>
            </a:r>
            <a:endParaRPr lang="de-CH" sz="1500" dirty="0">
              <a:solidFill>
                <a:srgbClr val="000000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  <a:sym typeface="Calibri"/>
            </a:endParaRPr>
          </a:p>
        </p:txBody>
      </p:sp>
      <p:pic>
        <p:nvPicPr>
          <p:cNvPr id="56327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28" y="4960328"/>
            <a:ext cx="270070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500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Magnets, BPMs, </a:t>
            </a:r>
            <a:r>
              <a:rPr lang="en-US" sz="2500" spc="-1" dirty="0" err="1" smtClean="0">
                <a:solidFill>
                  <a:srgbClr val="808080"/>
                </a:solidFill>
                <a:latin typeface="Georgia"/>
                <a:ea typeface="ヒラギノ角ゴ Pro W3"/>
              </a:rPr>
              <a:t>undulators</a:t>
            </a:r>
            <a:endParaRPr lang="de-CH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26154" y="6385169"/>
            <a:ext cx="269804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Courtesy of Romain Ganter</a:t>
            </a:r>
            <a:endParaRPr lang="de-CH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9681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Placeholder 1"/>
          <p:cNvSpPr>
            <a:spLocks noGrp="1"/>
          </p:cNvSpPr>
          <p:nvPr>
            <p:ph type="body" sz="half" idx="1"/>
          </p:nvPr>
        </p:nvSpPr>
        <p:spPr bwMode="auto">
          <a:xfrm>
            <a:off x="1043354" y="1502020"/>
            <a:ext cx="3780692" cy="4319954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z="160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/>
          <a:lstStyle>
            <a:lvl1pPr>
              <a:defRPr sz="2215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685817" indent="-263776">
              <a:defRPr sz="2215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055103" indent="-211021">
              <a:defRPr sz="2215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477145" indent="-211021">
              <a:defRPr sz="2215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1899186" indent="-211021">
              <a:defRPr sz="2215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321227" indent="-211021" eaLnBrk="0" fontAlgn="base" hangingPunct="0">
              <a:spcBef>
                <a:spcPct val="0"/>
              </a:spcBef>
              <a:spcAft>
                <a:spcPct val="0"/>
              </a:spcAft>
              <a:defRPr sz="2215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743269" indent="-211021" eaLnBrk="0" fontAlgn="base" hangingPunct="0">
              <a:spcBef>
                <a:spcPct val="0"/>
              </a:spcBef>
              <a:spcAft>
                <a:spcPct val="0"/>
              </a:spcAft>
              <a:defRPr sz="2215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165310" indent="-211021" eaLnBrk="0" fontAlgn="base" hangingPunct="0">
              <a:spcBef>
                <a:spcPct val="0"/>
              </a:spcBef>
              <a:spcAft>
                <a:spcPct val="0"/>
              </a:spcAft>
              <a:defRPr sz="2215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587351" indent="-211021" eaLnBrk="0" fontAlgn="base" hangingPunct="0">
              <a:spcBef>
                <a:spcPct val="0"/>
              </a:spcBef>
              <a:spcAft>
                <a:spcPct val="0"/>
              </a:spcAft>
              <a:defRPr sz="2215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endParaRPr lang="de-DE" altLang="de-DE" sz="831" dirty="0"/>
          </a:p>
        </p:txBody>
      </p:sp>
      <p:pic>
        <p:nvPicPr>
          <p:cNvPr id="57349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23" y="1244112"/>
            <a:ext cx="4892920" cy="2378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0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162" y="3827585"/>
            <a:ext cx="4261338" cy="2072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609491" y="1610458"/>
            <a:ext cx="2831123" cy="844062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 marL="263776" indent="-263776">
              <a:lnSpc>
                <a:spcPct val="110000"/>
              </a:lnSpc>
              <a:buFontTx/>
              <a:buChar char="-"/>
              <a:defRPr/>
            </a:pPr>
            <a:r>
              <a:rPr lang="en-US" kern="1000" spc="28" dirty="0">
                <a:latin typeface="Calibri" panose="020F0502020204030204" pitchFamily="34" charset="0"/>
                <a:cs typeface="Calibri" panose="020F0502020204030204" pitchFamily="34" charset="0"/>
              </a:rPr>
              <a:t>Ready for beam (EPICS panel)</a:t>
            </a:r>
          </a:p>
          <a:p>
            <a:pPr marL="263776" indent="-263776">
              <a:lnSpc>
                <a:spcPct val="110000"/>
              </a:lnSpc>
              <a:buFontTx/>
              <a:buChar char="-"/>
              <a:defRPr/>
            </a:pPr>
            <a:r>
              <a:rPr lang="en-US" kern="1000" spc="28" dirty="0">
                <a:latin typeface="Calibri" panose="020F0502020204030204" pitchFamily="34" charset="0"/>
                <a:cs typeface="Calibri" panose="020F0502020204030204" pitchFamily="34" charset="0"/>
              </a:rPr>
              <a:t>Min. gap 0.5 mm</a:t>
            </a:r>
          </a:p>
          <a:p>
            <a:pPr marL="263776" indent="-263776">
              <a:lnSpc>
                <a:spcPct val="110000"/>
              </a:lnSpc>
              <a:buFontTx/>
              <a:buChar char="-"/>
              <a:defRPr/>
            </a:pPr>
            <a:r>
              <a:rPr lang="en-US" kern="1000" spc="28" dirty="0">
                <a:latin typeface="Calibri" panose="020F0502020204030204" pitchFamily="34" charset="0"/>
                <a:cs typeface="Calibri" panose="020F0502020204030204" pitchFamily="34" charset="0"/>
              </a:rPr>
              <a:t>Max gap 25 mm</a:t>
            </a:r>
          </a:p>
          <a:p>
            <a:pPr marL="263776" indent="-263776">
              <a:lnSpc>
                <a:spcPct val="110000"/>
              </a:lnSpc>
              <a:buFontTx/>
              <a:buChar char="-"/>
              <a:defRPr/>
            </a:pPr>
            <a:r>
              <a:rPr lang="en-US" kern="1000" spc="28" dirty="0">
                <a:latin typeface="Calibri" panose="020F0502020204030204" pitchFamily="34" charset="0"/>
                <a:cs typeface="Calibri" panose="020F0502020204030204" pitchFamily="34" charset="0"/>
              </a:rPr>
              <a:t>Width: 40 mm</a:t>
            </a:r>
            <a:endParaRPr lang="de-CH" kern="1000" spc="28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7352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0" t="31830" r="54102" b="20604"/>
          <a:stretch>
            <a:fillRect/>
          </a:stretch>
        </p:blipFill>
        <p:spPr bwMode="auto">
          <a:xfrm>
            <a:off x="291612" y="3701562"/>
            <a:ext cx="3493477" cy="2417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500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2 </a:t>
            </a:r>
            <a:r>
              <a:rPr lang="en-US" sz="2500" spc="-1" dirty="0" err="1" smtClean="0">
                <a:solidFill>
                  <a:srgbClr val="808080"/>
                </a:solidFill>
                <a:latin typeface="Georgia"/>
                <a:ea typeface="ヒラギノ角ゴ Pro W3"/>
              </a:rPr>
              <a:t>dechirpers</a:t>
            </a:r>
            <a:r>
              <a:rPr lang="en-US" sz="2500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 installed</a:t>
            </a:r>
            <a:endParaRPr lang="de-CH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26154" y="6385169"/>
            <a:ext cx="269804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Courtesy of Romain Ganter</a:t>
            </a:r>
            <a:endParaRPr lang="de-CH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0347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6055" y="1011758"/>
            <a:ext cx="3146181" cy="1236785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>
              <a:lnSpc>
                <a:spcPct val="110000"/>
              </a:lnSpc>
              <a:defRPr/>
            </a:pPr>
            <a:r>
              <a:rPr lang="en-US" b="1" kern="1000" spc="28" dirty="0">
                <a:latin typeface="Calibri" panose="020F0502020204030204" pitchFamily="34" charset="0"/>
                <a:cs typeface="Calibri" panose="020F0502020204030204" pitchFamily="34" charset="0"/>
              </a:rPr>
              <a:t>Ready for beam:</a:t>
            </a:r>
          </a:p>
          <a:p>
            <a:pPr marL="263776" indent="-263776">
              <a:lnSpc>
                <a:spcPct val="110000"/>
              </a:lnSpc>
              <a:buFontTx/>
              <a:buChar char="-"/>
              <a:defRPr/>
            </a:pPr>
            <a:r>
              <a:rPr lang="en-US" kern="1000" spc="28" dirty="0">
                <a:latin typeface="Calibri" panose="020F0502020204030204" pitchFamily="34" charset="0"/>
                <a:cs typeface="Calibri" panose="020F0502020204030204" pitchFamily="34" charset="0"/>
              </a:rPr>
              <a:t>Gas monitor (Intensity and position); Screen; Photodiode</a:t>
            </a:r>
          </a:p>
          <a:p>
            <a:pPr marL="263776" indent="-263776">
              <a:lnSpc>
                <a:spcPct val="110000"/>
              </a:lnSpc>
              <a:buFontTx/>
              <a:buChar char="-"/>
              <a:defRPr/>
            </a:pPr>
            <a:r>
              <a:rPr lang="en-US" kern="1000" spc="28" dirty="0">
                <a:latin typeface="Calibri" panose="020F0502020204030204" pitchFamily="34" charset="0"/>
                <a:cs typeface="Calibri" panose="020F0502020204030204" pitchFamily="34" charset="0"/>
              </a:rPr>
              <a:t>shutters; collimators; slits</a:t>
            </a:r>
          </a:p>
          <a:p>
            <a:pPr marL="263776" indent="-263776">
              <a:lnSpc>
                <a:spcPct val="110000"/>
              </a:lnSpc>
              <a:buFontTx/>
              <a:buChar char="-"/>
              <a:defRPr/>
            </a:pPr>
            <a:r>
              <a:rPr lang="en-US" kern="1000" spc="28" dirty="0">
                <a:latin typeface="Calibri" panose="020F0502020204030204" pitchFamily="34" charset="0"/>
                <a:cs typeface="Calibri" panose="020F0502020204030204" pitchFamily="34" charset="0"/>
              </a:rPr>
              <a:t>K edge absorption filter (Fe, C, …)</a:t>
            </a:r>
            <a:endParaRPr lang="de-CH" kern="1000" spc="28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837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313" y="2460381"/>
            <a:ext cx="6472603" cy="3146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Front end</a:t>
            </a:r>
            <a:endParaRPr lang="de-CH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6154" y="6385169"/>
            <a:ext cx="269804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Courtesy of Romain Ganter</a:t>
            </a:r>
            <a:endParaRPr lang="de-CH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3443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TextBox 4"/>
          <p:cNvSpPr txBox="1">
            <a:spLocks noChangeArrowheads="1"/>
          </p:cNvSpPr>
          <p:nvPr/>
        </p:nvSpPr>
        <p:spPr bwMode="auto">
          <a:xfrm>
            <a:off x="4077905" y="1975339"/>
            <a:ext cx="4706815" cy="294249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de-DE" sz="1800" b="1" dirty="0">
                <a:latin typeface="Calibri" panose="020F0502020204030204" pitchFamily="34" charset="0"/>
              </a:rPr>
              <a:t>ATHOS X band Modulator</a:t>
            </a:r>
          </a:p>
          <a:p>
            <a:pPr>
              <a:lnSpc>
                <a:spcPct val="110000"/>
              </a:lnSpc>
            </a:pPr>
            <a:endParaRPr lang="en-US" altLang="de-DE" sz="1800" dirty="0">
              <a:latin typeface="Calibri" panose="020F0502020204030204" pitchFamily="34" charset="0"/>
            </a:endParaRP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de-DE" sz="1800" dirty="0">
                <a:latin typeface="Calibri" panose="020F0502020204030204" pitchFamily="34" charset="0"/>
              </a:rPr>
              <a:t> Crane has been ordered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de-DE" sz="1800" dirty="0">
                <a:latin typeface="Calibri" panose="020F0502020204030204" pitchFamily="34" charset="0"/>
              </a:rPr>
              <a:t> Floor to be covered with epoxy in January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de-DE" sz="1800" dirty="0">
                <a:latin typeface="Calibri" panose="020F0502020204030204" pitchFamily="34" charset="0"/>
              </a:rPr>
              <a:t> KKV20 under upgrade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US" altLang="de-DE" sz="1800" dirty="0">
              <a:latin typeface="Calibri" panose="020F0502020204030204" pitchFamily="34" charset="0"/>
            </a:endParaRP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de-DE" sz="1800" dirty="0">
                <a:latin typeface="Calibri" panose="020F0502020204030204" pitchFamily="34" charset="0"/>
              </a:rPr>
              <a:t> X band modulator delayed to Fall</a:t>
            </a:r>
            <a:r>
              <a:rPr lang="en-US" altLang="de-DE" sz="1800" b="1" dirty="0">
                <a:latin typeface="Calibri" panose="020F0502020204030204" pitchFamily="34" charset="0"/>
              </a:rPr>
              <a:t> 2020</a:t>
            </a:r>
          </a:p>
          <a:p>
            <a:pPr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de-DE" sz="1800" b="1" dirty="0">
                <a:latin typeface="Calibri" panose="020F0502020204030204" pitchFamily="34" charset="0"/>
              </a:rPr>
              <a:t> RF in </a:t>
            </a:r>
            <a:r>
              <a:rPr lang="en-US" altLang="de-DE" sz="1800" b="1" dirty="0" err="1">
                <a:latin typeface="Calibri" panose="020F0502020204030204" pitchFamily="34" charset="0"/>
              </a:rPr>
              <a:t>Polarix</a:t>
            </a:r>
            <a:r>
              <a:rPr lang="en-US" altLang="de-DE" sz="1800" b="1" dirty="0">
                <a:latin typeface="Calibri" panose="020F0502020204030204" pitchFamily="34" charset="0"/>
              </a:rPr>
              <a:t>: December 2020</a:t>
            </a:r>
          </a:p>
        </p:txBody>
      </p:sp>
      <p:pic>
        <p:nvPicPr>
          <p:cNvPr id="59397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312" y="1251439"/>
            <a:ext cx="3154973" cy="4207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9398" name="Straight Arrow Connector 3"/>
          <p:cNvCxnSpPr>
            <a:cxnSpLocks noChangeShapeType="1"/>
          </p:cNvCxnSpPr>
          <p:nvPr/>
        </p:nvCxnSpPr>
        <p:spPr bwMode="auto">
          <a:xfrm flipH="1">
            <a:off x="1245577" y="2658208"/>
            <a:ext cx="2744666" cy="912935"/>
          </a:xfrm>
          <a:prstGeom prst="straightConnector1">
            <a:avLst/>
          </a:prstGeom>
          <a:noFill/>
          <a:ln w="9525" algn="ctr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Athos RF </a:t>
            </a:r>
            <a:r>
              <a:rPr lang="de-CH" sz="2500" b="0" strike="noStrike" spc="-1" dirty="0" err="1" smtClean="0">
                <a:solidFill>
                  <a:srgbClr val="808080"/>
                </a:solidFill>
                <a:latin typeface="Georgia"/>
                <a:ea typeface="ヒラギノ角ゴ Pro W3"/>
              </a:rPr>
              <a:t>gallery</a:t>
            </a:r>
            <a:endParaRPr lang="de-CH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6154" y="6385169"/>
            <a:ext cx="269804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Courtesy of Romain Ganter</a:t>
            </a:r>
            <a:endParaRPr lang="de-CH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2850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>
                <a:solidFill>
                  <a:srgbClr val="808080"/>
                </a:solidFill>
                <a:latin typeface="Georgia"/>
                <a:ea typeface="ヒラギノ角ゴ Pro W3"/>
              </a:rPr>
              <a:t>Contents</a:t>
            </a:r>
            <a:endParaRPr lang="de-CH" sz="2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7" name="TextShape 2"/>
          <p:cNvSpPr txBox="1"/>
          <p:nvPr/>
        </p:nvSpPr>
        <p:spPr>
          <a:xfrm>
            <a:off x="823334" y="1656872"/>
            <a:ext cx="7961386" cy="2727556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lIns="0" tIns="0" rIns="0" bIns="0"/>
          <a:lstStyle/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Overview</a:t>
            </a:r>
            <a:endParaRPr lang="en-US" sz="2000" b="0" strike="noStrike" spc="-1" dirty="0">
              <a:solidFill>
                <a:schemeClr val="bg1">
                  <a:lumMod val="85000"/>
                </a:schemeClr>
              </a:solidFill>
              <a:latin typeface="Calibri"/>
            </a:endParaRP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Special hardware</a:t>
            </a:r>
            <a:endParaRPr lang="en-US" sz="2000" b="0" strike="noStrike" spc="-1" dirty="0">
              <a:solidFill>
                <a:schemeClr val="bg1">
                  <a:lumMod val="85000"/>
                </a:schemeClr>
              </a:solidFill>
              <a:latin typeface="Calibri"/>
              <a:ea typeface="ヒラギノ角ゴ Pro W3"/>
            </a:endParaRP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Modes</a:t>
            </a: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Installation</a:t>
            </a: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Commissioning</a:t>
            </a:r>
            <a:endParaRPr lang="en-US" sz="2000" b="0" strike="noStrike" spc="-1" dirty="0">
              <a:solidFill>
                <a:srgbClr val="000000"/>
              </a:solidFill>
              <a:latin typeface="Calibri"/>
              <a:ea typeface="ヒラギノ角ゴ Pro W3"/>
            </a:endParaRP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Conclusion</a:t>
            </a:r>
            <a:endParaRPr lang="en-US" sz="2000" b="0" strike="noStrike" spc="-1" dirty="0">
              <a:solidFill>
                <a:schemeClr val="bg1">
                  <a:lumMod val="85000"/>
                </a:schemeClr>
              </a:solidFill>
              <a:latin typeface="Calibri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31853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500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What has been done so far</a:t>
            </a:r>
            <a:endParaRPr lang="en-US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7" name="TextShape 2"/>
          <p:cNvSpPr txBox="1"/>
          <p:nvPr/>
        </p:nvSpPr>
        <p:spPr>
          <a:xfrm>
            <a:off x="823334" y="1000379"/>
            <a:ext cx="7961386" cy="274319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lIns="0" tIns="0" rIns="0" bIns="0"/>
          <a:lstStyle/>
          <a:p>
            <a:pPr marL="1080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</a:pPr>
            <a:r>
              <a:rPr lang="en-US" b="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Successful commissioning of kicker and septum </a:t>
            </a:r>
          </a:p>
          <a:p>
            <a:pPr marL="1080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</a:pPr>
            <a:r>
              <a:rPr lang="en-US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Transport to beam stopper with design optics and dispersion, no losses, </a:t>
            </a:r>
          </a:p>
          <a:p>
            <a:pPr marL="1080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</a:pPr>
            <a:r>
              <a:rPr lang="en-US" b="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Work on LLRF, diagnostics, feedbacks, timing, etc.</a:t>
            </a:r>
          </a:p>
          <a:p>
            <a:pPr marL="1080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</a:pPr>
            <a:r>
              <a:rPr lang="en-US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Main issues: </a:t>
            </a:r>
          </a:p>
          <a:p>
            <a:pPr marL="450900" indent="-342900">
              <a:lnSpc>
                <a:spcPct val="100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2-bunch operation in progress but delayed</a:t>
            </a:r>
          </a:p>
          <a:p>
            <a:pPr marL="450900" indent="-342900">
              <a:lnSpc>
                <a:spcPct val="100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Projected emittance increase. New lattice optics have been calculated with lower </a:t>
            </a:r>
            <a:r>
              <a:rPr lang="el-GR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β</a:t>
            </a:r>
            <a:r>
              <a:rPr lang="en-US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-function. New measurements at more locations planned to localize the issue. </a:t>
            </a:r>
            <a:endParaRPr lang="en-US" b="0" strike="noStrike" spc="-1" dirty="0" smtClean="0">
              <a:solidFill>
                <a:srgbClr val="000000"/>
              </a:solidFill>
              <a:latin typeface="Calibri"/>
              <a:ea typeface="ヒラギノ角ゴ Pro W3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334" y="3786554"/>
            <a:ext cx="4358267" cy="27364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9020" y="4071371"/>
            <a:ext cx="2764620" cy="19623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47492" y="4071371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Halo coming from some obstacle?</a:t>
            </a:r>
            <a:endParaRPr lang="de-CH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76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500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December commissioning</a:t>
            </a:r>
            <a:endParaRPr lang="en-US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7" name="TextShape 2"/>
          <p:cNvSpPr txBox="1"/>
          <p:nvPr/>
        </p:nvSpPr>
        <p:spPr>
          <a:xfrm>
            <a:off x="823334" y="1086343"/>
            <a:ext cx="7961386" cy="4837714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lIns="0" tIns="0" rIns="0" bIns="0"/>
          <a:lstStyle/>
          <a:p>
            <a:pPr marL="1080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</a:pPr>
            <a:r>
              <a:rPr lang="en-US" sz="2000" b="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We will have ~3 weeks to commission Athos</a:t>
            </a:r>
          </a:p>
          <a:p>
            <a:pPr marL="1080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</a:pPr>
            <a:endParaRPr lang="en-US" sz="2000" b="0" strike="noStrike" spc="-1" dirty="0" smtClean="0">
              <a:solidFill>
                <a:srgbClr val="000000"/>
              </a:solidFill>
              <a:latin typeface="Calibri"/>
              <a:ea typeface="ヒラギノ角ゴ Pro W3"/>
            </a:endParaRPr>
          </a:p>
          <a:p>
            <a:pPr marL="1080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</a:pPr>
            <a:r>
              <a:rPr lang="en-US" sz="2000" b="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Management goals</a:t>
            </a:r>
          </a:p>
          <a:p>
            <a:pPr marL="565200" indent="-4572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100000"/>
              <a:buFont typeface="+mj-lt"/>
              <a:buAutoNum type="arabicPeriod"/>
            </a:pPr>
            <a:r>
              <a:rPr lang="en-US" sz="2000" b="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Establish dual bunch operation as standard operation</a:t>
            </a:r>
          </a:p>
          <a:p>
            <a:pPr marL="565200" indent="-4572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100000"/>
              <a:buFont typeface="+mj-lt"/>
              <a:buAutoNum type="arabicPeriod"/>
            </a:pPr>
            <a:r>
              <a:rPr lang="en-US" sz="20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Transmission of electron beam until beam dump</a:t>
            </a:r>
          </a:p>
          <a:p>
            <a:pPr marL="565200" indent="-4572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100000"/>
              <a:buFont typeface="+mj-lt"/>
              <a:buAutoNum type="arabicPeriod"/>
            </a:pPr>
            <a:r>
              <a:rPr lang="en-US" sz="2000" b="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Produce first Athos X-ray light, </a:t>
            </a:r>
            <a:r>
              <a:rPr lang="en-US" sz="2000" b="0" strike="noStrike" spc="-1" dirty="0" smtClean="0">
                <a:solidFill>
                  <a:srgbClr val="FF0000"/>
                </a:solidFill>
                <a:latin typeface="Calibri"/>
                <a:ea typeface="ヒラギノ角ゴ Pro W3"/>
              </a:rPr>
              <a:t>maybe lasing </a:t>
            </a:r>
            <a:r>
              <a:rPr lang="en-US" sz="2000" b="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if 3 </a:t>
            </a:r>
            <a:r>
              <a:rPr lang="en-US" sz="2000" b="0" strike="noStrike" spc="-1" dirty="0" err="1" smtClean="0">
                <a:solidFill>
                  <a:srgbClr val="000000"/>
                </a:solidFill>
                <a:latin typeface="Calibri"/>
                <a:ea typeface="ヒラギノ角ゴ Pro W3"/>
              </a:rPr>
              <a:t>undulators</a:t>
            </a:r>
            <a:endParaRPr lang="en-US" sz="2000" b="0" strike="noStrike" spc="-1" dirty="0" smtClean="0">
              <a:solidFill>
                <a:srgbClr val="000000"/>
              </a:solidFill>
              <a:latin typeface="Calibri"/>
              <a:ea typeface="ヒラギノ角ゴ Pro W3"/>
            </a:endParaRPr>
          </a:p>
          <a:p>
            <a:pPr marL="1080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000000"/>
              </a:solidFill>
              <a:latin typeface="Calibri"/>
              <a:ea typeface="ヒラギノ角ゴ Pro W3"/>
            </a:endParaRPr>
          </a:p>
          <a:p>
            <a:pPr marL="1080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</a:pPr>
            <a:r>
              <a:rPr lang="en-US" sz="2000" b="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Additional (complementary) goals: </a:t>
            </a: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solidFill>
                  <a:srgbClr val="000000"/>
                </a:solidFill>
                <a:latin typeface="Calibri"/>
                <a:ea typeface="ヒラギノ角ゴ Pro W3"/>
              </a:rPr>
              <a:t>Commissioning of several important components (</a:t>
            </a:r>
            <a:r>
              <a:rPr lang="en-US" sz="2000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dechirpers</a:t>
            </a:r>
            <a:r>
              <a:rPr lang="en-US" sz="2000" spc="-1" dirty="0">
                <a:solidFill>
                  <a:srgbClr val="000000"/>
                </a:solidFill>
                <a:latin typeface="Calibri"/>
                <a:ea typeface="ヒラギノ角ゴ Pro W3"/>
              </a:rPr>
              <a:t>, </a:t>
            </a:r>
            <a:r>
              <a:rPr lang="en-US" sz="2000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undulator</a:t>
            </a:r>
            <a:r>
              <a:rPr lang="en-US" sz="2000" spc="-1" dirty="0">
                <a:solidFill>
                  <a:srgbClr val="000000"/>
                </a:solidFill>
                <a:latin typeface="Calibri"/>
                <a:ea typeface="ヒラギノ角ゴ Pro W3"/>
              </a:rPr>
              <a:t>, </a:t>
            </a:r>
            <a:r>
              <a:rPr lang="en-US" sz="20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CHIC, etc.)</a:t>
            </a: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solidFill>
                  <a:srgbClr val="000000"/>
                </a:solidFill>
                <a:latin typeface="Calibri"/>
                <a:ea typeface="ヒラギノ角ゴ Pro W3"/>
              </a:rPr>
              <a:t>Demonstrate beam quality for Athos (</a:t>
            </a:r>
            <a:r>
              <a:rPr lang="en-US" sz="2000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proj</a:t>
            </a:r>
            <a:r>
              <a:rPr lang="en-US" sz="2000" spc="-1" dirty="0">
                <a:solidFill>
                  <a:srgbClr val="000000"/>
                </a:solidFill>
                <a:latin typeface="Calibri"/>
                <a:ea typeface="ヒラギノ角ゴ Pro W3"/>
              </a:rPr>
              <a:t>. emit </a:t>
            </a:r>
            <a:r>
              <a:rPr lang="en-US" sz="20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~ </a:t>
            </a:r>
            <a:r>
              <a:rPr lang="en-US" sz="2000" spc="-1" dirty="0">
                <a:solidFill>
                  <a:srgbClr val="000000"/>
                </a:solidFill>
                <a:latin typeface="Calibri"/>
                <a:ea typeface="ヒラギノ角ゴ Pro W3"/>
              </a:rPr>
              <a:t>500 </a:t>
            </a:r>
            <a:r>
              <a:rPr lang="en-US" sz="20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nm)</a:t>
            </a:r>
            <a:endParaRPr lang="en-US" sz="2000" spc="-1" dirty="0">
              <a:solidFill>
                <a:srgbClr val="000000"/>
              </a:solidFill>
              <a:latin typeface="Calibri"/>
              <a:ea typeface="ヒラギノ角ゴ Pro W3"/>
            </a:endParaRPr>
          </a:p>
          <a:p>
            <a:pPr marL="1080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</a:pPr>
            <a:endParaRPr lang="en-US" sz="2000" b="0" strike="noStrike" spc="-1" dirty="0">
              <a:solidFill>
                <a:srgbClr val="000000"/>
              </a:solidFill>
              <a:latin typeface="Calibri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0611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>
                <a:solidFill>
                  <a:srgbClr val="808080"/>
                </a:solidFill>
                <a:latin typeface="Georgia"/>
                <a:ea typeface="ヒラギノ角ゴ Pro W3"/>
              </a:rPr>
              <a:t>Contents</a:t>
            </a:r>
            <a:endParaRPr lang="de-CH" sz="2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7" name="TextShape 2"/>
          <p:cNvSpPr txBox="1"/>
          <p:nvPr/>
        </p:nvSpPr>
        <p:spPr>
          <a:xfrm>
            <a:off x="823334" y="1656872"/>
            <a:ext cx="7961386" cy="2727556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lIns="0" tIns="0" rIns="0" bIns="0"/>
          <a:lstStyle/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Overview</a:t>
            </a:r>
            <a:endParaRPr lang="en-US" sz="2000" b="0" strike="noStrike" spc="-1" dirty="0">
              <a:solidFill>
                <a:srgbClr val="000000"/>
              </a:solidFill>
              <a:latin typeface="Calibri"/>
            </a:endParaRP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Special hardware</a:t>
            </a:r>
            <a:endParaRPr lang="en-US" sz="2000" b="0" strike="noStrike" spc="-1" dirty="0">
              <a:solidFill>
                <a:schemeClr val="bg1">
                  <a:lumMod val="85000"/>
                </a:schemeClr>
              </a:solidFill>
              <a:latin typeface="Calibri"/>
              <a:ea typeface="ヒラギノ角ゴ Pro W3"/>
            </a:endParaRP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Modes</a:t>
            </a: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Installation</a:t>
            </a: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Commissioning</a:t>
            </a:r>
            <a:endParaRPr lang="en-US" sz="2000" b="0" strike="noStrike" spc="-1" dirty="0">
              <a:solidFill>
                <a:schemeClr val="bg1">
                  <a:lumMod val="85000"/>
                </a:schemeClr>
              </a:solidFill>
              <a:latin typeface="Calibri"/>
              <a:ea typeface="ヒラギノ角ゴ Pro W3"/>
            </a:endParaRP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Conclusion</a:t>
            </a:r>
            <a:endParaRPr lang="en-US" sz="2000" b="0" strike="noStrike" spc="-1" dirty="0">
              <a:solidFill>
                <a:schemeClr val="bg1">
                  <a:lumMod val="85000"/>
                </a:schemeClr>
              </a:solidFill>
              <a:latin typeface="Calibri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409362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500" b="0" strike="noStrike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Can we lase with 3 </a:t>
            </a:r>
            <a:r>
              <a:rPr lang="en-US" sz="2500" b="0" strike="noStrike" spc="-1" dirty="0" err="1" smtClean="0">
                <a:solidFill>
                  <a:srgbClr val="808080"/>
                </a:solidFill>
                <a:latin typeface="Georgia"/>
                <a:ea typeface="ヒラギノ角ゴ Pro W3"/>
              </a:rPr>
              <a:t>undulator</a:t>
            </a:r>
            <a:r>
              <a:rPr lang="en-US" sz="2500" b="0" strike="noStrike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 modules (6 m)?</a:t>
            </a:r>
            <a:endParaRPr lang="en-US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7" name="TextShape 2"/>
          <p:cNvSpPr txBox="1"/>
          <p:nvPr/>
        </p:nvSpPr>
        <p:spPr>
          <a:xfrm>
            <a:off x="768626" y="1156682"/>
            <a:ext cx="3317924" cy="4806456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lIns="0" tIns="0" rIns="0" bIns="0"/>
          <a:lstStyle/>
          <a:p>
            <a:pPr marL="1080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</a:pPr>
            <a:r>
              <a:rPr lang="en-US" sz="2000" b="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1</a:t>
            </a:r>
            <a:r>
              <a:rPr lang="en-US" sz="2000" b="0" strike="noStrike" spc="-1" baseline="30000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st</a:t>
            </a:r>
            <a:r>
              <a:rPr lang="en-US" sz="2000" b="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 reaction</a:t>
            </a:r>
          </a:p>
          <a:p>
            <a:pPr marL="1080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000000"/>
              </a:solidFill>
              <a:latin typeface="Calibri"/>
              <a:ea typeface="ヒラギノ角ゴ Pro W3"/>
            </a:endParaRPr>
          </a:p>
          <a:p>
            <a:pPr marL="1080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</a:pPr>
            <a:endParaRPr lang="en-US" sz="2000" b="0" strike="noStrike" spc="-1" dirty="0" smtClean="0">
              <a:solidFill>
                <a:srgbClr val="000000"/>
              </a:solidFill>
              <a:latin typeface="Calibri"/>
              <a:ea typeface="ヒラギノ角ゴ Pro W3"/>
            </a:endParaRPr>
          </a:p>
          <a:p>
            <a:pPr marL="1080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</a:pPr>
            <a:endParaRPr lang="en-US" sz="2000" spc="-1" dirty="0">
              <a:solidFill>
                <a:srgbClr val="000000"/>
              </a:solidFill>
              <a:latin typeface="Calibri"/>
              <a:ea typeface="ヒラギノ角ゴ Pro W3"/>
            </a:endParaRPr>
          </a:p>
          <a:p>
            <a:pPr marL="1080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</a:pPr>
            <a:r>
              <a:rPr lang="en-US" sz="2000" b="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2</a:t>
            </a:r>
            <a:r>
              <a:rPr lang="en-US" sz="2000" b="0" strike="noStrike" spc="-1" baseline="30000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nd</a:t>
            </a:r>
            <a:r>
              <a:rPr lang="en-US" sz="2000" b="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 reaction </a:t>
            </a:r>
            <a:r>
              <a:rPr lang="en-US" sz="2000" b="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  <a:sym typeface="Wingdings" panose="05000000000000000000" pitchFamily="2" charset="2"/>
              </a:rPr>
              <a:t> </a:t>
            </a:r>
            <a:r>
              <a:rPr lang="en-US" sz="20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Well, </a:t>
            </a:r>
            <a:r>
              <a:rPr lang="en-US" sz="2000" b="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it depends on the wavelength:</a:t>
            </a:r>
          </a:p>
          <a:p>
            <a:pPr marL="450900" indent="-3429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b="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Saturation possible for electron energies of less than 1 GeV and 50 nm</a:t>
            </a:r>
          </a:p>
          <a:p>
            <a:pPr marL="450900" indent="-34290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b="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Some FEL amplification possible at ~10 nm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6550" y="3118206"/>
            <a:ext cx="4432219" cy="347857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91920" y="3459538"/>
            <a:ext cx="3120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Ming-</a:t>
            </a:r>
            <a:r>
              <a:rPr lang="en-US" sz="1600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Xie</a:t>
            </a:r>
            <a:r>
              <a:rPr lang="en-US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calculations with</a:t>
            </a:r>
          </a:p>
          <a:p>
            <a:pPr algn="ctr"/>
            <a:r>
              <a:rPr lang="en-US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I=2kA, </a:t>
            </a:r>
            <a:r>
              <a:rPr lang="el-GR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ε</a:t>
            </a:r>
            <a:r>
              <a:rPr lang="en-US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=300 nm, </a:t>
            </a:r>
            <a:r>
              <a:rPr lang="el-GR" sz="1600" i="1" dirty="0" smtClean="0">
                <a:latin typeface="+mj-lt"/>
                <a:cs typeface="Calibri" panose="020F0502020204030204" pitchFamily="34" charset="0"/>
              </a:rPr>
              <a:t>β</a:t>
            </a:r>
            <a:r>
              <a:rPr lang="en-US" sz="16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=10m, K=3.5</a:t>
            </a:r>
            <a:endParaRPr lang="de-CH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195" y="1081338"/>
            <a:ext cx="2466975" cy="184785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216326" y="1128682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Whaaat</a:t>
            </a:r>
            <a:r>
              <a:rPr lang="en-US" dirty="0" smtClean="0">
                <a:solidFill>
                  <a:schemeClr val="bg1"/>
                </a:solidFill>
              </a:rPr>
              <a:t>??!</a:t>
            </a:r>
            <a:endParaRPr lang="de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035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3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80" y="1566496"/>
            <a:ext cx="6666035" cy="901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60952" y="1032918"/>
            <a:ext cx="3567723" cy="844062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>
              <a:lnSpc>
                <a:spcPct val="110000"/>
              </a:lnSpc>
              <a:defRPr/>
            </a:pPr>
            <a:r>
              <a:rPr lang="en-US" kern="1000" spc="28" dirty="0" smtClean="0">
                <a:latin typeface="Calibri" panose="020F0502020204030204" pitchFamily="34" charset="0"/>
                <a:cs typeface="Calibri" panose="020F0502020204030204" pitchFamily="34" charset="0"/>
              </a:rPr>
              <a:t>BAG permission</a:t>
            </a:r>
          </a:p>
          <a:p>
            <a:pPr>
              <a:lnSpc>
                <a:spcPct val="110000"/>
              </a:lnSpc>
              <a:defRPr/>
            </a:pPr>
            <a:r>
              <a:rPr lang="en-US" kern="1000" spc="28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Freigabe</a:t>
            </a:r>
            <a:r>
              <a:rPr lang="en-US" kern="1000" spc="28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kern="1000" spc="28" dirty="0">
                <a:latin typeface="Calibri" panose="020F0502020204030204" pitchFamily="34" charset="0"/>
                <a:cs typeface="Calibri" panose="020F0502020204030204" pitchFamily="34" charset="0"/>
              </a:rPr>
              <a:t>am 19. Nov. 2019</a:t>
            </a:r>
            <a:endParaRPr lang="de-CH" kern="1000" spc="28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9231" y="3122736"/>
            <a:ext cx="5706208" cy="1378926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 marL="263776" indent="-263776">
              <a:lnSpc>
                <a:spcPct val="110000"/>
              </a:lnSpc>
              <a:buFontTx/>
              <a:buChar char="-"/>
              <a:defRPr/>
            </a:pPr>
            <a:r>
              <a:rPr lang="en-US" kern="1000" spc="28" dirty="0">
                <a:latin typeface="Calibri" panose="020F0502020204030204" pitchFamily="34" charset="0"/>
                <a:cs typeface="Calibri" panose="020F0502020204030204" pitchFamily="34" charset="0"/>
              </a:rPr>
              <a:t>Two bunches of 200 </a:t>
            </a:r>
            <a:r>
              <a:rPr lang="en-US" kern="1000" spc="28" dirty="0" err="1">
                <a:latin typeface="Calibri" panose="020F0502020204030204" pitchFamily="34" charset="0"/>
                <a:cs typeface="Calibri" panose="020F0502020204030204" pitchFamily="34" charset="0"/>
              </a:rPr>
              <a:t>pC</a:t>
            </a:r>
            <a:r>
              <a:rPr lang="en-US" kern="1000" spc="28" dirty="0">
                <a:latin typeface="Calibri" panose="020F0502020204030204" pitchFamily="34" charset="0"/>
                <a:cs typeface="Calibri" panose="020F0502020204030204" pitchFamily="34" charset="0"/>
              </a:rPr>
              <a:t> at 100 Hz (also in same FEL line)</a:t>
            </a:r>
          </a:p>
          <a:p>
            <a:pPr marL="263776" indent="-263776">
              <a:lnSpc>
                <a:spcPct val="110000"/>
              </a:lnSpc>
              <a:buFontTx/>
              <a:buChar char="-"/>
              <a:defRPr/>
            </a:pPr>
            <a:r>
              <a:rPr lang="en-US" kern="1000" spc="28" dirty="0">
                <a:latin typeface="Calibri" panose="020F0502020204030204" pitchFamily="34" charset="0"/>
                <a:cs typeface="Calibri" panose="020F0502020204030204" pitchFamily="34" charset="0"/>
              </a:rPr>
              <a:t>Screen can be inserted at any repetition rate (Photon Stopper must be closed)</a:t>
            </a:r>
          </a:p>
          <a:p>
            <a:pPr marL="263776" indent="-263776">
              <a:lnSpc>
                <a:spcPct val="110000"/>
              </a:lnSpc>
              <a:buFontTx/>
              <a:buChar char="-"/>
              <a:defRPr/>
            </a:pPr>
            <a:endParaRPr lang="en-US" kern="1000" spc="28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defRPr/>
            </a:pPr>
            <a:r>
              <a:rPr lang="en-US" b="1" kern="1000" spc="28" dirty="0" smtClean="0"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US" b="1" kern="1000" spc="28" dirty="0">
                <a:latin typeface="Calibri" panose="020F0502020204030204" pitchFamily="34" charset="0"/>
                <a:cs typeface="Calibri" panose="020F0502020204030204" pitchFamily="34" charset="0"/>
              </a:rPr>
              <a:t>be suggested to BAG (R. Scheibl):</a:t>
            </a:r>
          </a:p>
          <a:p>
            <a:pPr>
              <a:lnSpc>
                <a:spcPct val="110000"/>
              </a:lnSpc>
              <a:defRPr/>
            </a:pPr>
            <a:r>
              <a:rPr lang="en-US" kern="1000" spc="28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kern="1000" spc="28" dirty="0">
                <a:latin typeface="Calibri" panose="020F0502020204030204" pitchFamily="34" charset="0"/>
                <a:cs typeface="Calibri" panose="020F0502020204030204" pitchFamily="34" charset="0"/>
              </a:rPr>
              <a:t>- screens will be limited to 1 Hz until clear concept for Photon Beam Stopper</a:t>
            </a:r>
          </a:p>
          <a:p>
            <a:pPr>
              <a:lnSpc>
                <a:spcPct val="110000"/>
              </a:lnSpc>
              <a:defRPr/>
            </a:pPr>
            <a:r>
              <a:rPr lang="en-US" kern="1000" spc="28" dirty="0" smtClean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kern="1000" spc="28" dirty="0">
                <a:latin typeface="Calibri" panose="020F0502020204030204" pitchFamily="34" charset="0"/>
                <a:cs typeface="Calibri" panose="020F0502020204030204" pitchFamily="34" charset="0"/>
              </a:rPr>
              <a:t>spectrometer screens could be operated at 100 Hz</a:t>
            </a:r>
            <a:endParaRPr lang="de-CH" kern="1000" spc="28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59120" y="5345723"/>
            <a:ext cx="5763357" cy="613997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 marL="263776" indent="-263776">
              <a:lnSpc>
                <a:spcPct val="110000"/>
              </a:lnSpc>
              <a:buFontTx/>
              <a:buChar char="-"/>
              <a:defRPr/>
            </a:pPr>
            <a:r>
              <a:rPr lang="en-US" kern="1000" spc="28" dirty="0">
                <a:latin typeface="Calibri" panose="020F0502020204030204" pitchFamily="34" charset="0"/>
                <a:cs typeface="Calibri" panose="020F0502020204030204" pitchFamily="34" charset="0"/>
              </a:rPr>
              <a:t>DRPS Alarm threshold in z400-500: Factor 3 smaller !</a:t>
            </a:r>
            <a:endParaRPr lang="de-CH" kern="1000" spc="28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 dirty="0" err="1" smtClean="0">
                <a:solidFill>
                  <a:srgbClr val="808080"/>
                </a:solidFill>
                <a:latin typeface="Georgia"/>
                <a:ea typeface="ヒラギノ角ゴ Pro W3"/>
              </a:rPr>
              <a:t>Safety</a:t>
            </a:r>
            <a:endParaRPr lang="de-CH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6154" y="6392984"/>
            <a:ext cx="269804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Courtesy of Romain Ganter</a:t>
            </a:r>
            <a:endParaRPr lang="de-CH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2366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500" b="0" strike="noStrike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Commissioning plan for December</a:t>
            </a:r>
            <a:endParaRPr lang="en-US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7" t="22340" r="35548" b="7179"/>
          <a:stretch>
            <a:fillRect/>
          </a:stretch>
        </p:blipFill>
        <p:spPr bwMode="auto">
          <a:xfrm>
            <a:off x="1232452" y="1975280"/>
            <a:ext cx="6305385" cy="4805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59621" y="777459"/>
            <a:ext cx="72858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Detailed plan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at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intranet.psi.ch/Swiss_FEL/SFOperation</a:t>
            </a:r>
            <a:endParaRPr lang="en-U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Main tasks (in order): 2 bunch operation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systems commissioning  emittance optimization  </a:t>
            </a:r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undulator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commissioning and light generation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When possible: parallel beamline commissioning in Aramis </a:t>
            </a:r>
            <a:endParaRPr lang="en-US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75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500" b="0" strike="noStrike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Possible extende</a:t>
            </a:r>
            <a:r>
              <a:rPr lang="en-US" sz="2500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d shutdown in December</a:t>
            </a:r>
            <a:endParaRPr lang="en-US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59621" y="777459"/>
            <a:ext cx="72858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Shutdown on December 11-12 could start one day earlier to allow sufficient time for the installation of the 3</a:t>
            </a:r>
            <a:r>
              <a:rPr lang="en-US" sz="16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rd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undulator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(it would be 2.5 days instead of 1.5 days). 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We would need to reallocate the beam time.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We will know if the 3</a:t>
            </a:r>
            <a:r>
              <a:rPr lang="en-US" sz="16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rd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guy can go in in about a week.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9372" y="2002612"/>
            <a:ext cx="6514712" cy="468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07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500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Athos c</a:t>
            </a:r>
            <a:r>
              <a:rPr lang="en-US" sz="2500" b="0" strike="noStrike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ommissioning workshops</a:t>
            </a:r>
            <a:endParaRPr lang="en-US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59621" y="1074443"/>
            <a:ext cx="72858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First commissioning (1 February 2019) very successful!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Next commissioning workshop on 4 March 2020, save the date!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23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>
                <a:solidFill>
                  <a:srgbClr val="808080"/>
                </a:solidFill>
                <a:latin typeface="Georgia"/>
                <a:ea typeface="ヒラギノ角ゴ Pro W3"/>
              </a:rPr>
              <a:t>Contents</a:t>
            </a:r>
            <a:endParaRPr lang="de-CH" sz="2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7" name="TextShape 2"/>
          <p:cNvSpPr txBox="1"/>
          <p:nvPr/>
        </p:nvSpPr>
        <p:spPr>
          <a:xfrm>
            <a:off x="823334" y="1656872"/>
            <a:ext cx="7961386" cy="2727556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lIns="0" tIns="0" rIns="0" bIns="0"/>
          <a:lstStyle/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Overview</a:t>
            </a:r>
            <a:endParaRPr lang="en-US" sz="2000" b="0" strike="noStrike" spc="-1" dirty="0">
              <a:solidFill>
                <a:schemeClr val="bg1">
                  <a:lumMod val="85000"/>
                </a:schemeClr>
              </a:solidFill>
              <a:latin typeface="Calibri"/>
            </a:endParaRP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Special hardware</a:t>
            </a:r>
            <a:endParaRPr lang="en-US" sz="2000" b="0" strike="noStrike" spc="-1" dirty="0">
              <a:solidFill>
                <a:schemeClr val="bg1">
                  <a:lumMod val="85000"/>
                </a:schemeClr>
              </a:solidFill>
              <a:latin typeface="Calibri"/>
              <a:ea typeface="ヒラギノ角ゴ Pro W3"/>
            </a:endParaRP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Modes</a:t>
            </a: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Installation</a:t>
            </a: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Commissioning</a:t>
            </a:r>
            <a:endParaRPr lang="en-US" sz="2000" b="0" strike="noStrike" spc="-1" dirty="0">
              <a:solidFill>
                <a:schemeClr val="bg1">
                  <a:lumMod val="85000"/>
                </a:schemeClr>
              </a:solidFill>
              <a:latin typeface="Calibri"/>
              <a:ea typeface="ヒラギノ角ゴ Pro W3"/>
            </a:endParaRP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solidFill>
                  <a:srgbClr val="000000"/>
                </a:solidFill>
                <a:latin typeface="Calibri"/>
                <a:ea typeface="ヒラギノ角ゴ Pro W3"/>
              </a:rPr>
              <a:t>Conclusion</a:t>
            </a:r>
            <a:endParaRPr lang="en-US" sz="2000" b="0" strike="noStrike" spc="-1" dirty="0">
              <a:solidFill>
                <a:srgbClr val="000000"/>
              </a:solidFill>
              <a:latin typeface="Calibri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3664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0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 dirty="0" err="1" smtClean="0">
                <a:solidFill>
                  <a:srgbClr val="808080"/>
                </a:solidFill>
                <a:latin typeface="Georgia"/>
                <a:ea typeface="ヒラギノ角ゴ Pro W3"/>
              </a:rPr>
              <a:t>Conclusion</a:t>
            </a:r>
            <a:endParaRPr lang="de-CH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1" name="TextShape 2"/>
          <p:cNvSpPr txBox="1"/>
          <p:nvPr/>
        </p:nvSpPr>
        <p:spPr>
          <a:xfrm>
            <a:off x="826918" y="988620"/>
            <a:ext cx="3643482" cy="5591934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</p:spPr>
        <p:txBody>
          <a:bodyPr lIns="72000" tIns="180000" rIns="36000" bIns="36000"/>
          <a:lstStyle/>
          <a:p>
            <a:pPr marL="228600" indent="-13716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b="0" strike="noStrike" spc="-1" dirty="0" smtClean="0">
                <a:solidFill>
                  <a:srgbClr val="000000"/>
                </a:solidFill>
                <a:latin typeface="Calibri" panose="020F0502020204030204" pitchFamily="34" charset="0"/>
                <a:ea typeface="ヒラギノ角ゴ Pro W3"/>
              </a:rPr>
              <a:t>Athos will be a unique FEL facility  </a:t>
            </a:r>
            <a:r>
              <a:rPr lang="en-US" spc="-1" dirty="0" smtClean="0">
                <a:solidFill>
                  <a:srgbClr val="000000"/>
                </a:solidFill>
                <a:latin typeface="Calibri" panose="020F0502020204030204" pitchFamily="34" charset="0"/>
                <a:ea typeface="ヒラギノ角ゴ Pro W3"/>
              </a:rPr>
              <a:t>offering many new operation modes. </a:t>
            </a:r>
          </a:p>
          <a:p>
            <a:pPr marL="228600" indent="-13716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pc="-1" dirty="0" smtClean="0">
              <a:solidFill>
                <a:srgbClr val="000000"/>
              </a:solidFill>
              <a:latin typeface="Calibri" panose="020F0502020204030204" pitchFamily="34" charset="0"/>
              <a:ea typeface="ヒラギノ角ゴ Pro W3"/>
            </a:endParaRPr>
          </a:p>
          <a:p>
            <a:pPr marL="228600" indent="-13716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b="0" strike="noStrike" spc="-1" dirty="0" smtClean="0">
                <a:solidFill>
                  <a:srgbClr val="000000"/>
                </a:solidFill>
                <a:latin typeface="Calibri" panose="020F0502020204030204" pitchFamily="34" charset="0"/>
                <a:ea typeface="ヒラギノ角ゴ Pro W3"/>
              </a:rPr>
              <a:t>Many components installed and ready to be commissioned, many delayed but on their way. </a:t>
            </a:r>
          </a:p>
          <a:p>
            <a:pPr marL="228600" indent="-13716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b="0" strike="noStrike" spc="-1" dirty="0" smtClean="0">
              <a:solidFill>
                <a:srgbClr val="000000"/>
              </a:solidFill>
              <a:latin typeface="Calibri" panose="020F0502020204030204" pitchFamily="34" charset="0"/>
              <a:ea typeface="ヒラギノ角ゴ Pro W3"/>
            </a:endParaRPr>
          </a:p>
          <a:p>
            <a:pPr marL="228600" indent="-13716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pc="-1" dirty="0" smtClean="0">
                <a:solidFill>
                  <a:srgbClr val="000000"/>
                </a:solidFill>
                <a:latin typeface="Calibri" panose="020F0502020204030204" pitchFamily="34" charset="0"/>
                <a:ea typeface="ヒラギノ角ゴ Pro W3"/>
              </a:rPr>
              <a:t>December commissioning: fundamental for independent 2-bunch operation and some systems (</a:t>
            </a:r>
            <a:r>
              <a:rPr lang="en-US" spc="-1" dirty="0" err="1" smtClean="0">
                <a:solidFill>
                  <a:srgbClr val="000000"/>
                </a:solidFill>
                <a:latin typeface="Calibri" panose="020F0502020204030204" pitchFamily="34" charset="0"/>
                <a:ea typeface="ヒラギノ角ゴ Pro W3"/>
              </a:rPr>
              <a:t>dechirper</a:t>
            </a:r>
            <a:r>
              <a:rPr lang="en-US" spc="-1" dirty="0" smtClean="0">
                <a:solidFill>
                  <a:srgbClr val="000000"/>
                </a:solidFill>
                <a:latin typeface="Calibri" panose="020F0502020204030204" pitchFamily="34" charset="0"/>
                <a:ea typeface="ヒラギノ角ゴ Pro W3"/>
              </a:rPr>
              <a:t>, </a:t>
            </a:r>
            <a:r>
              <a:rPr lang="en-US" spc="-1" dirty="0" err="1" smtClean="0">
                <a:solidFill>
                  <a:srgbClr val="000000"/>
                </a:solidFill>
                <a:latin typeface="Calibri" panose="020F0502020204030204" pitchFamily="34" charset="0"/>
                <a:ea typeface="ヒラギノ角ゴ Pro W3"/>
              </a:rPr>
              <a:t>undulator</a:t>
            </a:r>
            <a:r>
              <a:rPr lang="en-US" spc="-1" dirty="0" smtClean="0">
                <a:solidFill>
                  <a:srgbClr val="000000"/>
                </a:solidFill>
                <a:latin typeface="Calibri" panose="020F0502020204030204" pitchFamily="34" charset="0"/>
                <a:ea typeface="ヒラギノ角ゴ Pro W3"/>
              </a:rPr>
              <a:t>, CHIC, etc.)</a:t>
            </a:r>
          </a:p>
          <a:p>
            <a:pPr marL="228600" indent="-13716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pc="-1" dirty="0" smtClean="0">
              <a:solidFill>
                <a:srgbClr val="000000"/>
              </a:solidFill>
              <a:latin typeface="Calibri" panose="020F0502020204030204" pitchFamily="34" charset="0"/>
              <a:ea typeface="ヒラギノ角ゴ Pro W3"/>
            </a:endParaRPr>
          </a:p>
          <a:p>
            <a:pPr marL="228600" indent="-13716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pc="-1" dirty="0" smtClean="0">
                <a:solidFill>
                  <a:srgbClr val="000000"/>
                </a:solidFill>
                <a:latin typeface="Calibri" panose="020F0502020204030204" pitchFamily="34" charset="0"/>
                <a:ea typeface="ヒラギノ角ゴ Pro W3"/>
              </a:rPr>
              <a:t>2020: further commissioning. </a:t>
            </a:r>
            <a:r>
              <a:rPr lang="en-US" b="0" strike="noStrike" spc="-1" dirty="0" smtClean="0">
                <a:solidFill>
                  <a:srgbClr val="000000"/>
                </a:solidFill>
                <a:latin typeface="Calibri" panose="020F0502020204030204" pitchFamily="34" charset="0"/>
                <a:ea typeface="ヒラギノ角ゴ Pro W3"/>
              </a:rPr>
              <a:t>2021: first users experiments.</a:t>
            </a:r>
          </a:p>
          <a:p>
            <a:pPr marL="228600" indent="-13716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b="0" strike="noStrike" spc="-1" dirty="0" smtClean="0">
              <a:solidFill>
                <a:srgbClr val="000000"/>
              </a:solidFill>
              <a:latin typeface="Calibri" panose="020F0502020204030204" pitchFamily="34" charset="0"/>
              <a:ea typeface="ヒラギノ角ゴ Pro W3"/>
            </a:endParaRPr>
          </a:p>
          <a:p>
            <a:pPr marL="228600" indent="-13716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pc="-1" dirty="0" smtClean="0">
                <a:solidFill>
                  <a:srgbClr val="000000"/>
                </a:solidFill>
                <a:latin typeface="Calibri" panose="020F0502020204030204" pitchFamily="34" charset="0"/>
                <a:ea typeface="ヒラギノ角ゴ Pro W3"/>
              </a:rPr>
              <a:t>Athos is a very exciting and challenging project requiring the constructive effort of all of us! </a:t>
            </a:r>
            <a:endParaRPr lang="en-US" b="0" strike="noStrike" spc="-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0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500" b="0" strike="noStrike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Acknowledgments</a:t>
            </a:r>
            <a:endParaRPr lang="en-US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1" name="TextShape 2"/>
          <p:cNvSpPr txBox="1"/>
          <p:nvPr/>
        </p:nvSpPr>
        <p:spPr>
          <a:xfrm>
            <a:off x="826917" y="988620"/>
            <a:ext cx="8371791" cy="5591934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</p:spPr>
        <p:txBody>
          <a:bodyPr lIns="72000" tIns="180000" rIns="36000" bIns="36000"/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Thanks to all the people involved in the Athos project!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Rafael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Abela, Arturo Alarcon, Jürgen Alex, Christopher Arrell, Vladimir Arsov, Simona Bettoni, Markus Bopp, Christoph Bostedt, Hans-Heinrich Braun, Marco Calvi, Tine Celcer, Paolo Craievich, Andreas Dax, </a:t>
            </a:r>
            <a:r>
              <a:rPr lang="de-CH" dirty="0">
                <a:latin typeface="Calibri" panose="020F0502020204030204" pitchFamily="34" charset="0"/>
                <a:cs typeface="Calibri" panose="020F0502020204030204" pitchFamily="34" charset="0"/>
              </a:rPr>
              <a:t>Philipp Dijkstal, Sladana Dordevic, Eugenio Ferrari, Uwe Flechsig, Rolf Follath, Franziska Frei, </a:t>
            </a:r>
            <a:r>
              <a:rPr lang="de-CH" dirty="0" err="1">
                <a:latin typeface="Calibri" panose="020F0502020204030204" pitchFamily="34" charset="0"/>
                <a:cs typeface="Calibri" panose="020F0502020204030204" pitchFamily="34" charset="0"/>
              </a:rPr>
              <a:t>Nazareno</a:t>
            </a:r>
            <a:r>
              <a:rPr lang="de-CH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dirty="0" err="1">
                <a:latin typeface="Calibri" panose="020F0502020204030204" pitchFamily="34" charset="0"/>
                <a:cs typeface="Calibri" panose="020F0502020204030204" pitchFamily="34" charset="0"/>
              </a:rPr>
              <a:t>Gaiffi</a:t>
            </a:r>
            <a:r>
              <a:rPr lang="de-CH" dirty="0">
                <a:latin typeface="Calibri" panose="020F0502020204030204" pitchFamily="34" charset="0"/>
                <a:cs typeface="Calibri" panose="020F0502020204030204" pitchFamily="34" charset="0"/>
              </a:rPr>
              <a:t>, Zheqiao Geng, Christopher Gough, Nicole Hiller, Stephan Hunziker, Martin </a:t>
            </a:r>
            <a:r>
              <a:rPr lang="de-CH" dirty="0" err="1">
                <a:latin typeface="Calibri" panose="020F0502020204030204" pitchFamily="34" charset="0"/>
                <a:cs typeface="Calibri" panose="020F0502020204030204" pitchFamily="34" charset="0"/>
              </a:rPr>
              <a:t>Huppert</a:t>
            </a:r>
            <a:r>
              <a:rPr lang="de-CH" dirty="0">
                <a:latin typeface="Calibri" panose="020F0502020204030204" pitchFamily="34" charset="0"/>
                <a:cs typeface="Calibri" panose="020F0502020204030204" pitchFamily="34" charset="0"/>
              </a:rPr>
              <a:t>, Rasmus Ischebeck, </a:t>
            </a:r>
            <a:r>
              <a:rPr lang="de-CH" dirty="0" err="1">
                <a:latin typeface="Calibri" panose="020F0502020204030204" pitchFamily="34" charset="0"/>
                <a:cs typeface="Calibri" panose="020F0502020204030204" pitchFamily="34" charset="0"/>
              </a:rPr>
              <a:t>Haimo</a:t>
            </a:r>
            <a:r>
              <a:rPr lang="de-CH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dirty="0" err="1">
                <a:latin typeface="Calibri" panose="020F0502020204030204" pitchFamily="34" charset="0"/>
                <a:cs typeface="Calibri" panose="020F0502020204030204" pitchFamily="34" charset="0"/>
              </a:rPr>
              <a:t>Jöhri</a:t>
            </a:r>
            <a:r>
              <a:rPr lang="de-CH" dirty="0">
                <a:latin typeface="Calibri" panose="020F0502020204030204" pitchFamily="34" charset="0"/>
                <a:cs typeface="Calibri" panose="020F0502020204030204" pitchFamily="34" charset="0"/>
              </a:rPr>
              <a:t>, Pavle Juranic, Roger Kalt, Maik Kaiser, Boris Keil, Christoph Kittel, René </a:t>
            </a:r>
            <a:r>
              <a:rPr lang="de-CH" dirty="0" err="1">
                <a:latin typeface="Calibri" panose="020F0502020204030204" pitchFamily="34" charset="0"/>
                <a:cs typeface="Calibri" panose="020F0502020204030204" pitchFamily="34" charset="0"/>
              </a:rPr>
              <a:t>Künzi</a:t>
            </a:r>
            <a:r>
              <a:rPr lang="de-CH" dirty="0">
                <a:latin typeface="Calibri" panose="020F0502020204030204" pitchFamily="34" charset="0"/>
                <a:cs typeface="Calibri" panose="020F0502020204030204" pitchFamily="34" charset="0"/>
              </a:rPr>
              <a:t>, Thomas Lippuner, Florian Löhl, Fabio Marcellini, Goran Marinkovic, Cigdem Ozkan Loch, Gian Luca Orlandi, Bruce Patterson, Claude Pradervand, Martin Paraliev, Marco Pedrozzi, Eduard Prat, Predrag </a:t>
            </a:r>
            <a:r>
              <a:rPr lang="de-CH" dirty="0" err="1">
                <a:latin typeface="Calibri" panose="020F0502020204030204" pitchFamily="34" charset="0"/>
                <a:cs typeface="Calibri" panose="020F0502020204030204" pitchFamily="34" charset="0"/>
              </a:rPr>
              <a:t>Ranitovic</a:t>
            </a:r>
            <a:r>
              <a:rPr lang="de-CH" dirty="0">
                <a:latin typeface="Calibri" panose="020F0502020204030204" pitchFamily="34" charset="0"/>
                <a:cs typeface="Calibri" panose="020F0502020204030204" pitchFamily="34" charset="0"/>
              </a:rPr>
              <a:t>, Sven Reiche, Colette Rosenberg, Stephane </a:t>
            </a:r>
            <a:r>
              <a:rPr lang="de-CH" dirty="0" err="1">
                <a:latin typeface="Calibri" panose="020F0502020204030204" pitchFamily="34" charset="0"/>
                <a:cs typeface="Calibri" panose="020F0502020204030204" pitchFamily="34" charset="0"/>
              </a:rPr>
              <a:t>Sanfilippo</a:t>
            </a:r>
            <a:r>
              <a:rPr lang="de-CH" dirty="0">
                <a:latin typeface="Calibri" panose="020F0502020204030204" pitchFamily="34" charset="0"/>
                <a:cs typeface="Calibri" panose="020F0502020204030204" pitchFamily="34" charset="0"/>
              </a:rPr>
              <a:t>, Thomas Schietinger, Thomas Schmidt, Kirsten Schnorr, Cristian Svetina, Alexandre Trisorio, Carlo Vicario, Didier Voulot, Ulrich Wagner, Hans Jakob Wörner, Adriano </a:t>
            </a:r>
            <a:r>
              <a:rPr lang="de-CH" dirty="0" err="1">
                <a:latin typeface="Calibri" panose="020F0502020204030204" pitchFamily="34" charset="0"/>
                <a:cs typeface="Calibri" panose="020F0502020204030204" pitchFamily="34" charset="0"/>
              </a:rPr>
              <a:t>Zandonella</a:t>
            </a:r>
            <a:r>
              <a:rPr lang="de-CH" dirty="0">
                <a:latin typeface="Calibri" panose="020F0502020204030204" pitchFamily="34" charset="0"/>
                <a:cs typeface="Calibri" panose="020F0502020204030204" pitchFamily="34" charset="0"/>
              </a:rPr>
              <a:t>, Luc Patthey </a:t>
            </a:r>
            <a:r>
              <a:rPr lang="de-CH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de-CH" dirty="0">
                <a:latin typeface="Calibri" panose="020F0502020204030204" pitchFamily="34" charset="0"/>
                <a:cs typeface="Calibri" panose="020F0502020204030204" pitchFamily="34" charset="0"/>
              </a:rPr>
              <a:t> Romain </a:t>
            </a:r>
            <a:r>
              <a:rPr lang="de-CH" dirty="0" smtClean="0">
                <a:latin typeface="Calibri" panose="020F0502020204030204" pitchFamily="34" charset="0"/>
                <a:cs typeface="Calibri" panose="020F0502020204030204" pitchFamily="34" charset="0"/>
              </a:rPr>
              <a:t>Ganter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And some more!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Very useful reference: </a:t>
            </a:r>
            <a:r>
              <a:rPr lang="en-US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[R. Abela et al, JSR 26, 1073]</a:t>
            </a:r>
            <a:endParaRPr lang="de-CH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38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 dirty="0" err="1" smtClean="0">
                <a:solidFill>
                  <a:srgbClr val="808080"/>
                </a:solidFill>
                <a:latin typeface="Georgia"/>
                <a:ea typeface="ヒラギノ角ゴ Pro W3"/>
              </a:rPr>
              <a:t>Overview</a:t>
            </a:r>
            <a:r>
              <a:rPr lang="de-CH" sz="2500" b="0" strike="noStrike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 </a:t>
            </a:r>
            <a:r>
              <a:rPr lang="de-CH" sz="2500" b="0" strike="noStrike" spc="-1" dirty="0">
                <a:solidFill>
                  <a:srgbClr val="808080"/>
                </a:solidFill>
                <a:latin typeface="Georgia"/>
                <a:ea typeface="ヒラギノ角ゴ Pro W3"/>
              </a:rPr>
              <a:t>(I</a:t>
            </a:r>
            <a:r>
              <a:rPr lang="de-CH" sz="2500" b="0" strike="noStrike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): </a:t>
            </a:r>
            <a:r>
              <a:rPr lang="de-CH" sz="2500" b="0" strike="noStrike" spc="-1" dirty="0" err="1" smtClean="0">
                <a:solidFill>
                  <a:srgbClr val="808080"/>
                </a:solidFill>
                <a:latin typeface="Georgia"/>
                <a:ea typeface="ヒラギノ角ゴ Pro W3"/>
              </a:rPr>
              <a:t>SwissFEL</a:t>
            </a:r>
            <a:endParaRPr lang="de-CH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9" name="TextShape 51"/>
          <p:cNvSpPr txBox="1"/>
          <p:nvPr/>
        </p:nvSpPr>
        <p:spPr>
          <a:xfrm>
            <a:off x="6048360" y="4626360"/>
            <a:ext cx="2943000" cy="1764360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  <a:spcAft>
                <a:spcPts val="289"/>
              </a:spcAft>
            </a:pPr>
            <a:r>
              <a:rPr lang="de-CH" sz="1600" b="1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Main </a:t>
            </a:r>
            <a:r>
              <a:rPr lang="de-CH" sz="1600" b="1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parameters</a:t>
            </a:r>
            <a:r>
              <a:rPr lang="de-CH" sz="1600" b="1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:</a:t>
            </a:r>
            <a:endParaRPr lang="de-CH" sz="16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Aft>
                <a:spcPts val="289"/>
              </a:spcAft>
            </a:pP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Photon </a:t>
            </a:r>
            <a:r>
              <a:rPr lang="de-CH" sz="14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wavelength</a:t>
            </a: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:  0.1–5 </a:t>
            </a:r>
            <a:r>
              <a:rPr lang="de-CH" sz="14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nm</a:t>
            </a:r>
            <a:endParaRPr lang="de-CH" sz="14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Aft>
                <a:spcPts val="289"/>
              </a:spcAft>
            </a:pP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Photon </a:t>
            </a:r>
            <a:r>
              <a:rPr lang="de-CH" sz="14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energy</a:t>
            </a: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: 0.2–12 </a:t>
            </a:r>
            <a:r>
              <a:rPr lang="de-CH" sz="14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keV</a:t>
            </a:r>
            <a:endParaRPr lang="de-CH" sz="14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Aft>
                <a:spcPts val="289"/>
              </a:spcAft>
            </a:pP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Pulse </a:t>
            </a:r>
            <a:r>
              <a:rPr lang="de-CH" sz="14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duration</a:t>
            </a: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: 1–20 </a:t>
            </a:r>
            <a:r>
              <a:rPr lang="de-CH" sz="14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fs</a:t>
            </a:r>
            <a:endParaRPr lang="de-CH" sz="14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Aft>
                <a:spcPts val="289"/>
              </a:spcAft>
            </a:pP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r>
              <a:rPr lang="de-CH" sz="14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Electron</a:t>
            </a: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r>
              <a:rPr lang="de-CH" sz="14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energy</a:t>
            </a: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:  </a:t>
            </a:r>
            <a:r>
              <a:rPr lang="de-CH" sz="1400" b="0" strike="noStrike" spc="-1" dirty="0" err="1" smtClean="0">
                <a:solidFill>
                  <a:srgbClr val="000000"/>
                </a:solidFill>
                <a:latin typeface="Calibri"/>
                <a:ea typeface="ヒラギノ角ゴ Pro W3"/>
              </a:rPr>
              <a:t>up</a:t>
            </a:r>
            <a:r>
              <a:rPr lang="de-CH" sz="1400" b="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r>
              <a:rPr lang="de-CH" sz="1400" b="0" strike="noStrike" spc="-1" dirty="0" err="1" smtClean="0">
                <a:solidFill>
                  <a:srgbClr val="000000"/>
                </a:solidFill>
                <a:latin typeface="Calibri"/>
                <a:ea typeface="ヒラギノ角ゴ Pro W3"/>
              </a:rPr>
              <a:t>to</a:t>
            </a:r>
            <a:r>
              <a:rPr lang="de-CH" sz="1400" b="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 5.8 </a:t>
            </a:r>
            <a:r>
              <a:rPr lang="de-CH" sz="14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GeV</a:t>
            </a:r>
            <a:endParaRPr lang="de-CH" sz="14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Aft>
                <a:spcPts val="289"/>
              </a:spcAft>
            </a:pP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r>
              <a:rPr lang="de-CH" sz="14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Electron</a:t>
            </a: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r>
              <a:rPr lang="de-CH" sz="14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bunch</a:t>
            </a: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r>
              <a:rPr lang="de-CH" sz="14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charge</a:t>
            </a: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: 10–200 </a:t>
            </a:r>
            <a:r>
              <a:rPr lang="de-CH" sz="14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pC</a:t>
            </a:r>
            <a:endParaRPr lang="de-CH" sz="14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Aft>
                <a:spcPts val="289"/>
              </a:spcAft>
            </a:pP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Repetition rate:  100 </a:t>
            </a:r>
            <a:r>
              <a:rPr lang="de-CH" sz="1400" b="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Hz (2-bunches)</a:t>
            </a:r>
            <a:endParaRPr lang="de-CH" sz="1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0" name="TextShape 52"/>
          <p:cNvSpPr txBox="1"/>
          <p:nvPr/>
        </p:nvSpPr>
        <p:spPr>
          <a:xfrm>
            <a:off x="6049800" y="3237510"/>
            <a:ext cx="2908080" cy="1230840"/>
          </a:xfrm>
          <a:prstGeom prst="rect">
            <a:avLst/>
          </a:prstGeom>
          <a:solidFill>
            <a:srgbClr val="6600CC">
              <a:alpha val="30000"/>
            </a:srgbClr>
          </a:solidFill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  <a:spcAft>
                <a:spcPts val="289"/>
              </a:spcAft>
            </a:pPr>
            <a:r>
              <a:rPr lang="de-CH" sz="1600" b="1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r>
              <a:rPr lang="de-CH" sz="1600" b="1" strike="noStrike" spc="-1" dirty="0" err="1">
                <a:solidFill>
                  <a:srgbClr val="6600CC"/>
                </a:solidFill>
                <a:latin typeface="Calibri"/>
                <a:ea typeface="ヒラギノ角ゴ Pro W3"/>
              </a:rPr>
              <a:t>Aramis</a:t>
            </a:r>
            <a:r>
              <a:rPr lang="de-CH" sz="1600" b="1" strike="noStrike" spc="-1" dirty="0">
                <a:solidFill>
                  <a:srgbClr val="6600CC"/>
                </a:solidFill>
                <a:latin typeface="Calibri"/>
                <a:ea typeface="ヒラギノ角ゴ Pro W3"/>
              </a:rPr>
              <a:t>:</a:t>
            </a:r>
            <a:endParaRPr lang="de-CH" sz="16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Aft>
                <a:spcPts val="289"/>
              </a:spcAft>
            </a:pP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Hard X-</a:t>
            </a:r>
            <a:r>
              <a:rPr lang="de-CH" sz="14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ray</a:t>
            </a: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FEL, λ=0.1–0.7 </a:t>
            </a:r>
            <a:r>
              <a:rPr lang="de-CH" sz="14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nm</a:t>
            </a:r>
            <a:endParaRPr lang="de-CH" sz="14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Aft>
                <a:spcPts val="289"/>
              </a:spcAft>
            </a:pP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Linear </a:t>
            </a:r>
            <a:r>
              <a:rPr lang="de-CH" sz="14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polarization</a:t>
            </a: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, </a:t>
            </a:r>
            <a:r>
              <a:rPr lang="de-CH" sz="1400" b="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 in-</a:t>
            </a:r>
            <a:r>
              <a:rPr lang="de-CH" sz="1400" b="0" strike="noStrike" spc="-1" dirty="0" err="1" smtClean="0">
                <a:solidFill>
                  <a:srgbClr val="000000"/>
                </a:solidFill>
                <a:latin typeface="Calibri"/>
                <a:ea typeface="ヒラギノ角ゴ Pro W3"/>
              </a:rPr>
              <a:t>vacuum</a:t>
            </a:r>
            <a:r>
              <a:rPr lang="de-CH" sz="1400" b="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r>
              <a:rPr lang="de-CH" sz="14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undulators</a:t>
            </a:r>
            <a:endParaRPr lang="de-CH" sz="14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Aft>
                <a:spcPts val="289"/>
              </a:spcAft>
            </a:pP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First </a:t>
            </a:r>
            <a:r>
              <a:rPr lang="de-CH" sz="14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users</a:t>
            </a: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2018 </a:t>
            </a:r>
            <a:endParaRPr lang="de-CH" sz="1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1" name="TextShape 53"/>
          <p:cNvSpPr txBox="1"/>
          <p:nvPr/>
        </p:nvSpPr>
        <p:spPr>
          <a:xfrm>
            <a:off x="5846400" y="140040"/>
            <a:ext cx="3115800" cy="1035720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  <a:spcAft>
                <a:spcPts val="289"/>
              </a:spcAft>
            </a:pPr>
            <a:r>
              <a:rPr lang="de-CH" sz="1600" b="1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</a:t>
            </a:r>
            <a:r>
              <a:rPr lang="de-CH" sz="1600" b="1" strike="noStrike" spc="-1" dirty="0">
                <a:solidFill>
                  <a:srgbClr val="FF0000"/>
                </a:solidFill>
                <a:latin typeface="Calibri"/>
                <a:ea typeface="ヒラギノ角ゴ Pro W3"/>
              </a:rPr>
              <a:t>Athos:</a:t>
            </a:r>
            <a:endParaRPr lang="de-CH" sz="16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Aft>
                <a:spcPts val="289"/>
              </a:spcAft>
            </a:pP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Soft X-</a:t>
            </a:r>
            <a:r>
              <a:rPr lang="de-CH" sz="14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ray</a:t>
            </a: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FEL, λ=0.65–5.0 </a:t>
            </a:r>
            <a:r>
              <a:rPr lang="de-CH" sz="14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nm</a:t>
            </a:r>
            <a:endParaRPr lang="de-CH" sz="14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Aft>
                <a:spcPts val="289"/>
              </a:spcAft>
            </a:pP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Variable </a:t>
            </a:r>
            <a:r>
              <a:rPr lang="de-CH" sz="14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polarization</a:t>
            </a: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, Apple-X </a:t>
            </a:r>
            <a:r>
              <a:rPr lang="de-CH" sz="14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undulators</a:t>
            </a:r>
            <a:endParaRPr lang="de-CH" sz="14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Aft>
                <a:spcPts val="289"/>
              </a:spcAft>
            </a:pP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First </a:t>
            </a:r>
            <a:r>
              <a:rPr lang="de-CH" sz="1400" b="0" strike="noStrike" spc="-1" dirty="0" err="1">
                <a:solidFill>
                  <a:srgbClr val="000000"/>
                </a:solidFill>
                <a:latin typeface="Calibri"/>
                <a:ea typeface="ヒラギノ角ゴ Pro W3"/>
              </a:rPr>
              <a:t>users</a:t>
            </a:r>
            <a:r>
              <a:rPr lang="de-CH" sz="1400" b="0" strike="noStrike" spc="-1" dirty="0">
                <a:solidFill>
                  <a:srgbClr val="000000"/>
                </a:solidFill>
                <a:latin typeface="Calibri"/>
                <a:ea typeface="ヒラギノ角ゴ Pro W3"/>
              </a:rPr>
              <a:t> 2021 </a:t>
            </a:r>
            <a:endParaRPr lang="de-CH" sz="1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12" name="Picture 411"/>
          <p:cNvPicPr/>
          <p:nvPr/>
        </p:nvPicPr>
        <p:blipFill>
          <a:blip r:embed="rId3"/>
          <a:stretch/>
        </p:blipFill>
        <p:spPr>
          <a:xfrm>
            <a:off x="554400" y="3325680"/>
            <a:ext cx="5350320" cy="3056760"/>
          </a:xfrm>
          <a:prstGeom prst="rect">
            <a:avLst/>
          </a:prstGeom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194" y="1223466"/>
            <a:ext cx="7911268" cy="18899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" name="Picture 6"/>
          <p:cNvPicPr/>
          <p:nvPr/>
        </p:nvPicPr>
        <p:blipFill>
          <a:blip r:embed="rId2"/>
          <a:stretch/>
        </p:blipFill>
        <p:spPr>
          <a:xfrm rot="20922000">
            <a:off x="1085760" y="410847"/>
            <a:ext cx="7578720" cy="4403520"/>
          </a:xfrm>
          <a:prstGeom prst="rect">
            <a:avLst/>
          </a:prstGeom>
          <a:ln w="9360">
            <a:noFill/>
          </a:ln>
        </p:spPr>
      </p:pic>
      <p:sp>
        <p:nvSpPr>
          <p:cNvPr id="473" name="TextShape 2"/>
          <p:cNvSpPr txBox="1"/>
          <p:nvPr/>
        </p:nvSpPr>
        <p:spPr>
          <a:xfrm>
            <a:off x="245520" y="3447807"/>
            <a:ext cx="842040" cy="550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-US" sz="1800" b="1" strike="noStrike" spc="-1">
                <a:solidFill>
                  <a:srgbClr val="3333FF"/>
                </a:solidFill>
                <a:latin typeface="Calibri"/>
              </a:rPr>
              <a:t>Aramis</a:t>
            </a:r>
            <a:endParaRPr lang="en-US" sz="1800" b="0" strike="noStrike" spc="-1">
              <a:latin typeface="Arial"/>
            </a:endParaRPr>
          </a:p>
          <a:p>
            <a:pPr algn="ctr"/>
            <a:r>
              <a:rPr lang="en-US" sz="1800" b="1" strike="noStrike" spc="-1">
                <a:solidFill>
                  <a:srgbClr val="3333FF"/>
                </a:solidFill>
                <a:latin typeface="Calibri"/>
              </a:rPr>
              <a:t>FEL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74" name="Line 3"/>
          <p:cNvSpPr/>
          <p:nvPr/>
        </p:nvSpPr>
        <p:spPr>
          <a:xfrm>
            <a:off x="273960" y="3351327"/>
            <a:ext cx="798480" cy="0"/>
          </a:xfrm>
          <a:prstGeom prst="line">
            <a:avLst/>
          </a:prstGeom>
          <a:ln w="18360">
            <a:solidFill>
              <a:srgbClr val="3333FF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5" name="CustomShape 4"/>
          <p:cNvSpPr/>
          <p:nvPr/>
        </p:nvSpPr>
        <p:spPr>
          <a:xfrm>
            <a:off x="5908680" y="2915727"/>
            <a:ext cx="919440" cy="626760"/>
          </a:xfrm>
          <a:custGeom>
            <a:avLst/>
            <a:gdLst/>
            <a:ahLst/>
            <a:cxnLst/>
            <a:rect l="0" t="0" r="r" b="b"/>
            <a:pathLst>
              <a:path w="2556" h="1743">
                <a:moveTo>
                  <a:pt x="124" y="1742"/>
                </a:moveTo>
                <a:lnTo>
                  <a:pt x="2555" y="1742"/>
                </a:lnTo>
                <a:lnTo>
                  <a:pt x="2430" y="0"/>
                </a:lnTo>
                <a:lnTo>
                  <a:pt x="0" y="0"/>
                </a:lnTo>
                <a:lnTo>
                  <a:pt x="124" y="1742"/>
                </a:lnTo>
              </a:path>
            </a:pathLst>
          </a:custGeom>
          <a:noFill/>
          <a:ln w="54720">
            <a:solidFill>
              <a:srgbClr val="9900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6" name="CustomShape 5"/>
          <p:cNvSpPr/>
          <p:nvPr/>
        </p:nvSpPr>
        <p:spPr>
          <a:xfrm>
            <a:off x="6809040" y="2915727"/>
            <a:ext cx="919440" cy="626760"/>
          </a:xfrm>
          <a:custGeom>
            <a:avLst/>
            <a:gdLst/>
            <a:ahLst/>
            <a:cxnLst/>
            <a:rect l="0" t="0" r="r" b="b"/>
            <a:pathLst>
              <a:path w="2556" h="1743">
                <a:moveTo>
                  <a:pt x="124" y="1742"/>
                </a:moveTo>
                <a:lnTo>
                  <a:pt x="2555" y="1742"/>
                </a:lnTo>
                <a:lnTo>
                  <a:pt x="2430" y="0"/>
                </a:lnTo>
                <a:lnTo>
                  <a:pt x="0" y="0"/>
                </a:lnTo>
                <a:lnTo>
                  <a:pt x="124" y="1742"/>
                </a:lnTo>
              </a:path>
            </a:pathLst>
          </a:custGeom>
          <a:noFill/>
          <a:ln w="54720">
            <a:solidFill>
              <a:srgbClr val="00666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7" name="CustomShape 6"/>
          <p:cNvSpPr/>
          <p:nvPr/>
        </p:nvSpPr>
        <p:spPr>
          <a:xfrm>
            <a:off x="7709400" y="2688927"/>
            <a:ext cx="919440" cy="853560"/>
          </a:xfrm>
          <a:custGeom>
            <a:avLst/>
            <a:gdLst/>
            <a:ahLst/>
            <a:cxnLst/>
            <a:rect l="0" t="0" r="r" b="b"/>
            <a:pathLst>
              <a:path w="2556" h="2373">
                <a:moveTo>
                  <a:pt x="231" y="2372"/>
                </a:moveTo>
                <a:lnTo>
                  <a:pt x="2555" y="2372"/>
                </a:lnTo>
                <a:lnTo>
                  <a:pt x="2324" y="0"/>
                </a:lnTo>
                <a:lnTo>
                  <a:pt x="0" y="0"/>
                </a:lnTo>
                <a:lnTo>
                  <a:pt x="231" y="2372"/>
                </a:lnTo>
              </a:path>
            </a:pathLst>
          </a:custGeom>
          <a:noFill/>
          <a:ln w="54720">
            <a:solidFill>
              <a:srgbClr val="CCFF00"/>
            </a:solidFill>
            <a:custDash>
              <a:ds d="1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8" name="TextShape 7"/>
          <p:cNvSpPr txBox="1"/>
          <p:nvPr/>
        </p:nvSpPr>
        <p:spPr>
          <a:xfrm>
            <a:off x="3336480" y="3932007"/>
            <a:ext cx="1445760" cy="550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-US" sz="1800" b="1" strike="noStrike" spc="-1">
                <a:latin typeface="Calibri"/>
              </a:rPr>
              <a:t>Aramis</a:t>
            </a:r>
            <a:endParaRPr lang="en-US" sz="1800" b="0" strike="noStrike" spc="-1">
              <a:latin typeface="Arial"/>
            </a:endParaRPr>
          </a:p>
          <a:p>
            <a:pPr algn="ctr"/>
            <a:r>
              <a:rPr lang="en-US" sz="1800" b="1" strike="noStrike" spc="-1">
                <a:latin typeface="Calibri"/>
              </a:rPr>
              <a:t>optical hutch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79" name="TextShape 8"/>
          <p:cNvSpPr txBox="1"/>
          <p:nvPr/>
        </p:nvSpPr>
        <p:spPr>
          <a:xfrm>
            <a:off x="5032380" y="4069887"/>
            <a:ext cx="1800360" cy="1369080"/>
          </a:xfrm>
          <a:prstGeom prst="rect">
            <a:avLst/>
          </a:prstGeom>
          <a:solidFill>
            <a:srgbClr val="9900FF">
              <a:alpha val="50000"/>
            </a:srgbClr>
          </a:solidFill>
          <a:ln>
            <a:noFill/>
          </a:ln>
        </p:spPr>
        <p:txBody>
          <a:bodyPr lIns="90000" tIns="45000" rIns="90000" bIns="45000"/>
          <a:lstStyle/>
          <a:p>
            <a:r>
              <a:rPr lang="en-US" sz="1800" b="1" strike="noStrike" spc="-1" dirty="0" err="1">
                <a:latin typeface="Calibri"/>
              </a:rPr>
              <a:t>Alvra</a:t>
            </a:r>
            <a:r>
              <a:rPr lang="en-US" b="1" spc="-1" dirty="0">
                <a:latin typeface="Calibri"/>
              </a:rPr>
              <a:t> @ Aramis</a:t>
            </a:r>
            <a:endParaRPr lang="en-US" sz="18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 dirty="0">
                <a:latin typeface="Calibri"/>
              </a:rPr>
              <a:t>Multipurpose </a:t>
            </a:r>
            <a:r>
              <a:rPr dirty="0"/>
              <a:t/>
            </a:r>
            <a:br>
              <a:rPr dirty="0"/>
            </a:br>
            <a:r>
              <a:rPr lang="en-US" sz="1600" b="0" strike="noStrike" spc="-1" dirty="0">
                <a:latin typeface="Calibri"/>
              </a:rPr>
              <a:t>pump-probe</a:t>
            </a:r>
            <a:endParaRPr lang="en-US" sz="1600" b="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 dirty="0">
                <a:latin typeface="Calibri"/>
              </a:rPr>
              <a:t>Ultrafast biology </a:t>
            </a:r>
            <a:r>
              <a:rPr dirty="0"/>
              <a:t/>
            </a:r>
            <a:br>
              <a:rPr dirty="0"/>
            </a:br>
            <a:r>
              <a:rPr lang="en-US" sz="1600" b="0" strike="noStrike" spc="-1" dirty="0">
                <a:latin typeface="Calibri"/>
              </a:rPr>
              <a:t>and chemistry</a:t>
            </a:r>
            <a:endParaRPr lang="en-US" sz="1600" b="0" strike="noStrike" spc="-1" dirty="0">
              <a:latin typeface="Arial"/>
            </a:endParaRPr>
          </a:p>
        </p:txBody>
      </p:sp>
      <p:sp>
        <p:nvSpPr>
          <p:cNvPr id="480" name="TextShape 9"/>
          <p:cNvSpPr txBox="1"/>
          <p:nvPr/>
        </p:nvSpPr>
        <p:spPr>
          <a:xfrm>
            <a:off x="6941820" y="4001307"/>
            <a:ext cx="2129820" cy="2275860"/>
          </a:xfrm>
          <a:prstGeom prst="rect">
            <a:avLst/>
          </a:prstGeom>
          <a:solidFill>
            <a:srgbClr val="006666">
              <a:alpha val="50000"/>
            </a:srgbClr>
          </a:solidFill>
          <a:ln>
            <a:noFill/>
          </a:ln>
        </p:spPr>
        <p:txBody>
          <a:bodyPr lIns="90000" tIns="45000" rIns="90000" bIns="45000"/>
          <a:lstStyle/>
          <a:p>
            <a:r>
              <a:rPr lang="en-US" sz="1800" b="1" strike="noStrike" spc="-1" dirty="0">
                <a:latin typeface="Calibri"/>
              </a:rPr>
              <a:t>Bernina @ Aramis</a:t>
            </a:r>
            <a:endParaRPr lang="en-US" sz="1800" b="1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trike="noStrike" spc="-1" dirty="0">
                <a:latin typeface="Calibri"/>
              </a:rPr>
              <a:t>Pump-probe</a:t>
            </a:r>
            <a:r>
              <a:rPr dirty="0"/>
              <a:t/>
            </a:r>
            <a:br>
              <a:rPr dirty="0"/>
            </a:br>
            <a:r>
              <a:rPr lang="en-US" sz="1600" strike="noStrike" spc="-1" dirty="0">
                <a:latin typeface="Calibri"/>
              </a:rPr>
              <a:t>crystallography</a:t>
            </a:r>
            <a:endParaRPr lang="en-US" sz="160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trike="noStrike" spc="-1" dirty="0">
                <a:latin typeface="Calibri"/>
              </a:rPr>
              <a:t>Ultrafast dynamics in solid matter, strongly correlated systems</a:t>
            </a:r>
            <a:endParaRPr lang="en-US" sz="1600" strike="noStrike" spc="-1" dirty="0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trike="noStrike" spc="-1" dirty="0">
                <a:latin typeface="Calibri"/>
              </a:rPr>
              <a:t>Structural biology</a:t>
            </a:r>
            <a:r>
              <a:rPr dirty="0"/>
              <a:t/>
            </a:r>
            <a:br>
              <a:rPr dirty="0"/>
            </a:br>
            <a:r>
              <a:rPr lang="en-US" sz="1400" strike="noStrike" spc="-1" dirty="0">
                <a:latin typeface="Calibri"/>
              </a:rPr>
              <a:t>(MX – </a:t>
            </a:r>
            <a:r>
              <a:rPr lang="en-US" sz="1400" strike="noStrike" spc="-1" dirty="0" err="1">
                <a:latin typeface="Calibri"/>
              </a:rPr>
              <a:t>macromolecuar</a:t>
            </a:r>
            <a:r>
              <a:rPr dirty="0"/>
              <a:t/>
            </a:r>
            <a:br>
              <a:rPr dirty="0"/>
            </a:br>
            <a:r>
              <a:rPr lang="en-US" sz="1400" strike="noStrike" spc="-1" dirty="0">
                <a:latin typeface="Calibri"/>
              </a:rPr>
              <a:t>crystallography) </a:t>
            </a:r>
            <a:r>
              <a:rPr lang="en-US" sz="1600" strike="noStrike" spc="-1" dirty="0">
                <a:latin typeface="Calibri"/>
              </a:rPr>
              <a:t> </a:t>
            </a:r>
            <a:endParaRPr lang="en-US" sz="1600" strike="noStrike" spc="-1" dirty="0">
              <a:latin typeface="Arial"/>
            </a:endParaRPr>
          </a:p>
        </p:txBody>
      </p:sp>
      <p:sp>
        <p:nvSpPr>
          <p:cNvPr id="481" name="TextShape 10"/>
          <p:cNvSpPr txBox="1"/>
          <p:nvPr/>
        </p:nvSpPr>
        <p:spPr>
          <a:xfrm>
            <a:off x="7269481" y="1196579"/>
            <a:ext cx="1802159" cy="735469"/>
          </a:xfrm>
          <a:prstGeom prst="rect">
            <a:avLst/>
          </a:prstGeom>
          <a:solidFill>
            <a:srgbClr val="CCFF00">
              <a:alpha val="50000"/>
            </a:srgbClr>
          </a:solidFill>
          <a:ln>
            <a:noFill/>
          </a:ln>
        </p:spPr>
        <p:txBody>
          <a:bodyPr lIns="90000" tIns="45000" rIns="90000" bIns="45000"/>
          <a:lstStyle/>
          <a:p>
            <a:r>
              <a:rPr lang="en-US" sz="1400" b="1" strike="noStrike" spc="-1" dirty="0">
                <a:latin typeface="Calibri"/>
              </a:rPr>
              <a:t>(</a:t>
            </a:r>
            <a:r>
              <a:rPr lang="en-US" sz="1400" b="1" strike="noStrike" spc="-1" dirty="0" err="1">
                <a:latin typeface="Calibri"/>
              </a:rPr>
              <a:t>Cristallina</a:t>
            </a:r>
            <a:r>
              <a:rPr lang="en-US" sz="1400" b="1" strike="noStrike" spc="-1" dirty="0">
                <a:latin typeface="Calibri"/>
              </a:rPr>
              <a:t> @ Aramis)</a:t>
            </a:r>
            <a:endParaRPr lang="en-US" sz="1400" b="0" strike="noStrike" spc="-1" dirty="0"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z="1400" b="0" strike="noStrike" spc="-1" dirty="0">
                <a:latin typeface="Calibri"/>
              </a:rPr>
              <a:t>Coherent diffraction</a:t>
            </a:r>
            <a:r>
              <a:rPr sz="1400" dirty="0"/>
              <a:t/>
            </a:r>
            <a:br>
              <a:rPr sz="1400" dirty="0"/>
            </a:br>
            <a:r>
              <a:rPr lang="en-US" sz="1400" b="0" strike="noStrike" spc="-1" dirty="0">
                <a:latin typeface="Calibri"/>
              </a:rPr>
              <a:t>imaging</a:t>
            </a:r>
            <a:endParaRPr lang="en-US" sz="1400" b="0" strike="noStrike" spc="-1" dirty="0">
              <a:latin typeface="Arial"/>
            </a:endParaRPr>
          </a:p>
        </p:txBody>
      </p:sp>
      <p:sp>
        <p:nvSpPr>
          <p:cNvPr id="482" name="Line 11"/>
          <p:cNvSpPr/>
          <p:nvPr/>
        </p:nvSpPr>
        <p:spPr>
          <a:xfrm flipV="1">
            <a:off x="6099480" y="3557247"/>
            <a:ext cx="161640" cy="525240"/>
          </a:xfrm>
          <a:prstGeom prst="line">
            <a:avLst/>
          </a:prstGeom>
          <a:ln w="36720">
            <a:solidFill>
              <a:srgbClr val="9900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3" name="Line 12"/>
          <p:cNvSpPr/>
          <p:nvPr/>
        </p:nvSpPr>
        <p:spPr>
          <a:xfrm flipH="1" flipV="1">
            <a:off x="7383240" y="3557607"/>
            <a:ext cx="60120" cy="534960"/>
          </a:xfrm>
          <a:prstGeom prst="line">
            <a:avLst/>
          </a:prstGeom>
          <a:ln w="36720">
            <a:solidFill>
              <a:srgbClr val="00666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4" name="Line 13"/>
          <p:cNvSpPr/>
          <p:nvPr/>
        </p:nvSpPr>
        <p:spPr>
          <a:xfrm flipV="1">
            <a:off x="8171640" y="2021487"/>
            <a:ext cx="21240" cy="646200"/>
          </a:xfrm>
          <a:prstGeom prst="line">
            <a:avLst/>
          </a:prstGeom>
          <a:ln w="18360">
            <a:solidFill>
              <a:srgbClr val="CCFF00"/>
            </a:solidFill>
            <a:custDash>
              <a:ds d="300000" sp="3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7" name="Line 16"/>
          <p:cNvSpPr/>
          <p:nvPr/>
        </p:nvSpPr>
        <p:spPr>
          <a:xfrm flipV="1">
            <a:off x="4142880" y="3380847"/>
            <a:ext cx="83520" cy="518040"/>
          </a:xfrm>
          <a:prstGeom prst="line">
            <a:avLst/>
          </a:prstGeom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8" name="TextShape 17"/>
          <p:cNvSpPr txBox="1"/>
          <p:nvPr/>
        </p:nvSpPr>
        <p:spPr>
          <a:xfrm>
            <a:off x="1896480" y="3932367"/>
            <a:ext cx="1196640" cy="550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-US" sz="1800" b="1" strike="noStrike" spc="-1">
                <a:latin typeface="Calibri"/>
              </a:rPr>
              <a:t>Aramis</a:t>
            </a:r>
            <a:endParaRPr lang="en-US" sz="1800" b="0" strike="noStrike" spc="-1">
              <a:latin typeface="Arial"/>
            </a:endParaRPr>
          </a:p>
          <a:p>
            <a:pPr algn="ctr"/>
            <a:r>
              <a:rPr lang="en-US" sz="1800" b="1" strike="noStrike" spc="-1">
                <a:latin typeface="Calibri"/>
              </a:rPr>
              <a:t>front end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489" name="Line 18"/>
          <p:cNvSpPr/>
          <p:nvPr/>
        </p:nvSpPr>
        <p:spPr>
          <a:xfrm flipV="1">
            <a:off x="2515320" y="3371847"/>
            <a:ext cx="11520" cy="527040"/>
          </a:xfrm>
          <a:prstGeom prst="line">
            <a:avLst/>
          </a:prstGeom>
          <a:ln w="18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0" name="CustomShape 19"/>
          <p:cNvSpPr/>
          <p:nvPr/>
        </p:nvSpPr>
        <p:spPr>
          <a:xfrm>
            <a:off x="1590840" y="2391567"/>
            <a:ext cx="2898360" cy="790920"/>
          </a:xfrm>
          <a:custGeom>
            <a:avLst/>
            <a:gdLst/>
            <a:ahLst/>
            <a:cxnLst/>
            <a:rect l="0" t="0" r="r" b="b"/>
            <a:pathLst>
              <a:path w="8053" h="2199">
                <a:moveTo>
                  <a:pt x="0" y="2198"/>
                </a:moveTo>
                <a:lnTo>
                  <a:pt x="8052" y="2198"/>
                </a:lnTo>
                <a:lnTo>
                  <a:pt x="8052" y="0"/>
                </a:lnTo>
                <a:lnTo>
                  <a:pt x="0" y="0"/>
                </a:lnTo>
                <a:lnTo>
                  <a:pt x="0" y="2198"/>
                </a:lnTo>
              </a:path>
            </a:pathLst>
          </a:custGeom>
          <a:noFill/>
          <a:ln w="36720">
            <a:solidFill>
              <a:srgbClr val="000000"/>
            </a:solidFill>
            <a:custDash>
              <a:ds d="1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2" name="Line 21"/>
          <p:cNvSpPr/>
          <p:nvPr/>
        </p:nvSpPr>
        <p:spPr>
          <a:xfrm flipV="1">
            <a:off x="240480" y="3056127"/>
            <a:ext cx="813960" cy="46440"/>
          </a:xfrm>
          <a:prstGeom prst="line">
            <a:avLst/>
          </a:prstGeom>
          <a:ln w="18360">
            <a:solidFill>
              <a:srgbClr val="FF6666"/>
            </a:solidFill>
            <a:custDash>
              <a:ds d="300000" sp="300000"/>
            </a:custDash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3" name="TextShape 22"/>
          <p:cNvSpPr txBox="1"/>
          <p:nvPr/>
        </p:nvSpPr>
        <p:spPr>
          <a:xfrm>
            <a:off x="245880" y="2440167"/>
            <a:ext cx="801000" cy="550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-US" sz="1800" b="1" strike="noStrike" spc="-1">
                <a:solidFill>
                  <a:srgbClr val="FF6666"/>
                </a:solidFill>
                <a:latin typeface="Calibri"/>
              </a:rPr>
              <a:t>(Athos</a:t>
            </a:r>
            <a:endParaRPr lang="en-US" sz="1800" b="0" strike="noStrike" spc="-1">
              <a:latin typeface="Arial"/>
            </a:endParaRPr>
          </a:p>
          <a:p>
            <a:pPr algn="ctr"/>
            <a:r>
              <a:rPr lang="en-US" sz="1800" b="1" strike="noStrike" spc="-1">
                <a:solidFill>
                  <a:srgbClr val="FF6666"/>
                </a:solidFill>
                <a:latin typeface="Calibri"/>
              </a:rPr>
              <a:t>FEL)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01195" y="4822968"/>
            <a:ext cx="4651289" cy="16312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buClr>
                <a:srgbClr val="0070C0"/>
              </a:buClr>
            </a:pPr>
            <a:r>
              <a:rPr lang="en-US" dirty="0" err="1">
                <a:latin typeface="Calibri" panose="020F0502020204030204" pitchFamily="34" charset="0"/>
              </a:rPr>
              <a:t>Alvra</a:t>
            </a:r>
            <a:r>
              <a:rPr lang="en-US" dirty="0">
                <a:latin typeface="Calibri" panose="020F0502020204030204" pitchFamily="34" charset="0"/>
              </a:rPr>
              <a:t> and Bernina</a:t>
            </a:r>
          </a:p>
          <a:p>
            <a:pPr marL="285750" indent="-285750">
              <a:spcBef>
                <a:spcPts val="300"/>
              </a:spcBef>
              <a:buClr>
                <a:srgbClr val="0070C0"/>
              </a:buClr>
              <a:buFontTx/>
              <a:buChar char="-"/>
            </a:pPr>
            <a:r>
              <a:rPr lang="en-US" dirty="0">
                <a:latin typeface="Calibri" panose="020F0502020204030204" pitchFamily="34" charset="0"/>
              </a:rPr>
              <a:t>Pilot experiments in 2018</a:t>
            </a:r>
          </a:p>
          <a:p>
            <a:pPr marL="285750" indent="-285750">
              <a:spcBef>
                <a:spcPts val="300"/>
              </a:spcBef>
              <a:buClr>
                <a:srgbClr val="0070C0"/>
              </a:buClr>
              <a:buFontTx/>
              <a:buChar char="-"/>
            </a:pPr>
            <a:r>
              <a:rPr lang="en-US" dirty="0">
                <a:latin typeface="Calibri" panose="020F0502020204030204" pitchFamily="34" charset="0"/>
              </a:rPr>
              <a:t>First users in 2019</a:t>
            </a:r>
          </a:p>
          <a:p>
            <a:pPr>
              <a:spcBef>
                <a:spcPts val="300"/>
              </a:spcBef>
              <a:buClr>
                <a:srgbClr val="0070C0"/>
              </a:buClr>
            </a:pPr>
            <a:r>
              <a:rPr lang="en-US" dirty="0">
                <a:latin typeface="Calibri" panose="020F0502020204030204" pitchFamily="34" charset="0"/>
              </a:rPr>
              <a:t>Athos stations: first users in 2021</a:t>
            </a:r>
          </a:p>
          <a:p>
            <a:pPr>
              <a:spcBef>
                <a:spcPts val="300"/>
              </a:spcBef>
              <a:buClr>
                <a:srgbClr val="0070C0"/>
              </a:buClr>
            </a:pPr>
            <a:r>
              <a:rPr lang="en-US" dirty="0" err="1">
                <a:latin typeface="Calibri" panose="020F0502020204030204" pitchFamily="34" charset="0"/>
              </a:rPr>
              <a:t>Cristallina</a:t>
            </a:r>
            <a:r>
              <a:rPr lang="en-US" dirty="0">
                <a:latin typeface="Calibri" panose="020F0502020204030204" pitchFamily="34" charset="0"/>
              </a:rPr>
              <a:t> @ Aramis: first users in 2022</a:t>
            </a:r>
          </a:p>
        </p:txBody>
      </p:sp>
      <p:sp>
        <p:nvSpPr>
          <p:cNvPr id="27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 dirty="0" err="1" smtClean="0">
                <a:solidFill>
                  <a:srgbClr val="808080"/>
                </a:solidFill>
                <a:latin typeface="Georgia"/>
                <a:ea typeface="ヒラギノ角ゴ Pro W3"/>
              </a:rPr>
              <a:t>Overview</a:t>
            </a:r>
            <a:r>
              <a:rPr lang="de-CH" sz="2500" b="0" strike="noStrike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 </a:t>
            </a:r>
            <a:r>
              <a:rPr lang="de-CH" sz="2500" b="0" strike="noStrike" spc="-1" dirty="0">
                <a:solidFill>
                  <a:srgbClr val="808080"/>
                </a:solidFill>
                <a:latin typeface="Georgia"/>
                <a:ea typeface="ヒラギノ角ゴ Pro W3"/>
              </a:rPr>
              <a:t>(</a:t>
            </a:r>
            <a:r>
              <a:rPr lang="de-CH" sz="2500" b="0" strike="noStrike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II): </a:t>
            </a:r>
            <a:r>
              <a:rPr lang="de-CH" sz="2500" b="0" strike="noStrike" spc="-1" dirty="0" err="1" smtClean="0">
                <a:solidFill>
                  <a:srgbClr val="808080"/>
                </a:solidFill>
                <a:latin typeface="Georgia"/>
                <a:ea typeface="ヒラギノ角ゴ Pro W3"/>
              </a:rPr>
              <a:t>SwissFEL</a:t>
            </a:r>
            <a:r>
              <a:rPr lang="de-CH" sz="2500" b="0" strike="noStrike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 Experimental </a:t>
            </a:r>
            <a:r>
              <a:rPr lang="de-CH" sz="2500" b="0" strike="noStrike" spc="-1" dirty="0">
                <a:solidFill>
                  <a:srgbClr val="808080"/>
                </a:solidFill>
                <a:latin typeface="Georgia"/>
                <a:ea typeface="ヒラギノ角ゴ Pro W3"/>
              </a:rPr>
              <a:t>Areas</a:t>
            </a:r>
            <a:endParaRPr lang="de-CH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TextShape 10"/>
          <p:cNvSpPr txBox="1"/>
          <p:nvPr/>
        </p:nvSpPr>
        <p:spPr>
          <a:xfrm>
            <a:off x="2157046" y="742377"/>
            <a:ext cx="1464928" cy="1094238"/>
          </a:xfrm>
          <a:prstGeom prst="rect">
            <a:avLst/>
          </a:prstGeom>
          <a:solidFill>
            <a:srgbClr val="CCFF00">
              <a:alpha val="50000"/>
            </a:srgbClr>
          </a:solidFill>
          <a:ln>
            <a:noFill/>
          </a:ln>
        </p:spPr>
        <p:txBody>
          <a:bodyPr lIns="90000" tIns="45000" rIns="90000" bIns="45000"/>
          <a:lstStyle/>
          <a:p>
            <a:r>
              <a:rPr lang="en-US" sz="1400" b="1" strike="noStrike" spc="-1" dirty="0" smtClean="0">
                <a:latin typeface="Calibri"/>
              </a:rPr>
              <a:t>(</a:t>
            </a:r>
            <a:r>
              <a:rPr lang="en-US" sz="1400" b="1" strike="noStrike" spc="-1" dirty="0" err="1" smtClean="0">
                <a:latin typeface="Calibri"/>
              </a:rPr>
              <a:t>Maloja</a:t>
            </a:r>
            <a:r>
              <a:rPr lang="en-US" sz="1400" b="1" strike="noStrike" spc="-1" dirty="0" smtClean="0">
                <a:latin typeface="Calibri"/>
              </a:rPr>
              <a:t> </a:t>
            </a:r>
            <a:r>
              <a:rPr lang="en-US" sz="1400" b="1" strike="noStrike" spc="-1" dirty="0">
                <a:latin typeface="Calibri"/>
              </a:rPr>
              <a:t>@ Athos)</a:t>
            </a:r>
            <a:endParaRPr lang="en-US" sz="1400" b="0" strike="noStrike" spc="-1" dirty="0"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z="1400" b="0" strike="noStrike" spc="-1" dirty="0">
                <a:latin typeface="Calibri"/>
              </a:rPr>
              <a:t>Atomics, molecular &amp; optical sciences</a:t>
            </a:r>
            <a:endParaRPr lang="en-US" sz="1400" b="0" strike="noStrike" spc="-1" dirty="0">
              <a:latin typeface="Arial"/>
            </a:endParaRPr>
          </a:p>
        </p:txBody>
      </p:sp>
      <p:sp>
        <p:nvSpPr>
          <p:cNvPr id="29" name="TextShape 10"/>
          <p:cNvSpPr txBox="1"/>
          <p:nvPr/>
        </p:nvSpPr>
        <p:spPr>
          <a:xfrm>
            <a:off x="4764110" y="859940"/>
            <a:ext cx="1732483" cy="899191"/>
          </a:xfrm>
          <a:prstGeom prst="rect">
            <a:avLst/>
          </a:prstGeom>
          <a:solidFill>
            <a:srgbClr val="CCFF00">
              <a:alpha val="50000"/>
            </a:srgbClr>
          </a:solidFill>
          <a:ln>
            <a:noFill/>
          </a:ln>
        </p:spPr>
        <p:txBody>
          <a:bodyPr lIns="90000" tIns="45000" rIns="90000" bIns="45000"/>
          <a:lstStyle/>
          <a:p>
            <a:r>
              <a:rPr lang="en-US" sz="1400" b="1" strike="noStrike" spc="-1" dirty="0">
                <a:latin typeface="Calibri"/>
              </a:rPr>
              <a:t>(</a:t>
            </a:r>
            <a:r>
              <a:rPr lang="en-US" sz="1400" b="1" strike="noStrike" spc="-1" dirty="0" err="1">
                <a:latin typeface="Calibri"/>
              </a:rPr>
              <a:t>Furka</a:t>
            </a:r>
            <a:r>
              <a:rPr lang="en-US" sz="1400" b="1" strike="noStrike" spc="-1" dirty="0">
                <a:latin typeface="Calibri"/>
              </a:rPr>
              <a:t> @ Athos)</a:t>
            </a:r>
            <a:endParaRPr lang="en-US" sz="1400" b="0" strike="noStrike" spc="-1" dirty="0"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z="1400" b="0" strike="noStrike" spc="-1" dirty="0">
                <a:latin typeface="Calibri"/>
              </a:rPr>
              <a:t>Condensed matter and quantum materials</a:t>
            </a:r>
            <a:endParaRPr lang="en-US" sz="1400" b="0" strike="noStrike" spc="-1" dirty="0">
              <a:latin typeface="Arial"/>
            </a:endParaRPr>
          </a:p>
        </p:txBody>
      </p:sp>
      <p:sp>
        <p:nvSpPr>
          <p:cNvPr id="31" name="CustomShape 6"/>
          <p:cNvSpPr/>
          <p:nvPr/>
        </p:nvSpPr>
        <p:spPr>
          <a:xfrm>
            <a:off x="3665556" y="2366322"/>
            <a:ext cx="823316" cy="745013"/>
          </a:xfrm>
          <a:custGeom>
            <a:avLst/>
            <a:gdLst/>
            <a:ahLst/>
            <a:cxnLst/>
            <a:rect l="0" t="0" r="r" b="b"/>
            <a:pathLst>
              <a:path w="2556" h="2373">
                <a:moveTo>
                  <a:pt x="231" y="2372"/>
                </a:moveTo>
                <a:lnTo>
                  <a:pt x="2555" y="2372"/>
                </a:lnTo>
                <a:lnTo>
                  <a:pt x="2324" y="0"/>
                </a:lnTo>
                <a:lnTo>
                  <a:pt x="0" y="0"/>
                </a:lnTo>
                <a:lnTo>
                  <a:pt x="231" y="2372"/>
                </a:lnTo>
              </a:path>
            </a:pathLst>
          </a:custGeom>
          <a:noFill/>
          <a:ln w="54720">
            <a:solidFill>
              <a:srgbClr val="CCFF00"/>
            </a:solidFill>
            <a:custDash>
              <a:ds d="1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" name="Line 13"/>
          <p:cNvSpPr/>
          <p:nvPr/>
        </p:nvSpPr>
        <p:spPr>
          <a:xfrm flipV="1">
            <a:off x="4489200" y="1759131"/>
            <a:ext cx="963000" cy="619066"/>
          </a:xfrm>
          <a:prstGeom prst="line">
            <a:avLst/>
          </a:prstGeom>
          <a:ln w="18360">
            <a:solidFill>
              <a:srgbClr val="CCFF00"/>
            </a:solidFill>
            <a:custDash>
              <a:ds d="300000" sp="3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" name="CustomShape 6"/>
          <p:cNvSpPr/>
          <p:nvPr/>
        </p:nvSpPr>
        <p:spPr>
          <a:xfrm>
            <a:off x="2731325" y="2347713"/>
            <a:ext cx="890649" cy="799247"/>
          </a:xfrm>
          <a:custGeom>
            <a:avLst/>
            <a:gdLst/>
            <a:ahLst/>
            <a:cxnLst/>
            <a:rect l="0" t="0" r="r" b="b"/>
            <a:pathLst>
              <a:path w="2556" h="2373">
                <a:moveTo>
                  <a:pt x="231" y="2372"/>
                </a:moveTo>
                <a:lnTo>
                  <a:pt x="2555" y="2372"/>
                </a:lnTo>
                <a:lnTo>
                  <a:pt x="2324" y="0"/>
                </a:lnTo>
                <a:lnTo>
                  <a:pt x="0" y="0"/>
                </a:lnTo>
                <a:lnTo>
                  <a:pt x="231" y="2372"/>
                </a:lnTo>
              </a:path>
            </a:pathLst>
          </a:custGeom>
          <a:noFill/>
          <a:ln w="54720">
            <a:solidFill>
              <a:srgbClr val="CCFF00"/>
            </a:solidFill>
            <a:custDash>
              <a:ds d="1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" name="Line 13"/>
          <p:cNvSpPr/>
          <p:nvPr/>
        </p:nvSpPr>
        <p:spPr>
          <a:xfrm flipH="1" flipV="1">
            <a:off x="3019095" y="1753131"/>
            <a:ext cx="542713" cy="594583"/>
          </a:xfrm>
          <a:prstGeom prst="line">
            <a:avLst/>
          </a:prstGeom>
          <a:ln w="18360">
            <a:solidFill>
              <a:srgbClr val="CCFF00"/>
            </a:solidFill>
            <a:custDash>
              <a:ds d="300000" sp="3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146407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6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2500" spc="-1" dirty="0" smtClean="0">
                <a:solidFill>
                  <a:srgbClr val="808080"/>
                </a:solidFill>
                <a:latin typeface="Georgia"/>
              </a:rPr>
              <a:t>Overview </a:t>
            </a:r>
            <a:r>
              <a:rPr lang="en-US" sz="2500" spc="-1" dirty="0">
                <a:solidFill>
                  <a:srgbClr val="808080"/>
                </a:solidFill>
                <a:latin typeface="Georgia"/>
              </a:rPr>
              <a:t>(</a:t>
            </a:r>
            <a:r>
              <a:rPr lang="en-US" sz="2500" spc="-1" dirty="0" smtClean="0">
                <a:solidFill>
                  <a:srgbClr val="808080"/>
                </a:solidFill>
                <a:latin typeface="Georgia"/>
              </a:rPr>
              <a:t>III): Athos Special </a:t>
            </a:r>
            <a:r>
              <a:rPr lang="en-US" sz="2500" spc="-1" dirty="0">
                <a:solidFill>
                  <a:srgbClr val="808080"/>
                </a:solidFill>
                <a:latin typeface="Georgia"/>
              </a:rPr>
              <a:t>Features</a:t>
            </a:r>
            <a:endParaRPr lang="de-CH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8" name="TextShape 3"/>
          <p:cNvSpPr txBox="1"/>
          <p:nvPr/>
        </p:nvSpPr>
        <p:spPr>
          <a:xfrm>
            <a:off x="613653" y="4126045"/>
            <a:ext cx="7913160" cy="1821462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lIns="0" tIns="0" rIns="0" bIns="0"/>
          <a:lstStyle/>
          <a:p>
            <a:pPr marL="108000">
              <a:lnSpc>
                <a:spcPct val="100000"/>
              </a:lnSpc>
              <a:spcBef>
                <a:spcPts val="865"/>
              </a:spcBef>
              <a:buClr>
                <a:srgbClr val="000000"/>
              </a:buClr>
              <a:buSzPct val="45000"/>
            </a:pPr>
            <a:endParaRPr lang="en-US" sz="400" strike="noStrike" spc="-1" dirty="0">
              <a:latin typeface="Calibri"/>
              <a:ea typeface="ヒラギノ角ゴ Pro W3"/>
            </a:endParaRPr>
          </a:p>
          <a:p>
            <a:pPr marL="393750" indent="-285750" algn="ctr">
              <a:spcAft>
                <a:spcPts val="431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buChar char="à"/>
            </a:pPr>
            <a:r>
              <a:rPr lang="en-US" sz="2400" spc="-1" dirty="0" smtClean="0">
                <a:latin typeface="Calibri"/>
              </a:rPr>
              <a:t>new </a:t>
            </a:r>
            <a:r>
              <a:rPr lang="en-US" sz="2400" spc="-1" dirty="0">
                <a:latin typeface="Calibri"/>
              </a:rPr>
              <a:t>operation modes to </a:t>
            </a:r>
            <a:r>
              <a:rPr lang="en-US" sz="2400" spc="-1" dirty="0" smtClean="0">
                <a:latin typeface="Calibri"/>
              </a:rPr>
              <a:t>control FEL properties:</a:t>
            </a:r>
            <a:endParaRPr lang="en-US" spc="-1" dirty="0">
              <a:latin typeface="Calibri"/>
            </a:endParaRPr>
          </a:p>
          <a:p>
            <a:pPr marL="290880" indent="-18288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latin typeface="Calibri"/>
              </a:rPr>
              <a:t>Long. coherence and bandwidth: high-brightness SASE, large bandwidth.</a:t>
            </a:r>
          </a:p>
          <a:p>
            <a:pPr marL="290880" indent="-18288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latin typeface="Calibri"/>
              </a:rPr>
              <a:t>Multiple colors</a:t>
            </a:r>
          </a:p>
          <a:p>
            <a:pPr marL="290880" indent="-18288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latin typeface="Calibri"/>
              </a:rPr>
              <a:t>Pulse duration and power</a:t>
            </a:r>
          </a:p>
          <a:p>
            <a:pPr marL="290880" indent="-18288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latin typeface="Calibri"/>
              </a:rPr>
              <a:t>With external laser: slicing, phase-locked pulses, EEHG, etc.</a:t>
            </a:r>
          </a:p>
          <a:p>
            <a:pPr marL="290880" indent="-182880">
              <a:lnSpc>
                <a:spcPct val="100000"/>
              </a:lnSpc>
              <a:spcBef>
                <a:spcPts val="865"/>
              </a:spcBef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51639" y="1133232"/>
            <a:ext cx="5634684" cy="88229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108000" algn="ctr">
              <a:spcAft>
                <a:spcPts val="431"/>
              </a:spcAft>
              <a:buClr>
                <a:srgbClr val="000000"/>
              </a:buClr>
              <a:buSzPct val="45000"/>
            </a:pPr>
            <a:r>
              <a:rPr lang="en-US" sz="2400" spc="-1" dirty="0">
                <a:latin typeface="Calibri"/>
              </a:rPr>
              <a:t>Flexible &amp; short </a:t>
            </a:r>
            <a:r>
              <a:rPr lang="en-US" sz="2400" spc="-1" dirty="0" err="1">
                <a:latin typeface="Calibri"/>
              </a:rPr>
              <a:t>undulator</a:t>
            </a:r>
            <a:r>
              <a:rPr lang="en-US" sz="2400" spc="-1" dirty="0">
                <a:latin typeface="Calibri"/>
              </a:rPr>
              <a:t> modules </a:t>
            </a:r>
          </a:p>
          <a:p>
            <a:pPr marL="108000" algn="ctr">
              <a:spcAft>
                <a:spcPts val="431"/>
              </a:spcAft>
              <a:buClr>
                <a:srgbClr val="000000"/>
              </a:buClr>
              <a:buSzPct val="45000"/>
            </a:pPr>
            <a:r>
              <a:rPr lang="en-US" sz="2400" spc="-1" dirty="0">
                <a:latin typeface="Calibri"/>
              </a:rPr>
              <a:t>(variable polarization, transverse gradient)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68674" y="2879970"/>
            <a:ext cx="3424079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108000" algn="ctr">
              <a:spcAft>
                <a:spcPts val="431"/>
              </a:spcAft>
              <a:buClr>
                <a:srgbClr val="000000"/>
              </a:buClr>
              <a:buSzPct val="45000"/>
            </a:pPr>
            <a:r>
              <a:rPr lang="en-US" sz="2400" spc="-1" dirty="0" smtClean="0">
                <a:latin typeface="Calibri"/>
              </a:rPr>
              <a:t>Inter-</a:t>
            </a:r>
            <a:r>
              <a:rPr lang="en-US" sz="2400" spc="-1" dirty="0" err="1" smtClean="0">
                <a:latin typeface="Calibri"/>
              </a:rPr>
              <a:t>undulator</a:t>
            </a:r>
            <a:r>
              <a:rPr lang="en-US" sz="2400" spc="-1" dirty="0" smtClean="0">
                <a:latin typeface="Calibri"/>
              </a:rPr>
              <a:t> chicanes </a:t>
            </a:r>
            <a:endParaRPr lang="en-US" sz="2400" spc="-1" dirty="0"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49663" y="2171705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+</a:t>
            </a:r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128177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6" y="1579828"/>
            <a:ext cx="9082454" cy="3355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15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685817" indent="-263776">
              <a:defRPr sz="2215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055103" indent="-211021">
              <a:defRPr sz="2215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477145" indent="-211021">
              <a:defRPr sz="2215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1899186" indent="-211021">
              <a:defRPr sz="2215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321227" indent="-211021" eaLnBrk="0" fontAlgn="base" hangingPunct="0">
              <a:spcBef>
                <a:spcPct val="0"/>
              </a:spcBef>
              <a:spcAft>
                <a:spcPct val="0"/>
              </a:spcAft>
              <a:defRPr sz="2215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743269" indent="-211021" eaLnBrk="0" fontAlgn="base" hangingPunct="0">
              <a:spcBef>
                <a:spcPct val="0"/>
              </a:spcBef>
              <a:spcAft>
                <a:spcPct val="0"/>
              </a:spcAft>
              <a:defRPr sz="2215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165310" indent="-211021" eaLnBrk="0" fontAlgn="base" hangingPunct="0">
              <a:spcBef>
                <a:spcPct val="0"/>
              </a:spcBef>
              <a:spcAft>
                <a:spcPct val="0"/>
              </a:spcAft>
              <a:defRPr sz="2215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587351" indent="-211021" eaLnBrk="0" fontAlgn="base" hangingPunct="0">
              <a:spcBef>
                <a:spcPct val="0"/>
              </a:spcBef>
              <a:spcAft>
                <a:spcPct val="0"/>
              </a:spcAft>
              <a:defRPr sz="2215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endParaRPr lang="de-DE" altLang="de-DE" sz="83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26378" y="3665732"/>
            <a:ext cx="1829027" cy="198837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0" tIns="0" rIns="0" bIns="0" spcCol="38100" anchor="ctr">
            <a:spAutoFit/>
          </a:bodyPr>
          <a:lstStyle/>
          <a:p>
            <a:pPr>
              <a:defRPr/>
            </a:pPr>
            <a:r>
              <a:rPr lang="en-US" sz="1292" dirty="0"/>
              <a:t>Athos 1</a:t>
            </a:r>
            <a:r>
              <a:rPr lang="en-US" sz="1292" baseline="30000" dirty="0"/>
              <a:t>st</a:t>
            </a:r>
            <a:r>
              <a:rPr lang="en-US" sz="1292" dirty="0"/>
              <a:t> Lasing (</a:t>
            </a:r>
            <a:r>
              <a:rPr lang="en-US" sz="1292" dirty="0" err="1"/>
              <a:t>uJ</a:t>
            </a:r>
            <a:r>
              <a:rPr lang="en-US" sz="1292" dirty="0"/>
              <a:t>) ???</a:t>
            </a:r>
            <a:endParaRPr lang="de-CH" sz="969" dirty="0"/>
          </a:p>
        </p:txBody>
      </p:sp>
      <p:sp>
        <p:nvSpPr>
          <p:cNvPr id="12" name="TextBox 11"/>
          <p:cNvSpPr txBox="1"/>
          <p:nvPr/>
        </p:nvSpPr>
        <p:spPr>
          <a:xfrm>
            <a:off x="7143132" y="2977819"/>
            <a:ext cx="1235369" cy="170496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accent6">
                <a:lumMod val="40000"/>
                <a:lumOff val="6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0" tIns="0" rIns="0" bIns="0" spcCol="38100" anchor="ctr">
            <a:spAutoFit/>
          </a:bodyPr>
          <a:lstStyle/>
          <a:p>
            <a:pPr>
              <a:defRPr/>
            </a:pPr>
            <a:r>
              <a:rPr lang="en-US" sz="1108" b="1" dirty="0"/>
              <a:t>1</a:t>
            </a:r>
            <a:r>
              <a:rPr lang="en-US" sz="1108" b="1" baseline="30000" dirty="0"/>
              <a:t>st</a:t>
            </a:r>
            <a:r>
              <a:rPr lang="en-US" sz="1108" b="1" dirty="0"/>
              <a:t> UE38 in Tunnel</a:t>
            </a:r>
            <a:endParaRPr lang="de-CH" sz="923" b="1" dirty="0"/>
          </a:p>
        </p:txBody>
      </p:sp>
      <p:sp>
        <p:nvSpPr>
          <p:cNvPr id="16" name="Freeform 15"/>
          <p:cNvSpPr/>
          <p:nvPr/>
        </p:nvSpPr>
        <p:spPr bwMode="auto">
          <a:xfrm>
            <a:off x="8333643" y="2998177"/>
            <a:ext cx="161192" cy="117231"/>
          </a:xfrm>
          <a:custGeom>
            <a:avLst/>
            <a:gdLst>
              <a:gd name="connsiteX0" fmla="*/ 0 w 846307"/>
              <a:gd name="connsiteY0" fmla="*/ 107004 h 914423"/>
              <a:gd name="connsiteX1" fmla="*/ 233464 w 846307"/>
              <a:gd name="connsiteY1" fmla="*/ 408561 h 914423"/>
              <a:gd name="connsiteX2" fmla="*/ 272375 w 846307"/>
              <a:gd name="connsiteY2" fmla="*/ 914400 h 914423"/>
              <a:gd name="connsiteX3" fmla="*/ 447473 w 846307"/>
              <a:gd name="connsiteY3" fmla="*/ 428017 h 914423"/>
              <a:gd name="connsiteX4" fmla="*/ 846307 w 846307"/>
              <a:gd name="connsiteY4" fmla="*/ 0 h 914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6307" h="914423">
                <a:moveTo>
                  <a:pt x="0" y="107004"/>
                </a:moveTo>
                <a:cubicBezTo>
                  <a:pt x="94034" y="190499"/>
                  <a:pt x="188068" y="273995"/>
                  <a:pt x="233464" y="408561"/>
                </a:cubicBezTo>
                <a:cubicBezTo>
                  <a:pt x="278860" y="543127"/>
                  <a:pt x="236707" y="911157"/>
                  <a:pt x="272375" y="914400"/>
                </a:cubicBezTo>
                <a:cubicBezTo>
                  <a:pt x="308043" y="917643"/>
                  <a:pt x="351818" y="580417"/>
                  <a:pt x="447473" y="428017"/>
                </a:cubicBezTo>
                <a:cubicBezTo>
                  <a:pt x="543128" y="275617"/>
                  <a:pt x="694717" y="137808"/>
                  <a:pt x="846307" y="0"/>
                </a:cubicBezTo>
              </a:path>
            </a:pathLst>
          </a:custGeom>
          <a:noFill/>
          <a:ln w="5715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CH" sz="1662">
              <a:latin typeface="Times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51085" y="5055577"/>
            <a:ext cx="6019800" cy="323850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>
              <a:lnSpc>
                <a:spcPct val="110000"/>
              </a:lnSpc>
              <a:defRPr/>
            </a:pPr>
            <a:endParaRPr lang="de-CH" sz="1662" kern="1000" spc="28" dirty="0">
              <a:cs typeface="Franklin Gothic Book"/>
            </a:endParaRPr>
          </a:p>
        </p:txBody>
      </p:sp>
      <p:sp>
        <p:nvSpPr>
          <p:cNvPr id="15" name="Freeform 14"/>
          <p:cNvSpPr/>
          <p:nvPr/>
        </p:nvSpPr>
        <p:spPr bwMode="auto">
          <a:xfrm>
            <a:off x="7513028" y="3379177"/>
            <a:ext cx="161192" cy="117231"/>
          </a:xfrm>
          <a:custGeom>
            <a:avLst/>
            <a:gdLst>
              <a:gd name="connsiteX0" fmla="*/ 0 w 846307"/>
              <a:gd name="connsiteY0" fmla="*/ 107004 h 914423"/>
              <a:gd name="connsiteX1" fmla="*/ 233464 w 846307"/>
              <a:gd name="connsiteY1" fmla="*/ 408561 h 914423"/>
              <a:gd name="connsiteX2" fmla="*/ 272375 w 846307"/>
              <a:gd name="connsiteY2" fmla="*/ 914400 h 914423"/>
              <a:gd name="connsiteX3" fmla="*/ 447473 w 846307"/>
              <a:gd name="connsiteY3" fmla="*/ 428017 h 914423"/>
              <a:gd name="connsiteX4" fmla="*/ 846307 w 846307"/>
              <a:gd name="connsiteY4" fmla="*/ 0 h 914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6307" h="914423">
                <a:moveTo>
                  <a:pt x="0" y="107004"/>
                </a:moveTo>
                <a:cubicBezTo>
                  <a:pt x="94034" y="190499"/>
                  <a:pt x="188068" y="273995"/>
                  <a:pt x="233464" y="408561"/>
                </a:cubicBezTo>
                <a:cubicBezTo>
                  <a:pt x="278860" y="543127"/>
                  <a:pt x="236707" y="911157"/>
                  <a:pt x="272375" y="914400"/>
                </a:cubicBezTo>
                <a:cubicBezTo>
                  <a:pt x="308043" y="917643"/>
                  <a:pt x="351818" y="580417"/>
                  <a:pt x="447473" y="428017"/>
                </a:cubicBezTo>
                <a:cubicBezTo>
                  <a:pt x="543128" y="275617"/>
                  <a:pt x="694717" y="137808"/>
                  <a:pt x="846307" y="0"/>
                </a:cubicBezTo>
              </a:path>
            </a:pathLst>
          </a:custGeom>
          <a:noFill/>
          <a:ln w="5715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CH" sz="1662">
              <a:latin typeface="Times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89957" y="3520361"/>
            <a:ext cx="700856" cy="17049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FDCA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0" tIns="0" rIns="0" bIns="0" spcCol="38100" anchor="ctr">
            <a:spAutoFit/>
          </a:bodyPr>
          <a:lstStyle/>
          <a:p>
            <a:pPr>
              <a:defRPr/>
            </a:pPr>
            <a:r>
              <a:rPr lang="en-US" sz="1108" dirty="0"/>
              <a:t>On course!</a:t>
            </a:r>
            <a:endParaRPr lang="de-CH" sz="923" dirty="0"/>
          </a:p>
        </p:txBody>
      </p:sp>
      <p:sp>
        <p:nvSpPr>
          <p:cNvPr id="21" name="TextBox 20"/>
          <p:cNvSpPr txBox="1"/>
          <p:nvPr/>
        </p:nvSpPr>
        <p:spPr>
          <a:xfrm>
            <a:off x="6697607" y="3344309"/>
            <a:ext cx="893206" cy="170496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accent6">
                <a:lumMod val="40000"/>
                <a:lumOff val="6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square" lIns="0" tIns="0" rIns="0" bIns="0" spcCol="38100" anchor="ctr">
            <a:spAutoFit/>
          </a:bodyPr>
          <a:lstStyle/>
          <a:p>
            <a:pPr>
              <a:defRPr/>
            </a:pPr>
            <a:r>
              <a:rPr lang="en-US" sz="1108" b="1" dirty="0"/>
              <a:t>As planned !</a:t>
            </a:r>
            <a:endParaRPr lang="de-CH" sz="923" b="1" dirty="0"/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6629400" y="1696916"/>
            <a:ext cx="0" cy="324436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ight Arrow 9"/>
          <p:cNvSpPr>
            <a:spLocks noChangeArrowheads="1"/>
          </p:cNvSpPr>
          <p:nvPr/>
        </p:nvSpPr>
        <p:spPr bwMode="auto">
          <a:xfrm rot="10800000">
            <a:off x="7737231" y="4217377"/>
            <a:ext cx="275492" cy="153866"/>
          </a:xfrm>
          <a:prstGeom prst="rightArrow">
            <a:avLst>
              <a:gd name="adj1" fmla="val 50000"/>
              <a:gd name="adj2" fmla="val 50357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ヒラギノ角ゴ Pro W3"/>
                <a:cs typeface="ヒラギノ角ゴ Pro W3"/>
              </a:defRPr>
            </a:lvl9pPr>
          </a:lstStyle>
          <a:p>
            <a:endParaRPr lang="de-DE" altLang="de-DE" sz="2215"/>
          </a:p>
        </p:txBody>
      </p:sp>
      <p:sp>
        <p:nvSpPr>
          <p:cNvPr id="136" name="TextBox 135"/>
          <p:cNvSpPr txBox="1"/>
          <p:nvPr/>
        </p:nvSpPr>
        <p:spPr>
          <a:xfrm>
            <a:off x="258885" y="5265788"/>
            <a:ext cx="8414238" cy="1205349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US" sz="1600" kern="1000" spc="28" dirty="0" smtClean="0">
                <a:latin typeface="Calibri" panose="020F0502020204030204" pitchFamily="34" charset="0"/>
                <a:cs typeface="Calibri" panose="020F0502020204030204" pitchFamily="34" charset="0"/>
              </a:rPr>
              <a:t>Some milestones on time (e.g. electrons in dogleg, Athos line until dump).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US" sz="1600" kern="1000" spc="28" dirty="0" smtClean="0">
                <a:latin typeface="Calibri" panose="020F0502020204030204" pitchFamily="34" charset="0"/>
                <a:cs typeface="Calibri" panose="020F0502020204030204" pitchFamily="34" charset="0"/>
              </a:rPr>
              <a:t>Some milestones delayed but on their way (</a:t>
            </a:r>
            <a:r>
              <a:rPr lang="en-US" sz="1600" kern="1000" spc="28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undulators</a:t>
            </a:r>
            <a:r>
              <a:rPr lang="en-US" sz="1600" kern="1000" spc="28" dirty="0" smtClean="0">
                <a:latin typeface="Calibri" panose="020F0502020204030204" pitchFamily="34" charset="0"/>
                <a:cs typeface="Calibri" panose="020F0502020204030204" pitchFamily="34" charset="0"/>
              </a:rPr>
              <a:t>, X-band TDC)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US" sz="1600" kern="1000" spc="28" dirty="0" smtClean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1600" kern="1000" spc="28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1600" kern="1000" spc="28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kern="1000" spc="28" dirty="0">
                <a:latin typeface="Calibri" panose="020F0502020204030204" pitchFamily="34" charset="0"/>
                <a:cs typeface="Calibri" panose="020F0502020204030204" pitchFamily="34" charset="0"/>
              </a:rPr>
              <a:t>electrons full transmission on </a:t>
            </a:r>
            <a:r>
              <a:rPr lang="en-US" sz="1600" kern="1000" spc="28" dirty="0" smtClean="0">
                <a:latin typeface="Calibri" panose="020F0502020204030204" pitchFamily="34" charset="0"/>
                <a:cs typeface="Calibri" panose="020F0502020204030204" pitchFamily="34" charset="0"/>
              </a:rPr>
              <a:t>schedule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US" sz="1600" kern="1000" spc="28" dirty="0" smtClean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1600" kern="1000" spc="28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1600" kern="1000" spc="28" dirty="0" smtClean="0">
                <a:latin typeface="Calibri" panose="020F0502020204030204" pitchFamily="34" charset="0"/>
                <a:cs typeface="Calibri" panose="020F0502020204030204" pitchFamily="34" charset="0"/>
              </a:rPr>
              <a:t> light on </a:t>
            </a:r>
            <a:r>
              <a:rPr lang="en-US" sz="1600" kern="1000" spc="28" dirty="0">
                <a:latin typeface="Calibri" panose="020F0502020204030204" pitchFamily="34" charset="0"/>
                <a:cs typeface="Calibri" panose="020F0502020204030204" pitchFamily="34" charset="0"/>
              </a:rPr>
              <a:t>schedule, maybe some </a:t>
            </a:r>
            <a:r>
              <a:rPr lang="en-US" sz="1600" kern="1000" spc="28" dirty="0" smtClean="0">
                <a:latin typeface="Calibri" panose="020F0502020204030204" pitchFamily="34" charset="0"/>
                <a:cs typeface="Calibri" panose="020F0502020204030204" pitchFamily="34" charset="0"/>
              </a:rPr>
              <a:t>SASE at longer wavelength</a:t>
            </a:r>
          </a:p>
        </p:txBody>
      </p:sp>
      <p:sp>
        <p:nvSpPr>
          <p:cNvPr id="17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 dirty="0" err="1" smtClean="0">
                <a:solidFill>
                  <a:srgbClr val="808080"/>
                </a:solidFill>
                <a:latin typeface="Georgia"/>
                <a:ea typeface="ヒラギノ角ゴ Pro W3"/>
              </a:rPr>
              <a:t>Overview</a:t>
            </a:r>
            <a:r>
              <a:rPr lang="de-CH" sz="2500" b="0" strike="noStrike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 (IV): Athos Schedule</a:t>
            </a:r>
            <a:endParaRPr lang="de-CH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11962" y="1005208"/>
            <a:ext cx="269804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Courtesy of Romain Ganter</a:t>
            </a:r>
            <a:endParaRPr lang="de-CH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6904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>
                <a:solidFill>
                  <a:srgbClr val="808080"/>
                </a:solidFill>
                <a:latin typeface="Georgia"/>
                <a:ea typeface="ヒラギノ角ゴ Pro W3"/>
              </a:rPr>
              <a:t>Contents</a:t>
            </a:r>
            <a:endParaRPr lang="de-CH" sz="2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7" name="TextShape 2"/>
          <p:cNvSpPr txBox="1"/>
          <p:nvPr/>
        </p:nvSpPr>
        <p:spPr>
          <a:xfrm>
            <a:off x="823334" y="1656872"/>
            <a:ext cx="7961386" cy="2727556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lIns="0" tIns="0" rIns="0" bIns="0"/>
          <a:lstStyle/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Overview</a:t>
            </a:r>
            <a:endParaRPr lang="en-US" sz="2000" b="0" strike="noStrike" spc="-1" dirty="0">
              <a:solidFill>
                <a:schemeClr val="bg1">
                  <a:lumMod val="85000"/>
                </a:schemeClr>
              </a:solidFill>
              <a:latin typeface="Calibri"/>
            </a:endParaRP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Special hardware</a:t>
            </a:r>
            <a:endParaRPr lang="en-US" sz="2000" b="0" strike="noStrike" spc="-1" dirty="0">
              <a:solidFill>
                <a:srgbClr val="000000"/>
              </a:solidFill>
              <a:latin typeface="Calibri"/>
              <a:ea typeface="ヒラギノ角ゴ Pro W3"/>
            </a:endParaRP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Modes</a:t>
            </a: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Installation</a:t>
            </a: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 smtClean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Commissioning</a:t>
            </a:r>
            <a:endParaRPr lang="en-US" sz="2000" b="0" strike="noStrike" spc="-1" dirty="0">
              <a:solidFill>
                <a:schemeClr val="bg1">
                  <a:lumMod val="85000"/>
                </a:schemeClr>
              </a:solidFill>
              <a:latin typeface="Calibri"/>
              <a:ea typeface="ヒラギノ角ゴ Pro W3"/>
            </a:endParaRPr>
          </a:p>
          <a:p>
            <a:pPr marL="290880" indent="-182880">
              <a:lnSpc>
                <a:spcPct val="100000"/>
              </a:lnSpc>
              <a:spcBef>
                <a:spcPts val="12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solidFill>
                  <a:schemeClr val="bg1">
                    <a:lumMod val="85000"/>
                  </a:schemeClr>
                </a:solidFill>
                <a:latin typeface="Calibri"/>
                <a:ea typeface="ヒラギノ角ゴ Pro W3"/>
              </a:rPr>
              <a:t>Conclusion</a:t>
            </a:r>
            <a:endParaRPr lang="en-US" sz="2000" b="0" strike="noStrike" spc="-1" dirty="0">
              <a:solidFill>
                <a:schemeClr val="bg1">
                  <a:lumMod val="85000"/>
                </a:schemeClr>
              </a:solidFill>
              <a:latin typeface="Calibri"/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400461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0" name="TextShape 1"/>
          <p:cNvSpPr txBox="1"/>
          <p:nvPr/>
        </p:nvSpPr>
        <p:spPr>
          <a:xfrm>
            <a:off x="2077200" y="291600"/>
            <a:ext cx="6707520" cy="508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de-CH" sz="2500" b="0" strike="noStrike" spc="-1" dirty="0" err="1" smtClean="0">
                <a:solidFill>
                  <a:srgbClr val="808080"/>
                </a:solidFill>
                <a:latin typeface="Georgia"/>
                <a:ea typeface="ヒラギノ角ゴ Pro W3"/>
              </a:rPr>
              <a:t>Gun</a:t>
            </a:r>
            <a:r>
              <a:rPr lang="de-CH" sz="2500" b="0" strike="noStrike" spc="-1" dirty="0" smtClean="0">
                <a:solidFill>
                  <a:srgbClr val="808080"/>
                </a:solidFill>
                <a:latin typeface="Georgia"/>
                <a:ea typeface="ヒラギノ角ゴ Pro W3"/>
              </a:rPr>
              <a:t> </a:t>
            </a:r>
            <a:r>
              <a:rPr lang="de-CH" sz="2500" b="0" strike="noStrike" spc="-1" dirty="0" err="1" smtClean="0">
                <a:solidFill>
                  <a:srgbClr val="808080"/>
                </a:solidFill>
                <a:latin typeface="Georgia"/>
                <a:ea typeface="ヒラギノ角ゴ Pro W3"/>
              </a:rPr>
              <a:t>laser</a:t>
            </a:r>
            <a:endParaRPr lang="de-CH" sz="25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4" name="TextShape 4"/>
          <p:cNvSpPr txBox="1"/>
          <p:nvPr/>
        </p:nvSpPr>
        <p:spPr>
          <a:xfrm>
            <a:off x="883140" y="1196043"/>
            <a:ext cx="7901579" cy="1125126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lIns="0" tIns="0" rIns="0" bIns="0"/>
          <a:lstStyle/>
          <a:p>
            <a:pPr marL="320040" indent="-182880">
              <a:lnSpc>
                <a:spcPct val="100000"/>
              </a:lnSpc>
              <a:spcBef>
                <a:spcPts val="145"/>
              </a:spcBef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Yb:CaF2 laser (as </a:t>
            </a:r>
            <a:r>
              <a:rPr lang="en-US" sz="1600" spc="-1" dirty="0" err="1" smtClean="0">
                <a:solidFill>
                  <a:srgbClr val="000000"/>
                </a:solidFill>
                <a:latin typeface="Calibri"/>
                <a:ea typeface="ヒラギノ角ゴ Pro W3"/>
              </a:rPr>
              <a:t>Alcor</a:t>
            </a: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) to generate 2</a:t>
            </a:r>
            <a:r>
              <a:rPr lang="en-US" sz="1600" spc="-1" baseline="30000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nd</a:t>
            </a:r>
            <a:r>
              <a:rPr lang="en-US" sz="1600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 bunch for Athos. </a:t>
            </a:r>
          </a:p>
          <a:p>
            <a:pPr marL="320040" indent="-182880">
              <a:lnSpc>
                <a:spcPct val="100000"/>
              </a:lnSpc>
              <a:spcBef>
                <a:spcPts val="145"/>
              </a:spcBef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trike="noStrike" spc="-1" dirty="0" smtClean="0">
                <a:solidFill>
                  <a:srgbClr val="000000"/>
                </a:solidFill>
                <a:latin typeface="Calibri"/>
                <a:ea typeface="ヒラギノ角ゴ Pro W3"/>
              </a:rPr>
              <a:t>Status: </a:t>
            </a:r>
            <a:r>
              <a:rPr lang="en-US" sz="1600" spc="-1" dirty="0" smtClean="0">
                <a:solidFill>
                  <a:srgbClr val="00B050"/>
                </a:solidFill>
                <a:latin typeface="Calibri"/>
                <a:ea typeface="ヒラギノ角ゴ Pro W3"/>
              </a:rPr>
              <a:t>ready on beginning of 2020. </a:t>
            </a:r>
          </a:p>
          <a:p>
            <a:pPr marL="320040" indent="-182880">
              <a:lnSpc>
                <a:spcPct val="100000"/>
              </a:lnSpc>
              <a:spcBef>
                <a:spcPts val="145"/>
              </a:spcBef>
              <a:spcAft>
                <a:spcPts val="43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latin typeface="Calibri"/>
                <a:ea typeface="ヒラギノ角ゴ Pro W3"/>
              </a:rPr>
              <a:t>Until then we will work with Jaguar. Great laser, but not flexible and with some risk of dying soon </a:t>
            </a:r>
            <a:endParaRPr lang="en-US" sz="1600" strike="noStrike" spc="-1" dirty="0" smtClean="0">
              <a:latin typeface="Calibri"/>
              <a:ea typeface="ヒラギノ角ゴ Pro W3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88736"/>
            <a:ext cx="9144000" cy="2060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653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2277</Words>
  <Application>Microsoft Office PowerPoint</Application>
  <PresentationFormat>On-screen Show (4:3)</PresentationFormat>
  <Paragraphs>401</Paragraphs>
  <Slides>37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37</vt:i4>
      </vt:variant>
    </vt:vector>
  </HeadingPairs>
  <TitlesOfParts>
    <vt:vector size="59" baseType="lpstr">
      <vt:lpstr>ＭＳ Ｐゴシック</vt:lpstr>
      <vt:lpstr>Arial</vt:lpstr>
      <vt:lpstr>Arial Narrow</vt:lpstr>
      <vt:lpstr>Calibri</vt:lpstr>
      <vt:lpstr>Cambria Math</vt:lpstr>
      <vt:lpstr>DejaVu Sans</vt:lpstr>
      <vt:lpstr>Franklin Gothic Book</vt:lpstr>
      <vt:lpstr>Georgia</vt:lpstr>
      <vt:lpstr>Rockwell</vt:lpstr>
      <vt:lpstr>Symbol</vt:lpstr>
      <vt:lpstr>Times</vt:lpstr>
      <vt:lpstr>Times New Roman</vt:lpstr>
      <vt:lpstr>Wingdings</vt:lpstr>
      <vt:lpstr>ヒラギノ角ゴ Pro W3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Paul Scherrer Institut [PSI.CH]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Aktueller Power Point Vortrag  «Das PSI in Kürze»</dc:title>
  <dc:creator>Thomas Schietinger</dc:creator>
  <cp:lastModifiedBy>Prat Costa Eduard</cp:lastModifiedBy>
  <cp:revision>662</cp:revision>
  <cp:lastPrinted>2015-07-23T13:50:07Z</cp:lastPrinted>
  <dcterms:created xsi:type="dcterms:W3CDTF">2017-09-04T14:06:58Z</dcterms:created>
  <dcterms:modified xsi:type="dcterms:W3CDTF">2019-11-26T12:16:00Z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Paul Scherrer Institut [PSI.CH]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7</vt:i4>
  </property>
  <property fmtid="{D5CDD505-2E9C-101B-9397-08002B2CF9AE}" pid="9" name="PresentationFormat">
    <vt:lpwstr>Bildschirmpräsentation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9</vt:i4>
  </property>
</Properties>
</file>