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sldIdLst>
    <p:sldId id="410" r:id="rId2"/>
    <p:sldId id="424" r:id="rId3"/>
    <p:sldId id="411" r:id="rId4"/>
    <p:sldId id="412" r:id="rId5"/>
    <p:sldId id="336" r:id="rId6"/>
    <p:sldId id="414" r:id="rId7"/>
    <p:sldId id="426" r:id="rId8"/>
    <p:sldId id="430" r:id="rId9"/>
    <p:sldId id="429" r:id="rId10"/>
    <p:sldId id="300" r:id="rId11"/>
    <p:sldId id="340" r:id="rId12"/>
    <p:sldId id="434" r:id="rId13"/>
    <p:sldId id="471" r:id="rId14"/>
    <p:sldId id="433" r:id="rId15"/>
    <p:sldId id="461" r:id="rId16"/>
    <p:sldId id="432" r:id="rId17"/>
    <p:sldId id="409" r:id="rId18"/>
    <p:sldId id="438" r:id="rId19"/>
    <p:sldId id="460" r:id="rId20"/>
    <p:sldId id="462" r:id="rId21"/>
    <p:sldId id="463" r:id="rId22"/>
    <p:sldId id="474" r:id="rId23"/>
    <p:sldId id="464" r:id="rId24"/>
    <p:sldId id="453" r:id="rId25"/>
    <p:sldId id="450" r:id="rId26"/>
    <p:sldId id="465" r:id="rId27"/>
    <p:sldId id="472" r:id="rId28"/>
    <p:sldId id="476" r:id="rId29"/>
    <p:sldId id="467" r:id="rId30"/>
    <p:sldId id="468" r:id="rId31"/>
    <p:sldId id="469" r:id="rId32"/>
    <p:sldId id="470" r:id="rId33"/>
    <p:sldId id="475" r:id="rId34"/>
  </p:sldIdLst>
  <p:sldSz cx="9144000" cy="6858000" type="screen4x3"/>
  <p:notesSz cx="6858000" cy="9144000"/>
  <p:embeddedFontLst>
    <p:embeddedFont>
      <p:font typeface="Arial Narrow" pitchFamily="34" charset="0"/>
      <p:regular r:id="rId36"/>
      <p:bold r:id="rId37"/>
      <p:italic r:id="rId38"/>
      <p:boldItalic r:id="rId39"/>
    </p:embeddedFon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ＭＳ Ｐゴシック" charset="-128"/>
      <p:regular r:id="rId44"/>
    </p:embeddedFont>
    <p:embeddedFont>
      <p:font typeface="굴림" charset="0"/>
      <p:regular r:id="rId45"/>
    </p:embeddedFont>
    <p:embeddedFont>
      <p:font typeface="Times" pitchFamily="18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0000"/>
    <a:srgbClr val="0066CC"/>
    <a:srgbClr val="FFFFCC"/>
    <a:srgbClr val="FBEAC7"/>
    <a:srgbClr val="C00000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32" autoAdjust="0"/>
    <p:restoredTop sz="94586" autoAdjust="0"/>
  </p:normalViewPr>
  <p:slideViewPr>
    <p:cSldViewPr snapToGrid="0">
      <p:cViewPr varScale="1">
        <p:scale>
          <a:sx n="83" d="100"/>
          <a:sy n="83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5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61ED2AF-6F92-4104-BFE5-C4936B1E9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8038F3-D3AA-4590-8273-739CE8AF6181}" type="slidenum">
              <a:rPr lang="de-DE" smtClean="0">
                <a:latin typeface="Times" pitchFamily="18" charset="0"/>
              </a:rPr>
              <a:pPr/>
              <a:t>5</a:t>
            </a:fld>
            <a:endParaRPr lang="de-DE" smtClean="0">
              <a:latin typeface="Times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de-DE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1987" name="Notes Placeholder 2"/>
          <p:cNvSpPr>
            <a:spLocks noGrp="1"/>
          </p:cNvSpPr>
          <p:nvPr>
            <p:ph type="body" sz="quarter" idx="1"/>
          </p:nvPr>
        </p:nvSpPr>
        <p:spPr>
          <a:xfrm>
            <a:off x="685641" y="4343511"/>
            <a:ext cx="5486719" cy="4031068"/>
          </a:xfrm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58B2C-DCAD-47D5-8F35-FE1AE7502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7904B-613F-4974-ADF6-0B11EC4C3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0444" y="0"/>
            <a:ext cx="5813778" cy="722489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Line 7"/>
          <p:cNvSpPr>
            <a:spLocks noChangeShapeType="1"/>
          </p:cNvSpPr>
          <p:nvPr userDrawn="1"/>
        </p:nvSpPr>
        <p:spPr bwMode="auto">
          <a:xfrm>
            <a:off x="304800" y="762000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 l="27147" t="43604" r="25964" b="42442"/>
          <a:stretch>
            <a:fillRect/>
          </a:stretch>
        </p:blipFill>
        <p:spPr bwMode="auto">
          <a:xfrm>
            <a:off x="228600" y="76200"/>
            <a:ext cx="144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0444" y="0"/>
            <a:ext cx="5813778" cy="722489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 userDrawn="1"/>
        </p:nvSpPr>
        <p:spPr bwMode="auto">
          <a:xfrm>
            <a:off x="304800" y="762000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 l="27147" t="43604" r="25964" b="42442"/>
          <a:stretch>
            <a:fillRect/>
          </a:stretch>
        </p:blipFill>
        <p:spPr bwMode="auto">
          <a:xfrm>
            <a:off x="228600" y="76200"/>
            <a:ext cx="144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cs typeface="ヒラギノ角ゴ Pro W3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cs typeface="ヒラギノ角ゴ Pro W3" charset="-128"/>
            </a:endParaRPr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cs typeface="ヒラギノ角ゴ Pro W3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eaLnBrk="1" hangingPunct="1"/>
            <a:r>
              <a:rPr lang="de-DE" b="1" dirty="0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29BB00-62D1-4D93-8ED5-0748AED53E88}" type="datetime1">
              <a:rPr lang="de-DE"/>
              <a:pPr/>
              <a:t>11.09.2011</a:t>
            </a:fld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304800" y="620713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5" name="Picture 3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174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5954" y="168980"/>
            <a:ext cx="8534400" cy="418042"/>
          </a:xfrm>
        </p:spPr>
        <p:txBody>
          <a:bodyPr anchor="ctr" anchorCtr="1"/>
          <a:lstStyle>
            <a:lvl1pPr algn="ctr">
              <a:defRPr sz="240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5A4B9C7-927E-4F4A-A8F2-1A1803E30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5" r:id="rId3"/>
    <p:sldLayoutId id="2147483752" r:id="rId4"/>
    <p:sldLayoutId id="2147483746" r:id="rId5"/>
    <p:sldLayoutId id="2147483753" r:id="rId6"/>
    <p:sldLayoutId id="2147483754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i.ch/swissfel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Untertitel 4"/>
          <p:cNvSpPr>
            <a:spLocks/>
          </p:cNvSpPr>
          <p:nvPr/>
        </p:nvSpPr>
        <p:spPr bwMode="auto">
          <a:xfrm>
            <a:off x="1903413" y="5373688"/>
            <a:ext cx="701040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10000"/>
              </a:lnSpc>
              <a:buClr>
                <a:schemeClr val="accent2"/>
              </a:buClr>
            </a:pPr>
            <a:endParaRPr lang="de-DE" sz="2500" b="1" dirty="0">
              <a:latin typeface="Arial Narrow" pitchFamily="34" charset="0"/>
            </a:endParaRPr>
          </a:p>
        </p:txBody>
      </p:sp>
      <p:sp>
        <p:nvSpPr>
          <p:cNvPr id="9224" name="Titel 3"/>
          <p:cNvSpPr>
            <a:spLocks/>
          </p:cNvSpPr>
          <p:nvPr/>
        </p:nvSpPr>
        <p:spPr bwMode="auto">
          <a:xfrm>
            <a:off x="1903413" y="4940300"/>
            <a:ext cx="69151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2000" dirty="0" smtClean="0">
                <a:latin typeface="Arial Narrow" pitchFamily="34" charset="0"/>
                <a:cs typeface="Arial" charset="0"/>
              </a:rPr>
              <a:t>Hans Braun, </a:t>
            </a:r>
            <a:r>
              <a:rPr lang="de-DE" sz="2000" dirty="0" smtClean="0">
                <a:latin typeface="Arial Narrow" pitchFamily="34" charset="0"/>
                <a:ea typeface="ヒラギノ角ゴ Pro W3" charset="-128"/>
                <a:cs typeface="Arial" charset="0"/>
              </a:rPr>
              <a:t>Paul Scherrer Institut</a:t>
            </a:r>
          </a:p>
          <a:p>
            <a:endParaRPr lang="de-DE" sz="2000" dirty="0" smtClean="0"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r>
              <a:rPr lang="en-US" sz="2000" b="1" dirty="0" err="1" smtClean="0">
                <a:latin typeface="Arial Narrow" pitchFamily="34" charset="0"/>
                <a:ea typeface="ヒラギノ角ゴ Pro W3" charset="-128"/>
                <a:cs typeface="Arial" charset="0"/>
              </a:rPr>
              <a:t>SwissFEL</a:t>
            </a:r>
            <a:r>
              <a:rPr lang="en-US" sz="2000" b="1" dirty="0" smtClean="0">
                <a:latin typeface="Arial Narrow" pitchFamily="34" charset="0"/>
                <a:ea typeface="ヒラギノ角ゴ Pro W3" charset="-128"/>
                <a:cs typeface="Arial" charset="0"/>
              </a:rPr>
              <a:t> </a:t>
            </a:r>
            <a:r>
              <a:rPr lang="en-US" sz="2000" b="1" dirty="0" smtClean="0">
                <a:latin typeface="Arial Narrow" pitchFamily="34" charset="0"/>
                <a:ea typeface="ヒラギノ角ゴ Pro W3" charset="-128"/>
                <a:cs typeface="Arial" charset="0"/>
              </a:rPr>
              <a:t>workshop spectroscopic </a:t>
            </a:r>
            <a:r>
              <a:rPr lang="en-US" sz="2000" b="1" dirty="0" smtClean="0">
                <a:latin typeface="Arial Narrow" pitchFamily="34" charset="0"/>
                <a:ea typeface="ヒラギノ角ゴ Pro W3" charset="-128"/>
                <a:cs typeface="Arial" charset="0"/>
              </a:rPr>
              <a:t>experiments</a:t>
            </a:r>
            <a:br>
              <a:rPr lang="en-US" sz="2000" b="1" dirty="0" smtClean="0">
                <a:latin typeface="Arial Narrow" pitchFamily="34" charset="0"/>
                <a:ea typeface="ヒラギノ角ゴ Pro W3" charset="-128"/>
                <a:cs typeface="Arial" charset="0"/>
              </a:rPr>
            </a:br>
            <a:r>
              <a:rPr lang="en-US" sz="2000" b="1" dirty="0" smtClean="0">
                <a:latin typeface="Arial Narrow" pitchFamily="34" charset="0"/>
                <a:ea typeface="ヒラギノ角ゴ Pro W3" charset="-128"/>
                <a:cs typeface="Arial" charset="0"/>
              </a:rPr>
              <a:t>University of Bern, 12.9.2011</a:t>
            </a:r>
            <a:endParaRPr lang="en-US" sz="2000" b="1" dirty="0" smtClean="0"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endParaRPr lang="de-DE" sz="2000" b="1" dirty="0" smtClean="0"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endParaRPr lang="de-DE" sz="2000" b="1" dirty="0" smtClean="0"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endParaRPr lang="de-DE" sz="2000" dirty="0" smtClean="0"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endParaRPr lang="de-DE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799492" y="4333142"/>
            <a:ext cx="7344508" cy="685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800" dirty="0" err="1" smtClean="0"/>
              <a:t>SwissFEL</a:t>
            </a:r>
            <a:r>
              <a:rPr lang="en-US" sz="2800" dirty="0" smtClean="0"/>
              <a:t>, </a:t>
            </a:r>
            <a:r>
              <a:rPr lang="en-US" sz="2800" dirty="0" smtClean="0"/>
              <a:t>Accelerator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1740" y="864870"/>
            <a:ext cx="620395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339" name="Straight Arrow Connector 44"/>
          <p:cNvCxnSpPr>
            <a:cxnSpLocks noChangeShapeType="1"/>
          </p:cNvCxnSpPr>
          <p:nvPr/>
        </p:nvCxnSpPr>
        <p:spPr bwMode="auto">
          <a:xfrm>
            <a:off x="3507740" y="4585970"/>
            <a:ext cx="23876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47" name="TextBox 46"/>
          <p:cNvSpPr txBox="1"/>
          <p:nvPr/>
        </p:nvSpPr>
        <p:spPr>
          <a:xfrm>
            <a:off x="3370580" y="4255770"/>
            <a:ext cx="293971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err="1" smtClean="0">
                <a:solidFill>
                  <a:srgbClr val="C00000"/>
                </a:solidFill>
                <a:latin typeface="+mn-lt"/>
              </a:rPr>
              <a:t>SwissFEL</a:t>
            </a: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rgbClr val="C00000"/>
                </a:solidFill>
                <a:latin typeface="+mn-lt"/>
              </a:rPr>
              <a:t>wavelength range</a:t>
            </a:r>
          </a:p>
        </p:txBody>
      </p:sp>
      <p:cxnSp>
        <p:nvCxnSpPr>
          <p:cNvPr id="14341" name="Straight Arrow Connector 47"/>
          <p:cNvCxnSpPr>
            <a:cxnSpLocks noChangeShapeType="1"/>
          </p:cNvCxnSpPr>
          <p:nvPr/>
        </p:nvCxnSpPr>
        <p:spPr bwMode="auto">
          <a:xfrm rot="5400000" flipH="1" flipV="1">
            <a:off x="2047241" y="3227070"/>
            <a:ext cx="685800" cy="31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50" name="TextBox 49"/>
          <p:cNvSpPr txBox="1"/>
          <p:nvPr/>
        </p:nvSpPr>
        <p:spPr>
          <a:xfrm>
            <a:off x="2456498" y="2705418"/>
            <a:ext cx="115288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err="1" smtClean="0">
                <a:solidFill>
                  <a:srgbClr val="C00000"/>
                </a:solidFill>
                <a:latin typeface="+mn-lt"/>
              </a:rPr>
              <a:t>SwissFEL</a:t>
            </a:r>
            <a:r>
              <a:rPr lang="en-US" sz="16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en-US" sz="1600" b="1" dirty="0">
                <a:solidFill>
                  <a:srgbClr val="C00000"/>
                </a:solidFill>
                <a:latin typeface="+mn-lt"/>
              </a:rPr>
            </a:br>
            <a:r>
              <a:rPr lang="en-US" sz="1600" b="1" dirty="0">
                <a:solidFill>
                  <a:srgbClr val="C00000"/>
                </a:solidFill>
                <a:latin typeface="+mn-lt"/>
              </a:rPr>
              <a:t>pulse-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length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range</a:t>
            </a:r>
            <a:endParaRPr lang="en-US" sz="1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2970" y="5657850"/>
            <a:ext cx="7732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/>
              </a:rPr>
              <a:t> X-ray FEL</a:t>
            </a:r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allows for flash images on time scale of fastest chemical processes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193165" y="819150"/>
            <a:ext cx="6934200" cy="6038850"/>
            <a:chOff x="1335403" y="321026"/>
            <a:chExt cx="7515225" cy="6524625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5403" y="321026"/>
              <a:ext cx="7515225" cy="652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ounded Rectangular Callout 19"/>
            <p:cNvSpPr/>
            <p:nvPr/>
          </p:nvSpPr>
          <p:spPr>
            <a:xfrm>
              <a:off x="5072713" y="3258454"/>
              <a:ext cx="1250128" cy="367911"/>
            </a:xfrm>
            <a:prstGeom prst="wedgeRoundRectCallout">
              <a:avLst>
                <a:gd name="adj1" fmla="val -80333"/>
                <a:gd name="adj2" fmla="val -29028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>
              <a:defPPr>
                <a:defRPr lang="de-CH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r>
                <a:rPr lang="en-US" b="1" dirty="0" err="1">
                  <a:solidFill>
                    <a:srgbClr val="002060"/>
                  </a:solidFill>
                </a:rPr>
                <a:t>SwissFEL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sp>
        <p:nvSpPr>
          <p:cNvPr id="15" name="TextBox 3"/>
          <p:cNvSpPr txBox="1"/>
          <p:nvPr/>
        </p:nvSpPr>
        <p:spPr bwMode="auto">
          <a:xfrm>
            <a:off x="1443990" y="2701662"/>
            <a:ext cx="782638" cy="285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rgbClr val="002060"/>
                </a:solidFill>
              </a:rPr>
              <a:t>PSI-West</a:t>
            </a: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 rot="4266967">
            <a:off x="2669069" y="3964091"/>
            <a:ext cx="1043425" cy="34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0" hangingPunct="0"/>
            <a:r>
              <a:rPr lang="en-US" b="1">
                <a:solidFill>
                  <a:srgbClr val="FFFF00"/>
                </a:solidFill>
              </a:rPr>
              <a:t>Aare river</a:t>
            </a:r>
          </a:p>
        </p:txBody>
      </p:sp>
      <p:sp>
        <p:nvSpPr>
          <p:cNvPr id="17" name="TextBox 5"/>
          <p:cNvSpPr txBox="1"/>
          <p:nvPr/>
        </p:nvSpPr>
        <p:spPr bwMode="auto">
          <a:xfrm>
            <a:off x="3589338" y="1413883"/>
            <a:ext cx="700087" cy="2841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rgbClr val="002060"/>
                </a:solidFill>
              </a:rPr>
              <a:t>PSI-East</a:t>
            </a:r>
          </a:p>
        </p:txBody>
      </p:sp>
      <p:sp>
        <p:nvSpPr>
          <p:cNvPr id="13" name="Title 12"/>
          <p:cNvSpPr>
            <a:spLocks noGrp="1"/>
          </p:cNvSpPr>
          <p:nvPr/>
        </p:nvSpPr>
        <p:spPr bwMode="auto">
          <a:xfrm>
            <a:off x="304800" y="161131"/>
            <a:ext cx="85344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endParaRPr lang="en-US" smtClean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2994660" y="3927348"/>
            <a:ext cx="2350008" cy="182880"/>
          </a:xfrm>
          <a:prstGeom prst="straightConnector1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5933595">
            <a:off x="3840479" y="3822191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 pitchFamily="34" charset="0"/>
              </a:rPr>
              <a:t>715m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site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803" y="4391025"/>
            <a:ext cx="54959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cont.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41802" y="645273"/>
            <a:ext cx="8778241" cy="409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913954" y="123963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Linac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0690" y="1477379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Undulator</a:t>
            </a:r>
            <a:r>
              <a:rPr lang="en-US" sz="1600" dirty="0" smtClean="0">
                <a:solidFill>
                  <a:srgbClr val="002060"/>
                </a:solidFill>
              </a:rPr>
              <a:t> hall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6814" y="1578725"/>
            <a:ext cx="851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2060"/>
                </a:solidFill>
              </a:rPr>
              <a:t>Exp.Hall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2274" y="1266305"/>
            <a:ext cx="830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Injector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139046" y="3102725"/>
            <a:ext cx="4346408" cy="365760"/>
          </a:xfrm>
          <a:prstGeom prst="roundRect">
            <a:avLst>
              <a:gd name="adj" fmla="val 47917"/>
            </a:avLst>
          </a:prstGeom>
          <a:solidFill>
            <a:srgbClr val="FFC000">
              <a:alpha val="4117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Surface areas not accessible by wild game </a:t>
            </a:r>
            <a:endParaRPr lang="en-US" sz="1600" dirty="0">
              <a:solidFill>
                <a:srgbClr val="00206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10800000" flipV="1">
            <a:off x="2210634" y="3662795"/>
            <a:ext cx="708660" cy="354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 flipV="1">
            <a:off x="2782134" y="3662795"/>
            <a:ext cx="480060" cy="4000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6200000" flipH="1">
            <a:off x="4353759" y="3679940"/>
            <a:ext cx="308610" cy="1371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5628204" y="3559925"/>
            <a:ext cx="461010" cy="3352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6554034" y="3491345"/>
            <a:ext cx="809625" cy="2838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Connector 16"/>
          <p:cNvCxnSpPr/>
          <p:nvPr/>
        </p:nvCxnSpPr>
        <p:spPr>
          <a:xfrm rot="16200000" flipH="1">
            <a:off x="6341953" y="1670363"/>
            <a:ext cx="823865" cy="1810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09442" y="1050203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srgbClr val="002060"/>
                </a:solidFill>
                <a:latin typeface="Calibri" pitchFamily="34" charset="0"/>
              </a:rPr>
              <a:t>G-G‘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865" t="19680" r="18706" b="5594"/>
          <a:stretch>
            <a:fillRect/>
          </a:stretch>
        </p:blipFill>
        <p:spPr bwMode="auto">
          <a:xfrm>
            <a:off x="492368" y="690489"/>
            <a:ext cx="8050307" cy="52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8775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1580" y="6092190"/>
            <a:ext cx="402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/>
              <a:t>Only critical path components included !</a:t>
            </a:r>
            <a:endParaRPr lang="en-US" sz="1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0"/>
            <a:ext cx="1648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next ETH domain </a:t>
            </a:r>
            <a:b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financing period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postponed 1y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97969" y="1418492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8709" y="1500554"/>
            <a:ext cx="1527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</a:rPr>
              <a:t>½ year delay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1" y="1500554"/>
            <a:ext cx="1479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</a:rPr>
              <a:t>1 year delay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2450128" y="1887414"/>
            <a:ext cx="445473" cy="29307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2051539" y="1289540"/>
            <a:ext cx="726831" cy="30479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7127632" y="1418493"/>
            <a:ext cx="269628" cy="5861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491740" y="708660"/>
            <a:ext cx="4274820" cy="25146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440180" y="720090"/>
            <a:ext cx="1074420" cy="2286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0800000" flipV="1">
            <a:off x="5749290" y="514350"/>
            <a:ext cx="320040" cy="217170"/>
          </a:xfrm>
          <a:prstGeom prst="line">
            <a:avLst/>
          </a:prstGeom>
          <a:ln w="38100">
            <a:solidFill>
              <a:srgbClr val="FFC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5270" y="0"/>
            <a:ext cx="1550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special funds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CH government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and ETH domain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668780" y="537210"/>
            <a:ext cx="243840" cy="209550"/>
          </a:xfrm>
          <a:prstGeom prst="line">
            <a:avLst/>
          </a:prstGeom>
          <a:ln w="3810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5425" y="168275"/>
            <a:ext cx="8534400" cy="419100"/>
          </a:xfrm>
        </p:spPr>
        <p:txBody>
          <a:bodyPr/>
          <a:lstStyle/>
          <a:p>
            <a:r>
              <a:rPr lang="en-US" dirty="0" smtClean="0"/>
              <a:t>Layout and recent design change  </a:t>
            </a:r>
            <a:endParaRPr lang="en-US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8338"/>
            <a:ext cx="91440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304088" y="6550223"/>
            <a:ext cx="18399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US" sz="1400">
                <a:solidFill>
                  <a:srgbClr val="0066FF"/>
                </a:solidFill>
              </a:rPr>
              <a:t>FEL-PM06-121-03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67125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Down Arrow 8"/>
          <p:cNvSpPr>
            <a:spLocks noChangeArrowheads="1"/>
          </p:cNvSpPr>
          <p:nvPr/>
        </p:nvSpPr>
        <p:spPr bwMode="auto">
          <a:xfrm>
            <a:off x="3871913" y="3395663"/>
            <a:ext cx="438150" cy="855662"/>
          </a:xfrm>
          <a:prstGeom prst="downArrow">
            <a:avLst>
              <a:gd name="adj1" fmla="val 50000"/>
              <a:gd name="adj2" fmla="val 501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0405" y="0"/>
            <a:ext cx="6617970" cy="722489"/>
          </a:xfrm>
        </p:spPr>
        <p:txBody>
          <a:bodyPr/>
          <a:lstStyle/>
          <a:p>
            <a:pPr algn="l"/>
            <a:r>
              <a:rPr lang="en-US" sz="2000" b="1" dirty="0" err="1" smtClean="0"/>
              <a:t>SwissFEL</a:t>
            </a:r>
            <a:r>
              <a:rPr lang="en-US" sz="2000" b="1" dirty="0" smtClean="0"/>
              <a:t> 	wide range of capabilities in a single facility</a:t>
            </a:r>
            <a:br>
              <a:rPr lang="en-US" sz="2000" b="1" dirty="0" smtClean="0"/>
            </a:br>
            <a:r>
              <a:rPr lang="en-US" sz="2000" b="1" dirty="0" smtClean="0"/>
              <a:t>		economic design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1460" y="882650"/>
          <a:ext cx="8490510" cy="581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4510"/>
                <a:gridCol w="1116000"/>
                <a:gridCol w="1116000"/>
                <a:gridCol w="1116000"/>
                <a:gridCol w="1116000"/>
                <a:gridCol w="1116000"/>
                <a:gridCol w="1116000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LCLS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Arial Narrow" pitchFamily="34" charset="0"/>
                        </a:rPr>
                        <a:t>Eu</a:t>
                      </a:r>
                      <a:r>
                        <a:rPr lang="en-US" sz="1600" dirty="0" smtClean="0">
                          <a:latin typeface="Arial Narrow" pitchFamily="34" charset="0"/>
                        </a:rPr>
                        <a:t>-XFEL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SACLA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FLASH I &amp; II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FERMI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SwissFEL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Shortest wavelength reach (fundamental)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0.15nm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0.05 nm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0.1 nm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4 nm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4 nm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0.1 nm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Soft X-ray circ. Polarization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yes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yes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Variable gap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yes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yes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yes</a:t>
                      </a:r>
                      <a:r>
                        <a:rPr lang="en-US" sz="160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Arial Narrow" pitchFamily="34" charset="0"/>
                        </a:rPr>
                        <a:t>(FLASH II)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yes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yes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Soft X-ray seeding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yes</a:t>
                      </a:r>
                      <a:r>
                        <a:rPr lang="en-US" sz="1200" dirty="0" smtClean="0">
                          <a:latin typeface="Arial Narrow" pitchFamily="34" charset="0"/>
                        </a:rPr>
                        <a:t> (FLASH II)</a:t>
                      </a:r>
                      <a:endParaRPr lang="en-US" sz="12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yes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yes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RF Rep.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rate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120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60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10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(</a:t>
                      </a:r>
                      <a:r>
                        <a:rPr lang="en-US" sz="1600" dirty="0" smtClean="0">
                          <a:latin typeface="Arial Narrow" pitchFamily="34" charset="0"/>
                        </a:rPr>
                        <a:t>50)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100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FEL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pulses/RF pulse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2700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2700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2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independent THz source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in Exp. hall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no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yes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latin typeface="Arial Narrow" pitchFamily="34" charset="0"/>
                        </a:rPr>
                        <a:t>peak </a:t>
                      </a:r>
                      <a:r>
                        <a:rPr lang="en-US" sz="1600" dirty="0" smtClean="0">
                          <a:latin typeface="Arial Narrow" pitchFamily="34" charset="0"/>
                        </a:rPr>
                        <a:t>current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3 kA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5kA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3 kA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2.5 kA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0.75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kA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2.7 kA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 pitchFamily="34" charset="0"/>
                        </a:rPr>
                        <a:t>max. bunch charge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0.25</a:t>
                      </a:r>
                      <a:r>
                        <a:rPr lang="en-US" sz="1600" baseline="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Arial Narrow" pitchFamily="34" charset="0"/>
                        </a:rPr>
                        <a:t>nC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nC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0.2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nC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 pitchFamily="34" charset="0"/>
                        </a:rPr>
                        <a:t>1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nC</a:t>
                      </a:r>
                      <a:endParaRPr lang="en-US" sz="1600" dirty="0" smtClean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0.25nC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0.2 </a:t>
                      </a: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nC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max. electron energy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13.6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GeV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17.5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GeV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8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GeV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1.2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GeV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1.5 </a:t>
                      </a:r>
                      <a:r>
                        <a:rPr lang="en-US" sz="1600" dirty="0" err="1" smtClean="0">
                          <a:latin typeface="Arial Narrow" pitchFamily="34" charset="0"/>
                        </a:rPr>
                        <a:t>GeV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5.8 </a:t>
                      </a:r>
                      <a:r>
                        <a:rPr lang="en-US" sz="1600" b="1" dirty="0" err="1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GeV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No. RF stations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81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29</a:t>
                      </a:r>
                      <a:endParaRPr lang="en-US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69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5</a:t>
                      </a:r>
                      <a:endParaRPr lang="en-US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15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31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Facility length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1.7km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3.4 km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0.8km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0.32 km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0.5 km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0.7km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Narrow" pitchFamily="34" charset="0"/>
                        </a:rPr>
                        <a:t>Start operation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2009</a:t>
                      </a:r>
                      <a:endParaRPr lang="en-US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4023" marR="4402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de-DE" sz="16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014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2011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2005 / 2013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Narrow" pitchFamily="34" charset="0"/>
                        </a:rPr>
                        <a:t>2010</a:t>
                      </a:r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2016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483168" y="171450"/>
            <a:ext cx="36920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R&amp;D issues for </a:t>
            </a:r>
            <a:r>
              <a:rPr lang="en-US" sz="2400" dirty="0" err="1" smtClean="0">
                <a:solidFill>
                  <a:srgbClr val="002060"/>
                </a:solidFill>
              </a:rPr>
              <a:t>SwissFEL</a:t>
            </a:r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47663" y="1166825"/>
            <a:ext cx="8111402" cy="1222365"/>
            <a:chOff x="641684" y="1568264"/>
            <a:chExt cx="7294564" cy="1222206"/>
          </a:xfrm>
        </p:grpSpPr>
        <p:sp>
          <p:nvSpPr>
            <p:cNvPr id="20499" name="Rectangle 2"/>
            <p:cNvSpPr>
              <a:spLocks noChangeArrowheads="1"/>
            </p:cNvSpPr>
            <p:nvPr/>
          </p:nvSpPr>
          <p:spPr bwMode="auto">
            <a:xfrm>
              <a:off x="733759" y="2450792"/>
              <a:ext cx="1147763" cy="33967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Arial Narrow" pitchFamily="34" charset="0"/>
                </a:rPr>
                <a:t>Electron gun</a:t>
              </a:r>
            </a:p>
          </p:txBody>
        </p:sp>
        <p:sp>
          <p:nvSpPr>
            <p:cNvPr id="20500" name="Rectangle 3"/>
            <p:cNvSpPr>
              <a:spLocks noChangeArrowheads="1"/>
            </p:cNvSpPr>
            <p:nvPr/>
          </p:nvSpPr>
          <p:spPr bwMode="auto">
            <a:xfrm>
              <a:off x="2024397" y="2450792"/>
              <a:ext cx="1857375" cy="33967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>
                  <a:latin typeface="Arial Narrow" pitchFamily="34" charset="0"/>
                </a:rPr>
                <a:t>Linear accelerator</a:t>
              </a:r>
            </a:p>
          </p:txBody>
        </p:sp>
        <p:sp>
          <p:nvSpPr>
            <p:cNvPr id="20502" name="Rectangle 5"/>
            <p:cNvSpPr>
              <a:spLocks noChangeArrowheads="1"/>
            </p:cNvSpPr>
            <p:nvPr/>
          </p:nvSpPr>
          <p:spPr bwMode="auto">
            <a:xfrm>
              <a:off x="4310398" y="2450792"/>
              <a:ext cx="1071562" cy="33967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>
                  <a:latin typeface="Arial Narrow" pitchFamily="34" charset="0"/>
                </a:rPr>
                <a:t>Undulator</a:t>
              </a:r>
              <a:endParaRPr lang="en-US" sz="1600" dirty="0">
                <a:latin typeface="Arial Narrow" pitchFamily="34" charset="0"/>
              </a:endParaRPr>
            </a:p>
          </p:txBody>
        </p:sp>
        <p:cxnSp>
          <p:nvCxnSpPr>
            <p:cNvPr id="20504" name="Straight Connector 8"/>
            <p:cNvCxnSpPr>
              <a:cxnSpLocks noChangeShapeType="1"/>
              <a:stCxn id="20500" idx="3"/>
              <a:endCxn id="20502" idx="1"/>
            </p:cNvCxnSpPr>
            <p:nvPr/>
          </p:nvCxnSpPr>
          <p:spPr bwMode="auto">
            <a:xfrm>
              <a:off x="3882435" y="2620713"/>
              <a:ext cx="428628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508" name="Freeform 22"/>
            <p:cNvSpPr>
              <a:spLocks/>
            </p:cNvSpPr>
            <p:nvPr/>
          </p:nvSpPr>
          <p:spPr bwMode="auto">
            <a:xfrm>
              <a:off x="5323891" y="2584791"/>
              <a:ext cx="1385414" cy="100584"/>
            </a:xfrm>
            <a:custGeom>
              <a:avLst/>
              <a:gdLst>
                <a:gd name="T0" fmla="*/ 2 w 4618032"/>
                <a:gd name="T1" fmla="*/ 0 h 838201"/>
                <a:gd name="T2" fmla="*/ 2 w 4618032"/>
                <a:gd name="T3" fmla="*/ 0 h 838201"/>
                <a:gd name="T4" fmla="*/ 4 w 4618032"/>
                <a:gd name="T5" fmla="*/ 0 h 838201"/>
                <a:gd name="T6" fmla="*/ 6 w 4618032"/>
                <a:gd name="T7" fmla="*/ 0 h 838201"/>
                <a:gd name="T8" fmla="*/ 8 w 4618032"/>
                <a:gd name="T9" fmla="*/ 0 h 838201"/>
                <a:gd name="T10" fmla="*/ 10 w 4618032"/>
                <a:gd name="T11" fmla="*/ 0 h 838201"/>
                <a:gd name="T12" fmla="*/ 12 w 4618032"/>
                <a:gd name="T13" fmla="*/ 0 h 838201"/>
                <a:gd name="T14" fmla="*/ 15 w 4618032"/>
                <a:gd name="T15" fmla="*/ 0 h 838201"/>
                <a:gd name="T16" fmla="*/ 17 w 4618032"/>
                <a:gd name="T17" fmla="*/ 0 h 838201"/>
                <a:gd name="T18" fmla="*/ 19 w 4618032"/>
                <a:gd name="T19" fmla="*/ 0 h 838201"/>
                <a:gd name="T20" fmla="*/ 21 w 4618032"/>
                <a:gd name="T21" fmla="*/ 0 h 838201"/>
                <a:gd name="T22" fmla="*/ 23 w 4618032"/>
                <a:gd name="T23" fmla="*/ 0 h 838201"/>
                <a:gd name="T24" fmla="*/ 25 w 4618032"/>
                <a:gd name="T25" fmla="*/ 0 h 838201"/>
                <a:gd name="T26" fmla="*/ 27 w 4618032"/>
                <a:gd name="T27" fmla="*/ 0 h 838201"/>
                <a:gd name="T28" fmla="*/ 27 w 4618032"/>
                <a:gd name="T29" fmla="*/ 0 h 8382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18032"/>
                <a:gd name="T46" fmla="*/ 0 h 838201"/>
                <a:gd name="T47" fmla="*/ 4618032 w 4618032"/>
                <a:gd name="T48" fmla="*/ 838201 h 83820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18032" h="838201">
                  <a:moveTo>
                    <a:pt x="312732" y="411163"/>
                  </a:moveTo>
                  <a:cubicBezTo>
                    <a:pt x="314319" y="411163"/>
                    <a:pt x="0" y="417514"/>
                    <a:pt x="322257" y="411163"/>
                  </a:cubicBezTo>
                  <a:cubicBezTo>
                    <a:pt x="507999" y="347665"/>
                    <a:pt x="547682" y="0"/>
                    <a:pt x="665157" y="58738"/>
                  </a:cubicBezTo>
                  <a:cubicBezTo>
                    <a:pt x="782632" y="117476"/>
                    <a:pt x="909632" y="766763"/>
                    <a:pt x="1027107" y="763588"/>
                  </a:cubicBezTo>
                  <a:cubicBezTo>
                    <a:pt x="1144582" y="760413"/>
                    <a:pt x="1250945" y="42863"/>
                    <a:pt x="1370007" y="39688"/>
                  </a:cubicBezTo>
                  <a:cubicBezTo>
                    <a:pt x="1489069" y="36513"/>
                    <a:pt x="1619245" y="742951"/>
                    <a:pt x="1741482" y="744538"/>
                  </a:cubicBezTo>
                  <a:cubicBezTo>
                    <a:pt x="1863720" y="746126"/>
                    <a:pt x="1982782" y="46038"/>
                    <a:pt x="2103432" y="49213"/>
                  </a:cubicBezTo>
                  <a:cubicBezTo>
                    <a:pt x="2224082" y="52388"/>
                    <a:pt x="2344732" y="763588"/>
                    <a:pt x="2465382" y="763588"/>
                  </a:cubicBezTo>
                  <a:cubicBezTo>
                    <a:pt x="2586032" y="763588"/>
                    <a:pt x="2706682" y="50801"/>
                    <a:pt x="2827332" y="49213"/>
                  </a:cubicBezTo>
                  <a:cubicBezTo>
                    <a:pt x="2947982" y="47626"/>
                    <a:pt x="3070220" y="752476"/>
                    <a:pt x="3189282" y="754063"/>
                  </a:cubicBezTo>
                  <a:cubicBezTo>
                    <a:pt x="3308344" y="755650"/>
                    <a:pt x="3421057" y="53976"/>
                    <a:pt x="3541707" y="58738"/>
                  </a:cubicBezTo>
                  <a:cubicBezTo>
                    <a:pt x="3662357" y="63500"/>
                    <a:pt x="3808407" y="727076"/>
                    <a:pt x="3913182" y="782638"/>
                  </a:cubicBezTo>
                  <a:cubicBezTo>
                    <a:pt x="4017957" y="838201"/>
                    <a:pt x="4052882" y="452438"/>
                    <a:pt x="4170357" y="392113"/>
                  </a:cubicBezTo>
                  <a:lnTo>
                    <a:pt x="4618032" y="420688"/>
                  </a:lnTo>
                </a:path>
              </a:pathLst>
            </a:custGeom>
            <a:noFill/>
            <a:ln w="19050" algn="ctr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sz="1600">
                <a:latin typeface="Arial Narrow" pitchFamily="34" charset="0"/>
              </a:endParaRPr>
            </a:p>
          </p:txBody>
        </p:sp>
        <p:sp>
          <p:nvSpPr>
            <p:cNvPr id="20510" name="TextBox 25"/>
            <p:cNvSpPr txBox="1">
              <a:spLocks noChangeArrowheads="1"/>
            </p:cNvSpPr>
            <p:nvPr/>
          </p:nvSpPr>
          <p:spPr bwMode="auto">
            <a:xfrm>
              <a:off x="4133095" y="1737456"/>
              <a:ext cx="1319614" cy="584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X-ray generation</a:t>
              </a:r>
            </a:p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with FEL process</a:t>
              </a:r>
            </a:p>
          </p:txBody>
        </p:sp>
        <p:sp>
          <p:nvSpPr>
            <p:cNvPr id="20511" name="TextBox 26"/>
            <p:cNvSpPr txBox="1">
              <a:spLocks noChangeArrowheads="1"/>
            </p:cNvSpPr>
            <p:nvPr/>
          </p:nvSpPr>
          <p:spPr bwMode="auto">
            <a:xfrm>
              <a:off x="5626121" y="1668885"/>
              <a:ext cx="1165078" cy="584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X-ray transport</a:t>
              </a:r>
            </a:p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and focusing</a:t>
              </a:r>
            </a:p>
          </p:txBody>
        </p:sp>
        <p:sp>
          <p:nvSpPr>
            <p:cNvPr id="20512" name="TextBox 27"/>
            <p:cNvSpPr txBox="1">
              <a:spLocks noChangeArrowheads="1"/>
            </p:cNvSpPr>
            <p:nvPr/>
          </p:nvSpPr>
          <p:spPr bwMode="auto">
            <a:xfrm>
              <a:off x="2221247" y="1692072"/>
              <a:ext cx="1179495" cy="584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2060"/>
                  </a:solidFill>
                  <a:latin typeface="Arial Narrow" pitchFamily="34" charset="0"/>
                </a:rPr>
                <a:t>Electron beam </a:t>
              </a:r>
            </a:p>
            <a:p>
              <a:r>
                <a:rPr lang="en-US" sz="1600">
                  <a:solidFill>
                    <a:srgbClr val="002060"/>
                  </a:solidFill>
                  <a:latin typeface="Arial Narrow" pitchFamily="34" charset="0"/>
                </a:rPr>
                <a:t>acceleration</a:t>
              </a:r>
            </a:p>
          </p:txBody>
        </p:sp>
        <p:sp>
          <p:nvSpPr>
            <p:cNvPr id="20513" name="TextBox 28"/>
            <p:cNvSpPr txBox="1">
              <a:spLocks noChangeArrowheads="1"/>
            </p:cNvSpPr>
            <p:nvPr/>
          </p:nvSpPr>
          <p:spPr bwMode="auto">
            <a:xfrm>
              <a:off x="641684" y="1568264"/>
              <a:ext cx="1188144" cy="1077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Generation of </a:t>
              </a:r>
            </a:p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high brightness</a:t>
              </a:r>
            </a:p>
            <a:p>
              <a:r>
                <a:rPr lang="en-US" sz="1600" dirty="0">
                  <a:solidFill>
                    <a:srgbClr val="002060"/>
                  </a:solidFill>
                  <a:latin typeface="Arial Narrow" pitchFamily="34" charset="0"/>
                </a:rPr>
                <a:t>electron beam </a:t>
              </a:r>
            </a:p>
            <a:p>
              <a:endParaRPr lang="en-US" sz="1600" dirty="0">
                <a:solidFill>
                  <a:srgbClr val="002060"/>
                </a:solidFill>
                <a:latin typeface="Arial Narrow" pitchFamily="34" charset="0"/>
              </a:endParaRPr>
            </a:p>
          </p:txBody>
        </p:sp>
        <p:sp>
          <p:nvSpPr>
            <p:cNvPr id="20515" name="Rectangle 30"/>
            <p:cNvSpPr>
              <a:spLocks noChangeArrowheads="1"/>
            </p:cNvSpPr>
            <p:nvPr/>
          </p:nvSpPr>
          <p:spPr bwMode="auto">
            <a:xfrm>
              <a:off x="6709110" y="2436506"/>
              <a:ext cx="1227138" cy="338091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Arial Narrow" pitchFamily="34" charset="0"/>
                </a:rPr>
                <a:t>Experiments</a:t>
              </a:r>
            </a:p>
          </p:txBody>
        </p:sp>
        <p:cxnSp>
          <p:nvCxnSpPr>
            <p:cNvPr id="20517" name="Straight Connector 48"/>
            <p:cNvCxnSpPr>
              <a:cxnSpLocks noChangeShapeType="1"/>
              <a:stCxn id="20499" idx="3"/>
            </p:cNvCxnSpPr>
            <p:nvPr/>
          </p:nvCxnSpPr>
          <p:spPr bwMode="auto">
            <a:xfrm flipV="1">
              <a:off x="1882170" y="2618291"/>
              <a:ext cx="138883" cy="242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pic>
        <p:nvPicPr>
          <p:cNvPr id="20484" name="Picture 25" descr="Kavitaet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725" y="2773363"/>
            <a:ext cx="1604963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7863" y="2686050"/>
            <a:ext cx="1719262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34778" y="2743200"/>
            <a:ext cx="1627187" cy="1220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92165" y="2837498"/>
            <a:ext cx="1306513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245350" y="3063240"/>
            <a:ext cx="1898650" cy="1071563"/>
            <a:chOff x="1296" y="1776"/>
            <a:chExt cx="3094" cy="1565"/>
          </a:xfrm>
        </p:grpSpPr>
        <p:pic>
          <p:nvPicPr>
            <p:cNvPr id="20490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96" y="1776"/>
              <a:ext cx="3094" cy="15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2374" y="2448"/>
              <a:ext cx="609" cy="730"/>
              <a:chOff x="2121" y="2205"/>
              <a:chExt cx="1214" cy="1603"/>
            </a:xfrm>
          </p:grpSpPr>
          <p:pic>
            <p:nvPicPr>
              <p:cNvPr id="20496" name="Picture 1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121" y="2614"/>
                <a:ext cx="1214" cy="1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20497" name="Line 13"/>
              <p:cNvSpPr>
                <a:spLocks noChangeShapeType="1"/>
              </p:cNvSpPr>
              <p:nvPr/>
            </p:nvSpPr>
            <p:spPr bwMode="auto">
              <a:xfrm flipH="1">
                <a:off x="2711" y="2205"/>
                <a:ext cx="317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0498" name="Line 14"/>
              <p:cNvSpPr>
                <a:spLocks noChangeShapeType="1"/>
              </p:cNvSpPr>
              <p:nvPr/>
            </p:nvSpPr>
            <p:spPr bwMode="auto">
              <a:xfrm>
                <a:off x="3074" y="2205"/>
                <a:ext cx="226" cy="6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1348" y="2359"/>
              <a:ext cx="1187" cy="666"/>
              <a:chOff x="80" y="1979"/>
              <a:chExt cx="2359" cy="1460"/>
            </a:xfrm>
          </p:grpSpPr>
          <p:pic>
            <p:nvPicPr>
              <p:cNvPr id="20493" name="Picture 16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80" y="1979"/>
                <a:ext cx="1682" cy="146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20494" name="Line 17"/>
              <p:cNvSpPr>
                <a:spLocks noChangeShapeType="1"/>
              </p:cNvSpPr>
              <p:nvPr/>
            </p:nvSpPr>
            <p:spPr bwMode="auto">
              <a:xfrm flipH="1" flipV="1">
                <a:off x="1758" y="2296"/>
                <a:ext cx="681" cy="7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0495" name="Line 18"/>
              <p:cNvSpPr>
                <a:spLocks noChangeShapeType="1"/>
              </p:cNvSpPr>
              <p:nvPr/>
            </p:nvSpPr>
            <p:spPr bwMode="auto">
              <a:xfrm flipH="1">
                <a:off x="1305" y="3067"/>
                <a:ext cx="1088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2217420" y="4487971"/>
            <a:ext cx="2297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Minimize </a:t>
            </a:r>
            <a:b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€ / </a:t>
            </a:r>
            <a:r>
              <a:rPr lang="en-US" sz="1600" b="1" dirty="0" err="1" smtClean="0">
                <a:solidFill>
                  <a:srgbClr val="002060"/>
                </a:solidFill>
                <a:latin typeface="Calibri" pitchFamily="34" charset="0"/>
              </a:rPr>
              <a:t>GeV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2870" y="4491781"/>
            <a:ext cx="2167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Minimize </a:t>
            </a:r>
            <a:b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period length </a:t>
            </a:r>
            <a:r>
              <a:rPr lang="en-US" sz="16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</a:t>
            </a:r>
            <a:r>
              <a:rPr lang="en-US" sz="1600" b="1" i="1" baseline="-250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u</a:t>
            </a:r>
            <a:endParaRPr lang="en-US" sz="1600" b="1" i="1" baseline="-250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for const. </a:t>
            </a:r>
            <a:r>
              <a:rPr lang="en-US" sz="1600" b="1" i="1" dirty="0" smtClean="0">
                <a:solidFill>
                  <a:srgbClr val="002060"/>
                </a:solidFill>
                <a:latin typeface="Calibri" pitchFamily="34" charset="0"/>
              </a:rPr>
              <a:t>K 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 </a:t>
            </a:r>
            <a:r>
              <a:rPr lang="en-US" sz="16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B∙</a:t>
            </a:r>
            <a:r>
              <a:rPr lang="en-US" sz="1600" b="1" i="1" baseline="-250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u</a:t>
            </a:r>
            <a:endParaRPr lang="en-US" sz="1600" b="1" i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6710" y="4423201"/>
            <a:ext cx="2297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Maximize </a:t>
            </a:r>
            <a:b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="1" baseline="30000" dirty="0" smtClean="0">
                <a:solidFill>
                  <a:srgbClr val="002060"/>
                </a:solidFill>
                <a:latin typeface="Calibri" pitchFamily="34" charset="0"/>
              </a:rPr>
              <a:t>-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 beam </a:t>
            </a:r>
            <a:b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brilliance</a:t>
            </a:r>
          </a:p>
          <a:p>
            <a:endParaRPr lang="en-US" sz="16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836920" y="4541311"/>
            <a:ext cx="1844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High 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quality </a:t>
            </a:r>
          </a:p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X-ray 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optics</a:t>
            </a:r>
          </a:p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in presence of</a:t>
            </a:r>
          </a:p>
          <a:p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high power density </a:t>
            </a:r>
            <a:endParaRPr lang="en-US" sz="16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317183" y="5292090"/>
          <a:ext cx="1262062" cy="641350"/>
        </p:xfrm>
        <a:graphic>
          <a:graphicData uri="http://schemas.openxmlformats.org/presentationml/2006/ole">
            <p:oleObj spid="_x0000_s99329" name="Equation" r:id="rId10" imgW="850680" imgH="43164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activities for </a:t>
            </a:r>
            <a:r>
              <a:rPr lang="en-US" dirty="0" err="1" smtClean="0"/>
              <a:t>SwissFEL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960120"/>
            <a:ext cx="790851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Low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emittance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injector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Linac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technology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In-vacuum PM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undulators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for ARAMIS hard X-ray FEL 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Apple II PM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undulators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for ATHOS soft X-ray FEL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fs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resolution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synchronization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LLRF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Electron beam diagnostics on </a:t>
            </a:r>
            <a:r>
              <a:rPr lang="el-GR" dirty="0" smtClean="0">
                <a:solidFill>
                  <a:srgbClr val="002060"/>
                </a:solidFill>
                <a:latin typeface="Calibri" pitchFamily="34" charset="0"/>
              </a:rPr>
              <a:t>μ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 scales</a:t>
            </a: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TiSa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Laser for  photo-cathodes and FEL seeding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X-ray focusing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X-ray detector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FPGA boards for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high control system performance and fast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pre-processing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989138" y="231775"/>
            <a:ext cx="61610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latinLnBrk="1">
              <a:defRPr/>
            </a:pPr>
            <a:endParaRPr lang="en-US" altLang="ko-KR" sz="4400" dirty="0">
              <a:solidFill>
                <a:schemeClr val="accent6">
                  <a:lumMod val="50000"/>
                </a:schemeClr>
              </a:solidFill>
              <a:ea typeface="굴림" charset="-127"/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7725"/>
            <a:ext cx="76009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1938" y="157163"/>
            <a:ext cx="8534400" cy="417512"/>
          </a:xfrm>
        </p:spPr>
        <p:txBody>
          <a:bodyPr/>
          <a:lstStyle/>
          <a:p>
            <a:pPr>
              <a:defRPr/>
            </a:pPr>
            <a:r>
              <a:rPr lang="en-US" altLang="ko-KR" dirty="0" err="1" smtClean="0">
                <a:solidFill>
                  <a:schemeClr val="accent6">
                    <a:lumMod val="50000"/>
                  </a:schemeClr>
                </a:solidFill>
                <a:ea typeface="굴림" charset="-127"/>
              </a:rPr>
              <a:t>SwissFEL</a:t>
            </a:r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ea typeface="굴림" charset="-127"/>
              </a:rPr>
              <a:t> </a:t>
            </a:r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ea typeface="굴림" charset="-127"/>
              </a:rPr>
              <a:t>injector, </a:t>
            </a:r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ea typeface="굴림" charset="-127"/>
              </a:rPr>
              <a:t>i</a:t>
            </a:r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ea typeface="굴림" charset="-127"/>
              </a:rPr>
              <a:t>naugurated 24.8.2010</a:t>
            </a:r>
            <a:endParaRPr lang="en-US" dirty="0"/>
          </a:p>
        </p:txBody>
      </p:sp>
      <p:pic>
        <p:nvPicPr>
          <p:cNvPr id="9221" name="Picture 1" descr="C:\Guest\seminar_ppt\psi_xfel47_DIPAC2009\injector_PHOTO\IMG_0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98750"/>
            <a:ext cx="2805113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135450807@10082010-1FD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1150" y="3482975"/>
            <a:ext cx="502285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55128" y="3538847"/>
            <a:ext cx="396005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i="1" spc="100" dirty="0" err="1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Commissiong</a:t>
            </a:r>
            <a:r>
              <a:rPr lang="en-US" sz="1800" b="1" i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crew with first beam </a:t>
            </a:r>
          </a:p>
        </p:txBody>
      </p:sp>
      <p:pic>
        <p:nvPicPr>
          <p:cNvPr id="9224" name="Picture 9" descr="SwissFEL__DSC243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8138"/>
            <a:ext cx="4073525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4296888"/>
            <a:ext cx="325121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spc="100" dirty="0" err="1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Beamline</a:t>
            </a:r>
            <a:r>
              <a:rPr lang="en-US" sz="1800" i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seen from gun end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6255" y="2786743"/>
            <a:ext cx="191629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Injector building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free electron lasers, XFELs</a:t>
            </a:r>
            <a:endParaRPr lang="en-US" dirty="0"/>
          </a:p>
        </p:txBody>
      </p:sp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8509" y="4425696"/>
            <a:ext cx="3930518" cy="227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2578" name="Object 2"/>
          <p:cNvGraphicFramePr>
            <a:graphicFrameLocks noChangeAspect="1"/>
          </p:cNvGraphicFramePr>
          <p:nvPr/>
        </p:nvGraphicFramePr>
        <p:xfrm>
          <a:off x="254402" y="1924812"/>
          <a:ext cx="4765041" cy="2662554"/>
        </p:xfrm>
        <a:graphic>
          <a:graphicData uri="http://schemas.openxmlformats.org/presentationml/2006/ole">
            <p:oleObj spid="_x0000_s152578" name="CorelDRAW" r:id="rId4" imgW="10574640" imgH="590868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5383" y="866536"/>
            <a:ext cx="240001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unprecedented 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time resolution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beam brilliance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coherence </a:t>
            </a:r>
          </a:p>
          <a:p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4920" y="835100"/>
            <a:ext cx="4069080" cy="57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814388"/>
            <a:ext cx="8228013" cy="5176837"/>
          </a:xfrm>
          <a:prstGeom prst="rect">
            <a:avLst/>
          </a:prstGeom>
        </p:spPr>
        <p:txBody>
          <a:bodyPr/>
          <a:lstStyle/>
          <a:p>
            <a:pPr marL="431800" indent="-323850">
              <a:spcBef>
                <a:spcPct val="0"/>
              </a:spcBef>
              <a:spcAft>
                <a:spcPts val="1413"/>
              </a:spcAft>
              <a:buSzPct val="45000"/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80"/>
                </a:solidFill>
                <a:ea typeface="DejaVu LGC Sans"/>
                <a:cs typeface="DejaVu LGC Sans"/>
              </a:rPr>
              <a:t>Phase 1: Electron source and diagnostics</a:t>
            </a:r>
            <a:br>
              <a:rPr lang="en-US" sz="2200" b="1" dirty="0" smtClean="0">
                <a:solidFill>
                  <a:srgbClr val="000080"/>
                </a:solidFill>
                <a:ea typeface="DejaVu LGC Sans"/>
                <a:cs typeface="DejaVu LGC Sans"/>
              </a:rPr>
            </a:br>
            <a:endParaRPr lang="en-US" sz="2200" b="1" dirty="0" smtClean="0">
              <a:solidFill>
                <a:srgbClr val="000080"/>
              </a:solidFill>
              <a:ea typeface="DejaVu LGC Sans"/>
              <a:cs typeface="DejaVu LGC Sans"/>
            </a:endParaRPr>
          </a:p>
          <a:p>
            <a:pPr marL="863600" lvl="1" indent="-323850">
              <a:spcBef>
                <a:spcPct val="0"/>
              </a:spcBef>
              <a:spcAft>
                <a:spcPts val="525"/>
              </a:spcAft>
              <a:buSzPct val="45000"/>
              <a:buFont typeface="StarSymbol"/>
              <a:buChar char="●"/>
            </a:pPr>
            <a:r>
              <a:rPr lang="en-US" sz="1600" dirty="0" smtClean="0">
                <a:solidFill>
                  <a:srgbClr val="000000"/>
                </a:solidFill>
                <a:ea typeface="DejaVu LGC Sans"/>
                <a:cs typeface="DejaVu LGC Sans"/>
              </a:rPr>
              <a:t>March 2010 to June 2010</a:t>
            </a:r>
          </a:p>
          <a:p>
            <a:pPr marL="863600" lvl="1" indent="-323850">
              <a:spcBef>
                <a:spcPct val="0"/>
              </a:spcBef>
              <a:spcAft>
                <a:spcPts val="525"/>
              </a:spcAft>
              <a:buSzPct val="45000"/>
              <a:buFont typeface="StarSymbol"/>
              <a:buChar char="●"/>
            </a:pPr>
            <a:r>
              <a:rPr lang="en-US" sz="1600" dirty="0" smtClean="0">
                <a:solidFill>
                  <a:srgbClr val="000000"/>
                </a:solidFill>
                <a:ea typeface="DejaVu LGC Sans"/>
                <a:cs typeface="DejaVu LGC Sans"/>
              </a:rPr>
              <a:t>Characterization of the electron source</a:t>
            </a:r>
          </a:p>
          <a:p>
            <a:pPr marL="863600" lvl="1" indent="-323850">
              <a:spcBef>
                <a:spcPct val="0"/>
              </a:spcBef>
              <a:spcAft>
                <a:spcPts val="525"/>
              </a:spcAft>
              <a:buSzPct val="45000"/>
              <a:buFont typeface="StarSymbol"/>
              <a:buNone/>
            </a:pPr>
            <a:endParaRPr lang="en-US" sz="800" b="1" dirty="0" smtClean="0">
              <a:solidFill>
                <a:srgbClr val="000080"/>
              </a:solidFill>
              <a:ea typeface="DejaVu LGC Sans"/>
              <a:cs typeface="DejaVu LGC Sans"/>
            </a:endParaRPr>
          </a:p>
          <a:p>
            <a:pPr marL="431800" indent="-323850">
              <a:spcBef>
                <a:spcPct val="0"/>
              </a:spcBef>
              <a:spcAft>
                <a:spcPts val="1413"/>
              </a:spcAft>
              <a:buSzPct val="45000"/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80"/>
                </a:solidFill>
                <a:ea typeface="DejaVu LGC Sans"/>
                <a:cs typeface="DejaVu LGC Sans"/>
              </a:rPr>
              <a:t>Phase 2: Phase 1 +  (some) S-band acceleration</a:t>
            </a:r>
            <a:br>
              <a:rPr lang="en-US" sz="2200" b="1" dirty="0" smtClean="0">
                <a:solidFill>
                  <a:srgbClr val="000080"/>
                </a:solidFill>
                <a:ea typeface="DejaVu LGC Sans"/>
                <a:cs typeface="DejaVu LGC Sans"/>
              </a:rPr>
            </a:br>
            <a:endParaRPr lang="en-US" sz="2200" b="1" dirty="0" smtClean="0">
              <a:solidFill>
                <a:srgbClr val="000080"/>
              </a:solidFill>
              <a:ea typeface="DejaVu LGC Sans"/>
              <a:cs typeface="DejaVu LGC Sans"/>
            </a:endParaRPr>
          </a:p>
          <a:p>
            <a:pPr marL="863600" lvl="1" indent="-323850">
              <a:spcBef>
                <a:spcPct val="0"/>
              </a:spcBef>
              <a:spcAft>
                <a:spcPts val="525"/>
              </a:spcAft>
              <a:buSzPct val="45000"/>
              <a:buFont typeface="StarSymbol"/>
              <a:buChar char="●"/>
            </a:pPr>
            <a:r>
              <a:rPr lang="en-US" sz="1600" dirty="0" smtClean="0">
                <a:solidFill>
                  <a:srgbClr val="000000"/>
                </a:solidFill>
                <a:ea typeface="DejaVu LGC Sans"/>
                <a:cs typeface="DejaVu LGC Sans"/>
              </a:rPr>
              <a:t>August 2010: inauguration phase</a:t>
            </a:r>
          </a:p>
          <a:p>
            <a:pPr marL="863600" lvl="1" indent="-323850">
              <a:spcBef>
                <a:spcPct val="0"/>
              </a:spcBef>
              <a:spcAft>
                <a:spcPts val="525"/>
              </a:spcAft>
              <a:buSzPct val="45000"/>
              <a:buFont typeface="StarSymbol"/>
              <a:buChar char="●"/>
            </a:pPr>
            <a:r>
              <a:rPr lang="en-US" sz="1600" dirty="0" smtClean="0">
                <a:solidFill>
                  <a:srgbClr val="000000"/>
                </a:solidFill>
                <a:ea typeface="DejaVu LGC Sans"/>
                <a:cs typeface="DejaVu LGC Sans"/>
              </a:rPr>
              <a:t>October 2010 to Summer 2011</a:t>
            </a:r>
          </a:p>
          <a:p>
            <a:pPr marL="863600" lvl="1" indent="-323850">
              <a:spcBef>
                <a:spcPct val="0"/>
              </a:spcBef>
              <a:spcAft>
                <a:spcPts val="525"/>
              </a:spcAft>
              <a:buSzPct val="45000"/>
              <a:buFont typeface="StarSymbol"/>
              <a:buChar char="●"/>
            </a:pPr>
            <a:r>
              <a:rPr lang="en-US" sz="1600" dirty="0" err="1" smtClean="0">
                <a:solidFill>
                  <a:srgbClr val="000000"/>
                </a:solidFill>
                <a:ea typeface="DejaVu LGC Sans"/>
                <a:cs typeface="Arial" pitchFamily="34" charset="0"/>
              </a:rPr>
              <a:t>Emittance</a:t>
            </a:r>
            <a:r>
              <a:rPr lang="en-US" sz="1600" dirty="0" smtClean="0">
                <a:solidFill>
                  <a:srgbClr val="000000"/>
                </a:solidFill>
                <a:ea typeface="DejaVu LGC Sans"/>
                <a:cs typeface="Arial" pitchFamily="34" charset="0"/>
              </a:rPr>
              <a:t> damping in S-band booster (invariant envelope)</a:t>
            </a:r>
            <a:endParaRPr lang="en-US" sz="800" dirty="0" smtClean="0">
              <a:solidFill>
                <a:srgbClr val="000000"/>
              </a:solidFill>
              <a:ea typeface="DejaVu LGC Sans"/>
              <a:cs typeface="Arial" pitchFamily="34" charset="0"/>
            </a:endParaRPr>
          </a:p>
          <a:p>
            <a:pPr marL="431800" indent="-323850">
              <a:spcBef>
                <a:spcPct val="0"/>
              </a:spcBef>
              <a:spcAft>
                <a:spcPts val="1413"/>
              </a:spcAft>
              <a:buSzPct val="45000"/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80"/>
                </a:solidFill>
                <a:ea typeface="DejaVu LGC Sans"/>
                <a:cs typeface="DejaVu LGC Sans"/>
              </a:rPr>
              <a:t>Phase 3: The full machine</a:t>
            </a:r>
            <a:br>
              <a:rPr lang="en-US" sz="2200" b="1" dirty="0" smtClean="0">
                <a:solidFill>
                  <a:srgbClr val="000080"/>
                </a:solidFill>
                <a:ea typeface="DejaVu LGC Sans"/>
                <a:cs typeface="DejaVu LGC Sans"/>
              </a:rPr>
            </a:br>
            <a:r>
              <a:rPr lang="en-US" sz="900" b="1" dirty="0" smtClean="0">
                <a:solidFill>
                  <a:srgbClr val="000080"/>
                </a:solidFill>
                <a:ea typeface="DejaVu LGC Sans"/>
                <a:cs typeface="DejaVu LGC Sans"/>
              </a:rPr>
              <a:t>  </a:t>
            </a:r>
            <a:endParaRPr lang="en-US" sz="100" b="1" dirty="0" smtClean="0">
              <a:solidFill>
                <a:srgbClr val="000080"/>
              </a:solidFill>
              <a:ea typeface="DejaVu LGC Sans"/>
              <a:cs typeface="DejaVu LGC Sans"/>
            </a:endParaRPr>
          </a:p>
          <a:p>
            <a:pPr marL="863600" lvl="1" indent="-323850">
              <a:spcBef>
                <a:spcPct val="0"/>
              </a:spcBef>
              <a:spcAft>
                <a:spcPts val="1138"/>
              </a:spcAft>
              <a:buSzPct val="45000"/>
              <a:buFont typeface="StarSymbol"/>
              <a:buChar char="●"/>
            </a:pPr>
            <a:r>
              <a:rPr lang="en-US" sz="1600" dirty="0" smtClean="0">
                <a:solidFill>
                  <a:srgbClr val="000000"/>
                </a:solidFill>
                <a:ea typeface="DejaVu LGC Sans"/>
                <a:cs typeface="DejaVu LGC Sans"/>
              </a:rPr>
              <a:t>Summer / Fall 2011 (installation bunch compressor and X-band cavity)</a:t>
            </a:r>
          </a:p>
          <a:p>
            <a:pPr marL="863600" lvl="1" indent="-323850">
              <a:spcBef>
                <a:spcPct val="0"/>
              </a:spcBef>
              <a:spcAft>
                <a:spcPts val="1138"/>
              </a:spcAft>
              <a:buSzPct val="45000"/>
              <a:buFont typeface="StarSymbol"/>
              <a:buNone/>
            </a:pPr>
            <a:endParaRPr lang="en-US" sz="800" dirty="0" smtClean="0">
              <a:solidFill>
                <a:srgbClr val="000000"/>
              </a:solidFill>
              <a:ea typeface="DejaVu LGC Sans"/>
              <a:cs typeface="DejaVu LGC Sans"/>
            </a:endParaRPr>
          </a:p>
        </p:txBody>
      </p:sp>
      <p:sp>
        <p:nvSpPr>
          <p:cNvPr id="4" name="Straight Connector 3"/>
          <p:cNvSpPr/>
          <p:nvPr/>
        </p:nvSpPr>
        <p:spPr>
          <a:xfrm flipV="1">
            <a:off x="4424363" y="5008563"/>
            <a:ext cx="590550" cy="66675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5014913" y="5013325"/>
            <a:ext cx="95250" cy="1588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5122863" y="5010150"/>
            <a:ext cx="571500" cy="53975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 flipV="1">
            <a:off x="1169988" y="5053013"/>
            <a:ext cx="117475" cy="80962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890588" y="5062538"/>
            <a:ext cx="7707312" cy="1587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Freeform 8"/>
          <p:cNvSpPr/>
          <p:nvPr/>
        </p:nvSpPr>
        <p:spPr>
          <a:xfrm rot="5400000">
            <a:off x="869156" y="5029994"/>
            <a:ext cx="73025" cy="6508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653088" y="4965700"/>
            <a:ext cx="85725" cy="195263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5057775" y="5113338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151438" y="5113338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298950" y="4962525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4259263" y="4962525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846513" y="4962525"/>
            <a:ext cx="31750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803650" y="4962525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Freeform 16"/>
          <p:cNvSpPr/>
          <p:nvPr/>
        </p:nvSpPr>
        <p:spPr>
          <a:xfrm rot="5400000">
            <a:off x="2136775" y="4813300"/>
            <a:ext cx="60325" cy="504825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8" name="Freeform 17"/>
          <p:cNvSpPr/>
          <p:nvPr/>
        </p:nvSpPr>
        <p:spPr>
          <a:xfrm rot="5400000">
            <a:off x="2751138" y="4813300"/>
            <a:ext cx="60325" cy="504825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9" name="Freeform 18"/>
          <p:cNvSpPr/>
          <p:nvPr/>
        </p:nvSpPr>
        <p:spPr>
          <a:xfrm rot="5400000">
            <a:off x="1510506" y="4812507"/>
            <a:ext cx="60325" cy="506412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0" name="Freeform 19"/>
          <p:cNvSpPr/>
          <p:nvPr/>
        </p:nvSpPr>
        <p:spPr>
          <a:xfrm rot="5400000">
            <a:off x="3375025" y="4813300"/>
            <a:ext cx="60325" cy="504825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133475" y="5013325"/>
            <a:ext cx="20638" cy="968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109663" y="5013325"/>
            <a:ext cx="19050" cy="968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84263" y="5013325"/>
            <a:ext cx="20637" cy="968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201738" y="5118100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821363" y="4965700"/>
            <a:ext cx="31750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867400" y="4965700"/>
            <a:ext cx="31750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5932488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6010275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608806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6296025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6369050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6442075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534150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660241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673576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691991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710406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8" name="Freeform 37"/>
          <p:cNvSpPr/>
          <p:nvPr/>
        </p:nvSpPr>
        <p:spPr>
          <a:xfrm>
            <a:off x="729456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478713" y="4965700"/>
            <a:ext cx="33337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7658100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7848600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8032750" y="4965700"/>
            <a:ext cx="33338" cy="19526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8177213" y="5165725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4" name="Straight Connector 43"/>
          <p:cNvSpPr/>
          <p:nvPr/>
        </p:nvSpPr>
        <p:spPr>
          <a:xfrm>
            <a:off x="8135938" y="5064125"/>
            <a:ext cx="320675" cy="34925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8439150" y="4999038"/>
            <a:ext cx="173038" cy="1539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350125" y="5000625"/>
            <a:ext cx="101600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7727950" y="5000625"/>
            <a:ext cx="101600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6978650" y="5000625"/>
            <a:ext cx="101600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6635750" y="5000625"/>
            <a:ext cx="103188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6211888" y="5000625"/>
            <a:ext cx="104775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6102350" y="5000625"/>
            <a:ext cx="101600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5872163" y="5000625"/>
            <a:ext cx="104775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5475288" y="4992688"/>
            <a:ext cx="103187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5016500" y="4953000"/>
            <a:ext cx="104775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4527550" y="4991100"/>
            <a:ext cx="103188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4300538" y="5000625"/>
            <a:ext cx="103187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3910013" y="5000625"/>
            <a:ext cx="103187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3652838" y="5000625"/>
            <a:ext cx="103187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3028950" y="5000625"/>
            <a:ext cx="103188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2414588" y="5000625"/>
            <a:ext cx="101600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1793875" y="5000625"/>
            <a:ext cx="104775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1193800" y="5000625"/>
            <a:ext cx="103188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341438" y="4967288"/>
            <a:ext cx="403225" cy="188912"/>
            <a:chOff x="1478160" y="6172920"/>
            <a:chExt cx="446040" cy="209520"/>
          </a:xfrm>
        </p:grpSpPr>
        <p:grpSp>
          <p:nvGrpSpPr>
            <p:cNvPr id="3" name="Group 63"/>
            <p:cNvGrpSpPr>
              <a:grpSpLocks/>
            </p:cNvGrpSpPr>
            <p:nvPr/>
          </p:nvGrpSpPr>
          <p:grpSpPr bwMode="auto">
            <a:xfrm>
              <a:off x="1478160" y="6172920"/>
              <a:ext cx="446040" cy="57240"/>
              <a:chOff x="1478160" y="6172920"/>
              <a:chExt cx="446040" cy="57240"/>
            </a:xfrm>
          </p:grpSpPr>
          <p:grpSp>
            <p:nvGrpSpPr>
              <p:cNvPr id="63" name="Group 64"/>
              <p:cNvGrpSpPr>
                <a:grpSpLocks/>
              </p:cNvGrpSpPr>
              <p:nvPr/>
            </p:nvGrpSpPr>
            <p:grpSpPr bwMode="auto">
              <a:xfrm>
                <a:off x="1478160" y="6172920"/>
                <a:ext cx="93600" cy="57240"/>
                <a:chOff x="1478160" y="6172920"/>
                <a:chExt cx="93600" cy="57240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1478160" y="6172920"/>
                  <a:ext cx="89559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1479916" y="6178201"/>
                  <a:ext cx="87804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1478160" y="6181723"/>
                  <a:ext cx="93071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60" name="Group 68"/>
              <p:cNvGrpSpPr>
                <a:grpSpLocks/>
              </p:cNvGrpSpPr>
              <p:nvPr/>
            </p:nvGrpSpPr>
            <p:grpSpPr bwMode="auto">
              <a:xfrm>
                <a:off x="1598760" y="6172920"/>
                <a:ext cx="93960" cy="57240"/>
                <a:chOff x="1598760" y="6172920"/>
                <a:chExt cx="93960" cy="57240"/>
              </a:xfrm>
            </p:grpSpPr>
            <p:sp>
              <p:nvSpPr>
                <p:cNvPr id="70" name="Freeform 69"/>
                <p:cNvSpPr/>
                <p:nvPr/>
              </p:nvSpPr>
              <p:spPr>
                <a:xfrm>
                  <a:off x="1599327" y="6172920"/>
                  <a:ext cx="89560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1601084" y="6178201"/>
                  <a:ext cx="87803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72" name="Freeform 71"/>
                <p:cNvSpPr/>
                <p:nvPr/>
              </p:nvSpPr>
              <p:spPr>
                <a:xfrm>
                  <a:off x="1599327" y="6181723"/>
                  <a:ext cx="9307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61" name="Group 72"/>
              <p:cNvGrpSpPr>
                <a:grpSpLocks/>
              </p:cNvGrpSpPr>
              <p:nvPr/>
            </p:nvGrpSpPr>
            <p:grpSpPr bwMode="auto">
              <a:xfrm>
                <a:off x="1714680" y="6172920"/>
                <a:ext cx="92160" cy="57240"/>
                <a:chOff x="1714680" y="6172920"/>
                <a:chExt cx="92160" cy="57240"/>
              </a:xfrm>
            </p:grpSpPr>
            <p:sp>
              <p:nvSpPr>
                <p:cNvPr id="74" name="Freeform 73"/>
                <p:cNvSpPr/>
                <p:nvPr/>
              </p:nvSpPr>
              <p:spPr>
                <a:xfrm>
                  <a:off x="1715228" y="6172920"/>
                  <a:ext cx="89559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1716984" y="6178201"/>
                  <a:ext cx="87803" cy="49299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1715228" y="6181723"/>
                  <a:ext cx="91315" cy="49299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62" name="Group 76"/>
              <p:cNvGrpSpPr>
                <a:grpSpLocks/>
              </p:cNvGrpSpPr>
              <p:nvPr/>
            </p:nvGrpSpPr>
            <p:grpSpPr bwMode="auto">
              <a:xfrm>
                <a:off x="1830600" y="6172920"/>
                <a:ext cx="93600" cy="57240"/>
                <a:chOff x="1830600" y="6172920"/>
                <a:chExt cx="93600" cy="57240"/>
              </a:xfrm>
            </p:grpSpPr>
            <p:sp>
              <p:nvSpPr>
                <p:cNvPr id="78" name="Freeform 77"/>
                <p:cNvSpPr/>
                <p:nvPr/>
              </p:nvSpPr>
              <p:spPr>
                <a:xfrm>
                  <a:off x="1831128" y="6172920"/>
                  <a:ext cx="89560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>
                  <a:off x="1832884" y="6178201"/>
                  <a:ext cx="87804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80" name="Freeform 79"/>
                <p:cNvSpPr/>
                <p:nvPr/>
              </p:nvSpPr>
              <p:spPr>
                <a:xfrm>
                  <a:off x="1831128" y="6181723"/>
                  <a:ext cx="9307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108963" name="Group 80"/>
            <p:cNvGrpSpPr>
              <a:grpSpLocks/>
            </p:cNvGrpSpPr>
            <p:nvPr/>
          </p:nvGrpSpPr>
          <p:grpSpPr bwMode="auto">
            <a:xfrm>
              <a:off x="1478160" y="6325200"/>
              <a:ext cx="446040" cy="57240"/>
              <a:chOff x="1478160" y="6325200"/>
              <a:chExt cx="446040" cy="57240"/>
            </a:xfrm>
          </p:grpSpPr>
          <p:grpSp>
            <p:nvGrpSpPr>
              <p:cNvPr id="108964" name="Group 81"/>
              <p:cNvGrpSpPr>
                <a:grpSpLocks/>
              </p:cNvGrpSpPr>
              <p:nvPr/>
            </p:nvGrpSpPr>
            <p:grpSpPr bwMode="auto">
              <a:xfrm>
                <a:off x="1478160" y="6325200"/>
                <a:ext cx="93600" cy="57240"/>
                <a:chOff x="1478160" y="6325200"/>
                <a:chExt cx="93600" cy="57240"/>
              </a:xfrm>
            </p:grpSpPr>
            <p:sp>
              <p:nvSpPr>
                <p:cNvPr id="83" name="Freeform 82"/>
                <p:cNvSpPr/>
                <p:nvPr/>
              </p:nvSpPr>
              <p:spPr>
                <a:xfrm>
                  <a:off x="1478160" y="6324338"/>
                  <a:ext cx="89559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1479916" y="6329620"/>
                  <a:ext cx="87804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1478160" y="6333141"/>
                  <a:ext cx="93071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65" name="Group 85"/>
              <p:cNvGrpSpPr>
                <a:grpSpLocks/>
              </p:cNvGrpSpPr>
              <p:nvPr/>
            </p:nvGrpSpPr>
            <p:grpSpPr bwMode="auto">
              <a:xfrm>
                <a:off x="1598760" y="6325200"/>
                <a:ext cx="93960" cy="57240"/>
                <a:chOff x="1598760" y="6325200"/>
                <a:chExt cx="93960" cy="57240"/>
              </a:xfrm>
            </p:grpSpPr>
            <p:sp>
              <p:nvSpPr>
                <p:cNvPr id="87" name="Freeform 86"/>
                <p:cNvSpPr/>
                <p:nvPr/>
              </p:nvSpPr>
              <p:spPr>
                <a:xfrm>
                  <a:off x="1599327" y="6324338"/>
                  <a:ext cx="89560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88" name="Freeform 87"/>
                <p:cNvSpPr/>
                <p:nvPr/>
              </p:nvSpPr>
              <p:spPr>
                <a:xfrm>
                  <a:off x="1601084" y="6329620"/>
                  <a:ext cx="87803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89" name="Freeform 88"/>
                <p:cNvSpPr/>
                <p:nvPr/>
              </p:nvSpPr>
              <p:spPr>
                <a:xfrm>
                  <a:off x="1599327" y="6333141"/>
                  <a:ext cx="9307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66" name="Group 89"/>
              <p:cNvGrpSpPr>
                <a:grpSpLocks/>
              </p:cNvGrpSpPr>
              <p:nvPr/>
            </p:nvGrpSpPr>
            <p:grpSpPr bwMode="auto">
              <a:xfrm>
                <a:off x="1714680" y="6325200"/>
                <a:ext cx="92160" cy="57240"/>
                <a:chOff x="1714680" y="6325200"/>
                <a:chExt cx="92160" cy="57240"/>
              </a:xfrm>
            </p:grpSpPr>
            <p:sp>
              <p:nvSpPr>
                <p:cNvPr id="91" name="Freeform 90"/>
                <p:cNvSpPr/>
                <p:nvPr/>
              </p:nvSpPr>
              <p:spPr>
                <a:xfrm>
                  <a:off x="1715228" y="6324338"/>
                  <a:ext cx="89559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92" name="Freeform 91"/>
                <p:cNvSpPr/>
                <p:nvPr/>
              </p:nvSpPr>
              <p:spPr>
                <a:xfrm>
                  <a:off x="1716984" y="6329620"/>
                  <a:ext cx="87803" cy="49299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93" name="Freeform 92"/>
                <p:cNvSpPr/>
                <p:nvPr/>
              </p:nvSpPr>
              <p:spPr>
                <a:xfrm>
                  <a:off x="1715228" y="6333141"/>
                  <a:ext cx="91315" cy="49299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67" name="Group 93"/>
              <p:cNvGrpSpPr>
                <a:grpSpLocks/>
              </p:cNvGrpSpPr>
              <p:nvPr/>
            </p:nvGrpSpPr>
            <p:grpSpPr bwMode="auto">
              <a:xfrm>
                <a:off x="1830600" y="6325200"/>
                <a:ext cx="93600" cy="57240"/>
                <a:chOff x="1830600" y="6325200"/>
                <a:chExt cx="93600" cy="57240"/>
              </a:xfrm>
            </p:grpSpPr>
            <p:sp>
              <p:nvSpPr>
                <p:cNvPr id="95" name="Freeform 94"/>
                <p:cNvSpPr/>
                <p:nvPr/>
              </p:nvSpPr>
              <p:spPr>
                <a:xfrm>
                  <a:off x="1831128" y="6324338"/>
                  <a:ext cx="89560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96" name="Freeform 95"/>
                <p:cNvSpPr/>
                <p:nvPr/>
              </p:nvSpPr>
              <p:spPr>
                <a:xfrm>
                  <a:off x="1832884" y="6329620"/>
                  <a:ext cx="87804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97" name="Freeform 96"/>
                <p:cNvSpPr/>
                <p:nvPr/>
              </p:nvSpPr>
              <p:spPr>
                <a:xfrm>
                  <a:off x="1831128" y="6333141"/>
                  <a:ext cx="9307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108968" name="Group 97"/>
          <p:cNvGrpSpPr>
            <a:grpSpLocks/>
          </p:cNvGrpSpPr>
          <p:nvPr/>
        </p:nvGrpSpPr>
        <p:grpSpPr bwMode="auto">
          <a:xfrm>
            <a:off x="1960563" y="4967288"/>
            <a:ext cx="404812" cy="188912"/>
            <a:chOff x="2160720" y="6172920"/>
            <a:chExt cx="446400" cy="209520"/>
          </a:xfrm>
        </p:grpSpPr>
        <p:grpSp>
          <p:nvGrpSpPr>
            <p:cNvPr id="108969" name="Group 98"/>
            <p:cNvGrpSpPr>
              <a:grpSpLocks/>
            </p:cNvGrpSpPr>
            <p:nvPr/>
          </p:nvGrpSpPr>
          <p:grpSpPr bwMode="auto">
            <a:xfrm>
              <a:off x="2160720" y="6172920"/>
              <a:ext cx="446400" cy="57240"/>
              <a:chOff x="2160720" y="6172920"/>
              <a:chExt cx="446400" cy="57240"/>
            </a:xfrm>
          </p:grpSpPr>
          <p:grpSp>
            <p:nvGrpSpPr>
              <p:cNvPr id="108970" name="Group 99"/>
              <p:cNvGrpSpPr>
                <a:grpSpLocks/>
              </p:cNvGrpSpPr>
              <p:nvPr/>
            </p:nvGrpSpPr>
            <p:grpSpPr bwMode="auto">
              <a:xfrm>
                <a:off x="2160720" y="6172920"/>
                <a:ext cx="93960" cy="57240"/>
                <a:chOff x="2160720" y="6172920"/>
                <a:chExt cx="93960" cy="57240"/>
              </a:xfrm>
            </p:grpSpPr>
            <p:sp>
              <p:nvSpPr>
                <p:cNvPr id="101" name="Freeform 100"/>
                <p:cNvSpPr/>
                <p:nvPr/>
              </p:nvSpPr>
              <p:spPr>
                <a:xfrm>
                  <a:off x="2160720" y="6172920"/>
                  <a:ext cx="91031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>
                  <a:off x="2162470" y="6178201"/>
                  <a:ext cx="89281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03" name="Freeform 102"/>
                <p:cNvSpPr/>
                <p:nvPr/>
              </p:nvSpPr>
              <p:spPr>
                <a:xfrm>
                  <a:off x="2160720" y="6181723"/>
                  <a:ext cx="9453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71" name="Group 103"/>
              <p:cNvGrpSpPr>
                <a:grpSpLocks/>
              </p:cNvGrpSpPr>
              <p:nvPr/>
            </p:nvGrpSpPr>
            <p:grpSpPr bwMode="auto">
              <a:xfrm>
                <a:off x="2281680" y="6172920"/>
                <a:ext cx="93600" cy="57240"/>
                <a:chOff x="2281680" y="6172920"/>
                <a:chExt cx="93600" cy="57240"/>
              </a:xfrm>
            </p:grpSpPr>
            <p:sp>
              <p:nvSpPr>
                <p:cNvPr id="105" name="Freeform 104"/>
                <p:cNvSpPr/>
                <p:nvPr/>
              </p:nvSpPr>
              <p:spPr>
                <a:xfrm>
                  <a:off x="2281510" y="6172920"/>
                  <a:ext cx="91031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2283261" y="6178201"/>
                  <a:ext cx="89279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07" name="Freeform 106"/>
                <p:cNvSpPr/>
                <p:nvPr/>
              </p:nvSpPr>
              <p:spPr>
                <a:xfrm>
                  <a:off x="2281510" y="6181723"/>
                  <a:ext cx="9453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72" name="Group 107"/>
              <p:cNvGrpSpPr>
                <a:grpSpLocks/>
              </p:cNvGrpSpPr>
              <p:nvPr/>
            </p:nvGrpSpPr>
            <p:grpSpPr bwMode="auto">
              <a:xfrm>
                <a:off x="2397599" y="6172920"/>
                <a:ext cx="91800" cy="57240"/>
                <a:chOff x="2397599" y="6172920"/>
                <a:chExt cx="91800" cy="57240"/>
              </a:xfrm>
            </p:grpSpPr>
            <p:sp>
              <p:nvSpPr>
                <p:cNvPr id="109" name="Freeform 108"/>
                <p:cNvSpPr/>
                <p:nvPr/>
              </p:nvSpPr>
              <p:spPr>
                <a:xfrm>
                  <a:off x="2397049" y="6172920"/>
                  <a:ext cx="91030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10" name="Freeform 109"/>
                <p:cNvSpPr/>
                <p:nvPr/>
              </p:nvSpPr>
              <p:spPr>
                <a:xfrm>
                  <a:off x="2398800" y="6178201"/>
                  <a:ext cx="89279" cy="49299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2397049" y="6181723"/>
                  <a:ext cx="92781" cy="49299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73" name="Group 111"/>
              <p:cNvGrpSpPr>
                <a:grpSpLocks/>
              </p:cNvGrpSpPr>
              <p:nvPr/>
            </p:nvGrpSpPr>
            <p:grpSpPr bwMode="auto">
              <a:xfrm>
                <a:off x="2513160" y="6172920"/>
                <a:ext cx="93960" cy="57240"/>
                <a:chOff x="2513160" y="6172920"/>
                <a:chExt cx="93960" cy="57240"/>
              </a:xfrm>
            </p:grpSpPr>
            <p:sp>
              <p:nvSpPr>
                <p:cNvPr id="113" name="Freeform 112"/>
                <p:cNvSpPr/>
                <p:nvPr/>
              </p:nvSpPr>
              <p:spPr>
                <a:xfrm>
                  <a:off x="2512588" y="6172920"/>
                  <a:ext cx="91031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14" name="Freeform 113"/>
                <p:cNvSpPr/>
                <p:nvPr/>
              </p:nvSpPr>
              <p:spPr>
                <a:xfrm>
                  <a:off x="2514339" y="6178201"/>
                  <a:ext cx="89280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15" name="Freeform 114"/>
                <p:cNvSpPr/>
                <p:nvPr/>
              </p:nvSpPr>
              <p:spPr>
                <a:xfrm>
                  <a:off x="2512588" y="6181723"/>
                  <a:ext cx="9453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108974" name="Group 115"/>
            <p:cNvGrpSpPr>
              <a:grpSpLocks/>
            </p:cNvGrpSpPr>
            <p:nvPr/>
          </p:nvGrpSpPr>
          <p:grpSpPr bwMode="auto">
            <a:xfrm>
              <a:off x="2160720" y="6325200"/>
              <a:ext cx="446400" cy="57240"/>
              <a:chOff x="2160720" y="6325200"/>
              <a:chExt cx="446400" cy="57240"/>
            </a:xfrm>
          </p:grpSpPr>
          <p:grpSp>
            <p:nvGrpSpPr>
              <p:cNvPr id="108975" name="Group 116"/>
              <p:cNvGrpSpPr>
                <a:grpSpLocks/>
              </p:cNvGrpSpPr>
              <p:nvPr/>
            </p:nvGrpSpPr>
            <p:grpSpPr bwMode="auto">
              <a:xfrm>
                <a:off x="2160720" y="6325200"/>
                <a:ext cx="93960" cy="57240"/>
                <a:chOff x="2160720" y="6325200"/>
                <a:chExt cx="93960" cy="57240"/>
              </a:xfrm>
            </p:grpSpPr>
            <p:sp>
              <p:nvSpPr>
                <p:cNvPr id="118" name="Freeform 117"/>
                <p:cNvSpPr/>
                <p:nvPr/>
              </p:nvSpPr>
              <p:spPr>
                <a:xfrm>
                  <a:off x="2160720" y="6324338"/>
                  <a:ext cx="91031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19" name="Freeform 118"/>
                <p:cNvSpPr/>
                <p:nvPr/>
              </p:nvSpPr>
              <p:spPr>
                <a:xfrm>
                  <a:off x="2162470" y="6329620"/>
                  <a:ext cx="89281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20" name="Freeform 119"/>
                <p:cNvSpPr/>
                <p:nvPr/>
              </p:nvSpPr>
              <p:spPr>
                <a:xfrm>
                  <a:off x="2160720" y="6333141"/>
                  <a:ext cx="9453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76" name="Group 120"/>
              <p:cNvGrpSpPr>
                <a:grpSpLocks/>
              </p:cNvGrpSpPr>
              <p:nvPr/>
            </p:nvGrpSpPr>
            <p:grpSpPr bwMode="auto">
              <a:xfrm>
                <a:off x="2281680" y="6325200"/>
                <a:ext cx="93600" cy="57240"/>
                <a:chOff x="2281680" y="6325200"/>
                <a:chExt cx="93600" cy="57240"/>
              </a:xfrm>
            </p:grpSpPr>
            <p:sp>
              <p:nvSpPr>
                <p:cNvPr id="122" name="Freeform 121"/>
                <p:cNvSpPr/>
                <p:nvPr/>
              </p:nvSpPr>
              <p:spPr>
                <a:xfrm>
                  <a:off x="2281510" y="6324338"/>
                  <a:ext cx="91031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23" name="Freeform 122"/>
                <p:cNvSpPr/>
                <p:nvPr/>
              </p:nvSpPr>
              <p:spPr>
                <a:xfrm>
                  <a:off x="2283261" y="6329620"/>
                  <a:ext cx="89279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24" name="Freeform 123"/>
                <p:cNvSpPr/>
                <p:nvPr/>
              </p:nvSpPr>
              <p:spPr>
                <a:xfrm>
                  <a:off x="2281510" y="6333141"/>
                  <a:ext cx="9453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77" name="Group 124"/>
              <p:cNvGrpSpPr>
                <a:grpSpLocks/>
              </p:cNvGrpSpPr>
              <p:nvPr/>
            </p:nvGrpSpPr>
            <p:grpSpPr bwMode="auto">
              <a:xfrm>
                <a:off x="2397599" y="6325200"/>
                <a:ext cx="91800" cy="57240"/>
                <a:chOff x="2397599" y="6325200"/>
                <a:chExt cx="91800" cy="57240"/>
              </a:xfrm>
            </p:grpSpPr>
            <p:sp>
              <p:nvSpPr>
                <p:cNvPr id="126" name="Freeform 125"/>
                <p:cNvSpPr/>
                <p:nvPr/>
              </p:nvSpPr>
              <p:spPr>
                <a:xfrm>
                  <a:off x="2397049" y="6324338"/>
                  <a:ext cx="91030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27" name="Freeform 126"/>
                <p:cNvSpPr/>
                <p:nvPr/>
              </p:nvSpPr>
              <p:spPr>
                <a:xfrm>
                  <a:off x="2398800" y="6329620"/>
                  <a:ext cx="89279" cy="49299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28" name="Freeform 127"/>
                <p:cNvSpPr/>
                <p:nvPr/>
              </p:nvSpPr>
              <p:spPr>
                <a:xfrm>
                  <a:off x="2397049" y="6333141"/>
                  <a:ext cx="92781" cy="49299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78" name="Group 128"/>
              <p:cNvGrpSpPr>
                <a:grpSpLocks/>
              </p:cNvGrpSpPr>
              <p:nvPr/>
            </p:nvGrpSpPr>
            <p:grpSpPr bwMode="auto">
              <a:xfrm>
                <a:off x="2513160" y="6325200"/>
                <a:ext cx="93960" cy="57240"/>
                <a:chOff x="2513160" y="6325200"/>
                <a:chExt cx="93960" cy="57240"/>
              </a:xfrm>
            </p:grpSpPr>
            <p:sp>
              <p:nvSpPr>
                <p:cNvPr id="130" name="Freeform 129"/>
                <p:cNvSpPr/>
                <p:nvPr/>
              </p:nvSpPr>
              <p:spPr>
                <a:xfrm>
                  <a:off x="2512588" y="6324338"/>
                  <a:ext cx="91031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31" name="Freeform 130"/>
                <p:cNvSpPr/>
                <p:nvPr/>
              </p:nvSpPr>
              <p:spPr>
                <a:xfrm>
                  <a:off x="2514339" y="6329620"/>
                  <a:ext cx="89280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32" name="Freeform 131"/>
                <p:cNvSpPr/>
                <p:nvPr/>
              </p:nvSpPr>
              <p:spPr>
                <a:xfrm>
                  <a:off x="2512588" y="6333141"/>
                  <a:ext cx="94532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108984" name="Group 132"/>
          <p:cNvGrpSpPr>
            <a:grpSpLocks/>
          </p:cNvGrpSpPr>
          <p:nvPr/>
        </p:nvGrpSpPr>
        <p:grpSpPr bwMode="auto">
          <a:xfrm>
            <a:off x="2581275" y="4967288"/>
            <a:ext cx="404813" cy="188912"/>
            <a:chOff x="2845080" y="6172920"/>
            <a:chExt cx="446040" cy="209520"/>
          </a:xfrm>
        </p:grpSpPr>
        <p:grpSp>
          <p:nvGrpSpPr>
            <p:cNvPr id="108985" name="Group 133"/>
            <p:cNvGrpSpPr>
              <a:grpSpLocks/>
            </p:cNvGrpSpPr>
            <p:nvPr/>
          </p:nvGrpSpPr>
          <p:grpSpPr bwMode="auto">
            <a:xfrm>
              <a:off x="2845080" y="6172920"/>
              <a:ext cx="446040" cy="57240"/>
              <a:chOff x="2845080" y="6172920"/>
              <a:chExt cx="446040" cy="57240"/>
            </a:xfrm>
          </p:grpSpPr>
          <p:grpSp>
            <p:nvGrpSpPr>
              <p:cNvPr id="108986" name="Group 134"/>
              <p:cNvGrpSpPr>
                <a:grpSpLocks/>
              </p:cNvGrpSpPr>
              <p:nvPr/>
            </p:nvGrpSpPr>
            <p:grpSpPr bwMode="auto">
              <a:xfrm>
                <a:off x="2845080" y="6172920"/>
                <a:ext cx="93600" cy="57240"/>
                <a:chOff x="2845080" y="6172920"/>
                <a:chExt cx="93600" cy="57240"/>
              </a:xfrm>
            </p:grpSpPr>
            <p:sp>
              <p:nvSpPr>
                <p:cNvPr id="136" name="Freeform 135"/>
                <p:cNvSpPr/>
                <p:nvPr/>
              </p:nvSpPr>
              <p:spPr>
                <a:xfrm>
                  <a:off x="2845080" y="6172920"/>
                  <a:ext cx="9095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37" name="Freeform 136"/>
                <p:cNvSpPr/>
                <p:nvPr/>
              </p:nvSpPr>
              <p:spPr>
                <a:xfrm>
                  <a:off x="2846830" y="6178201"/>
                  <a:ext cx="89207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38" name="Freeform 137"/>
                <p:cNvSpPr/>
                <p:nvPr/>
              </p:nvSpPr>
              <p:spPr>
                <a:xfrm>
                  <a:off x="2845080" y="6181723"/>
                  <a:ext cx="94455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87" name="Group 138"/>
              <p:cNvGrpSpPr>
                <a:grpSpLocks/>
              </p:cNvGrpSpPr>
              <p:nvPr/>
            </p:nvGrpSpPr>
            <p:grpSpPr bwMode="auto">
              <a:xfrm>
                <a:off x="2965679" y="6172920"/>
                <a:ext cx="93600" cy="57240"/>
                <a:chOff x="2965679" y="6172920"/>
                <a:chExt cx="93600" cy="57240"/>
              </a:xfrm>
            </p:grpSpPr>
            <p:sp>
              <p:nvSpPr>
                <p:cNvPr id="140" name="Freeform 139"/>
                <p:cNvSpPr/>
                <p:nvPr/>
              </p:nvSpPr>
              <p:spPr>
                <a:xfrm>
                  <a:off x="2965774" y="6172920"/>
                  <a:ext cx="8920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41" name="Freeform 140"/>
                <p:cNvSpPr/>
                <p:nvPr/>
              </p:nvSpPr>
              <p:spPr>
                <a:xfrm>
                  <a:off x="2967522" y="6178201"/>
                  <a:ext cx="87458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42" name="Freeform 141"/>
                <p:cNvSpPr/>
                <p:nvPr/>
              </p:nvSpPr>
              <p:spPr>
                <a:xfrm>
                  <a:off x="2965774" y="6181723"/>
                  <a:ext cx="92705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88" name="Group 142"/>
              <p:cNvGrpSpPr>
                <a:grpSpLocks/>
              </p:cNvGrpSpPr>
              <p:nvPr/>
            </p:nvGrpSpPr>
            <p:grpSpPr bwMode="auto">
              <a:xfrm>
                <a:off x="3081600" y="6172920"/>
                <a:ext cx="92160" cy="57240"/>
                <a:chOff x="3081600" y="6172920"/>
                <a:chExt cx="92160" cy="57240"/>
              </a:xfrm>
            </p:grpSpPr>
            <p:sp>
              <p:nvSpPr>
                <p:cNvPr id="144" name="Freeform 143"/>
                <p:cNvSpPr/>
                <p:nvPr/>
              </p:nvSpPr>
              <p:spPr>
                <a:xfrm>
                  <a:off x="3081219" y="6172920"/>
                  <a:ext cx="9095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45" name="Freeform 144"/>
                <p:cNvSpPr/>
                <p:nvPr/>
              </p:nvSpPr>
              <p:spPr>
                <a:xfrm>
                  <a:off x="3082967" y="6178201"/>
                  <a:ext cx="89208" cy="49299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46" name="Freeform 145"/>
                <p:cNvSpPr/>
                <p:nvPr/>
              </p:nvSpPr>
              <p:spPr>
                <a:xfrm>
                  <a:off x="3081219" y="6181723"/>
                  <a:ext cx="92705" cy="49299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8989" name="Group 146"/>
              <p:cNvGrpSpPr>
                <a:grpSpLocks/>
              </p:cNvGrpSpPr>
              <p:nvPr/>
            </p:nvGrpSpPr>
            <p:grpSpPr bwMode="auto">
              <a:xfrm>
                <a:off x="3197520" y="6172920"/>
                <a:ext cx="93600" cy="57240"/>
                <a:chOff x="3197520" y="6172920"/>
                <a:chExt cx="93600" cy="57240"/>
              </a:xfrm>
            </p:grpSpPr>
            <p:sp>
              <p:nvSpPr>
                <p:cNvPr id="148" name="Freeform 147"/>
                <p:cNvSpPr/>
                <p:nvPr/>
              </p:nvSpPr>
              <p:spPr>
                <a:xfrm>
                  <a:off x="3196665" y="6172920"/>
                  <a:ext cx="9095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49" name="Freeform 148"/>
                <p:cNvSpPr/>
                <p:nvPr/>
              </p:nvSpPr>
              <p:spPr>
                <a:xfrm>
                  <a:off x="3198414" y="6178201"/>
                  <a:ext cx="89208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50" name="Freeform 149"/>
                <p:cNvSpPr/>
                <p:nvPr/>
              </p:nvSpPr>
              <p:spPr>
                <a:xfrm>
                  <a:off x="3196665" y="6181723"/>
                  <a:ext cx="94455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108990" name="Group 150"/>
            <p:cNvGrpSpPr>
              <a:grpSpLocks/>
            </p:cNvGrpSpPr>
            <p:nvPr/>
          </p:nvGrpSpPr>
          <p:grpSpPr bwMode="auto">
            <a:xfrm>
              <a:off x="2845080" y="6325200"/>
              <a:ext cx="446040" cy="57240"/>
              <a:chOff x="2845080" y="6325200"/>
              <a:chExt cx="446040" cy="57240"/>
            </a:xfrm>
          </p:grpSpPr>
          <p:grpSp>
            <p:nvGrpSpPr>
              <p:cNvPr id="108991" name="Group 151"/>
              <p:cNvGrpSpPr>
                <a:grpSpLocks/>
              </p:cNvGrpSpPr>
              <p:nvPr/>
            </p:nvGrpSpPr>
            <p:grpSpPr bwMode="auto">
              <a:xfrm>
                <a:off x="2845080" y="6325200"/>
                <a:ext cx="93600" cy="57240"/>
                <a:chOff x="2845080" y="6325200"/>
                <a:chExt cx="93600" cy="57240"/>
              </a:xfrm>
            </p:grpSpPr>
            <p:sp>
              <p:nvSpPr>
                <p:cNvPr id="153" name="Freeform 152"/>
                <p:cNvSpPr/>
                <p:nvPr/>
              </p:nvSpPr>
              <p:spPr>
                <a:xfrm>
                  <a:off x="2845080" y="6324338"/>
                  <a:ext cx="9095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54" name="Freeform 153"/>
                <p:cNvSpPr/>
                <p:nvPr/>
              </p:nvSpPr>
              <p:spPr>
                <a:xfrm>
                  <a:off x="2846830" y="6329620"/>
                  <a:ext cx="89207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55" name="Freeform 154"/>
                <p:cNvSpPr/>
                <p:nvPr/>
              </p:nvSpPr>
              <p:spPr>
                <a:xfrm>
                  <a:off x="2845080" y="6333141"/>
                  <a:ext cx="94455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64" name="Group 155"/>
              <p:cNvGrpSpPr>
                <a:grpSpLocks/>
              </p:cNvGrpSpPr>
              <p:nvPr/>
            </p:nvGrpSpPr>
            <p:grpSpPr bwMode="auto">
              <a:xfrm>
                <a:off x="2965679" y="6325200"/>
                <a:ext cx="93600" cy="57240"/>
                <a:chOff x="2965679" y="6325200"/>
                <a:chExt cx="93600" cy="57240"/>
              </a:xfrm>
            </p:grpSpPr>
            <p:sp>
              <p:nvSpPr>
                <p:cNvPr id="157" name="Freeform 156"/>
                <p:cNvSpPr/>
                <p:nvPr/>
              </p:nvSpPr>
              <p:spPr>
                <a:xfrm>
                  <a:off x="2965774" y="6324338"/>
                  <a:ext cx="8920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58" name="Freeform 157"/>
                <p:cNvSpPr/>
                <p:nvPr/>
              </p:nvSpPr>
              <p:spPr>
                <a:xfrm>
                  <a:off x="2967522" y="6329620"/>
                  <a:ext cx="87458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59" name="Freeform 158"/>
                <p:cNvSpPr/>
                <p:nvPr/>
              </p:nvSpPr>
              <p:spPr>
                <a:xfrm>
                  <a:off x="2965774" y="6333141"/>
                  <a:ext cx="92705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65" name="Group 159"/>
              <p:cNvGrpSpPr>
                <a:grpSpLocks/>
              </p:cNvGrpSpPr>
              <p:nvPr/>
            </p:nvGrpSpPr>
            <p:grpSpPr bwMode="auto">
              <a:xfrm>
                <a:off x="3081600" y="6325200"/>
                <a:ext cx="92160" cy="57240"/>
                <a:chOff x="3081600" y="6325200"/>
                <a:chExt cx="92160" cy="57240"/>
              </a:xfrm>
            </p:grpSpPr>
            <p:sp>
              <p:nvSpPr>
                <p:cNvPr id="161" name="Freeform 160"/>
                <p:cNvSpPr/>
                <p:nvPr/>
              </p:nvSpPr>
              <p:spPr>
                <a:xfrm>
                  <a:off x="3081219" y="6324338"/>
                  <a:ext cx="9095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62" name="Freeform 161"/>
                <p:cNvSpPr/>
                <p:nvPr/>
              </p:nvSpPr>
              <p:spPr>
                <a:xfrm>
                  <a:off x="3082967" y="6329620"/>
                  <a:ext cx="89208" cy="49299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63" name="Freeform 162"/>
                <p:cNvSpPr/>
                <p:nvPr/>
              </p:nvSpPr>
              <p:spPr>
                <a:xfrm>
                  <a:off x="3081219" y="6333141"/>
                  <a:ext cx="92705" cy="49299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69" name="Group 163"/>
              <p:cNvGrpSpPr>
                <a:grpSpLocks/>
              </p:cNvGrpSpPr>
              <p:nvPr/>
            </p:nvGrpSpPr>
            <p:grpSpPr bwMode="auto">
              <a:xfrm>
                <a:off x="3197520" y="6325200"/>
                <a:ext cx="93600" cy="57240"/>
                <a:chOff x="3197520" y="6325200"/>
                <a:chExt cx="93600" cy="57240"/>
              </a:xfrm>
            </p:grpSpPr>
            <p:sp>
              <p:nvSpPr>
                <p:cNvPr id="165" name="Freeform 164"/>
                <p:cNvSpPr/>
                <p:nvPr/>
              </p:nvSpPr>
              <p:spPr>
                <a:xfrm>
                  <a:off x="3196665" y="6324338"/>
                  <a:ext cx="90957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66" name="Freeform 165"/>
                <p:cNvSpPr/>
                <p:nvPr/>
              </p:nvSpPr>
              <p:spPr>
                <a:xfrm>
                  <a:off x="3198414" y="6329620"/>
                  <a:ext cx="89208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67" name="Freeform 166"/>
                <p:cNvSpPr/>
                <p:nvPr/>
              </p:nvSpPr>
              <p:spPr>
                <a:xfrm>
                  <a:off x="3196665" y="6333141"/>
                  <a:ext cx="94455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73" name="Group 167"/>
          <p:cNvGrpSpPr>
            <a:grpSpLocks/>
          </p:cNvGrpSpPr>
          <p:nvPr/>
        </p:nvGrpSpPr>
        <p:grpSpPr bwMode="auto">
          <a:xfrm>
            <a:off x="3203575" y="4967288"/>
            <a:ext cx="403225" cy="188912"/>
            <a:chOff x="3530880" y="6172920"/>
            <a:chExt cx="446039" cy="209520"/>
          </a:xfrm>
        </p:grpSpPr>
        <p:grpSp>
          <p:nvGrpSpPr>
            <p:cNvPr id="77" name="Group 168"/>
            <p:cNvGrpSpPr>
              <a:grpSpLocks/>
            </p:cNvGrpSpPr>
            <p:nvPr/>
          </p:nvGrpSpPr>
          <p:grpSpPr bwMode="auto">
            <a:xfrm>
              <a:off x="3530880" y="6172920"/>
              <a:ext cx="446039" cy="57240"/>
              <a:chOff x="3530880" y="6172920"/>
              <a:chExt cx="446039" cy="57240"/>
            </a:xfrm>
          </p:grpSpPr>
          <p:grpSp>
            <p:nvGrpSpPr>
              <p:cNvPr id="81" name="Group 169"/>
              <p:cNvGrpSpPr>
                <a:grpSpLocks/>
              </p:cNvGrpSpPr>
              <p:nvPr/>
            </p:nvGrpSpPr>
            <p:grpSpPr bwMode="auto">
              <a:xfrm>
                <a:off x="3530880" y="6172920"/>
                <a:ext cx="93600" cy="57240"/>
                <a:chOff x="3530880" y="6172920"/>
                <a:chExt cx="93600" cy="57240"/>
              </a:xfrm>
            </p:grpSpPr>
            <p:sp>
              <p:nvSpPr>
                <p:cNvPr id="171" name="Freeform 170"/>
                <p:cNvSpPr/>
                <p:nvPr/>
              </p:nvSpPr>
              <p:spPr>
                <a:xfrm>
                  <a:off x="3530880" y="6172920"/>
                  <a:ext cx="89559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72" name="Freeform 171"/>
                <p:cNvSpPr/>
                <p:nvPr/>
              </p:nvSpPr>
              <p:spPr>
                <a:xfrm>
                  <a:off x="3532637" y="6178201"/>
                  <a:ext cx="87803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73" name="Freeform 172"/>
                <p:cNvSpPr/>
                <p:nvPr/>
              </p:nvSpPr>
              <p:spPr>
                <a:xfrm>
                  <a:off x="3530880" y="6181723"/>
                  <a:ext cx="93071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82" name="Group 173"/>
              <p:cNvGrpSpPr>
                <a:grpSpLocks/>
              </p:cNvGrpSpPr>
              <p:nvPr/>
            </p:nvGrpSpPr>
            <p:grpSpPr bwMode="auto">
              <a:xfrm>
                <a:off x="3651479" y="6172920"/>
                <a:ext cx="93600" cy="57240"/>
                <a:chOff x="3651479" y="6172920"/>
                <a:chExt cx="93600" cy="57240"/>
              </a:xfrm>
            </p:grpSpPr>
            <p:sp>
              <p:nvSpPr>
                <p:cNvPr id="175" name="Freeform 174"/>
                <p:cNvSpPr/>
                <p:nvPr/>
              </p:nvSpPr>
              <p:spPr>
                <a:xfrm>
                  <a:off x="3652049" y="6172920"/>
                  <a:ext cx="89558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76" name="Freeform 175"/>
                <p:cNvSpPr/>
                <p:nvPr/>
              </p:nvSpPr>
              <p:spPr>
                <a:xfrm>
                  <a:off x="3653804" y="6178201"/>
                  <a:ext cx="87803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77" name="Freeform 176"/>
                <p:cNvSpPr/>
                <p:nvPr/>
              </p:nvSpPr>
              <p:spPr>
                <a:xfrm>
                  <a:off x="3652049" y="6181723"/>
                  <a:ext cx="93070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86" name="Group 177"/>
              <p:cNvGrpSpPr>
                <a:grpSpLocks/>
              </p:cNvGrpSpPr>
              <p:nvPr/>
            </p:nvGrpSpPr>
            <p:grpSpPr bwMode="auto">
              <a:xfrm>
                <a:off x="3767400" y="6172920"/>
                <a:ext cx="92160" cy="57240"/>
                <a:chOff x="3767400" y="6172920"/>
                <a:chExt cx="92160" cy="57240"/>
              </a:xfrm>
            </p:grpSpPr>
            <p:sp>
              <p:nvSpPr>
                <p:cNvPr id="179" name="Freeform 178"/>
                <p:cNvSpPr/>
                <p:nvPr/>
              </p:nvSpPr>
              <p:spPr>
                <a:xfrm>
                  <a:off x="3767949" y="6172920"/>
                  <a:ext cx="89558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80" name="Freeform 179"/>
                <p:cNvSpPr/>
                <p:nvPr/>
              </p:nvSpPr>
              <p:spPr>
                <a:xfrm>
                  <a:off x="3769704" y="6178201"/>
                  <a:ext cx="87803" cy="49299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81" name="Freeform 180"/>
                <p:cNvSpPr/>
                <p:nvPr/>
              </p:nvSpPr>
              <p:spPr>
                <a:xfrm>
                  <a:off x="3767949" y="6181723"/>
                  <a:ext cx="91315" cy="49299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90" name="Group 181"/>
              <p:cNvGrpSpPr>
                <a:grpSpLocks/>
              </p:cNvGrpSpPr>
              <p:nvPr/>
            </p:nvGrpSpPr>
            <p:grpSpPr bwMode="auto">
              <a:xfrm>
                <a:off x="3883319" y="6172920"/>
                <a:ext cx="93600" cy="57240"/>
                <a:chOff x="3883319" y="6172920"/>
                <a:chExt cx="93600" cy="57240"/>
              </a:xfrm>
            </p:grpSpPr>
            <p:sp>
              <p:nvSpPr>
                <p:cNvPr id="183" name="Freeform 182"/>
                <p:cNvSpPr/>
                <p:nvPr/>
              </p:nvSpPr>
              <p:spPr>
                <a:xfrm>
                  <a:off x="3883849" y="6172920"/>
                  <a:ext cx="89558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84" name="Freeform 183"/>
                <p:cNvSpPr/>
                <p:nvPr/>
              </p:nvSpPr>
              <p:spPr>
                <a:xfrm>
                  <a:off x="3885604" y="6178201"/>
                  <a:ext cx="87803" cy="49299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85" name="Freeform 184"/>
                <p:cNvSpPr/>
                <p:nvPr/>
              </p:nvSpPr>
              <p:spPr>
                <a:xfrm>
                  <a:off x="3883849" y="6181723"/>
                  <a:ext cx="93070" cy="49299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94" name="Group 185"/>
            <p:cNvGrpSpPr>
              <a:grpSpLocks/>
            </p:cNvGrpSpPr>
            <p:nvPr/>
          </p:nvGrpSpPr>
          <p:grpSpPr bwMode="auto">
            <a:xfrm>
              <a:off x="3530880" y="6325200"/>
              <a:ext cx="446039" cy="57240"/>
              <a:chOff x="3530880" y="6325200"/>
              <a:chExt cx="446039" cy="57240"/>
            </a:xfrm>
          </p:grpSpPr>
          <p:grpSp>
            <p:nvGrpSpPr>
              <p:cNvPr id="98" name="Group 186"/>
              <p:cNvGrpSpPr>
                <a:grpSpLocks/>
              </p:cNvGrpSpPr>
              <p:nvPr/>
            </p:nvGrpSpPr>
            <p:grpSpPr bwMode="auto">
              <a:xfrm>
                <a:off x="3530880" y="6325200"/>
                <a:ext cx="93600" cy="57240"/>
                <a:chOff x="3530880" y="6325200"/>
                <a:chExt cx="93600" cy="57240"/>
              </a:xfrm>
            </p:grpSpPr>
            <p:sp>
              <p:nvSpPr>
                <p:cNvPr id="188" name="Freeform 187"/>
                <p:cNvSpPr/>
                <p:nvPr/>
              </p:nvSpPr>
              <p:spPr>
                <a:xfrm>
                  <a:off x="3530880" y="6324338"/>
                  <a:ext cx="89559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89" name="Freeform 188"/>
                <p:cNvSpPr/>
                <p:nvPr/>
              </p:nvSpPr>
              <p:spPr>
                <a:xfrm>
                  <a:off x="3532637" y="6329620"/>
                  <a:ext cx="87803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90" name="Freeform 189"/>
                <p:cNvSpPr/>
                <p:nvPr/>
              </p:nvSpPr>
              <p:spPr>
                <a:xfrm>
                  <a:off x="3530880" y="6333141"/>
                  <a:ext cx="93071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99" name="Group 190"/>
              <p:cNvGrpSpPr>
                <a:grpSpLocks/>
              </p:cNvGrpSpPr>
              <p:nvPr/>
            </p:nvGrpSpPr>
            <p:grpSpPr bwMode="auto">
              <a:xfrm>
                <a:off x="3651479" y="6325200"/>
                <a:ext cx="93600" cy="57240"/>
                <a:chOff x="3651479" y="6325200"/>
                <a:chExt cx="93600" cy="57240"/>
              </a:xfrm>
            </p:grpSpPr>
            <p:sp>
              <p:nvSpPr>
                <p:cNvPr id="192" name="Freeform 191"/>
                <p:cNvSpPr/>
                <p:nvPr/>
              </p:nvSpPr>
              <p:spPr>
                <a:xfrm>
                  <a:off x="3652049" y="6324338"/>
                  <a:ext cx="89558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93" name="Freeform 192"/>
                <p:cNvSpPr/>
                <p:nvPr/>
              </p:nvSpPr>
              <p:spPr>
                <a:xfrm>
                  <a:off x="3653804" y="6329620"/>
                  <a:ext cx="87803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94" name="Freeform 193"/>
                <p:cNvSpPr/>
                <p:nvPr/>
              </p:nvSpPr>
              <p:spPr>
                <a:xfrm>
                  <a:off x="3652049" y="6333141"/>
                  <a:ext cx="93070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0" name="Group 194"/>
              <p:cNvGrpSpPr>
                <a:grpSpLocks/>
              </p:cNvGrpSpPr>
              <p:nvPr/>
            </p:nvGrpSpPr>
            <p:grpSpPr bwMode="auto">
              <a:xfrm>
                <a:off x="3767400" y="6325200"/>
                <a:ext cx="92160" cy="57240"/>
                <a:chOff x="3767400" y="6325200"/>
                <a:chExt cx="92160" cy="57240"/>
              </a:xfrm>
            </p:grpSpPr>
            <p:sp>
              <p:nvSpPr>
                <p:cNvPr id="196" name="Freeform 195"/>
                <p:cNvSpPr/>
                <p:nvPr/>
              </p:nvSpPr>
              <p:spPr>
                <a:xfrm>
                  <a:off x="3767949" y="6324338"/>
                  <a:ext cx="89558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97" name="Freeform 196"/>
                <p:cNvSpPr/>
                <p:nvPr/>
              </p:nvSpPr>
              <p:spPr>
                <a:xfrm>
                  <a:off x="3769704" y="6329620"/>
                  <a:ext cx="87803" cy="49299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198" name="Freeform 197"/>
                <p:cNvSpPr/>
                <p:nvPr/>
              </p:nvSpPr>
              <p:spPr>
                <a:xfrm>
                  <a:off x="3767949" y="6333141"/>
                  <a:ext cx="91315" cy="49299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04" name="Group 198"/>
              <p:cNvGrpSpPr>
                <a:grpSpLocks/>
              </p:cNvGrpSpPr>
              <p:nvPr/>
            </p:nvGrpSpPr>
            <p:grpSpPr bwMode="auto">
              <a:xfrm>
                <a:off x="3883319" y="6325200"/>
                <a:ext cx="93600" cy="57240"/>
                <a:chOff x="3883319" y="6325200"/>
                <a:chExt cx="93600" cy="57240"/>
              </a:xfrm>
            </p:grpSpPr>
            <p:sp>
              <p:nvSpPr>
                <p:cNvPr id="200" name="Freeform 199"/>
                <p:cNvSpPr/>
                <p:nvPr/>
              </p:nvSpPr>
              <p:spPr>
                <a:xfrm>
                  <a:off x="3883849" y="6324338"/>
                  <a:ext cx="89558" cy="5458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01" name="Freeform 200"/>
                <p:cNvSpPr/>
                <p:nvPr/>
              </p:nvSpPr>
              <p:spPr>
                <a:xfrm>
                  <a:off x="3885604" y="6329620"/>
                  <a:ext cx="87803" cy="49299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02" name="Freeform 201"/>
                <p:cNvSpPr/>
                <p:nvPr/>
              </p:nvSpPr>
              <p:spPr>
                <a:xfrm>
                  <a:off x="3883849" y="6333141"/>
                  <a:ext cx="93070" cy="49299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108" name="Group 202"/>
          <p:cNvGrpSpPr>
            <a:grpSpLocks/>
          </p:cNvGrpSpPr>
          <p:nvPr/>
        </p:nvGrpSpPr>
        <p:grpSpPr bwMode="auto">
          <a:xfrm>
            <a:off x="930275" y="5078413"/>
            <a:ext cx="60325" cy="50800"/>
            <a:chOff x="1025999" y="6296760"/>
            <a:chExt cx="66600" cy="55440"/>
          </a:xfrm>
        </p:grpSpPr>
        <p:sp>
          <p:nvSpPr>
            <p:cNvPr id="204" name="Freeform 203"/>
            <p:cNvSpPr/>
            <p:nvPr/>
          </p:nvSpPr>
          <p:spPr>
            <a:xfrm>
              <a:off x="1025999" y="6296760"/>
              <a:ext cx="64848" cy="5197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66FF33"/>
            </a:solidFill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05" name="Freeform 204"/>
            <p:cNvSpPr/>
            <p:nvPr/>
          </p:nvSpPr>
          <p:spPr>
            <a:xfrm>
              <a:off x="1027752" y="6301957"/>
              <a:ext cx="63095" cy="48510"/>
            </a:xfrm>
            <a:custGeom>
              <a:avLst/>
              <a:gdLst>
                <a:gd name="f0" fmla="val 0"/>
                <a:gd name="f1" fmla="val 134"/>
                <a:gd name="f2" fmla="val 176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77" h="135">
                  <a:moveTo>
                    <a:pt x="f0" y="f1"/>
                  </a:moveTo>
                  <a:lnTo>
                    <a:pt x="f2" y="f0"/>
                  </a:lnTo>
                  <a:lnTo>
                    <a:pt x="f0" y="f1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06" name="Freeform 205"/>
            <p:cNvSpPr/>
            <p:nvPr/>
          </p:nvSpPr>
          <p:spPr>
            <a:xfrm>
              <a:off x="1025999" y="6305422"/>
              <a:ext cx="66600" cy="46778"/>
            </a:xfrm>
            <a:custGeom>
              <a:avLst/>
              <a:gdLst>
                <a:gd name="f0" fmla="val 0"/>
                <a:gd name="f1" fmla="val 185"/>
                <a:gd name="f2" fmla="val 133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86" h="134">
                  <a:moveTo>
                    <a:pt x="f0" y="f0"/>
                  </a:moveTo>
                  <a:lnTo>
                    <a:pt x="f1" y="f2"/>
                  </a:lnTo>
                  <a:lnTo>
                    <a:pt x="f0" y="f0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</p:grpSp>
      <p:grpSp>
        <p:nvGrpSpPr>
          <p:cNvPr id="112" name="Group 206"/>
          <p:cNvGrpSpPr>
            <a:grpSpLocks/>
          </p:cNvGrpSpPr>
          <p:nvPr/>
        </p:nvGrpSpPr>
        <p:grpSpPr bwMode="auto">
          <a:xfrm>
            <a:off x="930275" y="4997450"/>
            <a:ext cx="60325" cy="49213"/>
            <a:chOff x="1025999" y="6206399"/>
            <a:chExt cx="66600" cy="55440"/>
          </a:xfrm>
        </p:grpSpPr>
        <p:sp>
          <p:nvSpPr>
            <p:cNvPr id="208" name="Freeform 207"/>
            <p:cNvSpPr/>
            <p:nvPr/>
          </p:nvSpPr>
          <p:spPr>
            <a:xfrm>
              <a:off x="1025999" y="6206399"/>
              <a:ext cx="64848" cy="5186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66FF33"/>
            </a:solidFill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09" name="Freeform 208"/>
            <p:cNvSpPr/>
            <p:nvPr/>
          </p:nvSpPr>
          <p:spPr>
            <a:xfrm>
              <a:off x="1027752" y="6211765"/>
              <a:ext cx="63095" cy="48285"/>
            </a:xfrm>
            <a:custGeom>
              <a:avLst/>
              <a:gdLst>
                <a:gd name="f0" fmla="val 0"/>
                <a:gd name="f1" fmla="val 134"/>
                <a:gd name="f2" fmla="val 176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77" h="135">
                  <a:moveTo>
                    <a:pt x="f0" y="f1"/>
                  </a:moveTo>
                  <a:lnTo>
                    <a:pt x="f2" y="f0"/>
                  </a:lnTo>
                  <a:lnTo>
                    <a:pt x="f0" y="f1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10" name="Freeform 209"/>
            <p:cNvSpPr/>
            <p:nvPr/>
          </p:nvSpPr>
          <p:spPr>
            <a:xfrm>
              <a:off x="1025999" y="6213552"/>
              <a:ext cx="66600" cy="48287"/>
            </a:xfrm>
            <a:custGeom>
              <a:avLst/>
              <a:gdLst>
                <a:gd name="f0" fmla="val 0"/>
                <a:gd name="f1" fmla="val 185"/>
                <a:gd name="f2" fmla="val 133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86" h="134">
                  <a:moveTo>
                    <a:pt x="f0" y="f0"/>
                  </a:moveTo>
                  <a:lnTo>
                    <a:pt x="f1" y="f2"/>
                  </a:lnTo>
                  <a:lnTo>
                    <a:pt x="f0" y="f0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</p:grpSp>
      <p:sp>
        <p:nvSpPr>
          <p:cNvPr id="211" name="Freeform 210"/>
          <p:cNvSpPr/>
          <p:nvPr/>
        </p:nvSpPr>
        <p:spPr>
          <a:xfrm>
            <a:off x="7947025" y="5013325"/>
            <a:ext cx="41275" cy="10001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2" name="Freeform 211"/>
          <p:cNvSpPr/>
          <p:nvPr/>
        </p:nvSpPr>
        <p:spPr>
          <a:xfrm>
            <a:off x="7569200" y="5010150"/>
            <a:ext cx="41275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3" name="Freeform 212"/>
          <p:cNvSpPr/>
          <p:nvPr/>
        </p:nvSpPr>
        <p:spPr>
          <a:xfrm>
            <a:off x="7191375" y="5010150"/>
            <a:ext cx="41275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4" name="Freeform 213"/>
          <p:cNvSpPr/>
          <p:nvPr/>
        </p:nvSpPr>
        <p:spPr>
          <a:xfrm>
            <a:off x="6821488" y="5013325"/>
            <a:ext cx="42862" cy="10001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5" name="Freeform 214"/>
          <p:cNvSpPr/>
          <p:nvPr/>
        </p:nvSpPr>
        <p:spPr>
          <a:xfrm rot="5400000">
            <a:off x="6174581" y="5041107"/>
            <a:ext cx="73025" cy="42862"/>
          </a:xfrm>
          <a:custGeom>
            <a:avLst>
              <a:gd name="f0" fmla="val 8382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6" name="Freeform 215"/>
          <p:cNvSpPr/>
          <p:nvPr/>
        </p:nvSpPr>
        <p:spPr>
          <a:xfrm>
            <a:off x="1181100" y="5010150"/>
            <a:ext cx="41275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7" name="Freeform 216"/>
          <p:cNvSpPr/>
          <p:nvPr/>
        </p:nvSpPr>
        <p:spPr>
          <a:xfrm>
            <a:off x="1011238" y="5013325"/>
            <a:ext cx="42862" cy="10001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8" name="Freeform 217"/>
          <p:cNvSpPr/>
          <p:nvPr/>
        </p:nvSpPr>
        <p:spPr>
          <a:xfrm>
            <a:off x="1050925" y="5013325"/>
            <a:ext cx="42863" cy="10001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9" name="Freeform 218"/>
          <p:cNvSpPr/>
          <p:nvPr/>
        </p:nvSpPr>
        <p:spPr>
          <a:xfrm>
            <a:off x="4497388" y="5013325"/>
            <a:ext cx="20637" cy="968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0" name="Freeform 219"/>
          <p:cNvSpPr/>
          <p:nvPr/>
        </p:nvSpPr>
        <p:spPr>
          <a:xfrm>
            <a:off x="5584825" y="5021263"/>
            <a:ext cx="20638" cy="96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1" name="Freeform 220"/>
          <p:cNvSpPr/>
          <p:nvPr/>
        </p:nvSpPr>
        <p:spPr>
          <a:xfrm>
            <a:off x="4386263" y="4962525"/>
            <a:ext cx="85725" cy="19685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2" name="Freeform 221"/>
          <p:cNvSpPr/>
          <p:nvPr/>
        </p:nvSpPr>
        <p:spPr>
          <a:xfrm>
            <a:off x="8331200" y="5000625"/>
            <a:ext cx="101600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3" name="Freeform 222"/>
          <p:cNvSpPr/>
          <p:nvPr/>
        </p:nvSpPr>
        <p:spPr>
          <a:xfrm>
            <a:off x="8320088" y="5027613"/>
            <a:ext cx="104775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4" name="Freeform 223"/>
          <p:cNvSpPr/>
          <p:nvPr/>
        </p:nvSpPr>
        <p:spPr>
          <a:xfrm rot="5400000">
            <a:off x="4041775" y="5010151"/>
            <a:ext cx="58737" cy="106362"/>
          </a:xfrm>
          <a:custGeom>
            <a:avLst>
              <a:gd name="f0" fmla="val 5268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CC6633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5" name="Freeform 224"/>
          <p:cNvSpPr/>
          <p:nvPr/>
        </p:nvSpPr>
        <p:spPr>
          <a:xfrm>
            <a:off x="4105275" y="5000625"/>
            <a:ext cx="103188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6" name="Freeform 225"/>
          <p:cNvSpPr/>
          <p:nvPr/>
        </p:nvSpPr>
        <p:spPr>
          <a:xfrm>
            <a:off x="3760788" y="4962525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7" name="Freeform 226"/>
          <p:cNvSpPr/>
          <p:nvPr/>
        </p:nvSpPr>
        <p:spPr>
          <a:xfrm>
            <a:off x="1246188" y="5075238"/>
            <a:ext cx="41275" cy="103187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8" name="Straight Connector 227"/>
          <p:cNvSpPr/>
          <p:nvPr/>
        </p:nvSpPr>
        <p:spPr>
          <a:xfrm flipH="1" flipV="1">
            <a:off x="1150938" y="3062288"/>
            <a:ext cx="117475" cy="79375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29" name="Straight Connector 228"/>
          <p:cNvSpPr/>
          <p:nvPr/>
        </p:nvSpPr>
        <p:spPr>
          <a:xfrm>
            <a:off x="871538" y="3070225"/>
            <a:ext cx="7708900" cy="1588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0" name="Freeform 229"/>
          <p:cNvSpPr/>
          <p:nvPr/>
        </p:nvSpPr>
        <p:spPr>
          <a:xfrm rot="5400000">
            <a:off x="850900" y="3038475"/>
            <a:ext cx="73025" cy="66675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1" name="Freeform 230"/>
          <p:cNvSpPr/>
          <p:nvPr/>
        </p:nvSpPr>
        <p:spPr>
          <a:xfrm>
            <a:off x="4279900" y="2971800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2" name="Freeform 231"/>
          <p:cNvSpPr/>
          <p:nvPr/>
        </p:nvSpPr>
        <p:spPr>
          <a:xfrm>
            <a:off x="4241800" y="2971800"/>
            <a:ext cx="31750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3" name="Freeform 232"/>
          <p:cNvSpPr/>
          <p:nvPr/>
        </p:nvSpPr>
        <p:spPr>
          <a:xfrm>
            <a:off x="3822700" y="2971800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4" name="Freeform 233"/>
          <p:cNvSpPr/>
          <p:nvPr/>
        </p:nvSpPr>
        <p:spPr>
          <a:xfrm>
            <a:off x="3783013" y="2971800"/>
            <a:ext cx="31750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5" name="Freeform 234"/>
          <p:cNvSpPr/>
          <p:nvPr/>
        </p:nvSpPr>
        <p:spPr>
          <a:xfrm rot="5400000">
            <a:off x="2118519" y="2821781"/>
            <a:ext cx="58738" cy="504825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6" name="Freeform 235"/>
          <p:cNvSpPr/>
          <p:nvPr/>
        </p:nvSpPr>
        <p:spPr>
          <a:xfrm rot="5400000">
            <a:off x="2733675" y="2820988"/>
            <a:ext cx="58738" cy="506412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7" name="Freeform 236"/>
          <p:cNvSpPr/>
          <p:nvPr/>
        </p:nvSpPr>
        <p:spPr>
          <a:xfrm rot="5400000">
            <a:off x="1493044" y="2820194"/>
            <a:ext cx="58738" cy="508000"/>
          </a:xfrm>
          <a:custGeom>
            <a:avLst>
              <a:gd name="f0" fmla="val 134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8" name="Freeform 237"/>
          <p:cNvSpPr/>
          <p:nvPr/>
        </p:nvSpPr>
        <p:spPr>
          <a:xfrm>
            <a:off x="1114425" y="3021013"/>
            <a:ext cx="20638" cy="96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9" name="Freeform 238"/>
          <p:cNvSpPr/>
          <p:nvPr/>
        </p:nvSpPr>
        <p:spPr>
          <a:xfrm>
            <a:off x="1090613" y="3021013"/>
            <a:ext cx="20637" cy="96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0" name="Freeform 239"/>
          <p:cNvSpPr/>
          <p:nvPr/>
        </p:nvSpPr>
        <p:spPr>
          <a:xfrm>
            <a:off x="1065213" y="3021013"/>
            <a:ext cx="20637" cy="96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1" name="Freeform 240"/>
          <p:cNvSpPr/>
          <p:nvPr/>
        </p:nvSpPr>
        <p:spPr>
          <a:xfrm>
            <a:off x="1182688" y="3125788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2" name="Freeform 241"/>
          <p:cNvSpPr/>
          <p:nvPr/>
        </p:nvSpPr>
        <p:spPr>
          <a:xfrm>
            <a:off x="580231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3" name="Freeform 242"/>
          <p:cNvSpPr/>
          <p:nvPr/>
        </p:nvSpPr>
        <p:spPr>
          <a:xfrm>
            <a:off x="5848350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4" name="Freeform 243"/>
          <p:cNvSpPr/>
          <p:nvPr/>
        </p:nvSpPr>
        <p:spPr>
          <a:xfrm>
            <a:off x="5915025" y="2973388"/>
            <a:ext cx="31750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5" name="Freeform 244"/>
          <p:cNvSpPr/>
          <p:nvPr/>
        </p:nvSpPr>
        <p:spPr>
          <a:xfrm>
            <a:off x="5992813" y="2973388"/>
            <a:ext cx="31750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6" name="Freeform 245"/>
          <p:cNvSpPr/>
          <p:nvPr/>
        </p:nvSpPr>
        <p:spPr>
          <a:xfrm>
            <a:off x="6070600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7" name="Freeform 246"/>
          <p:cNvSpPr/>
          <p:nvPr/>
        </p:nvSpPr>
        <p:spPr>
          <a:xfrm>
            <a:off x="6276975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8" name="Freeform 247"/>
          <p:cNvSpPr/>
          <p:nvPr/>
        </p:nvSpPr>
        <p:spPr>
          <a:xfrm>
            <a:off x="6350000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9" name="Freeform 248"/>
          <p:cNvSpPr/>
          <p:nvPr/>
        </p:nvSpPr>
        <p:spPr>
          <a:xfrm>
            <a:off x="642461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0" name="Freeform 249"/>
          <p:cNvSpPr/>
          <p:nvPr/>
        </p:nvSpPr>
        <p:spPr>
          <a:xfrm>
            <a:off x="6516688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1" name="Freeform 250"/>
          <p:cNvSpPr/>
          <p:nvPr/>
        </p:nvSpPr>
        <p:spPr>
          <a:xfrm>
            <a:off x="658336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2" name="Freeform 251"/>
          <p:cNvSpPr/>
          <p:nvPr/>
        </p:nvSpPr>
        <p:spPr>
          <a:xfrm>
            <a:off x="671671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3" name="Freeform 252"/>
          <p:cNvSpPr/>
          <p:nvPr/>
        </p:nvSpPr>
        <p:spPr>
          <a:xfrm>
            <a:off x="690086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4" name="Freeform 253"/>
          <p:cNvSpPr/>
          <p:nvPr/>
        </p:nvSpPr>
        <p:spPr>
          <a:xfrm>
            <a:off x="708501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5" name="Freeform 254"/>
          <p:cNvSpPr/>
          <p:nvPr/>
        </p:nvSpPr>
        <p:spPr>
          <a:xfrm>
            <a:off x="727551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6" name="Freeform 255"/>
          <p:cNvSpPr/>
          <p:nvPr/>
        </p:nvSpPr>
        <p:spPr>
          <a:xfrm>
            <a:off x="7459663" y="2973388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7" name="Freeform 256"/>
          <p:cNvSpPr/>
          <p:nvPr/>
        </p:nvSpPr>
        <p:spPr>
          <a:xfrm>
            <a:off x="7639050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8" name="Freeform 257"/>
          <p:cNvSpPr/>
          <p:nvPr/>
        </p:nvSpPr>
        <p:spPr>
          <a:xfrm>
            <a:off x="7829550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59" name="Freeform 258"/>
          <p:cNvSpPr/>
          <p:nvPr/>
        </p:nvSpPr>
        <p:spPr>
          <a:xfrm>
            <a:off x="8013700" y="2973388"/>
            <a:ext cx="33338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0" name="Freeform 259"/>
          <p:cNvSpPr/>
          <p:nvPr/>
        </p:nvSpPr>
        <p:spPr>
          <a:xfrm>
            <a:off x="8158163" y="3175000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1" name="Straight Connector 260"/>
          <p:cNvSpPr/>
          <p:nvPr/>
        </p:nvSpPr>
        <p:spPr>
          <a:xfrm>
            <a:off x="8118475" y="3073400"/>
            <a:ext cx="320675" cy="34925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2" name="Freeform 261"/>
          <p:cNvSpPr/>
          <p:nvPr/>
        </p:nvSpPr>
        <p:spPr>
          <a:xfrm>
            <a:off x="8420100" y="3008313"/>
            <a:ext cx="173038" cy="152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3" name="Freeform 262"/>
          <p:cNvSpPr/>
          <p:nvPr/>
        </p:nvSpPr>
        <p:spPr>
          <a:xfrm>
            <a:off x="7331075" y="3009900"/>
            <a:ext cx="103188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4" name="Freeform 263"/>
          <p:cNvSpPr/>
          <p:nvPr/>
        </p:nvSpPr>
        <p:spPr>
          <a:xfrm>
            <a:off x="7708900" y="3009900"/>
            <a:ext cx="101600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5" name="Freeform 264"/>
          <p:cNvSpPr/>
          <p:nvPr/>
        </p:nvSpPr>
        <p:spPr>
          <a:xfrm>
            <a:off x="6959600" y="3009900"/>
            <a:ext cx="103188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6" name="Freeform 265"/>
          <p:cNvSpPr/>
          <p:nvPr/>
        </p:nvSpPr>
        <p:spPr>
          <a:xfrm>
            <a:off x="6616700" y="3009900"/>
            <a:ext cx="104775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7" name="Freeform 266"/>
          <p:cNvSpPr/>
          <p:nvPr/>
        </p:nvSpPr>
        <p:spPr>
          <a:xfrm>
            <a:off x="6194425" y="3009900"/>
            <a:ext cx="103188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8" name="Freeform 267"/>
          <p:cNvSpPr/>
          <p:nvPr/>
        </p:nvSpPr>
        <p:spPr>
          <a:xfrm>
            <a:off x="6083300" y="3009900"/>
            <a:ext cx="101600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69" name="Freeform 268"/>
          <p:cNvSpPr/>
          <p:nvPr/>
        </p:nvSpPr>
        <p:spPr>
          <a:xfrm>
            <a:off x="5854700" y="3009900"/>
            <a:ext cx="103188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0" name="Freeform 269"/>
          <p:cNvSpPr/>
          <p:nvPr/>
        </p:nvSpPr>
        <p:spPr>
          <a:xfrm>
            <a:off x="5456238" y="3009900"/>
            <a:ext cx="103187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1" name="Freeform 270"/>
          <p:cNvSpPr/>
          <p:nvPr/>
        </p:nvSpPr>
        <p:spPr>
          <a:xfrm>
            <a:off x="4976813" y="3009900"/>
            <a:ext cx="104775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2" name="Freeform 271"/>
          <p:cNvSpPr/>
          <p:nvPr/>
        </p:nvSpPr>
        <p:spPr>
          <a:xfrm>
            <a:off x="4508500" y="3009900"/>
            <a:ext cx="104775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3" name="Freeform 272"/>
          <p:cNvSpPr/>
          <p:nvPr/>
        </p:nvSpPr>
        <p:spPr>
          <a:xfrm>
            <a:off x="4281488" y="3009900"/>
            <a:ext cx="103187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4" name="Freeform 273"/>
          <p:cNvSpPr/>
          <p:nvPr/>
        </p:nvSpPr>
        <p:spPr>
          <a:xfrm>
            <a:off x="3633788" y="3009900"/>
            <a:ext cx="103187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5" name="Freeform 274"/>
          <p:cNvSpPr/>
          <p:nvPr/>
        </p:nvSpPr>
        <p:spPr>
          <a:xfrm>
            <a:off x="3009900" y="3009900"/>
            <a:ext cx="103188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6" name="Freeform 275"/>
          <p:cNvSpPr/>
          <p:nvPr/>
        </p:nvSpPr>
        <p:spPr>
          <a:xfrm>
            <a:off x="2395538" y="3009900"/>
            <a:ext cx="101600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7" name="Freeform 276"/>
          <p:cNvSpPr/>
          <p:nvPr/>
        </p:nvSpPr>
        <p:spPr>
          <a:xfrm>
            <a:off x="1776413" y="3009900"/>
            <a:ext cx="103187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78" name="Freeform 277"/>
          <p:cNvSpPr/>
          <p:nvPr/>
        </p:nvSpPr>
        <p:spPr>
          <a:xfrm>
            <a:off x="1176338" y="3009900"/>
            <a:ext cx="101600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grpSp>
        <p:nvGrpSpPr>
          <p:cNvPr id="116" name="Group 278"/>
          <p:cNvGrpSpPr>
            <a:grpSpLocks/>
          </p:cNvGrpSpPr>
          <p:nvPr/>
        </p:nvGrpSpPr>
        <p:grpSpPr bwMode="auto">
          <a:xfrm>
            <a:off x="1322388" y="2974975"/>
            <a:ext cx="404812" cy="190500"/>
            <a:chOff x="1457640" y="4069800"/>
            <a:chExt cx="446039" cy="209520"/>
          </a:xfrm>
        </p:grpSpPr>
        <p:grpSp>
          <p:nvGrpSpPr>
            <p:cNvPr id="117" name="Group 279"/>
            <p:cNvGrpSpPr>
              <a:grpSpLocks/>
            </p:cNvGrpSpPr>
            <p:nvPr/>
          </p:nvGrpSpPr>
          <p:grpSpPr bwMode="auto">
            <a:xfrm>
              <a:off x="1457640" y="4069800"/>
              <a:ext cx="446039" cy="57240"/>
              <a:chOff x="1457640" y="4069800"/>
              <a:chExt cx="446039" cy="57240"/>
            </a:xfrm>
          </p:grpSpPr>
          <p:grpSp>
            <p:nvGrpSpPr>
              <p:cNvPr id="121" name="Group 280"/>
              <p:cNvGrpSpPr>
                <a:grpSpLocks/>
              </p:cNvGrpSpPr>
              <p:nvPr/>
            </p:nvGrpSpPr>
            <p:grpSpPr bwMode="auto">
              <a:xfrm>
                <a:off x="1457640" y="4069800"/>
                <a:ext cx="93600" cy="57240"/>
                <a:chOff x="1457640" y="4069800"/>
                <a:chExt cx="93600" cy="57240"/>
              </a:xfrm>
            </p:grpSpPr>
            <p:sp>
              <p:nvSpPr>
                <p:cNvPr id="282" name="Freeform 281"/>
                <p:cNvSpPr/>
                <p:nvPr/>
              </p:nvSpPr>
              <p:spPr>
                <a:xfrm>
                  <a:off x="1457640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83" name="Freeform 282"/>
                <p:cNvSpPr/>
                <p:nvPr/>
              </p:nvSpPr>
              <p:spPr>
                <a:xfrm>
                  <a:off x="1459389" y="4075039"/>
                  <a:ext cx="89208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84" name="Freeform 283"/>
                <p:cNvSpPr/>
                <p:nvPr/>
              </p:nvSpPr>
              <p:spPr>
                <a:xfrm>
                  <a:off x="1457640" y="4078531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25" name="Group 284"/>
              <p:cNvGrpSpPr>
                <a:grpSpLocks/>
              </p:cNvGrpSpPr>
              <p:nvPr/>
            </p:nvGrpSpPr>
            <p:grpSpPr bwMode="auto">
              <a:xfrm>
                <a:off x="1578239" y="4069800"/>
                <a:ext cx="93960" cy="57240"/>
                <a:chOff x="1578239" y="4069800"/>
                <a:chExt cx="93960" cy="57240"/>
              </a:xfrm>
            </p:grpSpPr>
            <p:sp>
              <p:nvSpPr>
                <p:cNvPr id="286" name="Freeform 285"/>
                <p:cNvSpPr/>
                <p:nvPr/>
              </p:nvSpPr>
              <p:spPr>
                <a:xfrm>
                  <a:off x="1578333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87" name="Freeform 286"/>
                <p:cNvSpPr/>
                <p:nvPr/>
              </p:nvSpPr>
              <p:spPr>
                <a:xfrm>
                  <a:off x="1580082" y="4075039"/>
                  <a:ext cx="89208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88" name="Freeform 287"/>
                <p:cNvSpPr/>
                <p:nvPr/>
              </p:nvSpPr>
              <p:spPr>
                <a:xfrm>
                  <a:off x="1578333" y="4078531"/>
                  <a:ext cx="94456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29" name="Group 288"/>
              <p:cNvGrpSpPr>
                <a:grpSpLocks/>
              </p:cNvGrpSpPr>
              <p:nvPr/>
            </p:nvGrpSpPr>
            <p:grpSpPr bwMode="auto">
              <a:xfrm>
                <a:off x="1694160" y="4069800"/>
                <a:ext cx="92160" cy="57240"/>
                <a:chOff x="1694160" y="4069800"/>
                <a:chExt cx="92160" cy="57240"/>
              </a:xfrm>
            </p:grpSpPr>
            <p:sp>
              <p:nvSpPr>
                <p:cNvPr id="290" name="Freeform 289"/>
                <p:cNvSpPr/>
                <p:nvPr/>
              </p:nvSpPr>
              <p:spPr>
                <a:xfrm>
                  <a:off x="1693778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91" name="Freeform 290"/>
                <p:cNvSpPr/>
                <p:nvPr/>
              </p:nvSpPr>
              <p:spPr>
                <a:xfrm>
                  <a:off x="1695527" y="4075039"/>
                  <a:ext cx="89207" cy="48888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92" name="Freeform 291"/>
                <p:cNvSpPr/>
                <p:nvPr/>
              </p:nvSpPr>
              <p:spPr>
                <a:xfrm>
                  <a:off x="1693778" y="4078531"/>
                  <a:ext cx="92707" cy="48888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33" name="Group 292"/>
              <p:cNvGrpSpPr>
                <a:grpSpLocks/>
              </p:cNvGrpSpPr>
              <p:nvPr/>
            </p:nvGrpSpPr>
            <p:grpSpPr bwMode="auto">
              <a:xfrm>
                <a:off x="1810079" y="4069800"/>
                <a:ext cx="93600" cy="57240"/>
                <a:chOff x="1810079" y="4069800"/>
                <a:chExt cx="93600" cy="57240"/>
              </a:xfrm>
            </p:grpSpPr>
            <p:sp>
              <p:nvSpPr>
                <p:cNvPr id="294" name="Freeform 293"/>
                <p:cNvSpPr/>
                <p:nvPr/>
              </p:nvSpPr>
              <p:spPr>
                <a:xfrm>
                  <a:off x="1809224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95" name="Freeform 294"/>
                <p:cNvSpPr/>
                <p:nvPr/>
              </p:nvSpPr>
              <p:spPr>
                <a:xfrm>
                  <a:off x="1810974" y="4075039"/>
                  <a:ext cx="89207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296" name="Freeform 295"/>
                <p:cNvSpPr/>
                <p:nvPr/>
              </p:nvSpPr>
              <p:spPr>
                <a:xfrm>
                  <a:off x="1809224" y="4078531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134" name="Group 296"/>
            <p:cNvGrpSpPr>
              <a:grpSpLocks/>
            </p:cNvGrpSpPr>
            <p:nvPr/>
          </p:nvGrpSpPr>
          <p:grpSpPr bwMode="auto">
            <a:xfrm>
              <a:off x="1457640" y="4222079"/>
              <a:ext cx="446039" cy="57241"/>
              <a:chOff x="1457640" y="4222079"/>
              <a:chExt cx="446039" cy="57241"/>
            </a:xfrm>
          </p:grpSpPr>
          <p:grpSp>
            <p:nvGrpSpPr>
              <p:cNvPr id="135" name="Group 297"/>
              <p:cNvGrpSpPr>
                <a:grpSpLocks/>
              </p:cNvGrpSpPr>
              <p:nvPr/>
            </p:nvGrpSpPr>
            <p:grpSpPr bwMode="auto">
              <a:xfrm>
                <a:off x="1457640" y="4222079"/>
                <a:ext cx="93600" cy="57241"/>
                <a:chOff x="1457640" y="4222079"/>
                <a:chExt cx="93600" cy="57241"/>
              </a:xfrm>
            </p:grpSpPr>
            <p:sp>
              <p:nvSpPr>
                <p:cNvPr id="299" name="Freeform 298"/>
                <p:cNvSpPr/>
                <p:nvPr/>
              </p:nvSpPr>
              <p:spPr>
                <a:xfrm>
                  <a:off x="1457640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00" name="Freeform 299"/>
                <p:cNvSpPr/>
                <p:nvPr/>
              </p:nvSpPr>
              <p:spPr>
                <a:xfrm>
                  <a:off x="1459389" y="4226940"/>
                  <a:ext cx="89208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01" name="Freeform 300"/>
                <p:cNvSpPr/>
                <p:nvPr/>
              </p:nvSpPr>
              <p:spPr>
                <a:xfrm>
                  <a:off x="1457640" y="4230432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39" name="Group 301"/>
              <p:cNvGrpSpPr>
                <a:grpSpLocks/>
              </p:cNvGrpSpPr>
              <p:nvPr/>
            </p:nvGrpSpPr>
            <p:grpSpPr bwMode="auto">
              <a:xfrm>
                <a:off x="1578239" y="4222079"/>
                <a:ext cx="93960" cy="57241"/>
                <a:chOff x="1578239" y="4222079"/>
                <a:chExt cx="93960" cy="57241"/>
              </a:xfrm>
            </p:grpSpPr>
            <p:sp>
              <p:nvSpPr>
                <p:cNvPr id="303" name="Freeform 302"/>
                <p:cNvSpPr/>
                <p:nvPr/>
              </p:nvSpPr>
              <p:spPr>
                <a:xfrm>
                  <a:off x="1578333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04" name="Freeform 303"/>
                <p:cNvSpPr/>
                <p:nvPr/>
              </p:nvSpPr>
              <p:spPr>
                <a:xfrm>
                  <a:off x="1580082" y="4226940"/>
                  <a:ext cx="89208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05" name="Freeform 304"/>
                <p:cNvSpPr/>
                <p:nvPr/>
              </p:nvSpPr>
              <p:spPr>
                <a:xfrm>
                  <a:off x="1578333" y="4230432"/>
                  <a:ext cx="94456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43" name="Group 305"/>
              <p:cNvGrpSpPr>
                <a:grpSpLocks/>
              </p:cNvGrpSpPr>
              <p:nvPr/>
            </p:nvGrpSpPr>
            <p:grpSpPr bwMode="auto">
              <a:xfrm>
                <a:off x="1694160" y="4222079"/>
                <a:ext cx="92160" cy="57241"/>
                <a:chOff x="1694160" y="4222079"/>
                <a:chExt cx="92160" cy="57241"/>
              </a:xfrm>
            </p:grpSpPr>
            <p:sp>
              <p:nvSpPr>
                <p:cNvPr id="307" name="Freeform 306"/>
                <p:cNvSpPr/>
                <p:nvPr/>
              </p:nvSpPr>
              <p:spPr>
                <a:xfrm>
                  <a:off x="1693778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08" name="Freeform 307"/>
                <p:cNvSpPr/>
                <p:nvPr/>
              </p:nvSpPr>
              <p:spPr>
                <a:xfrm>
                  <a:off x="1695527" y="4226940"/>
                  <a:ext cx="89207" cy="48888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09" name="Freeform 308"/>
                <p:cNvSpPr/>
                <p:nvPr/>
              </p:nvSpPr>
              <p:spPr>
                <a:xfrm>
                  <a:off x="1693778" y="4230432"/>
                  <a:ext cx="92707" cy="48888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47" name="Group 309"/>
              <p:cNvGrpSpPr>
                <a:grpSpLocks/>
              </p:cNvGrpSpPr>
              <p:nvPr/>
            </p:nvGrpSpPr>
            <p:grpSpPr bwMode="auto">
              <a:xfrm>
                <a:off x="1810079" y="4222079"/>
                <a:ext cx="93600" cy="57241"/>
                <a:chOff x="1810079" y="4222079"/>
                <a:chExt cx="93600" cy="57241"/>
              </a:xfrm>
            </p:grpSpPr>
            <p:sp>
              <p:nvSpPr>
                <p:cNvPr id="311" name="Freeform 310"/>
                <p:cNvSpPr/>
                <p:nvPr/>
              </p:nvSpPr>
              <p:spPr>
                <a:xfrm>
                  <a:off x="1809224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12" name="Freeform 311"/>
                <p:cNvSpPr/>
                <p:nvPr/>
              </p:nvSpPr>
              <p:spPr>
                <a:xfrm>
                  <a:off x="1810974" y="4226940"/>
                  <a:ext cx="89207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13" name="Freeform 312"/>
                <p:cNvSpPr/>
                <p:nvPr/>
              </p:nvSpPr>
              <p:spPr>
                <a:xfrm>
                  <a:off x="1809224" y="4230432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151" name="Group 313"/>
          <p:cNvGrpSpPr>
            <a:grpSpLocks/>
          </p:cNvGrpSpPr>
          <p:nvPr/>
        </p:nvGrpSpPr>
        <p:grpSpPr bwMode="auto">
          <a:xfrm>
            <a:off x="1941513" y="2974975"/>
            <a:ext cx="404812" cy="190500"/>
            <a:chOff x="2140200" y="4069800"/>
            <a:chExt cx="446400" cy="209520"/>
          </a:xfrm>
        </p:grpSpPr>
        <p:grpSp>
          <p:nvGrpSpPr>
            <p:cNvPr id="152" name="Group 314"/>
            <p:cNvGrpSpPr>
              <a:grpSpLocks/>
            </p:cNvGrpSpPr>
            <p:nvPr/>
          </p:nvGrpSpPr>
          <p:grpSpPr bwMode="auto">
            <a:xfrm>
              <a:off x="2140200" y="4069800"/>
              <a:ext cx="446400" cy="57240"/>
              <a:chOff x="2140200" y="4069800"/>
              <a:chExt cx="446400" cy="57240"/>
            </a:xfrm>
          </p:grpSpPr>
          <p:grpSp>
            <p:nvGrpSpPr>
              <p:cNvPr id="156" name="Group 315"/>
              <p:cNvGrpSpPr>
                <a:grpSpLocks/>
              </p:cNvGrpSpPr>
              <p:nvPr/>
            </p:nvGrpSpPr>
            <p:grpSpPr bwMode="auto">
              <a:xfrm>
                <a:off x="2140200" y="4069800"/>
                <a:ext cx="93960" cy="57240"/>
                <a:chOff x="2140200" y="4069800"/>
                <a:chExt cx="93960" cy="57240"/>
              </a:xfrm>
            </p:grpSpPr>
            <p:sp>
              <p:nvSpPr>
                <p:cNvPr id="317" name="Freeform 316"/>
                <p:cNvSpPr/>
                <p:nvPr/>
              </p:nvSpPr>
              <p:spPr>
                <a:xfrm>
                  <a:off x="2140200" y="4069800"/>
                  <a:ext cx="91031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18" name="Freeform 317"/>
                <p:cNvSpPr/>
                <p:nvPr/>
              </p:nvSpPr>
              <p:spPr>
                <a:xfrm>
                  <a:off x="2141950" y="4075039"/>
                  <a:ext cx="89281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19" name="Freeform 318"/>
                <p:cNvSpPr/>
                <p:nvPr/>
              </p:nvSpPr>
              <p:spPr>
                <a:xfrm>
                  <a:off x="2140200" y="4078531"/>
                  <a:ext cx="94532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60" name="Group 319"/>
              <p:cNvGrpSpPr>
                <a:grpSpLocks/>
              </p:cNvGrpSpPr>
              <p:nvPr/>
            </p:nvGrpSpPr>
            <p:grpSpPr bwMode="auto">
              <a:xfrm>
                <a:off x="2261160" y="4069800"/>
                <a:ext cx="93600" cy="57240"/>
                <a:chOff x="2261160" y="4069800"/>
                <a:chExt cx="93600" cy="57240"/>
              </a:xfrm>
            </p:grpSpPr>
            <p:sp>
              <p:nvSpPr>
                <p:cNvPr id="321" name="Freeform 320"/>
                <p:cNvSpPr/>
                <p:nvPr/>
              </p:nvSpPr>
              <p:spPr>
                <a:xfrm>
                  <a:off x="2260990" y="4069800"/>
                  <a:ext cx="91031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22" name="Freeform 321"/>
                <p:cNvSpPr/>
                <p:nvPr/>
              </p:nvSpPr>
              <p:spPr>
                <a:xfrm>
                  <a:off x="2262741" y="4075039"/>
                  <a:ext cx="89279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23" name="Freeform 322"/>
                <p:cNvSpPr/>
                <p:nvPr/>
              </p:nvSpPr>
              <p:spPr>
                <a:xfrm>
                  <a:off x="2260990" y="4078531"/>
                  <a:ext cx="94532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64" name="Group 323"/>
              <p:cNvGrpSpPr>
                <a:grpSpLocks/>
              </p:cNvGrpSpPr>
              <p:nvPr/>
            </p:nvGrpSpPr>
            <p:grpSpPr bwMode="auto">
              <a:xfrm>
                <a:off x="2377080" y="4069800"/>
                <a:ext cx="91800" cy="57240"/>
                <a:chOff x="2377080" y="4069800"/>
                <a:chExt cx="91800" cy="57240"/>
              </a:xfrm>
            </p:grpSpPr>
            <p:sp>
              <p:nvSpPr>
                <p:cNvPr id="325" name="Freeform 324"/>
                <p:cNvSpPr/>
                <p:nvPr/>
              </p:nvSpPr>
              <p:spPr>
                <a:xfrm>
                  <a:off x="2376529" y="4069800"/>
                  <a:ext cx="91030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26" name="Freeform 325"/>
                <p:cNvSpPr/>
                <p:nvPr/>
              </p:nvSpPr>
              <p:spPr>
                <a:xfrm>
                  <a:off x="2378280" y="4075039"/>
                  <a:ext cx="89279" cy="48888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27" name="Freeform 326"/>
                <p:cNvSpPr/>
                <p:nvPr/>
              </p:nvSpPr>
              <p:spPr>
                <a:xfrm>
                  <a:off x="2376529" y="4078531"/>
                  <a:ext cx="92781" cy="48888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68" name="Group 327"/>
              <p:cNvGrpSpPr>
                <a:grpSpLocks/>
              </p:cNvGrpSpPr>
              <p:nvPr/>
            </p:nvGrpSpPr>
            <p:grpSpPr bwMode="auto">
              <a:xfrm>
                <a:off x="2492640" y="4069800"/>
                <a:ext cx="93960" cy="57240"/>
                <a:chOff x="2492640" y="4069800"/>
                <a:chExt cx="93960" cy="57240"/>
              </a:xfrm>
            </p:grpSpPr>
            <p:sp>
              <p:nvSpPr>
                <p:cNvPr id="329" name="Freeform 328"/>
                <p:cNvSpPr/>
                <p:nvPr/>
              </p:nvSpPr>
              <p:spPr>
                <a:xfrm>
                  <a:off x="2492068" y="4069800"/>
                  <a:ext cx="91031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30" name="Freeform 329"/>
                <p:cNvSpPr/>
                <p:nvPr/>
              </p:nvSpPr>
              <p:spPr>
                <a:xfrm>
                  <a:off x="2493819" y="4075039"/>
                  <a:ext cx="89280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31" name="Freeform 330"/>
                <p:cNvSpPr/>
                <p:nvPr/>
              </p:nvSpPr>
              <p:spPr>
                <a:xfrm>
                  <a:off x="2492068" y="4078531"/>
                  <a:ext cx="94532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169" name="Group 331"/>
            <p:cNvGrpSpPr>
              <a:grpSpLocks/>
            </p:cNvGrpSpPr>
            <p:nvPr/>
          </p:nvGrpSpPr>
          <p:grpSpPr bwMode="auto">
            <a:xfrm>
              <a:off x="2140200" y="4222079"/>
              <a:ext cx="446400" cy="57241"/>
              <a:chOff x="2140200" y="4222079"/>
              <a:chExt cx="446400" cy="57241"/>
            </a:xfrm>
          </p:grpSpPr>
          <p:grpSp>
            <p:nvGrpSpPr>
              <p:cNvPr id="170" name="Group 332"/>
              <p:cNvGrpSpPr>
                <a:grpSpLocks/>
              </p:cNvGrpSpPr>
              <p:nvPr/>
            </p:nvGrpSpPr>
            <p:grpSpPr bwMode="auto">
              <a:xfrm>
                <a:off x="2140200" y="4222079"/>
                <a:ext cx="93960" cy="57241"/>
                <a:chOff x="2140200" y="4222079"/>
                <a:chExt cx="93960" cy="57241"/>
              </a:xfrm>
            </p:grpSpPr>
            <p:sp>
              <p:nvSpPr>
                <p:cNvPr id="334" name="Freeform 333"/>
                <p:cNvSpPr/>
                <p:nvPr/>
              </p:nvSpPr>
              <p:spPr>
                <a:xfrm>
                  <a:off x="2140200" y="4221703"/>
                  <a:ext cx="91031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35" name="Freeform 334"/>
                <p:cNvSpPr/>
                <p:nvPr/>
              </p:nvSpPr>
              <p:spPr>
                <a:xfrm>
                  <a:off x="2141950" y="4226940"/>
                  <a:ext cx="89281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36" name="Freeform 335"/>
                <p:cNvSpPr/>
                <p:nvPr/>
              </p:nvSpPr>
              <p:spPr>
                <a:xfrm>
                  <a:off x="2140200" y="4230432"/>
                  <a:ext cx="94532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74" name="Group 336"/>
              <p:cNvGrpSpPr>
                <a:grpSpLocks/>
              </p:cNvGrpSpPr>
              <p:nvPr/>
            </p:nvGrpSpPr>
            <p:grpSpPr bwMode="auto">
              <a:xfrm>
                <a:off x="2261160" y="4222079"/>
                <a:ext cx="93600" cy="57241"/>
                <a:chOff x="2261160" y="4222079"/>
                <a:chExt cx="93600" cy="57241"/>
              </a:xfrm>
            </p:grpSpPr>
            <p:sp>
              <p:nvSpPr>
                <p:cNvPr id="338" name="Freeform 337"/>
                <p:cNvSpPr/>
                <p:nvPr/>
              </p:nvSpPr>
              <p:spPr>
                <a:xfrm>
                  <a:off x="2260990" y="4221703"/>
                  <a:ext cx="91031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39" name="Freeform 338"/>
                <p:cNvSpPr/>
                <p:nvPr/>
              </p:nvSpPr>
              <p:spPr>
                <a:xfrm>
                  <a:off x="2262741" y="4226940"/>
                  <a:ext cx="89279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40" name="Freeform 339"/>
                <p:cNvSpPr/>
                <p:nvPr/>
              </p:nvSpPr>
              <p:spPr>
                <a:xfrm>
                  <a:off x="2260990" y="4230432"/>
                  <a:ext cx="94532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78" name="Group 340"/>
              <p:cNvGrpSpPr>
                <a:grpSpLocks/>
              </p:cNvGrpSpPr>
              <p:nvPr/>
            </p:nvGrpSpPr>
            <p:grpSpPr bwMode="auto">
              <a:xfrm>
                <a:off x="2377080" y="4222079"/>
                <a:ext cx="91800" cy="57241"/>
                <a:chOff x="2377080" y="4222079"/>
                <a:chExt cx="91800" cy="57241"/>
              </a:xfrm>
            </p:grpSpPr>
            <p:sp>
              <p:nvSpPr>
                <p:cNvPr id="342" name="Freeform 341"/>
                <p:cNvSpPr/>
                <p:nvPr/>
              </p:nvSpPr>
              <p:spPr>
                <a:xfrm>
                  <a:off x="2376529" y="4221703"/>
                  <a:ext cx="91030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43" name="Freeform 342"/>
                <p:cNvSpPr/>
                <p:nvPr/>
              </p:nvSpPr>
              <p:spPr>
                <a:xfrm>
                  <a:off x="2378280" y="4226940"/>
                  <a:ext cx="89279" cy="48888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44" name="Freeform 343"/>
                <p:cNvSpPr/>
                <p:nvPr/>
              </p:nvSpPr>
              <p:spPr>
                <a:xfrm>
                  <a:off x="2376529" y="4230432"/>
                  <a:ext cx="92781" cy="48888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82" name="Group 344"/>
              <p:cNvGrpSpPr>
                <a:grpSpLocks/>
              </p:cNvGrpSpPr>
              <p:nvPr/>
            </p:nvGrpSpPr>
            <p:grpSpPr bwMode="auto">
              <a:xfrm>
                <a:off x="2492640" y="4222079"/>
                <a:ext cx="93960" cy="57241"/>
                <a:chOff x="2492640" y="4222079"/>
                <a:chExt cx="93960" cy="57241"/>
              </a:xfrm>
            </p:grpSpPr>
            <p:sp>
              <p:nvSpPr>
                <p:cNvPr id="346" name="Freeform 345"/>
                <p:cNvSpPr/>
                <p:nvPr/>
              </p:nvSpPr>
              <p:spPr>
                <a:xfrm>
                  <a:off x="2492068" y="4221703"/>
                  <a:ext cx="91031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47" name="Freeform 346"/>
                <p:cNvSpPr/>
                <p:nvPr/>
              </p:nvSpPr>
              <p:spPr>
                <a:xfrm>
                  <a:off x="2493819" y="4226940"/>
                  <a:ext cx="89280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48" name="Freeform 347"/>
                <p:cNvSpPr/>
                <p:nvPr/>
              </p:nvSpPr>
              <p:spPr>
                <a:xfrm>
                  <a:off x="2492068" y="4230432"/>
                  <a:ext cx="94532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186" name="Group 348"/>
          <p:cNvGrpSpPr>
            <a:grpSpLocks/>
          </p:cNvGrpSpPr>
          <p:nvPr/>
        </p:nvGrpSpPr>
        <p:grpSpPr bwMode="auto">
          <a:xfrm>
            <a:off x="2562225" y="2974975"/>
            <a:ext cx="404813" cy="190500"/>
            <a:chOff x="2824560" y="4069800"/>
            <a:chExt cx="446040" cy="209520"/>
          </a:xfrm>
        </p:grpSpPr>
        <p:grpSp>
          <p:nvGrpSpPr>
            <p:cNvPr id="187" name="Group 349"/>
            <p:cNvGrpSpPr>
              <a:grpSpLocks/>
            </p:cNvGrpSpPr>
            <p:nvPr/>
          </p:nvGrpSpPr>
          <p:grpSpPr bwMode="auto">
            <a:xfrm>
              <a:off x="2824560" y="4069800"/>
              <a:ext cx="446040" cy="57240"/>
              <a:chOff x="2824560" y="4069800"/>
              <a:chExt cx="446040" cy="57240"/>
            </a:xfrm>
          </p:grpSpPr>
          <p:grpSp>
            <p:nvGrpSpPr>
              <p:cNvPr id="191" name="Group 350"/>
              <p:cNvGrpSpPr>
                <a:grpSpLocks/>
              </p:cNvGrpSpPr>
              <p:nvPr/>
            </p:nvGrpSpPr>
            <p:grpSpPr bwMode="auto">
              <a:xfrm>
                <a:off x="2824560" y="4069800"/>
                <a:ext cx="93600" cy="57240"/>
                <a:chOff x="2824560" y="4069800"/>
                <a:chExt cx="93600" cy="57240"/>
              </a:xfrm>
            </p:grpSpPr>
            <p:sp>
              <p:nvSpPr>
                <p:cNvPr id="352" name="Freeform 351"/>
                <p:cNvSpPr/>
                <p:nvPr/>
              </p:nvSpPr>
              <p:spPr>
                <a:xfrm>
                  <a:off x="2824560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53" name="Freeform 352"/>
                <p:cNvSpPr/>
                <p:nvPr/>
              </p:nvSpPr>
              <p:spPr>
                <a:xfrm>
                  <a:off x="2826310" y="4075039"/>
                  <a:ext cx="89207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54" name="Freeform 353"/>
                <p:cNvSpPr/>
                <p:nvPr/>
              </p:nvSpPr>
              <p:spPr>
                <a:xfrm>
                  <a:off x="2824560" y="4078531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95" name="Group 354"/>
              <p:cNvGrpSpPr>
                <a:grpSpLocks/>
              </p:cNvGrpSpPr>
              <p:nvPr/>
            </p:nvGrpSpPr>
            <p:grpSpPr bwMode="auto">
              <a:xfrm>
                <a:off x="2945159" y="4069800"/>
                <a:ext cx="93600" cy="57240"/>
                <a:chOff x="2945159" y="4069800"/>
                <a:chExt cx="93600" cy="57240"/>
              </a:xfrm>
            </p:grpSpPr>
            <p:sp>
              <p:nvSpPr>
                <p:cNvPr id="356" name="Freeform 355"/>
                <p:cNvSpPr/>
                <p:nvPr/>
              </p:nvSpPr>
              <p:spPr>
                <a:xfrm>
                  <a:off x="2945254" y="4069800"/>
                  <a:ext cx="8920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57" name="Freeform 356"/>
                <p:cNvSpPr/>
                <p:nvPr/>
              </p:nvSpPr>
              <p:spPr>
                <a:xfrm>
                  <a:off x="2947002" y="4075039"/>
                  <a:ext cx="87458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58" name="Freeform 357"/>
                <p:cNvSpPr/>
                <p:nvPr/>
              </p:nvSpPr>
              <p:spPr>
                <a:xfrm>
                  <a:off x="2945254" y="4078531"/>
                  <a:ext cx="9270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199" name="Group 358"/>
              <p:cNvGrpSpPr>
                <a:grpSpLocks/>
              </p:cNvGrpSpPr>
              <p:nvPr/>
            </p:nvGrpSpPr>
            <p:grpSpPr bwMode="auto">
              <a:xfrm>
                <a:off x="3061080" y="4069800"/>
                <a:ext cx="92160" cy="57240"/>
                <a:chOff x="3061080" y="4069800"/>
                <a:chExt cx="92160" cy="57240"/>
              </a:xfrm>
            </p:grpSpPr>
            <p:sp>
              <p:nvSpPr>
                <p:cNvPr id="360" name="Freeform 359"/>
                <p:cNvSpPr/>
                <p:nvPr/>
              </p:nvSpPr>
              <p:spPr>
                <a:xfrm>
                  <a:off x="3060699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61" name="Freeform 360"/>
                <p:cNvSpPr/>
                <p:nvPr/>
              </p:nvSpPr>
              <p:spPr>
                <a:xfrm>
                  <a:off x="3062447" y="4075039"/>
                  <a:ext cx="89208" cy="48888"/>
                </a:xfrm>
                <a:custGeom>
                  <a:avLst/>
                  <a:gdLst>
                    <a:gd name="f0" fmla="val 0"/>
                    <a:gd name="f1" fmla="val 137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62" name="Freeform 361"/>
                <p:cNvSpPr/>
                <p:nvPr/>
              </p:nvSpPr>
              <p:spPr>
                <a:xfrm>
                  <a:off x="3060699" y="4078531"/>
                  <a:ext cx="92705" cy="48888"/>
                </a:xfrm>
                <a:custGeom>
                  <a:avLst/>
                  <a:gdLst>
                    <a:gd name="f0" fmla="val 0"/>
                    <a:gd name="f1" fmla="val 256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203" name="Group 362"/>
              <p:cNvGrpSpPr>
                <a:grpSpLocks/>
              </p:cNvGrpSpPr>
              <p:nvPr/>
            </p:nvGrpSpPr>
            <p:grpSpPr bwMode="auto">
              <a:xfrm>
                <a:off x="3177000" y="4069800"/>
                <a:ext cx="93600" cy="57240"/>
                <a:chOff x="3177000" y="4069800"/>
                <a:chExt cx="93600" cy="57240"/>
              </a:xfrm>
            </p:grpSpPr>
            <p:sp>
              <p:nvSpPr>
                <p:cNvPr id="364" name="Freeform 363"/>
                <p:cNvSpPr/>
                <p:nvPr/>
              </p:nvSpPr>
              <p:spPr>
                <a:xfrm>
                  <a:off x="3176145" y="4069800"/>
                  <a:ext cx="90957" cy="5412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65" name="Freeform 364"/>
                <p:cNvSpPr/>
                <p:nvPr/>
              </p:nvSpPr>
              <p:spPr>
                <a:xfrm>
                  <a:off x="3177894" y="4075039"/>
                  <a:ext cx="89208" cy="48888"/>
                </a:xfrm>
                <a:custGeom>
                  <a:avLst/>
                  <a:gdLst>
                    <a:gd name="f0" fmla="val 0"/>
                    <a:gd name="f1" fmla="val 137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8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66" name="Freeform 365"/>
                <p:cNvSpPr/>
                <p:nvPr/>
              </p:nvSpPr>
              <p:spPr>
                <a:xfrm>
                  <a:off x="3176145" y="4078531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6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  <p:grpSp>
          <p:nvGrpSpPr>
            <p:cNvPr id="207" name="Group 366"/>
            <p:cNvGrpSpPr>
              <a:grpSpLocks/>
            </p:cNvGrpSpPr>
            <p:nvPr/>
          </p:nvGrpSpPr>
          <p:grpSpPr bwMode="auto">
            <a:xfrm>
              <a:off x="2824560" y="4222079"/>
              <a:ext cx="446040" cy="57241"/>
              <a:chOff x="2824560" y="4222079"/>
              <a:chExt cx="446040" cy="57241"/>
            </a:xfrm>
          </p:grpSpPr>
          <p:grpSp>
            <p:nvGrpSpPr>
              <p:cNvPr id="279" name="Group 367"/>
              <p:cNvGrpSpPr>
                <a:grpSpLocks/>
              </p:cNvGrpSpPr>
              <p:nvPr/>
            </p:nvGrpSpPr>
            <p:grpSpPr bwMode="auto">
              <a:xfrm>
                <a:off x="2824560" y="4222079"/>
                <a:ext cx="93600" cy="57241"/>
                <a:chOff x="2824560" y="4222079"/>
                <a:chExt cx="93600" cy="57241"/>
              </a:xfrm>
            </p:grpSpPr>
            <p:sp>
              <p:nvSpPr>
                <p:cNvPr id="369" name="Freeform 368"/>
                <p:cNvSpPr/>
                <p:nvPr/>
              </p:nvSpPr>
              <p:spPr>
                <a:xfrm>
                  <a:off x="2824560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70" name="Freeform 369"/>
                <p:cNvSpPr/>
                <p:nvPr/>
              </p:nvSpPr>
              <p:spPr>
                <a:xfrm>
                  <a:off x="2826310" y="4226940"/>
                  <a:ext cx="89207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71" name="Freeform 370"/>
                <p:cNvSpPr/>
                <p:nvPr/>
              </p:nvSpPr>
              <p:spPr>
                <a:xfrm>
                  <a:off x="2824560" y="4230432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280" name="Group 371"/>
              <p:cNvGrpSpPr>
                <a:grpSpLocks/>
              </p:cNvGrpSpPr>
              <p:nvPr/>
            </p:nvGrpSpPr>
            <p:grpSpPr bwMode="auto">
              <a:xfrm>
                <a:off x="2945159" y="4222079"/>
                <a:ext cx="93600" cy="57241"/>
                <a:chOff x="2945159" y="4222079"/>
                <a:chExt cx="93600" cy="57241"/>
              </a:xfrm>
            </p:grpSpPr>
            <p:sp>
              <p:nvSpPr>
                <p:cNvPr id="373" name="Freeform 372"/>
                <p:cNvSpPr/>
                <p:nvPr/>
              </p:nvSpPr>
              <p:spPr>
                <a:xfrm>
                  <a:off x="2945254" y="4221703"/>
                  <a:ext cx="8920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74" name="Freeform 373"/>
                <p:cNvSpPr/>
                <p:nvPr/>
              </p:nvSpPr>
              <p:spPr>
                <a:xfrm>
                  <a:off x="2947002" y="4226940"/>
                  <a:ext cx="87458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75" name="Freeform 374"/>
                <p:cNvSpPr/>
                <p:nvPr/>
              </p:nvSpPr>
              <p:spPr>
                <a:xfrm>
                  <a:off x="2945254" y="4230432"/>
                  <a:ext cx="9270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281" name="Group 375"/>
              <p:cNvGrpSpPr>
                <a:grpSpLocks/>
              </p:cNvGrpSpPr>
              <p:nvPr/>
            </p:nvGrpSpPr>
            <p:grpSpPr bwMode="auto">
              <a:xfrm>
                <a:off x="3061080" y="4222079"/>
                <a:ext cx="92160" cy="57241"/>
                <a:chOff x="3061080" y="4222079"/>
                <a:chExt cx="92160" cy="57241"/>
              </a:xfrm>
            </p:grpSpPr>
            <p:sp>
              <p:nvSpPr>
                <p:cNvPr id="377" name="Freeform 376"/>
                <p:cNvSpPr/>
                <p:nvPr/>
              </p:nvSpPr>
              <p:spPr>
                <a:xfrm>
                  <a:off x="3060699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78" name="Freeform 377"/>
                <p:cNvSpPr/>
                <p:nvPr/>
              </p:nvSpPr>
              <p:spPr>
                <a:xfrm>
                  <a:off x="3062447" y="4226940"/>
                  <a:ext cx="89208" cy="48888"/>
                </a:xfrm>
                <a:custGeom>
                  <a:avLst/>
                  <a:gdLst>
                    <a:gd name="f0" fmla="val 0"/>
                    <a:gd name="f1" fmla="val 136"/>
                    <a:gd name="f2" fmla="val 245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6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79" name="Freeform 378"/>
                <p:cNvSpPr/>
                <p:nvPr/>
              </p:nvSpPr>
              <p:spPr>
                <a:xfrm>
                  <a:off x="3060699" y="4230432"/>
                  <a:ext cx="92705" cy="48888"/>
                </a:xfrm>
                <a:custGeom>
                  <a:avLst/>
                  <a:gdLst>
                    <a:gd name="f0" fmla="val 0"/>
                    <a:gd name="f1" fmla="val 256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7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  <p:grpSp>
            <p:nvGrpSpPr>
              <p:cNvPr id="285" name="Group 379"/>
              <p:cNvGrpSpPr>
                <a:grpSpLocks/>
              </p:cNvGrpSpPr>
              <p:nvPr/>
            </p:nvGrpSpPr>
            <p:grpSpPr bwMode="auto">
              <a:xfrm>
                <a:off x="3177000" y="4222079"/>
                <a:ext cx="93600" cy="57241"/>
                <a:chOff x="3177000" y="4222079"/>
                <a:chExt cx="93600" cy="57241"/>
              </a:xfrm>
            </p:grpSpPr>
            <p:sp>
              <p:nvSpPr>
                <p:cNvPr id="381" name="Freeform 380"/>
                <p:cNvSpPr/>
                <p:nvPr/>
              </p:nvSpPr>
              <p:spPr>
                <a:xfrm>
                  <a:off x="3176145" y="4221703"/>
                  <a:ext cx="90957" cy="54125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82" name="Freeform 381"/>
                <p:cNvSpPr/>
                <p:nvPr/>
              </p:nvSpPr>
              <p:spPr>
                <a:xfrm>
                  <a:off x="3177894" y="4226940"/>
                  <a:ext cx="89208" cy="48888"/>
                </a:xfrm>
                <a:custGeom>
                  <a:avLst/>
                  <a:gdLst>
                    <a:gd name="f0" fmla="val 0"/>
                    <a:gd name="f1" fmla="val 136"/>
                    <a:gd name="f2" fmla="val 247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48" h="137">
                      <a:moveTo>
                        <a:pt x="f0" y="f1"/>
                      </a:moveTo>
                      <a:lnTo>
                        <a:pt x="f2" y="f0"/>
                      </a:lnTo>
                      <a:lnTo>
                        <a:pt x="f0" y="f1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  <p:sp>
              <p:nvSpPr>
                <p:cNvPr id="383" name="Freeform 382"/>
                <p:cNvSpPr/>
                <p:nvPr/>
              </p:nvSpPr>
              <p:spPr>
                <a:xfrm>
                  <a:off x="3176145" y="4230432"/>
                  <a:ext cx="94455" cy="48888"/>
                </a:xfrm>
                <a:custGeom>
                  <a:avLst/>
                  <a:gdLst>
                    <a:gd name="f0" fmla="val 0"/>
                    <a:gd name="f1" fmla="val 258"/>
                    <a:gd name="f2" fmla="val 134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59" h="135">
                      <a:moveTo>
                        <a:pt x="f0" y="f0"/>
                      </a:moveTo>
                      <a:lnTo>
                        <a:pt x="f1" y="f2"/>
                      </a:lnTo>
                      <a:lnTo>
                        <a:pt x="f0" y="f0"/>
                      </a:lnTo>
                    </a:path>
                  </a:pathLst>
                </a:custGeom>
                <a:noFill/>
                <a:ln w="324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wrap="none" lIns="90000" tIns="46800" rIns="90000" bIns="46800" anchor="ctr" compatLnSpc="0"/>
                <a:lstStyle>
                  <a:defPPr lvl="0">
                    <a:buSzPct val="45000"/>
                    <a:buFont typeface="StarSymbol"/>
                    <a:buNone/>
                  </a:defPPr>
                  <a:lvl1pPr lvl="0">
                    <a:buSzPct val="45000"/>
                    <a:buFont typeface="StarSymbol"/>
                    <a:buChar char="●"/>
                  </a:lvl1pPr>
                  <a:lvl2pPr lvl="1">
                    <a:buSzPct val="45000"/>
                    <a:buFont typeface="StarSymbol"/>
                    <a:buChar char="●"/>
                  </a:lvl2pPr>
                  <a:lvl3pPr lvl="2">
                    <a:buSzPct val="45000"/>
                    <a:buFont typeface="StarSymbol"/>
                    <a:buChar char="●"/>
                  </a:lvl3pPr>
                  <a:lvl4pPr lvl="3">
                    <a:buSzPct val="45000"/>
                    <a:buFont typeface="StarSymbol"/>
                    <a:buChar char="●"/>
                  </a:lvl4pPr>
                  <a:lvl5pPr lvl="4">
                    <a:buSzPct val="45000"/>
                    <a:buFont typeface="StarSymbol"/>
                    <a:buChar char="●"/>
                  </a:lvl5pPr>
                  <a:lvl6pPr lvl="5">
                    <a:buSzPct val="45000"/>
                    <a:buFont typeface="StarSymbol"/>
                    <a:buChar char="●"/>
                  </a:lvl6pPr>
                  <a:lvl7pPr lvl="6">
                    <a:buSzPct val="45000"/>
                    <a:buFont typeface="StarSymbol"/>
                    <a:buChar char="●"/>
                  </a:lvl7pPr>
                  <a:lvl8pPr lvl="7">
                    <a:buSzPct val="45000"/>
                    <a:buFont typeface="StarSymbol"/>
                    <a:buChar char="●"/>
                  </a:lvl8pPr>
                  <a:lvl9pPr lvl="8">
                    <a:buSzPct val="45000"/>
                    <a:buFont typeface="StarSymbol"/>
                    <a:buChar char="●"/>
                  </a:lvl9pPr>
                </a:lstStyle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StarSymbol"/>
                    <a:buNone/>
                    <a:defRPr/>
                  </a:pPr>
                  <a:endParaRPr lang="en-US" sz="1600" dirty="0">
                    <a:latin typeface="Arial" pitchFamily="18"/>
                    <a:ea typeface="DejaVu LGC Sans" pitchFamily="2"/>
                    <a:cs typeface="DejaVu LGC Sans" pitchFamily="2"/>
                  </a:endParaRPr>
                </a:p>
              </p:txBody>
            </p:sp>
          </p:grpSp>
        </p:grpSp>
      </p:grpSp>
      <p:grpSp>
        <p:nvGrpSpPr>
          <p:cNvPr id="289" name="Group 383"/>
          <p:cNvGrpSpPr>
            <a:grpSpLocks/>
          </p:cNvGrpSpPr>
          <p:nvPr/>
        </p:nvGrpSpPr>
        <p:grpSpPr bwMode="auto">
          <a:xfrm>
            <a:off x="912813" y="3087688"/>
            <a:ext cx="60325" cy="50800"/>
            <a:chOff x="1005480" y="4193639"/>
            <a:chExt cx="66600" cy="55441"/>
          </a:xfrm>
        </p:grpSpPr>
        <p:sp>
          <p:nvSpPr>
            <p:cNvPr id="385" name="Freeform 384"/>
            <p:cNvSpPr/>
            <p:nvPr/>
          </p:nvSpPr>
          <p:spPr>
            <a:xfrm>
              <a:off x="1005480" y="4193639"/>
              <a:ext cx="64847" cy="519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66FF33"/>
            </a:solidFill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86" name="Freeform 385"/>
            <p:cNvSpPr/>
            <p:nvPr/>
          </p:nvSpPr>
          <p:spPr>
            <a:xfrm>
              <a:off x="1007232" y="4198836"/>
              <a:ext cx="63095" cy="48511"/>
            </a:xfrm>
            <a:custGeom>
              <a:avLst/>
              <a:gdLst>
                <a:gd name="f0" fmla="val 0"/>
                <a:gd name="f1" fmla="val 134"/>
                <a:gd name="f2" fmla="val 176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77" h="135">
                  <a:moveTo>
                    <a:pt x="f0" y="f1"/>
                  </a:moveTo>
                  <a:lnTo>
                    <a:pt x="f2" y="f0"/>
                  </a:lnTo>
                  <a:lnTo>
                    <a:pt x="f0" y="f1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87" name="Freeform 386"/>
            <p:cNvSpPr/>
            <p:nvPr/>
          </p:nvSpPr>
          <p:spPr>
            <a:xfrm>
              <a:off x="1005480" y="4202301"/>
              <a:ext cx="66600" cy="46779"/>
            </a:xfrm>
            <a:custGeom>
              <a:avLst/>
              <a:gdLst>
                <a:gd name="f0" fmla="val 0"/>
                <a:gd name="f1" fmla="val 185"/>
                <a:gd name="f2" fmla="val 133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86" h="134">
                  <a:moveTo>
                    <a:pt x="f0" y="f0"/>
                  </a:moveTo>
                  <a:lnTo>
                    <a:pt x="f1" y="f2"/>
                  </a:lnTo>
                  <a:lnTo>
                    <a:pt x="f0" y="f0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</p:grpSp>
      <p:grpSp>
        <p:nvGrpSpPr>
          <p:cNvPr id="293" name="Group 387"/>
          <p:cNvGrpSpPr>
            <a:grpSpLocks/>
          </p:cNvGrpSpPr>
          <p:nvPr/>
        </p:nvGrpSpPr>
        <p:grpSpPr bwMode="auto">
          <a:xfrm>
            <a:off x="912813" y="3005138"/>
            <a:ext cx="60325" cy="50800"/>
            <a:chOff x="1005480" y="4103280"/>
            <a:chExt cx="66600" cy="55440"/>
          </a:xfrm>
        </p:grpSpPr>
        <p:sp>
          <p:nvSpPr>
            <p:cNvPr id="389" name="Freeform 388"/>
            <p:cNvSpPr/>
            <p:nvPr/>
          </p:nvSpPr>
          <p:spPr>
            <a:xfrm>
              <a:off x="1005480" y="4103280"/>
              <a:ext cx="64847" cy="5197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66FF33"/>
            </a:solidFill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90" name="Freeform 389"/>
            <p:cNvSpPr/>
            <p:nvPr/>
          </p:nvSpPr>
          <p:spPr>
            <a:xfrm>
              <a:off x="1007232" y="4108477"/>
              <a:ext cx="63095" cy="48510"/>
            </a:xfrm>
            <a:custGeom>
              <a:avLst/>
              <a:gdLst>
                <a:gd name="f0" fmla="val 0"/>
                <a:gd name="f1" fmla="val 134"/>
                <a:gd name="f2" fmla="val 176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77" h="135">
                  <a:moveTo>
                    <a:pt x="f0" y="f1"/>
                  </a:moveTo>
                  <a:lnTo>
                    <a:pt x="f2" y="f0"/>
                  </a:lnTo>
                  <a:lnTo>
                    <a:pt x="f0" y="f1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91" name="Freeform 390"/>
            <p:cNvSpPr/>
            <p:nvPr/>
          </p:nvSpPr>
          <p:spPr>
            <a:xfrm>
              <a:off x="1005480" y="4111942"/>
              <a:ext cx="66600" cy="46778"/>
            </a:xfrm>
            <a:custGeom>
              <a:avLst/>
              <a:gdLst>
                <a:gd name="f0" fmla="val 0"/>
                <a:gd name="f1" fmla="val 185"/>
                <a:gd name="f2" fmla="val 133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86" h="134">
                  <a:moveTo>
                    <a:pt x="f0" y="f0"/>
                  </a:moveTo>
                  <a:lnTo>
                    <a:pt x="f1" y="f2"/>
                  </a:lnTo>
                  <a:lnTo>
                    <a:pt x="f0" y="f0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</p:grpSp>
      <p:sp>
        <p:nvSpPr>
          <p:cNvPr id="392" name="Freeform 391"/>
          <p:cNvSpPr/>
          <p:nvPr/>
        </p:nvSpPr>
        <p:spPr>
          <a:xfrm>
            <a:off x="7927975" y="3021013"/>
            <a:ext cx="41275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3" name="Freeform 392"/>
          <p:cNvSpPr/>
          <p:nvPr/>
        </p:nvSpPr>
        <p:spPr>
          <a:xfrm>
            <a:off x="7550150" y="3017838"/>
            <a:ext cx="41275" cy="103187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4" name="Freeform 393"/>
          <p:cNvSpPr/>
          <p:nvPr/>
        </p:nvSpPr>
        <p:spPr>
          <a:xfrm>
            <a:off x="7172325" y="3017838"/>
            <a:ext cx="42863" cy="103187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5" name="Freeform 394"/>
          <p:cNvSpPr/>
          <p:nvPr/>
        </p:nvSpPr>
        <p:spPr>
          <a:xfrm>
            <a:off x="6802438" y="3021013"/>
            <a:ext cx="44450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6" name="Freeform 395"/>
          <p:cNvSpPr/>
          <p:nvPr/>
        </p:nvSpPr>
        <p:spPr>
          <a:xfrm rot="5400000">
            <a:off x="6155531" y="3050382"/>
            <a:ext cx="73025" cy="42862"/>
          </a:xfrm>
          <a:custGeom>
            <a:avLst>
              <a:gd name="f0" fmla="val 8382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7" name="Freeform 396"/>
          <p:cNvSpPr/>
          <p:nvPr/>
        </p:nvSpPr>
        <p:spPr>
          <a:xfrm>
            <a:off x="1162050" y="3017838"/>
            <a:ext cx="42863" cy="103187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8" name="Freeform 397"/>
          <p:cNvSpPr/>
          <p:nvPr/>
        </p:nvSpPr>
        <p:spPr>
          <a:xfrm>
            <a:off x="992188" y="3021013"/>
            <a:ext cx="42862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99" name="Freeform 398"/>
          <p:cNvSpPr/>
          <p:nvPr/>
        </p:nvSpPr>
        <p:spPr>
          <a:xfrm>
            <a:off x="1031875" y="3021013"/>
            <a:ext cx="42863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0" name="Freeform 399"/>
          <p:cNvSpPr/>
          <p:nvPr/>
        </p:nvSpPr>
        <p:spPr>
          <a:xfrm>
            <a:off x="8312150" y="3009900"/>
            <a:ext cx="101600" cy="1206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1" name="Freeform 400"/>
          <p:cNvSpPr/>
          <p:nvPr/>
        </p:nvSpPr>
        <p:spPr>
          <a:xfrm>
            <a:off x="8302625" y="3035300"/>
            <a:ext cx="103188" cy="122238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2" name="Freeform 401"/>
          <p:cNvSpPr/>
          <p:nvPr/>
        </p:nvSpPr>
        <p:spPr>
          <a:xfrm>
            <a:off x="3741738" y="2971800"/>
            <a:ext cx="33337" cy="196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3" name="Freeform 402"/>
          <p:cNvSpPr/>
          <p:nvPr/>
        </p:nvSpPr>
        <p:spPr>
          <a:xfrm>
            <a:off x="1227138" y="3084513"/>
            <a:ext cx="42862" cy="10160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4" name="Straight Connector 403"/>
          <p:cNvSpPr/>
          <p:nvPr/>
        </p:nvSpPr>
        <p:spPr>
          <a:xfrm flipH="1" flipV="1">
            <a:off x="1601788" y="1339850"/>
            <a:ext cx="269875" cy="184150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5" name="Straight Connector 404"/>
          <p:cNvSpPr/>
          <p:nvPr/>
        </p:nvSpPr>
        <p:spPr>
          <a:xfrm>
            <a:off x="949325" y="1362075"/>
            <a:ext cx="1811338" cy="0"/>
          </a:xfrm>
          <a:prstGeom prst="line">
            <a:avLst/>
          </a:prstGeom>
          <a:noFill/>
          <a:ln w="3240">
            <a:solidFill>
              <a:srgbClr val="000000"/>
            </a:solidFill>
            <a:prstDash val="solid"/>
            <a:miter/>
          </a:ln>
        </p:spPr>
        <p:txBody>
          <a:bodyPr lIns="81639" tIns="42452" rIns="81639" bIns="42452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6" name="Freeform 405"/>
          <p:cNvSpPr/>
          <p:nvPr/>
        </p:nvSpPr>
        <p:spPr>
          <a:xfrm rot="5400000">
            <a:off x="911225" y="1285876"/>
            <a:ext cx="168275" cy="1524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X="" minX="0" maxX="0"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0800000"/>
          </a:gra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7" name="Freeform 406"/>
          <p:cNvSpPr/>
          <p:nvPr/>
        </p:nvSpPr>
        <p:spPr>
          <a:xfrm>
            <a:off x="1519238" y="1246188"/>
            <a:ext cx="46037" cy="223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8" name="Freeform 407"/>
          <p:cNvSpPr/>
          <p:nvPr/>
        </p:nvSpPr>
        <p:spPr>
          <a:xfrm>
            <a:off x="1462088" y="1246188"/>
            <a:ext cx="47625" cy="223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09" name="Freeform 408"/>
          <p:cNvSpPr/>
          <p:nvPr/>
        </p:nvSpPr>
        <p:spPr>
          <a:xfrm>
            <a:off x="1406525" y="1246188"/>
            <a:ext cx="46038" cy="22383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10" name="Freeform 409"/>
          <p:cNvSpPr/>
          <p:nvPr/>
        </p:nvSpPr>
        <p:spPr>
          <a:xfrm>
            <a:off x="1674813" y="1487488"/>
            <a:ext cx="0" cy="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9999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11" name="Freeform 410"/>
          <p:cNvSpPr/>
          <p:nvPr/>
        </p:nvSpPr>
        <p:spPr>
          <a:xfrm>
            <a:off x="1658938" y="1220788"/>
            <a:ext cx="234950" cy="277812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grpSp>
        <p:nvGrpSpPr>
          <p:cNvPr id="297" name="Group 411"/>
          <p:cNvGrpSpPr>
            <a:grpSpLocks/>
          </p:cNvGrpSpPr>
          <p:nvPr/>
        </p:nvGrpSpPr>
        <p:grpSpPr bwMode="auto">
          <a:xfrm>
            <a:off x="1082675" y="1398588"/>
            <a:ext cx="138113" cy="115887"/>
            <a:chOff x="1193399" y="1970640"/>
            <a:chExt cx="153000" cy="127439"/>
          </a:xfrm>
        </p:grpSpPr>
        <p:sp>
          <p:nvSpPr>
            <p:cNvPr id="413" name="Freeform 412"/>
            <p:cNvSpPr/>
            <p:nvPr/>
          </p:nvSpPr>
          <p:spPr>
            <a:xfrm>
              <a:off x="1193399" y="1970640"/>
              <a:ext cx="149483" cy="12045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66FF33"/>
            </a:solidFill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414" name="Freeform 413"/>
            <p:cNvSpPr/>
            <p:nvPr/>
          </p:nvSpPr>
          <p:spPr>
            <a:xfrm>
              <a:off x="1196916" y="1981114"/>
              <a:ext cx="145966" cy="113473"/>
            </a:xfrm>
            <a:custGeom>
              <a:avLst/>
              <a:gdLst>
                <a:gd name="f0" fmla="val 0"/>
                <a:gd name="f1" fmla="val 134"/>
                <a:gd name="f2" fmla="val 176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77" h="135">
                  <a:moveTo>
                    <a:pt x="f0" y="f1"/>
                  </a:moveTo>
                  <a:lnTo>
                    <a:pt x="f2" y="f0"/>
                  </a:lnTo>
                  <a:lnTo>
                    <a:pt x="f0" y="f1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415" name="Freeform 414"/>
            <p:cNvSpPr/>
            <p:nvPr/>
          </p:nvSpPr>
          <p:spPr>
            <a:xfrm>
              <a:off x="1193399" y="1988097"/>
              <a:ext cx="153000" cy="109982"/>
            </a:xfrm>
            <a:custGeom>
              <a:avLst/>
              <a:gdLst>
                <a:gd name="f0" fmla="val 0"/>
                <a:gd name="f1" fmla="val 185"/>
                <a:gd name="f2" fmla="val 133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86" h="134">
                  <a:moveTo>
                    <a:pt x="f0" y="f0"/>
                  </a:moveTo>
                  <a:lnTo>
                    <a:pt x="f1" y="f2"/>
                  </a:lnTo>
                  <a:lnTo>
                    <a:pt x="f0" y="f0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</p:grpSp>
      <p:grpSp>
        <p:nvGrpSpPr>
          <p:cNvPr id="298" name="Group 415"/>
          <p:cNvGrpSpPr>
            <a:grpSpLocks/>
          </p:cNvGrpSpPr>
          <p:nvPr/>
        </p:nvGrpSpPr>
        <p:grpSpPr bwMode="auto">
          <a:xfrm>
            <a:off x="1082675" y="1211263"/>
            <a:ext cx="138113" cy="115887"/>
            <a:chOff x="1193399" y="1762919"/>
            <a:chExt cx="153000" cy="127441"/>
          </a:xfrm>
        </p:grpSpPr>
        <p:sp>
          <p:nvSpPr>
            <p:cNvPr id="417" name="Freeform 416"/>
            <p:cNvSpPr/>
            <p:nvPr/>
          </p:nvSpPr>
          <p:spPr>
            <a:xfrm>
              <a:off x="1193399" y="1762919"/>
              <a:ext cx="149483" cy="120458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66FF33"/>
            </a:solidFill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418" name="Freeform 417"/>
            <p:cNvSpPr/>
            <p:nvPr/>
          </p:nvSpPr>
          <p:spPr>
            <a:xfrm>
              <a:off x="1196916" y="1773394"/>
              <a:ext cx="145966" cy="113475"/>
            </a:xfrm>
            <a:custGeom>
              <a:avLst/>
              <a:gdLst>
                <a:gd name="f0" fmla="val 0"/>
                <a:gd name="f1" fmla="val 134"/>
                <a:gd name="f2" fmla="val 176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77" h="135">
                  <a:moveTo>
                    <a:pt x="f0" y="f1"/>
                  </a:moveTo>
                  <a:lnTo>
                    <a:pt x="f2" y="f0"/>
                  </a:lnTo>
                  <a:lnTo>
                    <a:pt x="f0" y="f1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419" name="Freeform 418"/>
            <p:cNvSpPr/>
            <p:nvPr/>
          </p:nvSpPr>
          <p:spPr>
            <a:xfrm>
              <a:off x="1193399" y="1782122"/>
              <a:ext cx="153000" cy="108238"/>
            </a:xfrm>
            <a:custGeom>
              <a:avLst/>
              <a:gdLst>
                <a:gd name="f0" fmla="val 0"/>
                <a:gd name="f1" fmla="val 185"/>
                <a:gd name="f2" fmla="val 133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186" h="134">
                  <a:moveTo>
                    <a:pt x="f0" y="f0"/>
                  </a:moveTo>
                  <a:lnTo>
                    <a:pt x="f1" y="f2"/>
                  </a:lnTo>
                  <a:lnTo>
                    <a:pt x="f0" y="f0"/>
                  </a:lnTo>
                </a:path>
              </a:pathLst>
            </a:custGeom>
            <a:noFill/>
            <a:ln w="3240">
              <a:solidFill>
                <a:srgbClr val="000000"/>
              </a:solidFill>
              <a:prstDash val="solid"/>
              <a:miter/>
            </a:ln>
          </p:spPr>
          <p:txBody>
            <a:bodyPr wrap="none" lIns="90000" tIns="46800" rIns="90000" bIns="46800" anchor="ctr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endParaRPr lang="en-US" sz="1600" dirty="0">
                <a:latin typeface="Arial" pitchFamily="18"/>
                <a:ea typeface="DejaVu LGC Sans" pitchFamily="2"/>
                <a:cs typeface="DejaVu LGC Sans" pitchFamily="2"/>
              </a:endParaRPr>
            </a:p>
          </p:txBody>
        </p:sp>
      </p:grpSp>
      <p:sp>
        <p:nvSpPr>
          <p:cNvPr id="420" name="Freeform 419"/>
          <p:cNvSpPr/>
          <p:nvPr/>
        </p:nvSpPr>
        <p:spPr>
          <a:xfrm>
            <a:off x="1628775" y="1239838"/>
            <a:ext cx="95250" cy="2349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1" name="Freeform 420"/>
          <p:cNvSpPr/>
          <p:nvPr/>
        </p:nvSpPr>
        <p:spPr>
          <a:xfrm>
            <a:off x="1236663" y="1246188"/>
            <a:ext cx="101600" cy="233362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2" name="Freeform 421"/>
          <p:cNvSpPr/>
          <p:nvPr/>
        </p:nvSpPr>
        <p:spPr>
          <a:xfrm>
            <a:off x="1327150" y="1246188"/>
            <a:ext cx="100013" cy="233362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3" name="Freeform 422"/>
          <p:cNvSpPr/>
          <p:nvPr/>
        </p:nvSpPr>
        <p:spPr>
          <a:xfrm>
            <a:off x="1827213" y="1384300"/>
            <a:ext cx="95250" cy="2349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4" name="Freeform 423"/>
          <p:cNvSpPr/>
          <p:nvPr/>
        </p:nvSpPr>
        <p:spPr>
          <a:xfrm>
            <a:off x="1836738" y="1241425"/>
            <a:ext cx="95250" cy="23336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5" name="Freeform 424"/>
          <p:cNvSpPr/>
          <p:nvPr/>
        </p:nvSpPr>
        <p:spPr>
          <a:xfrm>
            <a:off x="1866900" y="1241425"/>
            <a:ext cx="95250" cy="2349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6" name="Freeform 425"/>
          <p:cNvSpPr/>
          <p:nvPr/>
        </p:nvSpPr>
        <p:spPr>
          <a:xfrm>
            <a:off x="1897063" y="1241425"/>
            <a:ext cx="95250" cy="2349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7" name="Freeform 426"/>
          <p:cNvSpPr/>
          <p:nvPr/>
        </p:nvSpPr>
        <p:spPr>
          <a:xfrm>
            <a:off x="2163763" y="1241425"/>
            <a:ext cx="96837" cy="2349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8" name="Freeform 427"/>
          <p:cNvSpPr/>
          <p:nvPr/>
        </p:nvSpPr>
        <p:spPr>
          <a:xfrm>
            <a:off x="2460625" y="1241425"/>
            <a:ext cx="96838" cy="23495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29" name="Freeform 428"/>
          <p:cNvSpPr/>
          <p:nvPr/>
        </p:nvSpPr>
        <p:spPr>
          <a:xfrm>
            <a:off x="7256463" y="1362075"/>
            <a:ext cx="46037" cy="2746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30" name="Freeform 429"/>
          <p:cNvSpPr/>
          <p:nvPr/>
        </p:nvSpPr>
        <p:spPr>
          <a:xfrm>
            <a:off x="7205663" y="1758950"/>
            <a:ext cx="146050" cy="16986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FF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31" name="Freeform 430"/>
          <p:cNvSpPr/>
          <p:nvPr/>
        </p:nvSpPr>
        <p:spPr>
          <a:xfrm>
            <a:off x="7248525" y="2098675"/>
            <a:ext cx="58738" cy="144463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 gdRefY="" minY="0" maxY="0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9900"/>
          </a:solidFill>
          <a:ln w="3240">
            <a:solidFill>
              <a:srgbClr val="000000"/>
            </a:solidFill>
            <a:prstDash val="solid"/>
            <a:miter/>
          </a:ln>
        </p:spPr>
        <p:txBody>
          <a:bodyPr wrap="none" lIns="81639" tIns="42452" rIns="81639" bIns="42452" anchor="ctr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16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32" name="Freeform 431"/>
          <p:cNvSpPr/>
          <p:nvPr/>
        </p:nvSpPr>
        <p:spPr>
          <a:xfrm>
            <a:off x="7335838" y="1333500"/>
            <a:ext cx="862012" cy="25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1639" tIns="42452" rIns="81639" bIns="42452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1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GB" sz="1100" dirty="0" err="1">
                <a:latin typeface="Arial" pitchFamily="18"/>
                <a:ea typeface="DejaVu LGC Sans" pitchFamily="2"/>
                <a:cs typeface="DejaVu LGC Sans" pitchFamily="2"/>
              </a:rPr>
              <a:t>quadrupole</a:t>
            </a:r>
            <a:endParaRPr lang="en-GB" sz="11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33" name="Freeform 432"/>
          <p:cNvSpPr/>
          <p:nvPr/>
        </p:nvSpPr>
        <p:spPr>
          <a:xfrm>
            <a:off x="7348538" y="1720850"/>
            <a:ext cx="965200" cy="25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1639" tIns="42452" rIns="81639" bIns="42452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1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GB" sz="1100" dirty="0" err="1">
                <a:latin typeface="Arial" pitchFamily="18"/>
                <a:ea typeface="DejaVu LGC Sans" pitchFamily="2"/>
                <a:cs typeface="DejaVu LGC Sans" pitchFamily="2"/>
              </a:rPr>
              <a:t>BPM+screen</a:t>
            </a:r>
            <a:endParaRPr lang="en-GB" sz="1100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34" name="Freeform 433"/>
          <p:cNvSpPr/>
          <p:nvPr/>
        </p:nvSpPr>
        <p:spPr>
          <a:xfrm>
            <a:off x="7362825" y="2035175"/>
            <a:ext cx="581025" cy="25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lIns="81639" tIns="42452" rIns="81639" bIns="42452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1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GB" sz="1100" dirty="0">
                <a:latin typeface="Arial" pitchFamily="18"/>
                <a:ea typeface="DejaVu LGC Sans" pitchFamily="2"/>
                <a:cs typeface="DejaVu LGC Sans" pitchFamily="2"/>
              </a:rPr>
              <a:t>screen</a:t>
            </a:r>
          </a:p>
        </p:txBody>
      </p:sp>
      <p:sp>
        <p:nvSpPr>
          <p:cNvPr id="14514" name="Title 1"/>
          <p:cNvSpPr txBox="1">
            <a:spLocks/>
          </p:cNvSpPr>
          <p:nvPr/>
        </p:nvSpPr>
        <p:spPr bwMode="auto">
          <a:xfrm>
            <a:off x="1641475" y="188913"/>
            <a:ext cx="580390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>
                <a:solidFill>
                  <a:schemeClr val="tx2"/>
                </a:solidFill>
              </a:rPr>
              <a:t>SwissFEL injector overview</a:t>
            </a:r>
          </a:p>
        </p:txBody>
      </p:sp>
      <p:sp>
        <p:nvSpPr>
          <p:cNvPr id="108979" name="Rectangle 439"/>
          <p:cNvSpPr>
            <a:spLocks noChangeArrowheads="1"/>
          </p:cNvSpPr>
          <p:nvPr/>
        </p:nvSpPr>
        <p:spPr bwMode="auto">
          <a:xfrm>
            <a:off x="376717" y="5987866"/>
            <a:ext cx="78120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200" b="1" dirty="0">
                <a:solidFill>
                  <a:srgbClr val="FF0000"/>
                </a:solidFill>
              </a:rPr>
              <a:t>   </a:t>
            </a:r>
            <a:r>
              <a:rPr lang="en-US" sz="2200" b="1" dirty="0">
                <a:solidFill>
                  <a:srgbClr val="FF0000"/>
                </a:solidFill>
              </a:rPr>
              <a:t>  Phase 4? Seeding experiments?</a:t>
            </a:r>
          </a:p>
          <a:p>
            <a:r>
              <a:rPr lang="en-US" sz="2000" dirty="0">
                <a:solidFill>
                  <a:srgbClr val="FF0000"/>
                </a:solidFill>
              </a:rPr>
              <a:t>       ∙   </a:t>
            </a:r>
            <a:r>
              <a:rPr lang="en-US" sz="1600" dirty="0">
                <a:solidFill>
                  <a:srgbClr val="FF0000"/>
                </a:solidFill>
              </a:rPr>
              <a:t>From 2013</a:t>
            </a:r>
            <a:r>
              <a:rPr lang="en-US" sz="1600" dirty="0" smtClean="0">
                <a:solidFill>
                  <a:srgbClr val="FF0000"/>
                </a:solidFill>
              </a:rPr>
              <a:t>?</a:t>
            </a:r>
            <a:r>
              <a:rPr lang="en-US" sz="2200" b="1" dirty="0" smtClean="0">
                <a:solidFill>
                  <a:srgbClr val="000080"/>
                </a:solidFill>
              </a:rPr>
              <a:t>  </a:t>
            </a:r>
            <a:endParaRPr lang="en-US" sz="2200" b="1" dirty="0">
              <a:solidFill>
                <a:srgbClr val="000080"/>
              </a:solidFill>
            </a:endParaRPr>
          </a:p>
        </p:txBody>
      </p:sp>
      <p:sp>
        <p:nvSpPr>
          <p:cNvPr id="108980" name="Line 436"/>
          <p:cNvSpPr>
            <a:spLocks noChangeShapeType="1"/>
          </p:cNvSpPr>
          <p:nvPr/>
        </p:nvSpPr>
        <p:spPr bwMode="auto">
          <a:xfrm>
            <a:off x="6705600" y="6218238"/>
            <a:ext cx="1676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981" name="Text Box 437"/>
          <p:cNvSpPr txBox="1">
            <a:spLocks noChangeArrowheads="1"/>
          </p:cNvSpPr>
          <p:nvPr/>
        </p:nvSpPr>
        <p:spPr bwMode="auto">
          <a:xfrm>
            <a:off x="7004050" y="5851525"/>
            <a:ext cx="894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Seeding ?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8982" name="Line 438"/>
          <p:cNvSpPr>
            <a:spLocks noChangeShapeType="1"/>
          </p:cNvSpPr>
          <p:nvPr/>
        </p:nvSpPr>
        <p:spPr bwMode="auto">
          <a:xfrm flipV="1">
            <a:off x="6705600" y="5151438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83" name="Line 439"/>
          <p:cNvSpPr>
            <a:spLocks noChangeShapeType="1"/>
          </p:cNvSpPr>
          <p:nvPr/>
        </p:nvSpPr>
        <p:spPr bwMode="auto">
          <a:xfrm flipV="1">
            <a:off x="8382000" y="5151438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1" name="Rounded Rectangular Callout 440"/>
          <p:cNvSpPr/>
          <p:nvPr/>
        </p:nvSpPr>
        <p:spPr bwMode="auto">
          <a:xfrm>
            <a:off x="5904614" y="3749749"/>
            <a:ext cx="1495646" cy="595424"/>
          </a:xfrm>
          <a:prstGeom prst="wedgeRoundRectCallout">
            <a:avLst>
              <a:gd name="adj1" fmla="val -28905"/>
              <a:gd name="adj2" fmla="val -149405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TDC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streak RF cavity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198473" y="2243026"/>
            <a:ext cx="8357191" cy="4505104"/>
            <a:chOff x="0" y="407138"/>
            <a:chExt cx="9557425" cy="5448300"/>
          </a:xfrm>
        </p:grpSpPr>
        <p:pic>
          <p:nvPicPr>
            <p:cNvPr id="2053" name="Picture 5" descr="gunSolScan20May2011b"/>
            <p:cNvPicPr>
              <a:picLocks noChangeAspect="1" noChangeArrowheads="1"/>
            </p:cNvPicPr>
            <p:nvPr/>
          </p:nvPicPr>
          <p:blipFill>
            <a:blip r:embed="rId2" cstate="print"/>
            <a:srcRect l="5061"/>
            <a:stretch>
              <a:fillRect/>
            </a:stretch>
          </p:blipFill>
          <p:spPr bwMode="auto">
            <a:xfrm>
              <a:off x="0" y="407138"/>
              <a:ext cx="8102600" cy="5448300"/>
            </a:xfrm>
            <a:prstGeom prst="rect">
              <a:avLst/>
            </a:prstGeom>
            <a:noFill/>
          </p:spPr>
        </p:pic>
        <p:sp>
          <p:nvSpPr>
            <p:cNvPr id="2054" name="AutoShape 6"/>
            <p:cNvSpPr>
              <a:spLocks noChangeArrowheads="1"/>
            </p:cNvSpPr>
            <p:nvPr/>
          </p:nvSpPr>
          <p:spPr bwMode="auto">
            <a:xfrm>
              <a:off x="8134314" y="3015180"/>
              <a:ext cx="288925" cy="576262"/>
            </a:xfrm>
            <a:prstGeom prst="upDownArrow">
              <a:avLst>
                <a:gd name="adj1" fmla="val 50000"/>
                <a:gd name="adj2" fmla="val 39890"/>
              </a:avLst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4533864" y="3015180"/>
              <a:ext cx="3887787" cy="0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4244939" y="3591442"/>
              <a:ext cx="4176712" cy="0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7797326" y="3709458"/>
              <a:ext cx="1760099" cy="781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dirty="0"/>
                <a:t>Asymmetry </a:t>
              </a:r>
              <a:r>
                <a:rPr lang="en-US" sz="1200" i="1" dirty="0" smtClean="0"/>
                <a:t>misalignment +   </a:t>
              </a:r>
              <a:r>
                <a:rPr lang="en-US" sz="1200" i="1" dirty="0" err="1"/>
                <a:t>transv</a:t>
              </a:r>
              <a:r>
                <a:rPr lang="en-US" sz="1200" i="1" dirty="0"/>
                <a:t>. </a:t>
              </a:r>
              <a:r>
                <a:rPr lang="en-US" sz="1200" i="1" dirty="0" err="1" smtClean="0"/>
                <a:t>Wakefields</a:t>
              </a:r>
              <a:r>
                <a:rPr lang="en-US" sz="1200" i="1" dirty="0" smtClean="0"/>
                <a:t> ?</a:t>
              </a:r>
              <a:endParaRPr lang="en-US" sz="1200" i="1" dirty="0"/>
            </a:p>
          </p:txBody>
        </p:sp>
      </p:grp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918180" y="101637"/>
            <a:ext cx="5143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Status </a:t>
            </a:r>
            <a:r>
              <a:rPr lang="en-US" sz="2400" dirty="0" err="1" smtClean="0">
                <a:solidFill>
                  <a:srgbClr val="002060"/>
                </a:solidFill>
              </a:rPr>
              <a:t>emittance</a:t>
            </a:r>
            <a:r>
              <a:rPr lang="en-US" sz="2400" dirty="0" smtClean="0">
                <a:solidFill>
                  <a:srgbClr val="002060"/>
                </a:solidFill>
              </a:rPr>
              <a:t> from </a:t>
            </a:r>
            <a:r>
              <a:rPr lang="en-US" sz="2400" dirty="0" err="1" smtClean="0">
                <a:solidFill>
                  <a:srgbClr val="002060"/>
                </a:solidFill>
              </a:rPr>
              <a:t>SwissFEL</a:t>
            </a:r>
            <a:r>
              <a:rPr lang="en-US" sz="2400" dirty="0" smtClean="0">
                <a:solidFill>
                  <a:srgbClr val="002060"/>
                </a:solidFill>
              </a:rPr>
              <a:t> injector</a:t>
            </a:r>
            <a:endParaRPr lang="en-US" sz="2400" dirty="0">
              <a:solidFill>
                <a:srgbClr val="00206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00986" y="975006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achieved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goal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Projected </a:t>
                      </a:r>
                      <a:r>
                        <a:rPr lang="en-US" sz="160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emittance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0.4/0.6 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m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for 165 </a:t>
                      </a:r>
                      <a:r>
                        <a:rPr lang="en-US" sz="160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pC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≤0.5 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m for 200 </a:t>
                      </a:r>
                      <a:r>
                        <a:rPr lang="en-US" sz="160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pC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Slice </a:t>
                      </a:r>
                      <a:r>
                        <a:rPr lang="en-US" sz="160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emittance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Not measured 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≤0.4 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m for 200 </a:t>
                      </a:r>
                      <a:r>
                        <a:rPr lang="en-US" sz="160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pC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027275" y="2169042"/>
            <a:ext cx="3614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</a:rPr>
              <a:t>Charge limited by legal not technical reasons !</a:t>
            </a:r>
            <a:endParaRPr lang="en-US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2" name="Picture 2"/>
          <p:cNvPicPr>
            <a:picLocks noChangeAspect="1" noChangeArrowheads="1"/>
          </p:cNvPicPr>
          <p:nvPr/>
        </p:nvPicPr>
        <p:blipFill>
          <a:blip r:embed="rId2" cstate="print"/>
          <a:srcRect l="6377" t="7831" r="3630" b="7831"/>
          <a:stretch>
            <a:fillRect/>
          </a:stretch>
        </p:blipFill>
        <p:spPr bwMode="auto">
          <a:xfrm>
            <a:off x="194310" y="857250"/>
            <a:ext cx="8721090" cy="576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66010" y="205740"/>
            <a:ext cx="4460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Bunch compressor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(installed July-August 2011)</a:t>
            </a:r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0599" y="918029"/>
            <a:ext cx="3446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  </a:t>
            </a:r>
            <a:r>
              <a:rPr lang="en-US" sz="2000" b="1" i="1" dirty="0" err="1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fs</a:t>
            </a:r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 regime e</a:t>
            </a:r>
            <a:r>
              <a:rPr lang="en-US" sz="2000" b="1" i="1" baseline="300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-</a:t>
            </a:r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-beam bunches </a:t>
            </a:r>
            <a:endParaRPr lang="en-US" sz="2000" b="1" i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2011-05-20T192810-00"/>
          <p:cNvPicPr>
            <a:picLocks noChangeAspect="1" noChangeArrowheads="1"/>
          </p:cNvPicPr>
          <p:nvPr/>
        </p:nvPicPr>
        <p:blipFill>
          <a:blip r:embed="rId2" cstate="print"/>
          <a:srcRect l="10124" r="15749"/>
          <a:stretch>
            <a:fillRect/>
          </a:stretch>
        </p:blipFill>
        <p:spPr bwMode="auto">
          <a:xfrm>
            <a:off x="5183188" y="1503363"/>
            <a:ext cx="3960812" cy="5341937"/>
          </a:xfrm>
          <a:prstGeom prst="rect">
            <a:avLst/>
          </a:prstGeom>
          <a:noFill/>
        </p:spPr>
      </p:pic>
      <p:pic>
        <p:nvPicPr>
          <p:cNvPr id="4104" name="Picture 8" descr="05-00"/>
          <p:cNvPicPr>
            <a:picLocks noChangeAspect="1" noChangeArrowheads="1"/>
          </p:cNvPicPr>
          <p:nvPr/>
        </p:nvPicPr>
        <p:blipFill>
          <a:blip r:embed="rId3" cstate="print"/>
          <a:srcRect l="25310" r="25310"/>
          <a:stretch>
            <a:fillRect/>
          </a:stretch>
        </p:blipFill>
        <p:spPr bwMode="auto">
          <a:xfrm>
            <a:off x="3478212" y="1503363"/>
            <a:ext cx="2644776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054475" y="941388"/>
            <a:ext cx="8707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/>
              <a:t>TDC-OFF</a:t>
            </a:r>
            <a:r>
              <a:rPr lang="en-US" sz="1400" b="1" dirty="0" smtClean="0"/>
              <a:t>:</a:t>
            </a:r>
            <a:endParaRPr lang="en-US" sz="1400" b="1" dirty="0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934200" y="941388"/>
            <a:ext cx="16113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/>
              <a:t>TDC-ON (0.13 MW</a:t>
            </a:r>
            <a:r>
              <a:rPr lang="en-US" sz="1400" b="1" dirty="0" smtClean="0"/>
              <a:t>)</a:t>
            </a:r>
            <a:endParaRPr lang="en-US" sz="1400" b="1" dirty="0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 rot="10800000">
            <a:off x="8656638" y="2728913"/>
            <a:ext cx="366712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en-US" sz="1200"/>
              <a:t>Beam position (mm)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1866956" y="171450"/>
            <a:ext cx="6626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Transverse deflecting </a:t>
            </a:r>
            <a:r>
              <a:rPr lang="en-US" sz="1800" dirty="0" smtClean="0">
                <a:solidFill>
                  <a:srgbClr val="002060"/>
                </a:solidFill>
              </a:rPr>
              <a:t>streak cavity </a:t>
            </a:r>
            <a:r>
              <a:rPr lang="en-US" sz="1800" dirty="0" smtClean="0">
                <a:solidFill>
                  <a:srgbClr val="002060"/>
                </a:solidFill>
              </a:rPr>
              <a:t>installed and </a:t>
            </a:r>
            <a:r>
              <a:rPr lang="en-US" sz="1800" dirty="0" smtClean="0">
                <a:solidFill>
                  <a:srgbClr val="002060"/>
                </a:solidFill>
              </a:rPr>
              <a:t>commissioned</a:t>
            </a:r>
            <a:endParaRPr lang="en-US" sz="1800" dirty="0" smtClean="0">
              <a:solidFill>
                <a:srgbClr val="002060"/>
              </a:solidFill>
            </a:endParaRPr>
          </a:p>
        </p:txBody>
      </p:sp>
      <p:pic>
        <p:nvPicPr>
          <p:cNvPr id="4116" name="Picture 20" descr="Resized by Brows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654" y="1364622"/>
            <a:ext cx="1940170" cy="1450578"/>
          </a:xfrm>
          <a:prstGeom prst="rect">
            <a:avLst/>
          </a:prstGeom>
          <a:noFill/>
        </p:spPr>
      </p:pic>
      <p:pic>
        <p:nvPicPr>
          <p:cNvPr id="2050" name="Picture 2" descr="G:\FEL\P\Product_250MeV_Injector\RF\Accelerating_Structures\F10D1_Deflecting_5_cell\Photos\FIN10D1_WLHA 011.jpg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9968" y="3557311"/>
            <a:ext cx="2084832" cy="277977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79033" y="2794438"/>
            <a:ext cx="181043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TDC</a:t>
            </a:r>
          </a:p>
          <a:p>
            <a:r>
              <a:rPr lang="en-US" dirty="0" smtClean="0"/>
              <a:t>made by INFN </a:t>
            </a:r>
            <a:r>
              <a:rPr lang="en-US" dirty="0" err="1" smtClean="0"/>
              <a:t>Frascati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7639" y="758009"/>
            <a:ext cx="3979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 measuring e</a:t>
            </a:r>
            <a:r>
              <a:rPr lang="en-US" sz="2000" b="1" i="1" baseline="300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-</a:t>
            </a:r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beam in  </a:t>
            </a:r>
            <a:r>
              <a:rPr lang="en-US" sz="2000" b="1" i="1" dirty="0" err="1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fs</a:t>
            </a:r>
            <a:r>
              <a:rPr lang="en-US" sz="20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 regime </a:t>
            </a:r>
            <a:endParaRPr lang="en-US" sz="2000" b="1" i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un_kor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36919"/>
            <a:ext cx="4629150" cy="5357812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 l="3815" t="14973" r="3575" b="10161"/>
          <a:stretch>
            <a:fillRect/>
          </a:stretch>
        </p:blipFill>
        <p:spPr bwMode="auto">
          <a:xfrm>
            <a:off x="4858885" y="5524500"/>
            <a:ext cx="3700462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064578" y="4087813"/>
            <a:ext cx="32956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Repetition rate : 100 Hz</a:t>
            </a:r>
          </a:p>
          <a:p>
            <a:r>
              <a:rPr lang="en-US" sz="1400" dirty="0"/>
              <a:t>Symmetric Feeding in Central Cell</a:t>
            </a:r>
          </a:p>
          <a:p>
            <a:r>
              <a:rPr lang="en-US" sz="1400" dirty="0"/>
              <a:t>No Cathode Plug – reduce dark current</a:t>
            </a:r>
          </a:p>
          <a:p>
            <a:r>
              <a:rPr lang="en-US" sz="1400" dirty="0"/>
              <a:t>Racetrack shape – reduce quad components</a:t>
            </a:r>
          </a:p>
          <a:p>
            <a:r>
              <a:rPr lang="de-CH" sz="1400" dirty="0" err="1"/>
              <a:t>Elliptical</a:t>
            </a:r>
            <a:r>
              <a:rPr lang="de-CH" sz="1400" dirty="0"/>
              <a:t> </a:t>
            </a:r>
            <a:r>
              <a:rPr lang="de-CH" sz="1400" dirty="0" err="1"/>
              <a:t>iris</a:t>
            </a:r>
            <a:r>
              <a:rPr lang="de-CH" sz="1400" dirty="0"/>
              <a:t> – </a:t>
            </a:r>
            <a:r>
              <a:rPr lang="de-CH" sz="1400" dirty="0" err="1"/>
              <a:t>minimize</a:t>
            </a:r>
            <a:r>
              <a:rPr lang="de-CH" sz="1400" dirty="0"/>
              <a:t> </a:t>
            </a:r>
            <a:r>
              <a:rPr lang="de-CH" sz="1400" dirty="0" err="1"/>
              <a:t>surface</a:t>
            </a:r>
            <a:r>
              <a:rPr lang="de-CH" sz="1400" dirty="0"/>
              <a:t> </a:t>
            </a:r>
            <a:r>
              <a:rPr lang="de-CH" sz="1400" dirty="0" err="1"/>
              <a:t>fields</a:t>
            </a:r>
            <a:endParaRPr lang="de-CH" sz="1400" dirty="0"/>
          </a:p>
          <a:p>
            <a:r>
              <a:rPr lang="de-CH" sz="1400" dirty="0"/>
              <a:t>Large </a:t>
            </a:r>
            <a:r>
              <a:rPr lang="de-CH" sz="1400" dirty="0" err="1"/>
              <a:t>iris</a:t>
            </a:r>
            <a:r>
              <a:rPr lang="de-CH" sz="1400" dirty="0"/>
              <a:t> </a:t>
            </a:r>
            <a:r>
              <a:rPr lang="de-CH" sz="1400" dirty="0" err="1"/>
              <a:t>thickness</a:t>
            </a:r>
            <a:r>
              <a:rPr lang="de-CH" sz="1400" dirty="0"/>
              <a:t> – mode </a:t>
            </a:r>
            <a:r>
              <a:rPr lang="de-CH" sz="1400" dirty="0" err="1"/>
              <a:t>separation</a:t>
            </a:r>
            <a:endParaRPr lang="de-CH" sz="1400" dirty="0"/>
          </a:p>
          <a:p>
            <a:endParaRPr lang="en-US" sz="1400" dirty="0"/>
          </a:p>
        </p:txBody>
      </p:sp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3299" y="861424"/>
            <a:ext cx="4387273" cy="282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6" name="Text Box 10"/>
          <p:cNvSpPr txBox="1">
            <a:spLocks noChangeArrowheads="1"/>
          </p:cNvSpPr>
          <p:nvPr/>
        </p:nvSpPr>
        <p:spPr bwMode="auto">
          <a:xfrm rot="20366637">
            <a:off x="6011328" y="2615440"/>
            <a:ext cx="31527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/>
              <a:t>B</a:t>
            </a:r>
            <a:r>
              <a:rPr lang="en-US" baseline="-25000" dirty="0" err="1"/>
              <a:t>n</a:t>
            </a:r>
            <a:r>
              <a:rPr lang="en-US" dirty="0"/>
              <a:t>= 14.2 A.mm</a:t>
            </a:r>
            <a:r>
              <a:rPr lang="en-US" baseline="30000" dirty="0"/>
              <a:t>-2</a:t>
            </a:r>
            <a:r>
              <a:rPr lang="en-US" dirty="0"/>
              <a:t>.mrad</a:t>
            </a:r>
            <a:r>
              <a:rPr lang="en-US" baseline="30000" dirty="0"/>
              <a:t>-2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80443" y="0"/>
            <a:ext cx="7273271" cy="722489"/>
          </a:xfrm>
        </p:spPr>
        <p:txBody>
          <a:bodyPr/>
          <a:lstStyle/>
          <a:p>
            <a:r>
              <a:rPr lang="en-US" dirty="0" smtClean="0"/>
              <a:t>Summary of achieved and projected injector brightness</a:t>
            </a:r>
            <a:endParaRPr lang="en-US" dirty="0"/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542925" y="792163"/>
            <a:ext cx="49053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Diode – RF </a:t>
            </a:r>
            <a:r>
              <a:rPr lang="en-US" dirty="0" err="1"/>
              <a:t>Photogun</a:t>
            </a:r>
            <a:r>
              <a:rPr lang="en-US" dirty="0"/>
              <a:t>: </a:t>
            </a:r>
          </a:p>
          <a:p>
            <a:r>
              <a:rPr lang="en-US" dirty="0"/>
              <a:t> </a:t>
            </a:r>
            <a:r>
              <a:rPr lang="en-US" sz="1600" dirty="0"/>
              <a:t>0.55 </a:t>
            </a:r>
            <a:r>
              <a:rPr lang="en-US" sz="1600" dirty="0" err="1"/>
              <a:t>mm.mrad</a:t>
            </a:r>
            <a:r>
              <a:rPr lang="en-US" sz="1600" dirty="0"/>
              <a:t> at 180 </a:t>
            </a:r>
            <a:r>
              <a:rPr lang="en-US" sz="1600" dirty="0" err="1"/>
              <a:t>pC</a:t>
            </a:r>
            <a:r>
              <a:rPr lang="en-US" sz="1600" dirty="0"/>
              <a:t>; Diode gradient ~ 100 MV/m</a:t>
            </a:r>
          </a:p>
          <a:p>
            <a:r>
              <a:rPr lang="en-US" sz="1600" dirty="0"/>
              <a:t>  Repetition rate limited to 2 Hz; alignment more complex</a:t>
            </a:r>
          </a:p>
          <a:p>
            <a:r>
              <a:rPr lang="en-US" sz="1600" dirty="0"/>
              <a:t> 1 MV </a:t>
            </a:r>
            <a:r>
              <a:rPr lang="en-US" sz="1600" dirty="0" err="1"/>
              <a:t>pulser</a:t>
            </a:r>
            <a:r>
              <a:rPr lang="en-US" sz="1600" dirty="0"/>
              <a:t> would be required for larger anode iris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593725" y="2361520"/>
            <a:ext cx="5992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/>
              <a:t>SwissFEL</a:t>
            </a:r>
            <a:r>
              <a:rPr lang="en-US" dirty="0"/>
              <a:t> Current RF </a:t>
            </a:r>
            <a:r>
              <a:rPr lang="en-US" dirty="0" err="1"/>
              <a:t>Photogun</a:t>
            </a:r>
            <a:r>
              <a:rPr lang="en-US" dirty="0"/>
              <a:t> (CERN Gun): </a:t>
            </a:r>
          </a:p>
          <a:p>
            <a:r>
              <a:rPr lang="en-US" dirty="0"/>
              <a:t> </a:t>
            </a:r>
            <a:r>
              <a:rPr lang="en-US" sz="1600" dirty="0"/>
              <a:t>Robust </a:t>
            </a:r>
            <a:r>
              <a:rPr lang="en-US" sz="1600" dirty="0" err="1"/>
              <a:t>emittance</a:t>
            </a:r>
            <a:r>
              <a:rPr lang="en-US" sz="1600" dirty="0"/>
              <a:t> measurement method; 0.5 </a:t>
            </a:r>
            <a:r>
              <a:rPr lang="en-US" sz="1600" dirty="0" err="1"/>
              <a:t>mm.mrad</a:t>
            </a:r>
            <a:r>
              <a:rPr lang="en-US" sz="1600" dirty="0"/>
              <a:t> at 180 </a:t>
            </a:r>
            <a:r>
              <a:rPr lang="en-US" sz="1600" dirty="0" err="1"/>
              <a:t>pC</a:t>
            </a:r>
            <a:endParaRPr lang="en-US" sz="1600" dirty="0"/>
          </a:p>
          <a:p>
            <a:r>
              <a:rPr lang="en-US" sz="1600" dirty="0"/>
              <a:t> Optimization of laser profile and optics setting on going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631825" y="3745820"/>
            <a:ext cx="4984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SwissFEL Future RF Photogun : </a:t>
            </a:r>
          </a:p>
          <a:p>
            <a:r>
              <a:rPr lang="en-US"/>
              <a:t> </a:t>
            </a:r>
            <a:r>
              <a:rPr lang="en-US" sz="1600"/>
              <a:t>2.5 Cell; Racetrack; 100 Hz</a:t>
            </a:r>
          </a:p>
          <a:p>
            <a:r>
              <a:rPr lang="en-US" sz="1600"/>
              <a:t> Optimization of dimensions, operation scheduled for 2013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 rot="20366637">
            <a:off x="5635625" y="1236663"/>
            <a:ext cx="30003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/>
              <a:t>B</a:t>
            </a:r>
            <a:r>
              <a:rPr lang="en-US" baseline="-25000" dirty="0" err="1"/>
              <a:t>n</a:t>
            </a:r>
            <a:r>
              <a:rPr lang="en-US" dirty="0"/>
              <a:t>= 7.4 A.mm</a:t>
            </a:r>
            <a:r>
              <a:rPr lang="en-US" baseline="30000" dirty="0"/>
              <a:t>-2</a:t>
            </a:r>
            <a:r>
              <a:rPr lang="en-US" dirty="0"/>
              <a:t>.mrad</a:t>
            </a:r>
            <a:r>
              <a:rPr lang="en-US" baseline="30000" dirty="0"/>
              <a:t>-2</a:t>
            </a:r>
            <a:endParaRPr lang="en-US" dirty="0"/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 rot="20366637">
            <a:off x="5843799" y="3625171"/>
            <a:ext cx="332581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/>
              <a:t>B</a:t>
            </a:r>
            <a:r>
              <a:rPr lang="en-US" baseline="-25000" dirty="0" err="1"/>
              <a:t>n,goal</a:t>
            </a:r>
            <a:r>
              <a:rPr lang="en-US" dirty="0"/>
              <a:t>= 33 A.mm</a:t>
            </a:r>
            <a:r>
              <a:rPr lang="en-US" baseline="30000" dirty="0"/>
              <a:t>-2</a:t>
            </a:r>
            <a:r>
              <a:rPr lang="en-US" dirty="0"/>
              <a:t>.mrad</a:t>
            </a:r>
            <a:r>
              <a:rPr lang="en-US" baseline="30000" dirty="0"/>
              <a:t>-2</a:t>
            </a:r>
            <a:endParaRPr lang="en-US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63098" y="5023190"/>
            <a:ext cx="6916124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/>
              <a:t>SwissFEL</a:t>
            </a:r>
            <a:r>
              <a:rPr lang="en-US" dirty="0" smtClean="0"/>
              <a:t> baseline requirement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/>
              <a:t>= </a:t>
            </a:r>
            <a:r>
              <a:rPr lang="en-US" dirty="0" smtClean="0"/>
              <a:t>19 </a:t>
            </a:r>
            <a:r>
              <a:rPr lang="en-US" dirty="0"/>
              <a:t>A.mm</a:t>
            </a:r>
            <a:r>
              <a:rPr lang="en-US" baseline="30000" dirty="0"/>
              <a:t>-2</a:t>
            </a:r>
            <a:r>
              <a:rPr lang="en-US" dirty="0"/>
              <a:t>.mrad</a:t>
            </a:r>
            <a:r>
              <a:rPr lang="en-US" baseline="30000" dirty="0"/>
              <a:t>-2</a:t>
            </a:r>
            <a:endParaRPr lang="en-US" dirty="0"/>
          </a:p>
        </p:txBody>
      </p:sp>
      <p:graphicFrame>
        <p:nvGraphicFramePr>
          <p:cNvPr id="208898" name="Object 2"/>
          <p:cNvGraphicFramePr>
            <a:graphicFrameLocks noChangeAspect="1"/>
          </p:cNvGraphicFramePr>
          <p:nvPr/>
        </p:nvGraphicFramePr>
        <p:xfrm>
          <a:off x="6581728" y="5790257"/>
          <a:ext cx="1262062" cy="641350"/>
        </p:xfrm>
        <a:graphic>
          <a:graphicData uri="http://schemas.openxmlformats.org/presentationml/2006/ole">
            <p:oleObj spid="_x0000_s208898" name="Equation" r:id="rId3" imgW="85068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400" dirty="0" smtClean="0">
                <a:solidFill>
                  <a:schemeClr val="tx2"/>
                </a:solidFill>
              </a:rPr>
              <a:t>Seeding experiment ?</a:t>
            </a:r>
            <a:endParaRPr lang="en-US" sz="2400" dirty="0">
              <a:solidFill>
                <a:schemeClr val="tx2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93763" y="3675063"/>
            <a:ext cx="112712" cy="541337"/>
            <a:chOff x="1497" y="3725"/>
            <a:chExt cx="125" cy="431"/>
          </a:xfrm>
        </p:grpSpPr>
        <p:sp>
          <p:nvSpPr>
            <p:cNvPr id="18562" name="AutoShape 4"/>
            <p:cNvSpPr>
              <a:spLocks noChangeArrowheads="1"/>
            </p:cNvSpPr>
            <p:nvPr/>
          </p:nvSpPr>
          <p:spPr bwMode="auto">
            <a:xfrm>
              <a:off x="1497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63" name="AutoShape 5"/>
            <p:cNvSpPr>
              <a:spLocks noChangeArrowheads="1"/>
            </p:cNvSpPr>
            <p:nvPr/>
          </p:nvSpPr>
          <p:spPr bwMode="auto">
            <a:xfrm flipH="1">
              <a:off x="1554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025775" y="3683000"/>
            <a:ext cx="112713" cy="541338"/>
            <a:chOff x="1497" y="3725"/>
            <a:chExt cx="125" cy="431"/>
          </a:xfrm>
        </p:grpSpPr>
        <p:sp>
          <p:nvSpPr>
            <p:cNvPr id="18560" name="AutoShape 7"/>
            <p:cNvSpPr>
              <a:spLocks noChangeArrowheads="1"/>
            </p:cNvSpPr>
            <p:nvPr/>
          </p:nvSpPr>
          <p:spPr bwMode="auto">
            <a:xfrm>
              <a:off x="1497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61" name="AutoShape 8"/>
            <p:cNvSpPr>
              <a:spLocks noChangeArrowheads="1"/>
            </p:cNvSpPr>
            <p:nvPr/>
          </p:nvSpPr>
          <p:spPr bwMode="auto">
            <a:xfrm flipH="1">
              <a:off x="1554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091113" y="3681413"/>
            <a:ext cx="112712" cy="541337"/>
            <a:chOff x="1497" y="3725"/>
            <a:chExt cx="125" cy="431"/>
          </a:xfrm>
        </p:grpSpPr>
        <p:sp>
          <p:nvSpPr>
            <p:cNvPr id="18558" name="AutoShape 10"/>
            <p:cNvSpPr>
              <a:spLocks noChangeArrowheads="1"/>
            </p:cNvSpPr>
            <p:nvPr/>
          </p:nvSpPr>
          <p:spPr bwMode="auto">
            <a:xfrm>
              <a:off x="1497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59" name="AutoShape 11"/>
            <p:cNvSpPr>
              <a:spLocks noChangeArrowheads="1"/>
            </p:cNvSpPr>
            <p:nvPr/>
          </p:nvSpPr>
          <p:spPr bwMode="auto">
            <a:xfrm flipH="1">
              <a:off x="1554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6970713" y="3802063"/>
            <a:ext cx="893762" cy="317500"/>
            <a:chOff x="1029" y="3645"/>
            <a:chExt cx="1196" cy="560"/>
          </a:xfrm>
        </p:grpSpPr>
        <p:sp>
          <p:nvSpPr>
            <p:cNvPr id="18555" name="Rectangle 13"/>
            <p:cNvSpPr>
              <a:spLocks noChangeArrowheads="1"/>
            </p:cNvSpPr>
            <p:nvPr/>
          </p:nvSpPr>
          <p:spPr bwMode="auto">
            <a:xfrm>
              <a:off x="1533" y="3645"/>
              <a:ext cx="189" cy="55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56" name="Arc 14"/>
            <p:cNvSpPr>
              <a:spLocks/>
            </p:cNvSpPr>
            <p:nvPr/>
          </p:nvSpPr>
          <p:spPr bwMode="auto">
            <a:xfrm rot="16200000" flipH="1">
              <a:off x="1661" y="3640"/>
              <a:ext cx="552" cy="576"/>
            </a:xfrm>
            <a:custGeom>
              <a:avLst/>
              <a:gdLst>
                <a:gd name="T0" fmla="*/ 0 w 20618"/>
                <a:gd name="T1" fmla="*/ 69 h 21600"/>
                <a:gd name="T2" fmla="*/ 552 w 20618"/>
                <a:gd name="T3" fmla="*/ 71 h 21600"/>
                <a:gd name="T4" fmla="*/ 274 w 20618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0618"/>
                <a:gd name="T10" fmla="*/ 0 h 21600"/>
                <a:gd name="T11" fmla="*/ 20618 w 2061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" h="21600" fill="none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</a:path>
                <a:path w="20618" h="21600" stroke="0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  <a:lnTo>
                    <a:pt x="10218" y="216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57" name="Arc 15"/>
            <p:cNvSpPr>
              <a:spLocks/>
            </p:cNvSpPr>
            <p:nvPr/>
          </p:nvSpPr>
          <p:spPr bwMode="auto">
            <a:xfrm rot="5400000">
              <a:off x="1041" y="3641"/>
              <a:ext cx="552" cy="576"/>
            </a:xfrm>
            <a:custGeom>
              <a:avLst/>
              <a:gdLst>
                <a:gd name="T0" fmla="*/ 0 w 20618"/>
                <a:gd name="T1" fmla="*/ 69 h 21600"/>
                <a:gd name="T2" fmla="*/ 552 w 20618"/>
                <a:gd name="T3" fmla="*/ 71 h 21600"/>
                <a:gd name="T4" fmla="*/ 274 w 20618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0618"/>
                <a:gd name="T10" fmla="*/ 0 h 21600"/>
                <a:gd name="T11" fmla="*/ 20618 w 2061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" h="21600" fill="none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</a:path>
                <a:path w="20618" h="21600" stroke="0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  <a:lnTo>
                    <a:pt x="10218" y="216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761038" y="3709988"/>
            <a:ext cx="1201737" cy="504825"/>
            <a:chOff x="3564" y="1107"/>
            <a:chExt cx="907" cy="318"/>
          </a:xfrm>
        </p:grpSpPr>
        <p:sp>
          <p:nvSpPr>
            <p:cNvPr id="18553" name="Rectangle 17"/>
            <p:cNvSpPr>
              <a:spLocks noChangeArrowheads="1"/>
            </p:cNvSpPr>
            <p:nvPr/>
          </p:nvSpPr>
          <p:spPr bwMode="auto">
            <a:xfrm>
              <a:off x="3564" y="1107"/>
              <a:ext cx="907" cy="318"/>
            </a:xfrm>
            <a:prstGeom prst="rect">
              <a:avLst/>
            </a:prstGeom>
            <a:solidFill>
              <a:schemeClr val="accent2">
                <a:alpha val="5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54" name="Rectangle 18" descr="Light vertical"/>
            <p:cNvSpPr>
              <a:spLocks noChangeArrowheads="1"/>
            </p:cNvSpPr>
            <p:nvPr/>
          </p:nvSpPr>
          <p:spPr bwMode="auto">
            <a:xfrm>
              <a:off x="3564" y="1220"/>
              <a:ext cx="907" cy="91"/>
            </a:xfrm>
            <a:prstGeom prst="rect">
              <a:avLst/>
            </a:prstGeom>
            <a:pattFill prst="ltVert">
              <a:fgClr>
                <a:srgbClr val="FF66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440" name="AutoShape 19"/>
          <p:cNvSpPr>
            <a:spLocks noChangeArrowheads="1"/>
          </p:cNvSpPr>
          <p:nvPr/>
        </p:nvSpPr>
        <p:spPr bwMode="auto">
          <a:xfrm>
            <a:off x="4749800" y="3943350"/>
            <a:ext cx="2190750" cy="42863"/>
          </a:xfrm>
          <a:prstGeom prst="rightArrow">
            <a:avLst>
              <a:gd name="adj1" fmla="val 48148"/>
              <a:gd name="adj2" fmla="val 340737"/>
            </a:avLst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de-DE"/>
          </a:p>
        </p:txBody>
      </p:sp>
      <p:sp>
        <p:nvSpPr>
          <p:cNvPr id="18441" name="Line 20"/>
          <p:cNvSpPr>
            <a:spLocks noChangeShapeType="1"/>
          </p:cNvSpPr>
          <p:nvPr/>
        </p:nvSpPr>
        <p:spPr bwMode="auto">
          <a:xfrm>
            <a:off x="-211138" y="3952875"/>
            <a:ext cx="2784476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1479550" y="3690938"/>
            <a:ext cx="1150938" cy="546100"/>
            <a:chOff x="1029" y="3645"/>
            <a:chExt cx="1196" cy="560"/>
          </a:xfrm>
        </p:grpSpPr>
        <p:sp>
          <p:nvSpPr>
            <p:cNvPr id="18550" name="Rectangle 22"/>
            <p:cNvSpPr>
              <a:spLocks noChangeArrowheads="1"/>
            </p:cNvSpPr>
            <p:nvPr/>
          </p:nvSpPr>
          <p:spPr bwMode="auto">
            <a:xfrm>
              <a:off x="1533" y="3645"/>
              <a:ext cx="189" cy="55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51" name="Arc 23"/>
            <p:cNvSpPr>
              <a:spLocks/>
            </p:cNvSpPr>
            <p:nvPr/>
          </p:nvSpPr>
          <p:spPr bwMode="auto">
            <a:xfrm rot="16200000" flipH="1">
              <a:off x="1661" y="3640"/>
              <a:ext cx="552" cy="576"/>
            </a:xfrm>
            <a:custGeom>
              <a:avLst/>
              <a:gdLst>
                <a:gd name="T0" fmla="*/ 0 w 20618"/>
                <a:gd name="T1" fmla="*/ 69 h 21600"/>
                <a:gd name="T2" fmla="*/ 552 w 20618"/>
                <a:gd name="T3" fmla="*/ 71 h 21600"/>
                <a:gd name="T4" fmla="*/ 274 w 20618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0618"/>
                <a:gd name="T10" fmla="*/ 0 h 21600"/>
                <a:gd name="T11" fmla="*/ 20618 w 2061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" h="21600" fill="none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</a:path>
                <a:path w="20618" h="21600" stroke="0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  <a:lnTo>
                    <a:pt x="10218" y="216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52" name="Arc 24"/>
            <p:cNvSpPr>
              <a:spLocks/>
            </p:cNvSpPr>
            <p:nvPr/>
          </p:nvSpPr>
          <p:spPr bwMode="auto">
            <a:xfrm rot="5400000">
              <a:off x="1041" y="3641"/>
              <a:ext cx="552" cy="576"/>
            </a:xfrm>
            <a:custGeom>
              <a:avLst/>
              <a:gdLst>
                <a:gd name="T0" fmla="*/ 0 w 20618"/>
                <a:gd name="T1" fmla="*/ 69 h 21600"/>
                <a:gd name="T2" fmla="*/ 552 w 20618"/>
                <a:gd name="T3" fmla="*/ 71 h 21600"/>
                <a:gd name="T4" fmla="*/ 274 w 20618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0618"/>
                <a:gd name="T10" fmla="*/ 0 h 21600"/>
                <a:gd name="T11" fmla="*/ 20618 w 2061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" h="21600" fill="none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</a:path>
                <a:path w="20618" h="21600" stroke="0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  <a:lnTo>
                    <a:pt x="10218" y="216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3573463" y="3698875"/>
            <a:ext cx="1150937" cy="546100"/>
            <a:chOff x="1029" y="3645"/>
            <a:chExt cx="1196" cy="560"/>
          </a:xfrm>
        </p:grpSpPr>
        <p:sp>
          <p:nvSpPr>
            <p:cNvPr id="18547" name="Rectangle 26"/>
            <p:cNvSpPr>
              <a:spLocks noChangeArrowheads="1"/>
            </p:cNvSpPr>
            <p:nvPr/>
          </p:nvSpPr>
          <p:spPr bwMode="auto">
            <a:xfrm>
              <a:off x="1533" y="3645"/>
              <a:ext cx="189" cy="55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48" name="Arc 27"/>
            <p:cNvSpPr>
              <a:spLocks/>
            </p:cNvSpPr>
            <p:nvPr/>
          </p:nvSpPr>
          <p:spPr bwMode="auto">
            <a:xfrm rot="16200000" flipH="1">
              <a:off x="1661" y="3640"/>
              <a:ext cx="552" cy="576"/>
            </a:xfrm>
            <a:custGeom>
              <a:avLst/>
              <a:gdLst>
                <a:gd name="T0" fmla="*/ 0 w 20618"/>
                <a:gd name="T1" fmla="*/ 69 h 21600"/>
                <a:gd name="T2" fmla="*/ 552 w 20618"/>
                <a:gd name="T3" fmla="*/ 71 h 21600"/>
                <a:gd name="T4" fmla="*/ 274 w 20618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0618"/>
                <a:gd name="T10" fmla="*/ 0 h 21600"/>
                <a:gd name="T11" fmla="*/ 20618 w 2061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" h="21600" fill="none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</a:path>
                <a:path w="20618" h="21600" stroke="0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  <a:lnTo>
                    <a:pt x="10218" y="216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49" name="Arc 28"/>
            <p:cNvSpPr>
              <a:spLocks/>
            </p:cNvSpPr>
            <p:nvPr/>
          </p:nvSpPr>
          <p:spPr bwMode="auto">
            <a:xfrm rot="5400000">
              <a:off x="1041" y="3641"/>
              <a:ext cx="552" cy="576"/>
            </a:xfrm>
            <a:custGeom>
              <a:avLst/>
              <a:gdLst>
                <a:gd name="T0" fmla="*/ 0 w 20618"/>
                <a:gd name="T1" fmla="*/ 69 h 21600"/>
                <a:gd name="T2" fmla="*/ 552 w 20618"/>
                <a:gd name="T3" fmla="*/ 71 h 21600"/>
                <a:gd name="T4" fmla="*/ 274 w 20618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0618"/>
                <a:gd name="T10" fmla="*/ 0 h 21600"/>
                <a:gd name="T11" fmla="*/ 20618 w 2061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" h="21600" fill="none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</a:path>
                <a:path w="20618" h="21600" stroke="0" extrusionOk="0">
                  <a:moveTo>
                    <a:pt x="-1" y="2569"/>
                  </a:moveTo>
                  <a:cubicBezTo>
                    <a:pt x="3141" y="882"/>
                    <a:pt x="6652" y="-1"/>
                    <a:pt x="10218" y="0"/>
                  </a:cubicBezTo>
                  <a:cubicBezTo>
                    <a:pt x="13853" y="0"/>
                    <a:pt x="17431" y="917"/>
                    <a:pt x="20617" y="2668"/>
                  </a:cubicBezTo>
                  <a:lnTo>
                    <a:pt x="10218" y="216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44" name="Line 29"/>
          <p:cNvSpPr>
            <a:spLocks noChangeShapeType="1"/>
          </p:cNvSpPr>
          <p:nvPr/>
        </p:nvSpPr>
        <p:spPr bwMode="auto">
          <a:xfrm>
            <a:off x="1128713" y="3959225"/>
            <a:ext cx="1181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Line 30"/>
          <p:cNvSpPr>
            <a:spLocks noChangeShapeType="1"/>
          </p:cNvSpPr>
          <p:nvPr/>
        </p:nvSpPr>
        <p:spPr bwMode="auto">
          <a:xfrm flipV="1">
            <a:off x="2309813" y="3790950"/>
            <a:ext cx="204787" cy="163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Line 31"/>
          <p:cNvSpPr>
            <a:spLocks noChangeShapeType="1"/>
          </p:cNvSpPr>
          <p:nvPr/>
        </p:nvSpPr>
        <p:spPr bwMode="auto">
          <a:xfrm>
            <a:off x="2514600" y="3790950"/>
            <a:ext cx="204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Line 32"/>
          <p:cNvSpPr>
            <a:spLocks noChangeShapeType="1"/>
          </p:cNvSpPr>
          <p:nvPr/>
        </p:nvSpPr>
        <p:spPr bwMode="auto">
          <a:xfrm>
            <a:off x="2689225" y="3790950"/>
            <a:ext cx="225425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Line 33"/>
          <p:cNvSpPr>
            <a:spLocks noChangeShapeType="1"/>
          </p:cNvSpPr>
          <p:nvPr/>
        </p:nvSpPr>
        <p:spPr bwMode="auto">
          <a:xfrm>
            <a:off x="2914650" y="39592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Line 34"/>
          <p:cNvSpPr>
            <a:spLocks noChangeShapeType="1"/>
          </p:cNvSpPr>
          <p:nvPr/>
        </p:nvSpPr>
        <p:spPr bwMode="auto">
          <a:xfrm>
            <a:off x="4435475" y="3957638"/>
            <a:ext cx="4619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1423988" y="3700463"/>
            <a:ext cx="204787" cy="504825"/>
            <a:chOff x="1138" y="1107"/>
            <a:chExt cx="225" cy="318"/>
          </a:xfrm>
        </p:grpSpPr>
        <p:sp>
          <p:nvSpPr>
            <p:cNvPr id="18545" name="Rectangle 36"/>
            <p:cNvSpPr>
              <a:spLocks noChangeArrowheads="1"/>
            </p:cNvSpPr>
            <p:nvPr/>
          </p:nvSpPr>
          <p:spPr bwMode="auto">
            <a:xfrm>
              <a:off x="1138" y="1107"/>
              <a:ext cx="225" cy="318"/>
            </a:xfrm>
            <a:prstGeom prst="rect">
              <a:avLst/>
            </a:prstGeom>
            <a:solidFill>
              <a:schemeClr val="accent2">
                <a:alpha val="5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46" name="Rectangle 37" descr="Light vertical"/>
            <p:cNvSpPr>
              <a:spLocks noChangeArrowheads="1"/>
            </p:cNvSpPr>
            <p:nvPr/>
          </p:nvSpPr>
          <p:spPr bwMode="auto">
            <a:xfrm>
              <a:off x="1138" y="1220"/>
              <a:ext cx="225" cy="91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3495675" y="3709988"/>
            <a:ext cx="204788" cy="495300"/>
            <a:chOff x="2299" y="1107"/>
            <a:chExt cx="231" cy="312"/>
          </a:xfrm>
        </p:grpSpPr>
        <p:sp>
          <p:nvSpPr>
            <p:cNvPr id="18543" name="Rectangle 39"/>
            <p:cNvSpPr>
              <a:spLocks noChangeArrowheads="1"/>
            </p:cNvSpPr>
            <p:nvPr/>
          </p:nvSpPr>
          <p:spPr bwMode="auto">
            <a:xfrm>
              <a:off x="2299" y="1107"/>
              <a:ext cx="231" cy="312"/>
            </a:xfrm>
            <a:prstGeom prst="rect">
              <a:avLst/>
            </a:prstGeom>
            <a:solidFill>
              <a:schemeClr val="accent2">
                <a:alpha val="5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44" name="Rectangle 40" descr="Light vertical"/>
            <p:cNvSpPr>
              <a:spLocks noChangeArrowheads="1"/>
            </p:cNvSpPr>
            <p:nvPr/>
          </p:nvSpPr>
          <p:spPr bwMode="auto">
            <a:xfrm>
              <a:off x="2299" y="1220"/>
              <a:ext cx="231" cy="89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452" name="Rectangle 41"/>
          <p:cNvSpPr>
            <a:spLocks noChangeArrowheads="1"/>
          </p:cNvSpPr>
          <p:nvPr/>
        </p:nvSpPr>
        <p:spPr bwMode="auto">
          <a:xfrm>
            <a:off x="2276475" y="3890963"/>
            <a:ext cx="71438" cy="107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53" name="Rectangle 42"/>
          <p:cNvSpPr>
            <a:spLocks noChangeArrowheads="1"/>
          </p:cNvSpPr>
          <p:nvPr/>
        </p:nvSpPr>
        <p:spPr bwMode="auto">
          <a:xfrm>
            <a:off x="2492375" y="3746500"/>
            <a:ext cx="71438" cy="107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54" name="Rectangle 43"/>
          <p:cNvSpPr>
            <a:spLocks noChangeArrowheads="1"/>
          </p:cNvSpPr>
          <p:nvPr/>
        </p:nvSpPr>
        <p:spPr bwMode="auto">
          <a:xfrm>
            <a:off x="2671763" y="3746500"/>
            <a:ext cx="71437" cy="107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55" name="Rectangle 44"/>
          <p:cNvSpPr>
            <a:spLocks noChangeArrowheads="1"/>
          </p:cNvSpPr>
          <p:nvPr/>
        </p:nvSpPr>
        <p:spPr bwMode="auto">
          <a:xfrm>
            <a:off x="2887663" y="3910013"/>
            <a:ext cx="71437" cy="107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56" name="Rectangle 45"/>
          <p:cNvSpPr>
            <a:spLocks noChangeArrowheads="1"/>
          </p:cNvSpPr>
          <p:nvPr/>
        </p:nvSpPr>
        <p:spPr bwMode="auto">
          <a:xfrm rot="4572723">
            <a:off x="8638382" y="3871119"/>
            <a:ext cx="65087" cy="2000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57" name="Line 46"/>
          <p:cNvSpPr>
            <a:spLocks noChangeShapeType="1"/>
          </p:cNvSpPr>
          <p:nvPr/>
        </p:nvSpPr>
        <p:spPr bwMode="auto">
          <a:xfrm>
            <a:off x="7658100" y="3951288"/>
            <a:ext cx="3968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8" name="Rectangle 47"/>
          <p:cNvSpPr>
            <a:spLocks noChangeArrowheads="1"/>
          </p:cNvSpPr>
          <p:nvPr/>
        </p:nvSpPr>
        <p:spPr bwMode="auto">
          <a:xfrm>
            <a:off x="7561263" y="3906838"/>
            <a:ext cx="71437" cy="107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59" name="Text Box 48"/>
          <p:cNvSpPr txBox="1">
            <a:spLocks noChangeArrowheads="1"/>
          </p:cNvSpPr>
          <p:nvPr/>
        </p:nvSpPr>
        <p:spPr bwMode="auto">
          <a:xfrm>
            <a:off x="152400" y="4405313"/>
            <a:ext cx="1222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260 nm seed laser</a:t>
            </a:r>
          </a:p>
        </p:txBody>
      </p:sp>
      <p:sp>
        <p:nvSpPr>
          <p:cNvPr id="18460" name="Rectangle 49"/>
          <p:cNvSpPr>
            <a:spLocks noChangeArrowheads="1"/>
          </p:cNvSpPr>
          <p:nvPr/>
        </p:nvSpPr>
        <p:spPr bwMode="auto">
          <a:xfrm>
            <a:off x="2420938" y="3910013"/>
            <a:ext cx="88900" cy="88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61" name="Text Box 50"/>
          <p:cNvSpPr txBox="1">
            <a:spLocks noChangeArrowheads="1"/>
          </p:cNvSpPr>
          <p:nvPr/>
        </p:nvSpPr>
        <p:spPr bwMode="auto">
          <a:xfrm>
            <a:off x="3270250" y="4832350"/>
            <a:ext cx="904875" cy="701675"/>
          </a:xfrm>
          <a:prstGeom prst="rect">
            <a:avLst/>
          </a:prstGeom>
          <a:solidFill>
            <a:srgbClr val="3333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/>
              <a:t>Modulator 2 </a:t>
            </a:r>
          </a:p>
          <a:p>
            <a:pPr eaLnBrk="1" hangingPunct="1"/>
            <a:r>
              <a:rPr lang="en-US" sz="1000">
                <a:sym typeface="Symbol" pitchFamily="18" charset="2"/>
              </a:rPr>
              <a:t></a:t>
            </a:r>
            <a:r>
              <a:rPr lang="en-US" sz="1000" baseline="-25000">
                <a:sym typeface="Symbol" pitchFamily="18" charset="2"/>
              </a:rPr>
              <a:t>u</a:t>
            </a:r>
            <a:r>
              <a:rPr lang="en-US" sz="1000"/>
              <a:t>=50mm</a:t>
            </a:r>
          </a:p>
          <a:p>
            <a:pPr eaLnBrk="1" hangingPunct="1"/>
            <a:r>
              <a:rPr lang="en-US" sz="1000"/>
              <a:t>(8 periods) vertical</a:t>
            </a:r>
          </a:p>
        </p:txBody>
      </p:sp>
      <p:sp>
        <p:nvSpPr>
          <p:cNvPr id="18462" name="Text Box 51"/>
          <p:cNvSpPr txBox="1">
            <a:spLocks noChangeArrowheads="1"/>
          </p:cNvSpPr>
          <p:nvPr/>
        </p:nvSpPr>
        <p:spPr bwMode="auto">
          <a:xfrm>
            <a:off x="5811838" y="4873625"/>
            <a:ext cx="1257300" cy="549275"/>
          </a:xfrm>
          <a:prstGeom prst="rect">
            <a:avLst/>
          </a:prstGeom>
          <a:solidFill>
            <a:srgbClr val="3333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Radiator undulator </a:t>
            </a:r>
          </a:p>
          <a:p>
            <a:pPr eaLnBrk="1" hangingPunct="1"/>
            <a:r>
              <a:rPr lang="en-US" sz="1000"/>
              <a:t>15mm period</a:t>
            </a:r>
          </a:p>
          <a:p>
            <a:pPr eaLnBrk="1" hangingPunct="1"/>
            <a:r>
              <a:rPr lang="en-US" sz="1000"/>
              <a:t>4m (266 periods)</a:t>
            </a:r>
          </a:p>
        </p:txBody>
      </p:sp>
      <p:sp>
        <p:nvSpPr>
          <p:cNvPr id="18463" name="Text Box 52"/>
          <p:cNvSpPr txBox="1">
            <a:spLocks noChangeArrowheads="1"/>
          </p:cNvSpPr>
          <p:nvPr/>
        </p:nvSpPr>
        <p:spPr bwMode="auto">
          <a:xfrm rot="-5400000">
            <a:off x="7034213" y="2909888"/>
            <a:ext cx="171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CSR 5-50 nm</a:t>
            </a:r>
          </a:p>
        </p:txBody>
      </p:sp>
      <p:sp>
        <p:nvSpPr>
          <p:cNvPr id="18464" name="AutoShape 53"/>
          <p:cNvSpPr>
            <a:spLocks noChangeArrowheads="1"/>
          </p:cNvSpPr>
          <p:nvPr/>
        </p:nvSpPr>
        <p:spPr bwMode="auto">
          <a:xfrm>
            <a:off x="2562225" y="3937000"/>
            <a:ext cx="2190750" cy="42863"/>
          </a:xfrm>
          <a:prstGeom prst="rightArrow">
            <a:avLst>
              <a:gd name="adj1" fmla="val 48148"/>
              <a:gd name="adj2" fmla="val 34073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de-DE"/>
          </a:p>
        </p:txBody>
      </p:sp>
      <p:sp>
        <p:nvSpPr>
          <p:cNvPr id="18465" name="AutoShape 54"/>
          <p:cNvSpPr>
            <a:spLocks noChangeArrowheads="1"/>
          </p:cNvSpPr>
          <p:nvPr/>
        </p:nvSpPr>
        <p:spPr bwMode="auto">
          <a:xfrm rot="-5400000">
            <a:off x="2378869" y="4126706"/>
            <a:ext cx="371475" cy="42863"/>
          </a:xfrm>
          <a:prstGeom prst="rightArrow">
            <a:avLst>
              <a:gd name="adj1" fmla="val 50000"/>
              <a:gd name="adj2" fmla="val 21666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1" hangingPunct="1"/>
            <a:endParaRPr lang="de-DE"/>
          </a:p>
        </p:txBody>
      </p:sp>
      <p:sp>
        <p:nvSpPr>
          <p:cNvPr id="18466" name="Line 55"/>
          <p:cNvSpPr>
            <a:spLocks noChangeShapeType="1"/>
          </p:cNvSpPr>
          <p:nvPr/>
        </p:nvSpPr>
        <p:spPr bwMode="auto">
          <a:xfrm flipH="1">
            <a:off x="2541588" y="3927475"/>
            <a:ext cx="34925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7" name="AutoShape 56"/>
          <p:cNvSpPr>
            <a:spLocks noChangeArrowheads="1"/>
          </p:cNvSpPr>
          <p:nvPr/>
        </p:nvSpPr>
        <p:spPr bwMode="auto">
          <a:xfrm>
            <a:off x="-207963" y="4318000"/>
            <a:ext cx="2779713" cy="42863"/>
          </a:xfrm>
          <a:prstGeom prst="rightArrow">
            <a:avLst>
              <a:gd name="adj1" fmla="val 58972"/>
              <a:gd name="adj2" fmla="val 674632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68" name="Text Box 57"/>
          <p:cNvSpPr txBox="1">
            <a:spLocks noChangeArrowheads="1"/>
          </p:cNvSpPr>
          <p:nvPr/>
        </p:nvSpPr>
        <p:spPr bwMode="auto">
          <a:xfrm>
            <a:off x="2205038" y="4960938"/>
            <a:ext cx="866775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CHICANE 1</a:t>
            </a:r>
          </a:p>
          <a:p>
            <a:pPr eaLnBrk="1" hangingPunct="1"/>
            <a:r>
              <a:rPr lang="en-US" sz="1000"/>
              <a:t>Max 5 deg</a:t>
            </a:r>
          </a:p>
        </p:txBody>
      </p:sp>
      <p:sp>
        <p:nvSpPr>
          <p:cNvPr id="18469" name="Text Box 58"/>
          <p:cNvSpPr txBox="1">
            <a:spLocks noChangeArrowheads="1"/>
          </p:cNvSpPr>
          <p:nvPr/>
        </p:nvSpPr>
        <p:spPr bwMode="auto">
          <a:xfrm>
            <a:off x="4405313" y="4965700"/>
            <a:ext cx="866775" cy="2460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CHICANE 2</a:t>
            </a:r>
          </a:p>
        </p:txBody>
      </p:sp>
      <p:sp>
        <p:nvSpPr>
          <p:cNvPr id="18470" name="AutoShape 59"/>
          <p:cNvSpPr>
            <a:spLocks noChangeArrowheads="1"/>
          </p:cNvSpPr>
          <p:nvPr/>
        </p:nvSpPr>
        <p:spPr bwMode="auto">
          <a:xfrm>
            <a:off x="3322638" y="3883025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77" name="AutoShape 66"/>
          <p:cNvSpPr>
            <a:spLocks noChangeArrowheads="1"/>
          </p:cNvSpPr>
          <p:nvPr/>
        </p:nvSpPr>
        <p:spPr bwMode="auto">
          <a:xfrm>
            <a:off x="7070725" y="3898900"/>
            <a:ext cx="111125" cy="114300"/>
          </a:xfrm>
          <a:prstGeom prst="flowChartOr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78" name="AutoShape 67"/>
          <p:cNvSpPr>
            <a:spLocks noChangeArrowheads="1"/>
          </p:cNvSpPr>
          <p:nvPr/>
        </p:nvSpPr>
        <p:spPr bwMode="auto">
          <a:xfrm>
            <a:off x="5240338" y="3902075"/>
            <a:ext cx="111125" cy="114300"/>
          </a:xfrm>
          <a:prstGeom prst="flowChartOr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79" name="AutoShape 68"/>
          <p:cNvSpPr>
            <a:spLocks noChangeArrowheads="1"/>
          </p:cNvSpPr>
          <p:nvPr/>
        </p:nvSpPr>
        <p:spPr bwMode="auto">
          <a:xfrm>
            <a:off x="3198813" y="3898900"/>
            <a:ext cx="111125" cy="114300"/>
          </a:xfrm>
          <a:prstGeom prst="flowChartOr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80" name="AutoShape 69"/>
          <p:cNvSpPr>
            <a:spLocks noChangeArrowheads="1"/>
          </p:cNvSpPr>
          <p:nvPr/>
        </p:nvSpPr>
        <p:spPr bwMode="auto">
          <a:xfrm>
            <a:off x="7189788" y="3881438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81" name="AutoShape 70"/>
          <p:cNvSpPr>
            <a:spLocks noChangeArrowheads="1"/>
          </p:cNvSpPr>
          <p:nvPr/>
        </p:nvSpPr>
        <p:spPr bwMode="auto">
          <a:xfrm>
            <a:off x="7805738" y="4067175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82" name="AutoShape 71"/>
          <p:cNvSpPr>
            <a:spLocks noChangeArrowheads="1"/>
          </p:cNvSpPr>
          <p:nvPr/>
        </p:nvSpPr>
        <p:spPr bwMode="auto">
          <a:xfrm>
            <a:off x="7853363" y="3884613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83" name="Line 72"/>
          <p:cNvSpPr>
            <a:spLocks noChangeShapeType="1"/>
          </p:cNvSpPr>
          <p:nvPr/>
        </p:nvSpPr>
        <p:spPr bwMode="auto">
          <a:xfrm flipV="1">
            <a:off x="8666163" y="3819525"/>
            <a:ext cx="477837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84" name="Text Box 73"/>
          <p:cNvSpPr txBox="1">
            <a:spLocks noChangeArrowheads="1"/>
          </p:cNvSpPr>
          <p:nvPr/>
        </p:nvSpPr>
        <p:spPr bwMode="auto">
          <a:xfrm>
            <a:off x="8431213" y="4002088"/>
            <a:ext cx="969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/>
              <a:t>First optic element</a:t>
            </a:r>
          </a:p>
        </p:txBody>
      </p:sp>
      <p:sp>
        <p:nvSpPr>
          <p:cNvPr id="18485" name="AutoShape 74"/>
          <p:cNvSpPr>
            <a:spLocks noChangeArrowheads="1"/>
          </p:cNvSpPr>
          <p:nvPr/>
        </p:nvSpPr>
        <p:spPr bwMode="auto">
          <a:xfrm rot="-242669">
            <a:off x="338138" y="3960813"/>
            <a:ext cx="1663700" cy="42862"/>
          </a:xfrm>
          <a:prstGeom prst="rightArrow">
            <a:avLst>
              <a:gd name="adj1" fmla="val 50000"/>
              <a:gd name="adj2" fmla="val 970382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de-DE"/>
          </a:p>
        </p:txBody>
      </p:sp>
      <p:sp>
        <p:nvSpPr>
          <p:cNvPr id="18486" name="AutoShape 75"/>
          <p:cNvSpPr>
            <a:spLocks noChangeArrowheads="1"/>
          </p:cNvSpPr>
          <p:nvPr/>
        </p:nvSpPr>
        <p:spPr bwMode="auto">
          <a:xfrm rot="-5400000">
            <a:off x="180181" y="4166394"/>
            <a:ext cx="257175" cy="52388"/>
          </a:xfrm>
          <a:prstGeom prst="rightArrow">
            <a:avLst>
              <a:gd name="adj1" fmla="val 50000"/>
              <a:gd name="adj2" fmla="val 122726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1" hangingPunct="1"/>
            <a:endParaRPr lang="de-DE"/>
          </a:p>
        </p:txBody>
      </p:sp>
      <p:grpSp>
        <p:nvGrpSpPr>
          <p:cNvPr id="11" name="Group 76"/>
          <p:cNvGrpSpPr>
            <a:grpSpLocks/>
          </p:cNvGrpSpPr>
          <p:nvPr/>
        </p:nvGrpSpPr>
        <p:grpSpPr bwMode="auto">
          <a:xfrm>
            <a:off x="4500563" y="3854450"/>
            <a:ext cx="528637" cy="150813"/>
            <a:chOff x="2968" y="1198"/>
            <a:chExt cx="333" cy="95"/>
          </a:xfrm>
        </p:grpSpPr>
        <p:sp>
          <p:nvSpPr>
            <p:cNvPr id="18536" name="Line 77"/>
            <p:cNvSpPr>
              <a:spLocks noChangeShapeType="1"/>
            </p:cNvSpPr>
            <p:nvPr/>
          </p:nvSpPr>
          <p:spPr bwMode="auto">
            <a:xfrm flipV="1">
              <a:off x="2978" y="1216"/>
              <a:ext cx="103" cy="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" name="Line 78"/>
            <p:cNvSpPr>
              <a:spLocks noChangeShapeType="1"/>
            </p:cNvSpPr>
            <p:nvPr/>
          </p:nvSpPr>
          <p:spPr bwMode="auto">
            <a:xfrm flipV="1">
              <a:off x="3068" y="1215"/>
              <a:ext cx="13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" name="Line 79"/>
            <p:cNvSpPr>
              <a:spLocks noChangeShapeType="1"/>
            </p:cNvSpPr>
            <p:nvPr/>
          </p:nvSpPr>
          <p:spPr bwMode="auto">
            <a:xfrm>
              <a:off x="3194" y="1212"/>
              <a:ext cx="93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" name="Rectangle 80"/>
            <p:cNvSpPr>
              <a:spLocks noChangeArrowheads="1"/>
            </p:cNvSpPr>
            <p:nvPr/>
          </p:nvSpPr>
          <p:spPr bwMode="auto">
            <a:xfrm>
              <a:off x="2968" y="1244"/>
              <a:ext cx="45" cy="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40" name="Rectangle 81"/>
            <p:cNvSpPr>
              <a:spLocks noChangeArrowheads="1"/>
            </p:cNvSpPr>
            <p:nvPr/>
          </p:nvSpPr>
          <p:spPr bwMode="auto">
            <a:xfrm>
              <a:off x="3059" y="1198"/>
              <a:ext cx="45" cy="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41" name="Rectangle 82"/>
            <p:cNvSpPr>
              <a:spLocks noChangeArrowheads="1"/>
            </p:cNvSpPr>
            <p:nvPr/>
          </p:nvSpPr>
          <p:spPr bwMode="auto">
            <a:xfrm>
              <a:off x="3172" y="1198"/>
              <a:ext cx="45" cy="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42" name="Rectangle 83"/>
            <p:cNvSpPr>
              <a:spLocks noChangeArrowheads="1"/>
            </p:cNvSpPr>
            <p:nvPr/>
          </p:nvSpPr>
          <p:spPr bwMode="auto">
            <a:xfrm>
              <a:off x="3256" y="1248"/>
              <a:ext cx="45" cy="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488" name="AutoShape 84"/>
          <p:cNvSpPr>
            <a:spLocks noChangeArrowheads="1"/>
          </p:cNvSpPr>
          <p:nvPr/>
        </p:nvSpPr>
        <p:spPr bwMode="auto">
          <a:xfrm rot="5400000">
            <a:off x="4574381" y="4126707"/>
            <a:ext cx="371475" cy="42862"/>
          </a:xfrm>
          <a:prstGeom prst="rightArrow">
            <a:avLst>
              <a:gd name="adj1" fmla="val 50000"/>
              <a:gd name="adj2" fmla="val 216669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 eaLnBrk="1" hangingPunct="1"/>
            <a:endParaRPr lang="de-DE"/>
          </a:p>
        </p:txBody>
      </p:sp>
      <p:sp>
        <p:nvSpPr>
          <p:cNvPr id="18489" name="Line 85"/>
          <p:cNvSpPr>
            <a:spLocks noChangeShapeType="1"/>
          </p:cNvSpPr>
          <p:nvPr/>
        </p:nvSpPr>
        <p:spPr bwMode="auto">
          <a:xfrm>
            <a:off x="8105775" y="3962400"/>
            <a:ext cx="11430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0" name="Rectangle 86"/>
          <p:cNvSpPr>
            <a:spLocks noChangeArrowheads="1"/>
          </p:cNvSpPr>
          <p:nvPr/>
        </p:nvSpPr>
        <p:spPr bwMode="auto">
          <a:xfrm>
            <a:off x="8053388" y="3913188"/>
            <a:ext cx="71437" cy="107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91" name="Rectangle 87" descr="90%"/>
          <p:cNvSpPr>
            <a:spLocks noChangeArrowheads="1"/>
          </p:cNvSpPr>
          <p:nvPr/>
        </p:nvSpPr>
        <p:spPr bwMode="auto">
          <a:xfrm rot="2368167">
            <a:off x="8064500" y="3941763"/>
            <a:ext cx="214313" cy="496887"/>
          </a:xfrm>
          <a:prstGeom prst="rect">
            <a:avLst/>
          </a:prstGeom>
          <a:pattFill prst="pct90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92" name="Text Box 88"/>
          <p:cNvSpPr txBox="1">
            <a:spLocks noChangeArrowheads="1"/>
          </p:cNvSpPr>
          <p:nvPr/>
        </p:nvSpPr>
        <p:spPr bwMode="auto">
          <a:xfrm>
            <a:off x="1123950" y="4829175"/>
            <a:ext cx="958850" cy="701675"/>
          </a:xfrm>
          <a:prstGeom prst="rect">
            <a:avLst/>
          </a:prstGeom>
          <a:solidFill>
            <a:srgbClr val="3333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/>
              <a:t>Modulator 1 </a:t>
            </a:r>
          </a:p>
          <a:p>
            <a:pPr eaLnBrk="1" hangingPunct="1"/>
            <a:r>
              <a:rPr lang="en-US" sz="1000">
                <a:sym typeface="Symbol" pitchFamily="18" charset="2"/>
              </a:rPr>
              <a:t></a:t>
            </a:r>
            <a:r>
              <a:rPr lang="en-US" sz="1000" baseline="-25000">
                <a:sym typeface="Symbol" pitchFamily="18" charset="2"/>
              </a:rPr>
              <a:t>u</a:t>
            </a:r>
            <a:r>
              <a:rPr lang="en-US" sz="1000"/>
              <a:t>=50mm</a:t>
            </a:r>
          </a:p>
          <a:p>
            <a:pPr eaLnBrk="1" hangingPunct="1"/>
            <a:r>
              <a:rPr lang="en-US" sz="1000"/>
              <a:t>(8 periods) horizontal</a:t>
            </a:r>
          </a:p>
        </p:txBody>
      </p:sp>
      <p:sp>
        <p:nvSpPr>
          <p:cNvPr id="18493" name="Text Box 89"/>
          <p:cNvSpPr txBox="1">
            <a:spLocks noChangeArrowheads="1"/>
          </p:cNvSpPr>
          <p:nvPr/>
        </p:nvSpPr>
        <p:spPr bwMode="auto">
          <a:xfrm rot="-5400000">
            <a:off x="-126999" y="2271712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Yag &amp; photo diode (rough overlap)</a:t>
            </a:r>
          </a:p>
          <a:p>
            <a:pPr eaLnBrk="1" hangingPunct="1"/>
            <a:r>
              <a:rPr lang="en-US" sz="1000">
                <a:solidFill>
                  <a:srgbClr val="3333FF"/>
                </a:solidFill>
              </a:rPr>
              <a:t>OTR – Wire scan</a:t>
            </a:r>
          </a:p>
        </p:txBody>
      </p:sp>
      <p:sp>
        <p:nvSpPr>
          <p:cNvPr id="18494" name="AutoShape 90"/>
          <p:cNvSpPr>
            <a:spLocks noChangeArrowheads="1"/>
          </p:cNvSpPr>
          <p:nvPr/>
        </p:nvSpPr>
        <p:spPr bwMode="auto">
          <a:xfrm>
            <a:off x="5365750" y="3883025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495" name="Text Box 91"/>
          <p:cNvSpPr txBox="1">
            <a:spLocks noChangeArrowheads="1"/>
          </p:cNvSpPr>
          <p:nvPr/>
        </p:nvSpPr>
        <p:spPr bwMode="auto">
          <a:xfrm rot="-5400000">
            <a:off x="192882" y="2142331"/>
            <a:ext cx="31194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Yag + OTR  &amp; Photo diode (rough overlap) </a:t>
            </a:r>
          </a:p>
        </p:txBody>
      </p:sp>
      <p:sp>
        <p:nvSpPr>
          <p:cNvPr id="18496" name="Text Box 92"/>
          <p:cNvSpPr txBox="1">
            <a:spLocks noChangeArrowheads="1"/>
          </p:cNvSpPr>
          <p:nvPr/>
        </p:nvSpPr>
        <p:spPr bwMode="auto">
          <a:xfrm rot="-5400000">
            <a:off x="1946276" y="2363787"/>
            <a:ext cx="2736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 dirty="0" err="1">
                <a:solidFill>
                  <a:srgbClr val="3333FF"/>
                </a:solidFill>
              </a:rPr>
              <a:t>Yag</a:t>
            </a:r>
            <a:r>
              <a:rPr lang="en-US" sz="1000" dirty="0">
                <a:solidFill>
                  <a:srgbClr val="3333FF"/>
                </a:solidFill>
              </a:rPr>
              <a:t> &amp; photo diode (rough overlap)</a:t>
            </a:r>
          </a:p>
        </p:txBody>
      </p:sp>
      <p:sp>
        <p:nvSpPr>
          <p:cNvPr id="18497" name="Text Box 93"/>
          <p:cNvSpPr txBox="1">
            <a:spLocks noChangeArrowheads="1"/>
          </p:cNvSpPr>
          <p:nvPr/>
        </p:nvSpPr>
        <p:spPr bwMode="auto">
          <a:xfrm rot="-5400000">
            <a:off x="2495551" y="2360612"/>
            <a:ext cx="2736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Yag + OTR</a:t>
            </a:r>
          </a:p>
        </p:txBody>
      </p:sp>
      <p:sp>
        <p:nvSpPr>
          <p:cNvPr id="18498" name="Text Box 94"/>
          <p:cNvSpPr txBox="1">
            <a:spLocks noChangeArrowheads="1"/>
          </p:cNvSpPr>
          <p:nvPr/>
        </p:nvSpPr>
        <p:spPr bwMode="auto">
          <a:xfrm>
            <a:off x="4305300" y="4322763"/>
            <a:ext cx="1098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US" sz="1000">
                <a:solidFill>
                  <a:srgbClr val="3333FF"/>
                </a:solidFill>
                <a:sym typeface="Symbol" pitchFamily="18" charset="2"/>
              </a:rPr>
              <a:t>260 nm  Diag.</a:t>
            </a:r>
          </a:p>
        </p:txBody>
      </p:sp>
      <p:sp>
        <p:nvSpPr>
          <p:cNvPr id="18499" name="Rectangle 95"/>
          <p:cNvSpPr>
            <a:spLocks noChangeArrowheads="1"/>
          </p:cNvSpPr>
          <p:nvPr/>
        </p:nvSpPr>
        <p:spPr bwMode="auto">
          <a:xfrm>
            <a:off x="5543550" y="3838575"/>
            <a:ext cx="88900" cy="2286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00" name="Text Box 96"/>
          <p:cNvSpPr txBox="1">
            <a:spLocks noChangeArrowheads="1"/>
          </p:cNvSpPr>
          <p:nvPr/>
        </p:nvSpPr>
        <p:spPr bwMode="auto">
          <a:xfrm rot="-5400000">
            <a:off x="4216401" y="2395537"/>
            <a:ext cx="2736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In line Beam stopper</a:t>
            </a:r>
          </a:p>
        </p:txBody>
      </p:sp>
      <p:sp>
        <p:nvSpPr>
          <p:cNvPr id="18502" name="Text Box 98"/>
          <p:cNvSpPr txBox="1">
            <a:spLocks noChangeArrowheads="1"/>
          </p:cNvSpPr>
          <p:nvPr/>
        </p:nvSpPr>
        <p:spPr bwMode="auto">
          <a:xfrm rot="-5400000">
            <a:off x="6632576" y="2430462"/>
            <a:ext cx="2736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33"/>
                </a:solidFill>
              </a:rPr>
              <a:t>Permanent magnet dipole</a:t>
            </a:r>
          </a:p>
        </p:txBody>
      </p:sp>
      <p:sp>
        <p:nvSpPr>
          <p:cNvPr id="18503" name="AutoShape 103"/>
          <p:cNvSpPr>
            <a:spLocks noChangeArrowheads="1"/>
          </p:cNvSpPr>
          <p:nvPr/>
        </p:nvSpPr>
        <p:spPr bwMode="auto">
          <a:xfrm rot="5400000">
            <a:off x="4571206" y="3761582"/>
            <a:ext cx="371475" cy="42862"/>
          </a:xfrm>
          <a:prstGeom prst="rightArrow">
            <a:avLst>
              <a:gd name="adj1" fmla="val 50000"/>
              <a:gd name="adj2" fmla="val 216669"/>
            </a:avLst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 eaLnBrk="1" hangingPunct="1"/>
            <a:endParaRPr lang="de-DE"/>
          </a:p>
        </p:txBody>
      </p:sp>
      <p:sp>
        <p:nvSpPr>
          <p:cNvPr id="18504" name="Text Box 104"/>
          <p:cNvSpPr txBox="1">
            <a:spLocks noChangeArrowheads="1"/>
          </p:cNvSpPr>
          <p:nvPr/>
        </p:nvSpPr>
        <p:spPr bwMode="auto">
          <a:xfrm rot="-5400000">
            <a:off x="4052094" y="2791619"/>
            <a:ext cx="14144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HHG 50 nm laser port</a:t>
            </a:r>
          </a:p>
        </p:txBody>
      </p:sp>
      <p:sp>
        <p:nvSpPr>
          <p:cNvPr id="18505" name="Text Box 105"/>
          <p:cNvSpPr txBox="1">
            <a:spLocks noChangeArrowheads="1"/>
          </p:cNvSpPr>
          <p:nvPr/>
        </p:nvSpPr>
        <p:spPr bwMode="auto">
          <a:xfrm>
            <a:off x="266700" y="4916488"/>
            <a:ext cx="719138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/>
              <a:t>Laser coupling</a:t>
            </a:r>
          </a:p>
        </p:txBody>
      </p:sp>
      <p:sp>
        <p:nvSpPr>
          <p:cNvPr id="18506" name="Line 106"/>
          <p:cNvSpPr>
            <a:spLocks noChangeShapeType="1"/>
          </p:cNvSpPr>
          <p:nvPr/>
        </p:nvSpPr>
        <p:spPr bwMode="auto">
          <a:xfrm flipV="1">
            <a:off x="238125" y="4000500"/>
            <a:ext cx="133350" cy="12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7" name="AutoShape 107"/>
          <p:cNvSpPr>
            <a:spLocks noChangeArrowheads="1"/>
          </p:cNvSpPr>
          <p:nvPr/>
        </p:nvSpPr>
        <p:spPr bwMode="auto">
          <a:xfrm>
            <a:off x="1263650" y="3884613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08" name="AutoShape 108"/>
          <p:cNvSpPr>
            <a:spLocks noChangeArrowheads="1"/>
          </p:cNvSpPr>
          <p:nvPr/>
        </p:nvSpPr>
        <p:spPr bwMode="auto">
          <a:xfrm>
            <a:off x="1131888" y="3895725"/>
            <a:ext cx="111125" cy="114300"/>
          </a:xfrm>
          <a:prstGeom prst="flowChartOr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09" name="AutoShape 109"/>
          <p:cNvSpPr>
            <a:spLocks noChangeArrowheads="1"/>
          </p:cNvSpPr>
          <p:nvPr/>
        </p:nvSpPr>
        <p:spPr bwMode="auto">
          <a:xfrm>
            <a:off x="1668463" y="3900488"/>
            <a:ext cx="111125" cy="114300"/>
          </a:xfrm>
          <a:prstGeom prst="flowChartOr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10" name="AutoShape 110"/>
          <p:cNvSpPr>
            <a:spLocks noChangeArrowheads="1"/>
          </p:cNvSpPr>
          <p:nvPr/>
        </p:nvSpPr>
        <p:spPr bwMode="auto">
          <a:xfrm>
            <a:off x="1763713" y="3879850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11" name="AutoShape 111"/>
          <p:cNvSpPr>
            <a:spLocks noChangeArrowheads="1"/>
          </p:cNvSpPr>
          <p:nvPr/>
        </p:nvSpPr>
        <p:spPr bwMode="auto">
          <a:xfrm>
            <a:off x="3789363" y="3906838"/>
            <a:ext cx="111125" cy="114300"/>
          </a:xfrm>
          <a:prstGeom prst="flowChartOr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12" name="AutoShape 112"/>
          <p:cNvSpPr>
            <a:spLocks noChangeArrowheads="1"/>
          </p:cNvSpPr>
          <p:nvPr/>
        </p:nvSpPr>
        <p:spPr bwMode="auto">
          <a:xfrm>
            <a:off x="3884613" y="3886200"/>
            <a:ext cx="117475" cy="152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13" name="Text Box 113"/>
          <p:cNvSpPr txBox="1">
            <a:spLocks noChangeArrowheads="1"/>
          </p:cNvSpPr>
          <p:nvPr/>
        </p:nvSpPr>
        <p:spPr bwMode="auto">
          <a:xfrm rot="-5400000">
            <a:off x="3466307" y="1937544"/>
            <a:ext cx="3817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Yag + OTR. High sensitive camera</a:t>
            </a:r>
            <a:endParaRPr lang="en-US" sz="1000">
              <a:solidFill>
                <a:srgbClr val="FF3300"/>
              </a:solidFill>
            </a:endParaRPr>
          </a:p>
        </p:txBody>
      </p:sp>
      <p:sp>
        <p:nvSpPr>
          <p:cNvPr id="18514" name="Line 114"/>
          <p:cNvSpPr>
            <a:spLocks noChangeShapeType="1"/>
          </p:cNvSpPr>
          <p:nvPr/>
        </p:nvSpPr>
        <p:spPr bwMode="auto">
          <a:xfrm flipV="1">
            <a:off x="800100" y="5924550"/>
            <a:ext cx="4752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515" name="Line 115"/>
          <p:cNvSpPr>
            <a:spLocks noChangeShapeType="1"/>
          </p:cNvSpPr>
          <p:nvPr/>
        </p:nvSpPr>
        <p:spPr bwMode="auto">
          <a:xfrm>
            <a:off x="5534025" y="5924550"/>
            <a:ext cx="199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516" name="Line 116"/>
          <p:cNvSpPr>
            <a:spLocks noChangeShapeType="1"/>
          </p:cNvSpPr>
          <p:nvPr/>
        </p:nvSpPr>
        <p:spPr bwMode="auto">
          <a:xfrm>
            <a:off x="7521575" y="5930900"/>
            <a:ext cx="1247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517" name="Line 117"/>
          <p:cNvSpPr>
            <a:spLocks noChangeShapeType="1"/>
          </p:cNvSpPr>
          <p:nvPr/>
        </p:nvSpPr>
        <p:spPr bwMode="auto">
          <a:xfrm flipH="1">
            <a:off x="180975" y="5937250"/>
            <a:ext cx="552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518" name="Text Box 118"/>
          <p:cNvSpPr txBox="1">
            <a:spLocks noChangeArrowheads="1"/>
          </p:cNvSpPr>
          <p:nvPr/>
        </p:nvSpPr>
        <p:spPr bwMode="auto">
          <a:xfrm>
            <a:off x="133350" y="5646738"/>
            <a:ext cx="7127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solidFill>
                  <a:srgbClr val="336600"/>
                </a:solidFill>
              </a:rPr>
              <a:t>Chamber</a:t>
            </a:r>
          </a:p>
          <a:p>
            <a:pPr eaLnBrk="1" hangingPunct="1"/>
            <a:r>
              <a:rPr lang="en-US" sz="1000">
                <a:solidFill>
                  <a:srgbClr val="336600"/>
                </a:solidFill>
              </a:rPr>
              <a:t> </a:t>
            </a:r>
          </a:p>
          <a:p>
            <a:pPr eaLnBrk="1" hangingPunct="1"/>
            <a:r>
              <a:rPr lang="en-US" sz="1000">
                <a:solidFill>
                  <a:srgbClr val="336600"/>
                </a:solidFill>
                <a:sym typeface="Symbol" pitchFamily="18" charset="2"/>
              </a:rPr>
              <a:t>=</a:t>
            </a:r>
            <a:r>
              <a:rPr lang="en-US" sz="1000">
                <a:solidFill>
                  <a:srgbClr val="336600"/>
                </a:solidFill>
              </a:rPr>
              <a:t>38 mm</a:t>
            </a:r>
          </a:p>
        </p:txBody>
      </p:sp>
      <p:sp>
        <p:nvSpPr>
          <p:cNvPr id="18519" name="Text Box 119"/>
          <p:cNvSpPr txBox="1">
            <a:spLocks noChangeArrowheads="1"/>
          </p:cNvSpPr>
          <p:nvPr/>
        </p:nvSpPr>
        <p:spPr bwMode="auto">
          <a:xfrm>
            <a:off x="1682750" y="5653088"/>
            <a:ext cx="347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solidFill>
                  <a:srgbClr val="336600"/>
                </a:solidFill>
              </a:rPr>
              <a:t>SwissFEL linac vacuum chamber internal </a:t>
            </a:r>
            <a:r>
              <a:rPr lang="en-US" sz="1000">
                <a:solidFill>
                  <a:srgbClr val="336600"/>
                </a:solidFill>
                <a:sym typeface="Symbol" pitchFamily="18" charset="2"/>
              </a:rPr>
              <a:t></a:t>
            </a:r>
            <a:r>
              <a:rPr lang="en-US" sz="1000">
                <a:solidFill>
                  <a:srgbClr val="336600"/>
                </a:solidFill>
              </a:rPr>
              <a:t>=16 mm</a:t>
            </a:r>
          </a:p>
          <a:p>
            <a:pPr eaLnBrk="1" hangingPunct="1"/>
            <a:endParaRPr lang="en-US" sz="1000">
              <a:solidFill>
                <a:srgbClr val="336600"/>
              </a:solidFill>
            </a:endParaRPr>
          </a:p>
          <a:p>
            <a:pPr eaLnBrk="1" hangingPunct="1"/>
            <a:r>
              <a:rPr lang="en-US" sz="1000">
                <a:solidFill>
                  <a:srgbClr val="336600"/>
                </a:solidFill>
              </a:rPr>
              <a:t>SwissFEL linac Quads - SwissFEL BPM + transv. Monitors</a:t>
            </a:r>
          </a:p>
          <a:p>
            <a:pPr eaLnBrk="1" hangingPunct="1"/>
            <a:r>
              <a:rPr lang="en-US" sz="1000">
                <a:solidFill>
                  <a:srgbClr val="336600"/>
                </a:solidFill>
              </a:rPr>
              <a:t>4 Dipoles to be reused for laser heater</a:t>
            </a:r>
          </a:p>
        </p:txBody>
      </p:sp>
      <p:sp>
        <p:nvSpPr>
          <p:cNvPr id="18520" name="Text Box 120"/>
          <p:cNvSpPr txBox="1">
            <a:spLocks noChangeArrowheads="1"/>
          </p:cNvSpPr>
          <p:nvPr/>
        </p:nvSpPr>
        <p:spPr bwMode="auto">
          <a:xfrm>
            <a:off x="5784850" y="5726113"/>
            <a:ext cx="13731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solidFill>
                  <a:srgbClr val="336600"/>
                </a:solidFill>
              </a:rPr>
              <a:t>Transition to </a:t>
            </a:r>
            <a:r>
              <a:rPr lang="en-US" sz="1000">
                <a:solidFill>
                  <a:srgbClr val="336600"/>
                </a:solidFill>
                <a:sym typeface="Symbol" pitchFamily="18" charset="2"/>
              </a:rPr>
              <a:t>=</a:t>
            </a:r>
            <a:r>
              <a:rPr lang="en-US" sz="1000">
                <a:solidFill>
                  <a:srgbClr val="336600"/>
                </a:solidFill>
              </a:rPr>
              <a:t>8 mm</a:t>
            </a:r>
          </a:p>
        </p:txBody>
      </p:sp>
      <p:sp>
        <p:nvSpPr>
          <p:cNvPr id="18521" name="Text Box 121"/>
          <p:cNvSpPr txBox="1">
            <a:spLocks noChangeArrowheads="1"/>
          </p:cNvSpPr>
          <p:nvPr/>
        </p:nvSpPr>
        <p:spPr bwMode="auto">
          <a:xfrm>
            <a:off x="7581900" y="5703888"/>
            <a:ext cx="1146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solidFill>
                  <a:srgbClr val="336600"/>
                </a:solidFill>
              </a:rPr>
              <a:t>Present chamber</a:t>
            </a:r>
          </a:p>
        </p:txBody>
      </p:sp>
      <p:sp>
        <p:nvSpPr>
          <p:cNvPr id="18522" name="Text Box 122"/>
          <p:cNvSpPr txBox="1">
            <a:spLocks noChangeArrowheads="1"/>
          </p:cNvSpPr>
          <p:nvPr/>
        </p:nvSpPr>
        <p:spPr bwMode="auto">
          <a:xfrm rot="-5400000">
            <a:off x="5458619" y="1883569"/>
            <a:ext cx="3427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SwissFEL undulator BPM</a:t>
            </a:r>
          </a:p>
          <a:p>
            <a:pPr eaLnBrk="1" hangingPunct="1"/>
            <a:r>
              <a:rPr lang="en-US" sz="1000">
                <a:solidFill>
                  <a:srgbClr val="3333FF"/>
                </a:solidFill>
              </a:rPr>
              <a:t>Standard motorized undulator quad support </a:t>
            </a:r>
          </a:p>
        </p:txBody>
      </p:sp>
      <p:grpSp>
        <p:nvGrpSpPr>
          <p:cNvPr id="12" name="Group 123"/>
          <p:cNvGrpSpPr>
            <a:grpSpLocks/>
          </p:cNvGrpSpPr>
          <p:nvPr/>
        </p:nvGrpSpPr>
        <p:grpSpPr bwMode="auto">
          <a:xfrm flipH="1">
            <a:off x="5695950" y="3878263"/>
            <a:ext cx="42863" cy="169862"/>
            <a:chOff x="1497" y="3725"/>
            <a:chExt cx="125" cy="431"/>
          </a:xfrm>
        </p:grpSpPr>
        <p:sp>
          <p:nvSpPr>
            <p:cNvPr id="18534" name="AutoShape 124"/>
            <p:cNvSpPr>
              <a:spLocks noChangeArrowheads="1"/>
            </p:cNvSpPr>
            <p:nvPr/>
          </p:nvSpPr>
          <p:spPr bwMode="auto">
            <a:xfrm>
              <a:off x="1497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35" name="AutoShape 125"/>
            <p:cNvSpPr>
              <a:spLocks noChangeArrowheads="1"/>
            </p:cNvSpPr>
            <p:nvPr/>
          </p:nvSpPr>
          <p:spPr bwMode="auto">
            <a:xfrm flipH="1">
              <a:off x="1554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grpSp>
        <p:nvGrpSpPr>
          <p:cNvPr id="13" name="Group 126"/>
          <p:cNvGrpSpPr>
            <a:grpSpLocks/>
          </p:cNvGrpSpPr>
          <p:nvPr/>
        </p:nvGrpSpPr>
        <p:grpSpPr bwMode="auto">
          <a:xfrm flipH="1">
            <a:off x="6978650" y="3875088"/>
            <a:ext cx="42863" cy="169862"/>
            <a:chOff x="1497" y="3725"/>
            <a:chExt cx="125" cy="431"/>
          </a:xfrm>
        </p:grpSpPr>
        <p:sp>
          <p:nvSpPr>
            <p:cNvPr id="18532" name="AutoShape 127"/>
            <p:cNvSpPr>
              <a:spLocks noChangeArrowheads="1"/>
            </p:cNvSpPr>
            <p:nvPr/>
          </p:nvSpPr>
          <p:spPr bwMode="auto">
            <a:xfrm>
              <a:off x="1497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8533" name="AutoShape 128"/>
            <p:cNvSpPr>
              <a:spLocks noChangeArrowheads="1"/>
            </p:cNvSpPr>
            <p:nvPr/>
          </p:nvSpPr>
          <p:spPr bwMode="auto">
            <a:xfrm flipH="1">
              <a:off x="1554" y="3725"/>
              <a:ext cx="68" cy="43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18525" name="Line 129"/>
          <p:cNvSpPr>
            <a:spLocks noChangeShapeType="1"/>
          </p:cNvSpPr>
          <p:nvPr/>
        </p:nvSpPr>
        <p:spPr bwMode="auto">
          <a:xfrm flipV="1">
            <a:off x="5762625" y="3162300"/>
            <a:ext cx="571500" cy="70485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6" name="Line 130"/>
          <p:cNvSpPr>
            <a:spLocks noChangeShapeType="1"/>
          </p:cNvSpPr>
          <p:nvPr/>
        </p:nvSpPr>
        <p:spPr bwMode="auto">
          <a:xfrm>
            <a:off x="6334125" y="3152775"/>
            <a:ext cx="647700" cy="771525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7" name="Text Box 131"/>
          <p:cNvSpPr txBox="1">
            <a:spLocks noChangeArrowheads="1"/>
          </p:cNvSpPr>
          <p:nvPr/>
        </p:nvSpPr>
        <p:spPr bwMode="auto">
          <a:xfrm rot="-5400000">
            <a:off x="5487988" y="2247900"/>
            <a:ext cx="171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Alignment quads</a:t>
            </a:r>
          </a:p>
        </p:txBody>
      </p:sp>
      <p:sp>
        <p:nvSpPr>
          <p:cNvPr id="18528" name="Text Box 132"/>
          <p:cNvSpPr txBox="1">
            <a:spLocks noChangeArrowheads="1"/>
          </p:cNvSpPr>
          <p:nvPr/>
        </p:nvSpPr>
        <p:spPr bwMode="auto">
          <a:xfrm>
            <a:off x="5334000" y="6019800"/>
            <a:ext cx="3652838" cy="466725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200"/>
              <a:t>Integration in FODO section not mandatory since multi knobs for emittance measurement</a:t>
            </a:r>
          </a:p>
        </p:txBody>
      </p:sp>
      <p:sp>
        <p:nvSpPr>
          <p:cNvPr id="18529" name="Text Box 133"/>
          <p:cNvSpPr txBox="1">
            <a:spLocks noChangeArrowheads="1"/>
          </p:cNvSpPr>
          <p:nvPr/>
        </p:nvSpPr>
        <p:spPr bwMode="auto">
          <a:xfrm rot="-5400000">
            <a:off x="6048376" y="2246312"/>
            <a:ext cx="2736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000">
                <a:solidFill>
                  <a:srgbClr val="3333FF"/>
                </a:solidFill>
              </a:rPr>
              <a:t>SwissFEL undulator quadrupole</a:t>
            </a:r>
          </a:p>
        </p:txBody>
      </p:sp>
      <p:sp>
        <p:nvSpPr>
          <p:cNvPr id="18530" name="Rectangle 134"/>
          <p:cNvSpPr>
            <a:spLocks noChangeArrowheads="1"/>
          </p:cNvSpPr>
          <p:nvPr/>
        </p:nvSpPr>
        <p:spPr bwMode="auto">
          <a:xfrm>
            <a:off x="7058025" y="3752850"/>
            <a:ext cx="438150" cy="40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531" name="Text Box 116"/>
          <p:cNvSpPr txBox="1">
            <a:spLocks noChangeArrowheads="1"/>
          </p:cNvSpPr>
          <p:nvPr/>
        </p:nvSpPr>
        <p:spPr bwMode="auto">
          <a:xfrm>
            <a:off x="7315200" y="5029200"/>
            <a:ext cx="16002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Courtesy of M. Pedrozzi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0" y="692065"/>
            <a:ext cx="5934253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i="1" dirty="0" smtClean="0">
                <a:solidFill>
                  <a:srgbClr val="002060"/>
                </a:solidFill>
              </a:rPr>
              <a:t> Time slot for experiment 2013-14</a:t>
            </a:r>
          </a:p>
          <a:p>
            <a:pPr>
              <a:buFont typeface="Arial" pitchFamily="34" charset="0"/>
              <a:buChar char="•"/>
            </a:pPr>
            <a:r>
              <a:rPr lang="en-US" sz="1600" b="1" i="1" dirty="0" smtClean="0">
                <a:solidFill>
                  <a:srgbClr val="002060"/>
                </a:solidFill>
              </a:rPr>
              <a:t> Goal is an optimized seeding scheme for ATHOS with </a:t>
            </a:r>
            <a:r>
              <a:rPr lang="en-US" sz="1600" b="1" i="1" dirty="0" smtClean="0">
                <a:solidFill>
                  <a:srgbClr val="002060"/>
                </a:solidFill>
                <a:sym typeface="Symbol"/>
              </a:rPr>
              <a:t>=1nm reach</a:t>
            </a:r>
            <a:endParaRPr lang="en-US" sz="1600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i="1" dirty="0" smtClean="0">
                <a:solidFill>
                  <a:srgbClr val="002060"/>
                </a:solidFill>
              </a:rPr>
              <a:t> </a:t>
            </a:r>
            <a:r>
              <a:rPr lang="en-US" sz="1600" b="1" i="1" dirty="0" err="1" smtClean="0">
                <a:solidFill>
                  <a:srgbClr val="002060"/>
                </a:solidFill>
              </a:rPr>
              <a:t>Ressource</a:t>
            </a:r>
            <a:r>
              <a:rPr lang="en-US" sz="1600" b="1" i="1" dirty="0" smtClean="0">
                <a:solidFill>
                  <a:srgbClr val="002060"/>
                </a:solidFill>
              </a:rPr>
              <a:t> conflicts with simultaneous </a:t>
            </a:r>
            <a:r>
              <a:rPr lang="en-US" sz="1600" b="1" i="1" dirty="0" err="1" smtClean="0">
                <a:solidFill>
                  <a:srgbClr val="002060"/>
                </a:solidFill>
              </a:rPr>
              <a:t>SwissFEL</a:t>
            </a:r>
            <a:r>
              <a:rPr lang="en-US" sz="1600" b="1" i="1" dirty="0" smtClean="0">
                <a:solidFill>
                  <a:srgbClr val="002060"/>
                </a:solidFill>
              </a:rPr>
              <a:t> construction</a:t>
            </a:r>
          </a:p>
          <a:p>
            <a:pPr>
              <a:buFont typeface="Arial" pitchFamily="34" charset="0"/>
              <a:buChar char="•"/>
            </a:pPr>
            <a:r>
              <a:rPr lang="en-US" sz="1600" b="1" i="1" dirty="0" smtClean="0">
                <a:solidFill>
                  <a:srgbClr val="002060"/>
                </a:solidFill>
              </a:rPr>
              <a:t> Discussion with DESY on possible participation</a:t>
            </a:r>
          </a:p>
          <a:p>
            <a:pPr>
              <a:buFont typeface="Arial" pitchFamily="34" charset="0"/>
              <a:buChar char="•"/>
            </a:pPr>
            <a:r>
              <a:rPr lang="en-US" sz="1600" b="1" i="1" dirty="0" smtClean="0">
                <a:solidFill>
                  <a:srgbClr val="002060"/>
                </a:solidFill>
              </a:rPr>
              <a:t> Decision needed before Q4, 2011</a:t>
            </a:r>
          </a:p>
        </p:txBody>
      </p:sp>
      <p:grpSp>
        <p:nvGrpSpPr>
          <p:cNvPr id="14" name="Group 136"/>
          <p:cNvGrpSpPr/>
          <p:nvPr/>
        </p:nvGrpSpPr>
        <p:grpSpPr>
          <a:xfrm>
            <a:off x="3946763" y="1953627"/>
            <a:ext cx="4969630" cy="1569660"/>
            <a:chOff x="4651181" y="1545957"/>
            <a:chExt cx="4969630" cy="1569660"/>
          </a:xfrm>
        </p:grpSpPr>
        <p:sp>
          <p:nvSpPr>
            <p:cNvPr id="133" name="TextBox 132"/>
            <p:cNvSpPr txBox="1"/>
            <p:nvPr/>
          </p:nvSpPr>
          <p:spPr>
            <a:xfrm>
              <a:off x="4651181" y="1545957"/>
              <a:ext cx="4969630" cy="156966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defTabSz="736600"/>
              <a:r>
                <a:rPr lang="en-US" sz="1600" dirty="0" smtClean="0"/>
                <a:t>		EEHG  (harmonic gen. with e beam)</a:t>
              </a:r>
            </a:p>
            <a:p>
              <a:pPr defTabSz="736600"/>
              <a:r>
                <a:rPr lang="en-US" sz="1600" dirty="0" smtClean="0"/>
                <a:t>Seeding modes 	HHG    (harmonics gen. with laser)</a:t>
              </a:r>
            </a:p>
            <a:p>
              <a:pPr defTabSz="736600"/>
              <a:r>
                <a:rPr lang="en-US" sz="1600" dirty="0" smtClean="0"/>
                <a:t>		hybrid (mixed harm. Gen.)</a:t>
              </a:r>
            </a:p>
            <a:p>
              <a:pPr defTabSz="736600"/>
              <a:endParaRPr lang="en-US" sz="1600" dirty="0" smtClean="0"/>
            </a:p>
            <a:p>
              <a:pPr defTabSz="736600"/>
              <a:r>
                <a:rPr lang="en-US" sz="1600" dirty="0" smtClean="0"/>
                <a:t>Demonstrate	FEL lasing 52 nm (5</a:t>
              </a:r>
              <a:r>
                <a:rPr lang="en-US" sz="1600" baseline="30000" dirty="0" smtClean="0"/>
                <a:t>th</a:t>
              </a:r>
              <a:r>
                <a:rPr lang="en-US" sz="1600" dirty="0" smtClean="0"/>
                <a:t> harmonic)</a:t>
              </a:r>
            </a:p>
            <a:p>
              <a:pPr defTabSz="736600"/>
              <a:r>
                <a:rPr lang="en-US" sz="1600" dirty="0" smtClean="0"/>
                <a:t>		Bunching 5.2 nm (50</a:t>
              </a:r>
              <a:r>
                <a:rPr lang="en-US" sz="1600" baseline="30000" dirty="0" smtClean="0"/>
                <a:t>th</a:t>
              </a:r>
              <a:r>
                <a:rPr lang="en-US" sz="1600" dirty="0" smtClean="0"/>
                <a:t> harmonic)</a:t>
              </a:r>
              <a:endParaRPr lang="en-US" sz="1600" dirty="0"/>
            </a:p>
          </p:txBody>
        </p:sp>
        <p:sp>
          <p:nvSpPr>
            <p:cNvPr id="134" name="Left Brace 133"/>
            <p:cNvSpPr/>
            <p:nvPr/>
          </p:nvSpPr>
          <p:spPr bwMode="auto">
            <a:xfrm>
              <a:off x="5991923" y="1576039"/>
              <a:ext cx="200722" cy="758283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35" name="Left Brace 134"/>
            <p:cNvSpPr/>
            <p:nvPr/>
          </p:nvSpPr>
          <p:spPr bwMode="auto">
            <a:xfrm>
              <a:off x="5954751" y="2564780"/>
              <a:ext cx="263913" cy="501806"/>
            </a:xfrm>
            <a:prstGeom prst="leftBrace">
              <a:avLst>
                <a:gd name="adj1" fmla="val 8333"/>
                <a:gd name="adj2" fmla="val 2412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SCF258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500" y="857249"/>
            <a:ext cx="8001000" cy="60007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8840" y="160020"/>
            <a:ext cx="630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+mn-lt"/>
              </a:rPr>
              <a:t>First C-Band short prototype structure in AMI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0" name="Picture 2"/>
          <p:cNvPicPr>
            <a:picLocks noChangeAspect="1" noChangeArrowheads="1"/>
          </p:cNvPicPr>
          <p:nvPr/>
        </p:nvPicPr>
        <p:blipFill>
          <a:blip r:embed="rId2" cstate="print"/>
          <a:srcRect l="13095" t="19429" r="8095" b="26095"/>
          <a:stretch>
            <a:fillRect/>
          </a:stretch>
        </p:blipFill>
        <p:spPr bwMode="auto">
          <a:xfrm>
            <a:off x="0" y="1320799"/>
            <a:ext cx="9144000" cy="3950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660" y="820103"/>
            <a:ext cx="7269376" cy="576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4580" y="182880"/>
            <a:ext cx="5095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Wish lists from FEL’11 science session 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943100" y="251460"/>
            <a:ext cx="5816682" cy="3328353"/>
            <a:chOff x="1824228" y="1623060"/>
            <a:chExt cx="5816682" cy="3328353"/>
          </a:xfrm>
        </p:grpSpPr>
        <p:grpSp>
          <p:nvGrpSpPr>
            <p:cNvPr id="7" name="Group 6"/>
            <p:cNvGrpSpPr/>
            <p:nvPr/>
          </p:nvGrpSpPr>
          <p:grpSpPr>
            <a:xfrm>
              <a:off x="1824228" y="1623060"/>
              <a:ext cx="5816682" cy="3328353"/>
              <a:chOff x="306251" y="3662999"/>
              <a:chExt cx="8971068" cy="5645616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073745" y="3662999"/>
                <a:ext cx="3203574" cy="4829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6251" y="4828690"/>
                <a:ext cx="8969375" cy="4479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9"/>
              <p:cNvSpPr txBox="1">
                <a:spLocks noChangeArrowheads="1"/>
              </p:cNvSpPr>
              <p:nvPr/>
            </p:nvSpPr>
            <p:spPr bwMode="auto">
              <a:xfrm>
                <a:off x="1968505" y="7157779"/>
                <a:ext cx="3046680" cy="12007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rgbClr val="FFC000"/>
                    </a:solidFill>
                    <a:latin typeface="Calibri" pitchFamily="34" charset="0"/>
                  </a:rPr>
                  <a:t>10 April </a:t>
                </a:r>
                <a:r>
                  <a:rPr lang="en-US" sz="2000" b="1" dirty="0" smtClean="0">
                    <a:solidFill>
                      <a:srgbClr val="FFC000"/>
                    </a:solidFill>
                    <a:latin typeface="Calibri" pitchFamily="34" charset="0"/>
                  </a:rPr>
                  <a:t>2009,</a:t>
                </a:r>
                <a:endParaRPr lang="en-US" sz="2000" b="1" dirty="0">
                  <a:solidFill>
                    <a:srgbClr val="FFC000"/>
                  </a:solidFill>
                  <a:latin typeface="Calibri" pitchFamily="34" charset="0"/>
                </a:endParaRPr>
              </a:p>
              <a:p>
                <a:r>
                  <a:rPr lang="en-US" sz="2000" b="1" dirty="0">
                    <a:solidFill>
                      <a:srgbClr val="FFC000"/>
                    </a:solidFill>
                    <a:latin typeface="Calibri" pitchFamily="34" charset="0"/>
                  </a:rPr>
                  <a:t>first 1.5Å lasing !</a:t>
                </a:r>
              </a:p>
            </p:txBody>
          </p:sp>
        </p:grpSp>
        <p:pic>
          <p:nvPicPr>
            <p:cNvPr id="12" name="Picture 11" descr="LCLS-FEL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31938" y="2302822"/>
              <a:ext cx="1017940" cy="835152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3814572" y="4138930"/>
            <a:ext cx="5329428" cy="2296160"/>
            <a:chOff x="609600" y="573024"/>
            <a:chExt cx="5329428" cy="2296160"/>
          </a:xfrm>
        </p:grpSpPr>
        <p:pic>
          <p:nvPicPr>
            <p:cNvPr id="142338" name="Picture 2" descr="http://xfel.riken.jp/information/images/mainimage_en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8368" y="586765"/>
              <a:ext cx="5280660" cy="2282419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609600" y="573024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C000"/>
                  </a:solidFill>
                  <a:latin typeface="Calibri" pitchFamily="34" charset="0"/>
                </a:rPr>
                <a:t>10 June 2011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3167634"/>
            <a:ext cx="3771900" cy="2901696"/>
            <a:chOff x="0" y="4047744"/>
            <a:chExt cx="3524359" cy="2639568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4047744"/>
              <a:ext cx="3524359" cy="2639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0" y="4322064"/>
              <a:ext cx="14398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C000"/>
                  </a:solidFill>
                  <a:latin typeface="Calibri" pitchFamily="34" charset="0"/>
                </a:rPr>
                <a:t>6 June 2010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11480" y="148590"/>
            <a:ext cx="3580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The young history of XFELs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993" y="1028700"/>
            <a:ext cx="7460769" cy="55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4580" y="182880"/>
            <a:ext cx="5108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+mn-lt"/>
              </a:rPr>
              <a:t>Wishlists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 from FEL’11 science session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33450"/>
            <a:ext cx="7463572" cy="54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4580" y="182880"/>
            <a:ext cx="5372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+mn-lt"/>
              </a:rPr>
              <a:t>Wishlists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 from FEL’11 science session 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8704" y="800100"/>
            <a:ext cx="6794347" cy="571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4580" y="182880"/>
            <a:ext cx="5209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+mn-lt"/>
              </a:rPr>
              <a:t>Wishlists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 from FEL’11 science session 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18" y="661989"/>
            <a:ext cx="4345975" cy="559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9140" y="638175"/>
            <a:ext cx="4286929" cy="562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140075" y="193675"/>
            <a:ext cx="6003925" cy="2706688"/>
            <a:chOff x="0" y="1027937"/>
            <a:chExt cx="6236068" cy="2874361"/>
          </a:xfrm>
        </p:grpSpPr>
        <p:pic>
          <p:nvPicPr>
            <p:cNvPr id="12294" name="Picture 4" descr="world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027937"/>
              <a:ext cx="6236068" cy="2874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5" name="TextBox 3"/>
            <p:cNvSpPr txBox="1">
              <a:spLocks noChangeArrowheads="1"/>
            </p:cNvSpPr>
            <p:nvPr/>
          </p:nvSpPr>
          <p:spPr bwMode="auto">
            <a:xfrm>
              <a:off x="2034862" y="3412900"/>
              <a:ext cx="305987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  <a:latin typeface="Calibri" pitchFamily="34" charset="0"/>
                </a:rPr>
                <a:t>World map of SR storage rings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573088"/>
          </a:xfrm>
        </p:spPr>
        <p:txBody>
          <a:bodyPr/>
          <a:lstStyle/>
          <a:p>
            <a:pPr algn="l"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Rational for X-ray FELs</a:t>
            </a:r>
            <a:endParaRPr lang="en-US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" y="2212658"/>
            <a:ext cx="7911525" cy="41703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b="1" i="1" dirty="0">
                <a:solidFill>
                  <a:srgbClr val="002060"/>
                </a:solidFill>
                <a:latin typeface="Calibri" pitchFamily="34" charset="0"/>
              </a:rPr>
              <a:t>Worldwide &gt;50 </a:t>
            </a:r>
            <a:r>
              <a:rPr lang="en-US" b="1" i="1" dirty="0" smtClean="0">
                <a:solidFill>
                  <a:srgbClr val="002060"/>
                </a:solidFill>
                <a:latin typeface="Calibri" pitchFamily="34" charset="0"/>
              </a:rPr>
              <a:t>synchrotron for photon science  </a:t>
            </a:r>
            <a:r>
              <a:rPr lang="en-US" b="1" i="1" dirty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en-US" b="1" i="1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b="1" i="1" dirty="0">
                <a:solidFill>
                  <a:srgbClr val="002060"/>
                </a:solidFill>
                <a:latin typeface="Calibri" pitchFamily="34" charset="0"/>
              </a:rPr>
              <a:t>with ≈1000 user stations </a:t>
            </a:r>
            <a:r>
              <a:rPr lang="en-US" b="1" i="1" dirty="0" smtClean="0">
                <a:solidFill>
                  <a:srgbClr val="002060"/>
                </a:solidFill>
                <a:latin typeface="Calibri" pitchFamily="34" charset="0"/>
              </a:rPr>
              <a:t>total </a:t>
            </a:r>
            <a:endParaRPr lang="en-US" b="1" i="1" dirty="0">
              <a:solidFill>
                <a:srgbClr val="002060"/>
              </a:solidFill>
              <a:latin typeface="Calibri" pitchFamily="34" charset="0"/>
            </a:endParaRPr>
          </a:p>
          <a:p>
            <a:pPr marL="642938" lvl="1" indent="-185738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wide range of applications in natural and material science</a:t>
            </a:r>
            <a:br>
              <a:rPr lang="en-US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attractive science portfolio of high brightness X-ray sources</a:t>
            </a:r>
            <a:br>
              <a:rPr lang="en-US" dirty="0" smtClean="0">
                <a:solidFill>
                  <a:srgbClr val="002060"/>
                </a:solidFill>
                <a:latin typeface="Calibri" pitchFamily="34" charset="0"/>
              </a:rPr>
            </a:br>
            <a:endParaRPr lang="en-US" dirty="0">
              <a:solidFill>
                <a:srgbClr val="002060"/>
              </a:solidFill>
              <a:latin typeface="Calibri" pitchFamily="34" charset="0"/>
            </a:endParaRPr>
          </a:p>
          <a:p>
            <a:pPr marL="642938" lvl="1" indent="-185738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8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spcAft>
                <a:spcPts val="600"/>
              </a:spcAft>
              <a:defRPr/>
            </a:pPr>
            <a:r>
              <a:rPr lang="en-US" b="1" i="1" dirty="0" smtClean="0">
                <a:solidFill>
                  <a:srgbClr val="002060"/>
                </a:solidFill>
                <a:latin typeface="Calibri" pitchFamily="34" charset="0"/>
              </a:rPr>
              <a:t> Advantages X-FELs </a:t>
            </a:r>
            <a:r>
              <a:rPr lang="en-US" b="1" i="1" dirty="0">
                <a:solidFill>
                  <a:srgbClr val="002060"/>
                </a:solidFill>
                <a:latin typeface="Calibri" pitchFamily="34" charset="0"/>
              </a:rPr>
              <a:t>vs. </a:t>
            </a:r>
            <a:r>
              <a:rPr lang="en-US" b="1" i="1" dirty="0" smtClean="0">
                <a:solidFill>
                  <a:srgbClr val="002060"/>
                </a:solidFill>
                <a:latin typeface="Calibri" pitchFamily="34" charset="0"/>
              </a:rPr>
              <a:t>synchrotron</a:t>
            </a:r>
            <a:endParaRPr lang="en-US" b="1" i="1" dirty="0">
              <a:solidFill>
                <a:srgbClr val="002060"/>
              </a:solidFill>
              <a:latin typeface="Calibri" pitchFamily="34" charset="0"/>
            </a:endParaRPr>
          </a:p>
          <a:p>
            <a:pPr lvl="1">
              <a:spcAft>
                <a:spcPts val="600"/>
              </a:spcAft>
              <a:buFont typeface="Calibri" pitchFamily="34" charset="0"/>
              <a:buChar char="+"/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orders of magnitude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higher peak brightness</a:t>
            </a:r>
          </a:p>
          <a:p>
            <a:pPr lvl="1">
              <a:spcAft>
                <a:spcPts val="600"/>
              </a:spcAft>
              <a:buFont typeface="Calibri" pitchFamily="34" charset="0"/>
              <a:buChar char="+"/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order of magnitude higher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average brightness</a:t>
            </a:r>
          </a:p>
          <a:p>
            <a:pPr lvl="1">
              <a:spcAft>
                <a:spcPts val="600"/>
              </a:spcAft>
              <a:buFont typeface="Calibri" pitchFamily="34" charset="0"/>
              <a:buChar char="+"/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orders of magnitude better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time resolution</a:t>
            </a:r>
          </a:p>
          <a:p>
            <a:pPr lvl="1">
              <a:spcAft>
                <a:spcPts val="600"/>
              </a:spcAft>
              <a:buFont typeface="Calibri" pitchFamily="34" charset="0"/>
              <a:buChar char="+"/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almost 100% transverse coherence</a:t>
            </a:r>
          </a:p>
          <a:p>
            <a:pPr lvl="1">
              <a:spcAft>
                <a:spcPts val="600"/>
              </a:spcAft>
              <a:defRPr/>
            </a:pPr>
            <a:endParaRPr lang="en-US" sz="8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1">
              <a:spcAft>
                <a:spcPts val="600"/>
              </a:spcAft>
              <a:defRPr/>
            </a:pPr>
            <a:r>
              <a:rPr lang="en-US" b="1" i="1" dirty="0" smtClean="0">
                <a:solidFill>
                  <a:srgbClr val="002060"/>
                </a:solidFill>
                <a:latin typeface="Calibri" pitchFamily="34" charset="0"/>
              </a:rPr>
              <a:t>		 </a:t>
            </a: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</a:rPr>
              <a:t>vast scientific potential in uncharted territory </a:t>
            </a:r>
            <a:endParaRPr lang="en-US" sz="24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4718558" y="3903218"/>
            <a:ext cx="457920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spcAft>
                <a:spcPts val="600"/>
              </a:spcAft>
            </a:pPr>
            <a:r>
              <a:rPr lang="en-US" b="1" i="1" dirty="0">
                <a:solidFill>
                  <a:srgbClr val="C00000"/>
                </a:solidFill>
                <a:latin typeface="Calibri" pitchFamily="34" charset="0"/>
              </a:rPr>
              <a:t>Difficulties X-FELs vs. SR storage rings</a:t>
            </a:r>
          </a:p>
          <a:p>
            <a:pPr lvl="2">
              <a:spcAft>
                <a:spcPts val="600"/>
              </a:spcAft>
              <a:buFont typeface="Calibri" pitchFamily="34" charset="0"/>
              <a:buChar char="-"/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 less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integrated photon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flux </a:t>
            </a:r>
          </a:p>
          <a:p>
            <a:pPr lvl="2">
              <a:spcAft>
                <a:spcPts val="600"/>
              </a:spcAft>
              <a:buFont typeface="Calibri" pitchFamily="34" charset="0"/>
              <a:buChar char="-"/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 less </a:t>
            </a:r>
            <a:r>
              <a:rPr lang="en-US" dirty="0" err="1" smtClean="0">
                <a:solidFill>
                  <a:srgbClr val="C00000"/>
                </a:solidFill>
                <a:latin typeface="Calibri" pitchFamily="34" charset="0"/>
              </a:rPr>
              <a:t>beamlines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/facility</a:t>
            </a:r>
          </a:p>
          <a:p>
            <a:pPr lvl="2">
              <a:spcAft>
                <a:spcPts val="600"/>
              </a:spcAft>
              <a:buFont typeface="Calibri" pitchFamily="34" charset="0"/>
              <a:buChar char="-"/>
            </a:pP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 less stable beam intensity</a:t>
            </a:r>
            <a:endParaRPr lang="en-US" dirty="0">
              <a:solidFill>
                <a:srgbClr val="C00000"/>
              </a:solidFill>
              <a:latin typeface="Calibri" pitchFamily="34" charset="0"/>
            </a:endParaRPr>
          </a:p>
          <a:p>
            <a:pPr lvl="2">
              <a:spcAft>
                <a:spcPts val="600"/>
              </a:spcAft>
              <a:buFont typeface="Calibri" pitchFamily="34" charset="0"/>
              <a:buChar char="-"/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 much higher cost per user station </a:t>
            </a:r>
          </a:p>
        </p:txBody>
      </p:sp>
      <p:sp>
        <p:nvSpPr>
          <p:cNvPr id="8" name="Right Arrow 7"/>
          <p:cNvSpPr/>
          <p:nvPr/>
        </p:nvSpPr>
        <p:spPr>
          <a:xfrm>
            <a:off x="886402" y="591347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9" descr="bi2009m06_psi_luftbild_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4225"/>
            <a:ext cx="9144000" cy="607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13"/>
          <p:cNvSpPr>
            <a:spLocks noChangeArrowheads="1"/>
          </p:cNvSpPr>
          <p:nvPr/>
        </p:nvSpPr>
        <p:spPr bwMode="auto">
          <a:xfrm rot="2294232">
            <a:off x="2795796" y="2654666"/>
            <a:ext cx="107632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i="1" dirty="0" smtClean="0">
                <a:solidFill>
                  <a:srgbClr val="002060"/>
                </a:solidFill>
                <a:latin typeface="Arial Narrow" pitchFamily="34" charset="0"/>
              </a:rPr>
              <a:t>Aare </a:t>
            </a:r>
            <a:r>
              <a:rPr lang="de-DE" i="1" dirty="0" err="1" smtClean="0">
                <a:solidFill>
                  <a:srgbClr val="002060"/>
                </a:solidFill>
                <a:latin typeface="Arial Narrow" pitchFamily="34" charset="0"/>
              </a:rPr>
              <a:t>river</a:t>
            </a:r>
            <a:endParaRPr lang="de-DE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960870" y="4629150"/>
            <a:ext cx="1863090" cy="9079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CH" b="1" dirty="0" smtClean="0">
                <a:solidFill>
                  <a:srgbClr val="FFFF00"/>
                </a:solidFill>
              </a:rPr>
              <a:t>SLS</a:t>
            </a:r>
          </a:p>
          <a:p>
            <a:pPr>
              <a:spcBef>
                <a:spcPct val="50000"/>
              </a:spcBef>
            </a:pPr>
            <a:r>
              <a:rPr lang="de-CH" sz="1400" b="1" dirty="0" err="1" smtClean="0">
                <a:solidFill>
                  <a:srgbClr val="FFFF00"/>
                </a:solidFill>
              </a:rPr>
              <a:t>synchrotron</a:t>
            </a:r>
            <a:r>
              <a:rPr lang="de-CH" sz="1400" b="1" dirty="0" smtClean="0">
                <a:solidFill>
                  <a:srgbClr val="FFFF00"/>
                </a:solidFill>
              </a:rPr>
              <a:t> </a:t>
            </a:r>
            <a:br>
              <a:rPr lang="de-CH" sz="1400" b="1" dirty="0" smtClean="0">
                <a:solidFill>
                  <a:srgbClr val="FFFF00"/>
                </a:solidFill>
              </a:rPr>
            </a:br>
            <a:r>
              <a:rPr lang="de-CH" sz="1400" b="1" dirty="0" smtClean="0">
                <a:solidFill>
                  <a:srgbClr val="FFFF00"/>
                </a:solidFill>
              </a:rPr>
              <a:t>light </a:t>
            </a:r>
            <a:r>
              <a:rPr lang="de-CH" sz="1400" b="1" dirty="0" err="1" smtClean="0">
                <a:solidFill>
                  <a:srgbClr val="FFFF00"/>
                </a:solidFill>
              </a:rPr>
              <a:t>source</a:t>
            </a:r>
            <a:endParaRPr lang="de-DE" sz="1400" b="1" dirty="0">
              <a:solidFill>
                <a:srgbClr val="FFFF00"/>
              </a:solidFill>
            </a:endParaRP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3863340" y="3227070"/>
            <a:ext cx="3291840" cy="9079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CH" b="1" dirty="0" smtClean="0">
                <a:solidFill>
                  <a:srgbClr val="FFFF00"/>
                </a:solidFill>
              </a:rPr>
              <a:t>SINQ</a:t>
            </a:r>
          </a:p>
          <a:p>
            <a:pPr>
              <a:spcBef>
                <a:spcPct val="50000"/>
              </a:spcBef>
            </a:pPr>
            <a:r>
              <a:rPr lang="de-CH" sz="1400" b="1" dirty="0" err="1" smtClean="0">
                <a:solidFill>
                  <a:srgbClr val="FFFF00"/>
                </a:solidFill>
              </a:rPr>
              <a:t>spallation</a:t>
            </a:r>
            <a:r>
              <a:rPr lang="de-CH" sz="1400" b="1" dirty="0" smtClean="0">
                <a:solidFill>
                  <a:srgbClr val="FFFF00"/>
                </a:solidFill>
              </a:rPr>
              <a:t> </a:t>
            </a:r>
            <a:br>
              <a:rPr lang="de-CH" sz="1400" b="1" dirty="0" smtClean="0">
                <a:solidFill>
                  <a:srgbClr val="FFFF00"/>
                </a:solidFill>
              </a:rPr>
            </a:br>
            <a:r>
              <a:rPr lang="de-CH" sz="1400" b="1" dirty="0" err="1" smtClean="0">
                <a:solidFill>
                  <a:srgbClr val="FFFF00"/>
                </a:solidFill>
              </a:rPr>
              <a:t>neutron</a:t>
            </a:r>
            <a:r>
              <a:rPr lang="de-CH" sz="1400" b="1" dirty="0" smtClean="0">
                <a:solidFill>
                  <a:srgbClr val="FFFF00"/>
                </a:solidFill>
              </a:rPr>
              <a:t> </a:t>
            </a:r>
            <a:r>
              <a:rPr lang="de-CH" sz="1400" b="1" dirty="0" err="1" smtClean="0">
                <a:solidFill>
                  <a:srgbClr val="FFFF00"/>
                </a:solidFill>
              </a:rPr>
              <a:t>source</a:t>
            </a:r>
            <a:endParaRPr lang="de-DE" sz="1400" b="1" dirty="0">
              <a:solidFill>
                <a:srgbClr val="FFFF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53440" y="3898392"/>
            <a:ext cx="2987040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b="1" dirty="0" smtClean="0">
                <a:solidFill>
                  <a:srgbClr val="FFFF00"/>
                </a:solidFill>
                <a:latin typeface="Calibri" pitchFamily="34" charset="0"/>
              </a:rPr>
              <a:t>μ</a:t>
            </a:r>
            <a:r>
              <a:rPr lang="en-US" sz="14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de-CH" sz="1400" b="1" dirty="0" smtClean="0">
                <a:solidFill>
                  <a:srgbClr val="FFFF00"/>
                </a:solidFill>
              </a:rPr>
              <a:t>Spin </a:t>
            </a:r>
            <a:r>
              <a:rPr lang="de-CH" sz="1400" b="1" dirty="0" err="1" smtClean="0">
                <a:solidFill>
                  <a:srgbClr val="FFFF00"/>
                </a:solidFill>
              </a:rPr>
              <a:t>resonance</a:t>
            </a:r>
            <a:r>
              <a:rPr lang="de-CH" sz="1400" b="1" dirty="0" smtClean="0">
                <a:solidFill>
                  <a:srgbClr val="FFFF00"/>
                </a:solidFill>
              </a:rPr>
              <a:t> </a:t>
            </a:r>
            <a:r>
              <a:rPr lang="de-CH" sz="1400" b="1" dirty="0" err="1" smtClean="0">
                <a:solidFill>
                  <a:srgbClr val="FFFF00"/>
                </a:solidFill>
              </a:rPr>
              <a:t>facility</a:t>
            </a:r>
            <a:endParaRPr lang="de-DE" sz="1400" b="1" dirty="0">
              <a:solidFill>
                <a:srgbClr val="FFFF00"/>
              </a:solidFill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33400" y="1744980"/>
            <a:ext cx="8610600" cy="3000311"/>
            <a:chOff x="533400" y="1676400"/>
            <a:chExt cx="8610600" cy="2999811"/>
          </a:xfrm>
        </p:grpSpPr>
        <p:sp>
          <p:nvSpPr>
            <p:cNvPr id="10251" name="Text Box 5"/>
            <p:cNvSpPr txBox="1">
              <a:spLocks noChangeArrowheads="1"/>
            </p:cNvSpPr>
            <p:nvPr/>
          </p:nvSpPr>
          <p:spPr bwMode="auto">
            <a:xfrm>
              <a:off x="4572000" y="1828800"/>
              <a:ext cx="2990850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 err="1">
                  <a:solidFill>
                    <a:srgbClr val="FFFF00"/>
                  </a:solidFill>
                </a:rPr>
                <a:t>Energ</a:t>
              </a:r>
              <a:r>
                <a:rPr lang="uk-UA" b="1" dirty="0">
                  <a:solidFill>
                    <a:srgbClr val="FFFF00"/>
                  </a:solidFill>
                </a:rPr>
                <a:t>y-research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2" name="Text Box 7"/>
            <p:cNvSpPr txBox="1">
              <a:spLocks noChangeArrowheads="1"/>
            </p:cNvSpPr>
            <p:nvPr/>
          </p:nvSpPr>
          <p:spPr bwMode="auto">
            <a:xfrm>
              <a:off x="6934200" y="3124200"/>
              <a:ext cx="1462087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 err="1">
                  <a:solidFill>
                    <a:srgbClr val="FFFF00"/>
                  </a:solidFill>
                </a:rPr>
                <a:t>Biolog</a:t>
              </a:r>
              <a:r>
                <a:rPr lang="uk-UA" b="1" dirty="0">
                  <a:solidFill>
                    <a:srgbClr val="FFFF00"/>
                  </a:solidFill>
                </a:rPr>
                <a:t>y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3" name="Text Box 8"/>
            <p:cNvSpPr txBox="1">
              <a:spLocks noChangeArrowheads="1"/>
            </p:cNvSpPr>
            <p:nvPr/>
          </p:nvSpPr>
          <p:spPr bwMode="auto">
            <a:xfrm>
              <a:off x="533400" y="3429000"/>
              <a:ext cx="3600450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>
                  <a:solidFill>
                    <a:srgbClr val="FFFF00"/>
                  </a:solidFill>
                </a:rPr>
                <a:t>Proton</a:t>
              </a:r>
              <a:r>
                <a:rPr lang="uk-UA" b="1" dirty="0" smtClean="0">
                  <a:solidFill>
                    <a:srgbClr val="FFFF00"/>
                  </a:solidFill>
                </a:rPr>
                <a:t>-accelerator</a:t>
              </a:r>
              <a:r>
                <a:rPr lang="en-US" b="1" dirty="0" smtClean="0">
                  <a:solidFill>
                    <a:srgbClr val="FFFF00"/>
                  </a:solidFill>
                </a:rPr>
                <a:t>s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4" name="Text Box 9"/>
            <p:cNvSpPr txBox="1">
              <a:spLocks noChangeArrowheads="1"/>
            </p:cNvSpPr>
            <p:nvPr/>
          </p:nvSpPr>
          <p:spPr bwMode="auto">
            <a:xfrm>
              <a:off x="5181600" y="2209800"/>
              <a:ext cx="2660650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 err="1">
                  <a:solidFill>
                    <a:srgbClr val="FFFF00"/>
                  </a:solidFill>
                </a:rPr>
                <a:t>Nanotechn</a:t>
              </a:r>
              <a:r>
                <a:rPr lang="uk-UA" b="1" dirty="0">
                  <a:solidFill>
                    <a:srgbClr val="FFFF00"/>
                  </a:solidFill>
                </a:rPr>
                <a:t>ology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5" name="Text Box 10"/>
            <p:cNvSpPr txBox="1">
              <a:spLocks noChangeArrowheads="1"/>
            </p:cNvSpPr>
            <p:nvPr/>
          </p:nvSpPr>
          <p:spPr bwMode="auto">
            <a:xfrm>
              <a:off x="1633728" y="4306829"/>
              <a:ext cx="2790825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sz="1400" b="1" dirty="0" err="1">
                  <a:solidFill>
                    <a:srgbClr val="FFFF00"/>
                  </a:solidFill>
                </a:rPr>
                <a:t>Protontherap</a:t>
              </a:r>
              <a:r>
                <a:rPr lang="uk-UA" b="1" dirty="0">
                  <a:solidFill>
                    <a:srgbClr val="FFFF00"/>
                  </a:solidFill>
                </a:rPr>
                <a:t>y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6" name="Text Box 11"/>
            <p:cNvSpPr txBox="1">
              <a:spLocks noChangeArrowheads="1"/>
            </p:cNvSpPr>
            <p:nvPr/>
          </p:nvSpPr>
          <p:spPr bwMode="auto">
            <a:xfrm>
              <a:off x="3505200" y="1676400"/>
              <a:ext cx="1462088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 err="1">
                  <a:solidFill>
                    <a:srgbClr val="FFFF00"/>
                  </a:solidFill>
                </a:rPr>
                <a:t>Hotlab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7" name="Text Box 12"/>
            <p:cNvSpPr txBox="1">
              <a:spLocks noChangeArrowheads="1"/>
            </p:cNvSpPr>
            <p:nvPr/>
          </p:nvSpPr>
          <p:spPr bwMode="auto">
            <a:xfrm>
              <a:off x="781812" y="2651001"/>
              <a:ext cx="3189287" cy="369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>
                  <a:solidFill>
                    <a:srgbClr val="FFFF00"/>
                  </a:solidFill>
                </a:rPr>
                <a:t>Solar </a:t>
              </a:r>
              <a:r>
                <a:rPr lang="uk-UA" b="1" dirty="0">
                  <a:solidFill>
                    <a:srgbClr val="FFFF00"/>
                  </a:solidFill>
                </a:rPr>
                <a:t>c</a:t>
              </a:r>
              <a:r>
                <a:rPr lang="de-CH" b="1" dirty="0">
                  <a:solidFill>
                    <a:srgbClr val="FFFF00"/>
                  </a:solidFill>
                </a:rPr>
                <a:t>on</a:t>
              </a:r>
              <a:r>
                <a:rPr lang="uk-UA" b="1" dirty="0">
                  <a:solidFill>
                    <a:srgbClr val="FFFF00"/>
                  </a:solidFill>
                </a:rPr>
                <a:t>c</a:t>
              </a:r>
              <a:r>
                <a:rPr lang="de-CH" b="1" dirty="0" err="1">
                  <a:solidFill>
                    <a:srgbClr val="FFFF00"/>
                  </a:solidFill>
                </a:rPr>
                <a:t>entrator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0258" name="Rectangle 17"/>
            <p:cNvSpPr>
              <a:spLocks noChangeArrowheads="1"/>
            </p:cNvSpPr>
            <p:nvPr/>
          </p:nvSpPr>
          <p:spPr bwMode="auto">
            <a:xfrm>
              <a:off x="5867400" y="2667000"/>
              <a:ext cx="32752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 b="1" dirty="0">
                  <a:solidFill>
                    <a:srgbClr val="FFFF00"/>
                  </a:solidFill>
                </a:rPr>
                <a:t>Radio-Pharmacy</a:t>
              </a:r>
              <a:r>
                <a:rPr lang="en-US" b="1" dirty="0">
                  <a:solidFill>
                    <a:srgbClr val="FFFF00"/>
                  </a:solidFill>
                </a:rPr>
                <a:t>, Chemistry</a:t>
              </a:r>
              <a:endParaRPr lang="en-US" dirty="0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sp>
          <p:nvSpPr>
            <p:cNvPr id="10259" name="Text Box 6"/>
            <p:cNvSpPr txBox="1">
              <a:spLocks noChangeArrowheads="1"/>
            </p:cNvSpPr>
            <p:nvPr/>
          </p:nvSpPr>
          <p:spPr bwMode="auto">
            <a:xfrm>
              <a:off x="6248400" y="3493810"/>
              <a:ext cx="2895600" cy="69238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 b="1" dirty="0" err="1">
                  <a:solidFill>
                    <a:srgbClr val="FFFF00"/>
                  </a:solidFill>
                </a:rPr>
                <a:t>SwissFEL</a:t>
              </a:r>
              <a:r>
                <a:rPr lang="de-CH" b="1" dirty="0">
                  <a:solidFill>
                    <a:srgbClr val="FFFF00"/>
                  </a:solidFill>
                </a:rPr>
                <a:t> </a:t>
              </a:r>
              <a:endParaRPr lang="de-CH" b="1" dirty="0" smtClean="0">
                <a:solidFill>
                  <a:srgbClr val="FFFF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de-CH" sz="1400" b="1" dirty="0" err="1" smtClean="0">
                  <a:solidFill>
                    <a:srgbClr val="FFFF00"/>
                  </a:solidFill>
                </a:rPr>
                <a:t>injector</a:t>
              </a:r>
              <a:r>
                <a:rPr lang="de-CH" sz="1400" b="1" dirty="0" smtClean="0">
                  <a:solidFill>
                    <a:srgbClr val="FFFF00"/>
                  </a:solidFill>
                </a:rPr>
                <a:t> test </a:t>
              </a:r>
              <a:r>
                <a:rPr lang="de-CH" sz="1400" b="1" dirty="0" err="1" smtClean="0">
                  <a:solidFill>
                    <a:srgbClr val="FFFF00"/>
                  </a:solidFill>
                </a:rPr>
                <a:t>facility</a:t>
              </a:r>
              <a:endParaRPr lang="de-DE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0248" name="TextBox 18"/>
          <p:cNvSpPr txBox="1">
            <a:spLocks noChangeArrowheads="1"/>
          </p:cNvSpPr>
          <p:nvPr/>
        </p:nvSpPr>
        <p:spPr bwMode="auto">
          <a:xfrm>
            <a:off x="3219006" y="164592"/>
            <a:ext cx="2886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Paul Scherrer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Institut</a:t>
            </a: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250" name="TextBox 20"/>
          <p:cNvSpPr txBox="1">
            <a:spLocks noChangeArrowheads="1"/>
          </p:cNvSpPr>
          <p:nvPr/>
        </p:nvSpPr>
        <p:spPr bwMode="auto">
          <a:xfrm>
            <a:off x="0" y="5534561"/>
            <a:ext cx="2602229" cy="132343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Key figures 2009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Staff                 ≈ 1350 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PhD students ≈    300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Budget             ≈    300 MCHF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Publications    ≈    900/y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1234440"/>
            <a:ext cx="1029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black forest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3060700" y="195263"/>
            <a:ext cx="23705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002060"/>
                </a:solidFill>
                <a:latin typeface="Calibri" pitchFamily="34" charset="0"/>
              </a:rPr>
              <a:t>SwissFEL</a:t>
            </a: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Rational</a:t>
            </a: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36499" y="531615"/>
            <a:ext cx="8807501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5738" indent="-185738">
              <a:buFont typeface="Arial" pitchFamily="34" charset="0"/>
              <a:buChar char="•"/>
            </a:pPr>
            <a:endParaRPr lang="en-US" dirty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Strong interest in Swiss science community for </a:t>
            </a:r>
            <a:br>
              <a:rPr lang="en-US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molecular ultrafast science and technology </a:t>
            </a:r>
            <a:br>
              <a:rPr lang="en-US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 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X-ray FEL provides great research opportunities in uncharted  territory</a:t>
            </a:r>
            <a:endParaRPr lang="en-US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LCLS/Stanford and European XFEL/Hamburg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will not provide enough beam time for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users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in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general and for Swiss users in particular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buFont typeface="Arial" pitchFamily="34" charset="0"/>
              <a:buChar char="•"/>
            </a:pPr>
            <a:endParaRPr lang="en-US" dirty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Europe has with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FLASH and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FERMI@ELETTRA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some coverage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for soft X-ray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FEL’s</a:t>
            </a:r>
          </a:p>
          <a:p>
            <a:pPr marL="185738" indent="-185738"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85738" indent="-185738"/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		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X-ray FEL with hard X-rays reach and superb time resolution</a:t>
            </a:r>
          </a:p>
          <a:p>
            <a:pPr marL="185738" indent="-185738"/>
            <a:endParaRPr lang="en-US" sz="2400" b="1" dirty="0" smtClean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 marL="185738" indent="-185738"/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   			</a:t>
            </a: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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= 0.1 -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7 nm     and    </a:t>
            </a: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</a:t>
            </a:r>
            <a:r>
              <a:rPr lang="en-US" sz="2400" b="1" i="1" baseline="-250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t</a:t>
            </a: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&lt;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10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fs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 marL="185738" indent="-185738"/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		        		</a:t>
            </a:r>
            <a:r>
              <a:rPr lang="en-US" sz="2000" i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E</a:t>
            </a:r>
            <a:r>
              <a:rPr lang="en-US" sz="2000" i="1" baseline="-25000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ph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= 0.2 - 12.4 </a:t>
            </a:r>
            <a:r>
              <a:rPr lang="en-US" sz="2000" dirty="0" err="1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keV</a:t>
            </a:r>
            <a:endParaRPr lang="en-US" sz="2000" i="1" dirty="0" smtClean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 marL="185738" indent="-185738"/>
            <a:endParaRPr lang="en-US" sz="2000" b="1" i="1" dirty="0" smtClean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 marL="185738" indent="-185738"/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             ideal complement of PSI’s existing research facilities!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445453" y="3660775"/>
            <a:ext cx="8445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5738" indent="-185738"/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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8"/>
          <p:cNvPicPr>
            <a:picLocks noChangeAspect="1" noChangeArrowheads="1"/>
          </p:cNvPicPr>
          <p:nvPr/>
        </p:nvPicPr>
        <p:blipFill>
          <a:blip r:embed="rId2" cstate="print"/>
          <a:srcRect l="27147" t="43604" r="25964" b="42442"/>
          <a:stretch>
            <a:fillRect/>
          </a:stretch>
        </p:blipFill>
        <p:spPr bwMode="auto">
          <a:xfrm>
            <a:off x="228600" y="76200"/>
            <a:ext cx="144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42900" y="3984625"/>
            <a:ext cx="1282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Aramis:</a:t>
            </a: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1437640" y="4043045"/>
            <a:ext cx="72263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1-7 Å hard X-ray SASE FEL, </a:t>
            </a:r>
            <a:b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</a:b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In-vacuum , planar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with variable gap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. 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User operation from mid 2017 </a:t>
            </a:r>
          </a:p>
          <a:p>
            <a:endParaRPr lang="en-US" sz="1600" dirty="0" smtClean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</a:br>
            <a:endParaRPr lang="en-US" sz="160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175" name="Text Box 4"/>
          <p:cNvSpPr txBox="1">
            <a:spLocks noChangeArrowheads="1"/>
          </p:cNvSpPr>
          <p:nvPr/>
        </p:nvSpPr>
        <p:spPr bwMode="auto">
          <a:xfrm>
            <a:off x="342900" y="4997768"/>
            <a:ext cx="12827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Athos :</a:t>
            </a:r>
            <a:br>
              <a:rPr lang="en-US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</a:b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(2</a:t>
            </a:r>
            <a:r>
              <a:rPr lang="en-US" sz="1600" baseline="300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nd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phase)</a:t>
            </a:r>
            <a:endParaRPr lang="en-US" sz="160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176" name="Text Box 4"/>
          <p:cNvSpPr txBox="1">
            <a:spLocks noChangeArrowheads="1"/>
          </p:cNvSpPr>
          <p:nvPr/>
        </p:nvSpPr>
        <p:spPr bwMode="auto">
          <a:xfrm>
            <a:off x="1426210" y="5065078"/>
            <a:ext cx="72263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7-70 Å soft X-ray FEL for  SASE &amp; Seeded operation . </a:t>
            </a:r>
            <a:b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</a:b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APPLE II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with variable gap and full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</a:b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polarization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control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User operation end 2019?</a:t>
            </a:r>
            <a:endParaRPr lang="en-US" sz="160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SwissFEL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6" name="Picture 25" descr="Fig_M_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811470"/>
            <a:ext cx="9144000" cy="2733675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 w="9525">
            <a:noFill/>
            <a:miter lim="800000"/>
            <a:headEnd/>
            <a:tailEnd/>
          </a:ln>
        </p:spPr>
      </p:pic>
      <p:cxnSp>
        <p:nvCxnSpPr>
          <p:cNvPr id="27" name="Straight Arrow Connector 26"/>
          <p:cNvCxnSpPr/>
          <p:nvPr/>
        </p:nvCxnSpPr>
        <p:spPr>
          <a:xfrm>
            <a:off x="307975" y="3354645"/>
            <a:ext cx="8185150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057650" y="3240345"/>
            <a:ext cx="606425" cy="217488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>
                <a:solidFill>
                  <a:srgbClr val="002060"/>
                </a:solidFill>
              </a:rPr>
              <a:t>715 m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076056" y="1065247"/>
            <a:ext cx="3507874" cy="917798"/>
          </a:xfrm>
          <a:prstGeom prst="roundRect">
            <a:avLst/>
          </a:prstGeom>
          <a:solidFill>
            <a:srgbClr val="FFFF99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Phase 2, 2017-19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1464" y="993239"/>
            <a:ext cx="2212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Phase 1, 2012-16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949190" y="2280225"/>
            <a:ext cx="468630" cy="685800"/>
          </a:xfrm>
          <a:prstGeom prst="rect">
            <a:avLst/>
          </a:prstGeom>
          <a:solidFill>
            <a:srgbClr val="E2E2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5937211" y="3814584"/>
            <a:ext cx="2932469" cy="267765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88900" lvl="1">
              <a:lnSpc>
                <a:spcPct val="150000"/>
              </a:lnSpc>
            </a:pPr>
            <a:r>
              <a:rPr lang="en-US" sz="1600" b="1" dirty="0" err="1" smtClean="0">
                <a:solidFill>
                  <a:srgbClr val="002060"/>
                </a:solidFill>
                <a:latin typeface="Calibri" pitchFamily="34" charset="0"/>
              </a:rPr>
              <a:t>SwissFEL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 parameters</a:t>
            </a:r>
          </a:p>
          <a:p>
            <a:pPr marL="88900" lvl="1"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Wavelength from       1 Å - 70 Å</a:t>
            </a:r>
          </a:p>
          <a:p>
            <a:pPr marL="88900" lvl="1"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Photon energy	0.2-12 </a:t>
            </a:r>
            <a:r>
              <a:rPr lang="en-US" sz="1600" dirty="0" err="1" smtClean="0">
                <a:solidFill>
                  <a:srgbClr val="002060"/>
                </a:solidFill>
                <a:latin typeface="Calibri" pitchFamily="34" charset="0"/>
              </a:rPr>
              <a:t>keV</a:t>
            </a:r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88900" lvl="1"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Pulse duration 	1 </a:t>
            </a:r>
            <a:r>
              <a:rPr lang="en-US" sz="1600" dirty="0" err="1" smtClean="0">
                <a:solidFill>
                  <a:srgbClr val="002060"/>
                </a:solidFill>
                <a:latin typeface="Calibri" pitchFamily="34" charset="0"/>
              </a:rPr>
              <a:t>fs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 - 20 </a:t>
            </a:r>
            <a:r>
              <a:rPr lang="en-US" sz="1600" dirty="0" err="1" smtClean="0">
                <a:solidFill>
                  <a:srgbClr val="002060"/>
                </a:solidFill>
                <a:latin typeface="Calibri" pitchFamily="34" charset="0"/>
              </a:rPr>
              <a:t>fs</a:t>
            </a:r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88900" lvl="1"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aseline="30000" dirty="0" smtClean="0">
                <a:solidFill>
                  <a:srgbClr val="002060"/>
                </a:solidFill>
                <a:latin typeface="Calibri" pitchFamily="34" charset="0"/>
              </a:rPr>
              <a:t>- 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Energy                      5.8 </a:t>
            </a:r>
            <a:r>
              <a:rPr lang="en-US" sz="1600" dirty="0" err="1" smtClean="0">
                <a:solidFill>
                  <a:srgbClr val="002060"/>
                </a:solidFill>
                <a:latin typeface="Calibri" pitchFamily="34" charset="0"/>
              </a:rPr>
              <a:t>GeV</a:t>
            </a:r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88900" lvl="1"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aseline="30000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Bunch charge           10-200 </a:t>
            </a:r>
            <a:r>
              <a:rPr lang="en-US" sz="1600" dirty="0" err="1" smtClean="0">
                <a:solidFill>
                  <a:srgbClr val="002060"/>
                </a:solidFill>
                <a:latin typeface="Calibri" pitchFamily="34" charset="0"/>
              </a:rPr>
              <a:t>pC</a:t>
            </a:r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88900" lvl="1"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Repetition rate            100 Hz </a:t>
            </a:r>
            <a:endParaRPr lang="en-US" sz="12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572" y="927147"/>
            <a:ext cx="3962400" cy="558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itle 3"/>
          <p:cNvSpPr>
            <a:spLocks noGrp="1"/>
          </p:cNvSpPr>
          <p:nvPr>
            <p:ph type="title"/>
          </p:nvPr>
        </p:nvSpPr>
        <p:spPr>
          <a:xfrm>
            <a:off x="1863090" y="137160"/>
            <a:ext cx="5262244" cy="419100"/>
          </a:xfrm>
        </p:spPr>
        <p:txBody>
          <a:bodyPr/>
          <a:lstStyle/>
          <a:p>
            <a:pPr algn="l"/>
            <a:r>
              <a:rPr lang="en-US" sz="3200" dirty="0" smtClean="0"/>
              <a:t>CDR</a:t>
            </a:r>
          </a:p>
        </p:txBody>
      </p:sp>
      <p:sp>
        <p:nvSpPr>
          <p:cNvPr id="7" name="Rectangle 6"/>
          <p:cNvSpPr/>
          <p:nvPr/>
        </p:nvSpPr>
        <p:spPr>
          <a:xfrm>
            <a:off x="5255393" y="1949689"/>
            <a:ext cx="2852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>
                <a:hlinkClick r:id="rId3"/>
              </a:rPr>
              <a:t>http://www.psi.ch/swissfel/</a:t>
            </a:r>
            <a:endParaRPr lang="de-CH" dirty="0" smtClean="0"/>
          </a:p>
          <a:p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96093"/>
            <a:ext cx="2525653" cy="356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15"/>
          <p:cNvPicPr>
            <a:picLocks noChangeAspect="1" noChangeArrowheads="1"/>
          </p:cNvPicPr>
          <p:nvPr/>
        </p:nvPicPr>
        <p:blipFill>
          <a:blip r:embed="rId3" cstate="print"/>
          <a:srcRect t="29843"/>
          <a:stretch>
            <a:fillRect/>
          </a:stretch>
        </p:blipFill>
        <p:spPr bwMode="auto">
          <a:xfrm>
            <a:off x="4217987" y="878958"/>
            <a:ext cx="152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0487" y="1717158"/>
            <a:ext cx="180022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94387" y="2707758"/>
            <a:ext cx="1439863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6387" y="3926958"/>
            <a:ext cx="11636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23187" y="5366821"/>
            <a:ext cx="1420813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26"/>
          <p:cNvSpPr txBox="1">
            <a:spLocks noChangeArrowheads="1"/>
          </p:cNvSpPr>
          <p:nvPr/>
        </p:nvSpPr>
        <p:spPr bwMode="auto">
          <a:xfrm>
            <a:off x="1857375" y="142875"/>
            <a:ext cx="419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600" b="1">
                <a:solidFill>
                  <a:srgbClr val="002060"/>
                </a:solidFill>
                <a:latin typeface="Calibri" pitchFamily="34" charset="0"/>
                <a:ea typeface="ヒラギノ角ゴ Pro W3"/>
                <a:cs typeface="ヒラギノ角ゴ Pro W3"/>
              </a:rPr>
              <a:t>SwissFEL Science Case</a:t>
            </a:r>
          </a:p>
        </p:txBody>
      </p:sp>
      <p:sp>
        <p:nvSpPr>
          <p:cNvPr id="9225" name="Text Box 27"/>
          <p:cNvSpPr txBox="1">
            <a:spLocks noChangeArrowheads="1"/>
          </p:cNvSpPr>
          <p:nvPr/>
        </p:nvSpPr>
        <p:spPr bwMode="auto">
          <a:xfrm>
            <a:off x="674687" y="1031358"/>
            <a:ext cx="3581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rgbClr val="FF8000"/>
                </a:solidFill>
                <a:latin typeface="Calibri" pitchFamily="34" charset="0"/>
              </a:rPr>
              <a:t>Magnetism:</a:t>
            </a: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 materials and processes for tomorrow</a:t>
            </a:r>
            <a:r>
              <a:rPr lang="de-DE" altLang="ja-JP" sz="1600">
                <a:solidFill>
                  <a:srgbClr val="FF8000"/>
                </a:solidFill>
                <a:latin typeface="Calibri" pitchFamily="34" charset="0"/>
                <a:ea typeface="ＭＳ Ｐゴシック" pitchFamily="-107" charset="-128"/>
              </a:rPr>
              <a:t>‘s information technology</a:t>
            </a:r>
            <a:endParaRPr lang="de-DE" sz="1600">
              <a:solidFill>
                <a:srgbClr val="FF8000"/>
              </a:solidFill>
              <a:latin typeface="Calibri" pitchFamily="34" charset="0"/>
            </a:endParaRPr>
          </a:p>
        </p:txBody>
      </p:sp>
      <p:sp>
        <p:nvSpPr>
          <p:cNvPr id="9226" name="Text Box 28"/>
          <p:cNvSpPr txBox="1">
            <a:spLocks noChangeArrowheads="1"/>
          </p:cNvSpPr>
          <p:nvPr/>
        </p:nvSpPr>
        <p:spPr bwMode="auto">
          <a:xfrm>
            <a:off x="1131887" y="1945758"/>
            <a:ext cx="4191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rgbClr val="FF8000"/>
                </a:solidFill>
                <a:latin typeface="Calibri" pitchFamily="34" charset="0"/>
              </a:rPr>
              <a:t>Catalysis and solution chemistry:</a:t>
            </a: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 for a clean environment and a sustainable energy supply</a:t>
            </a:r>
          </a:p>
        </p:txBody>
      </p:sp>
      <p:sp>
        <p:nvSpPr>
          <p:cNvPr id="9227" name="Text Box 29"/>
          <p:cNvSpPr txBox="1">
            <a:spLocks noChangeArrowheads="1"/>
          </p:cNvSpPr>
          <p:nvPr/>
        </p:nvSpPr>
        <p:spPr bwMode="auto">
          <a:xfrm>
            <a:off x="1512887" y="3012558"/>
            <a:ext cx="449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rgbClr val="FF8000"/>
                </a:solidFill>
                <a:latin typeface="Calibri" pitchFamily="34" charset="0"/>
              </a:rPr>
              <a:t>Coherent diffraction:</a:t>
            </a: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 flash photography of matter</a:t>
            </a:r>
          </a:p>
        </p:txBody>
      </p:sp>
      <p:sp>
        <p:nvSpPr>
          <p:cNvPr id="9228" name="Text Box 30"/>
          <p:cNvSpPr txBox="1">
            <a:spLocks noChangeArrowheads="1"/>
          </p:cNvSpPr>
          <p:nvPr/>
        </p:nvSpPr>
        <p:spPr bwMode="auto">
          <a:xfrm>
            <a:off x="3189287" y="4231758"/>
            <a:ext cx="3505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rgbClr val="FF8000"/>
                </a:solidFill>
                <a:latin typeface="Calibri" pitchFamily="34" charset="0"/>
              </a:rPr>
              <a:t>Biochemistry:</a:t>
            </a: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 </a:t>
            </a:r>
            <a:br>
              <a:rPr lang="de-DE" sz="1600">
                <a:solidFill>
                  <a:srgbClr val="FF8000"/>
                </a:solidFill>
                <a:latin typeface="Calibri" pitchFamily="34" charset="0"/>
              </a:rPr>
            </a:b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shedding light on the prpcesses of life</a:t>
            </a:r>
          </a:p>
        </p:txBody>
      </p:sp>
      <p:sp>
        <p:nvSpPr>
          <p:cNvPr id="9229" name="Text Box 31"/>
          <p:cNvSpPr txBox="1">
            <a:spLocks noChangeArrowheads="1"/>
          </p:cNvSpPr>
          <p:nvPr/>
        </p:nvSpPr>
        <p:spPr bwMode="auto">
          <a:xfrm>
            <a:off x="4560887" y="5603358"/>
            <a:ext cx="3505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rgbClr val="FF8000"/>
                </a:solidFill>
                <a:latin typeface="Calibri" pitchFamily="34" charset="0"/>
              </a:rPr>
              <a:t>Correlated electrons:</a:t>
            </a: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 </a:t>
            </a:r>
            <a:br>
              <a:rPr lang="de-DE" sz="1600">
                <a:solidFill>
                  <a:srgbClr val="FF8000"/>
                </a:solidFill>
                <a:latin typeface="Calibri" pitchFamily="34" charset="0"/>
              </a:rPr>
            </a:br>
            <a:r>
              <a:rPr lang="de-DE" sz="1600">
                <a:solidFill>
                  <a:srgbClr val="FF8000"/>
                </a:solidFill>
                <a:latin typeface="Calibri" pitchFamily="34" charset="0"/>
              </a:rPr>
              <a:t>the fascination of new materials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3297239"/>
            <a:ext cx="2398713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2060"/>
                </a:solidFill>
              </a:rPr>
              <a:t>PDF of science report at</a:t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http://fel.web.psi.ch/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smtClean="0">
            <a:solidFill>
              <a:srgbClr val="002060"/>
            </a:solidFill>
            <a:latin typeface="Calibri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7663</TotalTime>
  <Words>1146</Words>
  <Application>Microsoft Office PowerPoint</Application>
  <PresentationFormat>On-screen Show (4:3)</PresentationFormat>
  <Paragraphs>392</Paragraphs>
  <Slides>33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8" baseType="lpstr">
      <vt:lpstr>Arial</vt:lpstr>
      <vt:lpstr>Arial Narrow</vt:lpstr>
      <vt:lpstr>ヒラギノ角ゴ Pro W3</vt:lpstr>
      <vt:lpstr>Calibri</vt:lpstr>
      <vt:lpstr>Symbol</vt:lpstr>
      <vt:lpstr>ＭＳ Ｐゴシック</vt:lpstr>
      <vt:lpstr>Times New Roman</vt:lpstr>
      <vt:lpstr>굴림</vt:lpstr>
      <vt:lpstr>DejaVu LGC Sans</vt:lpstr>
      <vt:lpstr>Wingdings</vt:lpstr>
      <vt:lpstr>StarSymbol</vt:lpstr>
      <vt:lpstr>Times</vt:lpstr>
      <vt:lpstr>Default Design</vt:lpstr>
      <vt:lpstr>CorelDRAW</vt:lpstr>
      <vt:lpstr>Equation</vt:lpstr>
      <vt:lpstr>SwissFEL, Accelerator </vt:lpstr>
      <vt:lpstr>X-ray free electron lasers, XFELs</vt:lpstr>
      <vt:lpstr>Slide 3</vt:lpstr>
      <vt:lpstr>Rational for X-ray FELs</vt:lpstr>
      <vt:lpstr>Slide 5</vt:lpstr>
      <vt:lpstr>Slide 6</vt:lpstr>
      <vt:lpstr>SwissFEL </vt:lpstr>
      <vt:lpstr>CDR</vt:lpstr>
      <vt:lpstr>Slide 9</vt:lpstr>
      <vt:lpstr>Slide 10</vt:lpstr>
      <vt:lpstr>Construction site</vt:lpstr>
      <vt:lpstr>Building cont.</vt:lpstr>
      <vt:lpstr>Slide 13</vt:lpstr>
      <vt:lpstr>Slide 14</vt:lpstr>
      <vt:lpstr>Layout and recent design change  </vt:lpstr>
      <vt:lpstr>SwissFEL  wide range of capabilities in a single facility   economic design</vt:lpstr>
      <vt:lpstr>Slide 17</vt:lpstr>
      <vt:lpstr>R&amp;D activities for SwissFEL</vt:lpstr>
      <vt:lpstr>SwissFEL injector, inaugurated 24.8.2010</vt:lpstr>
      <vt:lpstr>Slide 20</vt:lpstr>
      <vt:lpstr>Slide 21</vt:lpstr>
      <vt:lpstr>Slide 22</vt:lpstr>
      <vt:lpstr>Slide 23</vt:lpstr>
      <vt:lpstr>Slide 24</vt:lpstr>
      <vt:lpstr>Summary of achieved and projected injector brightness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Paul Scherrer Institut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PSIUser</dc:creator>
  <cp:lastModifiedBy>Hans Braun</cp:lastModifiedBy>
  <cp:revision>264</cp:revision>
  <dcterms:created xsi:type="dcterms:W3CDTF">2009-03-30T06:40:14Z</dcterms:created>
  <dcterms:modified xsi:type="dcterms:W3CDTF">2011-09-11T21:18:18Z</dcterms:modified>
</cp:coreProperties>
</file>