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29"/>
  </p:notesMasterIdLst>
  <p:handoutMasterIdLst>
    <p:handoutMasterId r:id="rId30"/>
  </p:handoutMasterIdLst>
  <p:sldIdLst>
    <p:sldId id="268" r:id="rId10"/>
    <p:sldId id="272" r:id="rId11"/>
    <p:sldId id="277" r:id="rId12"/>
    <p:sldId id="278" r:id="rId13"/>
    <p:sldId id="279" r:id="rId14"/>
    <p:sldId id="274" r:id="rId15"/>
    <p:sldId id="280" r:id="rId16"/>
    <p:sldId id="288" r:id="rId17"/>
    <p:sldId id="275" r:id="rId18"/>
    <p:sldId id="281" r:id="rId19"/>
    <p:sldId id="289" r:id="rId20"/>
    <p:sldId id="276" r:id="rId21"/>
    <p:sldId id="270" r:id="rId22"/>
    <p:sldId id="283" r:id="rId23"/>
    <p:sldId id="285" r:id="rId24"/>
    <p:sldId id="273" r:id="rId25"/>
    <p:sldId id="284" r:id="rId26"/>
    <p:sldId id="290" r:id="rId27"/>
    <p:sldId id="292" r:id="rId28"/>
  </p:sldIdLst>
  <p:sldSz cx="12187238" cy="6858000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98" userDrawn="1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97" userDrawn="1">
          <p15:clr>
            <a:srgbClr val="A4A3A4"/>
          </p15:clr>
        </p15:guide>
        <p15:guide id="8" pos="74" userDrawn="1">
          <p15:clr>
            <a:srgbClr val="A4A3A4"/>
          </p15:clr>
        </p15:guide>
        <p15:guide id="9" pos="7603" userDrawn="1">
          <p15:clr>
            <a:srgbClr val="A4A3A4"/>
          </p15:clr>
        </p15:guide>
        <p15:guide id="10" pos="3839">
          <p15:clr>
            <a:srgbClr val="A4A3A4"/>
          </p15:clr>
        </p15:guide>
        <p15:guide id="11" pos="2750" userDrawn="1">
          <p15:clr>
            <a:srgbClr val="A4A3A4"/>
          </p15:clr>
        </p15:guide>
        <p15:guide id="12" pos="7472">
          <p15:clr>
            <a:srgbClr val="A4A3A4"/>
          </p15:clr>
        </p15:guide>
        <p15:guide id="13" orient="horz" pos="4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Objects="1">
      <p:cViewPr varScale="1">
        <p:scale>
          <a:sx n="59" d="100"/>
          <a:sy n="59" d="100"/>
        </p:scale>
        <p:origin x="346" y="45"/>
      </p:cViewPr>
      <p:guideLst>
        <p:guide orient="horz" pos="391"/>
        <p:guide orient="horz" pos="1298"/>
        <p:guide orient="horz" pos="3929"/>
        <p:guide orient="horz" pos="2160"/>
        <p:guide orient="horz" pos="3045"/>
        <p:guide orient="horz" pos="4269"/>
        <p:guide orient="horz" pos="3997"/>
        <p:guide pos="74"/>
        <p:guide pos="7603"/>
        <p:guide pos="3839"/>
        <p:guide pos="2750"/>
        <p:guide pos="7472"/>
        <p:guide orient="horz" pos="4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986A4B46-F6A6-DA4E-8415-64807F0B23D2}" type="datetimeFigureOut">
              <a:rPr lang="de-DE" smtClean="0">
                <a:latin typeface="Arial" panose="020B0604020202020204" pitchFamily="34" charset="0"/>
              </a:rPr>
              <a:t>24.01.2020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2B048993-9816-0246-B1D2-4028350D98C2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02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6" y="2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24.01.2020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13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4" tIns="47782" rIns="95564" bIns="47782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17416"/>
            <a:ext cx="5435600" cy="4469130"/>
          </a:xfrm>
          <a:prstGeom prst="rect">
            <a:avLst/>
          </a:prstGeom>
        </p:spPr>
        <p:txBody>
          <a:bodyPr vert="horz" lIns="95564" tIns="47782" rIns="95564" bIns="47782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6" y="9433108"/>
            <a:ext cx="2944283" cy="496570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6661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8099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25070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268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882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7274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4570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071505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72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9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5086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287923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6870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5960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41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07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56887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12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108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571596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92855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843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845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870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1971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26463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69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38008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96920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42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019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430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178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4277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7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241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15455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72998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3079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511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694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1351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03822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79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71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12019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87535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6023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051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281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141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322914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46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090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96178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14668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925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806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2106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0013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587475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027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83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491589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80605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7918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380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4464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68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72545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27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pic>
        <p:nvPicPr>
          <p:cNvPr id="1026" name="Picture 2" descr="https://ethz.ch/content/dam/ethz/special-interest/phys/particle-physics/ipa-dam/ipa-logo/Logo_IPA_pos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84" y="6356398"/>
            <a:ext cx="875391" cy="38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Bildergebnis für PSI 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088" y="6400759"/>
            <a:ext cx="1125321" cy="41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4/49/KU_Leuven_logo.svg/1000px-KU_Leuven_logo.svg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854" y="6356398"/>
            <a:ext cx="1279517" cy="46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1" t="27538" r="18745" b="20163"/>
          <a:stretch/>
        </p:blipFill>
        <p:spPr>
          <a:xfrm>
            <a:off x="4076366" y="6345238"/>
            <a:ext cx="859158" cy="466400"/>
          </a:xfrm>
          <a:prstGeom prst="rect">
            <a:avLst/>
          </a:prstGeom>
        </p:spPr>
      </p:pic>
      <p:pic>
        <p:nvPicPr>
          <p:cNvPr id="2054" name="Picture 6" descr="https://www.philinbiomed.org/wp-content/uploads/2019/01/Jagiellonian-University-300x133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187" y="6345238"/>
            <a:ext cx="1131433" cy="50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ildergebnis für INFN Gran sasso logo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864" y="6356398"/>
            <a:ext cx="817891" cy="47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300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0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2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5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Untertitel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Nicholas </a:t>
            </a:r>
            <a:r>
              <a:rPr lang="en-GB" dirty="0" smtClean="0"/>
              <a:t>Ayres</a:t>
            </a:r>
            <a:endParaRPr lang="en-GB" dirty="0" smtClean="0"/>
          </a:p>
          <a:p>
            <a:r>
              <a:rPr lang="en-GB" dirty="0" smtClean="0"/>
              <a:t>28 January 2020</a:t>
            </a:r>
          </a:p>
          <a:p>
            <a:r>
              <a:rPr lang="en-GB" dirty="0" smtClean="0"/>
              <a:t>PSI BV51 Open Users Meeting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8" name="Titel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Letter of </a:t>
            </a:r>
            <a:r>
              <a:rPr lang="en-GB" dirty="0" smtClean="0"/>
              <a:t>Intent: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Search </a:t>
            </a:r>
            <a:r>
              <a:rPr lang="en-GB" dirty="0" smtClean="0"/>
              <a:t>for Neutron to Mirror-Neutron Oscillations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pic>
        <p:nvPicPr>
          <p:cNvPr id="15" name="Bildplatzhalt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r="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89063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Experiment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748"/>
          <a:stretch/>
        </p:blipFill>
        <p:spPr>
          <a:xfrm>
            <a:off x="3141291" y="1340768"/>
            <a:ext cx="6742189" cy="48239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09843" y="105273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Coil System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325867" y="561071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Shutters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69065" y="576076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01231" y="1117073"/>
            <a:ext cx="2172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Vacuum Tank Containing Storage Vessel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r="92911"/>
          <a:stretch/>
        </p:blipFill>
        <p:spPr>
          <a:xfrm>
            <a:off x="434761" y="1282075"/>
            <a:ext cx="512561" cy="482394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213299" y="2040403"/>
            <a:ext cx="1728192" cy="1028557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141291" y="5157192"/>
            <a:ext cx="2664296" cy="565248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</p:cNvCxnSpPr>
          <p:nvPr/>
        </p:nvCxnSpPr>
        <p:spPr>
          <a:xfrm flipH="1" flipV="1">
            <a:off x="8808201" y="4581128"/>
            <a:ext cx="39604" cy="1029584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0"/>
          </p:cNvCxnSpPr>
          <p:nvPr/>
        </p:nvCxnSpPr>
        <p:spPr>
          <a:xfrm flipH="1" flipV="1">
            <a:off x="6379069" y="3830452"/>
            <a:ext cx="2468736" cy="178026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0"/>
          </p:cNvCxnSpPr>
          <p:nvPr/>
        </p:nvCxnSpPr>
        <p:spPr>
          <a:xfrm flipH="1" flipV="1">
            <a:off x="6092825" y="4855408"/>
            <a:ext cx="2754980" cy="755304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677795" y="1237402"/>
            <a:ext cx="432048" cy="537686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307384" y="2487606"/>
            <a:ext cx="272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UCN monitor detector to normalise initial counts</a:t>
            </a:r>
            <a:endParaRPr lang="en-GB" dirty="0"/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>
          <a:xfrm flipH="1">
            <a:off x="6957715" y="2810772"/>
            <a:ext cx="2349669" cy="1088072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457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49" y="2024064"/>
            <a:ext cx="4761657" cy="4210046"/>
          </a:xfrm>
        </p:spPr>
        <p:txBody>
          <a:bodyPr/>
          <a:lstStyle/>
          <a:p>
            <a:r>
              <a:rPr lang="en-GB" dirty="0" smtClean="0"/>
              <a:t>Simulation of source &amp; experiment with MCUCN [1]</a:t>
            </a:r>
          </a:p>
          <a:p>
            <a:pPr lvl="1"/>
            <a:r>
              <a:rPr lang="en-GB" dirty="0" smtClean="0"/>
              <a:t>Benchmarked &amp; calibrated against many measurements</a:t>
            </a:r>
          </a:p>
          <a:p>
            <a:pPr lvl="1"/>
            <a:r>
              <a:rPr lang="en-GB" dirty="0" smtClean="0"/>
              <a:t>Conservative assumptions of loss rates</a:t>
            </a:r>
          </a:p>
          <a:p>
            <a:pPr lvl="1"/>
            <a:endParaRPr lang="en-GB" dirty="0"/>
          </a:p>
          <a:p>
            <a:r>
              <a:rPr lang="en-GB" dirty="0" smtClean="0"/>
              <a:t>800’000 UCN after 400s storage</a:t>
            </a:r>
          </a:p>
          <a:p>
            <a:r>
              <a:rPr lang="en-GB" dirty="0" smtClean="0"/>
              <a:t>Also get &lt;</a:t>
            </a:r>
            <a:r>
              <a:rPr lang="en-GB" dirty="0" err="1" smtClean="0"/>
              <a:t>t</a:t>
            </a:r>
            <a:r>
              <a:rPr lang="en-GB" baseline="-25000" dirty="0" err="1" smtClean="0"/>
              <a:t>f</a:t>
            </a:r>
            <a:r>
              <a:rPr lang="en-GB" dirty="0" smtClean="0"/>
              <a:t>&gt; as input for analysis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 Simulations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4876"/>
          <a:stretch/>
        </p:blipFill>
        <p:spPr>
          <a:xfrm>
            <a:off x="4912725" y="1124744"/>
            <a:ext cx="6995257" cy="50069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594" y="6083628"/>
            <a:ext cx="26949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[1] G</a:t>
            </a:r>
            <a:r>
              <a:rPr lang="en-US" sz="1100" dirty="0"/>
              <a:t>. </a:t>
            </a:r>
            <a:r>
              <a:rPr lang="en-US" sz="1100" dirty="0" err="1" smtClean="0"/>
              <a:t>Zsigmond</a:t>
            </a:r>
            <a:r>
              <a:rPr lang="en-US" sz="1100" dirty="0" smtClean="0"/>
              <a:t> NIM A 881(2018)16-26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234531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2024064"/>
            <a:ext cx="5625753" cy="4210046"/>
          </a:xfrm>
        </p:spPr>
        <p:txBody>
          <a:bodyPr/>
          <a:lstStyle/>
          <a:p>
            <a:r>
              <a:rPr lang="en-GB" dirty="0" smtClean="0"/>
              <a:t>Goal: exclude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baseline="-25000" dirty="0" err="1" smtClean="0"/>
              <a:t>nn</a:t>
            </a:r>
            <a:r>
              <a:rPr lang="en-GB" baseline="-25000" dirty="0" smtClean="0"/>
              <a:t>’ </a:t>
            </a:r>
            <a:r>
              <a:rPr lang="en-GB" dirty="0" smtClean="0"/>
              <a:t>&lt;100s from B’=0 to B’=100 </a:t>
            </a:r>
            <a:r>
              <a:rPr lang="el-GR" dirty="0" smtClean="0"/>
              <a:t>μ</a:t>
            </a:r>
            <a:r>
              <a:rPr lang="en-GB" dirty="0" smtClean="0"/>
              <a:t>T</a:t>
            </a:r>
          </a:p>
          <a:p>
            <a:endParaRPr lang="en-GB" dirty="0" smtClean="0"/>
          </a:p>
          <a:p>
            <a:r>
              <a:rPr lang="en-GB" dirty="0"/>
              <a:t>Right: Computed exclusion for one hour of running at one </a:t>
            </a:r>
            <a:r>
              <a:rPr lang="en-GB" dirty="0" smtClean="0"/>
              <a:t>B</a:t>
            </a:r>
            <a:endParaRPr lang="en-GB" dirty="0"/>
          </a:p>
          <a:p>
            <a:r>
              <a:rPr lang="en-GB" dirty="0"/>
              <a:t>Concept: perform many measurements and scan B from 1-100 </a:t>
            </a:r>
            <a:r>
              <a:rPr lang="el-GR" dirty="0"/>
              <a:t>μ</a:t>
            </a:r>
            <a:r>
              <a:rPr lang="en-GB" dirty="0"/>
              <a:t>T</a:t>
            </a:r>
          </a:p>
          <a:p>
            <a:pPr lvl="1"/>
            <a:r>
              <a:rPr lang="en-GB" dirty="0" smtClean="0"/>
              <a:t>Can cover 50</a:t>
            </a:r>
            <a:r>
              <a:rPr lang="el-GR" dirty="0"/>
              <a:t> μ</a:t>
            </a:r>
            <a:r>
              <a:rPr lang="en-GB" dirty="0" smtClean="0"/>
              <a:t>T in 152 hours </a:t>
            </a:r>
            <a:r>
              <a:rPr lang="en-GB" dirty="0" err="1" smtClean="0"/>
              <a:t>datataking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Reach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035" y="1412776"/>
            <a:ext cx="5306682" cy="452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800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7061" y="1556792"/>
            <a:ext cx="8003894" cy="453714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Collaboration</a:t>
            </a:r>
            <a:endParaRPr lang="en-GB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7101732" y="2024064"/>
            <a:ext cx="4760068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Substantial overlap with nEDM collaboration</a:t>
            </a:r>
          </a:p>
          <a:p>
            <a:pPr lvl="1"/>
            <a:r>
              <a:rPr lang="en-GB" dirty="0" smtClean="0"/>
              <a:t>Experience with similar experiments</a:t>
            </a:r>
          </a:p>
          <a:p>
            <a:pPr lvl="1"/>
            <a:r>
              <a:rPr lang="en-GB" dirty="0" smtClean="0"/>
              <a:t>Much hardware already exists</a:t>
            </a:r>
          </a:p>
        </p:txBody>
      </p:sp>
    </p:spTree>
    <p:extLst>
      <p:ext uri="{BB962C8B-B14F-4D97-AF65-F5344CB8AC3E}">
        <p14:creationId xmlns:p14="http://schemas.microsoft.com/office/powerpoint/2010/main" val="1561859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Mirror particles can explain several physical phenomena [1-3]</a:t>
            </a:r>
          </a:p>
          <a:p>
            <a:r>
              <a:rPr lang="en-GB" dirty="0" smtClean="0"/>
              <a:t>Statistically significant anomalies found in previous experiments [4,5]</a:t>
            </a:r>
          </a:p>
          <a:p>
            <a:r>
              <a:rPr lang="en-GB" dirty="0" smtClean="0"/>
              <a:t>Simple experiment using existing technology can exclude or confirm claimed signals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7605" y="5657029"/>
            <a:ext cx="377058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[1] Z. </a:t>
            </a:r>
            <a:r>
              <a:rPr lang="en-GB" sz="1050" dirty="0" err="1" smtClean="0"/>
              <a:t>Berezhiani</a:t>
            </a:r>
            <a:r>
              <a:rPr lang="en-GB" sz="1050" dirty="0" smtClean="0"/>
              <a:t> Int. J. Mod. Phys. </a:t>
            </a:r>
            <a:r>
              <a:rPr lang="en-GB" sz="1050" dirty="0"/>
              <a:t>A 33, </a:t>
            </a:r>
            <a:r>
              <a:rPr lang="en-GB" sz="1050" dirty="0" smtClean="0"/>
              <a:t>31 </a:t>
            </a:r>
            <a:r>
              <a:rPr lang="en-GB" sz="1050" dirty="0"/>
              <a:t>(2018) 1844034</a:t>
            </a:r>
            <a:endParaRPr lang="en-GB" sz="1050" dirty="0" smtClean="0"/>
          </a:p>
          <a:p>
            <a:r>
              <a:rPr lang="en-GB" sz="1050" dirty="0" smtClean="0"/>
              <a:t>[2]</a:t>
            </a:r>
            <a:r>
              <a:rPr lang="en-GB" sz="1050" dirty="0"/>
              <a:t> Z. </a:t>
            </a:r>
            <a:r>
              <a:rPr lang="en-GB" sz="1050" dirty="0" err="1" smtClean="0"/>
              <a:t>Berezhiani</a:t>
            </a:r>
            <a:r>
              <a:rPr lang="en-GB" sz="1050" dirty="0" smtClean="0"/>
              <a:t>, L. Bento PLB 635 (5-6) (2006) 253-259</a:t>
            </a:r>
          </a:p>
          <a:p>
            <a:r>
              <a:rPr lang="en-GB" sz="1050" dirty="0" smtClean="0"/>
              <a:t>[3]</a:t>
            </a:r>
            <a:r>
              <a:rPr lang="en-GB" sz="1050" dirty="0"/>
              <a:t> Z. </a:t>
            </a:r>
            <a:r>
              <a:rPr lang="en-GB" sz="1050" dirty="0" err="1" smtClean="0"/>
              <a:t>Berezhiani</a:t>
            </a:r>
            <a:r>
              <a:rPr lang="en-GB" sz="1050" dirty="0" smtClean="0"/>
              <a:t>, A. </a:t>
            </a:r>
            <a:r>
              <a:rPr lang="en-GB" sz="1050" dirty="0" err="1" smtClean="0"/>
              <a:t>Gazizov</a:t>
            </a:r>
            <a:r>
              <a:rPr lang="en-GB" sz="1050" dirty="0" smtClean="0"/>
              <a:t> EPJC 72 (8</a:t>
            </a:r>
            <a:r>
              <a:rPr lang="en-GB" sz="1050" dirty="0"/>
              <a:t>) 2111 (2012)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3499" y="5840531"/>
            <a:ext cx="60928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50" dirty="0" smtClean="0"/>
              <a:t>[4] </a:t>
            </a:r>
            <a:r>
              <a:rPr lang="en-GB" sz="1050" dirty="0"/>
              <a:t>Z. </a:t>
            </a:r>
            <a:r>
              <a:rPr lang="en-GB" sz="1050" dirty="0" err="1"/>
              <a:t>Berezhiani</a:t>
            </a:r>
            <a:r>
              <a:rPr lang="en-GB" sz="1050" dirty="0"/>
              <a:t>, F. </a:t>
            </a:r>
            <a:r>
              <a:rPr lang="en-GB" sz="1050" dirty="0" err="1"/>
              <a:t>Nesti</a:t>
            </a:r>
            <a:r>
              <a:rPr lang="en-GB" sz="1050" dirty="0"/>
              <a:t> Eur. Phys. J. C (2012) 74:1974</a:t>
            </a:r>
          </a:p>
          <a:p>
            <a:r>
              <a:rPr lang="en-GB" sz="1050" dirty="0" smtClean="0"/>
              <a:t>[5] </a:t>
            </a:r>
            <a:r>
              <a:rPr lang="en-GB" sz="1050" dirty="0"/>
              <a:t>Z. </a:t>
            </a:r>
            <a:r>
              <a:rPr lang="en-GB" sz="1050" dirty="0" err="1"/>
              <a:t>Berezhiani</a:t>
            </a:r>
            <a:r>
              <a:rPr lang="en-GB" sz="1050" dirty="0"/>
              <a:t> et al. Eur. Phys. J. C (2018) 78:717</a:t>
            </a:r>
          </a:p>
        </p:txBody>
      </p:sp>
    </p:spTree>
    <p:extLst>
      <p:ext uri="{BB962C8B-B14F-4D97-AF65-F5344CB8AC3E}">
        <p14:creationId xmlns:p14="http://schemas.microsoft.com/office/powerpoint/2010/main" val="41693826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282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 standing discrepancy between neutron lifetime measured by beam vs bottle </a:t>
            </a:r>
            <a:r>
              <a:rPr lang="en-GB" dirty="0" smtClean="0"/>
              <a:t>experiments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Beam</a:t>
            </a:r>
            <a:r>
              <a:rPr lang="en-GB" dirty="0" smtClean="0"/>
              <a:t>: Start with known neutron flux, count decay products</a:t>
            </a:r>
          </a:p>
          <a:p>
            <a:r>
              <a:rPr lang="en-GB" dirty="0" smtClean="0"/>
              <a:t>Bottle: Count neutrons surviving after different storage </a:t>
            </a:r>
            <a:r>
              <a:rPr lang="en-GB" dirty="0" smtClean="0"/>
              <a:t>times</a:t>
            </a:r>
            <a:endParaRPr lang="en-GB" dirty="0"/>
          </a:p>
          <a:p>
            <a:r>
              <a:rPr lang="en-GB" dirty="0" smtClean="0"/>
              <a:t>In some scenarios oscillation of neutrons into mirror neutrons could explain the discrepancy</a:t>
            </a:r>
            <a:endParaRPr lang="en-GB" dirty="0" smtClean="0"/>
          </a:p>
          <a:p>
            <a:pPr lvl="1"/>
            <a:r>
              <a:rPr lang="en-GB" dirty="0" smtClean="0"/>
              <a:t>Tension with recent measurements of </a:t>
            </a:r>
            <a:r>
              <a:rPr lang="en-GB" dirty="0" err="1" smtClean="0"/>
              <a:t>g</a:t>
            </a:r>
            <a:r>
              <a:rPr lang="en-GB" baseline="-25000" dirty="0" err="1" smtClean="0"/>
              <a:t>A</a:t>
            </a:r>
            <a:r>
              <a:rPr lang="en-GB" baseline="-25000" dirty="0" smtClean="0"/>
              <a:t> </a:t>
            </a:r>
            <a:r>
              <a:rPr lang="en-GB" dirty="0" smtClean="0"/>
              <a:t> </a:t>
            </a:r>
            <a:r>
              <a:rPr lang="en-GB" sz="1200" dirty="0" smtClean="0"/>
              <a:t>[e.g. </a:t>
            </a:r>
            <a:r>
              <a:rPr lang="en-GB" sz="1200" dirty="0" err="1" smtClean="0"/>
              <a:t>Czarneki</a:t>
            </a:r>
            <a:r>
              <a:rPr lang="en-GB" sz="1200" dirty="0"/>
              <a:t> et al. </a:t>
            </a:r>
            <a:r>
              <a:rPr lang="en-GB" sz="1200" dirty="0" smtClean="0"/>
              <a:t>PRD </a:t>
            </a:r>
            <a:r>
              <a:rPr lang="en-GB" sz="1200" dirty="0"/>
              <a:t>100, 073008 (2019)]</a:t>
            </a:r>
            <a:endParaRPr lang="en-GB" sz="1200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Mirror Neutrons &amp; Neutron Lifetime puzzle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0100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Neutron Regeneration Experiment discussed: search for n-&gt;n’-&gt;n [1]</a:t>
            </a:r>
          </a:p>
          <a:p>
            <a:endParaRPr lang="en-GB" dirty="0"/>
          </a:p>
          <a:p>
            <a:r>
              <a:rPr lang="en-GB" dirty="0" smtClean="0"/>
              <a:t>Many experiments to measure the neutron lifetime</a:t>
            </a:r>
          </a:p>
          <a:p>
            <a:pPr lvl="1"/>
            <a:r>
              <a:rPr lang="en-GB" dirty="0" smtClean="0"/>
              <a:t>New experiments using conventional and magnetic traps, and beam-type experiments</a:t>
            </a:r>
          </a:p>
          <a:p>
            <a:endParaRPr lang="en-GB" dirty="0"/>
          </a:p>
          <a:p>
            <a:r>
              <a:rPr lang="en-GB" dirty="0" smtClean="0"/>
              <a:t>Ongoing study of neutron decay parameters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Competing &amp; Complementary Experiments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1011" y="5584883"/>
            <a:ext cx="4827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[1] L.J. Broussard et al. EPJ Web of Conferences 219, 07002 (2019)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1540762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2017 PSI Measurement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945" y="1772816"/>
            <a:ext cx="8424936" cy="420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45249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remaining interesting regions?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820" y="1923031"/>
            <a:ext cx="8136904" cy="355698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91087" y="5896077"/>
            <a:ext cx="813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preliminary, from PhD Thesis P. </a:t>
            </a:r>
            <a:r>
              <a:rPr lang="en-GB" dirty="0" err="1" smtClean="0"/>
              <a:t>MohanMurthy</a:t>
            </a:r>
            <a:r>
              <a:rPr lang="en-GB" dirty="0" smtClean="0"/>
              <a:t>, updated from LOI fig 1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4489402"/>
            <a:ext cx="2087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Blue: exclusion by [5] (PSI nEDM)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308294" y="974906"/>
            <a:ext cx="3443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Orange: exclusion from PSI nEDM 2017 Measurement [1]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008220" y="1777972"/>
            <a:ext cx="21079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Red: 2</a:t>
            </a:r>
            <a:r>
              <a:rPr lang="el-GR" dirty="0" smtClean="0"/>
              <a:t>σ</a:t>
            </a:r>
            <a:r>
              <a:rPr lang="en-GB" dirty="0" smtClean="0"/>
              <a:t> region indicated by original 5.2</a:t>
            </a:r>
            <a:r>
              <a:rPr lang="el-GR" dirty="0" smtClean="0"/>
              <a:t>σ</a:t>
            </a:r>
            <a:r>
              <a:rPr lang="en-GB" dirty="0" smtClean="0"/>
              <a:t> anomaly [2], as revised in [3]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0056967" y="3407163"/>
            <a:ext cx="2134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Grey: </a:t>
            </a:r>
            <a:r>
              <a:rPr lang="en-GB" dirty="0"/>
              <a:t>2</a:t>
            </a:r>
            <a:r>
              <a:rPr lang="el-GR" dirty="0"/>
              <a:t>σ</a:t>
            </a:r>
            <a:r>
              <a:rPr lang="en-GB" dirty="0"/>
              <a:t> region indicated by </a:t>
            </a:r>
            <a:r>
              <a:rPr lang="en-GB" dirty="0" smtClean="0"/>
              <a:t>2.5</a:t>
            </a:r>
            <a:r>
              <a:rPr lang="el-GR" dirty="0" smtClean="0"/>
              <a:t>σ</a:t>
            </a:r>
            <a:r>
              <a:rPr lang="en-GB" dirty="0" smtClean="0"/>
              <a:t> anomaly in [3]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557115" y="1154411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Brown: </a:t>
            </a:r>
            <a:r>
              <a:rPr lang="en-GB" dirty="0"/>
              <a:t>2</a:t>
            </a:r>
            <a:r>
              <a:rPr lang="el-GR" dirty="0"/>
              <a:t>σ</a:t>
            </a:r>
            <a:r>
              <a:rPr lang="en-GB" dirty="0"/>
              <a:t> </a:t>
            </a:r>
            <a:r>
              <a:rPr lang="en-GB" dirty="0" smtClean="0"/>
              <a:t>region (from [3]) indicated by 3</a:t>
            </a:r>
            <a:r>
              <a:rPr lang="el-GR" dirty="0" smtClean="0"/>
              <a:t>σ</a:t>
            </a:r>
            <a:r>
              <a:rPr lang="en-GB" dirty="0" smtClean="0"/>
              <a:t> anomaly in [4]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8763882" y="5418199"/>
            <a:ext cx="3424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[1] PhD Thesis P. </a:t>
            </a:r>
            <a:r>
              <a:rPr lang="en-GB" sz="1000" dirty="0" err="1" smtClean="0"/>
              <a:t>MohanMurthy</a:t>
            </a:r>
            <a:r>
              <a:rPr lang="en-GB" sz="1000" dirty="0"/>
              <a:t>;</a:t>
            </a:r>
            <a:r>
              <a:rPr lang="en-GB" sz="1000" dirty="0" smtClean="0"/>
              <a:t> C. Abel et al. EPJ Web of Conferences 219, 07001 (2019)</a:t>
            </a:r>
          </a:p>
          <a:p>
            <a:r>
              <a:rPr lang="en-GB" sz="1000" dirty="0" smtClean="0"/>
              <a:t>[2] </a:t>
            </a:r>
            <a:r>
              <a:rPr lang="en-GB" sz="1000" dirty="0" smtClean="0"/>
              <a:t>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, F. </a:t>
            </a:r>
            <a:r>
              <a:rPr lang="en-GB" sz="1000" dirty="0" err="1" smtClean="0"/>
              <a:t>Nesti</a:t>
            </a:r>
            <a:r>
              <a:rPr lang="en-GB" sz="1000" dirty="0" smtClean="0"/>
              <a:t> Eur. Phys. J. C (2012) </a:t>
            </a:r>
            <a:r>
              <a:rPr lang="en-GB" sz="1000" dirty="0" smtClean="0"/>
              <a:t>74:1974</a:t>
            </a:r>
          </a:p>
          <a:p>
            <a:r>
              <a:rPr lang="en-GB" sz="1000" dirty="0" smtClean="0"/>
              <a:t>[3] </a:t>
            </a:r>
            <a:r>
              <a:rPr lang="en-GB" sz="1000" dirty="0" smtClean="0"/>
              <a:t>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 et al. Eur. Phys. J. C (2018) </a:t>
            </a:r>
            <a:r>
              <a:rPr lang="en-GB" sz="1000" dirty="0" smtClean="0"/>
              <a:t>78:717</a:t>
            </a:r>
          </a:p>
          <a:p>
            <a:r>
              <a:rPr lang="en-GB" sz="1000" dirty="0" smtClean="0"/>
              <a:t>[4] G. Ban et al. PRL 99, 161603 (2007)</a:t>
            </a:r>
          </a:p>
          <a:p>
            <a:r>
              <a:rPr lang="en-GB" sz="1000" dirty="0" smtClean="0"/>
              <a:t>[5] I. </a:t>
            </a:r>
            <a:r>
              <a:rPr lang="en-GB" sz="1000" dirty="0" err="1" smtClean="0"/>
              <a:t>Alterev</a:t>
            </a:r>
            <a:r>
              <a:rPr lang="en-GB" sz="1000" dirty="0" smtClean="0"/>
              <a:t> et al. PRD 80 (3) (2009) 032003</a:t>
            </a:r>
            <a:endParaRPr lang="en-GB" sz="10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917155" y="3861048"/>
            <a:ext cx="864096" cy="972891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05387" y="1800742"/>
            <a:ext cx="1944216" cy="1484242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5" idx="1"/>
          </p:cNvCxnSpPr>
          <p:nvPr/>
        </p:nvCxnSpPr>
        <p:spPr>
          <a:xfrm flipH="1">
            <a:off x="8397875" y="3868828"/>
            <a:ext cx="1659092" cy="433162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4" idx="1"/>
          </p:cNvCxnSpPr>
          <p:nvPr/>
        </p:nvCxnSpPr>
        <p:spPr>
          <a:xfrm flipH="1">
            <a:off x="8109844" y="2516636"/>
            <a:ext cx="1898376" cy="1135018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605787" y="2287627"/>
            <a:ext cx="18002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605787" y="1621237"/>
            <a:ext cx="1800200" cy="1470163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45547" y="1125555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Regions indicated in 2009/2012 well excluded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7" idx="2"/>
          </p:cNvCxnSpPr>
          <p:nvPr/>
        </p:nvCxnSpPr>
        <p:spPr>
          <a:xfrm>
            <a:off x="6849703" y="1771886"/>
            <a:ext cx="0" cy="2096942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247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</a:p>
          <a:p>
            <a:r>
              <a:rPr lang="en-GB" dirty="0" smtClean="0"/>
              <a:t>Experimental Landscape</a:t>
            </a:r>
          </a:p>
          <a:p>
            <a:r>
              <a:rPr lang="en-GB" dirty="0" smtClean="0"/>
              <a:t>Principle of Proposed Experiment</a:t>
            </a:r>
          </a:p>
          <a:p>
            <a:r>
              <a:rPr lang="en-GB" dirty="0" smtClean="0"/>
              <a:t>Sensitivity Reach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3698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1628800"/>
            <a:ext cx="11537950" cy="4210046"/>
          </a:xfrm>
        </p:spPr>
        <p:txBody>
          <a:bodyPr/>
          <a:lstStyle/>
          <a:p>
            <a:r>
              <a:rPr lang="en-GB" dirty="0" smtClean="0"/>
              <a:t>Proposed by Lee &amp; Yang (1957) to restore </a:t>
            </a:r>
            <a:r>
              <a:rPr lang="en-GB" dirty="0" smtClean="0"/>
              <a:t>Parity in the weak sector</a:t>
            </a:r>
            <a:endParaRPr lang="en-GB" dirty="0" smtClean="0"/>
          </a:p>
          <a:p>
            <a:r>
              <a:rPr lang="en-GB" dirty="0" smtClean="0"/>
              <a:t>For every left-handed SM particle, add a right-handed mirror particle</a:t>
            </a:r>
          </a:p>
          <a:p>
            <a:r>
              <a:rPr lang="en-GB" dirty="0" smtClean="0"/>
              <a:t>Interesting </a:t>
            </a:r>
            <a:r>
              <a:rPr lang="en-GB" dirty="0" smtClean="0"/>
              <a:t>cosmologically</a:t>
            </a:r>
            <a:endParaRPr lang="en-GB" dirty="0" smtClean="0"/>
          </a:p>
          <a:p>
            <a:pPr lvl="1"/>
            <a:r>
              <a:rPr lang="en-GB" dirty="0" smtClean="0"/>
              <a:t>Viable DM </a:t>
            </a:r>
            <a:r>
              <a:rPr lang="en-GB" dirty="0" smtClean="0"/>
              <a:t>Candidate [1]</a:t>
            </a:r>
            <a:endParaRPr lang="en-GB" dirty="0" smtClean="0"/>
          </a:p>
          <a:p>
            <a:pPr lvl="1"/>
            <a:r>
              <a:rPr lang="en-GB" dirty="0" smtClean="0"/>
              <a:t>Consequences </a:t>
            </a:r>
            <a:r>
              <a:rPr lang="en-GB" dirty="0" smtClean="0"/>
              <a:t>for high energy </a:t>
            </a:r>
            <a:r>
              <a:rPr lang="en-GB" dirty="0" smtClean="0"/>
              <a:t>cosmic </a:t>
            </a:r>
            <a:r>
              <a:rPr lang="en-GB" dirty="0" smtClean="0"/>
              <a:t>rays [2,3]</a:t>
            </a:r>
            <a:endParaRPr lang="en-GB" dirty="0"/>
          </a:p>
          <a:p>
            <a:r>
              <a:rPr lang="en-GB" dirty="0" smtClean="0"/>
              <a:t>Feebly coupled to SM</a:t>
            </a:r>
            <a:endParaRPr lang="en-GB" dirty="0" smtClean="0"/>
          </a:p>
          <a:p>
            <a:r>
              <a:rPr lang="en-GB" dirty="0" smtClean="0"/>
              <a:t>Mass degenerate with ordinary matter</a:t>
            </a:r>
          </a:p>
          <a:p>
            <a:pPr lvl="1"/>
            <a:r>
              <a:rPr lang="en-GB" dirty="0" smtClean="0"/>
              <a:t>Implies maximal mixing in the </a:t>
            </a:r>
            <a:r>
              <a:rPr lang="en-GB" dirty="0" smtClean="0"/>
              <a:t>vacuum</a:t>
            </a:r>
          </a:p>
          <a:p>
            <a:pPr lvl="1"/>
            <a:r>
              <a:rPr lang="en-GB" dirty="0" smtClean="0"/>
              <a:t>Search channel: look for anomalous disappearance of neutrons</a:t>
            </a:r>
            <a:endParaRPr lang="en-GB" dirty="0" smtClean="0"/>
          </a:p>
          <a:p>
            <a:pPr lvl="1"/>
            <a:r>
              <a:rPr lang="en-GB" dirty="0" smtClean="0"/>
              <a:t>Degeneracy can be lifted by magnetic fields and </a:t>
            </a:r>
            <a:r>
              <a:rPr lang="en-GB" i="1" dirty="0" smtClean="0"/>
              <a:t>mirror magnetic fields</a:t>
            </a:r>
            <a:endParaRPr lang="en-GB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Motivation: The Mirror World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8234" y="5805264"/>
            <a:ext cx="392928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[1] Z. </a:t>
            </a:r>
            <a:r>
              <a:rPr lang="en-GB" sz="1100" dirty="0" err="1" smtClean="0"/>
              <a:t>Berezhiani</a:t>
            </a:r>
            <a:r>
              <a:rPr lang="en-GB" sz="1100" dirty="0" smtClean="0"/>
              <a:t> Int. J. Mod. Phys. </a:t>
            </a:r>
            <a:r>
              <a:rPr lang="en-GB" sz="1100" dirty="0"/>
              <a:t>A 33, </a:t>
            </a:r>
            <a:r>
              <a:rPr lang="en-GB" sz="1100" dirty="0" smtClean="0"/>
              <a:t>31 </a:t>
            </a:r>
            <a:r>
              <a:rPr lang="en-GB" sz="1100" dirty="0"/>
              <a:t>(2018) 1844034</a:t>
            </a:r>
            <a:endParaRPr lang="en-GB" sz="1100" dirty="0" smtClean="0"/>
          </a:p>
          <a:p>
            <a:r>
              <a:rPr lang="en-GB" sz="1100" dirty="0" smtClean="0"/>
              <a:t>[2]</a:t>
            </a:r>
            <a:r>
              <a:rPr lang="en-GB" sz="1100" dirty="0"/>
              <a:t> Z. </a:t>
            </a:r>
            <a:r>
              <a:rPr lang="en-GB" sz="1100" dirty="0" err="1" smtClean="0"/>
              <a:t>Berezhiani</a:t>
            </a:r>
            <a:r>
              <a:rPr lang="en-GB" sz="1100" dirty="0" smtClean="0"/>
              <a:t>, L. Bento PLB 635 (5-6) (2006) 253-259</a:t>
            </a:r>
          </a:p>
          <a:p>
            <a:r>
              <a:rPr lang="en-GB" sz="1100" dirty="0" smtClean="0"/>
              <a:t>[3]</a:t>
            </a:r>
            <a:r>
              <a:rPr lang="en-GB" sz="1100" dirty="0"/>
              <a:t> Z. </a:t>
            </a:r>
            <a:r>
              <a:rPr lang="en-GB" sz="1100" dirty="0" err="1" smtClean="0"/>
              <a:t>Berezhiani</a:t>
            </a:r>
            <a:r>
              <a:rPr lang="en-GB" sz="1100" dirty="0" smtClean="0"/>
              <a:t>, A. </a:t>
            </a:r>
            <a:r>
              <a:rPr lang="en-GB" sz="1100" dirty="0" err="1" smtClean="0"/>
              <a:t>Gazizov</a:t>
            </a:r>
            <a:r>
              <a:rPr lang="en-GB" sz="1100" dirty="0" smtClean="0"/>
              <a:t> EPJC 72 (8</a:t>
            </a:r>
            <a:r>
              <a:rPr lang="en-GB" sz="1100" dirty="0"/>
              <a:t>) 2111 (2012)</a:t>
            </a:r>
          </a:p>
        </p:txBody>
      </p:sp>
    </p:spTree>
    <p:extLst>
      <p:ext uri="{BB962C8B-B14F-4D97-AF65-F5344CB8AC3E}">
        <p14:creationId xmlns:p14="http://schemas.microsoft.com/office/powerpoint/2010/main" val="3319690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Experiments by </a:t>
            </a:r>
            <a:r>
              <a:rPr lang="en-GB" dirty="0" smtClean="0"/>
              <a:t>PSI </a:t>
            </a:r>
            <a:r>
              <a:rPr lang="en-GB" dirty="0" smtClean="0"/>
              <a:t>nEDM </a:t>
            </a:r>
            <a:r>
              <a:rPr lang="en-GB" dirty="0" smtClean="0"/>
              <a:t>Collaboration[1,2,3] </a:t>
            </a:r>
            <a:r>
              <a:rPr lang="en-GB" dirty="0"/>
              <a:t>&amp; </a:t>
            </a:r>
            <a:r>
              <a:rPr lang="en-GB" dirty="0" err="1"/>
              <a:t>Serebrov</a:t>
            </a:r>
            <a:r>
              <a:rPr lang="en-GB" dirty="0"/>
              <a:t> et. al</a:t>
            </a:r>
            <a:r>
              <a:rPr lang="en-GB" dirty="0" smtClean="0"/>
              <a:t>. [4,5]</a:t>
            </a:r>
            <a:endParaRPr lang="en-GB" dirty="0" smtClean="0"/>
          </a:p>
          <a:p>
            <a:r>
              <a:rPr lang="en-GB" dirty="0" smtClean="0"/>
              <a:t>Initial focus on case B’ = </a:t>
            </a:r>
            <a:r>
              <a:rPr lang="en-GB" dirty="0" smtClean="0"/>
              <a:t>0 [1,2,4]</a:t>
            </a:r>
            <a:endParaRPr lang="en-GB" dirty="0" smtClean="0"/>
          </a:p>
          <a:p>
            <a:r>
              <a:rPr lang="en-GB" dirty="0" smtClean="0"/>
              <a:t>Compare storage time with B=0 to large B</a:t>
            </a:r>
          </a:p>
          <a:p>
            <a:pPr lvl="1"/>
            <a:r>
              <a:rPr lang="en-GB" dirty="0" smtClean="0"/>
              <a:t>Best </a:t>
            </a:r>
            <a:r>
              <a:rPr lang="en-GB" dirty="0"/>
              <a:t>limit 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/>
              <a:t>&gt; 448s [5]</a:t>
            </a:r>
            <a:endParaRPr lang="en-GB" dirty="0"/>
          </a:p>
          <a:p>
            <a:r>
              <a:rPr lang="en-GB" dirty="0" smtClean="0"/>
              <a:t>Limited </a:t>
            </a:r>
            <a:r>
              <a:rPr lang="en-GB" dirty="0" smtClean="0"/>
              <a:t>consideration of nonzero B’ ≠ </a:t>
            </a:r>
            <a:r>
              <a:rPr lang="en-GB" dirty="0" smtClean="0"/>
              <a:t>0 [3,5]</a:t>
            </a:r>
            <a:endParaRPr lang="en-GB" dirty="0" smtClean="0"/>
          </a:p>
          <a:p>
            <a:pPr lvl="1"/>
            <a:r>
              <a:rPr lang="en-GB" dirty="0" smtClean="0"/>
              <a:t>Look for sidereal signal if mirror matter is not bound to Earth</a:t>
            </a:r>
          </a:p>
          <a:p>
            <a:pPr lvl="1"/>
            <a:r>
              <a:rPr lang="en-GB" dirty="0" smtClean="0"/>
              <a:t>Look for resonant enhancement at </a:t>
            </a:r>
            <a:r>
              <a:rPr lang="en-GB" dirty="0" smtClean="0"/>
              <a:t>B≈B</a:t>
            </a:r>
            <a:r>
              <a:rPr lang="en-GB" dirty="0" smtClean="0"/>
              <a:t>’</a:t>
            </a:r>
          </a:p>
          <a:p>
            <a:endParaRPr lang="en-GB" dirty="0" smtClean="0"/>
          </a:p>
          <a:p>
            <a:r>
              <a:rPr lang="en-GB" dirty="0" smtClean="0"/>
              <a:t>Each experimental collaboration reported a null result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 up to 2009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540269" y="5346514"/>
            <a:ext cx="35360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[1] G. Ban et al. PRL 99 (2007) 161603</a:t>
            </a:r>
          </a:p>
          <a:p>
            <a:r>
              <a:rPr lang="en-GB" sz="1200" dirty="0" smtClean="0"/>
              <a:t>[2] K. </a:t>
            </a:r>
            <a:r>
              <a:rPr lang="en-GB" sz="1200" dirty="0" err="1" smtClean="0"/>
              <a:t>Bodek</a:t>
            </a:r>
            <a:r>
              <a:rPr lang="en-GB" sz="1200" dirty="0" smtClean="0"/>
              <a:t> et al. NIM A 661 (2009) 141-143</a:t>
            </a:r>
          </a:p>
          <a:p>
            <a:r>
              <a:rPr lang="en-GB" sz="1200" dirty="0" smtClean="0"/>
              <a:t>[3] I. </a:t>
            </a:r>
            <a:r>
              <a:rPr lang="en-GB" sz="1200" dirty="0" err="1" smtClean="0"/>
              <a:t>Altarev</a:t>
            </a:r>
            <a:r>
              <a:rPr lang="en-GB" sz="1200" dirty="0" smtClean="0"/>
              <a:t> et al. PRD 80 (2009) 032003</a:t>
            </a:r>
          </a:p>
          <a:p>
            <a:r>
              <a:rPr lang="en-GB" sz="1200" dirty="0" smtClean="0"/>
              <a:t>[4] A.P. </a:t>
            </a:r>
            <a:r>
              <a:rPr lang="en-GB" sz="1200" dirty="0" err="1" smtClean="0"/>
              <a:t>Serebrov</a:t>
            </a:r>
            <a:r>
              <a:rPr lang="en-GB" sz="1200" dirty="0" smtClean="0"/>
              <a:t> et al. PLB 663 (2008) 181-185</a:t>
            </a:r>
          </a:p>
          <a:p>
            <a:r>
              <a:rPr lang="en-GB" sz="1200" dirty="0" smtClean="0"/>
              <a:t>[5] A.P. </a:t>
            </a:r>
            <a:r>
              <a:rPr lang="en-GB" sz="1200" dirty="0" err="1" smtClean="0"/>
              <a:t>Serebrov</a:t>
            </a:r>
            <a:r>
              <a:rPr lang="en-GB" sz="1200" dirty="0" smtClean="0"/>
              <a:t> et al. NIM A 611 (2009) 137-140</a:t>
            </a:r>
          </a:p>
        </p:txBody>
      </p:sp>
    </p:spTree>
    <p:extLst>
      <p:ext uri="{BB962C8B-B14F-4D97-AF65-F5344CB8AC3E}">
        <p14:creationId xmlns:p14="http://schemas.microsoft.com/office/powerpoint/2010/main" val="4098807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Berezhiani-Nesti</a:t>
            </a:r>
            <a:r>
              <a:rPr lang="en-GB" dirty="0" smtClean="0"/>
              <a:t> Signal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11" y="3132778"/>
            <a:ext cx="6696744" cy="292743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850" y="1340768"/>
            <a:ext cx="11537950" cy="4893341"/>
          </a:xfrm>
        </p:spPr>
        <p:txBody>
          <a:bodyPr/>
          <a:lstStyle/>
          <a:p>
            <a:r>
              <a:rPr lang="en-GB" dirty="0" smtClean="0"/>
              <a:t>External reanalysis </a:t>
            </a:r>
            <a:r>
              <a:rPr lang="en-GB" dirty="0" smtClean="0"/>
              <a:t>[1] of data taken using apparatus of [2] revealed 5.2 </a:t>
            </a:r>
            <a:r>
              <a:rPr lang="el-GR" dirty="0" smtClean="0"/>
              <a:t>σ</a:t>
            </a:r>
            <a:r>
              <a:rPr lang="en-GB" dirty="0" smtClean="0"/>
              <a:t> dependence of neutron loss on B </a:t>
            </a:r>
            <a:r>
              <a:rPr lang="en-GB" dirty="0" smtClean="0"/>
              <a:t>direction</a:t>
            </a:r>
            <a:endParaRPr lang="en-GB" dirty="0"/>
          </a:p>
          <a:p>
            <a:pPr lvl="1"/>
            <a:r>
              <a:rPr lang="en-GB" dirty="0"/>
              <a:t>Further consideration of the B field conditions in [2] </a:t>
            </a:r>
            <a:r>
              <a:rPr lang="en-GB" dirty="0" smtClean="0"/>
              <a:t>resulted in revised signal regions [3]</a:t>
            </a:r>
          </a:p>
          <a:p>
            <a:pPr lvl="1"/>
            <a:r>
              <a:rPr lang="en-GB" dirty="0" smtClean="0"/>
              <a:t>A </a:t>
            </a:r>
            <a:r>
              <a:rPr lang="en-GB" dirty="0" smtClean="0"/>
              <a:t>further experiment [3] </a:t>
            </a:r>
            <a:r>
              <a:rPr lang="en-GB" dirty="0" smtClean="0"/>
              <a:t>found </a:t>
            </a:r>
            <a:r>
              <a:rPr lang="en-GB" dirty="0" smtClean="0"/>
              <a:t>a 2.5</a:t>
            </a:r>
            <a:r>
              <a:rPr lang="el-GR" dirty="0"/>
              <a:t> σ</a:t>
            </a:r>
            <a:r>
              <a:rPr lang="en-GB" dirty="0" smtClean="0"/>
              <a:t> </a:t>
            </a:r>
            <a:r>
              <a:rPr lang="en-GB" dirty="0" smtClean="0"/>
              <a:t>discrepancy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778933" y="5984616"/>
            <a:ext cx="34083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[1] 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, F. </a:t>
            </a:r>
            <a:r>
              <a:rPr lang="en-GB" sz="1000" dirty="0" err="1" smtClean="0"/>
              <a:t>Nesti</a:t>
            </a:r>
            <a:r>
              <a:rPr lang="en-GB" sz="1000" dirty="0" smtClean="0"/>
              <a:t> Eur. Phys. J. C (2012) 74:1974</a:t>
            </a:r>
          </a:p>
          <a:p>
            <a:r>
              <a:rPr lang="en-GB" sz="1000" dirty="0" smtClean="0"/>
              <a:t>[2] A.P. </a:t>
            </a:r>
            <a:r>
              <a:rPr lang="en-GB" sz="1000" dirty="0" err="1" smtClean="0"/>
              <a:t>Serebrov</a:t>
            </a:r>
            <a:r>
              <a:rPr lang="en-GB" sz="1000" dirty="0" smtClean="0"/>
              <a:t> et </a:t>
            </a:r>
            <a:r>
              <a:rPr lang="en-GB" sz="1000" dirty="0"/>
              <a:t>a</a:t>
            </a:r>
            <a:r>
              <a:rPr lang="en-GB" sz="1000" dirty="0" smtClean="0"/>
              <a:t>l. NIM A </a:t>
            </a:r>
            <a:r>
              <a:rPr lang="en-GB" sz="1000" dirty="0"/>
              <a:t>(2009</a:t>
            </a:r>
            <a:r>
              <a:rPr lang="en-GB" sz="1000" dirty="0" smtClean="0"/>
              <a:t>) 611,141 </a:t>
            </a:r>
          </a:p>
          <a:p>
            <a:r>
              <a:rPr lang="en-GB" sz="1000" dirty="0" smtClean="0"/>
              <a:t>[3] 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 et al. Eur. Phys. J. C (2018) 78:717</a:t>
            </a:r>
            <a:endParaRPr lang="en-GB" sz="1000" dirty="0"/>
          </a:p>
        </p:txBody>
      </p:sp>
      <p:sp>
        <p:nvSpPr>
          <p:cNvPr id="28" name="AutoShape 2" descr="new_taubp_A_pr_APS-90cl_3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88963" y="6000949"/>
            <a:ext cx="2796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Figure Courtesy P. </a:t>
            </a:r>
            <a:r>
              <a:rPr lang="en-GB" sz="1400" dirty="0" err="1" smtClean="0"/>
              <a:t>MohanMurthy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7245747" y="3429000"/>
            <a:ext cx="1440160" cy="2880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7173739" y="3429000"/>
            <a:ext cx="151216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69359" y="5280001"/>
            <a:ext cx="2087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Blue: exclusion by [5] (PSI nEDM)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9539368" y="2834151"/>
            <a:ext cx="2107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Red: 2</a:t>
            </a:r>
            <a:r>
              <a:rPr lang="el-GR" sz="1600" dirty="0" smtClean="0"/>
              <a:t>σ</a:t>
            </a:r>
            <a:r>
              <a:rPr lang="en-GB" sz="1600" dirty="0" smtClean="0"/>
              <a:t> region indicated by original 5.2</a:t>
            </a:r>
            <a:r>
              <a:rPr lang="el-GR" sz="1600" dirty="0" smtClean="0"/>
              <a:t>σ</a:t>
            </a:r>
            <a:r>
              <a:rPr lang="en-GB" sz="1600" dirty="0" smtClean="0"/>
              <a:t> anomaly [2], as revised in [3]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9946826" y="4530244"/>
            <a:ext cx="213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Grey: </a:t>
            </a:r>
            <a:r>
              <a:rPr lang="en-GB" sz="1600" dirty="0"/>
              <a:t>2</a:t>
            </a:r>
            <a:r>
              <a:rPr lang="el-GR" sz="1600" dirty="0"/>
              <a:t>σ</a:t>
            </a:r>
            <a:r>
              <a:rPr lang="en-GB" sz="1600" dirty="0"/>
              <a:t> region indicated by </a:t>
            </a:r>
            <a:r>
              <a:rPr lang="en-GB" sz="1600" dirty="0" smtClean="0"/>
              <a:t>2.5</a:t>
            </a:r>
            <a:r>
              <a:rPr lang="el-GR" sz="1600" dirty="0" smtClean="0"/>
              <a:t>σ</a:t>
            </a:r>
            <a:r>
              <a:rPr lang="en-GB" sz="1600" dirty="0" smtClean="0"/>
              <a:t> anomaly in [3]</a:t>
            </a:r>
            <a:endParaRPr lang="en-GB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25303" y="3201294"/>
            <a:ext cx="203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Brown: </a:t>
            </a:r>
            <a:r>
              <a:rPr lang="en-GB" sz="1600" dirty="0"/>
              <a:t>2</a:t>
            </a:r>
            <a:r>
              <a:rPr lang="el-GR" sz="1600" dirty="0"/>
              <a:t>σ</a:t>
            </a:r>
            <a:r>
              <a:rPr lang="en-GB" sz="1600" dirty="0"/>
              <a:t> </a:t>
            </a:r>
            <a:r>
              <a:rPr lang="en-GB" sz="1600" dirty="0" smtClean="0"/>
              <a:t>region (from [3]) indicated by 3</a:t>
            </a:r>
            <a:r>
              <a:rPr lang="el-GR" sz="1600" dirty="0" smtClean="0"/>
              <a:t>σ</a:t>
            </a:r>
            <a:r>
              <a:rPr lang="en-GB" sz="1600" dirty="0" smtClean="0"/>
              <a:t> anomaly in [4]</a:t>
            </a:r>
            <a:endParaRPr lang="en-GB" sz="1600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2166890" y="4687824"/>
            <a:ext cx="1118417" cy="972892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091082" y="3789040"/>
            <a:ext cx="3786513" cy="51295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1"/>
          </p:cNvCxnSpPr>
          <p:nvPr/>
        </p:nvCxnSpPr>
        <p:spPr>
          <a:xfrm flipH="1">
            <a:off x="7605788" y="4945743"/>
            <a:ext cx="2341038" cy="46166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6" idx="1"/>
          </p:cNvCxnSpPr>
          <p:nvPr/>
        </p:nvCxnSpPr>
        <p:spPr>
          <a:xfrm flipH="1">
            <a:off x="7640992" y="3372760"/>
            <a:ext cx="1898376" cy="1335073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921711" y="2467146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Points indicate 2009 &amp; 2012 preferred regions</a:t>
            </a:r>
            <a:endParaRPr lang="en-GB" sz="160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6612755" y="3234162"/>
            <a:ext cx="1065040" cy="1537684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441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Aim: Test the signal regions proposed in 2012 [1]</a:t>
            </a:r>
          </a:p>
          <a:p>
            <a:r>
              <a:rPr lang="en-GB" dirty="0" smtClean="0"/>
              <a:t>45 days of </a:t>
            </a:r>
            <a:r>
              <a:rPr lang="en-GB" dirty="0" err="1" smtClean="0"/>
              <a:t>datataking</a:t>
            </a:r>
            <a:r>
              <a:rPr lang="en-GB" dirty="0" smtClean="0"/>
              <a:t> using PSI nEDM Apparatus</a:t>
            </a:r>
          </a:p>
          <a:p>
            <a:pPr lvl="1"/>
            <a:r>
              <a:rPr lang="en-GB" dirty="0" smtClean="0"/>
              <a:t>Chamber ~21L volume,</a:t>
            </a:r>
            <a:r>
              <a:rPr lang="en-GB" dirty="0"/>
              <a:t> </a:t>
            </a:r>
            <a:r>
              <a:rPr lang="en-GB" dirty="0" err="1"/>
              <a:t>t</a:t>
            </a:r>
            <a:r>
              <a:rPr lang="en-GB" baseline="-25000" dirty="0" err="1"/>
              <a:t>s</a:t>
            </a:r>
            <a:r>
              <a:rPr lang="en-GB" dirty="0"/>
              <a:t>=180s, </a:t>
            </a:r>
            <a:r>
              <a:rPr lang="en-GB" dirty="0" smtClean="0"/>
              <a:t>380s, typical 11-14k UCN after 380s</a:t>
            </a:r>
            <a:endParaRPr lang="en-GB" dirty="0" smtClean="0"/>
          </a:p>
          <a:p>
            <a:pPr lvl="1"/>
            <a:r>
              <a:rPr lang="en-GB" dirty="0" smtClean="0"/>
              <a:t>B = 10 </a:t>
            </a:r>
            <a:r>
              <a:rPr lang="el-GR" dirty="0" smtClean="0"/>
              <a:t>μ</a:t>
            </a:r>
            <a:r>
              <a:rPr lang="en-GB" dirty="0" smtClean="0"/>
              <a:t>T tuned to match signal regions, B = 20</a:t>
            </a:r>
            <a:r>
              <a:rPr lang="el-GR" dirty="0"/>
              <a:t> μ</a:t>
            </a:r>
            <a:r>
              <a:rPr lang="en-GB" dirty="0"/>
              <a:t>T to </a:t>
            </a:r>
            <a:r>
              <a:rPr lang="en-GB" dirty="0" smtClean="0"/>
              <a:t>capture high B’ with long tail</a:t>
            </a:r>
          </a:p>
          <a:p>
            <a:pPr lvl="1"/>
            <a:r>
              <a:rPr lang="en-GB" dirty="0" smtClean="0"/>
              <a:t>Normalisation of initial UCN</a:t>
            </a:r>
          </a:p>
          <a:p>
            <a:r>
              <a:rPr lang="en-GB" dirty="0" smtClean="0"/>
              <a:t>Partly excluded several regions of interest [2]</a:t>
            </a:r>
          </a:p>
          <a:p>
            <a:r>
              <a:rPr lang="en-GB" dirty="0"/>
              <a:t>I</a:t>
            </a:r>
            <a:r>
              <a:rPr lang="en-GB" dirty="0" smtClean="0"/>
              <a:t>nteresting parameter space remains, including revised and new regions of interest [3]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2017 PSI Measurement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250" y="5754728"/>
            <a:ext cx="52982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[1] 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, F. </a:t>
            </a:r>
            <a:r>
              <a:rPr lang="en-GB" sz="1000" dirty="0" err="1" smtClean="0"/>
              <a:t>Nesti</a:t>
            </a:r>
            <a:r>
              <a:rPr lang="en-GB" sz="1000" dirty="0" smtClean="0"/>
              <a:t> Eur. Phys. J. C (2012) </a:t>
            </a:r>
            <a:r>
              <a:rPr lang="en-GB" sz="1000" dirty="0" smtClean="0"/>
              <a:t>74:1974</a:t>
            </a:r>
          </a:p>
          <a:p>
            <a:r>
              <a:rPr lang="en-GB" sz="1000" dirty="0" smtClean="0"/>
              <a:t>[2]</a:t>
            </a:r>
            <a:r>
              <a:rPr lang="en-US" sz="1000" dirty="0" smtClean="0"/>
              <a:t> PhD </a:t>
            </a:r>
            <a:r>
              <a:rPr lang="en-US" sz="1000" dirty="0"/>
              <a:t>Thesis P. </a:t>
            </a:r>
            <a:r>
              <a:rPr lang="en-US" sz="1000" dirty="0" err="1"/>
              <a:t>MohanMurthy</a:t>
            </a:r>
            <a:r>
              <a:rPr lang="en-US" sz="1000" dirty="0"/>
              <a:t>; C. Abel et al. EPJ Web of Conferences 219, 07001 (2019)</a:t>
            </a:r>
            <a:endParaRPr lang="en-GB" sz="1000" dirty="0" smtClean="0"/>
          </a:p>
          <a:p>
            <a:r>
              <a:rPr lang="en-GB" sz="1000" dirty="0" smtClean="0"/>
              <a:t>[</a:t>
            </a:r>
            <a:r>
              <a:rPr lang="en-GB" sz="1000" dirty="0" smtClean="0"/>
              <a:t>3</a:t>
            </a:r>
            <a:r>
              <a:rPr lang="en-GB" sz="1000" dirty="0" smtClean="0"/>
              <a:t>] </a:t>
            </a:r>
            <a:r>
              <a:rPr lang="en-GB" sz="1000" dirty="0" smtClean="0"/>
              <a:t>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 et al. Eur. Phys. J. C (2018) 78:717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396165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remaining interesting regions?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820" y="1923031"/>
            <a:ext cx="8136904" cy="355698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91087" y="5896077"/>
            <a:ext cx="813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Figure preliminary, from PhD Thesis P. </a:t>
            </a:r>
            <a:r>
              <a:rPr lang="en-GB" dirty="0" err="1" smtClean="0"/>
              <a:t>MohanMurthy</a:t>
            </a:r>
            <a:r>
              <a:rPr lang="en-GB" dirty="0" smtClean="0"/>
              <a:t>, updated from LOI fig 1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4489402"/>
            <a:ext cx="1413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Excluded [5]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8308294" y="974906"/>
            <a:ext cx="3443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Orange: exclusion from PSI nEDM 2017 Measurement [1]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0008220" y="1777972"/>
            <a:ext cx="2107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Region from original 5.2</a:t>
            </a:r>
            <a:r>
              <a:rPr lang="el-GR" sz="1600" dirty="0" smtClean="0"/>
              <a:t>σ</a:t>
            </a:r>
            <a:r>
              <a:rPr lang="en-GB" sz="1600" dirty="0" smtClean="0"/>
              <a:t> anomaly [2], revised in [3]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0056967" y="3407163"/>
            <a:ext cx="2134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Region from 2.5</a:t>
            </a:r>
            <a:r>
              <a:rPr lang="el-GR" sz="1600" dirty="0" smtClean="0"/>
              <a:t>σ</a:t>
            </a:r>
            <a:r>
              <a:rPr lang="en-GB" sz="1600" dirty="0" smtClean="0"/>
              <a:t> anomaly in [3]</a:t>
            </a:r>
            <a:endParaRPr lang="en-GB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44786" y="118380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Region (from [3]) from 3</a:t>
            </a:r>
            <a:r>
              <a:rPr lang="el-GR" sz="1600" dirty="0" smtClean="0"/>
              <a:t>σ</a:t>
            </a:r>
            <a:r>
              <a:rPr lang="en-GB" sz="1600" dirty="0" smtClean="0"/>
              <a:t> anomaly in [4]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8763882" y="5418199"/>
            <a:ext cx="3424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[1] PhD Thesis P. </a:t>
            </a:r>
            <a:r>
              <a:rPr lang="en-GB" sz="1000" dirty="0" err="1" smtClean="0"/>
              <a:t>MohanMurthy</a:t>
            </a:r>
            <a:r>
              <a:rPr lang="en-GB" sz="1000" dirty="0"/>
              <a:t>;</a:t>
            </a:r>
            <a:r>
              <a:rPr lang="en-GB" sz="1000" dirty="0" smtClean="0"/>
              <a:t> C. Abel et al. EPJ Web of Conferences 219, 07001 (2019)</a:t>
            </a:r>
          </a:p>
          <a:p>
            <a:r>
              <a:rPr lang="en-GB" sz="1000" dirty="0" smtClean="0"/>
              <a:t>[2] </a:t>
            </a:r>
            <a:r>
              <a:rPr lang="en-GB" sz="1000" dirty="0" smtClean="0"/>
              <a:t>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, F. </a:t>
            </a:r>
            <a:r>
              <a:rPr lang="en-GB" sz="1000" dirty="0" err="1" smtClean="0"/>
              <a:t>Nesti</a:t>
            </a:r>
            <a:r>
              <a:rPr lang="en-GB" sz="1000" dirty="0" smtClean="0"/>
              <a:t> Eur. Phys. J. C (2012) </a:t>
            </a:r>
            <a:r>
              <a:rPr lang="en-GB" sz="1000" dirty="0" smtClean="0"/>
              <a:t>74:1974</a:t>
            </a:r>
          </a:p>
          <a:p>
            <a:r>
              <a:rPr lang="en-GB" sz="1000" dirty="0" smtClean="0"/>
              <a:t>[3] </a:t>
            </a:r>
            <a:r>
              <a:rPr lang="en-GB" sz="1000" dirty="0" smtClean="0"/>
              <a:t>Z. </a:t>
            </a:r>
            <a:r>
              <a:rPr lang="en-GB" sz="1000" dirty="0" err="1" smtClean="0"/>
              <a:t>Berezhiani</a:t>
            </a:r>
            <a:r>
              <a:rPr lang="en-GB" sz="1000" dirty="0" smtClean="0"/>
              <a:t> et al. Eur. Phys. J. C (2018) </a:t>
            </a:r>
            <a:r>
              <a:rPr lang="en-GB" sz="1000" dirty="0" smtClean="0"/>
              <a:t>78:717</a:t>
            </a:r>
          </a:p>
          <a:p>
            <a:r>
              <a:rPr lang="en-GB" sz="1000" dirty="0" smtClean="0"/>
              <a:t>[4] G. Ban et al. PRL 99, 161603 (2007)</a:t>
            </a:r>
          </a:p>
          <a:p>
            <a:r>
              <a:rPr lang="en-GB" sz="1000" dirty="0" smtClean="0"/>
              <a:t>[5] I. </a:t>
            </a:r>
            <a:r>
              <a:rPr lang="en-GB" sz="1000" dirty="0" err="1" smtClean="0"/>
              <a:t>Alterev</a:t>
            </a:r>
            <a:r>
              <a:rPr lang="en-GB" sz="1000" dirty="0" smtClean="0"/>
              <a:t> et al. PRD 80 (3) (2009) 032003</a:t>
            </a:r>
            <a:endParaRPr lang="en-GB" sz="1000" dirty="0"/>
          </a:p>
        </p:txBody>
      </p:sp>
      <p:cxnSp>
        <p:nvCxnSpPr>
          <p:cNvPr id="28" name="Straight Arrow Connector 27"/>
          <p:cNvCxnSpPr>
            <a:stCxn id="22" idx="3"/>
          </p:cNvCxnSpPr>
          <p:nvPr/>
        </p:nvCxnSpPr>
        <p:spPr>
          <a:xfrm flipV="1">
            <a:off x="1413099" y="3861050"/>
            <a:ext cx="1368152" cy="797629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6" idx="2"/>
          </p:cNvCxnSpPr>
          <p:nvPr/>
        </p:nvCxnSpPr>
        <p:spPr>
          <a:xfrm>
            <a:off x="4440930" y="1768583"/>
            <a:ext cx="1584176" cy="1593495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5" idx="1"/>
          </p:cNvCxnSpPr>
          <p:nvPr/>
        </p:nvCxnSpPr>
        <p:spPr>
          <a:xfrm flipH="1">
            <a:off x="8397875" y="3699551"/>
            <a:ext cx="1659092" cy="602439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4" idx="1"/>
          </p:cNvCxnSpPr>
          <p:nvPr/>
        </p:nvCxnSpPr>
        <p:spPr>
          <a:xfrm flipH="1">
            <a:off x="8109844" y="2193471"/>
            <a:ext cx="1898376" cy="1458183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605787" y="2287627"/>
            <a:ext cx="18002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605787" y="1621237"/>
            <a:ext cx="1800200" cy="1470163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00635" y="1608137"/>
            <a:ext cx="2632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Overlap region still allowed</a:t>
            </a:r>
            <a:endParaRPr lang="en-GB" sz="1600" dirty="0"/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7318921" y="1946691"/>
            <a:ext cx="497940" cy="1514078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706941" y="5528523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“signals” excluded [2]</a:t>
            </a:r>
            <a:endParaRPr lang="en-GB" dirty="0"/>
          </a:p>
        </p:txBody>
      </p:sp>
      <p:cxnSp>
        <p:nvCxnSpPr>
          <p:cNvPr id="53" name="Straight Arrow Connector 52"/>
          <p:cNvCxnSpPr>
            <a:stCxn id="52" idx="0"/>
          </p:cNvCxnSpPr>
          <p:nvPr/>
        </p:nvCxnSpPr>
        <p:spPr>
          <a:xfrm flipH="1" flipV="1">
            <a:off x="6928953" y="3991938"/>
            <a:ext cx="389968" cy="1536585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912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Initial sensitivity goal: exclude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dirty="0"/>
              <a:t>&lt;100s up to B’=100 </a:t>
            </a:r>
            <a:r>
              <a:rPr lang="el-GR" dirty="0"/>
              <a:t>μ</a:t>
            </a:r>
            <a:r>
              <a:rPr lang="en-GB" dirty="0" smtClean="0"/>
              <a:t>T</a:t>
            </a:r>
          </a:p>
          <a:p>
            <a:r>
              <a:rPr lang="en-GB" dirty="0" smtClean="0"/>
              <a:t>Store UCN in a material trap in known magnetic field</a:t>
            </a:r>
          </a:p>
          <a:p>
            <a:r>
              <a:rPr lang="en-GB" dirty="0" smtClean="0"/>
              <a:t>Compare loss rate with B up versus B down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Experiment</a:t>
            </a:r>
            <a:endParaRPr lang="en-GB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259" y="4437112"/>
            <a:ext cx="5924550" cy="1114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0800000" flipV="1">
            <a:off x="1560849" y="5313867"/>
            <a:ext cx="175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Oscillation time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110205" y="3944421"/>
            <a:ext cx="263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Angle between B’ and B</a:t>
            </a:r>
            <a:endParaRPr lang="en-GB" dirty="0"/>
          </a:p>
        </p:txBody>
      </p:sp>
      <p:cxnSp>
        <p:nvCxnSpPr>
          <p:cNvPr id="10" name="Straight Arrow Connector 9"/>
          <p:cNvCxnSpPr>
            <a:endCxn id="7" idx="3"/>
          </p:cNvCxnSpPr>
          <p:nvPr/>
        </p:nvCxnSpPr>
        <p:spPr>
          <a:xfrm flipH="1">
            <a:off x="8777809" y="4313754"/>
            <a:ext cx="1132235" cy="680571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7" idx="1"/>
          </p:cNvCxnSpPr>
          <p:nvPr/>
        </p:nvCxnSpPr>
        <p:spPr>
          <a:xfrm flipV="1">
            <a:off x="2565227" y="4994325"/>
            <a:ext cx="288032" cy="234047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86909" y="5864778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Asymmetry B up vs down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6237635" y="5435266"/>
            <a:ext cx="432048" cy="495867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086909" y="4017659"/>
            <a:ext cx="150726" cy="727444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27537" y="366230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Storage time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320650" y="5463748"/>
            <a:ext cx="306887" cy="206120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058311" y="568319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 free time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8564162" y="5420830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Lineshape</a:t>
            </a:r>
            <a:r>
              <a:rPr lang="en-GB" dirty="0" smtClean="0"/>
              <a:t>, peak at B’=B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1"/>
          </p:cNvCxnSpPr>
          <p:nvPr/>
        </p:nvCxnSpPr>
        <p:spPr>
          <a:xfrm flipH="1" flipV="1">
            <a:off x="7533779" y="5297471"/>
            <a:ext cx="1030383" cy="308025"/>
          </a:xfrm>
          <a:prstGeom prst="straightConnector1">
            <a:avLst/>
          </a:prstGeom>
          <a:ln w="381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491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Initial sensitivity goal: exclude </a:t>
                </a:r>
                <a:r>
                  <a:rPr lang="el-GR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τ</a:t>
                </a:r>
                <a:r>
                  <a:rPr lang="en-GB" dirty="0" smtClean="0"/>
                  <a:t>&lt;100s </a:t>
                </a:r>
                <a:r>
                  <a:rPr lang="en-GB" dirty="0" smtClean="0"/>
                  <a:t>up to B’=100 </a:t>
                </a:r>
                <a:r>
                  <a:rPr lang="el-GR" dirty="0" smtClean="0"/>
                  <a:t>μ</a:t>
                </a:r>
                <a:r>
                  <a:rPr lang="en-GB" dirty="0" smtClean="0"/>
                  <a:t>T</a:t>
                </a:r>
              </a:p>
              <a:p>
                <a:r>
                  <a:rPr lang="en-GB" dirty="0" smtClean="0"/>
                  <a:t>Design Philosophy:</a:t>
                </a:r>
              </a:p>
              <a:p>
                <a:pPr lvl="1"/>
                <a:r>
                  <a:rPr lang="en-GB" dirty="0" smtClean="0"/>
                  <a:t>Use a big trap to maximise UCN counts</a:t>
                </a:r>
                <a:endParaRPr lang="en-GB" baseline="-25000" dirty="0" smtClean="0"/>
              </a:p>
              <a:p>
                <a:pPr lvl="1"/>
                <a:r>
                  <a:rPr lang="en-GB" dirty="0" smtClean="0"/>
                  <a:t>Normalise initial UCN using additional detector on source-side</a:t>
                </a:r>
              </a:p>
              <a:p>
                <a:pPr lvl="1"/>
                <a:r>
                  <a:rPr lang="en-GB" dirty="0" smtClean="0"/>
                  <a:t>Scan applied magnetic field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Sensitivity depends on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g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-&gt; little benefit to long run at one B field</a:t>
                </a:r>
                <a:endParaRPr lang="en-GB" dirty="0" smtClean="0"/>
              </a:p>
              <a:p>
                <a:r>
                  <a:rPr lang="en-GB" dirty="0" smtClean="0"/>
                  <a:t>B’=0 oscillation time already well </a:t>
                </a:r>
                <a:r>
                  <a:rPr lang="en-GB" dirty="0" smtClean="0"/>
                  <a:t>constrained: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Do not need to test B=0 case, eliminating costly magnetic shielding</a:t>
                </a:r>
              </a:p>
              <a:p>
                <a:pPr lvl="1"/>
                <a:r>
                  <a:rPr lang="en-GB" dirty="0" smtClean="0"/>
                  <a:t>Assume </a:t>
                </a:r>
                <a:r>
                  <a:rPr lang="el-GR" dirty="0" smtClean="0"/>
                  <a:t>μ</a:t>
                </a:r>
                <a:r>
                  <a:rPr lang="en-GB" dirty="0" smtClean="0"/>
                  <a:t>T </a:t>
                </a:r>
                <a:r>
                  <a:rPr lang="en-GB" dirty="0" smtClean="0"/>
                  <a:t>level homogeneity of B </a:t>
                </a:r>
                <a:r>
                  <a:rPr lang="en-GB" dirty="0" smtClean="0"/>
                  <a:t>sufficient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64" t="-23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28.01.2020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Nicholas Ayres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Experiment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538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16zu9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16zu9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3.xml><?xml version="1.0" encoding="utf-8"?>
<a:theme xmlns:a="http://schemas.openxmlformats.org/drawingml/2006/main" name="eth_praesentation_16zu9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4.xml><?xml version="1.0" encoding="utf-8"?>
<a:theme xmlns:a="http://schemas.openxmlformats.org/drawingml/2006/main" name="eth_praesentation_16zu9_ETH4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5.xml><?xml version="1.0" encoding="utf-8"?>
<a:theme xmlns:a="http://schemas.openxmlformats.org/drawingml/2006/main" name="eth_praesentation_16zu9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6.xml><?xml version="1.0" encoding="utf-8"?>
<a:theme xmlns:a="http://schemas.openxmlformats.org/drawingml/2006/main" name="eth_praesentation_16zu9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7.xml><?xml version="1.0" encoding="utf-8"?>
<a:theme xmlns:a="http://schemas.openxmlformats.org/drawingml/2006/main" name="eth_praesentation_16zu9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8.xml><?xml version="1.0" encoding="utf-8"?>
<a:theme xmlns:a="http://schemas.openxmlformats.org/drawingml/2006/main" name="eth_praesentation_16zu9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9.xml><?xml version="1.0" encoding="utf-8"?>
<a:theme xmlns:a="http://schemas.openxmlformats.org/drawingml/2006/main" name="eth_praesentation_16zu9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eth_praesentation_16zu9_en</Template>
  <TotalTime>0</TotalTime>
  <Words>1647</Words>
  <Application>Microsoft Office PowerPoint</Application>
  <PresentationFormat>Custom</PresentationFormat>
  <Paragraphs>216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Arial</vt:lpstr>
      <vt:lpstr>Calibri</vt:lpstr>
      <vt:lpstr>Cambria Math</vt:lpstr>
      <vt:lpstr>Wingdings</vt:lpstr>
      <vt:lpstr>eth_praesentation_16zu9_ETH1</vt:lpstr>
      <vt:lpstr>eth_praesentation_16zu9_ETH2</vt:lpstr>
      <vt:lpstr>eth_praesentation_16zu9_ETH3</vt:lpstr>
      <vt:lpstr>eth_praesentation_16zu9_ETH4</vt:lpstr>
      <vt:lpstr>eth_praesentation_16zu9_ETH5</vt:lpstr>
      <vt:lpstr>eth_praesentation_16zu9_ETH6</vt:lpstr>
      <vt:lpstr>eth_praesentation_16zu9_ETH7</vt:lpstr>
      <vt:lpstr>eth_praesentation_16zu9_ETH8</vt:lpstr>
      <vt:lpstr>eth_praesentation_16zu9_ETH9</vt:lpstr>
      <vt:lpstr>Letter of Intent: Search for Neutron to Mirror-Neutron Oscillations</vt:lpstr>
      <vt:lpstr>Overview</vt:lpstr>
      <vt:lpstr>Motivation: The Mirror World</vt:lpstr>
      <vt:lpstr>Experiments up to 2009</vt:lpstr>
      <vt:lpstr>The Berezhiani-Nesti Signal</vt:lpstr>
      <vt:lpstr>The 2017 PSI Measurement</vt:lpstr>
      <vt:lpstr>What are the remaining interesting regions?</vt:lpstr>
      <vt:lpstr>Principle of Experiment</vt:lpstr>
      <vt:lpstr>Principle of Experiment</vt:lpstr>
      <vt:lpstr>Principle of Experiment</vt:lpstr>
      <vt:lpstr>MC Simulations</vt:lpstr>
      <vt:lpstr>Sensitivity Reach</vt:lpstr>
      <vt:lpstr>The Collaboration</vt:lpstr>
      <vt:lpstr>Summary</vt:lpstr>
      <vt:lpstr>Backup</vt:lpstr>
      <vt:lpstr>Mirror Neutrons &amp; Neutron Lifetime puzzle</vt:lpstr>
      <vt:lpstr>Competing &amp; Complementary Experiments</vt:lpstr>
      <vt:lpstr>The 2017 PSI Measurement</vt:lpstr>
      <vt:lpstr>What are the remaining interesting regions?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p_rxermc2a@ethz.ch</dc:creator>
  <cp:lastModifiedBy>p_rxermc2a@ethz.ch</cp:lastModifiedBy>
  <cp:revision>103</cp:revision>
  <cp:lastPrinted>2020-01-27T16:24:04Z</cp:lastPrinted>
  <dcterms:created xsi:type="dcterms:W3CDTF">2020-01-20T13:00:03Z</dcterms:created>
  <dcterms:modified xsi:type="dcterms:W3CDTF">2020-01-28T12:41:41Z</dcterms:modified>
</cp:coreProperties>
</file>