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g" ContentType="video/m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1"/>
  </p:sldMasterIdLst>
  <p:notesMasterIdLst>
    <p:notesMasterId r:id="rId55"/>
  </p:notesMasterIdLst>
  <p:sldIdLst>
    <p:sldId id="258" r:id="rId2"/>
    <p:sldId id="257" r:id="rId3"/>
    <p:sldId id="261" r:id="rId4"/>
    <p:sldId id="272" r:id="rId5"/>
    <p:sldId id="1072" r:id="rId6"/>
    <p:sldId id="1073" r:id="rId7"/>
    <p:sldId id="415" r:id="rId8"/>
    <p:sldId id="298" r:id="rId9"/>
    <p:sldId id="299" r:id="rId10"/>
    <p:sldId id="301" r:id="rId11"/>
    <p:sldId id="1075" r:id="rId12"/>
    <p:sldId id="374" r:id="rId13"/>
    <p:sldId id="262" r:id="rId14"/>
    <p:sldId id="1081" r:id="rId15"/>
    <p:sldId id="1082" r:id="rId16"/>
    <p:sldId id="1084" r:id="rId17"/>
    <p:sldId id="1085" r:id="rId18"/>
    <p:sldId id="1088" r:id="rId19"/>
    <p:sldId id="1126" r:id="rId20"/>
    <p:sldId id="1097" r:id="rId21"/>
    <p:sldId id="1086" r:id="rId22"/>
    <p:sldId id="1095" r:id="rId23"/>
    <p:sldId id="1087" r:id="rId24"/>
    <p:sldId id="1098" r:id="rId25"/>
    <p:sldId id="1099" r:id="rId26"/>
    <p:sldId id="1090" r:id="rId27"/>
    <p:sldId id="1100" r:id="rId28"/>
    <p:sldId id="1091" r:id="rId29"/>
    <p:sldId id="1104" r:id="rId30"/>
    <p:sldId id="1106" r:id="rId31"/>
    <p:sldId id="1108" r:id="rId32"/>
    <p:sldId id="1092" r:id="rId33"/>
    <p:sldId id="1109" r:id="rId34"/>
    <p:sldId id="1112" r:id="rId35"/>
    <p:sldId id="1113" r:id="rId36"/>
    <p:sldId id="1115" r:id="rId37"/>
    <p:sldId id="1093" r:id="rId38"/>
    <p:sldId id="1110" r:id="rId39"/>
    <p:sldId id="1125" r:id="rId40"/>
    <p:sldId id="1094" r:id="rId41"/>
    <p:sldId id="398" r:id="rId42"/>
    <p:sldId id="264" r:id="rId43"/>
    <p:sldId id="410" r:id="rId44"/>
    <p:sldId id="1121" r:id="rId45"/>
    <p:sldId id="1101" r:id="rId46"/>
    <p:sldId id="1123" r:id="rId47"/>
    <p:sldId id="412" r:id="rId48"/>
    <p:sldId id="1122" r:id="rId49"/>
    <p:sldId id="413" r:id="rId50"/>
    <p:sldId id="1124" r:id="rId51"/>
    <p:sldId id="416" r:id="rId52"/>
    <p:sldId id="1127" r:id="rId53"/>
    <p:sldId id="406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J" initials="M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32FF"/>
    <a:srgbClr val="007836"/>
    <a:srgbClr val="05810C"/>
    <a:srgbClr val="3A73AF"/>
    <a:srgbClr val="0B1F8F"/>
    <a:srgbClr val="A12B2F"/>
    <a:srgbClr val="ECAA00"/>
    <a:srgbClr val="76777B"/>
    <a:srgbClr val="0060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39" autoAdjust="0"/>
    <p:restoredTop sz="96846" autoAdjust="0"/>
  </p:normalViewPr>
  <p:slideViewPr>
    <p:cSldViewPr snapToGrid="0" showGuides="1">
      <p:cViewPr varScale="1">
        <p:scale>
          <a:sx n="112" d="100"/>
          <a:sy n="112" d="100"/>
        </p:scale>
        <p:origin x="192" y="736"/>
      </p:cViewPr>
      <p:guideLst/>
    </p:cSldViewPr>
  </p:slideViewPr>
  <p:outlineViewPr>
    <p:cViewPr>
      <p:scale>
        <a:sx n="33" d="100"/>
        <a:sy n="33" d="100"/>
      </p:scale>
      <p:origin x="0" y="-172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0A489-9093-C54A-B1C3-374F661A0010}" type="datetimeFigureOut">
              <a:rPr lang="en-US" smtClean="0"/>
              <a:t>2/18/20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A7A1A-8011-3A42-91B8-EE1BD44E4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98491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-14246"/>
            <a:ext cx="9143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SECTION BREAK TITLE</a:t>
            </a:r>
          </a:p>
        </p:txBody>
      </p:sp>
    </p:spTree>
    <p:extLst>
      <p:ext uri="{BB962C8B-B14F-4D97-AF65-F5344CB8AC3E}">
        <p14:creationId xmlns:p14="http://schemas.microsoft.com/office/powerpoint/2010/main" val="186181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76630" y="1711594"/>
            <a:ext cx="3790374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6630" y="5497444"/>
            <a:ext cx="384048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4765130" y="1710816"/>
            <a:ext cx="3790374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765130" y="5496666"/>
            <a:ext cx="384048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71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85427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95879" y="3616113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81086" y="3616113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3079" y="1697093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3388286" y="1697093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261696" y="3618612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268896" y="1699592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THREE IMAGES –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</p:spTree>
    <p:extLst>
      <p:ext uri="{BB962C8B-B14F-4D97-AF65-F5344CB8AC3E}">
        <p14:creationId xmlns:p14="http://schemas.microsoft.com/office/powerpoint/2010/main" val="417488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701473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701473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701473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701473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706193"/>
            <a:ext cx="8434552" cy="1752260"/>
          </a:xfrm>
          <a:noFill/>
        </p:spPr>
        <p:txBody>
          <a:bodyPr lIns="0" tIns="91440"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800" b="1" i="0" kern="1200" cap="all" baseline="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four images, captions and bullets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4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3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1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20142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four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276999"/>
          </a:xfrm>
          <a:ln>
            <a:noFill/>
          </a:ln>
        </p:spPr>
        <p:txBody>
          <a:bodyPr b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7437" y="1574666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87437" y="344342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4912432" y="1574666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4912432" y="344342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87437" y="4025151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487437" y="589851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  <p:sp>
        <p:nvSpPr>
          <p:cNvPr id="24" name="Picture Placeholder 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912432" y="4025151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4912432" y="5902307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92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graph, chart or table slide. </a:t>
            </a:r>
            <a:br>
              <a:rPr lang="en-US" dirty="0"/>
            </a:br>
            <a:r>
              <a:rPr lang="en-US" dirty="0"/>
              <a:t>Headline in all caps, Arial Font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99606"/>
            <a:ext cx="8372901" cy="402985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an icon below to add a chart, graph, or table.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85775" y="6318955"/>
            <a:ext cx="3711039" cy="539045"/>
          </a:xfrm>
        </p:spPr>
        <p:txBody>
          <a:bodyPr bIns="0" anchor="t" anchorCtr="0"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50041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 userDrawn="1"/>
        </p:nvSpPr>
        <p:spPr>
          <a:xfrm>
            <a:off x="469900" y="6247222"/>
            <a:ext cx="138762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www.anl.gov</a:t>
            </a:r>
          </a:p>
        </p:txBody>
      </p:sp>
      <p:pic>
        <p:nvPicPr>
          <p:cNvPr id="8" name="Picture 7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984917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4246"/>
            <a:ext cx="9143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closing statement</a:t>
            </a:r>
          </a:p>
        </p:txBody>
      </p:sp>
    </p:spTree>
    <p:extLst>
      <p:ext uri="{BB962C8B-B14F-4D97-AF65-F5344CB8AC3E}">
        <p14:creationId xmlns:p14="http://schemas.microsoft.com/office/powerpoint/2010/main" val="1274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6724"/>
            <a:ext cx="9144000" cy="6864724"/>
          </a:xfrm>
          <a:prstGeom prst="rect">
            <a:avLst/>
          </a:prstGeom>
          <a:solidFill>
            <a:srgbClr val="1C1C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372901" cy="806017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AND CONTENT SLIDE. </a:t>
            </a:r>
            <a:br>
              <a:rPr lang="en-US" dirty="0"/>
            </a:br>
            <a:r>
              <a:rPr lang="en-US" dirty="0"/>
              <a:t>Headline in all caps, Arial Font</a:t>
            </a:r>
          </a:p>
        </p:txBody>
      </p:sp>
    </p:spTree>
    <p:extLst>
      <p:ext uri="{BB962C8B-B14F-4D97-AF65-F5344CB8AC3E}">
        <p14:creationId xmlns:p14="http://schemas.microsoft.com/office/powerpoint/2010/main" val="3595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86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3021" y="627296"/>
            <a:ext cx="1859645" cy="66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A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469900" y="6094281"/>
            <a:ext cx="5894492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431799" y="730250"/>
            <a:ext cx="618807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Optional one line subhead, </a:t>
            </a:r>
            <a:r>
              <a:rPr lang="en-US" dirty="0" err="1"/>
              <a:t>url</a:t>
            </a:r>
            <a:r>
              <a:rPr lang="en-US" dirty="0"/>
              <a:t> or date</a:t>
            </a:r>
          </a:p>
        </p:txBody>
      </p:sp>
    </p:spTree>
    <p:extLst>
      <p:ext uri="{BB962C8B-B14F-4D97-AF65-F5344CB8AC3E}">
        <p14:creationId xmlns:p14="http://schemas.microsoft.com/office/powerpoint/2010/main" val="218226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2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7020"/>
            <a:ext cx="9144000" cy="6011938"/>
          </a:xfrm>
          <a:prstGeom prst="rect">
            <a:avLst/>
          </a:prstGeom>
        </p:spPr>
      </p:pic>
      <p:sp>
        <p:nvSpPr>
          <p:cNvPr id="84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27020"/>
            <a:ext cx="9144000" cy="6011938"/>
          </a:xfrm>
          <a:solidFill>
            <a:schemeClr val="accent2">
              <a:alpha val="8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B 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" y="204952"/>
            <a:ext cx="5851526" cy="1292225"/>
          </a:xfrm>
        </p:spPr>
        <p:txBody>
          <a:bodyPr lIns="457200" rIns="274320" anchor="ctr"/>
          <a:lstStyle>
            <a:lvl1pPr marL="0" indent="0">
              <a:buNone/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presentation date</a:t>
            </a:r>
          </a:p>
        </p:txBody>
      </p:sp>
      <p:sp>
        <p:nvSpPr>
          <p:cNvPr id="8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6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89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90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73831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99995"/>
            <a:ext cx="8372901" cy="442277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add 1st-level bullet. Click an icon below to add table, graph or other imagery.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4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79" y="167614"/>
            <a:ext cx="1546986" cy="55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469900" y="6094281"/>
            <a:ext cx="5894492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899574"/>
            <a:ext cx="8925874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726366"/>
            <a:ext cx="8452904" cy="862880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 cover option c 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6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6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4589246"/>
            <a:ext cx="8484914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899573"/>
            <a:ext cx="224589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503238" y="366274"/>
            <a:ext cx="8484914" cy="331077"/>
          </a:xfrm>
        </p:spPr>
        <p:txBody>
          <a:bodyPr/>
          <a:lstStyle>
            <a:lvl1pPr marL="0" indent="0">
              <a:buNone/>
              <a:defRPr sz="1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z="1000" b="0" cap="all" dirty="0">
                <a:solidFill>
                  <a:srgbClr val="000000"/>
                </a:solidFill>
              </a:rPr>
              <a:t>Type in name of </a:t>
            </a:r>
            <a:r>
              <a:rPr lang="en-US" sz="1000" b="0" cap="all" dirty="0" err="1">
                <a:solidFill>
                  <a:srgbClr val="000000"/>
                </a:solidFill>
              </a:rPr>
              <a:t>fACILITY</a:t>
            </a:r>
            <a:r>
              <a:rPr lang="en-US" sz="1000" b="0" cap="all" dirty="0">
                <a:solidFill>
                  <a:srgbClr val="000000"/>
                </a:solidFill>
              </a:rPr>
              <a:t>, division, group, program or </a:t>
            </a:r>
            <a:r>
              <a:rPr lang="en-US" sz="1000" dirty="0">
                <a:solidFill>
                  <a:srgbClr val="000000"/>
                </a:solidFill>
              </a:rPr>
              <a:t>www.anl.gov</a:t>
            </a:r>
          </a:p>
        </p:txBody>
      </p:sp>
    </p:spTree>
    <p:extLst>
      <p:ext uri="{BB962C8B-B14F-4D97-AF65-F5344CB8AC3E}">
        <p14:creationId xmlns:p14="http://schemas.microsoft.com/office/powerpoint/2010/main" val="219085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979" y="320210"/>
            <a:ext cx="1546986" cy="55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469900" y="6094281"/>
            <a:ext cx="5894492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59068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59068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1681606"/>
            <a:ext cx="8925874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116710"/>
            <a:ext cx="6776128" cy="1119234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</a:t>
            </a:r>
            <a:br>
              <a:rPr lang="en-US" dirty="0"/>
            </a:br>
            <a:r>
              <a:rPr lang="en-US" dirty="0"/>
              <a:t>Cover option D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6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6" y="4959068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1229593"/>
            <a:ext cx="8484914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681605"/>
            <a:ext cx="224589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6170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ull Fr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6" y="0"/>
            <a:ext cx="8925873" cy="6858000"/>
          </a:xfrm>
          <a:solidFill>
            <a:schemeClr val="bg1"/>
          </a:solidFill>
        </p:spPr>
        <p:txBody>
          <a:bodyPr lIns="0" tIns="16459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 then right click image and “SEND IMAGE TO BACK”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775200"/>
            <a:ext cx="9144000" cy="2082800"/>
          </a:xfrm>
          <a:solidFill>
            <a:schemeClr val="tx2">
              <a:alpha val="91000"/>
            </a:schemeClr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5042974"/>
            <a:ext cx="8321040" cy="1373592"/>
          </a:xfrm>
        </p:spPr>
        <p:txBody>
          <a:bodyPr lIns="0" anchor="t"/>
          <a:lstStyle>
            <a:lvl1pPr>
              <a:defRPr sz="24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Full-frame image layout  –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0728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656122"/>
            <a:ext cx="9144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6" y="-1"/>
            <a:ext cx="8925873" cy="3656013"/>
          </a:xfrm>
          <a:solidFill>
            <a:schemeClr val="bg1"/>
          </a:solidFill>
        </p:spPr>
        <p:txBody>
          <a:bodyPr lIns="0"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one image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5949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WO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656122"/>
            <a:ext cx="9144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0"/>
            <a:ext cx="4480560" cy="3663950"/>
          </a:xfrm>
          <a:solidFill>
            <a:schemeClr val="bg1">
              <a:lumMod val="7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2525" y="0"/>
            <a:ext cx="4480560" cy="3663950"/>
          </a:xfrm>
          <a:solidFill>
            <a:schemeClr val="bg1">
              <a:lumMod val="8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TWO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70953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HRE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656122"/>
            <a:ext cx="9144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0"/>
            <a:ext cx="2990088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194237" y="0"/>
            <a:ext cx="2990088" cy="367364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186112" y="0"/>
            <a:ext cx="2957888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Three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1297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OU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0"/>
            <a:ext cx="9144000" cy="6858000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654175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654175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654175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654175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four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4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3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1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3"/>
          </p:nvPr>
        </p:nvSpPr>
        <p:spPr>
          <a:xfrm>
            <a:off x="0" y="-1"/>
            <a:ext cx="2286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9565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5" indent="0" algn="ctr">
              <a:buNone/>
              <a:defRPr sz="2000"/>
            </a:lvl2pPr>
            <a:lvl3pPr marL="914369" indent="0" algn="ctr">
              <a:buNone/>
              <a:defRPr sz="1800"/>
            </a:lvl3pPr>
            <a:lvl4pPr marL="1371553" indent="0" algn="ctr">
              <a:buNone/>
              <a:defRPr sz="1600"/>
            </a:lvl4pPr>
            <a:lvl5pPr marL="1828736" indent="0" algn="ctr">
              <a:buNone/>
              <a:defRPr sz="1600"/>
            </a:lvl5pPr>
            <a:lvl6pPr marL="2285921" indent="0" algn="ctr">
              <a:buNone/>
              <a:defRPr sz="1600"/>
            </a:lvl6pPr>
            <a:lvl7pPr marL="2743105" indent="0" algn="ctr">
              <a:buNone/>
              <a:defRPr sz="1600"/>
            </a:lvl7pPr>
            <a:lvl8pPr marL="3200290" indent="0" algn="ctr">
              <a:buNone/>
              <a:defRPr sz="1600"/>
            </a:lvl8pPr>
            <a:lvl9pPr marL="3657474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CC290-AE08-F34C-936B-60343EB51D31}" type="datetimeFigureOut">
              <a:rPr lang="en-US" smtClean="0"/>
              <a:t>2/18/20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7FB01-1F47-434F-821B-9889E863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60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50"/>
            <a:ext cx="8372901" cy="499714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148350" y="14455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02336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00588" y="1685707"/>
            <a:ext cx="402336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</p:spTree>
    <p:extLst>
      <p:ext uri="{BB962C8B-B14F-4D97-AF65-F5344CB8AC3E}">
        <p14:creationId xmlns:p14="http://schemas.microsoft.com/office/powerpoint/2010/main" val="340757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0895" y="2263770"/>
            <a:ext cx="41148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4875" y="2263770"/>
            <a:ext cx="41148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714875" y="1684229"/>
            <a:ext cx="41148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  <a:noFill/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60895" y="1684229"/>
            <a:ext cx="41148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with box treatment</a:t>
            </a:r>
          </a:p>
        </p:txBody>
      </p:sp>
    </p:spTree>
    <p:extLst>
      <p:ext uri="{BB962C8B-B14F-4D97-AF65-F5344CB8AC3E}">
        <p14:creationId xmlns:p14="http://schemas.microsoft.com/office/powerpoint/2010/main" val="34234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03575" y="1699995"/>
            <a:ext cx="4319750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699995"/>
            <a:ext cx="372948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95679" y="4080588"/>
            <a:ext cx="372948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503575" y="4066957"/>
            <a:ext cx="4319750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5309" y="1731527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9394" y="1720414"/>
            <a:ext cx="2023746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87014" y="3290408"/>
            <a:ext cx="2028507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THREE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045309" y="3304768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87013" y="4872981"/>
            <a:ext cx="2028507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3045309" y="4856121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3998349"/>
            <a:ext cx="4114800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3998349"/>
            <a:ext cx="4097585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69999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69999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top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</p:spTree>
    <p:extLst>
      <p:ext uri="{BB962C8B-B14F-4D97-AF65-F5344CB8AC3E}">
        <p14:creationId xmlns:p14="http://schemas.microsoft.com/office/powerpoint/2010/main" val="420135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1148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1699995"/>
            <a:ext cx="41148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64146" y="343731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30864" y="343731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bottom HORIZONTAL</a:t>
            </a:r>
            <a:br>
              <a:rPr lang="en-US" dirty="0"/>
            </a:br>
            <a:r>
              <a:rPr lang="en-US" dirty="0"/>
              <a:t>WITH CAPTIONS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76265" y="5735092"/>
            <a:ext cx="3995723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750289" y="5735092"/>
            <a:ext cx="3995723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457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miesen\Desktop\anlrgbpptlogo.png"/>
          <p:cNvPicPr>
            <a:picLocks noChangeAspect="1" noChangeArrowheads="1"/>
          </p:cNvPicPr>
          <p:nvPr/>
        </p:nvPicPr>
        <p:blipFill>
          <a:blip r:embed="rId2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1160" y="6436886"/>
            <a:ext cx="769422" cy="27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72901" cy="82894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Headline in all caps </a:t>
            </a:r>
            <a:r>
              <a:rPr lang="en-US" dirty="0" err="1"/>
              <a:t>28pt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preferred as one or two 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9995"/>
            <a:ext cx="8372901" cy="442277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/>
              <a:t>Click to add 1st-level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473709"/>
            <a:ext cx="457200" cy="182880"/>
          </a:xfrm>
          <a:prstGeom prst="rect">
            <a:avLst/>
          </a:prstGeom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0" y="-2"/>
            <a:ext cx="228600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3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686" r:id="rId2"/>
    <p:sldLayoutId id="2147483687" r:id="rId3"/>
    <p:sldLayoutId id="2147483688" r:id="rId4"/>
    <p:sldLayoutId id="2147483690" r:id="rId5"/>
    <p:sldLayoutId id="2147483774" r:id="rId6"/>
    <p:sldLayoutId id="2147483711" r:id="rId7"/>
    <p:sldLayoutId id="2147483692" r:id="rId8"/>
    <p:sldLayoutId id="2147483693" r:id="rId9"/>
    <p:sldLayoutId id="2147483709" r:id="rId10"/>
    <p:sldLayoutId id="2147483695" r:id="rId11"/>
    <p:sldLayoutId id="2147483739" r:id="rId12"/>
    <p:sldLayoutId id="2147483696" r:id="rId13"/>
    <p:sldLayoutId id="2147483689" r:id="rId14"/>
    <p:sldLayoutId id="2147483710" r:id="rId15"/>
    <p:sldLayoutId id="2147483706" r:id="rId16"/>
    <p:sldLayoutId id="2147483704" r:id="rId17"/>
    <p:sldLayoutId id="2147483769" r:id="rId18"/>
    <p:sldLayoutId id="2147483770" r:id="rId19"/>
    <p:sldLayoutId id="2147483771" r:id="rId20"/>
    <p:sldLayoutId id="2147483772" r:id="rId21"/>
    <p:sldLayoutId id="2147483761" r:id="rId22"/>
    <p:sldLayoutId id="2147483762" r:id="rId23"/>
    <p:sldLayoutId id="2147483763" r:id="rId24"/>
    <p:sldLayoutId id="2147483765" r:id="rId25"/>
    <p:sldLayoutId id="2147483766" r:id="rId26"/>
    <p:sldLayoutId id="2147483807" r:id="rId27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457200" rtl="0" eaLnBrk="1" latinLnBrk="0" hangingPunct="1">
        <a:lnSpc>
          <a:spcPct val="95000"/>
        </a:lnSpc>
        <a:spcBef>
          <a:spcPct val="0"/>
        </a:spcBef>
        <a:buNone/>
        <a:defRPr sz="2800" b="1" i="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457200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sz="1800" kern="1200" baseline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520700" indent="-236538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803275" indent="-187325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087438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»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5" Type="http://schemas.openxmlformats.org/officeDocument/2006/relationships/image" Target="../media/image14.png"/><Relationship Id="rId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tif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mp"/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Relationship Id="rId9" Type="http://schemas.openxmlformats.org/officeDocument/2006/relationships/image" Target="../media/image9.tmp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84.png"/><Relationship Id="rId7" Type="http://schemas.openxmlformats.org/officeDocument/2006/relationships/image" Target="../media/image53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2.png"/><Relationship Id="rId11" Type="http://schemas.openxmlformats.org/officeDocument/2006/relationships/image" Target="../media/image38.jpe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34.png"/><Relationship Id="rId3" Type="http://schemas.openxmlformats.org/officeDocument/2006/relationships/image" Target="../media/image89.png"/><Relationship Id="rId7" Type="http://schemas.openxmlformats.org/officeDocument/2006/relationships/image" Target="../media/image92.png"/><Relationship Id="rId12" Type="http://schemas.openxmlformats.org/officeDocument/2006/relationships/image" Target="../media/image105.emf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104.png"/><Relationship Id="rId9" Type="http://schemas.openxmlformats.org/officeDocument/2006/relationships/image" Target="../media/image9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8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103.emf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104.png"/><Relationship Id="rId10" Type="http://schemas.openxmlformats.org/officeDocument/2006/relationships/image" Target="../media/image94.png"/><Relationship Id="rId4" Type="http://schemas.openxmlformats.org/officeDocument/2006/relationships/image" Target="../media/image89.png"/><Relationship Id="rId9" Type="http://schemas.openxmlformats.org/officeDocument/2006/relationships/image" Target="../media/image9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2.png"/><Relationship Id="rId4" Type="http://schemas.openxmlformats.org/officeDocument/2006/relationships/image" Target="../media/image10.e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110.png"/><Relationship Id="rId3" Type="http://schemas.openxmlformats.org/officeDocument/2006/relationships/image" Target="../media/image103.emf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104.png"/><Relationship Id="rId15" Type="http://schemas.openxmlformats.org/officeDocument/2006/relationships/image" Target="../media/image112.png"/><Relationship Id="rId10" Type="http://schemas.openxmlformats.org/officeDocument/2006/relationships/image" Target="../media/image94.png"/><Relationship Id="rId4" Type="http://schemas.openxmlformats.org/officeDocument/2006/relationships/image" Target="../media/image89.png"/><Relationship Id="rId9" Type="http://schemas.openxmlformats.org/officeDocument/2006/relationships/image" Target="../media/image93.png"/><Relationship Id="rId14" Type="http://schemas.openxmlformats.org/officeDocument/2006/relationships/image" Target="../media/image11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5"/>
          <p:cNvSpPr>
            <a:spLocks noGrp="1"/>
          </p:cNvSpPr>
          <p:nvPr>
            <p:ph type="title"/>
          </p:nvPr>
        </p:nvSpPr>
        <p:spPr>
          <a:xfrm>
            <a:off x="1" y="1689100"/>
            <a:ext cx="4863724" cy="2706624"/>
          </a:xfrm>
        </p:spPr>
        <p:txBody>
          <a:bodyPr/>
          <a:lstStyle/>
          <a:p>
            <a:r>
              <a:rPr lang="en-US" dirty="0"/>
              <a:t>The magnetic field measurement for the Muon </a:t>
            </a:r>
            <a:r>
              <a:rPr lang="en-US" cap="none" dirty="0"/>
              <a:t>g-2</a:t>
            </a:r>
            <a:r>
              <a:rPr lang="en-US" dirty="0"/>
              <a:t> experiment with precision NMR</a:t>
            </a:r>
            <a:br>
              <a:rPr lang="en-US" dirty="0"/>
            </a:br>
            <a:endParaRPr lang="en-US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drhgfdjhngngfmhgmghmghjmghfmf</a:t>
            </a:r>
            <a:endParaRPr lang="en-US" dirty="0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Peter Winter	</a:t>
            </a:r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High Energy Physics Division</a:t>
            </a:r>
          </a:p>
          <a:p>
            <a:r>
              <a:rPr lang="en-US" dirty="0"/>
              <a:t>Argonne National Laboratory</a:t>
            </a:r>
          </a:p>
        </p:txBody>
      </p:sp>
      <p:pic>
        <p:nvPicPr>
          <p:cNvPr id="9" name="Fermilab_g-2_(E989)_ring.jpg" descr="Fermilab_g-2_(E989)_ring.jpg">
            <a:extLst>
              <a:ext uri="{FF2B5EF4-FFF2-40B4-BE49-F238E27FC236}">
                <a16:creationId xmlns:a16="http://schemas.microsoft.com/office/drawing/2014/main" id="{FF443497-07D1-794E-AA11-97BA157735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1011" y="1689100"/>
            <a:ext cx="4312989" cy="270662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281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9DBA-792C-0047-8A06-F1FFA4A6D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injection &amp; storage:</a:t>
            </a:r>
            <a:br>
              <a:rPr lang="en-US" dirty="0"/>
            </a:br>
            <a:r>
              <a:rPr lang="en-US" dirty="0"/>
              <a:t>electrostatic quadrupoles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A816D2-D61B-B54E-B036-EF46F0F10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4761" y="1282210"/>
            <a:ext cx="4055340" cy="4813924"/>
          </a:xfrm>
        </p:spPr>
        <p:txBody>
          <a:bodyPr/>
          <a:lstStyle/>
          <a:p>
            <a:r>
              <a:rPr lang="en-US" dirty="0"/>
              <a:t>Main B field provides radial focusing</a:t>
            </a:r>
          </a:p>
          <a:p>
            <a:r>
              <a:rPr lang="en-US" dirty="0"/>
              <a:t>Four electrostatic quadrupoles cover 43% of the storage ring for vertical focusing</a:t>
            </a:r>
          </a:p>
          <a:p>
            <a:r>
              <a:rPr lang="en-US" dirty="0"/>
              <a:t>Also used to scrape the beam after injection with circular collimators</a:t>
            </a:r>
          </a:p>
          <a:p>
            <a:endParaRPr lang="en-US" dirty="0"/>
          </a:p>
        </p:txBody>
      </p:sp>
      <p:pic>
        <p:nvPicPr>
          <p:cNvPr id="19" name="Fermilab_g-2_(E989)_ring.jpg" descr="Fermilab_g-2_(E989)_ring.jpg">
            <a:extLst>
              <a:ext uri="{FF2B5EF4-FFF2-40B4-BE49-F238E27FC236}">
                <a16:creationId xmlns:a16="http://schemas.microsoft.com/office/drawing/2014/main" id="{58B29B16-4F95-034C-8407-D68B007F373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521" y="1432105"/>
            <a:ext cx="4446767" cy="409853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Line">
            <a:extLst>
              <a:ext uri="{FF2B5EF4-FFF2-40B4-BE49-F238E27FC236}">
                <a16:creationId xmlns:a16="http://schemas.microsoft.com/office/drawing/2014/main" id="{9A041727-83FA-0B47-B8EF-FF653C882D63}"/>
              </a:ext>
            </a:extLst>
          </p:cNvPr>
          <p:cNvSpPr/>
          <p:nvPr/>
        </p:nvSpPr>
        <p:spPr>
          <a:xfrm>
            <a:off x="1572342" y="1366343"/>
            <a:ext cx="1036126" cy="735410"/>
          </a:xfrm>
          <a:prstGeom prst="line">
            <a:avLst/>
          </a:prstGeom>
          <a:ln w="76200">
            <a:solidFill>
              <a:srgbClr val="FFFF00"/>
            </a:solidFill>
            <a:tailEnd type="triangle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endParaRPr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442E09-9295-5C4E-9375-29909765A81B}"/>
              </a:ext>
            </a:extLst>
          </p:cNvPr>
          <p:cNvSpPr txBox="1"/>
          <p:nvPr/>
        </p:nvSpPr>
        <p:spPr>
          <a:xfrm>
            <a:off x="2593739" y="146851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Symbol" pitchFamily="2" charset="2"/>
              </a:rPr>
              <a:t>m</a:t>
            </a:r>
          </a:p>
        </p:txBody>
      </p:sp>
      <p:sp>
        <p:nvSpPr>
          <p:cNvPr id="25" name="Oval">
            <a:extLst>
              <a:ext uri="{FF2B5EF4-FFF2-40B4-BE49-F238E27FC236}">
                <a16:creationId xmlns:a16="http://schemas.microsoft.com/office/drawing/2014/main" id="{ACFDD777-F2F8-DA41-AE42-C6080E78AC39}"/>
              </a:ext>
            </a:extLst>
          </p:cNvPr>
          <p:cNvSpPr/>
          <p:nvPr/>
        </p:nvSpPr>
        <p:spPr>
          <a:xfrm rot="178741">
            <a:off x="1341931" y="4513393"/>
            <a:ext cx="1359883" cy="640334"/>
          </a:xfrm>
          <a:prstGeom prst="ellipse">
            <a:avLst/>
          </a:prstGeom>
          <a:ln w="38100">
            <a:solidFill>
              <a:srgbClr val="FFFF00"/>
            </a:solidFill>
          </a:ln>
        </p:spPr>
        <p:txBody>
          <a:bodyPr lIns="45719" rIns="45719" anchor="ctr"/>
          <a:lstStyle/>
          <a:p>
            <a:endParaRPr dirty="0">
              <a:solidFill>
                <a:srgbClr val="FFC000"/>
              </a:solidFill>
            </a:endParaRPr>
          </a:p>
        </p:txBody>
      </p:sp>
      <p:sp>
        <p:nvSpPr>
          <p:cNvPr id="16" name="Oval">
            <a:extLst>
              <a:ext uri="{FF2B5EF4-FFF2-40B4-BE49-F238E27FC236}">
                <a16:creationId xmlns:a16="http://schemas.microsoft.com/office/drawing/2014/main" id="{9C298335-D838-2641-9B18-CE0243F28292}"/>
              </a:ext>
            </a:extLst>
          </p:cNvPr>
          <p:cNvSpPr/>
          <p:nvPr/>
        </p:nvSpPr>
        <p:spPr>
          <a:xfrm rot="21365733">
            <a:off x="1311128" y="2044342"/>
            <a:ext cx="1359883" cy="640334"/>
          </a:xfrm>
          <a:prstGeom prst="ellipse">
            <a:avLst/>
          </a:prstGeom>
          <a:ln w="38100">
            <a:solidFill>
              <a:srgbClr val="FFFF00"/>
            </a:solidFill>
          </a:ln>
        </p:spPr>
        <p:txBody>
          <a:bodyPr lIns="45719" rIns="45719" anchor="ctr"/>
          <a:lstStyle/>
          <a:p>
            <a:endParaRPr dirty="0">
              <a:solidFill>
                <a:srgbClr val="FFC000"/>
              </a:solidFill>
            </a:endParaRPr>
          </a:p>
        </p:txBody>
      </p:sp>
      <p:sp>
        <p:nvSpPr>
          <p:cNvPr id="17" name="Oval">
            <a:extLst>
              <a:ext uri="{FF2B5EF4-FFF2-40B4-BE49-F238E27FC236}">
                <a16:creationId xmlns:a16="http://schemas.microsoft.com/office/drawing/2014/main" id="{B13B51D7-E7E9-6C49-8322-C46B41AFB809}"/>
              </a:ext>
            </a:extLst>
          </p:cNvPr>
          <p:cNvSpPr/>
          <p:nvPr/>
        </p:nvSpPr>
        <p:spPr>
          <a:xfrm rot="16017269">
            <a:off x="-222741" y="3369005"/>
            <a:ext cx="1359883" cy="640334"/>
          </a:xfrm>
          <a:prstGeom prst="ellipse">
            <a:avLst/>
          </a:prstGeom>
          <a:ln w="38100">
            <a:solidFill>
              <a:srgbClr val="FFFF00"/>
            </a:solidFill>
          </a:ln>
        </p:spPr>
        <p:txBody>
          <a:bodyPr lIns="45719" rIns="45719" anchor="ctr"/>
          <a:lstStyle/>
          <a:p>
            <a:endParaRPr dirty="0">
              <a:solidFill>
                <a:srgbClr val="FFC000"/>
              </a:solidFill>
            </a:endParaRPr>
          </a:p>
        </p:txBody>
      </p:sp>
      <p:sp>
        <p:nvSpPr>
          <p:cNvPr id="18" name="Oval">
            <a:extLst>
              <a:ext uri="{FF2B5EF4-FFF2-40B4-BE49-F238E27FC236}">
                <a16:creationId xmlns:a16="http://schemas.microsoft.com/office/drawing/2014/main" id="{4A78BAD0-C814-854E-B1A1-6915052337DA}"/>
              </a:ext>
            </a:extLst>
          </p:cNvPr>
          <p:cNvSpPr/>
          <p:nvPr/>
        </p:nvSpPr>
        <p:spPr>
          <a:xfrm rot="4149646">
            <a:off x="3190672" y="2900416"/>
            <a:ext cx="1359883" cy="640334"/>
          </a:xfrm>
          <a:prstGeom prst="ellipse">
            <a:avLst/>
          </a:prstGeom>
          <a:ln w="38100">
            <a:solidFill>
              <a:srgbClr val="FFFF00"/>
            </a:solidFill>
          </a:ln>
        </p:spPr>
        <p:txBody>
          <a:bodyPr lIns="45719" rIns="45719" anchor="ctr"/>
          <a:lstStyle/>
          <a:p>
            <a:endParaRPr dirty="0">
              <a:solidFill>
                <a:srgbClr val="FFC000"/>
              </a:solidFill>
            </a:endParaRPr>
          </a:p>
        </p:txBody>
      </p:sp>
      <p:grpSp>
        <p:nvGrpSpPr>
          <p:cNvPr id="21" name="Group">
            <a:extLst>
              <a:ext uri="{FF2B5EF4-FFF2-40B4-BE49-F238E27FC236}">
                <a16:creationId xmlns:a16="http://schemas.microsoft.com/office/drawing/2014/main" id="{8B34AAE8-45CB-DF43-A9BB-DDD742DC2DDF}"/>
              </a:ext>
            </a:extLst>
          </p:cNvPr>
          <p:cNvGrpSpPr/>
          <p:nvPr/>
        </p:nvGrpSpPr>
        <p:grpSpPr>
          <a:xfrm>
            <a:off x="4925649" y="3481370"/>
            <a:ext cx="4005074" cy="2583384"/>
            <a:chOff x="0" y="0"/>
            <a:chExt cx="4005073" cy="2583382"/>
          </a:xfrm>
        </p:grpSpPr>
        <p:pic>
          <p:nvPicPr>
            <p:cNvPr id="22" name="image29.png" descr="image29.png">
              <a:extLst>
                <a:ext uri="{FF2B5EF4-FFF2-40B4-BE49-F238E27FC236}">
                  <a16:creationId xmlns:a16="http://schemas.microsoft.com/office/drawing/2014/main" id="{4698A737-DBCA-CE49-951E-141653A97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4341"/>
              <a:ext cx="4005073" cy="2375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" name="Line">
              <a:extLst>
                <a:ext uri="{FF2B5EF4-FFF2-40B4-BE49-F238E27FC236}">
                  <a16:creationId xmlns:a16="http://schemas.microsoft.com/office/drawing/2014/main" id="{624CBF7B-BCE1-2F46-AC07-451378C75198}"/>
                </a:ext>
              </a:extLst>
            </p:cNvPr>
            <p:cNvSpPr/>
            <p:nvPr/>
          </p:nvSpPr>
          <p:spPr>
            <a:xfrm>
              <a:off x="1709653" y="501448"/>
              <a:ext cx="741627" cy="1"/>
            </a:xfrm>
            <a:prstGeom prst="line">
              <a:avLst/>
            </a:prstGeom>
            <a:noFill/>
            <a:ln w="101600" cap="flat">
              <a:solidFill>
                <a:srgbClr val="3A73A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3200"/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09B3563C-CEA2-5A4A-B8B1-20A6BBA33167}"/>
                </a:ext>
              </a:extLst>
            </p:cNvPr>
            <p:cNvSpPr/>
            <p:nvPr/>
          </p:nvSpPr>
          <p:spPr>
            <a:xfrm>
              <a:off x="1709653" y="2071286"/>
              <a:ext cx="741627" cy="1"/>
            </a:xfrm>
            <a:prstGeom prst="line">
              <a:avLst/>
            </a:prstGeom>
            <a:noFill/>
            <a:ln w="101600" cap="flat">
              <a:solidFill>
                <a:srgbClr val="3A73A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3200"/>
            </a:p>
          </p:txBody>
        </p:sp>
        <p:sp>
          <p:nvSpPr>
            <p:cNvPr id="27" name="Line">
              <a:extLst>
                <a:ext uri="{FF2B5EF4-FFF2-40B4-BE49-F238E27FC236}">
                  <a16:creationId xmlns:a16="http://schemas.microsoft.com/office/drawing/2014/main" id="{0DD6F790-C48D-A34B-95D1-768249EECC93}"/>
                </a:ext>
              </a:extLst>
            </p:cNvPr>
            <p:cNvSpPr/>
            <p:nvPr/>
          </p:nvSpPr>
          <p:spPr>
            <a:xfrm flipV="1">
              <a:off x="1294833" y="912911"/>
              <a:ext cx="1" cy="675234"/>
            </a:xfrm>
            <a:prstGeom prst="line">
              <a:avLst/>
            </a:prstGeom>
            <a:noFill/>
            <a:ln w="101600" cap="flat">
              <a:solidFill>
                <a:srgbClr val="C53A3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3200" dirty="0"/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CB7EDBB6-E17A-464A-A378-7BF46AFB39BA}"/>
                </a:ext>
              </a:extLst>
            </p:cNvPr>
            <p:cNvSpPr/>
            <p:nvPr/>
          </p:nvSpPr>
          <p:spPr>
            <a:xfrm flipV="1">
              <a:off x="2843159" y="912911"/>
              <a:ext cx="1" cy="675234"/>
            </a:xfrm>
            <a:prstGeom prst="line">
              <a:avLst/>
            </a:prstGeom>
            <a:noFill/>
            <a:ln w="101600" cap="flat">
              <a:solidFill>
                <a:srgbClr val="C53A3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3200"/>
            </a:p>
          </p:txBody>
        </p:sp>
        <p:sp>
          <p:nvSpPr>
            <p:cNvPr id="29" name="-">
              <a:extLst>
                <a:ext uri="{FF2B5EF4-FFF2-40B4-BE49-F238E27FC236}">
                  <a16:creationId xmlns:a16="http://schemas.microsoft.com/office/drawing/2014/main" id="{F75BAD8C-FD25-CE49-AEFF-1CFDBE5523ED}"/>
                </a:ext>
              </a:extLst>
            </p:cNvPr>
            <p:cNvSpPr txBox="1"/>
            <p:nvPr/>
          </p:nvSpPr>
          <p:spPr>
            <a:xfrm>
              <a:off x="988289" y="813646"/>
              <a:ext cx="207667" cy="645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defRPr sz="6500" b="1">
                  <a:solidFill>
                    <a:srgbClr val="EE220C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-</a:t>
              </a:r>
            </a:p>
          </p:txBody>
        </p:sp>
        <p:sp>
          <p:nvSpPr>
            <p:cNvPr id="30" name="-">
              <a:extLst>
                <a:ext uri="{FF2B5EF4-FFF2-40B4-BE49-F238E27FC236}">
                  <a16:creationId xmlns:a16="http://schemas.microsoft.com/office/drawing/2014/main" id="{25D8FC38-167A-4B47-BD56-B6E8EBBF0577}"/>
                </a:ext>
              </a:extLst>
            </p:cNvPr>
            <p:cNvSpPr txBox="1"/>
            <p:nvPr/>
          </p:nvSpPr>
          <p:spPr>
            <a:xfrm>
              <a:off x="2894554" y="824261"/>
              <a:ext cx="207667" cy="6572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defRPr sz="6500" b="1">
                  <a:solidFill>
                    <a:srgbClr val="EE220C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-</a:t>
              </a:r>
            </a:p>
          </p:txBody>
        </p:sp>
        <p:sp>
          <p:nvSpPr>
            <p:cNvPr id="33" name="+">
              <a:extLst>
                <a:ext uri="{FF2B5EF4-FFF2-40B4-BE49-F238E27FC236}">
                  <a16:creationId xmlns:a16="http://schemas.microsoft.com/office/drawing/2014/main" id="{CE8231DD-C91A-ED4B-9153-DD0D6013A5E4}"/>
                </a:ext>
              </a:extLst>
            </p:cNvPr>
            <p:cNvSpPr txBox="1"/>
            <p:nvPr/>
          </p:nvSpPr>
          <p:spPr>
            <a:xfrm>
              <a:off x="1896016" y="2006603"/>
              <a:ext cx="368847" cy="5767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3000" b="1">
                  <a:solidFill>
                    <a:srgbClr val="3A73AF"/>
                  </a:solidFill>
                </a:defRPr>
              </a:lvl1pPr>
            </a:lstStyle>
            <a:p>
              <a:r>
                <a:t>+</a:t>
              </a:r>
            </a:p>
          </p:txBody>
        </p:sp>
        <p:sp>
          <p:nvSpPr>
            <p:cNvPr id="34" name="+">
              <a:extLst>
                <a:ext uri="{FF2B5EF4-FFF2-40B4-BE49-F238E27FC236}">
                  <a16:creationId xmlns:a16="http://schemas.microsoft.com/office/drawing/2014/main" id="{FBE77C29-BFC7-DC4D-A808-753607958A9C}"/>
                </a:ext>
              </a:extLst>
            </p:cNvPr>
            <p:cNvSpPr txBox="1"/>
            <p:nvPr/>
          </p:nvSpPr>
          <p:spPr>
            <a:xfrm>
              <a:off x="1896016" y="0"/>
              <a:ext cx="368847" cy="5767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3000" b="1">
                  <a:solidFill>
                    <a:srgbClr val="3A73AF"/>
                  </a:solidFill>
                </a:defRPr>
              </a:lvl1pPr>
            </a:lstStyle>
            <a:p>
              <a:r>
                <a:t>+</a:t>
              </a:r>
            </a:p>
          </p:txBody>
        </p:sp>
        <p:sp>
          <p:nvSpPr>
            <p:cNvPr id="35" name="-">
              <a:extLst>
                <a:ext uri="{FF2B5EF4-FFF2-40B4-BE49-F238E27FC236}">
                  <a16:creationId xmlns:a16="http://schemas.microsoft.com/office/drawing/2014/main" id="{2ECB418B-83D6-804F-8A7D-E3D50E93D81B}"/>
                </a:ext>
              </a:extLst>
            </p:cNvPr>
            <p:cNvSpPr txBox="1"/>
            <p:nvPr/>
          </p:nvSpPr>
          <p:spPr>
            <a:xfrm>
              <a:off x="2936241" y="1007753"/>
              <a:ext cx="260869" cy="5767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3000" b="1">
                  <a:solidFill>
                    <a:srgbClr val="C53A32"/>
                  </a:solidFill>
                </a:defRPr>
              </a:lvl1pPr>
            </a:lstStyle>
            <a:p>
              <a:r>
                <a:t>-</a:t>
              </a:r>
            </a:p>
          </p:txBody>
        </p:sp>
        <p:sp>
          <p:nvSpPr>
            <p:cNvPr id="36" name="-">
              <a:extLst>
                <a:ext uri="{FF2B5EF4-FFF2-40B4-BE49-F238E27FC236}">
                  <a16:creationId xmlns:a16="http://schemas.microsoft.com/office/drawing/2014/main" id="{AE5BBF9E-C285-6349-83FD-C1831A22EEE2}"/>
                </a:ext>
              </a:extLst>
            </p:cNvPr>
            <p:cNvSpPr txBox="1"/>
            <p:nvPr/>
          </p:nvSpPr>
          <p:spPr>
            <a:xfrm>
              <a:off x="947346" y="711253"/>
              <a:ext cx="260869" cy="5767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3000" b="1">
                  <a:solidFill>
                    <a:srgbClr val="C53A32"/>
                  </a:solidFill>
                </a:defRPr>
              </a:lvl1pPr>
            </a:lstStyle>
            <a:p>
              <a:r>
                <a:t>-</a:t>
              </a:r>
            </a:p>
          </p:txBody>
        </p:sp>
        <p:grpSp>
          <p:nvGrpSpPr>
            <p:cNvPr id="37" name="Group">
              <a:extLst>
                <a:ext uri="{FF2B5EF4-FFF2-40B4-BE49-F238E27FC236}">
                  <a16:creationId xmlns:a16="http://schemas.microsoft.com/office/drawing/2014/main" id="{35AFBBEF-44DE-1A47-A5B4-1ADDAC7D180F}"/>
                </a:ext>
              </a:extLst>
            </p:cNvPr>
            <p:cNvGrpSpPr/>
            <p:nvPr/>
          </p:nvGrpSpPr>
          <p:grpSpPr>
            <a:xfrm>
              <a:off x="1370595" y="568210"/>
              <a:ext cx="1414628" cy="577083"/>
              <a:chOff x="0" y="0"/>
              <a:chExt cx="1414627" cy="577081"/>
            </a:xfrm>
          </p:grpSpPr>
          <p:sp>
            <p:nvSpPr>
              <p:cNvPr id="44" name="Connection Line">
                <a:extLst>
                  <a:ext uri="{FF2B5EF4-FFF2-40B4-BE49-F238E27FC236}">
                    <a16:creationId xmlns:a16="http://schemas.microsoft.com/office/drawing/2014/main" id="{F73A285E-9383-3E40-842C-AD158B75F984}"/>
                  </a:ext>
                </a:extLst>
              </p:cNvPr>
              <p:cNvSpPr/>
              <p:nvPr/>
            </p:nvSpPr>
            <p:spPr>
              <a:xfrm>
                <a:off x="0" y="0"/>
                <a:ext cx="607542" cy="577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0" h="20533" extrusionOk="0">
                    <a:moveTo>
                      <a:pt x="0" y="20398"/>
                    </a:moveTo>
                    <a:cubicBezTo>
                      <a:pt x="14510" y="21600"/>
                      <a:pt x="21600" y="14801"/>
                      <a:pt x="21269" y="0"/>
                    </a:cubicBezTo>
                  </a:path>
                </a:pathLst>
              </a:custGeom>
              <a:noFill/>
              <a:ln w="12700" cap="flat">
                <a:solidFill>
                  <a:srgbClr val="529E3E"/>
                </a:solidFill>
                <a:prstDash val="solid"/>
                <a:round/>
                <a:headEnd type="triangle" w="med" len="med"/>
              </a:ln>
              <a:effectLst>
                <a:outerShdw blurRad="381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45" name="Connection Line">
                <a:extLst>
                  <a:ext uri="{FF2B5EF4-FFF2-40B4-BE49-F238E27FC236}">
                    <a16:creationId xmlns:a16="http://schemas.microsoft.com/office/drawing/2014/main" id="{3177B462-F39A-6E40-9B41-8C227C4CDB02}"/>
                  </a:ext>
                </a:extLst>
              </p:cNvPr>
              <p:cNvSpPr/>
              <p:nvPr/>
            </p:nvSpPr>
            <p:spPr>
              <a:xfrm>
                <a:off x="807085" y="0"/>
                <a:ext cx="607543" cy="577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0" h="20533" extrusionOk="0">
                    <a:moveTo>
                      <a:pt x="21280" y="20398"/>
                    </a:moveTo>
                    <a:cubicBezTo>
                      <a:pt x="6770" y="21600"/>
                      <a:pt x="-320" y="14801"/>
                      <a:pt x="11" y="0"/>
                    </a:cubicBezTo>
                  </a:path>
                </a:pathLst>
              </a:custGeom>
              <a:noFill/>
              <a:ln w="12700" cap="flat">
                <a:solidFill>
                  <a:srgbClr val="529E3E"/>
                </a:solidFill>
                <a:prstDash val="solid"/>
                <a:round/>
                <a:headEnd type="triangle" w="med" len="med"/>
              </a:ln>
              <a:effectLst>
                <a:outerShdw blurRad="381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/>
              <a:lstStyle/>
              <a:p>
                <a:endParaRPr/>
              </a:p>
            </p:txBody>
          </p:sp>
        </p:grpSp>
        <p:grpSp>
          <p:nvGrpSpPr>
            <p:cNvPr id="38" name="Group">
              <a:extLst>
                <a:ext uri="{FF2B5EF4-FFF2-40B4-BE49-F238E27FC236}">
                  <a16:creationId xmlns:a16="http://schemas.microsoft.com/office/drawing/2014/main" id="{79463F3F-D98F-5F47-BA9E-20C42B0F92C5}"/>
                </a:ext>
              </a:extLst>
            </p:cNvPr>
            <p:cNvGrpSpPr/>
            <p:nvPr/>
          </p:nvGrpSpPr>
          <p:grpSpPr>
            <a:xfrm rot="10800000" flipH="1">
              <a:off x="1373125" y="1352190"/>
              <a:ext cx="1414628" cy="577083"/>
              <a:chOff x="0" y="0"/>
              <a:chExt cx="1414627" cy="577081"/>
            </a:xfrm>
          </p:grpSpPr>
          <p:sp>
            <p:nvSpPr>
              <p:cNvPr id="42" name="Connection Line">
                <a:extLst>
                  <a:ext uri="{FF2B5EF4-FFF2-40B4-BE49-F238E27FC236}">
                    <a16:creationId xmlns:a16="http://schemas.microsoft.com/office/drawing/2014/main" id="{8AE0281C-D5FE-6C4D-BAD6-AD1DE971FD9C}"/>
                  </a:ext>
                </a:extLst>
              </p:cNvPr>
              <p:cNvSpPr/>
              <p:nvPr/>
            </p:nvSpPr>
            <p:spPr>
              <a:xfrm>
                <a:off x="0" y="0"/>
                <a:ext cx="607542" cy="577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0" h="20533" extrusionOk="0">
                    <a:moveTo>
                      <a:pt x="0" y="20398"/>
                    </a:moveTo>
                    <a:cubicBezTo>
                      <a:pt x="14510" y="21600"/>
                      <a:pt x="21600" y="14801"/>
                      <a:pt x="21269" y="0"/>
                    </a:cubicBezTo>
                  </a:path>
                </a:pathLst>
              </a:custGeom>
              <a:noFill/>
              <a:ln w="12700" cap="flat">
                <a:solidFill>
                  <a:srgbClr val="529E3E"/>
                </a:solidFill>
                <a:prstDash val="solid"/>
                <a:round/>
                <a:headEnd type="triangle" w="med" len="med"/>
              </a:ln>
              <a:effectLst>
                <a:outerShdw blurRad="381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43" name="Connection Line">
                <a:extLst>
                  <a:ext uri="{FF2B5EF4-FFF2-40B4-BE49-F238E27FC236}">
                    <a16:creationId xmlns:a16="http://schemas.microsoft.com/office/drawing/2014/main" id="{6E1A4014-3878-AD42-8267-4CC120B9CF0D}"/>
                  </a:ext>
                </a:extLst>
              </p:cNvPr>
              <p:cNvSpPr/>
              <p:nvPr/>
            </p:nvSpPr>
            <p:spPr>
              <a:xfrm>
                <a:off x="807085" y="0"/>
                <a:ext cx="607543" cy="577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0" h="20533" extrusionOk="0">
                    <a:moveTo>
                      <a:pt x="21280" y="20398"/>
                    </a:moveTo>
                    <a:cubicBezTo>
                      <a:pt x="6770" y="21600"/>
                      <a:pt x="-320" y="14801"/>
                      <a:pt x="11" y="0"/>
                    </a:cubicBezTo>
                  </a:path>
                </a:pathLst>
              </a:custGeom>
              <a:noFill/>
              <a:ln w="12700" cap="flat">
                <a:solidFill>
                  <a:srgbClr val="529E3E"/>
                </a:solidFill>
                <a:prstDash val="solid"/>
                <a:round/>
                <a:headEnd type="triangle" w="med" len="med"/>
              </a:ln>
              <a:effectLst>
                <a:outerShdw blurRad="381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/>
              <a:lstStyle/>
              <a:p>
                <a:endParaRPr/>
              </a:p>
            </p:txBody>
          </p:sp>
        </p:grpSp>
        <p:sp>
          <p:nvSpPr>
            <p:cNvPr id="39" name="Line">
              <a:extLst>
                <a:ext uri="{FF2B5EF4-FFF2-40B4-BE49-F238E27FC236}">
                  <a16:creationId xmlns:a16="http://schemas.microsoft.com/office/drawing/2014/main" id="{CD4AD2F2-1B57-1B46-BD8F-2CFDEEA8E44D}"/>
                </a:ext>
              </a:extLst>
            </p:cNvPr>
            <p:cNvSpPr/>
            <p:nvPr/>
          </p:nvSpPr>
          <p:spPr>
            <a:xfrm>
              <a:off x="1383609" y="1239874"/>
              <a:ext cx="1366738" cy="1"/>
            </a:xfrm>
            <a:prstGeom prst="line">
              <a:avLst/>
            </a:prstGeom>
            <a:noFill/>
            <a:ln w="10795" cap="flat">
              <a:solidFill>
                <a:srgbClr val="8F7963"/>
              </a:solidFill>
              <a:prstDash val="sysDot"/>
              <a:miter lim="400000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" name="Line">
              <a:extLst>
                <a:ext uri="{FF2B5EF4-FFF2-40B4-BE49-F238E27FC236}">
                  <a16:creationId xmlns:a16="http://schemas.microsoft.com/office/drawing/2014/main" id="{03439CA4-7005-4145-9B8B-8A0311F81980}"/>
                </a:ext>
              </a:extLst>
            </p:cNvPr>
            <p:cNvSpPr/>
            <p:nvPr/>
          </p:nvSpPr>
          <p:spPr>
            <a:xfrm flipV="1">
              <a:off x="2066978" y="569751"/>
              <a:ext cx="1" cy="1366738"/>
            </a:xfrm>
            <a:prstGeom prst="line">
              <a:avLst/>
            </a:prstGeom>
            <a:noFill/>
            <a:ln w="10795" cap="flat">
              <a:solidFill>
                <a:srgbClr val="8F7963"/>
              </a:solidFill>
              <a:prstDash val="sysDot"/>
              <a:miter lim="400000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" name="Equation">
              <a:extLst>
                <a:ext uri="{FF2B5EF4-FFF2-40B4-BE49-F238E27FC236}">
                  <a16:creationId xmlns:a16="http://schemas.microsoft.com/office/drawing/2014/main" id="{4C42942A-4447-D944-AB3B-651359529C5C}"/>
                </a:ext>
              </a:extLst>
            </p:cNvPr>
            <p:cNvSpPr txBox="1"/>
            <p:nvPr/>
          </p:nvSpPr>
          <p:spPr>
            <a:xfrm>
              <a:off x="1561465" y="590343"/>
              <a:ext cx="65" cy="323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:endParaRPr sz="2100" dirty="0">
                <a:solidFill>
                  <a:srgbClr val="529E3E"/>
                </a:solidFill>
              </a:endParaRPr>
            </a:p>
          </p:txBody>
        </p:sp>
      </p:grpSp>
      <p:sp>
        <p:nvSpPr>
          <p:cNvPr id="46" name="d=77mm">
            <a:extLst>
              <a:ext uri="{FF2B5EF4-FFF2-40B4-BE49-F238E27FC236}">
                <a16:creationId xmlns:a16="http://schemas.microsoft.com/office/drawing/2014/main" id="{A9597FB9-C322-454D-99CB-2BA5B5152F01}"/>
              </a:ext>
            </a:extLst>
          </p:cNvPr>
          <p:cNvSpPr txBox="1"/>
          <p:nvPr/>
        </p:nvSpPr>
        <p:spPr>
          <a:xfrm>
            <a:off x="6295321" y="5926857"/>
            <a:ext cx="1767470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Quadrupole plates</a:t>
            </a:r>
            <a:endParaRPr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7" name="Slide Number Placeholder 4">
            <a:extLst>
              <a:ext uri="{FF2B5EF4-FFF2-40B4-BE49-F238E27FC236}">
                <a16:creationId xmlns:a16="http://schemas.microsoft.com/office/drawing/2014/main" id="{14B1A767-779D-A145-8F67-E48F2CDA313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6473709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92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a</a:t>
            </a:r>
            <a:r>
              <a:rPr lang="en-US" dirty="0"/>
              <a:t>: calorimeter &amp; Laser calibration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800600" y="3156595"/>
            <a:ext cx="4029501" cy="2966176"/>
          </a:xfrm>
        </p:spPr>
        <p:txBody>
          <a:bodyPr/>
          <a:lstStyle/>
          <a:p>
            <a:r>
              <a:rPr lang="en-US" dirty="0"/>
              <a:t>24 calorimeter stations: </a:t>
            </a:r>
          </a:p>
          <a:p>
            <a:pPr lvl="1"/>
            <a:r>
              <a:rPr lang="en-US" dirty="0"/>
              <a:t>54 PbF2 crystals per station</a:t>
            </a:r>
          </a:p>
          <a:p>
            <a:pPr lvl="1"/>
            <a:r>
              <a:rPr lang="en-US" dirty="0" err="1"/>
              <a:t>SiPM</a:t>
            </a:r>
            <a:r>
              <a:rPr lang="en-US" dirty="0"/>
              <a:t> readout for each crystal</a:t>
            </a:r>
          </a:p>
          <a:p>
            <a:pPr lvl="1"/>
            <a:r>
              <a:rPr lang="en-US" dirty="0"/>
              <a:t>800 MSPS signal digitization</a:t>
            </a:r>
          </a:p>
          <a:p>
            <a:pPr lvl="1"/>
            <a:endParaRPr lang="en-US" dirty="0"/>
          </a:p>
          <a:p>
            <a:r>
              <a:rPr lang="en-US" dirty="0"/>
              <a:t>Laser calibration system:</a:t>
            </a:r>
          </a:p>
          <a:p>
            <a:pPr lvl="1"/>
            <a:r>
              <a:rPr lang="en-US" dirty="0"/>
              <a:t>Each crystal receives laser pulse</a:t>
            </a:r>
          </a:p>
          <a:p>
            <a:pPr lvl="1"/>
            <a:r>
              <a:rPr lang="en-US" dirty="0"/>
              <a:t>Several monitors to correct for laser fluctuations</a:t>
            </a:r>
          </a:p>
          <a:p>
            <a:pPr lvl="1"/>
            <a:r>
              <a:rPr lang="en-US" dirty="0"/>
              <a:t>Demonstrated gain corrected to 10</a:t>
            </a:r>
            <a:r>
              <a:rPr lang="en-US" baseline="30000" dirty="0"/>
              <a:t>-4</a:t>
            </a:r>
            <a:r>
              <a:rPr lang="en-US" dirty="0"/>
              <a:t>/h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Fermilab_g-2_(E989)_ring.jpg" descr="Fermilab_g-2_(E989)_ring.jpg">
            <a:extLst>
              <a:ext uri="{FF2B5EF4-FFF2-40B4-BE49-F238E27FC236}">
                <a16:creationId xmlns:a16="http://schemas.microsoft.com/office/drawing/2014/main" id="{2998E883-3934-214C-AF91-9ABE1236709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521" y="1432105"/>
            <a:ext cx="4446767" cy="409853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Line">
            <a:extLst>
              <a:ext uri="{FF2B5EF4-FFF2-40B4-BE49-F238E27FC236}">
                <a16:creationId xmlns:a16="http://schemas.microsoft.com/office/drawing/2014/main" id="{186415BF-5CE1-B347-B3CF-AB044C239698}"/>
              </a:ext>
            </a:extLst>
          </p:cNvPr>
          <p:cNvSpPr/>
          <p:nvPr/>
        </p:nvSpPr>
        <p:spPr>
          <a:xfrm>
            <a:off x="1572342" y="1366343"/>
            <a:ext cx="1036126" cy="735410"/>
          </a:xfrm>
          <a:prstGeom prst="line">
            <a:avLst/>
          </a:prstGeom>
          <a:ln w="76200">
            <a:solidFill>
              <a:srgbClr val="FFFF00"/>
            </a:solidFill>
            <a:tailEnd type="triangle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endParaRPr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22B07D-9867-FF43-A1BE-AD51CAFEC09A}"/>
              </a:ext>
            </a:extLst>
          </p:cNvPr>
          <p:cNvSpPr txBox="1"/>
          <p:nvPr/>
        </p:nvSpPr>
        <p:spPr>
          <a:xfrm>
            <a:off x="2593739" y="146851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Symbol" pitchFamily="2" charset="2"/>
              </a:rPr>
              <a:t>m</a:t>
            </a:r>
          </a:p>
        </p:txBody>
      </p:sp>
      <p:pic>
        <p:nvPicPr>
          <p:cNvPr id="13" name="Screen Shot 2018-06-09 at 2.13.11 PM.png" descr="Screen Shot 2018-06-09 at 2.13.11 PM.png">
            <a:extLst>
              <a:ext uri="{FF2B5EF4-FFF2-40B4-BE49-F238E27FC236}">
                <a16:creationId xmlns:a16="http://schemas.microsoft.com/office/drawing/2014/main" id="{C0EFE75A-B563-B742-9208-8E3E465AC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040" y="1169348"/>
            <a:ext cx="1527219" cy="1854897"/>
          </a:xfrm>
          <a:prstGeom prst="rect">
            <a:avLst/>
          </a:prstGeom>
          <a:ln w="38100">
            <a:solidFill>
              <a:srgbClr val="FFFF00"/>
            </a:solidFill>
            <a:miter lim="400000"/>
          </a:ln>
        </p:spPr>
      </p:pic>
      <p:pic>
        <p:nvPicPr>
          <p:cNvPr id="14" name="Picture 16" descr="Picture 16">
            <a:extLst>
              <a:ext uri="{FF2B5EF4-FFF2-40B4-BE49-F238E27FC236}">
                <a16:creationId xmlns:a16="http://schemas.microsoft.com/office/drawing/2014/main" id="{E1ACB430-7FCC-6F47-986A-D522149BA4D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8483" y="893189"/>
            <a:ext cx="2831618" cy="1948496"/>
          </a:xfrm>
          <a:prstGeom prst="rect">
            <a:avLst/>
          </a:prstGeom>
          <a:ln w="57150">
            <a:solidFill>
              <a:srgbClr val="FFC000"/>
            </a:solidFill>
            <a:miter lim="400000"/>
          </a:ln>
        </p:spPr>
      </p:pic>
      <p:sp>
        <p:nvSpPr>
          <p:cNvPr id="16" name="Oval">
            <a:extLst>
              <a:ext uri="{FF2B5EF4-FFF2-40B4-BE49-F238E27FC236}">
                <a16:creationId xmlns:a16="http://schemas.microsoft.com/office/drawing/2014/main" id="{4C5FBC92-EEDC-9948-B070-7B88F1ACAF77}"/>
              </a:ext>
            </a:extLst>
          </p:cNvPr>
          <p:cNvSpPr/>
          <p:nvPr/>
        </p:nvSpPr>
        <p:spPr>
          <a:xfrm rot="927826">
            <a:off x="2143120" y="2309007"/>
            <a:ext cx="593584" cy="640334"/>
          </a:xfrm>
          <a:prstGeom prst="ellipse">
            <a:avLst/>
          </a:prstGeom>
          <a:ln w="38100">
            <a:solidFill>
              <a:srgbClr val="FFFF00"/>
            </a:solidFill>
          </a:ln>
        </p:spPr>
        <p:txBody>
          <a:bodyPr lIns="45719" rIns="45719" anchor="ctr"/>
          <a:lstStyle/>
          <a:p>
            <a:endParaRPr dirty="0">
              <a:solidFill>
                <a:srgbClr val="FFC00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FA605BF-5B8E-3F48-8504-7C157216F20B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2354546" y="2937751"/>
            <a:ext cx="1525494" cy="86494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E9DD1A0-9E66-EC45-BD9A-E7B2ED490B7D}"/>
              </a:ext>
            </a:extLst>
          </p:cNvPr>
          <p:cNvCxnSpPr>
            <a:cxnSpLocks/>
          </p:cNvCxnSpPr>
          <p:nvPr/>
        </p:nvCxnSpPr>
        <p:spPr>
          <a:xfrm flipV="1">
            <a:off x="2460542" y="1161988"/>
            <a:ext cx="1419498" cy="1156106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">
            <a:extLst>
              <a:ext uri="{FF2B5EF4-FFF2-40B4-BE49-F238E27FC236}">
                <a16:creationId xmlns:a16="http://schemas.microsoft.com/office/drawing/2014/main" id="{20195BD8-5547-734F-AE44-31A3560E4B79}"/>
              </a:ext>
            </a:extLst>
          </p:cNvPr>
          <p:cNvSpPr/>
          <p:nvPr/>
        </p:nvSpPr>
        <p:spPr>
          <a:xfrm rot="927826">
            <a:off x="4737050" y="1342753"/>
            <a:ext cx="593584" cy="640334"/>
          </a:xfrm>
          <a:prstGeom prst="ellipse">
            <a:avLst/>
          </a:prstGeom>
          <a:ln w="38100">
            <a:solidFill>
              <a:srgbClr val="FFC000"/>
            </a:solidFill>
          </a:ln>
        </p:spPr>
        <p:txBody>
          <a:bodyPr lIns="45719" rIns="45719" anchor="ctr"/>
          <a:lstStyle/>
          <a:p>
            <a:endParaRPr dirty="0">
              <a:solidFill>
                <a:srgbClr val="FFC000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344AB5-2E01-2847-8E86-CED6F15C9163}"/>
              </a:ext>
            </a:extLst>
          </p:cNvPr>
          <p:cNvCxnSpPr>
            <a:cxnSpLocks/>
            <a:stCxn id="20" idx="4"/>
          </p:cNvCxnSpPr>
          <p:nvPr/>
        </p:nvCxnSpPr>
        <p:spPr>
          <a:xfrm>
            <a:off x="4948476" y="1971497"/>
            <a:ext cx="996384" cy="870188"/>
          </a:xfrm>
          <a:prstGeom prst="line">
            <a:avLst/>
          </a:prstGeom>
          <a:ln w="3810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84C0F0A-FC31-834A-88C5-17F628E315F0}"/>
              </a:ext>
            </a:extLst>
          </p:cNvPr>
          <p:cNvCxnSpPr>
            <a:cxnSpLocks/>
          </p:cNvCxnSpPr>
          <p:nvPr/>
        </p:nvCxnSpPr>
        <p:spPr>
          <a:xfrm flipV="1">
            <a:off x="5054472" y="879504"/>
            <a:ext cx="890388" cy="472338"/>
          </a:xfrm>
          <a:prstGeom prst="line">
            <a:avLst/>
          </a:prstGeom>
          <a:ln w="3810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Screen Shot 2018-06-13 at 9.06.13 AM.png" descr="Screen Shot 2018-06-13 at 9.06.13 AM.png">
            <a:extLst>
              <a:ext uri="{FF2B5EF4-FFF2-40B4-BE49-F238E27FC236}">
                <a16:creationId xmlns:a16="http://schemas.microsoft.com/office/drawing/2014/main" id="{4B84AFCD-3066-0645-A492-9F96A1C005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074" y="4467991"/>
            <a:ext cx="3026944" cy="200571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191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EFD23-EBC5-6B4F-B761-71F20FA50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Precision goals for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a</a:t>
            </a:r>
            <a:r>
              <a:rPr lang="en-US" cap="none" dirty="0"/>
              <a:t> AND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D8594-90A0-B84E-AD81-5CD8E0E6C3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30" name="Table">
            <a:extLst>
              <a:ext uri="{FF2B5EF4-FFF2-40B4-BE49-F238E27FC236}">
                <a16:creationId xmlns:a16="http://schemas.microsoft.com/office/drawing/2014/main" id="{3F26F3EC-EA6C-7E42-AB01-7198201691D6}"/>
              </a:ext>
            </a:extLst>
          </p:cNvPr>
          <p:cNvGraphicFramePr/>
          <p:nvPr/>
        </p:nvGraphicFramePr>
        <p:xfrm>
          <a:off x="4145871" y="3961785"/>
          <a:ext cx="4684229" cy="2323574"/>
        </p:xfrm>
        <a:graphic>
          <a:graphicData uri="http://schemas.openxmlformats.org/drawingml/2006/table">
            <a:tbl>
              <a:tblPr firstCol="1" lastRow="1" bandRow="1"/>
              <a:tblGrid>
                <a:gridCol w="2111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6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6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722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29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rPr sz="1300" dirty="0" err="1">
                          <a:solidFill>
                            <a:schemeClr val="bg1"/>
                          </a:solidFill>
                        </a:rPr>
                        <a:t>ω</a:t>
                      </a:r>
                      <a:r>
                        <a:rPr sz="1300" baseline="-5999" dirty="0" err="1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sz="1300" baseline="-5999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300" baseline="-5999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go</a:t>
                      </a:r>
                      <a:r>
                        <a:rPr sz="1300" dirty="0">
                          <a:solidFill>
                            <a:schemeClr val="bg1"/>
                          </a:solidFill>
                        </a:rPr>
                        <a:t>al: Factor of 2.5 Improvement</a:t>
                      </a:r>
                    </a:p>
                  </a:txBody>
                  <a:tcPr marL="77501" marR="77501" marT="38751" marB="387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D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9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Category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0365C0"/>
                      </a:solidFill>
                      <a:miter lim="400000"/>
                    </a:lnR>
                    <a:lnT w="0">
                      <a:miter lim="400000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E821 (ppb)</a:t>
                      </a:r>
                    </a:p>
                  </a:txBody>
                  <a:tcPr marL="23382" marR="23382" marT="23382" marB="23382" anchor="ctr" horzOverflow="overflow">
                    <a:lnL w="38100">
                      <a:solidFill>
                        <a:srgbClr val="0365C0"/>
                      </a:solidFill>
                      <a:miter lim="400000"/>
                    </a:lnL>
                    <a:lnR w="38100">
                      <a:solidFill>
                        <a:srgbClr val="0365C0"/>
                      </a:solidFill>
                      <a:miter lim="400000"/>
                    </a:lnR>
                    <a:lnT w="0">
                      <a:miter lim="400000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E989 Goal (ppb)</a:t>
                      </a:r>
                    </a:p>
                  </a:txBody>
                  <a:tcPr marL="23382" marR="23382" marT="23382" marB="23382" anchor="ctr" horzOverflow="overflow">
                    <a:lnL w="38100">
                      <a:solidFill>
                        <a:srgbClr val="0365C0"/>
                      </a:solidFill>
                      <a:miter lim="4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>
                      <a:miter lim="400000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65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9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Field Calibration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65C0">
                        <a:satOff val="-3355"/>
                        <a:lumOff val="2661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35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51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Trolley Measurements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65C0">
                        <a:satOff val="-3355"/>
                        <a:lumOff val="2661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18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Fixed Probe Interpolation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65C0">
                        <a:satOff val="-3355"/>
                        <a:lumOff val="2661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70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51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Muon Convolution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65C0">
                        <a:satOff val="-3355"/>
                        <a:lumOff val="2661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9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Time-Dependent Fields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65C0">
                        <a:satOff val="-3355"/>
                        <a:lumOff val="2661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–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9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0" dirty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Others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65C0">
                        <a:satOff val="-3355"/>
                        <a:lumOff val="2661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100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9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Quadrature Sum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170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70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31" name="Table">
            <a:extLst>
              <a:ext uri="{FF2B5EF4-FFF2-40B4-BE49-F238E27FC236}">
                <a16:creationId xmlns:a16="http://schemas.microsoft.com/office/drawing/2014/main" id="{42BA2DA9-5F5E-FA42-9457-127B7BA02D5A}"/>
              </a:ext>
            </a:extLst>
          </p:cNvPr>
          <p:cNvGraphicFramePr/>
          <p:nvPr/>
        </p:nvGraphicFramePr>
        <p:xfrm>
          <a:off x="4137603" y="1277413"/>
          <a:ext cx="4693347" cy="2127838"/>
        </p:xfrm>
        <a:graphic>
          <a:graphicData uri="http://schemas.openxmlformats.org/drawingml/2006/table">
            <a:tbl>
              <a:tblPr firstCol="1" lastRow="1" bandRow="1"/>
              <a:tblGrid>
                <a:gridCol w="2021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5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105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29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rPr sz="1300" dirty="0" err="1">
                          <a:solidFill>
                            <a:schemeClr val="bg1"/>
                          </a:solidFill>
                        </a:rPr>
                        <a:t>ω</a:t>
                      </a:r>
                      <a:r>
                        <a:rPr sz="1300" baseline="-5999" dirty="0" err="1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sz="1300" baseline="-5999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300" baseline="-5999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sz="1300" dirty="0">
                          <a:solidFill>
                            <a:schemeClr val="bg1"/>
                          </a:solidFill>
                        </a:rPr>
                        <a:t>oal: Factor of 3 Improvement</a:t>
                      </a:r>
                    </a:p>
                  </a:txBody>
                  <a:tcPr marL="77501" marR="77501" marT="38751" marB="387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2506">
                        <a:hueOff val="-176146"/>
                        <a:satOff val="3665"/>
                        <a:lumOff val="-1398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8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Category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C82506"/>
                      </a:solidFill>
                      <a:miter lim="400000"/>
                    </a:lnR>
                    <a:lnT w="0">
                      <a:miter lim="400000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2506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E821 (ppb)</a:t>
                      </a:r>
                    </a:p>
                  </a:txBody>
                  <a:tcPr marL="23382" marR="23382" marT="23382" marB="23382" anchor="ctr" horzOverflow="overflow">
                    <a:lnL w="38100">
                      <a:solidFill>
                        <a:srgbClr val="C82506"/>
                      </a:solidFill>
                      <a:miter lim="400000"/>
                    </a:lnL>
                    <a:lnR w="38100">
                      <a:solidFill>
                        <a:srgbClr val="C82506"/>
                      </a:solidFill>
                      <a:miter lim="400000"/>
                    </a:lnR>
                    <a:lnT w="0">
                      <a:miter lim="400000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2506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E989 Goal (ppb)</a:t>
                      </a:r>
                    </a:p>
                  </a:txBody>
                  <a:tcPr marL="23382" marR="23382" marT="23382" marB="23382" anchor="ctr" horzOverflow="overflow">
                    <a:lnL w="38100">
                      <a:solidFill>
                        <a:srgbClr val="C82506"/>
                      </a:solidFill>
                      <a:miter lim="4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>
                      <a:miter lim="400000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250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8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Gain Changes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2506">
                        <a:hueOff val="-444211"/>
                        <a:satOff val="-14915"/>
                        <a:lumOff val="22857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120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8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Lost Muons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2506">
                        <a:hueOff val="-444211"/>
                        <a:satOff val="-14915"/>
                        <a:lumOff val="22857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90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8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Pileup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2506">
                        <a:hueOff val="-444211"/>
                        <a:satOff val="-14915"/>
                        <a:lumOff val="22857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8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Horizontal CBO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2506">
                        <a:hueOff val="-444211"/>
                        <a:satOff val="-14915"/>
                        <a:lumOff val="22857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70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&lt; 30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8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E-field/pitch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2506">
                        <a:hueOff val="-444211"/>
                        <a:satOff val="-14915"/>
                        <a:lumOff val="22857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110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8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Quadrature Sum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214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"/>
                          <a:ea typeface="Helvetica"/>
                          <a:cs typeface="Helvetica"/>
                        </a:defRPr>
                      </a:lvl9pPr>
                    </a:lstStyle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70</a:t>
                      </a:r>
                    </a:p>
                  </a:txBody>
                  <a:tcPr marL="23382" marR="23382" marT="23382" marB="233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2" name="Content Placeholder 7">
            <a:extLst>
              <a:ext uri="{FF2B5EF4-FFF2-40B4-BE49-F238E27FC236}">
                <a16:creationId xmlns:a16="http://schemas.microsoft.com/office/drawing/2014/main" id="{529D47F1-B0F4-9D43-8463-514BADD821BC}"/>
              </a:ext>
            </a:extLst>
          </p:cNvPr>
          <p:cNvSpPr txBox="1">
            <a:spLocks/>
          </p:cNvSpPr>
          <p:nvPr/>
        </p:nvSpPr>
        <p:spPr>
          <a:xfrm>
            <a:off x="457200" y="1129465"/>
            <a:ext cx="3448975" cy="2423733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Key upgrades for </a:t>
            </a:r>
            <a:r>
              <a:rPr lang="en-US" dirty="0">
                <a:latin typeface="Symbol" pitchFamily="2" charset="2"/>
              </a:rPr>
              <a:t>w</a:t>
            </a:r>
            <a:r>
              <a:rPr lang="en-US" baseline="-25000" dirty="0"/>
              <a:t>a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Segmented calorimeters</a:t>
            </a:r>
          </a:p>
          <a:p>
            <a:pPr lvl="1"/>
            <a:r>
              <a:rPr lang="en-US" dirty="0"/>
              <a:t>New laser calibration system </a:t>
            </a:r>
          </a:p>
          <a:p>
            <a:pPr lvl="1"/>
            <a:r>
              <a:rPr lang="en-US" dirty="0"/>
              <a:t>Better kicker and quadrupoles </a:t>
            </a:r>
          </a:p>
          <a:p>
            <a:pPr lvl="1"/>
            <a:r>
              <a:rPr lang="en-US" dirty="0"/>
              <a:t>In-vacuum straw trackers </a:t>
            </a:r>
          </a:p>
          <a:p>
            <a:pPr lvl="1"/>
            <a:r>
              <a:rPr lang="en-US" dirty="0"/>
              <a:t>New fast digitization &amp; DAQ</a:t>
            </a:r>
          </a:p>
          <a:p>
            <a:pPr lvl="1"/>
            <a:r>
              <a:rPr lang="en-US" dirty="0"/>
              <a:t>...</a:t>
            </a:r>
          </a:p>
          <a:p>
            <a:endParaRPr lang="en-US" dirty="0"/>
          </a:p>
        </p:txBody>
      </p:sp>
      <p:sp>
        <p:nvSpPr>
          <p:cNvPr id="33" name="Content Placeholder 7">
            <a:extLst>
              <a:ext uri="{FF2B5EF4-FFF2-40B4-BE49-F238E27FC236}">
                <a16:creationId xmlns:a16="http://schemas.microsoft.com/office/drawing/2014/main" id="{19D4C197-88CB-004C-9BBC-DE3CE98D44C9}"/>
              </a:ext>
            </a:extLst>
          </p:cNvPr>
          <p:cNvSpPr txBox="1">
            <a:spLocks/>
          </p:cNvSpPr>
          <p:nvPr/>
        </p:nvSpPr>
        <p:spPr>
          <a:xfrm>
            <a:off x="457200" y="3861629"/>
            <a:ext cx="3448975" cy="2423733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Key upgrades for </a:t>
            </a:r>
            <a:r>
              <a:rPr lang="en-US" dirty="0">
                <a:latin typeface="Symbol" pitchFamily="2" charset="2"/>
              </a:rPr>
              <a:t>w</a:t>
            </a:r>
            <a:r>
              <a:rPr lang="en-US" baseline="-25000" dirty="0"/>
              <a:t>p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New fixed NMR probes with signal digitization</a:t>
            </a:r>
          </a:p>
          <a:p>
            <a:pPr lvl="1"/>
            <a:r>
              <a:rPr lang="en-US" dirty="0"/>
              <a:t>Upgraded field mapping trolley with signal digitization</a:t>
            </a:r>
          </a:p>
          <a:p>
            <a:pPr lvl="1"/>
            <a:r>
              <a:rPr lang="en-US" dirty="0"/>
              <a:t>Improved calibration probe</a:t>
            </a:r>
          </a:p>
          <a:p>
            <a:pPr lvl="1"/>
            <a:r>
              <a:rPr lang="en-US" dirty="0"/>
              <a:t>Better magnet homogeneity</a:t>
            </a:r>
          </a:p>
          <a:p>
            <a:pPr lvl="1"/>
            <a:r>
              <a:rPr lang="en-US" dirty="0"/>
              <a:t>...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64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" y="-14246"/>
                <a:ext cx="9143999" cy="5999163"/>
              </a:xfrm>
            </p:spPr>
            <p:txBody>
              <a:bodyPr/>
              <a:lstStyle/>
              <a:p>
                <a:r>
                  <a:rPr lang="en-US" dirty="0"/>
                  <a:t>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𝝎</m:t>
                            </m:r>
                          </m:e>
                        </m:acc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dirty="0"/>
                  <a:t> in muon </a:t>
                </a:r>
                <a:r>
                  <a:rPr lang="en-US" cap="none" dirty="0"/>
                  <a:t>g-2</a:t>
                </a:r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" y="-14246"/>
                <a:ext cx="9143999" cy="59991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668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: How the pieces come together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A3B21-58AF-DF49-AD2A-775A42BDCF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u="sng" dirty="0"/>
              <a:t>measure</a:t>
            </a:r>
            <a:r>
              <a:rPr lang="en-US" dirty="0"/>
              <a:t> the magnetic field?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CEE1B7-2C36-0245-BF17-BA9D97712955}"/>
              </a:ext>
            </a:extLst>
          </p:cNvPr>
          <p:cNvSpPr txBox="1">
            <a:spLocks/>
          </p:cNvSpPr>
          <p:nvPr/>
        </p:nvSpPr>
        <p:spPr>
          <a:xfrm>
            <a:off x="3498684" y="1401689"/>
            <a:ext cx="2103140" cy="377026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367628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f_coil.jpg">
            <a:extLst>
              <a:ext uri="{FF2B5EF4-FFF2-40B4-BE49-F238E27FC236}">
                <a16:creationId xmlns:a16="http://schemas.microsoft.com/office/drawing/2014/main" id="{5961F41C-83A0-3D4B-8146-93F46A2F1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06712">
            <a:off x="2991281" y="1789378"/>
            <a:ext cx="1121670" cy="1121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measure the field: NMR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A8B19-E7CA-964E-AD5E-A4D6441F0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5596"/>
            <a:ext cx="8372901" cy="4422776"/>
          </a:xfrm>
        </p:spPr>
        <p:txBody>
          <a:bodyPr/>
          <a:lstStyle/>
          <a:p>
            <a:r>
              <a:rPr lang="en-US" dirty="0"/>
              <a:t>Nuclear Magnetic Resonance (NMR)</a:t>
            </a:r>
          </a:p>
          <a:p>
            <a:pPr lvl="1"/>
            <a:r>
              <a:rPr lang="en-US" dirty="0"/>
              <a:t>Extremely precise (~1 ppb)</a:t>
            </a:r>
          </a:p>
          <a:p>
            <a:pPr lvl="1"/>
            <a:r>
              <a:rPr lang="en-US" dirty="0"/>
              <a:t>Can be very accurate (&lt;35 ppb)</a:t>
            </a:r>
          </a:p>
          <a:p>
            <a:pPr lvl="1"/>
            <a:r>
              <a:rPr lang="en-US" dirty="0"/>
              <a:t>Measures only the total field B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36B104-2489-F442-B219-CCB3FE4CF0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422"/>
          <a:stretch/>
        </p:blipFill>
        <p:spPr>
          <a:xfrm>
            <a:off x="5172677" y="1461885"/>
            <a:ext cx="1737806" cy="1714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BADDE7-765E-9B42-826E-13889CDBB8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853"/>
          <a:stretch/>
        </p:blipFill>
        <p:spPr>
          <a:xfrm>
            <a:off x="6872383" y="1474585"/>
            <a:ext cx="1792794" cy="17145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78860BB-9513-E143-8D07-995DC6171118}"/>
              </a:ext>
            </a:extLst>
          </p:cNvPr>
          <p:cNvSpPr txBox="1">
            <a:spLocks/>
          </p:cNvSpPr>
          <p:nvPr/>
        </p:nvSpPr>
        <p:spPr>
          <a:xfrm>
            <a:off x="5132054" y="900957"/>
            <a:ext cx="1694290" cy="1244032"/>
          </a:xfrm>
          <a:prstGeom prst="rect">
            <a:avLst/>
          </a:prstGeom>
          <a:ln>
            <a:noFill/>
          </a:ln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Use a proton-rich sample...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110ED28-BAE4-5940-9A64-F39E321C07F2}"/>
              </a:ext>
            </a:extLst>
          </p:cNvPr>
          <p:cNvSpPr txBox="1">
            <a:spLocks/>
          </p:cNvSpPr>
          <p:nvPr/>
        </p:nvSpPr>
        <p:spPr>
          <a:xfrm>
            <a:off x="488592" y="2146459"/>
            <a:ext cx="2912348" cy="3246001"/>
          </a:xfrm>
          <a:prstGeom prst="rect">
            <a:avLst/>
          </a:prstGeom>
          <a:ln>
            <a:noFill/>
          </a:ln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>
              <a:buFont typeface="Wingdings" pitchFamily="2" charset="2"/>
              <a:buChar char="§"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RF pulse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F5C28">
                    <a:lumMod val="50000"/>
                  </a:srgbClr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tips proton magnetization by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0"/>
                <a:cs typeface="Symbol" charset="2"/>
              </a:rPr>
              <a:t>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/2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Precessing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 protons induce EMF in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same coils</a:t>
            </a:r>
          </a:p>
          <a:p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elvetica"/>
              <a:ea typeface="ＭＳ Ｐゴシック" charset="0"/>
              <a:sym typeface="Wingdings"/>
            </a:endParaRPr>
          </a:p>
          <a:p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elvetica"/>
              <a:ea typeface="ＭＳ Ｐゴシック" charset="0"/>
              <a:sym typeface="Wingdings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E770D88-454B-CC4F-A238-0A017604A36A}"/>
              </a:ext>
            </a:extLst>
          </p:cNvPr>
          <p:cNvSpPr txBox="1">
            <a:spLocks/>
          </p:cNvSpPr>
          <p:nvPr/>
        </p:nvSpPr>
        <p:spPr>
          <a:xfrm>
            <a:off x="6951106" y="1177816"/>
            <a:ext cx="2318255" cy="1244032"/>
          </a:xfrm>
          <a:prstGeom prst="rect">
            <a:avLst/>
          </a:prstGeom>
          <a:ln>
            <a:noFill/>
          </a:ln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...in a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magnetic field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AE1EBF-1DD5-744B-B2AA-D20AFD0C0AB5}"/>
              </a:ext>
            </a:extLst>
          </p:cNvPr>
          <p:cNvGrpSpPr/>
          <p:nvPr/>
        </p:nvGrpSpPr>
        <p:grpSpPr>
          <a:xfrm>
            <a:off x="3604083" y="2289787"/>
            <a:ext cx="3087615" cy="1369219"/>
            <a:chOff x="117975" y="1816272"/>
            <a:chExt cx="3087615" cy="1369219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1806DAE-FE74-7C4B-9FA9-C812A196EC80}"/>
                </a:ext>
              </a:extLst>
            </p:cNvPr>
            <p:cNvCxnSpPr/>
            <p:nvPr/>
          </p:nvCxnSpPr>
          <p:spPr>
            <a:xfrm flipV="1">
              <a:off x="1147180" y="2104468"/>
              <a:ext cx="0" cy="672082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800D958-7874-1049-A6AC-3D52F883E7D1}"/>
                </a:ext>
              </a:extLst>
            </p:cNvPr>
            <p:cNvCxnSpPr/>
            <p:nvPr/>
          </p:nvCxnSpPr>
          <p:spPr>
            <a:xfrm flipH="1">
              <a:off x="482600" y="2776550"/>
              <a:ext cx="6645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295896F5-A548-E54C-A0D2-9C632CA03764}"/>
                </a:ext>
              </a:extLst>
            </p:cNvPr>
            <p:cNvSpPr txBox="1">
              <a:spLocks/>
            </p:cNvSpPr>
            <p:nvPr/>
          </p:nvSpPr>
          <p:spPr>
            <a:xfrm>
              <a:off x="1147180" y="1816272"/>
              <a:ext cx="2058410" cy="912813"/>
            </a:xfrm>
            <a:prstGeom prst="rect">
              <a:avLst/>
            </a:prstGeom>
            <a:ln>
              <a:noFill/>
            </a:ln>
          </p:spPr>
          <p:txBody>
            <a:bodyPr lIns="0" tIns="0" rIns="0" bIns="0">
              <a:normAutofit/>
            </a:bodyPr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chemeClr val="tx1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004C97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Helvetica"/>
                  <a:ea typeface="ＭＳ Ｐゴシック" charset="0"/>
                </a:rPr>
                <a:t>H</a:t>
              </a:r>
            </a:p>
          </p:txBody>
        </p:sp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3FC98C41-7799-934A-968A-36A8F4398FB7}"/>
                </a:ext>
              </a:extLst>
            </p:cNvPr>
            <p:cNvSpPr txBox="1">
              <a:spLocks/>
            </p:cNvSpPr>
            <p:nvPr/>
          </p:nvSpPr>
          <p:spPr>
            <a:xfrm>
              <a:off x="117975" y="2485468"/>
              <a:ext cx="2058410" cy="700023"/>
            </a:xfrm>
            <a:prstGeom prst="rect">
              <a:avLst/>
            </a:prstGeom>
            <a:ln>
              <a:noFill/>
            </a:ln>
          </p:spPr>
          <p:txBody>
            <a:bodyPr lIns="0" tIns="0" rIns="0" bIns="0">
              <a:normAutofit/>
            </a:bodyPr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chemeClr val="tx1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004C97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Helvetica"/>
                  <a:ea typeface="ＭＳ Ｐゴシック" charset="0"/>
                </a:rPr>
                <a:t>RF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38135C1-4EE2-3A43-A346-008247FE4AAE}"/>
                </a:ext>
              </a:extLst>
            </p:cNvPr>
            <p:cNvSpPr/>
            <p:nvPr/>
          </p:nvSpPr>
          <p:spPr>
            <a:xfrm flipV="1">
              <a:off x="482600" y="2567717"/>
              <a:ext cx="1331907" cy="432079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C1D8636-3C83-7741-8C8F-4EF84B8F61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9336" y="4298242"/>
            <a:ext cx="4155855" cy="244421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50C0EFF-FFE1-3944-8493-AB78CC120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3599" y="4646028"/>
            <a:ext cx="2688559" cy="1626296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3C348CA1-DD68-B644-8B6A-CF484C9A1124}"/>
              </a:ext>
            </a:extLst>
          </p:cNvPr>
          <p:cNvSpPr/>
          <p:nvPr/>
        </p:nvSpPr>
        <p:spPr>
          <a:xfrm>
            <a:off x="3074831" y="5017844"/>
            <a:ext cx="245818" cy="863600"/>
          </a:xfrm>
          <a:prstGeom prst="rect">
            <a:avLst/>
          </a:prstGeom>
          <a:noFill/>
          <a:ln w="190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8122616-C707-4E42-ABC0-ADC0814C1960}"/>
              </a:ext>
            </a:extLst>
          </p:cNvPr>
          <p:cNvCxnSpPr/>
          <p:nvPr/>
        </p:nvCxnSpPr>
        <p:spPr>
          <a:xfrm>
            <a:off x="3320649" y="5157544"/>
            <a:ext cx="2442950" cy="0"/>
          </a:xfrm>
          <a:prstGeom prst="straightConnector1">
            <a:avLst/>
          </a:prstGeom>
          <a:ln>
            <a:solidFill>
              <a:srgbClr val="20202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69F8455-A402-8F44-BF76-724840B9F831}"/>
              </a:ext>
            </a:extLst>
          </p:cNvPr>
          <p:cNvSpPr txBox="1"/>
          <p:nvPr/>
        </p:nvSpPr>
        <p:spPr>
          <a:xfrm rot="16200000">
            <a:off x="911856" y="5271351"/>
            <a:ext cx="1109298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accent6">
                    <a:lumMod val="50000"/>
                  </a:schemeClr>
                </a:solidFill>
              </a:rPr>
              <a:t>Voltage (V)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64C5842-490D-B547-BC03-336840246C02}"/>
              </a:ext>
            </a:extLst>
          </p:cNvPr>
          <p:cNvSpPr txBox="1"/>
          <p:nvPr/>
        </p:nvSpPr>
        <p:spPr>
          <a:xfrm>
            <a:off x="4197696" y="6505505"/>
            <a:ext cx="1012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accent6">
                    <a:lumMod val="50000"/>
                  </a:schemeClr>
                </a:solidFill>
              </a:rPr>
              <a:t>Time (</a:t>
            </a:r>
            <a:r>
              <a:rPr lang="en-US" sz="1600" err="1">
                <a:solidFill>
                  <a:schemeClr val="accent6">
                    <a:lumMod val="50000"/>
                  </a:schemeClr>
                </a:solidFill>
              </a:rPr>
              <a:t>ms</a:t>
            </a:r>
            <a:r>
              <a:rPr lang="en-US" sz="160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39" name="Picture 38" descr="NMR_probe.png">
            <a:extLst>
              <a:ext uri="{FF2B5EF4-FFF2-40B4-BE49-F238E27FC236}">
                <a16:creationId xmlns:a16="http://schemas.microsoft.com/office/drawing/2014/main" id="{76B27C2A-B4AA-7749-999B-7C8342EABA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134" y="2655146"/>
            <a:ext cx="8193032" cy="1524285"/>
          </a:xfrm>
          <a:prstGeom prst="rect">
            <a:avLst/>
          </a:prstGeom>
        </p:spPr>
      </p:pic>
      <p:sp>
        <p:nvSpPr>
          <p:cNvPr id="40" name="d=77mm">
            <a:extLst>
              <a:ext uri="{FF2B5EF4-FFF2-40B4-BE49-F238E27FC236}">
                <a16:creationId xmlns:a16="http://schemas.microsoft.com/office/drawing/2014/main" id="{788FDDB4-B4A2-7146-A872-67EE4B7936C2}"/>
              </a:ext>
            </a:extLst>
          </p:cNvPr>
          <p:cNvSpPr txBox="1"/>
          <p:nvPr/>
        </p:nvSpPr>
        <p:spPr>
          <a:xfrm>
            <a:off x="3227882" y="3844083"/>
            <a:ext cx="303384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Muon g-2 NMR probe w/o shield</a:t>
            </a:r>
            <a:endParaRPr sz="1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57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1" grpId="1"/>
      <p:bldP spid="12" grpId="0"/>
      <p:bldP spid="12" grpId="1"/>
      <p:bldP spid="35" grpId="0" animBg="1"/>
      <p:bldP spid="37" grpId="0" animBg="1"/>
      <p:bldP spid="38" grpId="0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: How the pieces come together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A3B21-58AF-DF49-AD2A-775A42BDCF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do we measure the magnetic field </a:t>
            </a:r>
            <a:r>
              <a:rPr lang="en-US" u="sng" dirty="0"/>
              <a:t>where</a:t>
            </a:r>
            <a:r>
              <a:rPr lang="en-US" dirty="0"/>
              <a:t> the muons are?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53FA40-FF87-7D46-AA26-B594FD70D4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9345" y="1745777"/>
            <a:ext cx="4097967" cy="4097967"/>
          </a:xfrm>
          <a:prstGeom prst="ellipse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5AD0CE-6B73-6047-B381-25F8472C85A5}"/>
              </a:ext>
            </a:extLst>
          </p:cNvPr>
          <p:cNvSpPr txBox="1">
            <a:spLocks/>
          </p:cNvSpPr>
          <p:nvPr/>
        </p:nvSpPr>
        <p:spPr>
          <a:xfrm>
            <a:off x="3498684" y="1401689"/>
            <a:ext cx="2103140" cy="377026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103658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BA6A7-A35F-914B-8324-43FD4B3C9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trolley: in-vacuum field mapper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7F650-9E16-B94B-BCCD-6C2229BD0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426" y="4496227"/>
            <a:ext cx="8372901" cy="173208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trolley is equipped with 17 NMR probes with the main goal:</a:t>
            </a:r>
          </a:p>
          <a:p>
            <a:r>
              <a:rPr lang="en-US" dirty="0"/>
              <a:t>Provides the </a:t>
            </a:r>
            <a:r>
              <a:rPr lang="en-US" dirty="0">
                <a:solidFill>
                  <a:srgbClr val="0000FF"/>
                </a:solidFill>
              </a:rPr>
              <a:t>magnetic field B</a:t>
            </a:r>
            <a:r>
              <a:rPr lang="en-US" baseline="-25000" dirty="0">
                <a:solidFill>
                  <a:srgbClr val="0000FF"/>
                </a:solidFill>
              </a:rPr>
              <a:t>0</a:t>
            </a:r>
            <a:r>
              <a:rPr lang="en-US" dirty="0"/>
              <a:t> averaged over the muon storage region with </a:t>
            </a:r>
            <a:r>
              <a:rPr lang="en-US" dirty="0">
                <a:solidFill>
                  <a:srgbClr val="0000FF"/>
                </a:solidFill>
              </a:rPr>
              <a:t>a precision of 30 ppb. </a:t>
            </a:r>
            <a:r>
              <a:rPr lang="en-US" dirty="0">
                <a:solidFill>
                  <a:srgbClr val="000000"/>
                </a:solidFill>
              </a:rPr>
              <a:t>This is used to calibrate the fixed probe.</a:t>
            </a:r>
          </a:p>
          <a:p>
            <a:r>
              <a:rPr lang="en-US" dirty="0"/>
              <a:t>Position determination requirement: </a:t>
            </a:r>
            <a:r>
              <a:rPr lang="en-US" dirty="0">
                <a:solidFill>
                  <a:srgbClr val="0000FF"/>
                </a:solidFill>
              </a:rPr>
              <a:t>±0.5 mm transverse, ±5mm longitudinal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D400CC-140C-F34A-B9D4-BBB14505A5F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3E509B34-C047-3A41-9D1E-7A8FD2E3EE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7426" y="1326142"/>
            <a:ext cx="3271664" cy="258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88E466-290C-4F4B-9E5A-D962773F68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0747" y="1795520"/>
            <a:ext cx="1345022" cy="1345022"/>
          </a:xfrm>
          <a:prstGeom prst="ellipse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9D25273A-8514-914A-A41D-AA85968D295A}"/>
              </a:ext>
            </a:extLst>
          </p:cNvPr>
          <p:cNvGrpSpPr/>
          <p:nvPr/>
        </p:nvGrpSpPr>
        <p:grpSpPr>
          <a:xfrm>
            <a:off x="4079632" y="1411349"/>
            <a:ext cx="4958862" cy="2710323"/>
            <a:chOff x="6094434" y="2799121"/>
            <a:chExt cx="2955162" cy="1429727"/>
          </a:xfrm>
        </p:grpSpPr>
        <p:pic>
          <p:nvPicPr>
            <p:cNvPr id="40" name="Group">
              <a:extLst>
                <a:ext uri="{FF2B5EF4-FFF2-40B4-BE49-F238E27FC236}">
                  <a16:creationId xmlns:a16="http://schemas.microsoft.com/office/drawing/2014/main" id="{39C52613-B00A-E647-9A46-A454F11947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706"/>
            <a:stretch/>
          </p:blipFill>
          <p:spPr>
            <a:xfrm>
              <a:off x="6094434" y="2799121"/>
              <a:ext cx="2955162" cy="121993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1" name="Electronics">
              <a:extLst>
                <a:ext uri="{FF2B5EF4-FFF2-40B4-BE49-F238E27FC236}">
                  <a16:creationId xmlns:a16="http://schemas.microsoft.com/office/drawing/2014/main" id="{1AB3653B-B826-1C46-B1B5-5DACE5DC3BD2}"/>
                </a:ext>
              </a:extLst>
            </p:cNvPr>
            <p:cNvSpPr txBox="1"/>
            <p:nvPr/>
          </p:nvSpPr>
          <p:spPr>
            <a:xfrm>
              <a:off x="6676680" y="4082728"/>
              <a:ext cx="502097" cy="1461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200"/>
              </a:lvl1pPr>
            </a:lstStyle>
            <a:p>
              <a:r>
                <a:rPr dirty="0">
                  <a:solidFill>
                    <a:srgbClr val="000000"/>
                  </a:solidFill>
                </a:rPr>
                <a:t>Electronics</a:t>
              </a:r>
            </a:p>
          </p:txBody>
        </p:sp>
        <p:sp>
          <p:nvSpPr>
            <p:cNvPr id="42" name="NMR probes">
              <a:extLst>
                <a:ext uri="{FF2B5EF4-FFF2-40B4-BE49-F238E27FC236}">
                  <a16:creationId xmlns:a16="http://schemas.microsoft.com/office/drawing/2014/main" id="{385DE737-3A32-DA4E-820D-5310E328BC89}"/>
                </a:ext>
              </a:extLst>
            </p:cNvPr>
            <p:cNvSpPr txBox="1"/>
            <p:nvPr/>
          </p:nvSpPr>
          <p:spPr>
            <a:xfrm>
              <a:off x="7812429" y="4082727"/>
              <a:ext cx="568012" cy="1461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200"/>
              </a:lvl1pPr>
            </a:lstStyle>
            <a:p>
              <a:r>
                <a:rPr dirty="0">
                  <a:solidFill>
                    <a:srgbClr val="000000"/>
                  </a:solidFill>
                </a:rPr>
                <a:t>NMR probes</a:t>
              </a:r>
            </a:p>
          </p:txBody>
        </p:sp>
        <p:sp>
          <p:nvSpPr>
            <p:cNvPr id="43" name="Line">
              <a:extLst>
                <a:ext uri="{FF2B5EF4-FFF2-40B4-BE49-F238E27FC236}">
                  <a16:creationId xmlns:a16="http://schemas.microsoft.com/office/drawing/2014/main" id="{7FD63A60-DA7B-0846-AEFE-46F17EC352DD}"/>
                </a:ext>
              </a:extLst>
            </p:cNvPr>
            <p:cNvSpPr/>
            <p:nvPr/>
          </p:nvSpPr>
          <p:spPr>
            <a:xfrm flipH="1" flipV="1">
              <a:off x="6875661" y="3391546"/>
              <a:ext cx="52068" cy="691181"/>
            </a:xfrm>
            <a:prstGeom prst="line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triangle"/>
            </a:ln>
            <a:effectLst/>
          </p:spPr>
          <p:txBody>
            <a:bodyPr lIns="45719" rIns="45719"/>
            <a:lstStyle/>
            <a:p>
              <a:endParaRPr dirty="0">
                <a:highlight>
                  <a:srgbClr val="FFFF00"/>
                </a:highlight>
              </a:endParaRPr>
            </a:p>
          </p:txBody>
        </p:sp>
        <p:sp>
          <p:nvSpPr>
            <p:cNvPr id="44" name="Line">
              <a:extLst>
                <a:ext uri="{FF2B5EF4-FFF2-40B4-BE49-F238E27FC236}">
                  <a16:creationId xmlns:a16="http://schemas.microsoft.com/office/drawing/2014/main" id="{10928ADA-2323-3F46-AA12-06670268FF30}"/>
                </a:ext>
              </a:extLst>
            </p:cNvPr>
            <p:cNvSpPr/>
            <p:nvPr/>
          </p:nvSpPr>
          <p:spPr>
            <a:xfrm flipV="1">
              <a:off x="8096435" y="3391545"/>
              <a:ext cx="214325" cy="691183"/>
            </a:xfrm>
            <a:prstGeom prst="line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triangle"/>
            </a:ln>
            <a:effectLst/>
          </p:spPr>
          <p:txBody>
            <a:bodyPr lIns="45719" rIns="45719"/>
            <a:lstStyle/>
            <a:p>
              <a:endParaRPr dirty="0">
                <a:highlight>
                  <a:srgbClr val="FFFF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697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BA6A7-A35F-914B-8324-43FD4B3C9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trolley: in-vacuum field mapper 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D400CC-140C-F34A-B9D4-BBB14505A5F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3E509B34-C047-3A41-9D1E-7A8FD2E3EE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7426" y="1326142"/>
            <a:ext cx="3271664" cy="258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88E466-290C-4F4B-9E5A-D962773F68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0747" y="1795520"/>
            <a:ext cx="1345022" cy="1345022"/>
          </a:xfrm>
          <a:prstGeom prst="ellipse">
            <a:avLst/>
          </a:prstGeom>
        </p:spPr>
      </p:pic>
      <p:pic>
        <p:nvPicPr>
          <p:cNvPr id="18" name="pasted-image.pdf">
            <a:extLst>
              <a:ext uri="{FF2B5EF4-FFF2-40B4-BE49-F238E27FC236}">
                <a16:creationId xmlns:a16="http://schemas.microsoft.com/office/drawing/2014/main" id="{48E32C43-B73B-AE49-A627-DB7C7769367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307588" y="1643205"/>
            <a:ext cx="4836412" cy="462613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 687">
            <a:extLst>
              <a:ext uri="{FF2B5EF4-FFF2-40B4-BE49-F238E27FC236}">
                <a16:creationId xmlns:a16="http://schemas.microsoft.com/office/drawing/2014/main" id="{E0B66DB5-FD9D-B846-984C-ECA40DDB0FA8}"/>
              </a:ext>
            </a:extLst>
          </p:cNvPr>
          <p:cNvGrpSpPr/>
          <p:nvPr/>
        </p:nvGrpSpPr>
        <p:grpSpPr>
          <a:xfrm>
            <a:off x="4283110" y="1115185"/>
            <a:ext cx="4532978" cy="4871675"/>
            <a:chOff x="371548" y="-319559"/>
            <a:chExt cx="6446901" cy="6928604"/>
          </a:xfrm>
        </p:grpSpPr>
        <p:pic>
          <p:nvPicPr>
            <p:cNvPr id="20" name="pasted-image.pdf">
              <a:extLst>
                <a:ext uri="{FF2B5EF4-FFF2-40B4-BE49-F238E27FC236}">
                  <a16:creationId xmlns:a16="http://schemas.microsoft.com/office/drawing/2014/main" id="{45BD5C13-C811-8D4A-B4BD-B5720028840C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371548" y="629946"/>
              <a:ext cx="6446901" cy="59790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" name="Shape 686">
              <a:extLst>
                <a:ext uri="{FF2B5EF4-FFF2-40B4-BE49-F238E27FC236}">
                  <a16:creationId xmlns:a16="http://schemas.microsoft.com/office/drawing/2014/main" id="{195ED723-00AE-454A-B999-3E15B87C2743}"/>
                </a:ext>
              </a:extLst>
            </p:cNvPr>
            <p:cNvSpPr/>
            <p:nvPr/>
          </p:nvSpPr>
          <p:spPr>
            <a:xfrm>
              <a:off x="980022" y="-319559"/>
              <a:ext cx="1746400" cy="1371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3782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Coax cable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3782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delivers power,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3782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receives NMR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3782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signals </a:t>
              </a:r>
            </a:p>
          </p:txBody>
        </p:sp>
      </p:grp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913F0C1-1260-744B-824F-EC4951C1F588}"/>
              </a:ext>
            </a:extLst>
          </p:cNvPr>
          <p:cNvSpPr txBox="1">
            <a:spLocks/>
          </p:cNvSpPr>
          <p:nvPr/>
        </p:nvSpPr>
        <p:spPr>
          <a:xfrm>
            <a:off x="547426" y="4496227"/>
            <a:ext cx="3421785" cy="173208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/>
              <a:t>Two motors /driver pull trolley through muon storage region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/>
              <a:t>17 probes measure at 9000 locations around the ring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/>
              <a:t>This provides a fine field map of the magnetic field 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5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6B896-CA76-914E-8D98-1996147A1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trolley assembly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CF0B79-C17A-D341-8F07-CB8E68419F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EC5520-9A02-BA48-9B48-ADF16ADA52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4236814"/>
            <a:ext cx="3415115" cy="25613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63CDE6-34A3-3F40-9D0A-924B921ACF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814" y="417908"/>
            <a:ext cx="2398301" cy="31977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7F1547-BC37-2942-9E63-A9907867CE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7449" y="2733656"/>
            <a:ext cx="2398301" cy="31977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804650-E1A7-9C4A-BBE8-E3D1509C0D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82705" y="1607400"/>
            <a:ext cx="2470651" cy="3294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833F70-AF34-554D-9280-AF97367A8B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252" y="3545991"/>
            <a:ext cx="2486408" cy="331521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C5C434C-B186-534C-8DF3-7CC4EC861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808090"/>
            <a:ext cx="5178490" cy="1732085"/>
          </a:xfrm>
        </p:spPr>
        <p:txBody>
          <a:bodyPr/>
          <a:lstStyle/>
          <a:p>
            <a:r>
              <a:rPr lang="en-US" dirty="0"/>
              <a:t>Trolley electronics centered around low-power </a:t>
            </a:r>
            <a:r>
              <a:rPr lang="en-US" dirty="0" err="1"/>
              <a:t>SmartFusion</a:t>
            </a:r>
            <a:r>
              <a:rPr lang="en-US" dirty="0"/>
              <a:t> chip which has an integrated ARM processor and FPGA</a:t>
            </a:r>
          </a:p>
          <a:p>
            <a:r>
              <a:rPr lang="en-US" dirty="0"/>
              <a:t>Total power &lt;1 W including new barcode reader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28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Overview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03586"/>
                <a:ext cx="8553236" cy="5019185"/>
              </a:xfrm>
            </p:spPr>
            <p:txBody>
              <a:bodyPr/>
              <a:lstStyle/>
              <a:p>
                <a:r>
                  <a:rPr lang="en-US" sz="2400" dirty="0"/>
                  <a:t>Short overview of the E989 Muon g-2 experiment at Fermilab </a:t>
                </a:r>
              </a:p>
              <a:p>
                <a:r>
                  <a:rPr lang="en-US" sz="2400" dirty="0"/>
                  <a:t>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dirty="0"/>
                  <a:t> in Muon g-2</a:t>
                </a:r>
              </a:p>
              <a:p>
                <a:pPr lvl="1"/>
                <a:r>
                  <a:rPr lang="en-US" sz="2400" dirty="0"/>
                  <a:t>NMR technique</a:t>
                </a:r>
              </a:p>
              <a:p>
                <a:pPr lvl="1"/>
                <a:r>
                  <a:rPr lang="en-US" sz="2400" dirty="0"/>
                  <a:t>Field mapping with the trolley system</a:t>
                </a:r>
              </a:p>
              <a:p>
                <a:pPr lvl="1"/>
                <a:r>
                  <a:rPr lang="en-US" sz="2400" dirty="0"/>
                  <a:t>Field monitoring with the stationary probes</a:t>
                </a:r>
              </a:p>
              <a:p>
                <a:pPr lvl="1"/>
                <a:r>
                  <a:rPr lang="en-US" sz="2400" dirty="0"/>
                  <a:t>Absolute field calibration</a:t>
                </a:r>
              </a:p>
              <a:p>
                <a:pPr lvl="1"/>
                <a:r>
                  <a:rPr lang="en-US" sz="2400" dirty="0"/>
                  <a:t>Muon convolution</a:t>
                </a:r>
              </a:p>
              <a:p>
                <a:pPr lvl="1"/>
                <a:r>
                  <a:rPr lang="en-US" sz="2400" dirty="0"/>
                  <a:t>Systematic, systematics, systematics, ...</a:t>
                </a:r>
              </a:p>
              <a:p>
                <a:r>
                  <a:rPr lang="en-US" sz="2400" dirty="0"/>
                  <a:t>Field analysis flow and status for Run-1</a:t>
                </a: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03586"/>
                <a:ext cx="8553236" cy="5019185"/>
              </a:xfrm>
              <a:blipFill>
                <a:blip r:embed="rId2"/>
                <a:stretch>
                  <a:fillRect l="-2080" t="-1768" r="-14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8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71209-5A38-2449-B4DE-0D90B86D2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trolley: in-vacuum field mapper 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B357DF-F852-B645-89A6-E5036F285EA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4" name="time_summary_11_14_2017.jpg" descr="time_summary_11_14_2017.jpg">
            <a:extLst>
              <a:ext uri="{FF2B5EF4-FFF2-40B4-BE49-F238E27FC236}">
                <a16:creationId xmlns:a16="http://schemas.microsoft.com/office/drawing/2014/main" id="{361F30E5-EE8E-2C44-B999-49FB13FFFD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308" b="59032"/>
          <a:stretch/>
        </p:blipFill>
        <p:spPr>
          <a:xfrm>
            <a:off x="3940107" y="4021912"/>
            <a:ext cx="5107311" cy="1780314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grpSp>
        <p:nvGrpSpPr>
          <p:cNvPr id="15" name="Group">
            <a:extLst>
              <a:ext uri="{FF2B5EF4-FFF2-40B4-BE49-F238E27FC236}">
                <a16:creationId xmlns:a16="http://schemas.microsoft.com/office/drawing/2014/main" id="{7F42612E-E557-CF41-930A-EC11F5707596}"/>
              </a:ext>
            </a:extLst>
          </p:cNvPr>
          <p:cNvGrpSpPr/>
          <p:nvPr/>
        </p:nvGrpSpPr>
        <p:grpSpPr>
          <a:xfrm>
            <a:off x="4643650" y="1011237"/>
            <a:ext cx="4476354" cy="2674934"/>
            <a:chOff x="0" y="0"/>
            <a:chExt cx="6636246" cy="4093170"/>
          </a:xfrm>
        </p:grpSpPr>
        <p:grpSp>
          <p:nvGrpSpPr>
            <p:cNvPr id="16" name="Group">
              <a:extLst>
                <a:ext uri="{FF2B5EF4-FFF2-40B4-BE49-F238E27FC236}">
                  <a16:creationId xmlns:a16="http://schemas.microsoft.com/office/drawing/2014/main" id="{A7F0E21E-4484-7E46-9A09-B934C82D4F4B}"/>
                </a:ext>
              </a:extLst>
            </p:cNvPr>
            <p:cNvGrpSpPr/>
            <p:nvPr/>
          </p:nvGrpSpPr>
          <p:grpSpPr>
            <a:xfrm>
              <a:off x="95746" y="81855"/>
              <a:ext cx="6540501" cy="3929460"/>
              <a:chOff x="0" y="1104155"/>
              <a:chExt cx="6540500" cy="3929459"/>
            </a:xfrm>
          </p:grpSpPr>
          <p:pic>
            <p:nvPicPr>
              <p:cNvPr id="18" name="Screen Shot 2017-11-29 at 1.50.33 PM.png" descr="Screen Shot 2017-11-29 at 1.50.33 PM.png">
                <a:extLst>
                  <a:ext uri="{FF2B5EF4-FFF2-40B4-BE49-F238E27FC236}">
                    <a16:creationId xmlns:a16="http://schemas.microsoft.com/office/drawing/2014/main" id="{93992729-31A5-BF49-95C0-C4AEDD4101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6632" y="1655178"/>
                <a:ext cx="6447058" cy="337843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" name="Screen Shot 2017-11-29 at 1.51.07 PM.png" descr="Screen Shot 2017-11-29 at 1.51.07 PM.png">
                <a:extLst>
                  <a:ext uri="{FF2B5EF4-FFF2-40B4-BE49-F238E27FC236}">
                    <a16:creationId xmlns:a16="http://schemas.microsoft.com/office/drawing/2014/main" id="{90CFD1C8-3710-2A49-9822-B253D95934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0" y="1104155"/>
                <a:ext cx="6540500" cy="15889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7" name="Rectangle">
              <a:extLst>
                <a:ext uri="{FF2B5EF4-FFF2-40B4-BE49-F238E27FC236}">
                  <a16:creationId xmlns:a16="http://schemas.microsoft.com/office/drawing/2014/main" id="{4B089B82-858B-6A46-B503-B67AC26DB694}"/>
                </a:ext>
              </a:extLst>
            </p:cNvPr>
            <p:cNvSpPr/>
            <p:nvPr/>
          </p:nvSpPr>
          <p:spPr>
            <a:xfrm>
              <a:off x="0" y="0"/>
              <a:ext cx="6634858" cy="4093171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endParaRPr>
            </a:p>
          </p:txBody>
        </p:sp>
      </p:grpSp>
      <p:sp>
        <p:nvSpPr>
          <p:cNvPr id="20" name="Successful…">
            <a:extLst>
              <a:ext uri="{FF2B5EF4-FFF2-40B4-BE49-F238E27FC236}">
                <a16:creationId xmlns:a16="http://schemas.microsoft.com/office/drawing/2014/main" id="{F0281920-18EB-DD40-9C85-441D4EC8D474}"/>
              </a:ext>
            </a:extLst>
          </p:cNvPr>
          <p:cNvSpPr/>
          <p:nvPr/>
        </p:nvSpPr>
        <p:spPr>
          <a:xfrm>
            <a:off x="4990601" y="5883817"/>
            <a:ext cx="3276600" cy="37959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ffectLst>
            <a:outerShdw blurRad="25400" dist="25400" dir="2388334" rotWithShape="0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Successful</a:t>
            </a:r>
            <a:r>
              <a:rPr lang="en-US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 </a:t>
            </a:r>
            <a:r>
              <a:rPr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and</a:t>
            </a:r>
            <a:r>
              <a:rPr lang="en-US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 </a:t>
            </a:r>
            <a:r>
              <a:rPr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repeatable</a:t>
            </a:r>
            <a:r>
              <a:rPr lang="en-US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 </a:t>
            </a:r>
            <a:r>
              <a:rPr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motion</a:t>
            </a:r>
            <a:r>
              <a:rPr lang="en-US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 </a:t>
            </a:r>
            <a:endParaRPr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E06079-6F73-0440-B017-011E8598643D}"/>
              </a:ext>
            </a:extLst>
          </p:cNvPr>
          <p:cNvGrpSpPr/>
          <p:nvPr/>
        </p:nvGrpSpPr>
        <p:grpSpPr>
          <a:xfrm>
            <a:off x="293288" y="2621186"/>
            <a:ext cx="4156422" cy="3852226"/>
            <a:chOff x="2530385" y="1817609"/>
            <a:chExt cx="4173366" cy="3941059"/>
          </a:xfrm>
        </p:grpSpPr>
        <p:pic>
          <p:nvPicPr>
            <p:cNvPr id="23" name="fieldMapsMean.png" descr="fieldMapsMean.png">
              <a:extLst>
                <a:ext uri="{FF2B5EF4-FFF2-40B4-BE49-F238E27FC236}">
                  <a16:creationId xmlns:a16="http://schemas.microsoft.com/office/drawing/2014/main" id="{54B1300D-E817-8B44-9813-CCB38933F7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473" t="-57" r="13985" b="2624"/>
            <a:stretch/>
          </p:blipFill>
          <p:spPr>
            <a:xfrm>
              <a:off x="2530385" y="1817609"/>
              <a:ext cx="4173366" cy="3941059"/>
            </a:xfrm>
            <a:prstGeom prst="rect">
              <a:avLst/>
            </a:prstGeom>
            <a:ln w="28575">
              <a:solidFill>
                <a:srgbClr val="FF0000"/>
              </a:solidFill>
              <a:miter lim="400000"/>
            </a:ln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E319BA7-9576-D345-B516-092699C18224}"/>
                </a:ext>
              </a:extLst>
            </p:cNvPr>
            <p:cNvSpPr txBox="1"/>
            <p:nvPr/>
          </p:nvSpPr>
          <p:spPr>
            <a:xfrm>
              <a:off x="2912061" y="1851493"/>
              <a:ext cx="3698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Azimuthally averaged B(</a:t>
              </a:r>
              <a:r>
                <a:rPr lang="en-US" dirty="0" err="1"/>
                <a:t>x,y</a:t>
              </a:r>
              <a:r>
                <a:rPr lang="en-US" dirty="0"/>
                <a:t>) [ppm]</a:t>
              </a:r>
            </a:p>
          </p:txBody>
        </p:sp>
      </p:grpSp>
      <p:sp>
        <p:nvSpPr>
          <p:cNvPr id="21" name="Successful…">
            <a:extLst>
              <a:ext uri="{FF2B5EF4-FFF2-40B4-BE49-F238E27FC236}">
                <a16:creationId xmlns:a16="http://schemas.microsoft.com/office/drawing/2014/main" id="{032547D1-788C-4A4A-BF2C-7CCDCB897DB7}"/>
              </a:ext>
            </a:extLst>
          </p:cNvPr>
          <p:cNvSpPr/>
          <p:nvPr/>
        </p:nvSpPr>
        <p:spPr>
          <a:xfrm>
            <a:off x="240490" y="5890287"/>
            <a:ext cx="2851931" cy="841256"/>
          </a:xfrm>
          <a:prstGeom prst="rect">
            <a:avLst/>
          </a:prstGeom>
          <a:solidFill>
            <a:srgbClr val="000000">
              <a:alpha val="14079"/>
            </a:srgbClr>
          </a:solidFill>
          <a:ln w="12700">
            <a:miter lim="400000"/>
          </a:ln>
          <a:effectLst>
            <a:outerShdw blurRad="25400" dist="25400" dir="2388334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lang="en-U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High-precision</a:t>
            </a:r>
            <a:endParaRPr sz="24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</a:endParaRPr>
          </a:p>
          <a:p>
            <a:pPr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r>
              <a:rPr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</a:rPr>
              <a:t>field measurements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C59DB99-7F1D-C04B-B5D1-08DF0A36EF61}"/>
              </a:ext>
            </a:extLst>
          </p:cNvPr>
          <p:cNvSpPr txBox="1">
            <a:spLocks/>
          </p:cNvSpPr>
          <p:nvPr/>
        </p:nvSpPr>
        <p:spPr>
          <a:xfrm>
            <a:off x="286788" y="1010800"/>
            <a:ext cx="4215720" cy="173208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Trolley NMR, new motion control and barcode reader all working well</a:t>
            </a:r>
          </a:p>
          <a:p>
            <a:r>
              <a:rPr lang="en-US" dirty="0">
                <a:solidFill>
                  <a:srgbClr val="000000"/>
                </a:solidFill>
              </a:rPr>
              <a:t>100+ successful trolley field maps</a:t>
            </a:r>
          </a:p>
          <a:p>
            <a:r>
              <a:rPr lang="en-US" dirty="0">
                <a:solidFill>
                  <a:srgbClr val="0432FF"/>
                </a:solidFill>
              </a:rPr>
              <a:t>NMR precision is &lt;1 ppb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(goal &lt;20 ppb)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24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: How the pieces come together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A3B21-58AF-DF49-AD2A-775A42BDCF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do we measure the magnetic field </a:t>
            </a:r>
            <a:r>
              <a:rPr lang="en-US" u="sng" dirty="0"/>
              <a:t>while</a:t>
            </a:r>
            <a:r>
              <a:rPr lang="en-US" dirty="0"/>
              <a:t> muons are stored?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E00CC9-58EB-524D-AA27-EEC0C5BACF5E}"/>
              </a:ext>
            </a:extLst>
          </p:cNvPr>
          <p:cNvGrpSpPr/>
          <p:nvPr/>
        </p:nvGrpSpPr>
        <p:grpSpPr>
          <a:xfrm>
            <a:off x="2529345" y="1401689"/>
            <a:ext cx="4097967" cy="4442055"/>
            <a:chOff x="2529345" y="1295400"/>
            <a:chExt cx="4097967" cy="444205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3B0D896-86F8-B549-89C4-39AD9FA340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29345" y="1639488"/>
              <a:ext cx="4097967" cy="4097967"/>
            </a:xfrm>
            <a:prstGeom prst="ellipse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BE89950-8685-6F43-BF30-B7B4F085D1EB}"/>
                </a:ext>
              </a:extLst>
            </p:cNvPr>
            <p:cNvSpPr txBox="1">
              <a:spLocks/>
            </p:cNvSpPr>
            <p:nvPr/>
          </p:nvSpPr>
          <p:spPr>
            <a:xfrm>
              <a:off x="3498684" y="1295400"/>
              <a:ext cx="2103140" cy="3770263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1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9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w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831E204-1C99-5D43-88DB-47D0A3A4ABF0}"/>
              </a:ext>
            </a:extLst>
          </p:cNvPr>
          <p:cNvGrpSpPr/>
          <p:nvPr/>
        </p:nvGrpSpPr>
        <p:grpSpPr>
          <a:xfrm>
            <a:off x="2929680" y="1828800"/>
            <a:ext cx="3325810" cy="3682659"/>
            <a:chOff x="2929680" y="1828800"/>
            <a:chExt cx="3325810" cy="368265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F96DA4F-6F02-AB4F-9359-6E4E2D8FF817}"/>
                </a:ext>
              </a:extLst>
            </p:cNvPr>
            <p:cNvSpPr txBox="1"/>
            <p:nvPr/>
          </p:nvSpPr>
          <p:spPr>
            <a:xfrm>
              <a:off x="3507401" y="207695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7325BA-9455-5C4F-B5CF-098367611CA7}"/>
                </a:ext>
              </a:extLst>
            </p:cNvPr>
            <p:cNvSpPr txBox="1"/>
            <p:nvPr/>
          </p:nvSpPr>
          <p:spPr>
            <a:xfrm>
              <a:off x="4020041" y="182880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FCF5D6-916F-5A49-9956-034D1F195AE5}"/>
                </a:ext>
              </a:extLst>
            </p:cNvPr>
            <p:cNvSpPr txBox="1"/>
            <p:nvPr/>
          </p:nvSpPr>
          <p:spPr>
            <a:xfrm>
              <a:off x="4532785" y="1828800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CE8E7E4-6ACF-9344-B1DE-131C8EAB36A4}"/>
                </a:ext>
              </a:extLst>
            </p:cNvPr>
            <p:cNvSpPr txBox="1"/>
            <p:nvPr/>
          </p:nvSpPr>
          <p:spPr>
            <a:xfrm>
              <a:off x="5045425" y="2087880"/>
              <a:ext cx="5607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F5A21F4-9C2B-064B-8258-884F9DFB7D95}"/>
                </a:ext>
              </a:extLst>
            </p:cNvPr>
            <p:cNvSpPr txBox="1"/>
            <p:nvPr/>
          </p:nvSpPr>
          <p:spPr>
            <a:xfrm>
              <a:off x="5493160" y="411938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F616987-DE3B-9B47-8BD6-2BAD09A53A3F}"/>
                </a:ext>
              </a:extLst>
            </p:cNvPr>
            <p:cNvSpPr txBox="1"/>
            <p:nvPr/>
          </p:nvSpPr>
          <p:spPr>
            <a:xfrm>
              <a:off x="5716560" y="35796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E1FB3E9-693C-544D-900B-58263C705472}"/>
                </a:ext>
              </a:extLst>
            </p:cNvPr>
            <p:cNvSpPr txBox="1"/>
            <p:nvPr/>
          </p:nvSpPr>
          <p:spPr>
            <a:xfrm>
              <a:off x="5485252" y="2460327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CF70BA4-BEC3-F14D-AC78-A2619E615C9A}"/>
                </a:ext>
              </a:extLst>
            </p:cNvPr>
            <p:cNvSpPr txBox="1"/>
            <p:nvPr/>
          </p:nvSpPr>
          <p:spPr>
            <a:xfrm>
              <a:off x="5715653" y="2996534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BF4673D-C34D-0D41-BC23-2A3B50AF339A}"/>
                </a:ext>
              </a:extLst>
            </p:cNvPr>
            <p:cNvSpPr txBox="1"/>
            <p:nvPr/>
          </p:nvSpPr>
          <p:spPr>
            <a:xfrm>
              <a:off x="3555446" y="451595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815F186-087A-A942-BC60-8C4CD7EC7E83}"/>
                </a:ext>
              </a:extLst>
            </p:cNvPr>
            <p:cNvSpPr txBox="1"/>
            <p:nvPr/>
          </p:nvSpPr>
          <p:spPr>
            <a:xfrm>
              <a:off x="4086092" y="46804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7EC9FE2-3665-444F-B7FF-09CADBE1820B}"/>
                </a:ext>
              </a:extLst>
            </p:cNvPr>
            <p:cNvSpPr txBox="1"/>
            <p:nvPr/>
          </p:nvSpPr>
          <p:spPr>
            <a:xfrm>
              <a:off x="4598836" y="468046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1AB372E-E9BA-8749-AD2E-5DBF1F3CF7D8}"/>
                </a:ext>
              </a:extLst>
            </p:cNvPr>
            <p:cNvSpPr txBox="1"/>
            <p:nvPr/>
          </p:nvSpPr>
          <p:spPr>
            <a:xfrm>
              <a:off x="5100626" y="444673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1AE4035-8174-FD4D-A1EB-EB33D3B27306}"/>
                </a:ext>
              </a:extLst>
            </p:cNvPr>
            <p:cNvSpPr txBox="1"/>
            <p:nvPr/>
          </p:nvSpPr>
          <p:spPr>
            <a:xfrm>
              <a:off x="3136449" y="404941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F6476DB-5D1E-C34F-9126-2EEE3EE085F7}"/>
                </a:ext>
              </a:extLst>
            </p:cNvPr>
            <p:cNvSpPr txBox="1"/>
            <p:nvPr/>
          </p:nvSpPr>
          <p:spPr>
            <a:xfrm>
              <a:off x="2930587" y="3506413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94CCBB4-0F90-304B-8ADA-277246D656D5}"/>
                </a:ext>
              </a:extLst>
            </p:cNvPr>
            <p:cNvSpPr txBox="1"/>
            <p:nvPr/>
          </p:nvSpPr>
          <p:spPr>
            <a:xfrm>
              <a:off x="3136449" y="2396718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E0EA4D-771F-2D43-AC12-524FDB93B132}"/>
                </a:ext>
              </a:extLst>
            </p:cNvPr>
            <p:cNvSpPr txBox="1"/>
            <p:nvPr/>
          </p:nvSpPr>
          <p:spPr>
            <a:xfrm>
              <a:off x="2929680" y="2923285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515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71209-5A38-2449-B4DE-0D90B86D2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fixed probes: </a:t>
            </a:r>
            <a:br>
              <a:rPr lang="en-US" dirty="0"/>
            </a:br>
            <a:r>
              <a:rPr lang="en-US" dirty="0"/>
              <a:t>Field monitoring at all times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B357DF-F852-B645-89A6-E5036F285EA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C59DB99-7F1D-C04B-B5D1-08DF0A36EF61}"/>
              </a:ext>
            </a:extLst>
          </p:cNvPr>
          <p:cNvSpPr txBox="1">
            <a:spLocks/>
          </p:cNvSpPr>
          <p:nvPr/>
        </p:nvSpPr>
        <p:spPr>
          <a:xfrm>
            <a:off x="4028130" y="1288825"/>
            <a:ext cx="5115870" cy="173208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0000"/>
                </a:solidFill>
              </a:rPr>
              <a:t>378 NMR probes in fixed locations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Constantly monitor the field with ~1Hz</a:t>
            </a:r>
          </a:p>
          <a:p>
            <a:r>
              <a:rPr lang="en-US" sz="2000" dirty="0">
                <a:solidFill>
                  <a:srgbClr val="000000"/>
                </a:solidFill>
              </a:rPr>
              <a:t>Each probe readout by ADC (10 MSPS)</a:t>
            </a:r>
          </a:p>
          <a:p>
            <a:r>
              <a:rPr lang="en-US" sz="2000" dirty="0">
                <a:solidFill>
                  <a:srgbClr val="000000"/>
                </a:solidFill>
              </a:rPr>
              <a:t>Most probes have uncertainty &lt; 30 ppb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4F49517-B5D3-2D4D-9EC4-85D1C9E6A7C2}"/>
              </a:ext>
            </a:extLst>
          </p:cNvPr>
          <p:cNvGrpSpPr/>
          <p:nvPr/>
        </p:nvGrpSpPr>
        <p:grpSpPr>
          <a:xfrm>
            <a:off x="547426" y="1417019"/>
            <a:ext cx="3271664" cy="2777718"/>
            <a:chOff x="4313816" y="1752366"/>
            <a:chExt cx="3271664" cy="2777718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B1B6EBD-64F1-AF47-9F53-F3D628C2B97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13816" y="1761331"/>
              <a:ext cx="3271664" cy="2581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852EC34-3B5B-484E-B4D0-2DC9C358818C}"/>
                </a:ext>
              </a:extLst>
            </p:cNvPr>
            <p:cNvSpPr/>
            <p:nvPr/>
          </p:nvSpPr>
          <p:spPr>
            <a:xfrm>
              <a:off x="5524500" y="1752366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marL="225425" marR="0" lvl="0" indent="-22542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CD1E713-E65A-1340-897B-4D906C7B493C}"/>
                </a:ext>
              </a:extLst>
            </p:cNvPr>
            <p:cNvSpPr/>
            <p:nvPr/>
          </p:nvSpPr>
          <p:spPr>
            <a:xfrm>
              <a:off x="5905500" y="1757298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marL="225425" marR="0" lvl="0" indent="-22542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A3980DE-FB25-F44D-8E7C-4F274023F71E}"/>
                </a:ext>
              </a:extLst>
            </p:cNvPr>
            <p:cNvSpPr/>
            <p:nvPr/>
          </p:nvSpPr>
          <p:spPr>
            <a:xfrm>
              <a:off x="6286500" y="1762230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marL="225425" marR="0" lvl="0" indent="-22542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F0C7575-5952-CF43-B2E8-03D6F51A3636}"/>
                </a:ext>
              </a:extLst>
            </p:cNvPr>
            <p:cNvSpPr/>
            <p:nvPr/>
          </p:nvSpPr>
          <p:spPr>
            <a:xfrm>
              <a:off x="5524500" y="3990402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marL="225425" marR="0" lvl="0" indent="-22542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83E59AD-ED78-0E43-93CA-DE782B2C4C5B}"/>
                </a:ext>
              </a:extLst>
            </p:cNvPr>
            <p:cNvSpPr/>
            <p:nvPr/>
          </p:nvSpPr>
          <p:spPr>
            <a:xfrm>
              <a:off x="5905500" y="3995334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marL="225425" marR="0" lvl="0" indent="-22542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96433C0-FC17-AE43-B2CF-48BBA23425EC}"/>
                </a:ext>
              </a:extLst>
            </p:cNvPr>
            <p:cNvSpPr/>
            <p:nvPr/>
          </p:nvSpPr>
          <p:spPr>
            <a:xfrm>
              <a:off x="6286500" y="4000266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marL="225425" marR="0" lvl="0" indent="-22542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392B4BD-4D3B-0C46-B445-CB37387CC65F}"/>
                </a:ext>
              </a:extLst>
            </p:cNvPr>
            <p:cNvCxnSpPr/>
            <p:nvPr/>
          </p:nvCxnSpPr>
          <p:spPr bwMode="auto">
            <a:xfrm>
              <a:off x="5581650" y="4156248"/>
              <a:ext cx="0" cy="37383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1E88F24-5C00-2B41-A8C0-4FB16637E3E1}"/>
                </a:ext>
              </a:extLst>
            </p:cNvPr>
            <p:cNvCxnSpPr/>
            <p:nvPr/>
          </p:nvCxnSpPr>
          <p:spPr bwMode="auto">
            <a:xfrm>
              <a:off x="5962650" y="4137083"/>
              <a:ext cx="0" cy="37383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CA7CBD1-100A-8E4C-B45C-661542485E41}"/>
                </a:ext>
              </a:extLst>
            </p:cNvPr>
            <p:cNvCxnSpPr/>
            <p:nvPr/>
          </p:nvCxnSpPr>
          <p:spPr bwMode="auto">
            <a:xfrm>
              <a:off x="6336205" y="4153777"/>
              <a:ext cx="0" cy="37383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40" name="Picture 39" descr="NMR_probe.png">
            <a:extLst>
              <a:ext uri="{FF2B5EF4-FFF2-40B4-BE49-F238E27FC236}">
                <a16:creationId xmlns:a16="http://schemas.microsoft.com/office/drawing/2014/main" id="{E2D0886F-58A0-2340-9612-4DC717D5F8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912" y="4214783"/>
            <a:ext cx="3582691" cy="74589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EE1E4EE-63FF-F040-8BA9-D044DA6D94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5287" y="3020910"/>
            <a:ext cx="2113713" cy="375997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FCE34CF-7878-8B40-903D-F5C83DB3C6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6843" y="1929632"/>
            <a:ext cx="1345022" cy="1345022"/>
          </a:xfrm>
          <a:prstGeom prst="ellipse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A3B27E1-2E0E-974F-949B-05B8E4B9D4F3}"/>
              </a:ext>
            </a:extLst>
          </p:cNvPr>
          <p:cNvCxnSpPr/>
          <p:nvPr/>
        </p:nvCxnSpPr>
        <p:spPr>
          <a:xfrm>
            <a:off x="3974603" y="4722829"/>
            <a:ext cx="2445051" cy="45248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036EED-7DE1-3948-B83A-2AACDC320F53}"/>
              </a:ext>
            </a:extLst>
          </p:cNvPr>
          <p:cNvCxnSpPr>
            <a:cxnSpLocks/>
          </p:cNvCxnSpPr>
          <p:nvPr/>
        </p:nvCxnSpPr>
        <p:spPr>
          <a:xfrm flipV="1">
            <a:off x="3974603" y="4587732"/>
            <a:ext cx="2267540" cy="8692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242F4F5-5E1E-E942-9FA0-F2C34E31EB6D}"/>
              </a:ext>
            </a:extLst>
          </p:cNvPr>
          <p:cNvCxnSpPr>
            <a:cxnSpLocks/>
          </p:cNvCxnSpPr>
          <p:nvPr/>
        </p:nvCxnSpPr>
        <p:spPr>
          <a:xfrm flipV="1">
            <a:off x="3974603" y="4166606"/>
            <a:ext cx="2143393" cy="46392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8404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: How the pieces come together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A3B21-58AF-DF49-AD2A-775A42BDCF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u="sng" dirty="0"/>
              <a:t>calibrate</a:t>
            </a:r>
            <a:r>
              <a:rPr lang="en-US" dirty="0"/>
              <a:t> the magnetic field measurement?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2F25AF3-0EF6-2449-951C-7077D73867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9345" y="1745777"/>
            <a:ext cx="4097967" cy="4097967"/>
          </a:xfrm>
          <a:prstGeom prst="ellipse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F189FA26-9687-0442-86E5-527E6B9447B3}"/>
              </a:ext>
            </a:extLst>
          </p:cNvPr>
          <p:cNvGrpSpPr/>
          <p:nvPr/>
        </p:nvGrpSpPr>
        <p:grpSpPr>
          <a:xfrm>
            <a:off x="2929680" y="1828800"/>
            <a:ext cx="3325810" cy="3682659"/>
            <a:chOff x="2929680" y="1828800"/>
            <a:chExt cx="3325810" cy="3682659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810F2B7-498A-1744-B9E9-16C58CD57E74}"/>
                </a:ext>
              </a:extLst>
            </p:cNvPr>
            <p:cNvSpPr txBox="1"/>
            <p:nvPr/>
          </p:nvSpPr>
          <p:spPr>
            <a:xfrm>
              <a:off x="3507401" y="207695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09D53B-CE4A-204E-876E-8AF4A7E0BDED}"/>
                </a:ext>
              </a:extLst>
            </p:cNvPr>
            <p:cNvSpPr txBox="1"/>
            <p:nvPr/>
          </p:nvSpPr>
          <p:spPr>
            <a:xfrm>
              <a:off x="4020041" y="182880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57FF5B0-7AB7-DA4C-9FB4-9F4447855C64}"/>
                </a:ext>
              </a:extLst>
            </p:cNvPr>
            <p:cNvSpPr txBox="1"/>
            <p:nvPr/>
          </p:nvSpPr>
          <p:spPr>
            <a:xfrm>
              <a:off x="4532785" y="1828800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2C13DA3-ED91-B347-AF6A-B729A11B8CE0}"/>
                </a:ext>
              </a:extLst>
            </p:cNvPr>
            <p:cNvSpPr txBox="1"/>
            <p:nvPr/>
          </p:nvSpPr>
          <p:spPr>
            <a:xfrm>
              <a:off x="5045425" y="2087880"/>
              <a:ext cx="5607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5CC5A2D-8572-2D4D-9B28-8CA3D704A2B9}"/>
                </a:ext>
              </a:extLst>
            </p:cNvPr>
            <p:cNvSpPr txBox="1"/>
            <p:nvPr/>
          </p:nvSpPr>
          <p:spPr>
            <a:xfrm>
              <a:off x="5716560" y="35796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24E79AB-686F-DE41-819E-C4D75AB8ED03}"/>
                </a:ext>
              </a:extLst>
            </p:cNvPr>
            <p:cNvSpPr txBox="1"/>
            <p:nvPr/>
          </p:nvSpPr>
          <p:spPr>
            <a:xfrm>
              <a:off x="5485252" y="2460327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2F8BAC3-64E8-6F44-88CD-CE631B94A24E}"/>
                </a:ext>
              </a:extLst>
            </p:cNvPr>
            <p:cNvSpPr txBox="1"/>
            <p:nvPr/>
          </p:nvSpPr>
          <p:spPr>
            <a:xfrm>
              <a:off x="5715653" y="2996534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B1213FB-1E1D-A04B-98A1-DB6E873A40CF}"/>
                </a:ext>
              </a:extLst>
            </p:cNvPr>
            <p:cNvSpPr txBox="1"/>
            <p:nvPr/>
          </p:nvSpPr>
          <p:spPr>
            <a:xfrm>
              <a:off x="3555446" y="451595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CF43748-2F52-CC43-8888-B1F89A1926F2}"/>
                </a:ext>
              </a:extLst>
            </p:cNvPr>
            <p:cNvSpPr txBox="1"/>
            <p:nvPr/>
          </p:nvSpPr>
          <p:spPr>
            <a:xfrm>
              <a:off x="4086092" y="46804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D70B976-39B0-8045-8BD9-F9343701F4C8}"/>
                </a:ext>
              </a:extLst>
            </p:cNvPr>
            <p:cNvSpPr txBox="1"/>
            <p:nvPr/>
          </p:nvSpPr>
          <p:spPr>
            <a:xfrm>
              <a:off x="4598836" y="468046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0AB4940-8FE6-D144-B8C4-5E6AAAD24567}"/>
                </a:ext>
              </a:extLst>
            </p:cNvPr>
            <p:cNvSpPr txBox="1"/>
            <p:nvPr/>
          </p:nvSpPr>
          <p:spPr>
            <a:xfrm>
              <a:off x="5100626" y="444673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8FA79B5-937C-9643-87A2-406C61D9B2C5}"/>
                </a:ext>
              </a:extLst>
            </p:cNvPr>
            <p:cNvSpPr txBox="1"/>
            <p:nvPr/>
          </p:nvSpPr>
          <p:spPr>
            <a:xfrm>
              <a:off x="3136449" y="404941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ED5AE7-202C-1C4F-9471-6028A52B4DEC}"/>
                </a:ext>
              </a:extLst>
            </p:cNvPr>
            <p:cNvSpPr txBox="1"/>
            <p:nvPr/>
          </p:nvSpPr>
          <p:spPr>
            <a:xfrm>
              <a:off x="2930587" y="3506413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F53AC8B-0963-FE4E-8347-9669B930560D}"/>
                </a:ext>
              </a:extLst>
            </p:cNvPr>
            <p:cNvSpPr txBox="1"/>
            <p:nvPr/>
          </p:nvSpPr>
          <p:spPr>
            <a:xfrm>
              <a:off x="3136449" y="2396718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3E77051-9D5A-634B-85C7-D4AD7A6F3DE9}"/>
                </a:ext>
              </a:extLst>
            </p:cNvPr>
            <p:cNvSpPr txBox="1"/>
            <p:nvPr/>
          </p:nvSpPr>
          <p:spPr>
            <a:xfrm>
              <a:off x="2929680" y="2923285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70DE09A-BE88-8842-9DA0-1BE2CC865770}"/>
                </a:ext>
              </a:extLst>
            </p:cNvPr>
            <p:cNvSpPr txBox="1"/>
            <p:nvPr/>
          </p:nvSpPr>
          <p:spPr>
            <a:xfrm>
              <a:off x="5493160" y="411938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9E3BBD68-DDF8-6846-83E3-779DEFD7ECAC}"/>
              </a:ext>
            </a:extLst>
          </p:cNvPr>
          <p:cNvSpPr txBox="1">
            <a:spLocks/>
          </p:cNvSpPr>
          <p:nvPr/>
        </p:nvSpPr>
        <p:spPr>
          <a:xfrm>
            <a:off x="3498684" y="1401689"/>
            <a:ext cx="2103140" cy="377026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w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CDE369B-DC0F-C74E-9438-FFC82C2987A4}"/>
              </a:ext>
            </a:extLst>
          </p:cNvPr>
          <p:cNvSpPr txBox="1">
            <a:spLocks/>
          </p:cNvSpPr>
          <p:nvPr/>
        </p:nvSpPr>
        <p:spPr>
          <a:xfrm>
            <a:off x="5392925" y="2943246"/>
            <a:ext cx="745397" cy="17030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00" b="0" i="0" u="none" strike="noStrike" kern="1200" cap="none" spc="0" normalizeH="0" baseline="-2500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Symbol" charset="2"/>
                <a:cs typeface="Symbol" charset="2"/>
              </a:rPr>
              <a:t>p</a:t>
            </a:r>
            <a:endParaRPr kumimoji="0" lang="en-US" sz="23900" b="0" i="0" u="none" strike="noStrike" kern="1200" cap="none" spc="0" normalizeH="0" baseline="-2500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140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42488DB-5A89-EB42-98AF-2529167F64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99" b="42372"/>
          <a:stretch/>
        </p:blipFill>
        <p:spPr>
          <a:xfrm>
            <a:off x="5216720" y="5564995"/>
            <a:ext cx="3962909" cy="11956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171209-5A38-2449-B4DE-0D90B86D2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Water-based NMR calibration probe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B357DF-F852-B645-89A6-E5036F285EA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C59DB99-7F1D-C04B-B5D1-08DF0A36EF61}"/>
              </a:ext>
            </a:extLst>
          </p:cNvPr>
          <p:cNvSpPr txBox="1">
            <a:spLocks/>
          </p:cNvSpPr>
          <p:nvPr/>
        </p:nvSpPr>
        <p:spPr>
          <a:xfrm>
            <a:off x="457200" y="762707"/>
            <a:ext cx="8462682" cy="535371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>
                  <a:lumMod val="50000"/>
                </a:schemeClr>
              </a:buClr>
            </a:pPr>
            <a:r>
              <a:rPr lang="en-US" dirty="0">
                <a:solidFill>
                  <a:srgbClr val="0000FF"/>
                </a:solidFill>
              </a:rPr>
              <a:t>Special water probe(s) </a:t>
            </a:r>
            <a:r>
              <a:rPr lang="en-US" dirty="0"/>
              <a:t>deliver the </a:t>
            </a:r>
            <a:r>
              <a:rPr lang="en-US" dirty="0">
                <a:solidFill>
                  <a:srgbClr val="0000FF"/>
                </a:solidFill>
              </a:rPr>
              <a:t>absolute calibration</a:t>
            </a:r>
            <a:r>
              <a:rPr lang="en-US" dirty="0"/>
              <a:t> in terms of the free proton precession frequency </a:t>
            </a:r>
            <a:r>
              <a:rPr lang="en-US" dirty="0">
                <a:latin typeface="Symbol" charset="2"/>
                <a:cs typeface="Symbol" charset="2"/>
              </a:rPr>
              <a:t>w</a:t>
            </a:r>
            <a:r>
              <a:rPr lang="en-US" baseline="-25000" dirty="0"/>
              <a:t>p</a:t>
            </a: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en-US" dirty="0">
                <a:solidFill>
                  <a:srgbClr val="0000FF"/>
                </a:solidFill>
              </a:rPr>
              <a:t>Shift</a:t>
            </a:r>
            <a:r>
              <a:rPr lang="en-US" dirty="0"/>
              <a:t> from field felt by </a:t>
            </a:r>
            <a:r>
              <a:rPr lang="en-US" dirty="0">
                <a:solidFill>
                  <a:srgbClr val="0000FF"/>
                </a:solidFill>
              </a:rPr>
              <a:t>free protons</a:t>
            </a:r>
            <a:r>
              <a:rPr lang="en-US" dirty="0"/>
              <a:t> compared to </a:t>
            </a:r>
            <a:r>
              <a:rPr lang="en-US" dirty="0">
                <a:solidFill>
                  <a:srgbClr val="0000FF"/>
                </a:solidFill>
              </a:rPr>
              <a:t>protons in water</a:t>
            </a:r>
            <a:r>
              <a:rPr lang="en-US" dirty="0"/>
              <a:t>. Goal to have an accuracy of </a:t>
            </a:r>
            <a:r>
              <a:rPr lang="en-US" dirty="0">
                <a:solidFill>
                  <a:srgbClr val="0432FF"/>
                </a:solidFill>
              </a:rPr>
              <a:t>&lt;35ppb</a:t>
            </a:r>
          </a:p>
          <a:p>
            <a:pPr>
              <a:buClr>
                <a:schemeClr val="tx1">
                  <a:lumMod val="50000"/>
                </a:schemeClr>
              </a:buClr>
            </a:pPr>
            <a:endParaRPr lang="en-US" dirty="0">
              <a:solidFill>
                <a:srgbClr val="0000FF"/>
              </a:solidFill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endParaRPr lang="en-US" dirty="0">
              <a:solidFill>
                <a:srgbClr val="0000FF"/>
              </a:solidFill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endParaRPr lang="en-US" dirty="0">
              <a:solidFill>
                <a:srgbClr val="0000FF"/>
              </a:solidFill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en-US" dirty="0">
                <a:solidFill>
                  <a:srgbClr val="0000FF"/>
                </a:solidFill>
              </a:rPr>
              <a:t>Calibrates the trolley probes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with a precision of </a:t>
            </a:r>
            <a:r>
              <a:rPr lang="en-US" dirty="0">
                <a:solidFill>
                  <a:srgbClr val="0000FF"/>
                </a:solidFill>
              </a:rPr>
              <a:t>30 ppb</a:t>
            </a: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en-US" dirty="0">
                <a:solidFill>
                  <a:srgbClr val="0000FF"/>
                </a:solidFill>
              </a:rPr>
              <a:t>Minimal effect </a:t>
            </a:r>
            <a:r>
              <a:rPr lang="en-US" dirty="0">
                <a:solidFill>
                  <a:srgbClr val="000000"/>
                </a:solidFill>
              </a:rPr>
              <a:t>from materials and other sources</a:t>
            </a:r>
            <a:r>
              <a:rPr lang="en-US" dirty="0">
                <a:solidFill>
                  <a:srgbClr val="0000FF"/>
                </a:solidFill>
              </a:rPr>
              <a:t>: </a:t>
            </a:r>
            <a:r>
              <a:rPr lang="en-US" dirty="0">
                <a:solidFill>
                  <a:srgbClr val="007836"/>
                </a:solidFill>
                <a:latin typeface="Symbol" pitchFamily="2" charset="2"/>
              </a:rPr>
              <a:t>d</a:t>
            </a:r>
            <a:r>
              <a:rPr lang="en-US" baseline="-25000" dirty="0">
                <a:solidFill>
                  <a:srgbClr val="007836"/>
                </a:solidFill>
              </a:rPr>
              <a:t>s</a:t>
            </a:r>
            <a:r>
              <a:rPr lang="en-US" dirty="0">
                <a:solidFill>
                  <a:srgbClr val="007836"/>
                </a:solidFill>
              </a:rPr>
              <a:t> = -5.5 ± 12.9</a:t>
            </a: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en-US" dirty="0">
                <a:solidFill>
                  <a:srgbClr val="0000FF"/>
                </a:solidFill>
              </a:rPr>
              <a:t>Very high resolution </a:t>
            </a:r>
            <a:r>
              <a:rPr lang="en-US" dirty="0">
                <a:solidFill>
                  <a:srgbClr val="000000"/>
                </a:solidFill>
              </a:rPr>
              <a:t>of </a:t>
            </a:r>
            <a:r>
              <a:rPr lang="en-US" b="1" dirty="0">
                <a:solidFill>
                  <a:srgbClr val="0432FF"/>
                </a:solidFill>
              </a:rPr>
              <a:t>100 ppt / shot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8B40241-FF0B-E846-860D-55692B548CAC}"/>
              </a:ext>
            </a:extLst>
          </p:cNvPr>
          <p:cNvSpPr txBox="1">
            <a:spLocks/>
          </p:cNvSpPr>
          <p:nvPr/>
        </p:nvSpPr>
        <p:spPr>
          <a:xfrm>
            <a:off x="457200" y="1165903"/>
            <a:ext cx="8382000" cy="1981200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>
              <a:solidFill>
                <a:srgbClr val="0000FF"/>
              </a:solidFill>
            </a:endParaRPr>
          </a:p>
          <a:p>
            <a:endParaRPr lang="en-US" sz="2200" dirty="0">
              <a:solidFill>
                <a:srgbClr val="0000FF"/>
              </a:solidFill>
            </a:endParaRPr>
          </a:p>
          <a:p>
            <a:endParaRPr lang="en-US" sz="2200" dirty="0">
              <a:solidFill>
                <a:srgbClr val="0000FF"/>
              </a:solidFill>
            </a:endParaRPr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4D78FE9A-A1F6-0244-9D5C-E9F782DC7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835" y="2257791"/>
            <a:ext cx="7867411" cy="739097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B39837C8-172D-9548-B70E-C2A9516A6722}"/>
              </a:ext>
            </a:extLst>
          </p:cNvPr>
          <p:cNvSpPr txBox="1">
            <a:spLocks/>
          </p:cNvSpPr>
          <p:nvPr/>
        </p:nvSpPr>
        <p:spPr>
          <a:xfrm>
            <a:off x="8610600" y="6489700"/>
            <a:ext cx="38417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86CB4B4D-7CA3-9044-876B-883B54F8677D}" type="slidenum">
              <a:rPr lang="uk-UA" sz="900" smtClean="0">
                <a:solidFill>
                  <a:srgbClr val="616161"/>
                </a:solidFill>
                <a:latin typeface="Calibri"/>
              </a:rPr>
              <a:pPr algn="r">
                <a:defRPr/>
              </a:pPr>
              <a:t>24</a:t>
            </a:fld>
            <a:endParaRPr lang="uk-UA" sz="900">
              <a:solidFill>
                <a:srgbClr val="616161"/>
              </a:solidFill>
              <a:latin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B0E885-0FDC-314B-97CE-8974DAD11B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1" t="19968" r="-1721" b="15922"/>
          <a:stretch/>
        </p:blipFill>
        <p:spPr>
          <a:xfrm rot="10800000">
            <a:off x="174332" y="5541615"/>
            <a:ext cx="4970842" cy="1229443"/>
          </a:xfrm>
          <a:prstGeom prst="rect">
            <a:avLst/>
          </a:prstGeom>
        </p:spPr>
      </p:pic>
      <p:pic>
        <p:nvPicPr>
          <p:cNvPr id="11" name="nmr-freq_new-pp_3_23_17.pdf" descr="nmr-freq_new-pp_3_23_17.pdf">
            <a:extLst>
              <a:ext uri="{FF2B5EF4-FFF2-40B4-BE49-F238E27FC236}">
                <a16:creationId xmlns:a16="http://schemas.microsoft.com/office/drawing/2014/main" id="{754544D0-F6E7-CB48-A3AA-136D7DC853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0165" y="4088776"/>
            <a:ext cx="4962444" cy="162477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940AC14-3918-B14D-93A0-4DC08693E1D5}"/>
              </a:ext>
            </a:extLst>
          </p:cNvPr>
          <p:cNvCxnSpPr/>
          <p:nvPr/>
        </p:nvCxnSpPr>
        <p:spPr bwMode="auto">
          <a:xfrm>
            <a:off x="8095424" y="4272969"/>
            <a:ext cx="0" cy="122944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BC4A0C3-4D87-7A4E-8A16-9B61AA49A100}"/>
              </a:ext>
            </a:extLst>
          </p:cNvPr>
          <p:cNvSpPr txBox="1"/>
          <p:nvPr/>
        </p:nvSpPr>
        <p:spPr>
          <a:xfrm rot="16200000">
            <a:off x="7869992" y="4687634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ppb</a:t>
            </a:r>
          </a:p>
        </p:txBody>
      </p:sp>
    </p:spTree>
    <p:extLst>
      <p:ext uri="{BB962C8B-B14F-4D97-AF65-F5344CB8AC3E}">
        <p14:creationId xmlns:p14="http://schemas.microsoft.com/office/powerpoint/2010/main" val="187304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71209-5A38-2449-B4DE-0D90B86D2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Water-based NMR calibration probe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B357DF-F852-B645-89A6-E5036F285EA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C59DB99-7F1D-C04B-B5D1-08DF0A36EF61}"/>
              </a:ext>
            </a:extLst>
          </p:cNvPr>
          <p:cNvSpPr txBox="1">
            <a:spLocks/>
          </p:cNvSpPr>
          <p:nvPr/>
        </p:nvSpPr>
        <p:spPr>
          <a:xfrm>
            <a:off x="457200" y="894685"/>
            <a:ext cx="8462682" cy="535371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3D translation stage </a:t>
            </a:r>
            <a:r>
              <a:rPr lang="en-US" dirty="0"/>
              <a:t>with non-magnetic materials for </a:t>
            </a:r>
            <a:r>
              <a:rPr lang="en-US" dirty="0">
                <a:solidFill>
                  <a:srgbClr val="0432FF"/>
                </a:solidFill>
              </a:rPr>
              <a:t>in-vacuum operation</a:t>
            </a:r>
            <a:endParaRPr lang="en-US" dirty="0"/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en-US" dirty="0">
                <a:solidFill>
                  <a:srgbClr val="000000"/>
                </a:solidFill>
              </a:rPr>
              <a:t>The c</a:t>
            </a:r>
            <a:r>
              <a:rPr lang="en-US" dirty="0">
                <a:solidFill>
                  <a:srgbClr val="000000"/>
                </a:solidFill>
                <a:cs typeface="cmss10"/>
              </a:rPr>
              <a:t>alibration inside the storage ring requires </a:t>
            </a:r>
            <a:r>
              <a:rPr lang="en-US" dirty="0">
                <a:solidFill>
                  <a:srgbClr val="0000FF"/>
                </a:solidFill>
                <a:cs typeface="cmss10"/>
              </a:rPr>
              <a:t>probe position accuracy ≤ 1 mm</a:t>
            </a:r>
          </a:p>
          <a:p>
            <a:pPr>
              <a:buClr>
                <a:schemeClr val="tx1">
                  <a:lumMod val="50000"/>
                </a:schemeClr>
              </a:buClr>
            </a:pPr>
            <a:endParaRPr lang="en-US" dirty="0">
              <a:cs typeface="cmss10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8B40241-FF0B-E846-860D-55692B548CAC}"/>
              </a:ext>
            </a:extLst>
          </p:cNvPr>
          <p:cNvSpPr txBox="1">
            <a:spLocks/>
          </p:cNvSpPr>
          <p:nvPr/>
        </p:nvSpPr>
        <p:spPr>
          <a:xfrm>
            <a:off x="457200" y="1165903"/>
            <a:ext cx="8382000" cy="1981200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>
              <a:solidFill>
                <a:srgbClr val="0000FF"/>
              </a:solidFill>
            </a:endParaRPr>
          </a:p>
          <a:p>
            <a:endParaRPr lang="en-US" sz="2200" dirty="0">
              <a:solidFill>
                <a:srgbClr val="0000FF"/>
              </a:solidFill>
            </a:endParaRPr>
          </a:p>
          <a:p>
            <a:endParaRPr lang="en-US" sz="2200" dirty="0">
              <a:solidFill>
                <a:srgbClr val="0000FF"/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B39837C8-172D-9548-B70E-C2A9516A6722}"/>
              </a:ext>
            </a:extLst>
          </p:cNvPr>
          <p:cNvSpPr txBox="1">
            <a:spLocks/>
          </p:cNvSpPr>
          <p:nvPr/>
        </p:nvSpPr>
        <p:spPr>
          <a:xfrm>
            <a:off x="8610600" y="6489700"/>
            <a:ext cx="38417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86CB4B4D-7CA3-9044-876B-883B54F8677D}" type="slidenum">
              <a:rPr lang="uk-UA" sz="900" smtClean="0">
                <a:solidFill>
                  <a:srgbClr val="616161"/>
                </a:solidFill>
                <a:latin typeface="Calibri"/>
              </a:rPr>
              <a:pPr algn="r">
                <a:defRPr/>
              </a:pPr>
              <a:t>25</a:t>
            </a:fld>
            <a:endParaRPr lang="uk-UA" sz="900">
              <a:solidFill>
                <a:srgbClr val="616161"/>
              </a:solidFill>
              <a:latin typeface="Calibri"/>
            </a:endParaRPr>
          </a:p>
        </p:txBody>
      </p:sp>
      <p:pic>
        <p:nvPicPr>
          <p:cNvPr id="15" name="pasted-image.jpeg" descr="pasted-image.jpeg">
            <a:extLst>
              <a:ext uri="{FF2B5EF4-FFF2-40B4-BE49-F238E27FC236}">
                <a16:creationId xmlns:a16="http://schemas.microsoft.com/office/drawing/2014/main" id="{114A17B1-0C9E-F543-964C-3CD056DBB6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1940860"/>
            <a:ext cx="2991930" cy="3991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pp-chamber-and-3D-stage-assembly-drawing.pdf" descr="pp-chamber-and-3D-stage-assembly-drawing.pdf">
            <a:extLst>
              <a:ext uri="{FF2B5EF4-FFF2-40B4-BE49-F238E27FC236}">
                <a16:creationId xmlns:a16="http://schemas.microsoft.com/office/drawing/2014/main" id="{A911F98D-0361-EF41-B06B-3E5E72759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423" y="2550460"/>
            <a:ext cx="5545657" cy="341212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4368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: How the pieces come together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A3B21-58AF-DF49-AD2A-775A42BDCF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u="sng" dirty="0"/>
              <a:t>fold in</a:t>
            </a:r>
            <a:r>
              <a:rPr lang="en-US" dirty="0"/>
              <a:t> the muon distribution?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239351F-F476-1549-8B08-BAB887734C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9345" y="1745777"/>
            <a:ext cx="4097967" cy="4097967"/>
          </a:xfrm>
          <a:prstGeom prst="ellipse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D1F01DD4-9901-FC44-8BB0-F189AC10F0A3}"/>
              </a:ext>
            </a:extLst>
          </p:cNvPr>
          <p:cNvGrpSpPr/>
          <p:nvPr/>
        </p:nvGrpSpPr>
        <p:grpSpPr>
          <a:xfrm>
            <a:off x="2929680" y="1828800"/>
            <a:ext cx="3325810" cy="3682659"/>
            <a:chOff x="2929680" y="1828800"/>
            <a:chExt cx="3325810" cy="36826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58D96FD-60AA-5243-AF0C-837E40DDAFD3}"/>
                </a:ext>
              </a:extLst>
            </p:cNvPr>
            <p:cNvSpPr txBox="1"/>
            <p:nvPr/>
          </p:nvSpPr>
          <p:spPr>
            <a:xfrm>
              <a:off x="3507401" y="207695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241A74A-61A7-5743-983C-D3446B606E38}"/>
                </a:ext>
              </a:extLst>
            </p:cNvPr>
            <p:cNvSpPr txBox="1"/>
            <p:nvPr/>
          </p:nvSpPr>
          <p:spPr>
            <a:xfrm>
              <a:off x="4020041" y="182880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1C87A56-6564-434F-B4B6-DC843E41D36D}"/>
                </a:ext>
              </a:extLst>
            </p:cNvPr>
            <p:cNvSpPr txBox="1"/>
            <p:nvPr/>
          </p:nvSpPr>
          <p:spPr>
            <a:xfrm>
              <a:off x="4532785" y="1828800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544AA11-DE0A-4049-A05C-3A2DEBFC36C9}"/>
                </a:ext>
              </a:extLst>
            </p:cNvPr>
            <p:cNvSpPr txBox="1"/>
            <p:nvPr/>
          </p:nvSpPr>
          <p:spPr>
            <a:xfrm>
              <a:off x="5045425" y="2087880"/>
              <a:ext cx="5607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216D3AF-ED43-CB40-A227-A18AD9FB9AAC}"/>
                </a:ext>
              </a:extLst>
            </p:cNvPr>
            <p:cNvSpPr txBox="1"/>
            <p:nvPr/>
          </p:nvSpPr>
          <p:spPr>
            <a:xfrm>
              <a:off x="5716560" y="35796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4B07C7F-658B-DC4F-A6D8-3F2D06BA01C5}"/>
                </a:ext>
              </a:extLst>
            </p:cNvPr>
            <p:cNvSpPr txBox="1"/>
            <p:nvPr/>
          </p:nvSpPr>
          <p:spPr>
            <a:xfrm>
              <a:off x="5485252" y="2460327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1F0BF54-5F2B-3A4C-A32D-5627C267223E}"/>
                </a:ext>
              </a:extLst>
            </p:cNvPr>
            <p:cNvSpPr txBox="1"/>
            <p:nvPr/>
          </p:nvSpPr>
          <p:spPr>
            <a:xfrm>
              <a:off x="5715653" y="2996534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C7342FE-A973-524B-B6AE-D2C16EF31E24}"/>
                </a:ext>
              </a:extLst>
            </p:cNvPr>
            <p:cNvSpPr txBox="1"/>
            <p:nvPr/>
          </p:nvSpPr>
          <p:spPr>
            <a:xfrm>
              <a:off x="3555446" y="451595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15951B4-6469-9441-82E6-36444C985383}"/>
                </a:ext>
              </a:extLst>
            </p:cNvPr>
            <p:cNvSpPr txBox="1"/>
            <p:nvPr/>
          </p:nvSpPr>
          <p:spPr>
            <a:xfrm>
              <a:off x="4086092" y="46804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F0FDE89-EAC0-764C-B4A5-5DED13DBEB41}"/>
                </a:ext>
              </a:extLst>
            </p:cNvPr>
            <p:cNvSpPr txBox="1"/>
            <p:nvPr/>
          </p:nvSpPr>
          <p:spPr>
            <a:xfrm>
              <a:off x="4598836" y="468046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CC3C1DC-6513-E846-A581-7430B9CDD499}"/>
                </a:ext>
              </a:extLst>
            </p:cNvPr>
            <p:cNvSpPr txBox="1"/>
            <p:nvPr/>
          </p:nvSpPr>
          <p:spPr>
            <a:xfrm>
              <a:off x="5100626" y="444673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992AD10-D510-444B-9261-ECB0177E9F5A}"/>
                </a:ext>
              </a:extLst>
            </p:cNvPr>
            <p:cNvSpPr txBox="1"/>
            <p:nvPr/>
          </p:nvSpPr>
          <p:spPr>
            <a:xfrm>
              <a:off x="3136449" y="404941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A5FCF1A-840F-F645-8516-5AC0E8199FD0}"/>
                </a:ext>
              </a:extLst>
            </p:cNvPr>
            <p:cNvSpPr txBox="1"/>
            <p:nvPr/>
          </p:nvSpPr>
          <p:spPr>
            <a:xfrm>
              <a:off x="2930587" y="3506413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EC37FD5-8703-DE41-9891-EB75C318F147}"/>
                </a:ext>
              </a:extLst>
            </p:cNvPr>
            <p:cNvSpPr txBox="1"/>
            <p:nvPr/>
          </p:nvSpPr>
          <p:spPr>
            <a:xfrm>
              <a:off x="3136449" y="2396718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73DAC2B-B0FA-B84D-8820-28B68A9D3038}"/>
                </a:ext>
              </a:extLst>
            </p:cNvPr>
            <p:cNvSpPr txBox="1"/>
            <p:nvPr/>
          </p:nvSpPr>
          <p:spPr>
            <a:xfrm>
              <a:off x="2929680" y="2923285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E59E431-E387-0D42-A342-C007417757BA}"/>
                </a:ext>
              </a:extLst>
            </p:cNvPr>
            <p:cNvSpPr txBox="1"/>
            <p:nvPr/>
          </p:nvSpPr>
          <p:spPr>
            <a:xfrm>
              <a:off x="5493160" y="411938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4D908769-6E13-5D4F-97DC-64C20BEEDC01}"/>
              </a:ext>
            </a:extLst>
          </p:cNvPr>
          <p:cNvSpPr txBox="1">
            <a:spLocks/>
          </p:cNvSpPr>
          <p:nvPr/>
        </p:nvSpPr>
        <p:spPr>
          <a:xfrm>
            <a:off x="3498684" y="1401689"/>
            <a:ext cx="2103140" cy="377026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w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E56A4C-7DBC-D04B-B81B-B8D80467A80A}"/>
              </a:ext>
            </a:extLst>
          </p:cNvPr>
          <p:cNvSpPr txBox="1">
            <a:spLocks/>
          </p:cNvSpPr>
          <p:nvPr/>
        </p:nvSpPr>
        <p:spPr>
          <a:xfrm>
            <a:off x="5392925" y="2943246"/>
            <a:ext cx="745397" cy="17030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00" b="0" i="0" u="none" strike="noStrike" kern="1200" cap="none" spc="0" normalizeH="0" baseline="-2500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Symbol" charset="2"/>
                <a:cs typeface="Symbol" charset="2"/>
              </a:rPr>
              <a:t>p</a:t>
            </a:r>
            <a:endParaRPr kumimoji="0" lang="en-US" sz="23900" b="0" i="0" u="none" strike="noStrike" kern="1200" cap="none" spc="0" normalizeH="0" baseline="-2500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Symbol" charset="2"/>
              <a:cs typeface="Symbol" charset="2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7157EA4-98B8-0443-8F23-178725FF61DA}"/>
              </a:ext>
            </a:extLst>
          </p:cNvPr>
          <p:cNvSpPr txBox="1">
            <a:spLocks/>
          </p:cNvSpPr>
          <p:nvPr/>
        </p:nvSpPr>
        <p:spPr>
          <a:xfrm>
            <a:off x="3711374" y="390196"/>
            <a:ext cx="1681551" cy="36779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~</a:t>
            </a:r>
          </a:p>
        </p:txBody>
      </p:sp>
    </p:spTree>
    <p:extLst>
      <p:ext uri="{BB962C8B-B14F-4D97-AF65-F5344CB8AC3E}">
        <p14:creationId xmlns:p14="http://schemas.microsoft.com/office/powerpoint/2010/main" val="314554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763E0-311B-5943-A353-90897976C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Averaging over the muon distribution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21D21-0F93-364D-94A5-D224836AD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8372901" cy="5208371"/>
          </a:xfrm>
        </p:spPr>
        <p:txBody>
          <a:bodyPr/>
          <a:lstStyle/>
          <a:p>
            <a:r>
              <a:rPr lang="en-US" dirty="0"/>
              <a:t>The field </a:t>
            </a:r>
            <a:r>
              <a:rPr lang="en-US" dirty="0">
                <a:solidFill>
                  <a:srgbClr val="0432FF"/>
                </a:solidFill>
              </a:rPr>
              <a:t>B(</a:t>
            </a:r>
            <a:r>
              <a:rPr lang="en-US" dirty="0" err="1">
                <a:solidFill>
                  <a:srgbClr val="0432FF"/>
                </a:solidFill>
              </a:rPr>
              <a:t>r,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dirty="0" err="1">
                <a:solidFill>
                  <a:srgbClr val="0432FF"/>
                </a:solidFill>
              </a:rPr>
              <a:t>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dirty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) </a:t>
            </a:r>
            <a:r>
              <a:rPr lang="en-US" dirty="0"/>
              <a:t>measured in the storage region needs to be convoluted with the muon distribution </a:t>
            </a:r>
            <a:r>
              <a:rPr lang="en-US" dirty="0">
                <a:solidFill>
                  <a:srgbClr val="0432FF"/>
                </a:solidFill>
              </a:rPr>
              <a:t>M(</a:t>
            </a:r>
            <a:r>
              <a:rPr lang="en-US" dirty="0" err="1">
                <a:solidFill>
                  <a:srgbClr val="0432FF"/>
                </a:solidFill>
              </a:rPr>
              <a:t>r,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dirty="0" err="1">
                <a:solidFill>
                  <a:srgbClr val="0432FF"/>
                </a:solidFill>
              </a:rPr>
              <a:t>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dirty="0">
                <a:solidFill>
                  <a:srgbClr val="0432FF"/>
                </a:solidFill>
              </a:rPr>
              <a:t>)</a:t>
            </a:r>
          </a:p>
          <a:p>
            <a:r>
              <a:rPr lang="en-US" dirty="0">
                <a:solidFill>
                  <a:srgbClr val="0432FF"/>
                </a:solidFill>
              </a:rPr>
              <a:t>Method 1:</a:t>
            </a:r>
            <a:br>
              <a:rPr lang="en-US" dirty="0">
                <a:solidFill>
                  <a:srgbClr val="0432FF"/>
                </a:solidFill>
              </a:rPr>
            </a:br>
            <a:r>
              <a:rPr lang="en-US" dirty="0"/>
              <a:t>Average over </a:t>
            </a:r>
            <a:r>
              <a:rPr lang="en-US" dirty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dirty="0"/>
              <a:t> and express </a:t>
            </a:r>
            <a:r>
              <a:rPr lang="en-US" dirty="0">
                <a:solidFill>
                  <a:srgbClr val="0432FF"/>
                </a:solidFill>
              </a:rPr>
              <a:t>B(</a:t>
            </a:r>
            <a:r>
              <a:rPr lang="en-US" dirty="0" err="1">
                <a:solidFill>
                  <a:srgbClr val="0432FF"/>
                </a:solidFill>
              </a:rPr>
              <a:t>r,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dirty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)</a:t>
            </a:r>
            <a:r>
              <a:rPr lang="en-US" dirty="0">
                <a:solidFill>
                  <a:srgbClr val="0432FF"/>
                </a:solidFill>
                <a:ea typeface="Symbol" charset="2"/>
                <a:cs typeface="Symbol" charset="2"/>
              </a:rPr>
              <a:t> </a:t>
            </a:r>
            <a:r>
              <a:rPr lang="en-US" dirty="0">
                <a:ea typeface="Symbol" charset="2"/>
                <a:cs typeface="Symbol" charset="2"/>
              </a:rPr>
              <a:t>and </a:t>
            </a:r>
            <a:r>
              <a:rPr lang="en-US" dirty="0">
                <a:solidFill>
                  <a:srgbClr val="0432FF"/>
                </a:solidFill>
              </a:rPr>
              <a:t>M(</a:t>
            </a:r>
            <a:r>
              <a:rPr lang="en-US" dirty="0" err="1">
                <a:solidFill>
                  <a:srgbClr val="0432FF"/>
                </a:solidFill>
              </a:rPr>
              <a:t>r,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dirty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)</a:t>
            </a:r>
            <a:br>
              <a:rPr lang="en-US" dirty="0"/>
            </a:br>
            <a:r>
              <a:rPr lang="en-US" dirty="0"/>
              <a:t>in terms of multipoles and moments: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US" dirty="0">
              <a:solidFill>
                <a:srgbClr val="0432FF"/>
              </a:solidFill>
            </a:endParaRPr>
          </a:p>
          <a:p>
            <a:r>
              <a:rPr lang="en-US" dirty="0">
                <a:solidFill>
                  <a:srgbClr val="0432FF"/>
                </a:solidFill>
              </a:rPr>
              <a:t>Method 2:</a:t>
            </a:r>
            <a:br>
              <a:rPr lang="en-US" dirty="0"/>
            </a:br>
            <a:r>
              <a:rPr lang="en-US" dirty="0"/>
              <a:t>Track the muons </a:t>
            </a:r>
            <a:r>
              <a:rPr lang="en-US" dirty="0">
                <a:solidFill>
                  <a:srgbClr val="0432FF"/>
                </a:solidFill>
              </a:rPr>
              <a:t>M(</a:t>
            </a:r>
            <a:r>
              <a:rPr lang="en-US" dirty="0" err="1">
                <a:solidFill>
                  <a:srgbClr val="0432FF"/>
                </a:solidFill>
              </a:rPr>
              <a:t>r,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dirty="0" err="1">
                <a:solidFill>
                  <a:srgbClr val="0432FF"/>
                </a:solidFill>
              </a:rPr>
              <a:t>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 in the full field map </a:t>
            </a:r>
            <a:r>
              <a:rPr lang="en-US" dirty="0">
                <a:solidFill>
                  <a:srgbClr val="0432FF"/>
                </a:solidFill>
              </a:rPr>
              <a:t>B(</a:t>
            </a:r>
            <a:r>
              <a:rPr lang="en-US" dirty="0" err="1">
                <a:solidFill>
                  <a:srgbClr val="0432FF"/>
                </a:solidFill>
              </a:rPr>
              <a:t>r,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dirty="0" err="1">
                <a:solidFill>
                  <a:srgbClr val="0432FF"/>
                </a:solidFill>
              </a:rPr>
              <a:t>,</a:t>
            </a:r>
            <a:r>
              <a:rPr lang="en-US" dirty="0" err="1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dirty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) </a:t>
            </a:r>
            <a:r>
              <a:rPr lang="en-US" dirty="0">
                <a:ea typeface="Symbol" charset="2"/>
                <a:cs typeface="Symbol" charset="2"/>
              </a:rPr>
              <a:t>with GEANT4 simulation to determine the effective field.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80E8A5-F694-0045-AF0A-8BCD8DD1DA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C9F7FBFD-6DB1-9C44-A88E-AACA6028A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6697970" y="1256641"/>
            <a:ext cx="1688341" cy="1571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27C530-97A1-4E44-8B6E-0634CADC7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6674" y="2658781"/>
            <a:ext cx="2868304" cy="10607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140462-9846-F443-9C29-B2E79CFE4D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2861710"/>
            <a:ext cx="2743200" cy="5672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568020-0A40-1448-912A-6C7FE69CAF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3677538"/>
            <a:ext cx="3517900" cy="889000"/>
          </a:xfrm>
          <a:prstGeom prst="rect">
            <a:avLst/>
          </a:prstGeom>
        </p:spPr>
      </p:pic>
      <p:pic>
        <p:nvPicPr>
          <p:cNvPr id="10" name="Screen Shot 2018-06-09 at 3.11.00 PM.png" descr="Screen Shot 2018-06-09 at 3.11.00 PM.png">
            <a:extLst>
              <a:ext uri="{FF2B5EF4-FFF2-40B4-BE49-F238E27FC236}">
                <a16:creationId xmlns:a16="http://schemas.microsoft.com/office/drawing/2014/main" id="{9C3D793D-E8C8-5C40-834F-38F4F807EC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3682" y="3364122"/>
            <a:ext cx="2136918" cy="167050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2154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: How the pieces come together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A3B21-58AF-DF49-AD2A-775A42BDCF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Systematics, ...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E4A0CC6-8900-D24A-9441-F36A4FE9C8B4}"/>
              </a:ext>
            </a:extLst>
          </p:cNvPr>
          <p:cNvGrpSpPr/>
          <p:nvPr/>
        </p:nvGrpSpPr>
        <p:grpSpPr>
          <a:xfrm>
            <a:off x="1761334" y="990105"/>
            <a:ext cx="5604549" cy="5589394"/>
            <a:chOff x="1761334" y="990105"/>
            <a:chExt cx="5604549" cy="5589394"/>
          </a:xfrm>
        </p:grpSpPr>
        <p:sp>
          <p:nvSpPr>
            <p:cNvPr id="47" name="Pie 46">
              <a:extLst>
                <a:ext uri="{FF2B5EF4-FFF2-40B4-BE49-F238E27FC236}">
                  <a16:creationId xmlns:a16="http://schemas.microsoft.com/office/drawing/2014/main" id="{FC776970-5B2B-1847-A317-01E265FC1BFF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 flipV="1">
              <a:off x="1761334" y="1001659"/>
              <a:ext cx="5577840" cy="5577840"/>
            </a:xfrm>
            <a:prstGeom prst="pie">
              <a:avLst>
                <a:gd name="adj1" fmla="val 10803543"/>
                <a:gd name="adj2" fmla="val 16200000"/>
              </a:avLst>
            </a:prstGeom>
            <a:solidFill>
              <a:schemeClr val="tx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821EE06-6946-2246-8FA8-3C461A5AB2A2}"/>
                </a:ext>
              </a:extLst>
            </p:cNvPr>
            <p:cNvSpPr txBox="1"/>
            <p:nvPr/>
          </p:nvSpPr>
          <p:spPr>
            <a:xfrm rot="2940789">
              <a:off x="4941583" y="2156354"/>
              <a:ext cx="27326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Systematic uncertainties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3531345-C1AB-2F46-A5E8-95ED8BEABD48}"/>
                </a:ext>
              </a:extLst>
            </p:cNvPr>
            <p:cNvSpPr txBox="1"/>
            <p:nvPr/>
          </p:nvSpPr>
          <p:spPr>
            <a:xfrm rot="21120994">
              <a:off x="6602532" y="3313750"/>
              <a:ext cx="7633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B(T)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937FC0-0734-E849-8FBA-8F60398A0E1B}"/>
                </a:ext>
              </a:extLst>
            </p:cNvPr>
            <p:cNvSpPr txBox="1"/>
            <p:nvPr/>
          </p:nvSpPr>
          <p:spPr>
            <a:xfrm rot="203635">
              <a:off x="4550018" y="1096033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dB/dx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A76FEE2-5427-F742-AFCA-195C13376CAD}"/>
                </a:ext>
              </a:extLst>
            </p:cNvPr>
            <p:cNvSpPr txBox="1"/>
            <p:nvPr/>
          </p:nvSpPr>
          <p:spPr>
            <a:xfrm rot="2250139">
              <a:off x="6149365" y="1797937"/>
              <a:ext cx="800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</a:t>
              </a:r>
              <a:r>
                <a:rPr kumimoji="0" lang="en-US" sz="2000" b="0" i="0" u="none" strike="noStrike" kern="1200" cap="none" spc="0" normalizeH="0" baseline="-2500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calib</a:t>
              </a:r>
              <a:endParaRPr kumimoji="0" 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A272E1CA-8C86-004D-8E93-BD70A0D619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9345" y="1745777"/>
            <a:ext cx="4097967" cy="4097967"/>
          </a:xfrm>
          <a:prstGeom prst="ellipse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EA538302-38CE-0B48-BC28-8A31ECC48264}"/>
              </a:ext>
            </a:extLst>
          </p:cNvPr>
          <p:cNvGrpSpPr/>
          <p:nvPr/>
        </p:nvGrpSpPr>
        <p:grpSpPr>
          <a:xfrm>
            <a:off x="2929680" y="1828800"/>
            <a:ext cx="3325810" cy="3682659"/>
            <a:chOff x="2929680" y="1828800"/>
            <a:chExt cx="3325810" cy="368265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49E63D4-7C35-A24D-9FC8-797C868B8BA8}"/>
                </a:ext>
              </a:extLst>
            </p:cNvPr>
            <p:cNvSpPr txBox="1"/>
            <p:nvPr/>
          </p:nvSpPr>
          <p:spPr>
            <a:xfrm>
              <a:off x="3507401" y="207695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5AE976F-3D39-1C42-80EA-DEDA6DFE0D84}"/>
                </a:ext>
              </a:extLst>
            </p:cNvPr>
            <p:cNvSpPr txBox="1"/>
            <p:nvPr/>
          </p:nvSpPr>
          <p:spPr>
            <a:xfrm>
              <a:off x="4020041" y="182880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26898EE-87DC-9C43-A19D-F95C241F0B77}"/>
                </a:ext>
              </a:extLst>
            </p:cNvPr>
            <p:cNvSpPr txBox="1"/>
            <p:nvPr/>
          </p:nvSpPr>
          <p:spPr>
            <a:xfrm>
              <a:off x="4532785" y="1828800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22FC7A5-042F-0A42-B5F8-AD178414B620}"/>
                </a:ext>
              </a:extLst>
            </p:cNvPr>
            <p:cNvSpPr txBox="1"/>
            <p:nvPr/>
          </p:nvSpPr>
          <p:spPr>
            <a:xfrm>
              <a:off x="5045425" y="2087880"/>
              <a:ext cx="5607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89CE977-B2A2-B141-B7FD-6768828779C9}"/>
                </a:ext>
              </a:extLst>
            </p:cNvPr>
            <p:cNvSpPr txBox="1"/>
            <p:nvPr/>
          </p:nvSpPr>
          <p:spPr>
            <a:xfrm>
              <a:off x="5716560" y="35796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CD9319F-5AE3-4F4B-8DC4-C94F7DE33C19}"/>
                </a:ext>
              </a:extLst>
            </p:cNvPr>
            <p:cNvSpPr txBox="1"/>
            <p:nvPr/>
          </p:nvSpPr>
          <p:spPr>
            <a:xfrm>
              <a:off x="5485252" y="2460327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86C76B5-75A5-3C4C-A626-A79C9B57BBBF}"/>
                </a:ext>
              </a:extLst>
            </p:cNvPr>
            <p:cNvSpPr txBox="1"/>
            <p:nvPr/>
          </p:nvSpPr>
          <p:spPr>
            <a:xfrm>
              <a:off x="5715653" y="2996534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17021B-E555-DA44-A484-9B356A6655B2}"/>
                </a:ext>
              </a:extLst>
            </p:cNvPr>
            <p:cNvSpPr txBox="1"/>
            <p:nvPr/>
          </p:nvSpPr>
          <p:spPr>
            <a:xfrm>
              <a:off x="3555446" y="451595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1778717-D7E0-9545-AEC1-C77D08343854}"/>
                </a:ext>
              </a:extLst>
            </p:cNvPr>
            <p:cNvSpPr txBox="1"/>
            <p:nvPr/>
          </p:nvSpPr>
          <p:spPr>
            <a:xfrm>
              <a:off x="4086092" y="46804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B2B7FBA-F184-E749-B959-58C5C40FB6BC}"/>
                </a:ext>
              </a:extLst>
            </p:cNvPr>
            <p:cNvSpPr txBox="1"/>
            <p:nvPr/>
          </p:nvSpPr>
          <p:spPr>
            <a:xfrm>
              <a:off x="4598836" y="468046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3C1CB19-82A6-B142-8D7B-C93FAAEFF68E}"/>
                </a:ext>
              </a:extLst>
            </p:cNvPr>
            <p:cNvSpPr txBox="1"/>
            <p:nvPr/>
          </p:nvSpPr>
          <p:spPr>
            <a:xfrm>
              <a:off x="5100626" y="444673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F738A12-D769-1F49-8471-4C3514CACBE0}"/>
                </a:ext>
              </a:extLst>
            </p:cNvPr>
            <p:cNvSpPr txBox="1"/>
            <p:nvPr/>
          </p:nvSpPr>
          <p:spPr>
            <a:xfrm>
              <a:off x="3136449" y="404941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5A7125F-6AC2-9B48-B415-A32B39CB060F}"/>
                </a:ext>
              </a:extLst>
            </p:cNvPr>
            <p:cNvSpPr txBox="1"/>
            <p:nvPr/>
          </p:nvSpPr>
          <p:spPr>
            <a:xfrm>
              <a:off x="2930587" y="3506413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FB1957E-1CA9-9F46-9896-B0485B19A85D}"/>
                </a:ext>
              </a:extLst>
            </p:cNvPr>
            <p:cNvSpPr txBox="1"/>
            <p:nvPr/>
          </p:nvSpPr>
          <p:spPr>
            <a:xfrm>
              <a:off x="3136449" y="2396718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34F3548-6D52-FE49-8A46-9DCC5879F5D5}"/>
                </a:ext>
              </a:extLst>
            </p:cNvPr>
            <p:cNvSpPr txBox="1"/>
            <p:nvPr/>
          </p:nvSpPr>
          <p:spPr>
            <a:xfrm>
              <a:off x="2929680" y="2923285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71F41F6-1118-5E4A-A391-423E03F15352}"/>
                </a:ext>
              </a:extLst>
            </p:cNvPr>
            <p:cNvSpPr txBox="1"/>
            <p:nvPr/>
          </p:nvSpPr>
          <p:spPr>
            <a:xfrm>
              <a:off x="5493160" y="411938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990BA56-1588-604C-ABA2-E38DDB2CEAC1}"/>
              </a:ext>
            </a:extLst>
          </p:cNvPr>
          <p:cNvSpPr txBox="1">
            <a:spLocks/>
          </p:cNvSpPr>
          <p:nvPr/>
        </p:nvSpPr>
        <p:spPr>
          <a:xfrm>
            <a:off x="3498684" y="1401689"/>
            <a:ext cx="2103140" cy="377026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w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4B9579D-86E9-B246-B8BE-28EDB5530457}"/>
              </a:ext>
            </a:extLst>
          </p:cNvPr>
          <p:cNvSpPr txBox="1">
            <a:spLocks/>
          </p:cNvSpPr>
          <p:nvPr/>
        </p:nvSpPr>
        <p:spPr>
          <a:xfrm>
            <a:off x="5392925" y="2943246"/>
            <a:ext cx="745397" cy="17030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00" b="0" i="0" u="none" strike="noStrike" kern="1200" cap="none" spc="0" normalizeH="0" baseline="-2500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Symbol" charset="2"/>
                <a:cs typeface="Symbol" charset="2"/>
              </a:rPr>
              <a:t>p</a:t>
            </a:r>
            <a:endParaRPr kumimoji="0" lang="en-US" sz="23900" b="0" i="0" u="none" strike="noStrike" kern="1200" cap="none" spc="0" normalizeH="0" baseline="-2500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Symbol" charset="2"/>
              <a:cs typeface="Symbol" charset="2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A62D9EC-94ED-3547-B0C8-5180E0138D08}"/>
              </a:ext>
            </a:extLst>
          </p:cNvPr>
          <p:cNvSpPr txBox="1">
            <a:spLocks/>
          </p:cNvSpPr>
          <p:nvPr/>
        </p:nvSpPr>
        <p:spPr>
          <a:xfrm>
            <a:off x="3711374" y="390196"/>
            <a:ext cx="1681551" cy="36779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~</a:t>
            </a:r>
          </a:p>
        </p:txBody>
      </p:sp>
    </p:spTree>
    <p:extLst>
      <p:ext uri="{BB962C8B-B14F-4D97-AF65-F5344CB8AC3E}">
        <p14:creationId xmlns:p14="http://schemas.microsoft.com/office/powerpoint/2010/main" val="58311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A3C52-89DA-514F-92B1-8894B97A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Systematics for the Calibration: </a:t>
            </a:r>
            <a:br>
              <a:rPr lang="en-US" dirty="0"/>
            </a:br>
            <a:r>
              <a:rPr lang="en-US" dirty="0"/>
              <a:t>Field Gradients, DRIFT, and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D48ED9-C895-EB48-A767-5A2C7C60658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22" name="Group 667">
            <a:extLst>
              <a:ext uri="{FF2B5EF4-FFF2-40B4-BE49-F238E27FC236}">
                <a16:creationId xmlns:a16="http://schemas.microsoft.com/office/drawing/2014/main" id="{FCB06ECB-279B-8F4F-B3A8-CFC3A82D0A53}"/>
              </a:ext>
            </a:extLst>
          </p:cNvPr>
          <p:cNvGrpSpPr/>
          <p:nvPr/>
        </p:nvGrpSpPr>
        <p:grpSpPr>
          <a:xfrm>
            <a:off x="818662" y="1389530"/>
            <a:ext cx="7543031" cy="4821588"/>
            <a:chOff x="0" y="0"/>
            <a:chExt cx="10727865" cy="6857369"/>
          </a:xfrm>
        </p:grpSpPr>
        <p:pic>
          <p:nvPicPr>
            <p:cNvPr id="23" name="pasted-image.pdf">
              <a:extLst>
                <a:ext uri="{FF2B5EF4-FFF2-40B4-BE49-F238E27FC236}">
                  <a16:creationId xmlns:a16="http://schemas.microsoft.com/office/drawing/2014/main" id="{A9EC9DD3-8A8E-0241-9D00-EA0AD2C6CE5A}"/>
                </a:ext>
              </a:extLst>
            </p:cNvPr>
            <p:cNvPicPr/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0" y="0"/>
              <a:ext cx="10727866" cy="6770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" name="Shape 666">
              <a:extLst>
                <a:ext uri="{FF2B5EF4-FFF2-40B4-BE49-F238E27FC236}">
                  <a16:creationId xmlns:a16="http://schemas.microsoft.com/office/drawing/2014/main" id="{5F538759-CBBC-0347-8937-81DBF82C9145}"/>
                </a:ext>
              </a:extLst>
            </p:cNvPr>
            <p:cNvSpPr/>
            <p:nvPr/>
          </p:nvSpPr>
          <p:spPr>
            <a:xfrm>
              <a:off x="5328127" y="248954"/>
              <a:ext cx="4852308" cy="6608416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4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5" name="pasted-image.pdf">
            <a:extLst>
              <a:ext uri="{FF2B5EF4-FFF2-40B4-BE49-F238E27FC236}">
                <a16:creationId xmlns:a16="http://schemas.microsoft.com/office/drawing/2014/main" id="{C562E955-5973-EB4D-9D18-231E79364A8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9474" y="2013661"/>
            <a:ext cx="4085802" cy="1433269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670">
            <a:extLst>
              <a:ext uri="{FF2B5EF4-FFF2-40B4-BE49-F238E27FC236}">
                <a16:creationId xmlns:a16="http://schemas.microsoft.com/office/drawing/2014/main" id="{0F7AC80C-48C1-9E4F-A277-3BAB02214647}"/>
              </a:ext>
            </a:extLst>
          </p:cNvPr>
          <p:cNvSpPr/>
          <p:nvPr/>
        </p:nvSpPr>
        <p:spPr>
          <a:xfrm>
            <a:off x="4924665" y="3901384"/>
            <a:ext cx="949813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gradients</a:t>
            </a:r>
          </a:p>
        </p:txBody>
      </p:sp>
      <p:sp>
        <p:nvSpPr>
          <p:cNvPr id="27" name="Shape 671">
            <a:extLst>
              <a:ext uri="{FF2B5EF4-FFF2-40B4-BE49-F238E27FC236}">
                <a16:creationId xmlns:a16="http://schemas.microsoft.com/office/drawing/2014/main" id="{E31E5991-2C0E-204A-8063-A8B20C9A7EDD}"/>
              </a:ext>
            </a:extLst>
          </p:cNvPr>
          <p:cNvSpPr/>
          <p:nvPr/>
        </p:nvSpPr>
        <p:spPr>
          <a:xfrm>
            <a:off x="5963819" y="3901384"/>
            <a:ext cx="824591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position</a:t>
            </a:r>
          </a:p>
        </p:txBody>
      </p:sp>
      <p:sp>
        <p:nvSpPr>
          <p:cNvPr id="28" name="Shape 672">
            <a:extLst>
              <a:ext uri="{FF2B5EF4-FFF2-40B4-BE49-F238E27FC236}">
                <a16:creationId xmlns:a16="http://schemas.microsoft.com/office/drawing/2014/main" id="{60E10667-4988-8446-B1C6-626A4705E592}"/>
              </a:ext>
            </a:extLst>
          </p:cNvPr>
          <p:cNvSpPr/>
          <p:nvPr/>
        </p:nvSpPr>
        <p:spPr>
          <a:xfrm>
            <a:off x="6149888" y="3545869"/>
            <a:ext cx="1252217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u="sng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u="none"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Gill Sans SemiBold"/>
                <a:cs typeface="Gill Sans SemiBold"/>
                <a:sym typeface="Gill Sans SemiBold"/>
              </a:rPr>
              <a:t>Systematics</a:t>
            </a:r>
          </a:p>
        </p:txBody>
      </p:sp>
      <p:sp>
        <p:nvSpPr>
          <p:cNvPr id="29" name="Shape 673">
            <a:extLst>
              <a:ext uri="{FF2B5EF4-FFF2-40B4-BE49-F238E27FC236}">
                <a16:creationId xmlns:a16="http://schemas.microsoft.com/office/drawing/2014/main" id="{D19B925D-C83A-7A43-A8DF-E09AD5176C67}"/>
              </a:ext>
            </a:extLst>
          </p:cNvPr>
          <p:cNvSpPr/>
          <p:nvPr/>
        </p:nvSpPr>
        <p:spPr>
          <a:xfrm>
            <a:off x="6922963" y="3901384"/>
            <a:ext cx="815925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>
                <a:solidFill>
                  <a:srgbClr val="6BD76C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DC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stability</a:t>
            </a:r>
          </a:p>
        </p:txBody>
      </p:sp>
      <p:sp>
        <p:nvSpPr>
          <p:cNvPr id="30" name="Shape 674">
            <a:extLst>
              <a:ext uri="{FF2B5EF4-FFF2-40B4-BE49-F238E27FC236}">
                <a16:creationId xmlns:a16="http://schemas.microsoft.com/office/drawing/2014/main" id="{87C65C78-6DF1-434D-8754-9E8D307F5D97}"/>
              </a:ext>
            </a:extLst>
          </p:cNvPr>
          <p:cNvSpPr/>
          <p:nvPr/>
        </p:nvSpPr>
        <p:spPr>
          <a:xfrm>
            <a:off x="7833409" y="3901384"/>
            <a:ext cx="1045843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>
                <a:solidFill>
                  <a:srgbClr val="FF93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calib. time</a:t>
            </a:r>
          </a:p>
        </p:txBody>
      </p:sp>
      <p:sp>
        <p:nvSpPr>
          <p:cNvPr id="31" name="Shape 675">
            <a:extLst>
              <a:ext uri="{FF2B5EF4-FFF2-40B4-BE49-F238E27FC236}">
                <a16:creationId xmlns:a16="http://schemas.microsoft.com/office/drawing/2014/main" id="{E6D43FEC-053A-8242-B457-029BDFF0A936}"/>
              </a:ext>
            </a:extLst>
          </p:cNvPr>
          <p:cNvSpPr/>
          <p:nvPr/>
        </p:nvSpPr>
        <p:spPr>
          <a:xfrm>
            <a:off x="221370" y="4463479"/>
            <a:ext cx="1550326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(gross exaggeration)</a:t>
            </a:r>
          </a:p>
        </p:txBody>
      </p:sp>
      <p:sp>
        <p:nvSpPr>
          <p:cNvPr id="32" name="Shape 676">
            <a:extLst>
              <a:ext uri="{FF2B5EF4-FFF2-40B4-BE49-F238E27FC236}">
                <a16:creationId xmlns:a16="http://schemas.microsoft.com/office/drawing/2014/main" id="{D51AE14F-1890-3444-B4B9-43A84C14E55F}"/>
              </a:ext>
            </a:extLst>
          </p:cNvPr>
          <p:cNvSpPr/>
          <p:nvPr/>
        </p:nvSpPr>
        <p:spPr>
          <a:xfrm>
            <a:off x="6176685" y="1526542"/>
            <a:ext cx="1081397" cy="379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w</a:t>
            </a:r>
            <a:r>
              <a:rPr kumimoji="0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ant:</a:t>
            </a:r>
          </a:p>
        </p:txBody>
      </p:sp>
      <p:sp>
        <p:nvSpPr>
          <p:cNvPr id="33" name="Shape 677">
            <a:extLst>
              <a:ext uri="{FF2B5EF4-FFF2-40B4-BE49-F238E27FC236}">
                <a16:creationId xmlns:a16="http://schemas.microsoft.com/office/drawing/2014/main" id="{7FD6880D-1672-4045-8881-457912A24F05}"/>
              </a:ext>
            </a:extLst>
          </p:cNvPr>
          <p:cNvSpPr/>
          <p:nvPr/>
        </p:nvSpPr>
        <p:spPr>
          <a:xfrm>
            <a:off x="6328902" y="2642735"/>
            <a:ext cx="877552" cy="348258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Shape 678">
            <a:extLst>
              <a:ext uri="{FF2B5EF4-FFF2-40B4-BE49-F238E27FC236}">
                <a16:creationId xmlns:a16="http://schemas.microsoft.com/office/drawing/2014/main" id="{F21423E1-7074-104D-B5B4-C999E6A860FA}"/>
              </a:ext>
            </a:extLst>
          </p:cNvPr>
          <p:cNvSpPr/>
          <p:nvPr/>
        </p:nvSpPr>
        <p:spPr>
          <a:xfrm>
            <a:off x="6481485" y="2608730"/>
            <a:ext cx="500935" cy="379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20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But:</a:t>
            </a:r>
          </a:p>
        </p:txBody>
      </p:sp>
      <p:sp>
        <p:nvSpPr>
          <p:cNvPr id="35" name="Shape 679">
            <a:extLst>
              <a:ext uri="{FF2B5EF4-FFF2-40B4-BE49-F238E27FC236}">
                <a16:creationId xmlns:a16="http://schemas.microsoft.com/office/drawing/2014/main" id="{7BDFD95E-BB54-5447-9CB2-0C677EA57256}"/>
              </a:ext>
            </a:extLst>
          </p:cNvPr>
          <p:cNvSpPr/>
          <p:nvPr/>
        </p:nvSpPr>
        <p:spPr>
          <a:xfrm>
            <a:off x="2146144" y="5906029"/>
            <a:ext cx="828761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g-2 pole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5F51E0D4-5417-914E-BFDF-6607AF95B6B6}"/>
              </a:ext>
            </a:extLst>
          </p:cNvPr>
          <p:cNvSpPr txBox="1">
            <a:spLocks/>
          </p:cNvSpPr>
          <p:nvPr/>
        </p:nvSpPr>
        <p:spPr>
          <a:xfrm>
            <a:off x="4881285" y="4666130"/>
            <a:ext cx="4343400" cy="1371600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Calibration in MRI magnet and specially shimmed region in g-2</a:t>
            </a:r>
          </a:p>
          <a:p>
            <a:r>
              <a:rPr lang="en-US" sz="2000"/>
              <a:t>Trolley calibration uncertainty in E821: 90 ppb</a:t>
            </a:r>
          </a:p>
          <a:p>
            <a:r>
              <a:rPr lang="en-US" sz="2000"/>
              <a:t>Goal for FNAL: </a:t>
            </a:r>
            <a:r>
              <a:rPr lang="en-US" sz="2000">
                <a:solidFill>
                  <a:srgbClr val="0000FF"/>
                </a:solidFill>
              </a:rPr>
              <a:t>30 ppb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16ECCC8-B252-BB4C-BB22-91512C13C366}"/>
              </a:ext>
            </a:extLst>
          </p:cNvPr>
          <p:cNvSpPr/>
          <p:nvPr/>
        </p:nvSpPr>
        <p:spPr bwMode="auto">
          <a:xfrm>
            <a:off x="4652685" y="2532530"/>
            <a:ext cx="4343400" cy="1981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14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Short overview of The e989 </a:t>
            </a:r>
            <a:r>
              <a:rPr lang="en-US" cap="none" dirty="0"/>
              <a:t>g</a:t>
            </a:r>
            <a:r>
              <a:rPr lang="en-US" dirty="0"/>
              <a:t>-2 experiment at </a:t>
            </a:r>
            <a:r>
              <a:rPr lang="en-US" dirty="0" err="1"/>
              <a:t>fermilab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4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55599-C8D8-0448-B4DB-DDB3FE5B9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Probe alignment: </a:t>
            </a:r>
            <a:br>
              <a:rPr lang="en-US" dirty="0"/>
            </a:b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B method with linear gradients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33DA536A-E2EC-F946-A27F-7606A13C872D}"/>
              </a:ext>
            </a:extLst>
          </p:cNvPr>
          <p:cNvSpPr txBox="1">
            <a:spLocks/>
          </p:cNvSpPr>
          <p:nvPr/>
        </p:nvSpPr>
        <p:spPr bwMode="auto">
          <a:xfrm>
            <a:off x="381000" y="1280197"/>
            <a:ext cx="828403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0751" indent="-160729" algn="l" rtl="0" eaLnBrk="1" fontAlgn="base" hangingPunct="1">
              <a:spcBef>
                <a:spcPts val="70"/>
              </a:spcBef>
              <a:spcAft>
                <a:spcPct val="0"/>
              </a:spcAft>
              <a:buClr>
                <a:srgbClr val="1F497D"/>
              </a:buClr>
              <a:buSzPct val="100000"/>
              <a:buChar char="-"/>
              <a:defRPr sz="1800">
                <a:solidFill>
                  <a:srgbClr val="585965"/>
                </a:solidFill>
                <a:latin typeface="+mn-lt"/>
              </a:defRPr>
            </a:lvl2pPr>
            <a:lvl3pPr marL="741138" indent="-160729" algn="l" rtl="0" eaLnBrk="1" fontAlgn="base" hangingPunct="1">
              <a:spcBef>
                <a:spcPts val="70"/>
              </a:spcBef>
              <a:spcAft>
                <a:spcPct val="0"/>
              </a:spcAft>
              <a:buClr>
                <a:srgbClr val="1F497D"/>
              </a:buClr>
              <a:buSzPct val="26000"/>
              <a:buFont typeface="Lucida Grande"/>
              <a:buBlip>
                <a:blip r:embed="rId2"/>
              </a:buBlip>
              <a:defRPr sz="1500">
                <a:solidFill>
                  <a:srgbClr val="73737D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ts val="70"/>
              </a:spcBef>
              <a:spcAft>
                <a:spcPct val="0"/>
              </a:spcAft>
              <a:buClr>
                <a:srgbClr val="1F497D"/>
              </a:buClr>
              <a:buFont typeface="Lucida Grande"/>
              <a:buChar char="–"/>
              <a:defRPr sz="250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4pPr>
            <a:lvl5pPr marL="2057400" indent="-228600" algn="l" rtl="0" eaLnBrk="1" fontAlgn="base" hangingPunct="1">
              <a:spcBef>
                <a:spcPts val="70"/>
              </a:spcBef>
              <a:spcAft>
                <a:spcPct val="0"/>
              </a:spcAft>
              <a:buClr>
                <a:srgbClr val="1F497D"/>
              </a:buClr>
              <a:buFont typeface="Lucida Grande"/>
              <a:buChar char="»"/>
              <a:defRPr sz="250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236538" indent="-236538">
              <a:buClr>
                <a:srgbClr val="000000"/>
              </a:buClr>
              <a:buFont typeface="+mj-lt"/>
              <a:buAutoNum type="arabicPeriod"/>
            </a:pPr>
            <a:r>
              <a:rPr lang="en-US" dirty="0"/>
              <a:t>Measure with the first probe the bare field </a:t>
            </a:r>
            <a:r>
              <a:rPr lang="en-US" b="1" dirty="0" err="1">
                <a:solidFill>
                  <a:srgbClr val="4433FF"/>
                </a:solidFill>
              </a:rPr>
              <a:t>B</a:t>
            </a:r>
            <a:r>
              <a:rPr lang="en-US" b="1" baseline="-25000" dirty="0" err="1">
                <a:solidFill>
                  <a:srgbClr val="4433FF"/>
                </a:solidFill>
              </a:rPr>
              <a:t>bare</a:t>
            </a:r>
            <a:r>
              <a:rPr lang="en-US" b="1" dirty="0">
                <a:solidFill>
                  <a:srgbClr val="4433FF"/>
                </a:solidFill>
              </a:rPr>
              <a:t>(x</a:t>
            </a:r>
            <a:r>
              <a:rPr lang="en-US" b="1" baseline="-25000" dirty="0">
                <a:solidFill>
                  <a:srgbClr val="4433FF"/>
                </a:solidFill>
              </a:rPr>
              <a:t>0</a:t>
            </a:r>
            <a:r>
              <a:rPr lang="en-US" b="1" dirty="0">
                <a:solidFill>
                  <a:srgbClr val="4433FF"/>
                </a:solidFill>
              </a:rPr>
              <a:t>)</a:t>
            </a:r>
          </a:p>
          <a:p>
            <a:pPr marL="236538" lvl="0" indent="-236538">
              <a:buClr>
                <a:srgbClr val="000000"/>
              </a:buClr>
              <a:buFont typeface="+mj-lt"/>
              <a:buAutoNum type="arabicPeriod"/>
            </a:pPr>
            <a:r>
              <a:rPr lang="en-US" dirty="0"/>
              <a:t>Add a linear gradient </a:t>
            </a:r>
            <a:r>
              <a:rPr lang="en-US" dirty="0">
                <a:solidFill>
                  <a:srgbClr val="00B050"/>
                </a:solidFill>
              </a:rPr>
              <a:t>B</a:t>
            </a:r>
            <a:r>
              <a:rPr lang="en-US" baseline="-25000" dirty="0">
                <a:solidFill>
                  <a:srgbClr val="00B050"/>
                </a:solidFill>
              </a:rPr>
              <a:t>0 </a:t>
            </a:r>
            <a:r>
              <a:rPr lang="en-US" dirty="0">
                <a:solidFill>
                  <a:srgbClr val="00B050"/>
                </a:solidFill>
              </a:rPr>
              <a:t>+ </a:t>
            </a:r>
            <a:r>
              <a:rPr lang="en-US" dirty="0" err="1">
                <a:solidFill>
                  <a:srgbClr val="00B050"/>
                </a:solidFill>
              </a:rPr>
              <a:t>B</a:t>
            </a:r>
            <a:r>
              <a:rPr lang="en-US" baseline="-25000" dirty="0" err="1">
                <a:solidFill>
                  <a:srgbClr val="00B050"/>
                </a:solidFill>
              </a:rPr>
              <a:t>g</a:t>
            </a:r>
            <a:r>
              <a:rPr lang="en-US" dirty="0">
                <a:solidFill>
                  <a:srgbClr val="00B050"/>
                </a:solidFill>
              </a:rPr>
              <a:t>*x</a:t>
            </a:r>
            <a:r>
              <a:rPr lang="en-US" dirty="0"/>
              <a:t> and measure </a:t>
            </a:r>
            <a:r>
              <a:rPr lang="en-US" b="1" dirty="0" err="1">
                <a:solidFill>
                  <a:srgbClr val="FF0000"/>
                </a:solidFill>
              </a:rPr>
              <a:t>B</a:t>
            </a:r>
            <a:r>
              <a:rPr lang="en-US" b="1" baseline="-25000" dirty="0" err="1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(x</a:t>
            </a:r>
            <a:r>
              <a:rPr lang="en-US" b="1" baseline="-25000" dirty="0">
                <a:solidFill>
                  <a:srgbClr val="FF0000"/>
                </a:solidFill>
              </a:rPr>
              <a:t>0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/>
              <a:t>=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4433FF"/>
                </a:solidFill>
              </a:rPr>
              <a:t>B</a:t>
            </a:r>
            <a:r>
              <a:rPr lang="en-US" b="1" baseline="-25000" dirty="0" err="1">
                <a:solidFill>
                  <a:srgbClr val="4433FF"/>
                </a:solidFill>
              </a:rPr>
              <a:t>bare</a:t>
            </a:r>
            <a:r>
              <a:rPr lang="en-US" b="1" dirty="0">
                <a:solidFill>
                  <a:srgbClr val="4433FF"/>
                </a:solidFill>
              </a:rPr>
              <a:t>(x</a:t>
            </a:r>
            <a:r>
              <a:rPr lang="en-US" b="1" baseline="-25000" dirty="0">
                <a:solidFill>
                  <a:srgbClr val="4433FF"/>
                </a:solidFill>
              </a:rPr>
              <a:t>0</a:t>
            </a:r>
            <a:r>
              <a:rPr lang="en-US" b="1" dirty="0">
                <a:solidFill>
                  <a:srgbClr val="4433FF"/>
                </a:solidFill>
              </a:rPr>
              <a:t>) + </a:t>
            </a:r>
            <a:r>
              <a:rPr lang="en-US" b="1" dirty="0">
                <a:solidFill>
                  <a:srgbClr val="00B050"/>
                </a:solidFill>
              </a:rPr>
              <a:t>B</a:t>
            </a:r>
            <a:r>
              <a:rPr lang="en-US" b="1" baseline="-25000" dirty="0">
                <a:solidFill>
                  <a:srgbClr val="00B050"/>
                </a:solidFill>
              </a:rPr>
              <a:t>0 </a:t>
            </a:r>
            <a:r>
              <a:rPr lang="en-US" b="1" dirty="0">
                <a:solidFill>
                  <a:srgbClr val="00B050"/>
                </a:solidFill>
              </a:rPr>
              <a:t>+ </a:t>
            </a:r>
            <a:r>
              <a:rPr lang="en-US" b="1" dirty="0" err="1">
                <a:solidFill>
                  <a:srgbClr val="00B050"/>
                </a:solidFill>
              </a:rPr>
              <a:t>B</a:t>
            </a:r>
            <a:r>
              <a:rPr lang="en-US" b="1" baseline="-25000" dirty="0" err="1">
                <a:solidFill>
                  <a:srgbClr val="00B050"/>
                </a:solidFill>
              </a:rPr>
              <a:t>g</a:t>
            </a:r>
            <a:r>
              <a:rPr lang="en-US" b="1" dirty="0">
                <a:solidFill>
                  <a:srgbClr val="00B050"/>
                </a:solidFill>
              </a:rPr>
              <a:t>*x</a:t>
            </a:r>
            <a:r>
              <a:rPr lang="en-US" b="1" baseline="-25000" dirty="0">
                <a:solidFill>
                  <a:srgbClr val="00B050"/>
                </a:solidFill>
              </a:rPr>
              <a:t>0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236538" indent="-236538">
              <a:buClr>
                <a:srgbClr val="000000"/>
              </a:buClr>
              <a:buFont typeface="+mj-lt"/>
              <a:buAutoNum type="arabicPeriod"/>
            </a:pPr>
            <a:r>
              <a:rPr lang="en-US" dirty="0"/>
              <a:t>The difference </a:t>
            </a:r>
            <a:r>
              <a:rPr lang="en-US" b="1" dirty="0">
                <a:latin typeface="Symbol" pitchFamily="2" charset="2"/>
              </a:rPr>
              <a:t>D</a:t>
            </a:r>
            <a:r>
              <a:rPr lang="en-US" b="1" dirty="0"/>
              <a:t>B(x</a:t>
            </a:r>
            <a:r>
              <a:rPr lang="en-US" b="1" baseline="-25000" dirty="0"/>
              <a:t>0</a:t>
            </a:r>
            <a:r>
              <a:rPr lang="en-US" b="1" dirty="0"/>
              <a:t>) = </a:t>
            </a:r>
            <a:r>
              <a:rPr lang="en-US" b="1" dirty="0" err="1">
                <a:solidFill>
                  <a:srgbClr val="FF0000"/>
                </a:solidFill>
              </a:rPr>
              <a:t>B</a:t>
            </a:r>
            <a:r>
              <a:rPr lang="en-US" b="1" baseline="-25000" dirty="0" err="1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(x</a:t>
            </a:r>
            <a:r>
              <a:rPr lang="en-US" b="1" baseline="-25000" dirty="0">
                <a:solidFill>
                  <a:srgbClr val="FF0000"/>
                </a:solidFill>
              </a:rPr>
              <a:t>0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r>
              <a:rPr lang="en-US" b="1" dirty="0"/>
              <a:t> - </a:t>
            </a:r>
            <a:r>
              <a:rPr lang="en-US" b="1" dirty="0" err="1">
                <a:solidFill>
                  <a:srgbClr val="4433FF"/>
                </a:solidFill>
              </a:rPr>
              <a:t>B</a:t>
            </a:r>
            <a:r>
              <a:rPr lang="en-US" b="1" baseline="-25000" dirty="0" err="1">
                <a:solidFill>
                  <a:srgbClr val="4433FF"/>
                </a:solidFill>
              </a:rPr>
              <a:t>bare</a:t>
            </a:r>
            <a:r>
              <a:rPr lang="en-US" b="1" dirty="0">
                <a:solidFill>
                  <a:srgbClr val="4433FF"/>
                </a:solidFill>
              </a:rPr>
              <a:t>(x</a:t>
            </a:r>
            <a:r>
              <a:rPr lang="en-US" b="1" baseline="-25000" dirty="0">
                <a:solidFill>
                  <a:srgbClr val="4433FF"/>
                </a:solidFill>
              </a:rPr>
              <a:t>0</a:t>
            </a:r>
            <a:r>
              <a:rPr lang="en-US" b="1" dirty="0">
                <a:solidFill>
                  <a:srgbClr val="4433FF"/>
                </a:solidFill>
              </a:rPr>
              <a:t>) = </a:t>
            </a:r>
            <a:r>
              <a:rPr lang="en-US" b="1" dirty="0">
                <a:solidFill>
                  <a:srgbClr val="00B050"/>
                </a:solidFill>
              </a:rPr>
              <a:t>B</a:t>
            </a:r>
            <a:r>
              <a:rPr lang="en-US" b="1" baseline="-25000" dirty="0">
                <a:solidFill>
                  <a:srgbClr val="00B050"/>
                </a:solidFill>
              </a:rPr>
              <a:t>0 </a:t>
            </a:r>
            <a:r>
              <a:rPr lang="en-US" b="1" dirty="0">
                <a:solidFill>
                  <a:srgbClr val="00B050"/>
                </a:solidFill>
              </a:rPr>
              <a:t>+ </a:t>
            </a:r>
            <a:r>
              <a:rPr lang="en-US" b="1" dirty="0" err="1">
                <a:solidFill>
                  <a:srgbClr val="00B050"/>
                </a:solidFill>
              </a:rPr>
              <a:t>B</a:t>
            </a:r>
            <a:r>
              <a:rPr lang="en-US" b="1" baseline="-25000" dirty="0" err="1">
                <a:solidFill>
                  <a:srgbClr val="00B050"/>
                </a:solidFill>
              </a:rPr>
              <a:t>g</a:t>
            </a:r>
            <a:r>
              <a:rPr lang="en-US" b="1" dirty="0">
                <a:solidFill>
                  <a:srgbClr val="00B050"/>
                </a:solidFill>
              </a:rPr>
              <a:t>*x</a:t>
            </a:r>
            <a:r>
              <a:rPr lang="en-US" b="1" baseline="-25000" dirty="0">
                <a:solidFill>
                  <a:srgbClr val="00B050"/>
                </a:solidFill>
              </a:rPr>
              <a:t>0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dirty="0"/>
              <a:t>is unique for each location x</a:t>
            </a:r>
            <a:r>
              <a:rPr lang="en-US" baseline="-25000" dirty="0"/>
              <a:t>0</a:t>
            </a:r>
            <a:endParaRPr lang="en-US" baseline="-25000" dirty="0">
              <a:solidFill>
                <a:srgbClr val="00B050"/>
              </a:solidFill>
            </a:endParaRPr>
          </a:p>
          <a:p>
            <a:pPr marL="236538" indent="-236538">
              <a:buClr>
                <a:srgbClr val="000000"/>
              </a:buClr>
              <a:buFont typeface="+mj-lt"/>
              <a:buAutoNum type="arabicPeriod"/>
            </a:pPr>
            <a:r>
              <a:rPr lang="en-US" dirty="0"/>
              <a:t>Repeat steps 1-3 with second probe and reposition until you find the same </a:t>
            </a:r>
            <a:r>
              <a:rPr lang="en-US" b="1" dirty="0">
                <a:latin typeface="Symbol" pitchFamily="2" charset="2"/>
              </a:rPr>
              <a:t>D</a:t>
            </a:r>
            <a:r>
              <a:rPr lang="en-US" b="1" dirty="0"/>
              <a:t>B(x</a:t>
            </a:r>
            <a:r>
              <a:rPr lang="en-US" b="1" baseline="-25000" dirty="0"/>
              <a:t>0</a:t>
            </a:r>
            <a:r>
              <a:rPr lang="en-US" b="1" dirty="0"/>
              <a:t>)</a:t>
            </a:r>
            <a:r>
              <a:rPr lang="en-US" dirty="0"/>
              <a:t>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DFC8F2B-315D-A643-A511-AAF2D40129CE}"/>
              </a:ext>
            </a:extLst>
          </p:cNvPr>
          <p:cNvCxnSpPr>
            <a:cxnSpLocks/>
          </p:cNvCxnSpPr>
          <p:nvPr/>
        </p:nvCxnSpPr>
        <p:spPr bwMode="auto">
          <a:xfrm>
            <a:off x="1600200" y="6706002"/>
            <a:ext cx="5715000" cy="0"/>
          </a:xfrm>
          <a:prstGeom prst="straightConnector1">
            <a:avLst/>
          </a:prstGeom>
          <a:noFill/>
          <a:ln w="19050" cap="flat" cmpd="sng" algn="ctr">
            <a:solidFill>
              <a:srgbClr val="616161">
                <a:lumMod val="50000"/>
              </a:srgb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296F7E7-C650-7A44-BA5A-B672AF06F4EA}"/>
              </a:ext>
            </a:extLst>
          </p:cNvPr>
          <p:cNvSpPr txBox="1"/>
          <p:nvPr/>
        </p:nvSpPr>
        <p:spPr>
          <a:xfrm>
            <a:off x="7315200" y="652133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616161"/>
                </a:solidFill>
                <a:latin typeface="Calibri"/>
              </a:rPr>
              <a:t>x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230B1FD-ED1C-FC4D-95C5-AC1D0582DF4D}"/>
              </a:ext>
            </a:extLst>
          </p:cNvPr>
          <p:cNvGrpSpPr/>
          <p:nvPr/>
        </p:nvGrpSpPr>
        <p:grpSpPr>
          <a:xfrm>
            <a:off x="1981200" y="4496202"/>
            <a:ext cx="4572000" cy="2137209"/>
            <a:chOff x="1981200" y="3930134"/>
            <a:chExt cx="4572000" cy="2137209"/>
          </a:xfrm>
        </p:grpSpPr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CFEC52B0-CBD9-7A4C-BEFA-C6D72A4070B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981200" y="4768334"/>
              <a:ext cx="0" cy="12954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35FBD1EF-04BA-F746-8558-CDF82E64BC8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895600" y="4543343"/>
              <a:ext cx="0" cy="15240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976C2491-1F2D-B640-BA21-601B374B389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10000" y="4844534"/>
              <a:ext cx="0" cy="12192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7C8A92EC-5038-B24C-9573-7416C4453B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724400" y="4311134"/>
              <a:ext cx="0" cy="1746584"/>
            </a:xfrm>
            <a:prstGeom prst="straightConnector1">
              <a:avLst/>
            </a:prstGeom>
            <a:noFill/>
            <a:ln w="3810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26A9642D-13B0-8F4F-B513-5C0C34C080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638800" y="3930134"/>
              <a:ext cx="0" cy="20955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B90E48B-263D-FC48-8FF4-5ED15D92654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553200" y="4901684"/>
              <a:ext cx="0" cy="11049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36688B3D-A28C-FD4F-8439-410A08E2C1D8}"/>
              </a:ext>
            </a:extLst>
          </p:cNvPr>
          <p:cNvSpPr/>
          <p:nvPr/>
        </p:nvSpPr>
        <p:spPr bwMode="auto">
          <a:xfrm>
            <a:off x="4457700" y="3206967"/>
            <a:ext cx="533400" cy="501134"/>
          </a:xfrm>
          <a:prstGeom prst="ellipse">
            <a:avLst/>
          </a:prstGeom>
          <a:solidFill>
            <a:srgbClr val="D2D2D2">
              <a:lumMod val="75000"/>
            </a:srgb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FDA1F0D-CDA7-624F-B177-CD3D6194734F}"/>
              </a:ext>
            </a:extLst>
          </p:cNvPr>
          <p:cNvSpPr txBox="1"/>
          <p:nvPr/>
        </p:nvSpPr>
        <p:spPr>
          <a:xfrm>
            <a:off x="4937306" y="3283167"/>
            <a:ext cx="738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616161"/>
                </a:solidFill>
                <a:latin typeface="Calibri"/>
              </a:rPr>
              <a:t>Probe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D299D46-3745-784C-B2B8-842F9C0D15C5}"/>
              </a:ext>
            </a:extLst>
          </p:cNvPr>
          <p:cNvGrpSpPr/>
          <p:nvPr/>
        </p:nvGrpSpPr>
        <p:grpSpPr>
          <a:xfrm>
            <a:off x="1981200" y="3156868"/>
            <a:ext cx="4572000" cy="3476543"/>
            <a:chOff x="2067025" y="2570510"/>
            <a:chExt cx="4572000" cy="3476543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7C529716-2732-A34D-8D86-08FBF5997D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067025" y="4478578"/>
              <a:ext cx="0" cy="12954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636C5A5-B58F-DE4A-A268-34AAEBF3278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81425" y="3942110"/>
              <a:ext cx="0" cy="15240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38255B09-0F67-834A-80C9-CA6C128DFBD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86200" y="4002328"/>
              <a:ext cx="0" cy="12192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DED9ABE-1012-1749-AA93-F8DE6F51C28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00600" y="3200400"/>
              <a:ext cx="0" cy="1746584"/>
            </a:xfrm>
            <a:prstGeom prst="straightConnector1">
              <a:avLst/>
            </a:prstGeom>
            <a:noFill/>
            <a:ln w="3810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8C5C453C-633B-5542-98B0-9B11B3ECF23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726229" y="2570510"/>
              <a:ext cx="0" cy="20955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342E8BBC-5F0D-3F4E-AAB4-B941323257C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639025" y="3247724"/>
              <a:ext cx="0" cy="1104900"/>
            </a:xfrm>
            <a:prstGeom prst="straightConnector1">
              <a:avLst/>
            </a:prstGeom>
            <a:noFill/>
            <a:ln w="19050" cap="flat" cmpd="sng" algn="ctr">
              <a:solidFill>
                <a:srgbClr val="44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11FF9AAD-33AB-A248-ACC6-E4561502180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068629" y="5772733"/>
              <a:ext cx="0" cy="274320"/>
            </a:xfrm>
            <a:prstGeom prst="straightConnector1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DE1D4E0F-CA69-7D46-8E8B-39BEA824ADF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81425" y="5470834"/>
              <a:ext cx="0" cy="548640"/>
            </a:xfrm>
            <a:prstGeom prst="straightConnector1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D8DF67FE-D3F9-CB45-ADCE-90413548ACB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86200" y="5224093"/>
              <a:ext cx="0" cy="822960"/>
            </a:xfrm>
            <a:prstGeom prst="straightConnector1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F8E7ADCA-9858-C446-9775-1FD479CA41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00600" y="4946984"/>
              <a:ext cx="0" cy="1097280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B9F698A2-286F-5447-BABD-47C373E9482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726229" y="4658189"/>
              <a:ext cx="0" cy="1371600"/>
            </a:xfrm>
            <a:prstGeom prst="straightConnector1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5EC6AEC8-E044-024F-9F91-D32A5E415C7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639025" y="4345004"/>
              <a:ext cx="0" cy="1645920"/>
            </a:xfrm>
            <a:prstGeom prst="straightConnector1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04A85EE-7B24-644F-8E8B-ABCF9AB0E2BC}"/>
              </a:ext>
            </a:extLst>
          </p:cNvPr>
          <p:cNvCxnSpPr/>
          <p:nvPr/>
        </p:nvCxnSpPr>
        <p:spPr bwMode="auto">
          <a:xfrm flipV="1">
            <a:off x="1981200" y="4938982"/>
            <a:ext cx="4572000" cy="1420109"/>
          </a:xfrm>
          <a:prstGeom prst="lin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0011E171-D245-4045-8232-A64FE0623211}"/>
              </a:ext>
            </a:extLst>
          </p:cNvPr>
          <p:cNvSpPr/>
          <p:nvPr/>
        </p:nvSpPr>
        <p:spPr>
          <a:xfrm>
            <a:off x="4292830" y="4464439"/>
            <a:ext cx="931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4433FF"/>
                </a:solidFill>
                <a:latin typeface="Calibri"/>
              </a:rPr>
              <a:t>B</a:t>
            </a:r>
            <a:r>
              <a:rPr lang="en-US" b="1" baseline="-25000" dirty="0" err="1">
                <a:solidFill>
                  <a:srgbClr val="4433FF"/>
                </a:solidFill>
                <a:latin typeface="Calibri"/>
              </a:rPr>
              <a:t>bare</a:t>
            </a:r>
            <a:r>
              <a:rPr lang="en-US" b="1" dirty="0">
                <a:solidFill>
                  <a:srgbClr val="4433FF"/>
                </a:solidFill>
                <a:latin typeface="Calibri"/>
              </a:rPr>
              <a:t>(x</a:t>
            </a:r>
            <a:r>
              <a:rPr lang="en-US" b="1" baseline="-25000" dirty="0">
                <a:solidFill>
                  <a:srgbClr val="4433FF"/>
                </a:solidFill>
                <a:latin typeface="Calibri"/>
              </a:rPr>
              <a:t>0</a:t>
            </a:r>
            <a:r>
              <a:rPr lang="en-US" b="1" dirty="0">
                <a:solidFill>
                  <a:srgbClr val="4433FF"/>
                </a:solidFill>
                <a:latin typeface="Calibri"/>
              </a:rPr>
              <a:t>)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8A0AB08-20E2-8949-A799-2B82B96184E7}"/>
              </a:ext>
            </a:extLst>
          </p:cNvPr>
          <p:cNvSpPr/>
          <p:nvPr/>
        </p:nvSpPr>
        <p:spPr>
          <a:xfrm>
            <a:off x="4738822" y="3693681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Calibri"/>
              </a:rPr>
              <a:t>B</a:t>
            </a:r>
            <a:r>
              <a:rPr lang="en-US" b="1" baseline="-25000" dirty="0" err="1">
                <a:solidFill>
                  <a:srgbClr val="FF0000"/>
                </a:solidFill>
                <a:latin typeface="Calibri"/>
              </a:rPr>
              <a:t>g</a:t>
            </a:r>
            <a:r>
              <a:rPr lang="en-US" b="1" dirty="0">
                <a:solidFill>
                  <a:srgbClr val="FF0000"/>
                </a:solidFill>
                <a:latin typeface="Calibri"/>
              </a:rPr>
              <a:t>(x</a:t>
            </a:r>
            <a:r>
              <a:rPr lang="en-US" b="1" baseline="-25000" dirty="0">
                <a:solidFill>
                  <a:srgbClr val="FF0000"/>
                </a:solidFill>
                <a:latin typeface="Calibri"/>
              </a:rPr>
              <a:t>0</a:t>
            </a:r>
            <a:r>
              <a:rPr lang="en-US" b="1" dirty="0">
                <a:solidFill>
                  <a:srgbClr val="FF0000"/>
                </a:solidFill>
                <a:latin typeface="Calibri"/>
              </a:rPr>
              <a:t>)</a:t>
            </a:r>
            <a:r>
              <a:rPr lang="en-US" b="1" dirty="0">
                <a:solidFill>
                  <a:srgbClr val="00B050"/>
                </a:solidFill>
                <a:latin typeface="Calibri"/>
              </a:rPr>
              <a:t> </a:t>
            </a:r>
            <a:endParaRPr lang="en-US" dirty="0">
              <a:solidFill>
                <a:srgbClr val="616161"/>
              </a:solidFill>
              <a:latin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77187C5-66FB-3244-AD81-14E3961A2133}"/>
              </a:ext>
            </a:extLst>
          </p:cNvPr>
          <p:cNvGrpSpPr/>
          <p:nvPr/>
        </p:nvGrpSpPr>
        <p:grpSpPr>
          <a:xfrm>
            <a:off x="1981200" y="4921737"/>
            <a:ext cx="4570396" cy="1702049"/>
            <a:chOff x="2068629" y="4345004"/>
            <a:chExt cx="4570396" cy="1702049"/>
          </a:xfrm>
        </p:grpSpPr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42FAE00D-9453-4442-B088-E4095F2A80F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068629" y="5772733"/>
              <a:ext cx="0" cy="274320"/>
            </a:xfrm>
            <a:prstGeom prst="straightConnector1">
              <a:avLst/>
            </a:prstGeom>
            <a:noFill/>
            <a:ln w="19050" cap="flat" cmpd="sng" algn="ctr">
              <a:solidFill>
                <a:srgbClr val="D2D2D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18D95A57-0A0B-044C-82BB-490CF2459D8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81425" y="5470834"/>
              <a:ext cx="0" cy="548640"/>
            </a:xfrm>
            <a:prstGeom prst="straightConnector1">
              <a:avLst/>
            </a:prstGeom>
            <a:noFill/>
            <a:ln w="19050" cap="flat" cmpd="sng" algn="ctr">
              <a:solidFill>
                <a:srgbClr val="D2D2D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3DE4A44A-8634-FE4B-9293-0198763006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86200" y="5224093"/>
              <a:ext cx="0" cy="822960"/>
            </a:xfrm>
            <a:prstGeom prst="straightConnector1">
              <a:avLst/>
            </a:prstGeom>
            <a:noFill/>
            <a:ln w="19050" cap="flat" cmpd="sng" algn="ctr">
              <a:solidFill>
                <a:srgbClr val="D2D2D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DAD8181F-AFEB-F647-8340-26E212C7F43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10225" y="4946984"/>
              <a:ext cx="0" cy="1097280"/>
            </a:xfrm>
            <a:prstGeom prst="straightConnector1">
              <a:avLst/>
            </a:prstGeom>
            <a:noFill/>
            <a:ln w="38100" cap="flat" cmpd="sng" algn="ctr">
              <a:solidFill>
                <a:srgbClr val="61616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EE51C36-9304-094E-8348-3735DEF61D5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726229" y="4658189"/>
              <a:ext cx="0" cy="1371600"/>
            </a:xfrm>
            <a:prstGeom prst="straightConnector1">
              <a:avLst/>
            </a:prstGeom>
            <a:noFill/>
            <a:ln w="19050" cap="flat" cmpd="sng" algn="ctr">
              <a:solidFill>
                <a:srgbClr val="D2D2D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6F36FBF6-82DF-084B-80EF-656C51FE85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639025" y="4345004"/>
              <a:ext cx="0" cy="1645920"/>
            </a:xfrm>
            <a:prstGeom prst="straightConnector1">
              <a:avLst/>
            </a:prstGeom>
            <a:noFill/>
            <a:ln w="19050" cap="flat" cmpd="sng" algn="ctr">
              <a:solidFill>
                <a:srgbClr val="D2D2D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018128E1-6E91-5845-B356-B6B67A2A9AD8}"/>
              </a:ext>
            </a:extLst>
          </p:cNvPr>
          <p:cNvSpPr/>
          <p:nvPr/>
        </p:nvSpPr>
        <p:spPr>
          <a:xfrm>
            <a:off x="4758085" y="5426638"/>
            <a:ext cx="784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616161"/>
                </a:solidFill>
                <a:latin typeface="Symbol" pitchFamily="2" charset="2"/>
              </a:rPr>
              <a:t>D</a:t>
            </a:r>
            <a:r>
              <a:rPr lang="en-US" b="1" dirty="0">
                <a:solidFill>
                  <a:srgbClr val="616161"/>
                </a:solidFill>
                <a:latin typeface="Calibri"/>
              </a:rPr>
              <a:t>B(x</a:t>
            </a:r>
            <a:r>
              <a:rPr lang="en-US" b="1" baseline="-25000" dirty="0">
                <a:solidFill>
                  <a:srgbClr val="616161"/>
                </a:solidFill>
                <a:latin typeface="Calibri"/>
              </a:rPr>
              <a:t>0</a:t>
            </a:r>
            <a:r>
              <a:rPr lang="en-US" b="1" dirty="0">
                <a:solidFill>
                  <a:srgbClr val="616161"/>
                </a:solidFill>
                <a:latin typeface="Calibri"/>
              </a:rPr>
              <a:t>)</a:t>
            </a:r>
            <a:endParaRPr lang="en-US" dirty="0">
              <a:solidFill>
                <a:srgbClr val="61616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13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uiExpand="1" build="p"/>
      <p:bldP spid="68" grpId="0"/>
      <p:bldP spid="69" grpId="0"/>
      <p:bldP spid="7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5C99A-17E3-6546-A415-2BD2F29B7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solenoid at ANL for calibration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7955E-791B-FA46-B6B4-687658A7E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03586"/>
            <a:ext cx="8372901" cy="5019185"/>
          </a:xfrm>
        </p:spPr>
        <p:txBody>
          <a:bodyPr/>
          <a:lstStyle/>
          <a:p>
            <a:r>
              <a:rPr lang="en-US" dirty="0"/>
              <a:t>Installed a former MRI magnet (0-4 Tesla) at ANL</a:t>
            </a:r>
          </a:p>
          <a:p>
            <a:r>
              <a:rPr lang="en-US" dirty="0"/>
              <a:t>Achieved superb homogeneity and stability:</a:t>
            </a:r>
          </a:p>
          <a:p>
            <a:pPr lvl="1"/>
            <a:r>
              <a:rPr lang="en-US" dirty="0"/>
              <a:t>1 ppb/mm local gradients</a:t>
            </a:r>
          </a:p>
          <a:p>
            <a:pPr lvl="1"/>
            <a:r>
              <a:rPr lang="en-US" dirty="0"/>
              <a:t>Drift ~10 ppb / hour</a:t>
            </a:r>
          </a:p>
          <a:p>
            <a:r>
              <a:rPr lang="en-US" dirty="0"/>
              <a:t>Can impose linear gradients in x, y, z</a:t>
            </a:r>
          </a:p>
          <a:p>
            <a:r>
              <a:rPr lang="en-US" dirty="0"/>
              <a:t>Magnet used for:</a:t>
            </a:r>
          </a:p>
          <a:p>
            <a:pPr lvl="1"/>
            <a:r>
              <a:rPr lang="en-US" dirty="0"/>
              <a:t>Systematics for g-2 NMR measurement</a:t>
            </a:r>
          </a:p>
          <a:p>
            <a:pPr lvl="1"/>
            <a:r>
              <a:rPr lang="en-US" dirty="0"/>
              <a:t>Cross-calibration for g-2</a:t>
            </a:r>
          </a:p>
          <a:p>
            <a:pPr lvl="1"/>
            <a:r>
              <a:rPr lang="en-US" dirty="0"/>
              <a:t>Hall probe calibration (Mu2e)</a:t>
            </a:r>
          </a:p>
          <a:p>
            <a:pPr lvl="1"/>
            <a:r>
              <a:rPr lang="en-US" dirty="0"/>
              <a:t>Detector tests</a:t>
            </a:r>
          </a:p>
          <a:p>
            <a:pPr lvl="1"/>
            <a:r>
              <a:rPr lang="en-US" dirty="0"/>
              <a:t>...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75C533-2232-8942-8753-0336356BD09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5" descr="17946367795_e1fcdc9672_o.jpg">
            <a:extLst>
              <a:ext uri="{FF2B5EF4-FFF2-40B4-BE49-F238E27FC236}">
                <a16:creationId xmlns:a16="http://schemas.microsoft.com/office/drawing/2014/main" id="{A6CC2E7D-8B50-024C-8EB6-D345C6A424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7800" y="1411759"/>
            <a:ext cx="3886200" cy="27055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03A70B-630A-BF44-9495-88CA76A070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30" b="22182"/>
          <a:stretch/>
        </p:blipFill>
        <p:spPr>
          <a:xfrm>
            <a:off x="0" y="4425486"/>
            <a:ext cx="9144000" cy="243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51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e 36">
            <a:extLst>
              <a:ext uri="{FF2B5EF4-FFF2-40B4-BE49-F238E27FC236}">
                <a16:creationId xmlns:a16="http://schemas.microsoft.com/office/drawing/2014/main" id="{A2B73ADB-28F0-A644-8980-991F9471DA1C}"/>
              </a:ext>
            </a:extLst>
          </p:cNvPr>
          <p:cNvSpPr>
            <a:spLocks noChangeAspect="1"/>
          </p:cNvSpPr>
          <p:nvPr/>
        </p:nvSpPr>
        <p:spPr bwMode="auto">
          <a:xfrm flipH="1" flipV="1">
            <a:off x="1770588" y="995925"/>
            <a:ext cx="5577840" cy="5577840"/>
          </a:xfrm>
          <a:prstGeom prst="pie">
            <a:avLst>
              <a:gd name="adj1" fmla="val 10803543"/>
              <a:gd name="adj2" fmla="val 16200000"/>
            </a:avLst>
          </a:prstGeom>
          <a:solidFill>
            <a:srgbClr val="1F497D">
              <a:lumMod val="60000"/>
              <a:lumOff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: How the pieces come together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A3B21-58AF-DF49-AD2A-775A42BDCF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Systematics, systematics, ...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E4A0CC6-8900-D24A-9441-F36A4FE9C8B4}"/>
              </a:ext>
            </a:extLst>
          </p:cNvPr>
          <p:cNvGrpSpPr/>
          <p:nvPr/>
        </p:nvGrpSpPr>
        <p:grpSpPr>
          <a:xfrm>
            <a:off x="1761334" y="990105"/>
            <a:ext cx="5604549" cy="5589394"/>
            <a:chOff x="1761334" y="990105"/>
            <a:chExt cx="5604549" cy="5589394"/>
          </a:xfrm>
        </p:grpSpPr>
        <p:sp>
          <p:nvSpPr>
            <p:cNvPr id="47" name="Pie 46">
              <a:extLst>
                <a:ext uri="{FF2B5EF4-FFF2-40B4-BE49-F238E27FC236}">
                  <a16:creationId xmlns:a16="http://schemas.microsoft.com/office/drawing/2014/main" id="{FC776970-5B2B-1847-A317-01E265FC1BFF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 flipV="1">
              <a:off x="1761334" y="1001659"/>
              <a:ext cx="5577840" cy="5577840"/>
            </a:xfrm>
            <a:prstGeom prst="pie">
              <a:avLst>
                <a:gd name="adj1" fmla="val 10803543"/>
                <a:gd name="adj2" fmla="val 16200000"/>
              </a:avLst>
            </a:prstGeom>
            <a:solidFill>
              <a:schemeClr val="tx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821EE06-6946-2246-8FA8-3C461A5AB2A2}"/>
                </a:ext>
              </a:extLst>
            </p:cNvPr>
            <p:cNvSpPr txBox="1"/>
            <p:nvPr/>
          </p:nvSpPr>
          <p:spPr>
            <a:xfrm rot="2940789">
              <a:off x="4941583" y="2156354"/>
              <a:ext cx="27326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Systematic uncertainties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3531345-C1AB-2F46-A5E8-95ED8BEABD48}"/>
                </a:ext>
              </a:extLst>
            </p:cNvPr>
            <p:cNvSpPr txBox="1"/>
            <p:nvPr/>
          </p:nvSpPr>
          <p:spPr>
            <a:xfrm rot="21120994">
              <a:off x="6602532" y="3313750"/>
              <a:ext cx="7633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B(T)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937FC0-0734-E849-8FBA-8F60398A0E1B}"/>
                </a:ext>
              </a:extLst>
            </p:cNvPr>
            <p:cNvSpPr txBox="1"/>
            <p:nvPr/>
          </p:nvSpPr>
          <p:spPr>
            <a:xfrm rot="203635">
              <a:off x="4550018" y="1096033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dB/dx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A76FEE2-5427-F742-AFCA-195C13376CAD}"/>
                </a:ext>
              </a:extLst>
            </p:cNvPr>
            <p:cNvSpPr txBox="1"/>
            <p:nvPr/>
          </p:nvSpPr>
          <p:spPr>
            <a:xfrm rot="2250139">
              <a:off x="6149365" y="1797937"/>
              <a:ext cx="800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</a:t>
              </a:r>
              <a:r>
                <a:rPr kumimoji="0" lang="en-US" sz="2000" b="0" i="0" u="none" strike="noStrike" kern="1200" cap="none" spc="0" normalizeH="0" baseline="-2500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calib</a:t>
              </a:r>
              <a:endParaRPr kumimoji="0" 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A272E1CA-8C86-004D-8E93-BD70A0D619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9345" y="1745777"/>
            <a:ext cx="4097967" cy="4097967"/>
          </a:xfrm>
          <a:prstGeom prst="ellipse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EA538302-38CE-0B48-BC28-8A31ECC48264}"/>
              </a:ext>
            </a:extLst>
          </p:cNvPr>
          <p:cNvGrpSpPr/>
          <p:nvPr/>
        </p:nvGrpSpPr>
        <p:grpSpPr>
          <a:xfrm>
            <a:off x="2929680" y="1828800"/>
            <a:ext cx="3325810" cy="3682659"/>
            <a:chOff x="2929680" y="1828800"/>
            <a:chExt cx="3325810" cy="368265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49E63D4-7C35-A24D-9FC8-797C868B8BA8}"/>
                </a:ext>
              </a:extLst>
            </p:cNvPr>
            <p:cNvSpPr txBox="1"/>
            <p:nvPr/>
          </p:nvSpPr>
          <p:spPr>
            <a:xfrm>
              <a:off x="3507401" y="207695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5AE976F-3D39-1C42-80EA-DEDA6DFE0D84}"/>
                </a:ext>
              </a:extLst>
            </p:cNvPr>
            <p:cNvSpPr txBox="1"/>
            <p:nvPr/>
          </p:nvSpPr>
          <p:spPr>
            <a:xfrm>
              <a:off x="4020041" y="182880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26898EE-87DC-9C43-A19D-F95C241F0B77}"/>
                </a:ext>
              </a:extLst>
            </p:cNvPr>
            <p:cNvSpPr txBox="1"/>
            <p:nvPr/>
          </p:nvSpPr>
          <p:spPr>
            <a:xfrm>
              <a:off x="4532785" y="1828800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22FC7A5-042F-0A42-B5F8-AD178414B620}"/>
                </a:ext>
              </a:extLst>
            </p:cNvPr>
            <p:cNvSpPr txBox="1"/>
            <p:nvPr/>
          </p:nvSpPr>
          <p:spPr>
            <a:xfrm>
              <a:off x="5045425" y="2087880"/>
              <a:ext cx="5607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89CE977-B2A2-B141-B7FD-6768828779C9}"/>
                </a:ext>
              </a:extLst>
            </p:cNvPr>
            <p:cNvSpPr txBox="1"/>
            <p:nvPr/>
          </p:nvSpPr>
          <p:spPr>
            <a:xfrm>
              <a:off x="5716560" y="35796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CD9319F-5AE3-4F4B-8DC4-C94F7DE33C19}"/>
                </a:ext>
              </a:extLst>
            </p:cNvPr>
            <p:cNvSpPr txBox="1"/>
            <p:nvPr/>
          </p:nvSpPr>
          <p:spPr>
            <a:xfrm>
              <a:off x="5485252" y="2460327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86C76B5-75A5-3C4C-A626-A79C9B57BBBF}"/>
                </a:ext>
              </a:extLst>
            </p:cNvPr>
            <p:cNvSpPr txBox="1"/>
            <p:nvPr/>
          </p:nvSpPr>
          <p:spPr>
            <a:xfrm>
              <a:off x="5715653" y="2996534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17021B-E555-DA44-A484-9B356A6655B2}"/>
                </a:ext>
              </a:extLst>
            </p:cNvPr>
            <p:cNvSpPr txBox="1"/>
            <p:nvPr/>
          </p:nvSpPr>
          <p:spPr>
            <a:xfrm>
              <a:off x="3555446" y="451595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1778717-D7E0-9545-AEC1-C77D08343854}"/>
                </a:ext>
              </a:extLst>
            </p:cNvPr>
            <p:cNvSpPr txBox="1"/>
            <p:nvPr/>
          </p:nvSpPr>
          <p:spPr>
            <a:xfrm>
              <a:off x="4086092" y="46804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B2B7FBA-F184-E749-B959-58C5C40FB6BC}"/>
                </a:ext>
              </a:extLst>
            </p:cNvPr>
            <p:cNvSpPr txBox="1"/>
            <p:nvPr/>
          </p:nvSpPr>
          <p:spPr>
            <a:xfrm>
              <a:off x="4598836" y="468046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3C1CB19-82A6-B142-8D7B-C93FAAEFF68E}"/>
                </a:ext>
              </a:extLst>
            </p:cNvPr>
            <p:cNvSpPr txBox="1"/>
            <p:nvPr/>
          </p:nvSpPr>
          <p:spPr>
            <a:xfrm>
              <a:off x="5100626" y="444673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F738A12-D769-1F49-8471-4C3514CACBE0}"/>
                </a:ext>
              </a:extLst>
            </p:cNvPr>
            <p:cNvSpPr txBox="1"/>
            <p:nvPr/>
          </p:nvSpPr>
          <p:spPr>
            <a:xfrm>
              <a:off x="3136449" y="404941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5A7125F-6AC2-9B48-B415-A32B39CB060F}"/>
                </a:ext>
              </a:extLst>
            </p:cNvPr>
            <p:cNvSpPr txBox="1"/>
            <p:nvPr/>
          </p:nvSpPr>
          <p:spPr>
            <a:xfrm>
              <a:off x="2930587" y="3506413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FB1957E-1CA9-9F46-9896-B0485B19A85D}"/>
                </a:ext>
              </a:extLst>
            </p:cNvPr>
            <p:cNvSpPr txBox="1"/>
            <p:nvPr/>
          </p:nvSpPr>
          <p:spPr>
            <a:xfrm>
              <a:off x="3136449" y="2396718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34F3548-6D52-FE49-8A46-9DCC5879F5D5}"/>
                </a:ext>
              </a:extLst>
            </p:cNvPr>
            <p:cNvSpPr txBox="1"/>
            <p:nvPr/>
          </p:nvSpPr>
          <p:spPr>
            <a:xfrm>
              <a:off x="2929680" y="2923285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71F41F6-1118-5E4A-A391-423E03F15352}"/>
                </a:ext>
              </a:extLst>
            </p:cNvPr>
            <p:cNvSpPr txBox="1"/>
            <p:nvPr/>
          </p:nvSpPr>
          <p:spPr>
            <a:xfrm>
              <a:off x="5493160" y="411938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990BA56-1588-604C-ABA2-E38DDB2CEAC1}"/>
              </a:ext>
            </a:extLst>
          </p:cNvPr>
          <p:cNvSpPr txBox="1">
            <a:spLocks/>
          </p:cNvSpPr>
          <p:nvPr/>
        </p:nvSpPr>
        <p:spPr>
          <a:xfrm>
            <a:off x="3498684" y="1401689"/>
            <a:ext cx="2103140" cy="377026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w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4B9579D-86E9-B246-B8BE-28EDB5530457}"/>
              </a:ext>
            </a:extLst>
          </p:cNvPr>
          <p:cNvSpPr txBox="1">
            <a:spLocks/>
          </p:cNvSpPr>
          <p:nvPr/>
        </p:nvSpPr>
        <p:spPr>
          <a:xfrm>
            <a:off x="5392925" y="2943246"/>
            <a:ext cx="745397" cy="17030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00" b="0" i="0" u="none" strike="noStrike" kern="1200" cap="none" spc="0" normalizeH="0" baseline="-2500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Symbol" charset="2"/>
                <a:cs typeface="Symbol" charset="2"/>
              </a:rPr>
              <a:t>p</a:t>
            </a:r>
            <a:endParaRPr kumimoji="0" lang="en-US" sz="23900" b="0" i="0" u="none" strike="noStrike" kern="1200" cap="none" spc="0" normalizeH="0" baseline="-2500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Symbol" charset="2"/>
              <a:cs typeface="Symbol" charset="2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A62D9EC-94ED-3547-B0C8-5180E0138D08}"/>
              </a:ext>
            </a:extLst>
          </p:cNvPr>
          <p:cNvSpPr txBox="1">
            <a:spLocks/>
          </p:cNvSpPr>
          <p:nvPr/>
        </p:nvSpPr>
        <p:spPr>
          <a:xfrm>
            <a:off x="3711374" y="390196"/>
            <a:ext cx="1681551" cy="36779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~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01B0A0-CCD9-6E48-99DC-73584C3443D1}"/>
              </a:ext>
            </a:extLst>
          </p:cNvPr>
          <p:cNvSpPr txBox="1"/>
          <p:nvPr/>
        </p:nvSpPr>
        <p:spPr>
          <a:xfrm rot="18123687">
            <a:off x="6236074" y="4229131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Radial field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7B05352-A73E-BB4D-BB4E-C15B75849E5B}"/>
              </a:ext>
            </a:extLst>
          </p:cNvPr>
          <p:cNvSpPr/>
          <p:nvPr/>
        </p:nvSpPr>
        <p:spPr>
          <a:xfrm rot="20537337">
            <a:off x="5650753" y="5313167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FF00"/>
                </a:solidFill>
                <a:latin typeface="Calibri"/>
              </a:rPr>
              <a:t>Shimming</a:t>
            </a:r>
            <a:endParaRPr lang="en-US" dirty="0">
              <a:solidFill>
                <a:srgbClr val="616161"/>
              </a:solidFill>
              <a:latin typeface="Calibri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6CBCFD3-27FC-CF48-85FE-A0F5425F44CB}"/>
              </a:ext>
            </a:extLst>
          </p:cNvPr>
          <p:cNvSpPr/>
          <p:nvPr/>
        </p:nvSpPr>
        <p:spPr>
          <a:xfrm rot="21254459">
            <a:off x="4586698" y="5781579"/>
            <a:ext cx="1306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FF00"/>
                </a:solidFill>
                <a:latin typeface="Calibri"/>
              </a:rPr>
              <a:t>Field </a:t>
            </a:r>
          </a:p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stabilization</a:t>
            </a:r>
          </a:p>
        </p:txBody>
      </p:sp>
    </p:spTree>
    <p:extLst>
      <p:ext uri="{BB962C8B-B14F-4D97-AF65-F5344CB8AC3E}">
        <p14:creationId xmlns:p14="http://schemas.microsoft.com/office/powerpoint/2010/main" val="17295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  <p:bldP spid="4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D2917-2464-FC47-B43C-F30B3268B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Homogeneity is key to reduce FIELD systematics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63639-4E84-7740-B72E-9B111CED2FF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790B6E-141B-B04B-8DE2-FC0A0E711EFF}"/>
              </a:ext>
            </a:extLst>
          </p:cNvPr>
          <p:cNvSpPr/>
          <p:nvPr/>
        </p:nvSpPr>
        <p:spPr>
          <a:xfrm>
            <a:off x="1473993" y="1762846"/>
            <a:ext cx="3131874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Field vs. Azimuth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F5C28">
                  <a:lumMod val="50000"/>
                </a:srgb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3173E3E4-72CF-384E-844B-FACAF2D91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3640" y="2341755"/>
            <a:ext cx="3805792" cy="2798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15758847-884A-6C4F-9014-9982F5859E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351915"/>
            <a:ext cx="4926520" cy="279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01F621C-17FB-3644-B812-98E248E0B61F}"/>
              </a:ext>
            </a:extLst>
          </p:cNvPr>
          <p:cNvSpPr/>
          <p:nvPr/>
        </p:nvSpPr>
        <p:spPr>
          <a:xfrm>
            <a:off x="4774121" y="1518282"/>
            <a:ext cx="433178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Azimuthally Averaged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Field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vs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r,z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BF5C28">
                  <a:lumMod val="50000"/>
                </a:srgb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D57977-5A3D-464E-83DF-4AA918CFD395}"/>
              </a:ext>
            </a:extLst>
          </p:cNvPr>
          <p:cNvSpPr/>
          <p:nvPr/>
        </p:nvSpPr>
        <p:spPr>
          <a:xfrm>
            <a:off x="5324819" y="5182756"/>
            <a:ext cx="3403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22B38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Bennett et al. 10.1103/PhysRevD.73.072003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431E2C-8B4D-7244-B390-F660A4C96112}"/>
              </a:ext>
            </a:extLst>
          </p:cNvPr>
          <p:cNvSpPr txBox="1"/>
          <p:nvPr/>
        </p:nvSpPr>
        <p:spPr>
          <a:xfrm>
            <a:off x="1473993" y="5739096"/>
            <a:ext cx="2279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Goal: +/- 25 ppm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92DC14-BD22-B94E-A7AA-71E38D30A7D7}"/>
              </a:ext>
            </a:extLst>
          </p:cNvPr>
          <p:cNvSpPr txBox="1"/>
          <p:nvPr/>
        </p:nvSpPr>
        <p:spPr>
          <a:xfrm>
            <a:off x="5962524" y="5739096"/>
            <a:ext cx="2364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Goal: +/- 0.5 ppm</a:t>
            </a:r>
          </a:p>
        </p:txBody>
      </p:sp>
    </p:spTree>
    <p:extLst>
      <p:ext uri="{BB962C8B-B14F-4D97-AF65-F5344CB8AC3E}">
        <p14:creationId xmlns:p14="http://schemas.microsoft.com/office/powerpoint/2010/main" val="100748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D2917-2464-FC47-B43C-F30B3268B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SHIMMING TOOLS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63639-4E84-7740-B72E-9B111CED2FF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FDA762D-7D4C-CF44-9800-36D75F2CA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8090"/>
            <a:ext cx="4975412" cy="4987867"/>
          </a:xfrm>
        </p:spPr>
        <p:txBody>
          <a:bodyPr/>
          <a:lstStyle/>
          <a:p>
            <a:r>
              <a:rPr lang="en-US" sz="2400" dirty="0"/>
              <a:t>Multipurpose instrument</a:t>
            </a:r>
          </a:p>
          <a:p>
            <a:pPr lvl="1"/>
            <a:r>
              <a:rPr lang="en-US" sz="2000" dirty="0"/>
              <a:t>25 </a:t>
            </a:r>
            <a:r>
              <a:rPr lang="en-US" sz="2000" b="1" dirty="0"/>
              <a:t>NMR Probes </a:t>
            </a:r>
            <a:r>
              <a:rPr lang="en-US" sz="2000" dirty="0"/>
              <a:t>for field</a:t>
            </a:r>
            <a:endParaRPr lang="en-US" sz="2000" b="1" dirty="0"/>
          </a:p>
          <a:p>
            <a:pPr lvl="1"/>
            <a:r>
              <a:rPr lang="en-US" sz="2000" dirty="0"/>
              <a:t>4 </a:t>
            </a:r>
            <a:r>
              <a:rPr lang="en-US" sz="2000" b="1" dirty="0"/>
              <a:t>capacitive</a:t>
            </a:r>
            <a:r>
              <a:rPr lang="en-US" sz="2000" dirty="0"/>
              <a:t> </a:t>
            </a:r>
            <a:r>
              <a:rPr lang="en-US" sz="2000" b="1" dirty="0"/>
              <a:t>gap sensors </a:t>
            </a:r>
            <a:endParaRPr lang="en-US" sz="2000" dirty="0"/>
          </a:p>
          <a:p>
            <a:pPr lvl="2"/>
            <a:r>
              <a:rPr lang="en-US" dirty="0"/>
              <a:t>Measure pole alignment</a:t>
            </a:r>
          </a:p>
          <a:p>
            <a:pPr lvl="2"/>
            <a:r>
              <a:rPr lang="en-US" dirty="0"/>
              <a:t>70 nm resolution</a:t>
            </a:r>
          </a:p>
          <a:p>
            <a:pPr lvl="2"/>
            <a:r>
              <a:rPr lang="en-US" dirty="0"/>
              <a:t>Few micron reproducibility</a:t>
            </a:r>
          </a:p>
          <a:p>
            <a:r>
              <a:rPr lang="en-US" sz="2400" dirty="0"/>
              <a:t>Laser-tracked with </a:t>
            </a:r>
            <a:r>
              <a:rPr lang="en-US" sz="24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dirty="0"/>
              <a:t>m resolution</a:t>
            </a:r>
          </a:p>
        </p:txBody>
      </p:sp>
      <p:pic>
        <p:nvPicPr>
          <p:cNvPr id="14" name="Picture 13" descr="Cart_Render12.jpg">
            <a:extLst>
              <a:ext uri="{FF2B5EF4-FFF2-40B4-BE49-F238E27FC236}">
                <a16:creationId xmlns:a16="http://schemas.microsoft.com/office/drawing/2014/main" id="{A9D810AE-59FF-8A4D-8875-AD7BB3E4BB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7859" y="822359"/>
            <a:ext cx="3467864" cy="252693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C98A292-04A0-7D49-8C5D-ADB4ADE1E830}"/>
              </a:ext>
            </a:extLst>
          </p:cNvPr>
          <p:cNvCxnSpPr>
            <a:cxnSpLocks/>
          </p:cNvCxnSpPr>
          <p:nvPr/>
        </p:nvCxnSpPr>
        <p:spPr>
          <a:xfrm>
            <a:off x="4061012" y="2120651"/>
            <a:ext cx="3203388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Content Placeholder 6" descr="IMG_20150819_162235.jpg">
            <a:extLst>
              <a:ext uri="{FF2B5EF4-FFF2-40B4-BE49-F238E27FC236}">
                <a16:creationId xmlns:a16="http://schemas.microsoft.com/office/drawing/2014/main" id="{37AA05A8-CAAE-ED4D-9618-E37B45D952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624" y="3920589"/>
            <a:ext cx="5486400" cy="291727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B2E4C00-4383-9740-8B96-1097002975F8}"/>
              </a:ext>
            </a:extLst>
          </p:cNvPr>
          <p:cNvCxnSpPr/>
          <p:nvPr/>
        </p:nvCxnSpPr>
        <p:spPr>
          <a:xfrm flipH="1">
            <a:off x="2816226" y="4671815"/>
            <a:ext cx="3850943" cy="6082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Screen Shot 2014-11-12 at 1.24.21 PM.png">
            <a:extLst>
              <a:ext uri="{FF2B5EF4-FFF2-40B4-BE49-F238E27FC236}">
                <a16:creationId xmlns:a16="http://schemas.microsoft.com/office/drawing/2014/main" id="{752E7D94-3314-D94F-B3EF-02125DBD05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859" y="3991751"/>
            <a:ext cx="1486413" cy="2536811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91CAA1A-8F15-244A-88EE-1672691FACCC}"/>
              </a:ext>
            </a:extLst>
          </p:cNvPr>
          <p:cNvCxnSpPr/>
          <p:nvPr/>
        </p:nvCxnSpPr>
        <p:spPr>
          <a:xfrm flipH="1">
            <a:off x="3646155" y="4732540"/>
            <a:ext cx="3021014" cy="6116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BE62E49-35A3-9844-BA81-FB6274519B2A}"/>
              </a:ext>
            </a:extLst>
          </p:cNvPr>
          <p:cNvCxnSpPr>
            <a:cxnSpLocks/>
          </p:cNvCxnSpPr>
          <p:nvPr/>
        </p:nvCxnSpPr>
        <p:spPr>
          <a:xfrm flipV="1">
            <a:off x="4061012" y="1593663"/>
            <a:ext cx="2389001" cy="5269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96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D2917-2464-FC47-B43C-F30B3268B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SHIMMING FOR azimuthal homogeneity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0A7967-4E26-1E4A-9F53-108EE8273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10342"/>
            <a:ext cx="8372901" cy="4828344"/>
          </a:xfrm>
        </p:spPr>
        <p:txBody>
          <a:bodyPr/>
          <a:lstStyle/>
          <a:p>
            <a:r>
              <a:rPr lang="en-US" sz="2000" dirty="0"/>
              <a:t>Precision alignment to reach shimming goal:</a:t>
            </a:r>
          </a:p>
          <a:p>
            <a:pPr marL="742950" lvl="1" indent="-285750" defTabSz="9144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Tx/>
              <a:buChar char="–"/>
              <a:defRPr/>
            </a:pPr>
            <a:r>
              <a:rPr lang="en-US" sz="2000" dirty="0">
                <a:solidFill>
                  <a:srgbClr val="0432FF"/>
                </a:solidFill>
              </a:rPr>
              <a:t>72 poles</a:t>
            </a:r>
          </a:p>
          <a:p>
            <a:pPr marL="742950" lvl="1" indent="-285750" defTabSz="9144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Tx/>
              <a:buChar char="–"/>
              <a:defRPr/>
            </a:pPr>
            <a:r>
              <a:rPr lang="en-US" sz="2000" dirty="0">
                <a:solidFill>
                  <a:srgbClr val="0432FF"/>
                </a:solidFill>
              </a:rPr>
              <a:t>840 wedge shims</a:t>
            </a:r>
          </a:p>
          <a:p>
            <a:pPr marL="742950" lvl="1" indent="-285750" defTabSz="9144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Tx/>
              <a:buChar char="–"/>
              <a:defRPr/>
            </a:pPr>
            <a:r>
              <a:rPr lang="en-US" sz="2000" dirty="0">
                <a:solidFill>
                  <a:srgbClr val="0432FF"/>
                </a:solidFill>
              </a:rPr>
              <a:t>9000 thin iron foil laminations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63639-4E84-7740-B72E-9B111CED2FF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B40DF3-1908-2445-9D26-1CD67EE5B99D}"/>
              </a:ext>
            </a:extLst>
          </p:cNvPr>
          <p:cNvSpPr txBox="1"/>
          <p:nvPr/>
        </p:nvSpPr>
        <p:spPr>
          <a:xfrm>
            <a:off x="769678" y="2812018"/>
            <a:ext cx="7967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months of improving the dipole field in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minute...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full_scan_all_dipole.mpg">
            <a:hlinkClick r:id="" action="ppaction://media"/>
            <a:extLst>
              <a:ext uri="{FF2B5EF4-FFF2-40B4-BE49-F238E27FC236}">
                <a16:creationId xmlns:a16="http://schemas.microsoft.com/office/drawing/2014/main" id="{B7A092B5-AF08-2E4D-8F69-1FD9B1F2D01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7085" y="3410614"/>
            <a:ext cx="9144000" cy="304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9C1BA3A-3C36-CA49-9C40-9B128E72E685}"/>
              </a:ext>
            </a:extLst>
          </p:cNvPr>
          <p:cNvSpPr txBox="1"/>
          <p:nvPr/>
        </p:nvSpPr>
        <p:spPr>
          <a:xfrm>
            <a:off x="1683155" y="2776939"/>
            <a:ext cx="5647059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76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Shimming completed with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6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 &lt; ±25 ppm ✓</a:t>
            </a:r>
          </a:p>
        </p:txBody>
      </p:sp>
      <p:pic>
        <p:nvPicPr>
          <p:cNvPr id="14" name="poster3.pdf">
            <a:extLst>
              <a:ext uri="{FF2B5EF4-FFF2-40B4-BE49-F238E27FC236}">
                <a16:creationId xmlns:a16="http://schemas.microsoft.com/office/drawing/2014/main" id="{82845ADC-37A2-0D48-AFE4-E1FB60BB9E0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4892" y="519922"/>
            <a:ext cx="3370644" cy="3474357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B7981D4-EB11-C540-979E-D809D94DC448}"/>
              </a:ext>
            </a:extLst>
          </p:cNvPr>
          <p:cNvSpPr txBox="1"/>
          <p:nvPr/>
        </p:nvSpPr>
        <p:spPr>
          <a:xfrm>
            <a:off x="704168" y="6436117"/>
            <a:ext cx="80332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Calibrations                     Poles                Wedges           Laminations</a:t>
            </a:r>
          </a:p>
        </p:txBody>
      </p:sp>
    </p:spTree>
    <p:extLst>
      <p:ext uri="{BB962C8B-B14F-4D97-AF65-F5344CB8AC3E}">
        <p14:creationId xmlns:p14="http://schemas.microsoft.com/office/powerpoint/2010/main" val="398142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495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958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11" grpId="0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D2917-2464-FC47-B43C-F30B3268B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SHIMMING FOR transverse homogeneity and drift stabilization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0A7967-4E26-1E4A-9F53-108EE8273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86544"/>
            <a:ext cx="8372901" cy="4828344"/>
          </a:xfrm>
        </p:spPr>
        <p:txBody>
          <a:bodyPr/>
          <a:lstStyle/>
          <a:p>
            <a:r>
              <a:rPr lang="en-US" sz="2000" dirty="0"/>
              <a:t>200 continuous current traces around the ring </a:t>
            </a:r>
            <a:r>
              <a:rPr lang="en-US" sz="2000" dirty="0" err="1"/>
              <a:t>individuall</a:t>
            </a:r>
            <a:r>
              <a:rPr lang="en-US" sz="2000" dirty="0"/>
              <a:t> tunable between +-2A</a:t>
            </a:r>
          </a:p>
          <a:p>
            <a:r>
              <a:rPr lang="en-US" sz="2000" dirty="0"/>
              <a:t>Used to </a:t>
            </a:r>
            <a:r>
              <a:rPr lang="en-US" sz="2000" dirty="0">
                <a:solidFill>
                  <a:srgbClr val="0432FF"/>
                </a:solidFill>
              </a:rPr>
              <a:t>cancel higher multipoles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Power supply feedback </a:t>
            </a:r>
            <a:r>
              <a:rPr lang="en-US" sz="2000" dirty="0">
                <a:solidFill>
                  <a:srgbClr val="0432FF"/>
                </a:solidFill>
              </a:rPr>
              <a:t>stabilizes main dipole </a:t>
            </a:r>
            <a:r>
              <a:rPr lang="en-US" sz="2000" dirty="0"/>
              <a:t>field to </a:t>
            </a:r>
            <a:r>
              <a:rPr lang="en-US" sz="2000" dirty="0">
                <a:solidFill>
                  <a:srgbClr val="0432FF"/>
                </a:solidFill>
              </a:rPr>
              <a:t>±15 ppb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63639-4E84-7740-B72E-9B111CED2FF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D8A66B-AF00-F243-A060-8DCC2B991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831" y="2221538"/>
            <a:ext cx="3011569" cy="225170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5123A16-82D5-EA48-9DBE-988C5E9C4921}"/>
              </a:ext>
            </a:extLst>
          </p:cNvPr>
          <p:cNvGrpSpPr/>
          <p:nvPr/>
        </p:nvGrpSpPr>
        <p:grpSpPr>
          <a:xfrm>
            <a:off x="5370985" y="1103586"/>
            <a:ext cx="3641230" cy="3351417"/>
            <a:chOff x="2530385" y="1817609"/>
            <a:chExt cx="4202408" cy="3941059"/>
          </a:xfrm>
        </p:grpSpPr>
        <p:pic>
          <p:nvPicPr>
            <p:cNvPr id="9" name="fieldMapsMean.png" descr="fieldMapsMean.png">
              <a:extLst>
                <a:ext uri="{FF2B5EF4-FFF2-40B4-BE49-F238E27FC236}">
                  <a16:creationId xmlns:a16="http://schemas.microsoft.com/office/drawing/2014/main" id="{C780851B-41C2-1042-8B79-FF0AC42539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473" t="-57" r="13985" b="2624"/>
            <a:stretch/>
          </p:blipFill>
          <p:spPr>
            <a:xfrm>
              <a:off x="2530385" y="1817609"/>
              <a:ext cx="4173366" cy="3941059"/>
            </a:xfrm>
            <a:prstGeom prst="rect">
              <a:avLst/>
            </a:prstGeom>
            <a:ln w="28575">
              <a:solidFill>
                <a:srgbClr val="FF0000"/>
              </a:solidFill>
              <a:miter lim="400000"/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59BCF6-A51D-C845-8B5D-469EAFAD50B8}"/>
                </a:ext>
              </a:extLst>
            </p:cNvPr>
            <p:cNvSpPr txBox="1"/>
            <p:nvPr/>
          </p:nvSpPr>
          <p:spPr>
            <a:xfrm>
              <a:off x="2912061" y="1851492"/>
              <a:ext cx="3820732" cy="398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Azimuthally averaged B(</a:t>
              </a:r>
              <a:r>
                <a:rPr lang="en-US" sz="1600" dirty="0" err="1"/>
                <a:t>x,y</a:t>
              </a:r>
              <a:r>
                <a:rPr lang="en-US" sz="1600" dirty="0"/>
                <a:t>) [ppm]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2E2A6D7-7BB4-8A4D-B8B0-B3CE30EF34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941"/>
          <a:stretch/>
        </p:blipFill>
        <p:spPr>
          <a:xfrm>
            <a:off x="228600" y="4942650"/>
            <a:ext cx="8783615" cy="16235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F9F77EF-C341-5D4F-A90A-8E6FE279A5A7}"/>
              </a:ext>
            </a:extLst>
          </p:cNvPr>
          <p:cNvSpPr txBox="1"/>
          <p:nvPr/>
        </p:nvSpPr>
        <p:spPr>
          <a:xfrm rot="16200000">
            <a:off x="-32166" y="5188289"/>
            <a:ext cx="86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kHz</a:t>
            </a:r>
          </a:p>
        </p:txBody>
      </p:sp>
    </p:spTree>
    <p:extLst>
      <p:ext uri="{BB962C8B-B14F-4D97-AF65-F5344CB8AC3E}">
        <p14:creationId xmlns:p14="http://schemas.microsoft.com/office/powerpoint/2010/main" val="180624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6747318A-836E-E944-A9E7-FA3CBC7399B9}"/>
              </a:ext>
            </a:extLst>
          </p:cNvPr>
          <p:cNvGrpSpPr/>
          <p:nvPr/>
        </p:nvGrpSpPr>
        <p:grpSpPr>
          <a:xfrm>
            <a:off x="1779841" y="995925"/>
            <a:ext cx="5577840" cy="5578920"/>
            <a:chOff x="1779841" y="995925"/>
            <a:chExt cx="5577840" cy="5578920"/>
          </a:xfrm>
        </p:grpSpPr>
        <p:sp>
          <p:nvSpPr>
            <p:cNvPr id="41" name="Pie 40">
              <a:extLst>
                <a:ext uri="{FF2B5EF4-FFF2-40B4-BE49-F238E27FC236}">
                  <a16:creationId xmlns:a16="http://schemas.microsoft.com/office/drawing/2014/main" id="{629B4C46-22E8-B54D-8E72-9BC4011C3868}"/>
                </a:ext>
              </a:extLst>
            </p:cNvPr>
            <p:cNvSpPr>
              <a:spLocks noChangeAspect="1"/>
            </p:cNvSpPr>
            <p:nvPr/>
          </p:nvSpPr>
          <p:spPr bwMode="auto">
            <a:xfrm rot="16200000">
              <a:off x="1779841" y="995925"/>
              <a:ext cx="5577840" cy="5577840"/>
            </a:xfrm>
            <a:prstGeom prst="pie">
              <a:avLst>
                <a:gd name="adj1" fmla="val 10803543"/>
                <a:gd name="adj2" fmla="val 16200000"/>
              </a:avLst>
            </a:prstGeom>
            <a:solidFill>
              <a:schemeClr val="tx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D17BB93-3541-7944-9E32-DF027124AC4D}"/>
                </a:ext>
              </a:extLst>
            </p:cNvPr>
            <p:cNvSpPr txBox="1"/>
            <p:nvPr/>
          </p:nvSpPr>
          <p:spPr>
            <a:xfrm rot="20906516">
              <a:off x="1892054" y="4305996"/>
              <a:ext cx="7633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60 Hz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E27451E-9587-674F-927F-DDB8D06B80A8}"/>
                </a:ext>
              </a:extLst>
            </p:cNvPr>
            <p:cNvSpPr txBox="1"/>
            <p:nvPr/>
          </p:nvSpPr>
          <p:spPr>
            <a:xfrm rot="18849561">
              <a:off x="3804450" y="5999527"/>
              <a:ext cx="7505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 kHz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1356D84-14EF-C04A-A032-69F40EF838EB}"/>
                </a:ext>
              </a:extLst>
            </p:cNvPr>
            <p:cNvSpPr txBox="1"/>
            <p:nvPr/>
          </p:nvSpPr>
          <p:spPr>
            <a:xfrm rot="2940789">
              <a:off x="2071786" y="5156176"/>
              <a:ext cx="17002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Fast transients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F3D50F1-FCE1-6F49-96B0-9D34F802C00D}"/>
                </a:ext>
              </a:extLst>
            </p:cNvPr>
            <p:cNvSpPr txBox="1"/>
            <p:nvPr/>
          </p:nvSpPr>
          <p:spPr>
            <a:xfrm>
              <a:off x="3459636" y="5753752"/>
              <a:ext cx="7056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15Hz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C895477-60F9-324D-87B8-BA1B61906B97}"/>
                </a:ext>
              </a:extLst>
            </p:cNvPr>
            <p:cNvSpPr txBox="1"/>
            <p:nvPr/>
          </p:nvSpPr>
          <p:spPr>
            <a:xfrm>
              <a:off x="1812591" y="3846220"/>
              <a:ext cx="7328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130 s</a:t>
              </a:r>
            </a:p>
          </p:txBody>
        </p:sp>
      </p:grpSp>
      <p:sp>
        <p:nvSpPr>
          <p:cNvPr id="37" name="Pie 36">
            <a:extLst>
              <a:ext uri="{FF2B5EF4-FFF2-40B4-BE49-F238E27FC236}">
                <a16:creationId xmlns:a16="http://schemas.microsoft.com/office/drawing/2014/main" id="{A2B73ADB-28F0-A644-8980-991F9471DA1C}"/>
              </a:ext>
            </a:extLst>
          </p:cNvPr>
          <p:cNvSpPr>
            <a:spLocks noChangeAspect="1"/>
          </p:cNvSpPr>
          <p:nvPr/>
        </p:nvSpPr>
        <p:spPr bwMode="auto">
          <a:xfrm flipH="1" flipV="1">
            <a:off x="1770588" y="995925"/>
            <a:ext cx="5577840" cy="5577840"/>
          </a:xfrm>
          <a:prstGeom prst="pie">
            <a:avLst>
              <a:gd name="adj1" fmla="val 10803543"/>
              <a:gd name="adj2" fmla="val 16200000"/>
            </a:avLst>
          </a:prstGeom>
          <a:solidFill>
            <a:srgbClr val="1F497D">
              <a:lumMod val="60000"/>
              <a:lumOff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: How the pieces come together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A3B21-58AF-DF49-AD2A-775A42BDCF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Systematics, systematics, systematics ...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E4A0CC6-8900-D24A-9441-F36A4FE9C8B4}"/>
              </a:ext>
            </a:extLst>
          </p:cNvPr>
          <p:cNvGrpSpPr/>
          <p:nvPr/>
        </p:nvGrpSpPr>
        <p:grpSpPr>
          <a:xfrm>
            <a:off x="1761334" y="990105"/>
            <a:ext cx="5604549" cy="5589394"/>
            <a:chOff x="1761334" y="990105"/>
            <a:chExt cx="5604549" cy="5589394"/>
          </a:xfrm>
        </p:grpSpPr>
        <p:sp>
          <p:nvSpPr>
            <p:cNvPr id="47" name="Pie 46">
              <a:extLst>
                <a:ext uri="{FF2B5EF4-FFF2-40B4-BE49-F238E27FC236}">
                  <a16:creationId xmlns:a16="http://schemas.microsoft.com/office/drawing/2014/main" id="{FC776970-5B2B-1847-A317-01E265FC1BFF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 flipV="1">
              <a:off x="1761334" y="1001659"/>
              <a:ext cx="5577840" cy="5577840"/>
            </a:xfrm>
            <a:prstGeom prst="pie">
              <a:avLst>
                <a:gd name="adj1" fmla="val 10803543"/>
                <a:gd name="adj2" fmla="val 16200000"/>
              </a:avLst>
            </a:prstGeom>
            <a:solidFill>
              <a:schemeClr val="tx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821EE06-6946-2246-8FA8-3C461A5AB2A2}"/>
                </a:ext>
              </a:extLst>
            </p:cNvPr>
            <p:cNvSpPr txBox="1"/>
            <p:nvPr/>
          </p:nvSpPr>
          <p:spPr>
            <a:xfrm rot="2940789">
              <a:off x="4941583" y="2156354"/>
              <a:ext cx="27326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Systematic uncertainties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3531345-C1AB-2F46-A5E8-95ED8BEABD48}"/>
                </a:ext>
              </a:extLst>
            </p:cNvPr>
            <p:cNvSpPr txBox="1"/>
            <p:nvPr/>
          </p:nvSpPr>
          <p:spPr>
            <a:xfrm rot="21120994">
              <a:off x="6602532" y="3313750"/>
              <a:ext cx="7633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B(T)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937FC0-0734-E849-8FBA-8F60398A0E1B}"/>
                </a:ext>
              </a:extLst>
            </p:cNvPr>
            <p:cNvSpPr txBox="1"/>
            <p:nvPr/>
          </p:nvSpPr>
          <p:spPr>
            <a:xfrm rot="203635">
              <a:off x="4550018" y="1096033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dB/dx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A76FEE2-5427-F742-AFCA-195C13376CAD}"/>
                </a:ext>
              </a:extLst>
            </p:cNvPr>
            <p:cNvSpPr txBox="1"/>
            <p:nvPr/>
          </p:nvSpPr>
          <p:spPr>
            <a:xfrm rot="2250139">
              <a:off x="6149365" y="1797937"/>
              <a:ext cx="800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</a:t>
              </a:r>
              <a:r>
                <a:rPr kumimoji="0" lang="en-US" sz="2000" b="0" i="0" u="none" strike="noStrike" kern="1200" cap="none" spc="0" normalizeH="0" baseline="-2500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calib</a:t>
              </a:r>
              <a:endParaRPr kumimoji="0" 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A272E1CA-8C86-004D-8E93-BD70A0D619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9345" y="1745777"/>
            <a:ext cx="4097967" cy="4097967"/>
          </a:xfrm>
          <a:prstGeom prst="ellipse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EA538302-38CE-0B48-BC28-8A31ECC48264}"/>
              </a:ext>
            </a:extLst>
          </p:cNvPr>
          <p:cNvGrpSpPr/>
          <p:nvPr/>
        </p:nvGrpSpPr>
        <p:grpSpPr>
          <a:xfrm>
            <a:off x="2929680" y="1828800"/>
            <a:ext cx="3325810" cy="3682659"/>
            <a:chOff x="2929680" y="1828800"/>
            <a:chExt cx="3325810" cy="368265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49E63D4-7C35-A24D-9FC8-797C868B8BA8}"/>
                </a:ext>
              </a:extLst>
            </p:cNvPr>
            <p:cNvSpPr txBox="1"/>
            <p:nvPr/>
          </p:nvSpPr>
          <p:spPr>
            <a:xfrm>
              <a:off x="3507401" y="207695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5AE976F-3D39-1C42-80EA-DEDA6DFE0D84}"/>
                </a:ext>
              </a:extLst>
            </p:cNvPr>
            <p:cNvSpPr txBox="1"/>
            <p:nvPr/>
          </p:nvSpPr>
          <p:spPr>
            <a:xfrm>
              <a:off x="4020041" y="182880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26898EE-87DC-9C43-A19D-F95C241F0B77}"/>
                </a:ext>
              </a:extLst>
            </p:cNvPr>
            <p:cNvSpPr txBox="1"/>
            <p:nvPr/>
          </p:nvSpPr>
          <p:spPr>
            <a:xfrm>
              <a:off x="4532785" y="1828800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22FC7A5-042F-0A42-B5F8-AD178414B620}"/>
                </a:ext>
              </a:extLst>
            </p:cNvPr>
            <p:cNvSpPr txBox="1"/>
            <p:nvPr/>
          </p:nvSpPr>
          <p:spPr>
            <a:xfrm>
              <a:off x="5045425" y="2087880"/>
              <a:ext cx="5607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89CE977-B2A2-B141-B7FD-6768828779C9}"/>
                </a:ext>
              </a:extLst>
            </p:cNvPr>
            <p:cNvSpPr txBox="1"/>
            <p:nvPr/>
          </p:nvSpPr>
          <p:spPr>
            <a:xfrm>
              <a:off x="5716560" y="35796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CD9319F-5AE3-4F4B-8DC4-C94F7DE33C19}"/>
                </a:ext>
              </a:extLst>
            </p:cNvPr>
            <p:cNvSpPr txBox="1"/>
            <p:nvPr/>
          </p:nvSpPr>
          <p:spPr>
            <a:xfrm>
              <a:off x="5485252" y="2460327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86C76B5-75A5-3C4C-A626-A79C9B57BBBF}"/>
                </a:ext>
              </a:extLst>
            </p:cNvPr>
            <p:cNvSpPr txBox="1"/>
            <p:nvPr/>
          </p:nvSpPr>
          <p:spPr>
            <a:xfrm>
              <a:off x="5715653" y="2996534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17021B-E555-DA44-A484-9B356A6655B2}"/>
                </a:ext>
              </a:extLst>
            </p:cNvPr>
            <p:cNvSpPr txBox="1"/>
            <p:nvPr/>
          </p:nvSpPr>
          <p:spPr>
            <a:xfrm>
              <a:off x="3555446" y="451595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1778717-D7E0-9545-AEC1-C77D08343854}"/>
                </a:ext>
              </a:extLst>
            </p:cNvPr>
            <p:cNvSpPr txBox="1"/>
            <p:nvPr/>
          </p:nvSpPr>
          <p:spPr>
            <a:xfrm>
              <a:off x="4086092" y="46804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B2B7FBA-F184-E749-B959-58C5C40FB6BC}"/>
                </a:ext>
              </a:extLst>
            </p:cNvPr>
            <p:cNvSpPr txBox="1"/>
            <p:nvPr/>
          </p:nvSpPr>
          <p:spPr>
            <a:xfrm>
              <a:off x="4598836" y="468046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3C1CB19-82A6-B142-8D7B-C93FAAEFF68E}"/>
                </a:ext>
              </a:extLst>
            </p:cNvPr>
            <p:cNvSpPr txBox="1"/>
            <p:nvPr/>
          </p:nvSpPr>
          <p:spPr>
            <a:xfrm>
              <a:off x="5100626" y="444673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F738A12-D769-1F49-8471-4C3514CACBE0}"/>
                </a:ext>
              </a:extLst>
            </p:cNvPr>
            <p:cNvSpPr txBox="1"/>
            <p:nvPr/>
          </p:nvSpPr>
          <p:spPr>
            <a:xfrm>
              <a:off x="3136449" y="404941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5A7125F-6AC2-9B48-B415-A32B39CB060F}"/>
                </a:ext>
              </a:extLst>
            </p:cNvPr>
            <p:cNvSpPr txBox="1"/>
            <p:nvPr/>
          </p:nvSpPr>
          <p:spPr>
            <a:xfrm>
              <a:off x="2930587" y="3506413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FB1957E-1CA9-9F46-9896-B0485B19A85D}"/>
                </a:ext>
              </a:extLst>
            </p:cNvPr>
            <p:cNvSpPr txBox="1"/>
            <p:nvPr/>
          </p:nvSpPr>
          <p:spPr>
            <a:xfrm>
              <a:off x="3136449" y="2396718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34F3548-6D52-FE49-8A46-9DCC5879F5D5}"/>
                </a:ext>
              </a:extLst>
            </p:cNvPr>
            <p:cNvSpPr txBox="1"/>
            <p:nvPr/>
          </p:nvSpPr>
          <p:spPr>
            <a:xfrm>
              <a:off x="2929680" y="2923285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71F41F6-1118-5E4A-A391-423E03F15352}"/>
                </a:ext>
              </a:extLst>
            </p:cNvPr>
            <p:cNvSpPr txBox="1"/>
            <p:nvPr/>
          </p:nvSpPr>
          <p:spPr>
            <a:xfrm>
              <a:off x="5493160" y="411938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990BA56-1588-604C-ABA2-E38DDB2CEAC1}"/>
              </a:ext>
            </a:extLst>
          </p:cNvPr>
          <p:cNvSpPr txBox="1">
            <a:spLocks/>
          </p:cNvSpPr>
          <p:nvPr/>
        </p:nvSpPr>
        <p:spPr>
          <a:xfrm>
            <a:off x="3498684" y="1401689"/>
            <a:ext cx="2103140" cy="377026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w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4B9579D-86E9-B246-B8BE-28EDB5530457}"/>
              </a:ext>
            </a:extLst>
          </p:cNvPr>
          <p:cNvSpPr txBox="1">
            <a:spLocks/>
          </p:cNvSpPr>
          <p:nvPr/>
        </p:nvSpPr>
        <p:spPr>
          <a:xfrm>
            <a:off x="5392925" y="2943246"/>
            <a:ext cx="745397" cy="17030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00" b="0" i="0" u="none" strike="noStrike" kern="1200" cap="none" spc="0" normalizeH="0" baseline="-2500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Symbol" charset="2"/>
                <a:cs typeface="Symbol" charset="2"/>
              </a:rPr>
              <a:t>p</a:t>
            </a:r>
            <a:endParaRPr kumimoji="0" lang="en-US" sz="23900" b="0" i="0" u="none" strike="noStrike" kern="1200" cap="none" spc="0" normalizeH="0" baseline="-2500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Symbol" charset="2"/>
              <a:cs typeface="Symbol" charset="2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A62D9EC-94ED-3547-B0C8-5180E0138D08}"/>
              </a:ext>
            </a:extLst>
          </p:cNvPr>
          <p:cNvSpPr txBox="1">
            <a:spLocks/>
          </p:cNvSpPr>
          <p:nvPr/>
        </p:nvSpPr>
        <p:spPr>
          <a:xfrm>
            <a:off x="3711374" y="390196"/>
            <a:ext cx="1681551" cy="36779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~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01B0A0-CCD9-6E48-99DC-73584C3443D1}"/>
              </a:ext>
            </a:extLst>
          </p:cNvPr>
          <p:cNvSpPr txBox="1"/>
          <p:nvPr/>
        </p:nvSpPr>
        <p:spPr>
          <a:xfrm rot="18123687">
            <a:off x="6236074" y="4229131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Radial field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7B05352-A73E-BB4D-BB4E-C15B75849E5B}"/>
              </a:ext>
            </a:extLst>
          </p:cNvPr>
          <p:cNvSpPr/>
          <p:nvPr/>
        </p:nvSpPr>
        <p:spPr>
          <a:xfrm rot="20537337">
            <a:off x="5650753" y="5313167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FF00"/>
                </a:solidFill>
                <a:latin typeface="Calibri"/>
              </a:rPr>
              <a:t>Shimming</a:t>
            </a:r>
            <a:endParaRPr lang="en-US" dirty="0">
              <a:solidFill>
                <a:srgbClr val="616161"/>
              </a:solidFill>
              <a:latin typeface="Calibri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6CBCFD3-27FC-CF48-85FE-A0F5425F44CB}"/>
              </a:ext>
            </a:extLst>
          </p:cNvPr>
          <p:cNvSpPr/>
          <p:nvPr/>
        </p:nvSpPr>
        <p:spPr>
          <a:xfrm rot="21254459">
            <a:off x="4586698" y="5781579"/>
            <a:ext cx="1306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FF00"/>
                </a:solidFill>
                <a:latin typeface="Calibri"/>
              </a:rPr>
              <a:t>Field </a:t>
            </a:r>
          </a:p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stabilization</a:t>
            </a:r>
          </a:p>
        </p:txBody>
      </p:sp>
    </p:spTree>
    <p:extLst>
      <p:ext uri="{BB962C8B-B14F-4D97-AF65-F5344CB8AC3E}">
        <p14:creationId xmlns:p14="http://schemas.microsoft.com/office/powerpoint/2010/main" val="60877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D1CE6-8CE0-2A4C-A82D-2BF80D105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Measuring transient fields:</a:t>
            </a:r>
            <a:br>
              <a:rPr lang="en-US" dirty="0"/>
            </a:br>
            <a:r>
              <a:rPr lang="en-US" dirty="0"/>
              <a:t>Fluxgates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FAA73-6C33-7848-8C18-FEDB802E4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4024"/>
            <a:ext cx="8372901" cy="4858747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Fast detectors </a:t>
            </a:r>
            <a:r>
              <a:rPr lang="en-US" dirty="0"/>
              <a:t>for signals up to 10G with </a:t>
            </a:r>
            <a:r>
              <a:rPr lang="en-US" dirty="0">
                <a:solidFill>
                  <a:srgbClr val="0432FF"/>
                </a:solidFill>
              </a:rPr>
              <a:t>bandwidth 1 kHz</a:t>
            </a:r>
          </a:p>
          <a:p>
            <a:r>
              <a:rPr lang="en-US" dirty="0">
                <a:solidFill>
                  <a:srgbClr val="0432FF"/>
                </a:solidFill>
              </a:rPr>
              <a:t>Monitors fast field transients </a:t>
            </a:r>
            <a:r>
              <a:rPr lang="en-US" dirty="0"/>
              <a:t>not measured by slow NMR</a:t>
            </a:r>
          </a:p>
          <a:p>
            <a:r>
              <a:rPr lang="en-US" dirty="0"/>
              <a:t>Very helpful in hunting various spikes in the dipole field (malfunctioning strain gauges)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93FB6-F716-674B-94F7-35E967A1484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665B37-D327-B44D-945B-92123126A4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281083"/>
            <a:ext cx="5059910" cy="31021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8187EE-010D-334B-A3CB-69434F721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587" y="2442351"/>
            <a:ext cx="3724145" cy="300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8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221E5-6706-FA4C-9E78-0E1620F0C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Measuring transient fields:</a:t>
            </a:r>
            <a:br>
              <a:rPr lang="en-US" dirty="0"/>
            </a:br>
            <a:r>
              <a:rPr lang="en-US" dirty="0"/>
              <a:t>Vibrating quadrupole plates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9BF5E-17D5-1244-B089-0431A8D00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7624"/>
            <a:ext cx="8372901" cy="4835147"/>
          </a:xfrm>
        </p:spPr>
        <p:txBody>
          <a:bodyPr/>
          <a:lstStyle/>
          <a:p>
            <a:r>
              <a:rPr lang="en-US" dirty="0"/>
              <a:t>Electrostatic quadrupole plates are being pulsed with the muon arrival</a:t>
            </a:r>
          </a:p>
          <a:p>
            <a:r>
              <a:rPr lang="en-US" dirty="0"/>
              <a:t>Pulsing of plates causes mechanical vibration which generates a magnetic field</a:t>
            </a:r>
          </a:p>
          <a:p>
            <a:r>
              <a:rPr lang="en-US" dirty="0"/>
              <a:t>Field is seen by the muons and fixed probes but not by the trolley (quad pulsing is turned off)</a:t>
            </a:r>
          </a:p>
          <a:p>
            <a:r>
              <a:rPr lang="en-US" dirty="0"/>
              <a:t>Dedicated development of new NMR probe that can measure field inside the quads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7AC846-782A-064C-8E2E-861912DCB6E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A9987A-D2E9-F042-802D-CEDB12F8E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99" y="3299201"/>
            <a:ext cx="2995216" cy="29728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334C7B-47E1-AE4E-85FB-5C15E9F63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7789" y="3349575"/>
            <a:ext cx="4983637" cy="310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1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Muons in a storage ring (no e field yet)</a:t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03586"/>
            <a:ext cx="8372901" cy="5019185"/>
          </a:xfrm>
        </p:spPr>
        <p:txBody>
          <a:bodyPr/>
          <a:lstStyle/>
          <a:p>
            <a:r>
              <a:rPr lang="en-US" sz="2000" dirty="0"/>
              <a:t>Cyclotron frequency: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Spin precession frequency: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FA4CBAC-3A4D-9D4F-82B4-F0F05B99E7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2638377"/>
              </p:ext>
            </p:extLst>
          </p:nvPr>
        </p:nvGraphicFramePr>
        <p:xfrm>
          <a:off x="4343400" y="887506"/>
          <a:ext cx="1695450" cy="915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7" name="Equation" r:id="rId3" imgW="800100" imgH="431800" progId="Equation.3">
                  <p:embed/>
                </p:oleObj>
              </mc:Choice>
              <mc:Fallback>
                <p:oleObj name="Equation" r:id="rId3" imgW="800100" imgH="431800" progId="Equation.3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43400" y="887506"/>
                        <a:ext cx="1695450" cy="915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DB13B404-C623-0D4D-9C42-7D373D9186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357132"/>
              </p:ext>
            </p:extLst>
          </p:nvPr>
        </p:nvGraphicFramePr>
        <p:xfrm>
          <a:off x="4343400" y="1958179"/>
          <a:ext cx="309403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8" name="Equation" r:id="rId5" imgW="1460500" imgH="431800" progId="Equation.3">
                  <p:embed/>
                </p:oleObj>
              </mc:Choice>
              <mc:Fallback>
                <p:oleObj name="Equation" r:id="rId5" imgW="1460500" imgH="43180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43400" y="1958179"/>
                        <a:ext cx="3094038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3E111E8-EEAE-DE4C-9152-4CC230D849B9}"/>
              </a:ext>
            </a:extLst>
          </p:cNvPr>
          <p:cNvSpPr txBox="1"/>
          <p:nvPr/>
        </p:nvSpPr>
        <p:spPr>
          <a:xfrm>
            <a:off x="4343400" y="2813095"/>
            <a:ext cx="2860078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Larmor + Thomas precession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24EBB4E-3555-F14D-8FF6-D2F02D4934D8}"/>
                  </a:ext>
                </a:extLst>
              </p:cNvPr>
              <p:cNvSpPr txBox="1"/>
              <p:nvPr/>
            </p:nvSpPr>
            <p:spPr>
              <a:xfrm>
                <a:off x="2385376" y="3361526"/>
                <a:ext cx="4373248" cy="737894"/>
              </a:xfrm>
              <a:prstGeom prst="rect">
                <a:avLst/>
              </a:prstGeom>
              <a:noFill/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</m:acc>
                        </m:e>
                        <m:sub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</m:t>
                          </m:r>
                        </m:sub>
                      </m:sSub>
                      <m:r>
                        <a:rPr lang="en-US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</m:acc>
                        </m:e>
                        <m:sub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𝑆</m:t>
                          </m:r>
                        </m:sub>
                      </m:sSub>
                      <m:r>
                        <a:rPr lang="en-US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</m:acc>
                        </m:e>
                        <m:sub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 </m:t>
                      </m:r>
                      <m:f>
                        <m:fPr>
                          <m:ctrlPr>
                            <a:rPr lang="bg-BG" sz="28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ctrlPr>
                            <a:rPr lang="is-IS" sz="28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0076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0076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0076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𝐵</m:t>
                              </m:r>
                            </m:e>
                          </m:acc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24EBB4E-3555-F14D-8FF6-D2F02D493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5376" y="3361526"/>
                <a:ext cx="4373248" cy="737894"/>
              </a:xfrm>
              <a:prstGeom prst="rect">
                <a:avLst/>
              </a:prstGeom>
              <a:blipFill>
                <a:blip r:embed="rId7"/>
                <a:stretch>
                  <a:fillRect b="-8333"/>
                </a:stretch>
              </a:blipFill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DD9EE8F3-FA42-E44E-B76C-7FC77F92F10C}"/>
              </a:ext>
            </a:extLst>
          </p:cNvPr>
          <p:cNvGrpSpPr/>
          <p:nvPr/>
        </p:nvGrpSpPr>
        <p:grpSpPr>
          <a:xfrm>
            <a:off x="1169894" y="4266946"/>
            <a:ext cx="6903290" cy="2503842"/>
            <a:chOff x="990600" y="2906358"/>
            <a:chExt cx="6903290" cy="250384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DC1E3C2-934B-2542-BC7C-A45F36ECF3AF}"/>
                </a:ext>
              </a:extLst>
            </p:cNvPr>
            <p:cNvGrpSpPr/>
            <p:nvPr/>
          </p:nvGrpSpPr>
          <p:grpSpPr>
            <a:xfrm>
              <a:off x="990600" y="2906358"/>
              <a:ext cx="2715004" cy="2467320"/>
              <a:chOff x="990600" y="2819400"/>
              <a:chExt cx="2715004" cy="2467320"/>
            </a:xfrm>
          </p:grpSpPr>
          <p:pic>
            <p:nvPicPr>
              <p:cNvPr id="15" name="Picture 14" descr="Screen Clipping">
                <a:extLst>
                  <a:ext uri="{FF2B5EF4-FFF2-40B4-BE49-F238E27FC236}">
                    <a16:creationId xmlns:a16="http://schemas.microsoft.com/office/drawing/2014/main" id="{A3121F07-B616-1F49-BFAA-4B2E17B676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0600" y="2819400"/>
                <a:ext cx="2715004" cy="2467320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387D236-5B20-364A-8047-204A26614F86}"/>
                  </a:ext>
                </a:extLst>
              </p:cNvPr>
              <p:cNvSpPr/>
              <p:nvPr/>
            </p:nvSpPr>
            <p:spPr bwMode="auto">
              <a:xfrm>
                <a:off x="990600" y="2819400"/>
                <a:ext cx="381000" cy="457200"/>
              </a:xfrm>
              <a:prstGeom prst="rect">
                <a:avLst/>
              </a:prstGeom>
              <a:solidFill>
                <a:srgbClr val="FFFFFF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500" b="0" i="0" u="none" strike="noStrike" cap="none" normalizeH="0" baseline="0">
                  <a:ln>
                    <a:noFill/>
                  </a:ln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endParaRPr>
              </a:p>
            </p:txBody>
          </p:sp>
        </p:grpSp>
        <p:pic>
          <p:nvPicPr>
            <p:cNvPr id="14" name="Picture 13" descr="Screen Clipping">
              <a:extLst>
                <a:ext uri="{FF2B5EF4-FFF2-40B4-BE49-F238E27FC236}">
                  <a16:creationId xmlns:a16="http://schemas.microsoft.com/office/drawing/2014/main" id="{524B4A7F-F0B8-DC4C-97F6-068AAB2C1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518" y="2914301"/>
              <a:ext cx="2486372" cy="24958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468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73937D-5533-D44A-9866-0169463F80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Systematics, systematics, systematics, systematics, ...</a:t>
            </a:r>
          </a:p>
          <a:p>
            <a:endParaRPr lang="en-US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E4D7079-CBFF-564C-98C4-593A2D1EACCB}"/>
              </a:ext>
            </a:extLst>
          </p:cNvPr>
          <p:cNvGrpSpPr/>
          <p:nvPr/>
        </p:nvGrpSpPr>
        <p:grpSpPr>
          <a:xfrm>
            <a:off x="1761333" y="1030328"/>
            <a:ext cx="5577840" cy="5577840"/>
            <a:chOff x="1770586" y="1008178"/>
            <a:chExt cx="5577840" cy="5577840"/>
          </a:xfrm>
        </p:grpSpPr>
        <p:sp>
          <p:nvSpPr>
            <p:cNvPr id="82" name="Pie 81">
              <a:extLst>
                <a:ext uri="{FF2B5EF4-FFF2-40B4-BE49-F238E27FC236}">
                  <a16:creationId xmlns:a16="http://schemas.microsoft.com/office/drawing/2014/main" id="{C1950298-189F-B540-A421-CBAABE79BCC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70586" y="1008178"/>
              <a:ext cx="5577840" cy="5577840"/>
            </a:xfrm>
            <a:prstGeom prst="pie">
              <a:avLst>
                <a:gd name="adj1" fmla="val 10803543"/>
                <a:gd name="adj2" fmla="val 16200000"/>
              </a:avLst>
            </a:prstGeom>
            <a:solidFill>
              <a:srgbClr val="1F497D">
                <a:lumMod val="60000"/>
                <a:lumOff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529DA9A-4983-6245-BDF5-6E26103485A2}"/>
                </a:ext>
              </a:extLst>
            </p:cNvPr>
            <p:cNvSpPr txBox="1"/>
            <p:nvPr/>
          </p:nvSpPr>
          <p:spPr>
            <a:xfrm rot="20499137">
              <a:off x="3856823" y="1066959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</a:rPr>
                <a:t>?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0A5201E-6A78-FA4C-9C4C-4018FFBE7445}"/>
                </a:ext>
              </a:extLst>
            </p:cNvPr>
            <p:cNvSpPr txBox="1"/>
            <p:nvPr/>
          </p:nvSpPr>
          <p:spPr>
            <a:xfrm rot="1305114">
              <a:off x="1810238" y="3174061"/>
              <a:ext cx="7088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3000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</a:rPr>
                <a:t>3</a:t>
              </a:r>
              <a:r>
                <a: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</a:rPr>
                <a:t>He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D5113408-AB1D-CF4C-8E97-35629F0F7D99}"/>
                </a:ext>
              </a:extLst>
            </p:cNvPr>
            <p:cNvSpPr txBox="1"/>
            <p:nvPr/>
          </p:nvSpPr>
          <p:spPr>
            <a:xfrm rot="18877822">
              <a:off x="1949542" y="1932212"/>
              <a:ext cx="19731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</a:rPr>
                <a:t>Consistency checks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2255B86-3082-2A4D-A044-6D16FCCE3395}"/>
                </a:ext>
              </a:extLst>
            </p:cNvPr>
            <p:cNvSpPr txBox="1"/>
            <p:nvPr/>
          </p:nvSpPr>
          <p:spPr>
            <a:xfrm rot="1739674">
              <a:off x="4089972" y="1266213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/>
                </a:rPr>
                <a:t>?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747318A-836E-E944-A9E7-FA3CBC7399B9}"/>
              </a:ext>
            </a:extLst>
          </p:cNvPr>
          <p:cNvGrpSpPr/>
          <p:nvPr/>
        </p:nvGrpSpPr>
        <p:grpSpPr>
          <a:xfrm>
            <a:off x="1779841" y="995925"/>
            <a:ext cx="5577840" cy="5578920"/>
            <a:chOff x="1779841" y="995925"/>
            <a:chExt cx="5577840" cy="5578920"/>
          </a:xfrm>
        </p:grpSpPr>
        <p:sp>
          <p:nvSpPr>
            <p:cNvPr id="41" name="Pie 40">
              <a:extLst>
                <a:ext uri="{FF2B5EF4-FFF2-40B4-BE49-F238E27FC236}">
                  <a16:creationId xmlns:a16="http://schemas.microsoft.com/office/drawing/2014/main" id="{629B4C46-22E8-B54D-8E72-9BC4011C3868}"/>
                </a:ext>
              </a:extLst>
            </p:cNvPr>
            <p:cNvSpPr>
              <a:spLocks noChangeAspect="1"/>
            </p:cNvSpPr>
            <p:nvPr/>
          </p:nvSpPr>
          <p:spPr bwMode="auto">
            <a:xfrm rot="16200000">
              <a:off x="1779841" y="995925"/>
              <a:ext cx="5577840" cy="5577840"/>
            </a:xfrm>
            <a:prstGeom prst="pie">
              <a:avLst>
                <a:gd name="adj1" fmla="val 10803543"/>
                <a:gd name="adj2" fmla="val 16200000"/>
              </a:avLst>
            </a:prstGeom>
            <a:solidFill>
              <a:schemeClr val="tx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D17BB93-3541-7944-9E32-DF027124AC4D}"/>
                </a:ext>
              </a:extLst>
            </p:cNvPr>
            <p:cNvSpPr txBox="1"/>
            <p:nvPr/>
          </p:nvSpPr>
          <p:spPr>
            <a:xfrm rot="20906516">
              <a:off x="1892054" y="4305996"/>
              <a:ext cx="7633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60 Hz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E27451E-9587-674F-927F-DDB8D06B80A8}"/>
                </a:ext>
              </a:extLst>
            </p:cNvPr>
            <p:cNvSpPr txBox="1"/>
            <p:nvPr/>
          </p:nvSpPr>
          <p:spPr>
            <a:xfrm rot="18849561">
              <a:off x="3804450" y="5999527"/>
              <a:ext cx="7505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 kHz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1356D84-14EF-C04A-A032-69F40EF838EB}"/>
                </a:ext>
              </a:extLst>
            </p:cNvPr>
            <p:cNvSpPr txBox="1"/>
            <p:nvPr/>
          </p:nvSpPr>
          <p:spPr>
            <a:xfrm rot="2940789">
              <a:off x="2071786" y="5156176"/>
              <a:ext cx="17002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Fast transients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F3D50F1-FCE1-6F49-96B0-9D34F802C00D}"/>
                </a:ext>
              </a:extLst>
            </p:cNvPr>
            <p:cNvSpPr txBox="1"/>
            <p:nvPr/>
          </p:nvSpPr>
          <p:spPr>
            <a:xfrm>
              <a:off x="3459636" y="5753752"/>
              <a:ext cx="7056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15Hz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C895477-60F9-324D-87B8-BA1B61906B97}"/>
                </a:ext>
              </a:extLst>
            </p:cNvPr>
            <p:cNvSpPr txBox="1"/>
            <p:nvPr/>
          </p:nvSpPr>
          <p:spPr>
            <a:xfrm>
              <a:off x="1812591" y="3846220"/>
              <a:ext cx="7328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130 s</a:t>
              </a:r>
            </a:p>
          </p:txBody>
        </p:sp>
      </p:grpSp>
      <p:sp>
        <p:nvSpPr>
          <p:cNvPr id="37" name="Pie 36">
            <a:extLst>
              <a:ext uri="{FF2B5EF4-FFF2-40B4-BE49-F238E27FC236}">
                <a16:creationId xmlns:a16="http://schemas.microsoft.com/office/drawing/2014/main" id="{A2B73ADB-28F0-A644-8980-991F9471DA1C}"/>
              </a:ext>
            </a:extLst>
          </p:cNvPr>
          <p:cNvSpPr>
            <a:spLocks noChangeAspect="1"/>
          </p:cNvSpPr>
          <p:nvPr/>
        </p:nvSpPr>
        <p:spPr bwMode="auto">
          <a:xfrm flipH="1" flipV="1">
            <a:off x="1770588" y="995925"/>
            <a:ext cx="5577840" cy="5577840"/>
          </a:xfrm>
          <a:prstGeom prst="pie">
            <a:avLst>
              <a:gd name="adj1" fmla="val 10803543"/>
              <a:gd name="adj2" fmla="val 16200000"/>
            </a:avLst>
          </a:prstGeom>
          <a:solidFill>
            <a:srgbClr val="1F497D">
              <a:lumMod val="60000"/>
              <a:lumOff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517D9-C336-594A-9B99-A180D9D3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/>
              <a:t>p</a:t>
            </a:r>
            <a:r>
              <a:rPr lang="en-US" dirty="0"/>
              <a:t>: How the pieces come together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7BD5F-8F4D-E549-984D-700F352053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E4A0CC6-8900-D24A-9441-F36A4FE9C8B4}"/>
              </a:ext>
            </a:extLst>
          </p:cNvPr>
          <p:cNvGrpSpPr/>
          <p:nvPr/>
        </p:nvGrpSpPr>
        <p:grpSpPr>
          <a:xfrm>
            <a:off x="1761334" y="990105"/>
            <a:ext cx="5604549" cy="5589394"/>
            <a:chOff x="1761334" y="990105"/>
            <a:chExt cx="5604549" cy="5589394"/>
          </a:xfrm>
        </p:grpSpPr>
        <p:sp>
          <p:nvSpPr>
            <p:cNvPr id="47" name="Pie 46">
              <a:extLst>
                <a:ext uri="{FF2B5EF4-FFF2-40B4-BE49-F238E27FC236}">
                  <a16:creationId xmlns:a16="http://schemas.microsoft.com/office/drawing/2014/main" id="{FC776970-5B2B-1847-A317-01E265FC1BFF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 flipV="1">
              <a:off x="1761334" y="1001659"/>
              <a:ext cx="5577840" cy="5577840"/>
            </a:xfrm>
            <a:prstGeom prst="pie">
              <a:avLst>
                <a:gd name="adj1" fmla="val 10803543"/>
                <a:gd name="adj2" fmla="val 16200000"/>
              </a:avLst>
            </a:prstGeom>
            <a:solidFill>
              <a:schemeClr val="tx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821EE06-6946-2246-8FA8-3C461A5AB2A2}"/>
                </a:ext>
              </a:extLst>
            </p:cNvPr>
            <p:cNvSpPr txBox="1"/>
            <p:nvPr/>
          </p:nvSpPr>
          <p:spPr>
            <a:xfrm rot="2940789">
              <a:off x="4941583" y="2156354"/>
              <a:ext cx="27326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Systematic uncertainties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3531345-C1AB-2F46-A5E8-95ED8BEABD48}"/>
                </a:ext>
              </a:extLst>
            </p:cNvPr>
            <p:cNvSpPr txBox="1"/>
            <p:nvPr/>
          </p:nvSpPr>
          <p:spPr>
            <a:xfrm rot="21120994">
              <a:off x="6602532" y="3313750"/>
              <a:ext cx="7633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B(T)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937FC0-0734-E849-8FBA-8F60398A0E1B}"/>
                </a:ext>
              </a:extLst>
            </p:cNvPr>
            <p:cNvSpPr txBox="1"/>
            <p:nvPr/>
          </p:nvSpPr>
          <p:spPr>
            <a:xfrm rot="203635">
              <a:off x="4550018" y="1096033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dB/dx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A76FEE2-5427-F742-AFCA-195C13376CAD}"/>
                </a:ext>
              </a:extLst>
            </p:cNvPr>
            <p:cNvSpPr txBox="1"/>
            <p:nvPr/>
          </p:nvSpPr>
          <p:spPr>
            <a:xfrm rot="2250139">
              <a:off x="6149365" y="1797937"/>
              <a:ext cx="800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kumimoji="0" lang="en-US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</a:t>
              </a:r>
              <a:r>
                <a:rPr kumimoji="0" lang="en-US" sz="2000" b="0" i="0" u="none" strike="noStrike" kern="1200" cap="none" spc="0" normalizeH="0" baseline="-25000" noProof="0" err="1">
                  <a:ln>
                    <a:noFill/>
                  </a:ln>
                  <a:solidFill>
                    <a:srgbClr val="61616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calib</a:t>
              </a:r>
              <a:endParaRPr kumimoji="0" 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61616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A272E1CA-8C86-004D-8E93-BD70A0D619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9345" y="1745777"/>
            <a:ext cx="4097967" cy="4097967"/>
          </a:xfrm>
          <a:prstGeom prst="ellipse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EA538302-38CE-0B48-BC28-8A31ECC48264}"/>
              </a:ext>
            </a:extLst>
          </p:cNvPr>
          <p:cNvGrpSpPr/>
          <p:nvPr/>
        </p:nvGrpSpPr>
        <p:grpSpPr>
          <a:xfrm>
            <a:off x="2929680" y="1828800"/>
            <a:ext cx="3325810" cy="3682659"/>
            <a:chOff x="2929680" y="1828800"/>
            <a:chExt cx="3325810" cy="368265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49E63D4-7C35-A24D-9FC8-797C868B8BA8}"/>
                </a:ext>
              </a:extLst>
            </p:cNvPr>
            <p:cNvSpPr txBox="1"/>
            <p:nvPr/>
          </p:nvSpPr>
          <p:spPr>
            <a:xfrm>
              <a:off x="3507401" y="207695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5AE976F-3D39-1C42-80EA-DEDA6DFE0D84}"/>
                </a:ext>
              </a:extLst>
            </p:cNvPr>
            <p:cNvSpPr txBox="1"/>
            <p:nvPr/>
          </p:nvSpPr>
          <p:spPr>
            <a:xfrm>
              <a:off x="4020041" y="182880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26898EE-87DC-9C43-A19D-F95C241F0B77}"/>
                </a:ext>
              </a:extLst>
            </p:cNvPr>
            <p:cNvSpPr txBox="1"/>
            <p:nvPr/>
          </p:nvSpPr>
          <p:spPr>
            <a:xfrm>
              <a:off x="4532785" y="1828800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22FC7A5-042F-0A42-B5F8-AD178414B620}"/>
                </a:ext>
              </a:extLst>
            </p:cNvPr>
            <p:cNvSpPr txBox="1"/>
            <p:nvPr/>
          </p:nvSpPr>
          <p:spPr>
            <a:xfrm>
              <a:off x="5045425" y="2087880"/>
              <a:ext cx="5607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89CE977-B2A2-B141-B7FD-6768828779C9}"/>
                </a:ext>
              </a:extLst>
            </p:cNvPr>
            <p:cNvSpPr txBox="1"/>
            <p:nvPr/>
          </p:nvSpPr>
          <p:spPr>
            <a:xfrm>
              <a:off x="5716560" y="35796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CD9319F-5AE3-4F4B-8DC4-C94F7DE33C19}"/>
                </a:ext>
              </a:extLst>
            </p:cNvPr>
            <p:cNvSpPr txBox="1"/>
            <p:nvPr/>
          </p:nvSpPr>
          <p:spPr>
            <a:xfrm>
              <a:off x="5485252" y="2460327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86C76B5-75A5-3C4C-A626-A79C9B57BBBF}"/>
                </a:ext>
              </a:extLst>
            </p:cNvPr>
            <p:cNvSpPr txBox="1"/>
            <p:nvPr/>
          </p:nvSpPr>
          <p:spPr>
            <a:xfrm>
              <a:off x="5715653" y="2996534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17021B-E555-DA44-A484-9B356A6655B2}"/>
                </a:ext>
              </a:extLst>
            </p:cNvPr>
            <p:cNvSpPr txBox="1"/>
            <p:nvPr/>
          </p:nvSpPr>
          <p:spPr>
            <a:xfrm>
              <a:off x="3555446" y="451595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1778717-D7E0-9545-AEC1-C77D08343854}"/>
                </a:ext>
              </a:extLst>
            </p:cNvPr>
            <p:cNvSpPr txBox="1"/>
            <p:nvPr/>
          </p:nvSpPr>
          <p:spPr>
            <a:xfrm>
              <a:off x="4086092" y="468046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B2B7FBA-F184-E749-B959-58C5C40FB6BC}"/>
                </a:ext>
              </a:extLst>
            </p:cNvPr>
            <p:cNvSpPr txBox="1"/>
            <p:nvPr/>
          </p:nvSpPr>
          <p:spPr>
            <a:xfrm>
              <a:off x="4598836" y="468046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3C1CB19-82A6-B142-8D7B-C93FAAEFF68E}"/>
                </a:ext>
              </a:extLst>
            </p:cNvPr>
            <p:cNvSpPr txBox="1"/>
            <p:nvPr/>
          </p:nvSpPr>
          <p:spPr>
            <a:xfrm>
              <a:off x="5100626" y="4446731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F738A12-D769-1F49-8471-4C3514CACBE0}"/>
                </a:ext>
              </a:extLst>
            </p:cNvPr>
            <p:cNvSpPr txBox="1"/>
            <p:nvPr/>
          </p:nvSpPr>
          <p:spPr>
            <a:xfrm>
              <a:off x="3136449" y="4049412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5A7125F-6AC2-9B48-B415-A32B39CB060F}"/>
                </a:ext>
              </a:extLst>
            </p:cNvPr>
            <p:cNvSpPr txBox="1"/>
            <p:nvPr/>
          </p:nvSpPr>
          <p:spPr>
            <a:xfrm>
              <a:off x="2930587" y="3506413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FB1957E-1CA9-9F46-9896-B0485B19A85D}"/>
                </a:ext>
              </a:extLst>
            </p:cNvPr>
            <p:cNvSpPr txBox="1"/>
            <p:nvPr/>
          </p:nvSpPr>
          <p:spPr>
            <a:xfrm>
              <a:off x="3136449" y="2396718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34F3548-6D52-FE49-8A46-9DCC5879F5D5}"/>
                </a:ext>
              </a:extLst>
            </p:cNvPr>
            <p:cNvSpPr txBox="1"/>
            <p:nvPr/>
          </p:nvSpPr>
          <p:spPr>
            <a:xfrm>
              <a:off x="2929680" y="2923285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71F41F6-1118-5E4A-A391-423E03F15352}"/>
                </a:ext>
              </a:extLst>
            </p:cNvPr>
            <p:cNvSpPr txBox="1"/>
            <p:nvPr/>
          </p:nvSpPr>
          <p:spPr>
            <a:xfrm>
              <a:off x="5493160" y="4119389"/>
              <a:ext cx="5389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ymbol" charset="2"/>
                  <a:ea typeface="Symbol" charset="2"/>
                  <a:cs typeface="Symbol" charset="2"/>
                </a:rPr>
                <a:t>m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990BA56-1588-604C-ABA2-E38DDB2CEAC1}"/>
              </a:ext>
            </a:extLst>
          </p:cNvPr>
          <p:cNvSpPr txBox="1">
            <a:spLocks/>
          </p:cNvSpPr>
          <p:nvPr/>
        </p:nvSpPr>
        <p:spPr>
          <a:xfrm>
            <a:off x="3498684" y="1401689"/>
            <a:ext cx="2103140" cy="377026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w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4B9579D-86E9-B246-B8BE-28EDB5530457}"/>
              </a:ext>
            </a:extLst>
          </p:cNvPr>
          <p:cNvSpPr txBox="1">
            <a:spLocks/>
          </p:cNvSpPr>
          <p:nvPr/>
        </p:nvSpPr>
        <p:spPr>
          <a:xfrm>
            <a:off x="5392925" y="2943246"/>
            <a:ext cx="745397" cy="17030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00" b="0" i="0" u="none" strike="noStrike" kern="1200" cap="none" spc="0" normalizeH="0" baseline="-2500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Symbol" charset="2"/>
                <a:cs typeface="Symbol" charset="2"/>
              </a:rPr>
              <a:t>p</a:t>
            </a:r>
            <a:endParaRPr kumimoji="0" lang="en-US" sz="23900" b="0" i="0" u="none" strike="noStrike" kern="1200" cap="none" spc="0" normalizeH="0" baseline="-2500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Symbol" charset="2"/>
              <a:cs typeface="Symbol" charset="2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A62D9EC-94ED-3547-B0C8-5180E0138D08}"/>
              </a:ext>
            </a:extLst>
          </p:cNvPr>
          <p:cNvSpPr txBox="1">
            <a:spLocks/>
          </p:cNvSpPr>
          <p:nvPr/>
        </p:nvSpPr>
        <p:spPr>
          <a:xfrm>
            <a:off x="3711374" y="390196"/>
            <a:ext cx="1681551" cy="367793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~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01B0A0-CCD9-6E48-99DC-73584C3443D1}"/>
              </a:ext>
            </a:extLst>
          </p:cNvPr>
          <p:cNvSpPr txBox="1"/>
          <p:nvPr/>
        </p:nvSpPr>
        <p:spPr>
          <a:xfrm rot="18123687">
            <a:off x="6236074" y="4229131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Radial field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7B05352-A73E-BB4D-BB4E-C15B75849E5B}"/>
              </a:ext>
            </a:extLst>
          </p:cNvPr>
          <p:cNvSpPr/>
          <p:nvPr/>
        </p:nvSpPr>
        <p:spPr>
          <a:xfrm rot="20537337">
            <a:off x="5650753" y="5313167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FF00"/>
                </a:solidFill>
                <a:latin typeface="Calibri"/>
              </a:rPr>
              <a:t>Shimming</a:t>
            </a:r>
            <a:endParaRPr lang="en-US" dirty="0">
              <a:solidFill>
                <a:srgbClr val="616161"/>
              </a:solidFill>
              <a:latin typeface="Calibri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6CBCFD3-27FC-CF48-85FE-A0F5425F44CB}"/>
              </a:ext>
            </a:extLst>
          </p:cNvPr>
          <p:cNvSpPr/>
          <p:nvPr/>
        </p:nvSpPr>
        <p:spPr>
          <a:xfrm rot="21254459">
            <a:off x="4586698" y="5781579"/>
            <a:ext cx="1306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FFFF00"/>
                </a:solidFill>
                <a:latin typeface="Calibri"/>
              </a:rPr>
              <a:t>Field </a:t>
            </a:r>
          </a:p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stabilization</a:t>
            </a:r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7A146793-EF7D-0743-80C3-88C40BEFE6DB}"/>
              </a:ext>
            </a:extLst>
          </p:cNvPr>
          <p:cNvSpPr txBox="1">
            <a:spLocks/>
          </p:cNvSpPr>
          <p:nvPr/>
        </p:nvSpPr>
        <p:spPr>
          <a:xfrm>
            <a:off x="609600" y="1321148"/>
            <a:ext cx="8372901" cy="4997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000" b="1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13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Cross-calibration efforts:</a:t>
            </a:r>
            <a:br>
              <a:rPr lang="en-US" dirty="0"/>
            </a:br>
            <a:r>
              <a:rPr lang="en-US" dirty="0"/>
              <a:t>3He NMR and US/japan collaboration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79055"/>
            <a:ext cx="8372901" cy="5019185"/>
          </a:xfrm>
        </p:spPr>
        <p:txBody>
          <a:bodyPr/>
          <a:lstStyle/>
          <a:p>
            <a:r>
              <a:rPr lang="en-US" sz="2000" dirty="0"/>
              <a:t>Consistency check of the water-based NMR calibration:</a:t>
            </a:r>
          </a:p>
          <a:p>
            <a:pPr lvl="1"/>
            <a:r>
              <a:rPr lang="en-US" dirty="0"/>
              <a:t>Use a very homogeneous and stable 1.45T field at Argonne</a:t>
            </a:r>
          </a:p>
          <a:p>
            <a:pPr lvl="1"/>
            <a:r>
              <a:rPr lang="en-US" dirty="0"/>
              <a:t>Collaborators at University of Michigan have developed a 3He NMR probe with different systematics </a:t>
            </a:r>
          </a:p>
          <a:p>
            <a:pPr lvl="1"/>
            <a:r>
              <a:rPr lang="en-US" dirty="0"/>
              <a:t>3-years effort to cross-calibrate E989 pulsed-NMR probe with J-PARC Muon g-2/EDM </a:t>
            </a:r>
            <a:r>
              <a:rPr lang="en-US" dirty="0" err="1"/>
              <a:t>cw</a:t>
            </a:r>
            <a:r>
              <a:rPr lang="en-US" dirty="0"/>
              <a:t>-NMR probe</a:t>
            </a:r>
            <a:r>
              <a:rPr lang="en-US" sz="2000" dirty="0"/>
              <a:t> (1.45T, 1.7T, 3T)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00DA6C-6B0B-C645-B3C1-ADA6602C7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898" y="3230762"/>
            <a:ext cx="4836317" cy="36272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0A0239-00DC-0745-BEE4-76C1B32A98C1}"/>
              </a:ext>
            </a:extLst>
          </p:cNvPr>
          <p:cNvSpPr txBox="1"/>
          <p:nvPr/>
        </p:nvSpPr>
        <p:spPr>
          <a:xfrm>
            <a:off x="4458609" y="3230762"/>
            <a:ext cx="4161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US/Japan cross-calibration in 2019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F22417-4B67-1642-9C41-C757CBA10A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18" y="3162300"/>
            <a:ext cx="3321978" cy="3695700"/>
          </a:xfrm>
          <a:prstGeom prst="rect">
            <a:avLst/>
          </a:prstGeom>
        </p:spPr>
      </p:pic>
      <p:pic>
        <p:nvPicPr>
          <p:cNvPr id="10" name="Content Placeholder 3" descr="Step 1.jpg">
            <a:extLst>
              <a:ext uri="{FF2B5EF4-FFF2-40B4-BE49-F238E27FC236}">
                <a16:creationId xmlns:a16="http://schemas.microsoft.com/office/drawing/2014/main" id="{49AED58C-6FB5-7042-BEFB-BB7AE79F6D4A}"/>
              </a:ext>
            </a:extLst>
          </p:cNvPr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031" y="3162300"/>
            <a:ext cx="1602165" cy="158421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CBB6944-5EAC-B34A-838F-8EE9E57C4EEB}"/>
              </a:ext>
            </a:extLst>
          </p:cNvPr>
          <p:cNvSpPr txBox="1"/>
          <p:nvPr/>
        </p:nvSpPr>
        <p:spPr>
          <a:xfrm>
            <a:off x="1716673" y="5795280"/>
            <a:ext cx="1885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FFFF00"/>
                </a:solidFill>
              </a:rPr>
              <a:t>3</a:t>
            </a:r>
            <a:r>
              <a:rPr lang="en-US" dirty="0">
                <a:solidFill>
                  <a:srgbClr val="FFFF00"/>
                </a:solidFill>
              </a:rPr>
              <a:t>He NMR signal </a:t>
            </a:r>
          </a:p>
        </p:txBody>
      </p:sp>
    </p:spTree>
    <p:extLst>
      <p:ext uri="{BB962C8B-B14F-4D97-AF65-F5344CB8AC3E}">
        <p14:creationId xmlns:p14="http://schemas.microsoft.com/office/powerpoint/2010/main" val="51577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FIELD analysis flow and run-1 status</a:t>
            </a:r>
            <a:endParaRPr lang="en-US" cap="none" baseline="-25000" dirty="0"/>
          </a:p>
        </p:txBody>
      </p:sp>
    </p:spTree>
    <p:extLst>
      <p:ext uri="{BB962C8B-B14F-4D97-AF65-F5344CB8AC3E}">
        <p14:creationId xmlns:p14="http://schemas.microsoft.com/office/powerpoint/2010/main" val="4266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flow summary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Shape 722">
            <a:extLst>
              <a:ext uri="{FF2B5EF4-FFF2-40B4-BE49-F238E27FC236}">
                <a16:creationId xmlns:a16="http://schemas.microsoft.com/office/drawing/2014/main" id="{749149FC-7819-C945-8542-4B7CD7ECDDBE}"/>
              </a:ext>
            </a:extLst>
          </p:cNvPr>
          <p:cNvSpPr/>
          <p:nvPr/>
        </p:nvSpPr>
        <p:spPr>
          <a:xfrm flipH="1">
            <a:off x="1039907" y="2104489"/>
            <a:ext cx="515501" cy="465230"/>
          </a:xfrm>
          <a:prstGeom prst="line">
            <a:avLst/>
          </a:prstGeom>
          <a:ln w="38100">
            <a:solidFill>
              <a:srgbClr val="0433FF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Shape 723">
            <a:extLst>
              <a:ext uri="{FF2B5EF4-FFF2-40B4-BE49-F238E27FC236}">
                <a16:creationId xmlns:a16="http://schemas.microsoft.com/office/drawing/2014/main" id="{F4A237FF-38FF-FB4C-8079-13A799332358}"/>
              </a:ext>
            </a:extLst>
          </p:cNvPr>
          <p:cNvSpPr/>
          <p:nvPr/>
        </p:nvSpPr>
        <p:spPr>
          <a:xfrm>
            <a:off x="422903" y="2584807"/>
            <a:ext cx="903000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300"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Precisely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rgbClr val="0432FF"/>
                </a:solidFill>
                <a:latin typeface="Calibri"/>
              </a:rPr>
              <a:t>measured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" name="Shape 725">
            <a:extLst>
              <a:ext uri="{FF2B5EF4-FFF2-40B4-BE49-F238E27FC236}">
                <a16:creationId xmlns:a16="http://schemas.microsoft.com/office/drawing/2014/main" id="{D8344D2D-B98C-0E4C-B124-093B2C7184DD}"/>
              </a:ext>
            </a:extLst>
          </p:cNvPr>
          <p:cNvSpPr/>
          <p:nvPr/>
        </p:nvSpPr>
        <p:spPr>
          <a:xfrm flipH="1">
            <a:off x="2334035" y="2137761"/>
            <a:ext cx="24241" cy="523357"/>
          </a:xfrm>
          <a:prstGeom prst="line">
            <a:avLst/>
          </a:prstGeom>
          <a:ln w="38100">
            <a:solidFill>
              <a:srgbClr val="FF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Shape 726">
            <a:extLst>
              <a:ext uri="{FF2B5EF4-FFF2-40B4-BE49-F238E27FC236}">
                <a16:creationId xmlns:a16="http://schemas.microsoft.com/office/drawing/2014/main" id="{C48D3B4E-95EE-0E47-93DC-45480A468B8C}"/>
              </a:ext>
            </a:extLst>
          </p:cNvPr>
          <p:cNvSpPr/>
          <p:nvPr/>
        </p:nvSpPr>
        <p:spPr>
          <a:xfrm>
            <a:off x="1610930" y="2602034"/>
            <a:ext cx="1511625" cy="810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300">
                <a:solidFill>
                  <a:srgbClr val="FF93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Precisely known</a:t>
            </a:r>
            <a:r>
              <a: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</a:t>
            </a:r>
            <a:r>
              <a:rPr lang="en-US" sz="1600" dirty="0">
                <a:solidFill>
                  <a:srgbClr val="FF0000"/>
                </a:solidFill>
                <a:latin typeface="Calibri"/>
              </a:rPr>
              <a:t>probe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0" name="pasted-image.pdf">
            <a:extLst>
              <a:ext uri="{FF2B5EF4-FFF2-40B4-BE49-F238E27FC236}">
                <a16:creationId xmlns:a16="http://schemas.microsoft.com/office/drawing/2014/main" id="{78AEE561-11D3-0C4F-ADC5-B525A08270A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55922" y="1677731"/>
            <a:ext cx="1560992" cy="1939039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hape 728">
            <a:extLst>
              <a:ext uri="{FF2B5EF4-FFF2-40B4-BE49-F238E27FC236}">
                <a16:creationId xmlns:a16="http://schemas.microsoft.com/office/drawing/2014/main" id="{13C750B0-C6F7-1741-A2AD-F503D5F245A4}"/>
              </a:ext>
            </a:extLst>
          </p:cNvPr>
          <p:cNvSpPr/>
          <p:nvPr/>
        </p:nvSpPr>
        <p:spPr>
          <a:xfrm>
            <a:off x="4463455" y="2328873"/>
            <a:ext cx="640914" cy="15698"/>
          </a:xfrm>
          <a:prstGeom prst="line">
            <a:avLst/>
          </a:prstGeom>
          <a:ln w="114300">
            <a:solidFill/>
            <a:miter lim="400000"/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Shape 730">
            <a:extLst>
              <a:ext uri="{FF2B5EF4-FFF2-40B4-BE49-F238E27FC236}">
                <a16:creationId xmlns:a16="http://schemas.microsoft.com/office/drawing/2014/main" id="{69FA6629-E148-7840-9EAE-8DE4D5F9FF46}"/>
              </a:ext>
            </a:extLst>
          </p:cNvPr>
          <p:cNvSpPr/>
          <p:nvPr/>
        </p:nvSpPr>
        <p:spPr>
          <a:xfrm>
            <a:off x="5611371" y="1710358"/>
            <a:ext cx="1160827" cy="302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200">
                <a:solidFill>
                  <a:srgbClr val="FF26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1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inside g-2 ring</a:t>
            </a:r>
          </a:p>
        </p:txBody>
      </p:sp>
      <p:sp>
        <p:nvSpPr>
          <p:cNvPr id="37" name="Shape 731">
            <a:extLst>
              <a:ext uri="{FF2B5EF4-FFF2-40B4-BE49-F238E27FC236}">
                <a16:creationId xmlns:a16="http://schemas.microsoft.com/office/drawing/2014/main" id="{E9BEDE16-5919-EB4A-82A4-61AD4C64DCDF}"/>
              </a:ext>
            </a:extLst>
          </p:cNvPr>
          <p:cNvSpPr/>
          <p:nvPr/>
        </p:nvSpPr>
        <p:spPr>
          <a:xfrm>
            <a:off x="7332053" y="3012857"/>
            <a:ext cx="1493695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inside MRI solenoid</a:t>
            </a:r>
          </a:p>
        </p:txBody>
      </p:sp>
      <p:sp>
        <p:nvSpPr>
          <p:cNvPr id="52" name="Shape 732">
            <a:extLst>
              <a:ext uri="{FF2B5EF4-FFF2-40B4-BE49-F238E27FC236}">
                <a16:creationId xmlns:a16="http://schemas.microsoft.com/office/drawing/2014/main" id="{31FDCCE5-A66F-EA41-81C3-34413B2B8910}"/>
              </a:ext>
            </a:extLst>
          </p:cNvPr>
          <p:cNvSpPr/>
          <p:nvPr/>
        </p:nvSpPr>
        <p:spPr>
          <a:xfrm flipH="1">
            <a:off x="4463146" y="2934506"/>
            <a:ext cx="518661" cy="682262"/>
          </a:xfrm>
          <a:prstGeom prst="line">
            <a:avLst/>
          </a:prstGeom>
          <a:ln w="114300">
            <a:solidFill/>
            <a:miter lim="400000"/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Shape 733">
            <a:extLst>
              <a:ext uri="{FF2B5EF4-FFF2-40B4-BE49-F238E27FC236}">
                <a16:creationId xmlns:a16="http://schemas.microsoft.com/office/drawing/2014/main" id="{4B7EC538-2D36-5540-8ECE-4EED01631240}"/>
              </a:ext>
            </a:extLst>
          </p:cNvPr>
          <p:cNvSpPr/>
          <p:nvPr/>
        </p:nvSpPr>
        <p:spPr>
          <a:xfrm>
            <a:off x="344823" y="3605814"/>
            <a:ext cx="4033046" cy="1939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Trolley calibrates fixed probes, </a:t>
            </a:r>
            <a:r>
              <a:rPr kumimoji="0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SemiBold"/>
                <a:ea typeface="Gill Sans SemiBold"/>
                <a:cs typeface="Gill Sans SemiBold"/>
                <a:sym typeface="Gill Sans SemiBold"/>
              </a:rPr>
              <a:t>measures </a:t>
            </a:r>
            <a:r>
              <a:rPr kumimoji="0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SemiBold"/>
                <a:ea typeface="Gill Sans SemiBold"/>
                <a:cs typeface="Gill Sans SemiBold"/>
                <a:sym typeface="Gill Sans SemiBold"/>
              </a:rPr>
              <a:t>B</a:t>
            </a:r>
            <a:r>
              <a:rPr kumimoji="0" sz="1700" b="0" i="0" u="none" strike="noStrike" kern="1200" cap="none" spc="0" normalizeH="0" baseline="-5999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SemiBold"/>
                <a:ea typeface="Gill Sans SemiBold"/>
                <a:cs typeface="Gill Sans SemiBold"/>
                <a:sym typeface="Gill Sans SemiBold"/>
              </a:rPr>
              <a:t>μ</a:t>
            </a:r>
            <a:r>
              <a:rPr kumimoji="0" sz="1700" b="0" i="0" u="none" strike="noStrike" kern="1200" cap="none" spc="0" normalizeH="0" baseline="-5999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pic>
        <p:nvPicPr>
          <p:cNvPr id="54" name="tesat.pdf">
            <a:extLst>
              <a:ext uri="{FF2B5EF4-FFF2-40B4-BE49-F238E27FC236}">
                <a16:creationId xmlns:a16="http://schemas.microsoft.com/office/drawing/2014/main" id="{9141454C-A370-E54A-8561-0E8AFED7DE4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5619" y="3988771"/>
            <a:ext cx="2275424" cy="1834908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Shape 735">
            <a:extLst>
              <a:ext uri="{FF2B5EF4-FFF2-40B4-BE49-F238E27FC236}">
                <a16:creationId xmlns:a16="http://schemas.microsoft.com/office/drawing/2014/main" id="{521C5EBB-41EA-1249-BD3D-9EDB7B1BE0A3}"/>
              </a:ext>
            </a:extLst>
          </p:cNvPr>
          <p:cNvSpPr/>
          <p:nvPr/>
        </p:nvSpPr>
        <p:spPr>
          <a:xfrm>
            <a:off x="4463146" y="4692679"/>
            <a:ext cx="632609" cy="1"/>
          </a:xfrm>
          <a:prstGeom prst="line">
            <a:avLst/>
          </a:prstGeom>
          <a:ln w="114300">
            <a:solidFill/>
            <a:miter lim="400000"/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Shape 736">
            <a:extLst>
              <a:ext uri="{FF2B5EF4-FFF2-40B4-BE49-F238E27FC236}">
                <a16:creationId xmlns:a16="http://schemas.microsoft.com/office/drawing/2014/main" id="{A892E26D-6729-3847-8311-B171BEBCF0D4}"/>
              </a:ext>
            </a:extLst>
          </p:cNvPr>
          <p:cNvSpPr/>
          <p:nvPr/>
        </p:nvSpPr>
        <p:spPr>
          <a:xfrm>
            <a:off x="5193643" y="4156806"/>
            <a:ext cx="1836080" cy="1294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2400">
                <a:solidFill>
                  <a:srgbClr val="373737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Fixed probes monitor field </a:t>
            </a:r>
            <a:b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lang="en-US" sz="1700" dirty="0">
                <a:solidFill>
                  <a:srgbClr val="000000"/>
                </a:solidFill>
                <a:latin typeface="Calibri"/>
              </a:rPr>
              <a:t>drift </a:t>
            </a:r>
            <a:r>
              <a:rPr kumimoji="0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during 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muon storage</a:t>
            </a:r>
          </a:p>
        </p:txBody>
      </p:sp>
      <p:sp>
        <p:nvSpPr>
          <p:cNvPr id="57" name="Shape 752">
            <a:extLst>
              <a:ext uri="{FF2B5EF4-FFF2-40B4-BE49-F238E27FC236}">
                <a16:creationId xmlns:a16="http://schemas.microsoft.com/office/drawing/2014/main" id="{5352B5EB-E429-8349-9CA9-13598D70B920}"/>
              </a:ext>
            </a:extLst>
          </p:cNvPr>
          <p:cNvSpPr/>
          <p:nvPr/>
        </p:nvSpPr>
        <p:spPr>
          <a:xfrm>
            <a:off x="294961" y="1320571"/>
            <a:ext cx="4053885" cy="2045853"/>
          </a:xfrm>
          <a:prstGeom prst="rect">
            <a:avLst/>
          </a:prstGeom>
          <a:ln w="38100">
            <a:solidFill/>
            <a:miter lim="400000"/>
          </a:ln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Shape 753">
            <a:extLst>
              <a:ext uri="{FF2B5EF4-FFF2-40B4-BE49-F238E27FC236}">
                <a16:creationId xmlns:a16="http://schemas.microsoft.com/office/drawing/2014/main" id="{451DACAA-1711-AB40-B627-FBC37C8E71CB}"/>
              </a:ext>
            </a:extLst>
          </p:cNvPr>
          <p:cNvSpPr/>
          <p:nvPr/>
        </p:nvSpPr>
        <p:spPr>
          <a:xfrm>
            <a:off x="5156497" y="1293969"/>
            <a:ext cx="3923378" cy="2309505"/>
          </a:xfrm>
          <a:prstGeom prst="rect">
            <a:avLst/>
          </a:prstGeom>
          <a:ln w="38100">
            <a:solidFill/>
            <a:miter lim="400000"/>
          </a:ln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Shape 754">
            <a:extLst>
              <a:ext uri="{FF2B5EF4-FFF2-40B4-BE49-F238E27FC236}">
                <a16:creationId xmlns:a16="http://schemas.microsoft.com/office/drawing/2014/main" id="{431DC7FF-8978-C747-BBD1-47A9CDD97B66}"/>
              </a:ext>
            </a:extLst>
          </p:cNvPr>
          <p:cNvSpPr/>
          <p:nvPr/>
        </p:nvSpPr>
        <p:spPr>
          <a:xfrm>
            <a:off x="294961" y="3590726"/>
            <a:ext cx="4055126" cy="2275043"/>
          </a:xfrm>
          <a:prstGeom prst="rect">
            <a:avLst/>
          </a:prstGeom>
          <a:ln w="38100">
            <a:solidFill/>
            <a:miter lim="400000"/>
          </a:ln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Shape 755">
            <a:extLst>
              <a:ext uri="{FF2B5EF4-FFF2-40B4-BE49-F238E27FC236}">
                <a16:creationId xmlns:a16="http://schemas.microsoft.com/office/drawing/2014/main" id="{42E086DB-DBFF-F74B-9D36-4A68C1AD729E}"/>
              </a:ext>
            </a:extLst>
          </p:cNvPr>
          <p:cNvSpPr/>
          <p:nvPr/>
        </p:nvSpPr>
        <p:spPr>
          <a:xfrm>
            <a:off x="5143783" y="3671206"/>
            <a:ext cx="3948806" cy="2114084"/>
          </a:xfrm>
          <a:prstGeom prst="rect">
            <a:avLst/>
          </a:prstGeom>
          <a:ln w="38100">
            <a:solidFill/>
            <a:miter lim="400000"/>
          </a:ln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1" name="photoz.pdf">
            <a:extLst>
              <a:ext uri="{FF2B5EF4-FFF2-40B4-BE49-F238E27FC236}">
                <a16:creationId xmlns:a16="http://schemas.microsoft.com/office/drawing/2014/main" id="{9DB72C00-6E31-4140-B806-1BC244F9515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0190" y="4274702"/>
            <a:ext cx="830579" cy="1250759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Shape 714">
            <a:extLst>
              <a:ext uri="{FF2B5EF4-FFF2-40B4-BE49-F238E27FC236}">
                <a16:creationId xmlns:a16="http://schemas.microsoft.com/office/drawing/2014/main" id="{7C89BA7B-8607-204C-BBAF-B036CA91C15B}"/>
              </a:ext>
            </a:extLst>
          </p:cNvPr>
          <p:cNvSpPr txBox="1">
            <a:spLocks/>
          </p:cNvSpPr>
          <p:nvPr/>
        </p:nvSpPr>
        <p:spPr>
          <a:xfrm>
            <a:off x="339576" y="1340483"/>
            <a:ext cx="8382744" cy="4955640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0" indent="0" algn="l" defTabSz="457200" rtl="0" eaLnBrk="1" latinLnBrk="0" hangingPunct="1">
              <a:spcBef>
                <a:spcPts val="600"/>
              </a:spcBef>
              <a:spcAft>
                <a:spcPts val="0"/>
              </a:spcAft>
              <a:buSzTx/>
              <a:buFont typeface="Wingdings" pitchFamily="2" charset="2"/>
              <a:buNone/>
              <a:defRPr sz="24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1700" dirty="0">
                <a:solidFill>
                  <a:srgbClr val="000000"/>
                </a:solidFill>
              </a:rPr>
              <a:t>Absolute calibration</a:t>
            </a:r>
          </a:p>
        </p:txBody>
      </p:sp>
      <p:sp>
        <p:nvSpPr>
          <p:cNvPr id="63" name="Shape 715">
            <a:extLst>
              <a:ext uri="{FF2B5EF4-FFF2-40B4-BE49-F238E27FC236}">
                <a16:creationId xmlns:a16="http://schemas.microsoft.com/office/drawing/2014/main" id="{38646440-3365-D54C-8A58-2DCEDB306774}"/>
              </a:ext>
            </a:extLst>
          </p:cNvPr>
          <p:cNvSpPr/>
          <p:nvPr/>
        </p:nvSpPr>
        <p:spPr>
          <a:xfrm>
            <a:off x="5143500" y="1318086"/>
            <a:ext cx="3312740" cy="4695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2400">
                <a:solidFill>
                  <a:srgbClr val="373737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Trolley relative calibration</a:t>
            </a:r>
          </a:p>
        </p:txBody>
      </p:sp>
      <p:grpSp>
        <p:nvGrpSpPr>
          <p:cNvPr id="64" name="Group 750">
            <a:extLst>
              <a:ext uri="{FF2B5EF4-FFF2-40B4-BE49-F238E27FC236}">
                <a16:creationId xmlns:a16="http://schemas.microsoft.com/office/drawing/2014/main" id="{FA718A46-56B3-7645-B51B-1935FC78F5C8}"/>
              </a:ext>
            </a:extLst>
          </p:cNvPr>
          <p:cNvGrpSpPr/>
          <p:nvPr/>
        </p:nvGrpSpPr>
        <p:grpSpPr>
          <a:xfrm>
            <a:off x="6144478" y="3715877"/>
            <a:ext cx="3322737" cy="2107980"/>
            <a:chOff x="108797" y="156534"/>
            <a:chExt cx="4725669" cy="2998014"/>
          </a:xfrm>
        </p:grpSpPr>
        <p:pic>
          <p:nvPicPr>
            <p:cNvPr id="65" name="cart.pdf">
              <a:extLst>
                <a:ext uri="{FF2B5EF4-FFF2-40B4-BE49-F238E27FC236}">
                  <a16:creationId xmlns:a16="http://schemas.microsoft.com/office/drawing/2014/main" id="{A70F1862-A182-AD43-9B2D-8801CEEE1254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081"/>
            <a:stretch/>
          </p:blipFill>
          <p:spPr>
            <a:xfrm>
              <a:off x="142866" y="156534"/>
              <a:ext cx="3919435" cy="2924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6" name="Shape 738">
              <a:extLst>
                <a:ext uri="{FF2B5EF4-FFF2-40B4-BE49-F238E27FC236}">
                  <a16:creationId xmlns:a16="http://schemas.microsoft.com/office/drawing/2014/main" id="{2C2C95DE-80B0-0F4A-8668-7F421E1F0B96}"/>
                </a:ext>
              </a:extLst>
            </p:cNvPr>
            <p:cNvSpPr/>
            <p:nvPr/>
          </p:nvSpPr>
          <p:spPr>
            <a:xfrm>
              <a:off x="2025441" y="2583786"/>
              <a:ext cx="190535" cy="190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67" name="Shape 739">
              <a:extLst>
                <a:ext uri="{FF2B5EF4-FFF2-40B4-BE49-F238E27FC236}">
                  <a16:creationId xmlns:a16="http://schemas.microsoft.com/office/drawing/2014/main" id="{2FEED364-8595-9D4F-BB4A-B200960C5748}"/>
                </a:ext>
              </a:extLst>
            </p:cNvPr>
            <p:cNvSpPr/>
            <p:nvPr/>
          </p:nvSpPr>
          <p:spPr>
            <a:xfrm>
              <a:off x="2396998" y="2583786"/>
              <a:ext cx="190535" cy="190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68" name="Shape 740">
              <a:extLst>
                <a:ext uri="{FF2B5EF4-FFF2-40B4-BE49-F238E27FC236}">
                  <a16:creationId xmlns:a16="http://schemas.microsoft.com/office/drawing/2014/main" id="{5939413C-C14C-B242-988E-AB22C6643CAE}"/>
                </a:ext>
              </a:extLst>
            </p:cNvPr>
            <p:cNvSpPr/>
            <p:nvPr/>
          </p:nvSpPr>
          <p:spPr>
            <a:xfrm>
              <a:off x="2792030" y="2583786"/>
              <a:ext cx="190535" cy="190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69" name="Shape 741">
              <a:extLst>
                <a:ext uri="{FF2B5EF4-FFF2-40B4-BE49-F238E27FC236}">
                  <a16:creationId xmlns:a16="http://schemas.microsoft.com/office/drawing/2014/main" id="{5E409B9E-C566-4440-A804-E7751DC09D6F}"/>
                </a:ext>
              </a:extLst>
            </p:cNvPr>
            <p:cNvSpPr/>
            <p:nvPr/>
          </p:nvSpPr>
          <p:spPr>
            <a:xfrm>
              <a:off x="1391074" y="967239"/>
              <a:ext cx="486202" cy="132115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70" name="Shape 742">
              <a:extLst>
                <a:ext uri="{FF2B5EF4-FFF2-40B4-BE49-F238E27FC236}">
                  <a16:creationId xmlns:a16="http://schemas.microsoft.com/office/drawing/2014/main" id="{03B33291-B4BD-FA4D-9CE1-CD5138701FB0}"/>
                </a:ext>
              </a:extLst>
            </p:cNvPr>
            <p:cNvSpPr/>
            <p:nvPr/>
          </p:nvSpPr>
          <p:spPr>
            <a:xfrm>
              <a:off x="1490824" y="2139923"/>
              <a:ext cx="867700" cy="366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71" name="Shape 743">
              <a:extLst>
                <a:ext uri="{FF2B5EF4-FFF2-40B4-BE49-F238E27FC236}">
                  <a16:creationId xmlns:a16="http://schemas.microsoft.com/office/drawing/2014/main" id="{2B2A3B7C-5FEA-FA46-91D3-1307BE2222A2}"/>
                </a:ext>
              </a:extLst>
            </p:cNvPr>
            <p:cNvSpPr/>
            <p:nvPr/>
          </p:nvSpPr>
          <p:spPr>
            <a:xfrm>
              <a:off x="1463574" y="1075988"/>
              <a:ext cx="867699" cy="366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72" name="Shape 744">
              <a:extLst>
                <a:ext uri="{FF2B5EF4-FFF2-40B4-BE49-F238E27FC236}">
                  <a16:creationId xmlns:a16="http://schemas.microsoft.com/office/drawing/2014/main" id="{DDA46089-0613-1148-80C2-9AECCD99347B}"/>
                </a:ext>
              </a:extLst>
            </p:cNvPr>
            <p:cNvSpPr/>
            <p:nvPr/>
          </p:nvSpPr>
          <p:spPr>
            <a:xfrm>
              <a:off x="3681041" y="962526"/>
              <a:ext cx="190535" cy="133058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73" name="Shape 745">
              <a:extLst>
                <a:ext uri="{FF2B5EF4-FFF2-40B4-BE49-F238E27FC236}">
                  <a16:creationId xmlns:a16="http://schemas.microsoft.com/office/drawing/2014/main" id="{4358ECE4-2AEC-4840-8067-EC087EEDB019}"/>
                </a:ext>
              </a:extLst>
            </p:cNvPr>
            <p:cNvSpPr/>
            <p:nvPr/>
          </p:nvSpPr>
          <p:spPr>
            <a:xfrm>
              <a:off x="1826069" y="661747"/>
              <a:ext cx="1442508" cy="35184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74" name="Shape 746">
              <a:extLst>
                <a:ext uri="{FF2B5EF4-FFF2-40B4-BE49-F238E27FC236}">
                  <a16:creationId xmlns:a16="http://schemas.microsoft.com/office/drawing/2014/main" id="{66CE39A0-5DB8-DA46-A554-1B8BCFA65984}"/>
                </a:ext>
              </a:extLst>
            </p:cNvPr>
            <p:cNvSpPr/>
            <p:nvPr/>
          </p:nvSpPr>
          <p:spPr>
            <a:xfrm>
              <a:off x="2025441" y="481314"/>
              <a:ext cx="190535" cy="190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75" name="Shape 747">
              <a:extLst>
                <a:ext uri="{FF2B5EF4-FFF2-40B4-BE49-F238E27FC236}">
                  <a16:creationId xmlns:a16="http://schemas.microsoft.com/office/drawing/2014/main" id="{3EF5FA20-A566-D440-83E5-60555B935240}"/>
                </a:ext>
              </a:extLst>
            </p:cNvPr>
            <p:cNvSpPr/>
            <p:nvPr/>
          </p:nvSpPr>
          <p:spPr>
            <a:xfrm>
              <a:off x="2396998" y="481314"/>
              <a:ext cx="190535" cy="190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76" name="Shape 748">
              <a:extLst>
                <a:ext uri="{FF2B5EF4-FFF2-40B4-BE49-F238E27FC236}">
                  <a16:creationId xmlns:a16="http://schemas.microsoft.com/office/drawing/2014/main" id="{197E0F8B-B16F-7740-9BBE-581028FF4BC6}"/>
                </a:ext>
              </a:extLst>
            </p:cNvPr>
            <p:cNvSpPr/>
            <p:nvPr/>
          </p:nvSpPr>
          <p:spPr>
            <a:xfrm>
              <a:off x="2792030" y="481314"/>
              <a:ext cx="190535" cy="190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  <a:latin typeface="Baskerville"/>
                  <a:ea typeface="Baskerville"/>
                  <a:cs typeface="Baskerville"/>
                  <a:sym typeface="Baskerville"/>
                </a:defRPr>
              </a:pPr>
              <a:endParaRPr kumimoji="0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skerville"/>
                <a:ea typeface="Baskerville"/>
                <a:sym typeface="Baskerville"/>
              </a:endParaRPr>
            </a:p>
          </p:txBody>
        </p:sp>
        <p:sp>
          <p:nvSpPr>
            <p:cNvPr id="77" name="Shape 749">
              <a:extLst>
                <a:ext uri="{FF2B5EF4-FFF2-40B4-BE49-F238E27FC236}">
                  <a16:creationId xmlns:a16="http://schemas.microsoft.com/office/drawing/2014/main" id="{CC5F1052-349F-C044-83C7-E808959984B7}"/>
                </a:ext>
              </a:extLst>
            </p:cNvPr>
            <p:cNvSpPr/>
            <p:nvPr/>
          </p:nvSpPr>
          <p:spPr>
            <a:xfrm>
              <a:off x="108797" y="2683304"/>
              <a:ext cx="4725669" cy="4712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2286000">
                <a:lnSpc>
                  <a:spcPct val="110000"/>
                </a:lnSpc>
                <a:defRPr sz="1300" spc="1">
                  <a:solidFill>
                    <a:srgbClr val="626262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l" defTabSz="22860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spc="0">
                  <a:solidFill>
                    <a:srgbClr val="000000"/>
                  </a:solidFill>
                </a:defRPr>
              </a:pPr>
              <a:r>
                <a:rPr kumimoji="0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sym typeface="Helvetica"/>
                </a:rPr>
                <a:t>Vacuum chamber cross section</a:t>
              </a:r>
            </a:p>
          </p:txBody>
        </p:sp>
      </p:grpSp>
      <p:sp>
        <p:nvSpPr>
          <p:cNvPr id="78" name="Shape 751">
            <a:extLst>
              <a:ext uri="{FF2B5EF4-FFF2-40B4-BE49-F238E27FC236}">
                <a16:creationId xmlns:a16="http://schemas.microsoft.com/office/drawing/2014/main" id="{BEEF7B41-A0E2-A54E-B2C8-3D39661B67E1}"/>
              </a:ext>
            </a:extLst>
          </p:cNvPr>
          <p:cNvSpPr/>
          <p:nvPr/>
        </p:nvSpPr>
        <p:spPr>
          <a:xfrm>
            <a:off x="543647" y="5964876"/>
            <a:ext cx="8056707" cy="323165"/>
          </a:xfrm>
          <a:prstGeom prst="rect">
            <a:avLst/>
          </a:prstGeom>
          <a:blipFill>
            <a:blip r:embed="rId6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  <a:effectLst/>
              </a:defRPr>
            </a:pPr>
            <a:r>
              <a:rPr kumimoji="0" sz="2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Field homogeneity, stability critically affect uncertainty in these processes</a:t>
            </a:r>
          </a:p>
        </p:txBody>
      </p:sp>
      <p:pic>
        <p:nvPicPr>
          <p:cNvPr id="80" name="Image" descr="Image">
            <a:extLst>
              <a:ext uri="{FF2B5EF4-FFF2-40B4-BE49-F238E27FC236}">
                <a16:creationId xmlns:a16="http://schemas.microsoft.com/office/drawing/2014/main" id="{4BC73AF5-F41B-6F48-820E-8DE0FB1081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651" y="1774932"/>
            <a:ext cx="3852504" cy="361920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725">
            <a:extLst>
              <a:ext uri="{FF2B5EF4-FFF2-40B4-BE49-F238E27FC236}">
                <a16:creationId xmlns:a16="http://schemas.microsoft.com/office/drawing/2014/main" id="{87834190-08AB-3F49-896D-85428D00D5B7}"/>
              </a:ext>
            </a:extLst>
          </p:cNvPr>
          <p:cNvSpPr/>
          <p:nvPr/>
        </p:nvSpPr>
        <p:spPr>
          <a:xfrm flipH="1">
            <a:off x="3526381" y="2111650"/>
            <a:ext cx="211261" cy="549468"/>
          </a:xfrm>
          <a:prstGeom prst="line">
            <a:avLst/>
          </a:prstGeom>
          <a:ln w="38100">
            <a:solidFill>
              <a:srgbClr val="007836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4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Shape 726">
            <a:extLst>
              <a:ext uri="{FF2B5EF4-FFF2-40B4-BE49-F238E27FC236}">
                <a16:creationId xmlns:a16="http://schemas.microsoft.com/office/drawing/2014/main" id="{E64B5E3D-EDCD-D745-B01D-697A5F6C03C7}"/>
              </a:ext>
            </a:extLst>
          </p:cNvPr>
          <p:cNvSpPr/>
          <p:nvPr/>
        </p:nvSpPr>
        <p:spPr>
          <a:xfrm>
            <a:off x="3144132" y="2603394"/>
            <a:ext cx="944358" cy="810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300">
                <a:solidFill>
                  <a:srgbClr val="FF93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83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Minimized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rgbClr val="007836"/>
                </a:solidFill>
                <a:latin typeface="Calibri"/>
              </a:rPr>
              <a:t>for probe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7836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00783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3" name="Picture 82" descr="17946367795_e1fcdc9672_o.jpg">
            <a:extLst>
              <a:ext uri="{FF2B5EF4-FFF2-40B4-BE49-F238E27FC236}">
                <a16:creationId xmlns:a16="http://schemas.microsoft.com/office/drawing/2014/main" id="{51163C6B-E7A1-054B-8072-499EA1F8515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6603" y="1807686"/>
            <a:ext cx="1775833" cy="123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4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Box 129">
            <a:extLst>
              <a:ext uri="{FF2B5EF4-FFF2-40B4-BE49-F238E27FC236}">
                <a16:creationId xmlns:a16="http://schemas.microsoft.com/office/drawing/2014/main" id="{EBA21EF2-4FD0-2D4A-B838-9114F3767E46}"/>
              </a:ext>
            </a:extLst>
          </p:cNvPr>
          <p:cNvSpPr txBox="1"/>
          <p:nvPr/>
        </p:nvSpPr>
        <p:spPr>
          <a:xfrm>
            <a:off x="8956838" y="2162958"/>
            <a:ext cx="23275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endParaRPr lang="en-US" sz="1351" baseline="-25000" dirty="0"/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A1ACB70A-2CE7-B04E-A20F-59ABBF765C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54" t="16675" r="16022" b="11601"/>
          <a:stretch/>
        </p:blipFill>
        <p:spPr>
          <a:xfrm>
            <a:off x="552571" y="4785970"/>
            <a:ext cx="1253324" cy="1166236"/>
          </a:xfrm>
          <a:prstGeom prst="ellipse">
            <a:avLst/>
          </a:prstGeom>
        </p:spPr>
      </p:pic>
      <p:pic>
        <p:nvPicPr>
          <p:cNvPr id="335" name="Picture 334">
            <a:extLst>
              <a:ext uri="{FF2B5EF4-FFF2-40B4-BE49-F238E27FC236}">
                <a16:creationId xmlns:a16="http://schemas.microsoft.com/office/drawing/2014/main" id="{8DA5291E-D51C-D64A-87EB-313B9398E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444" y="743888"/>
            <a:ext cx="2282593" cy="971386"/>
          </a:xfrm>
          <a:prstGeom prst="rect">
            <a:avLst/>
          </a:prstGeom>
        </p:spPr>
      </p:pic>
      <p:cxnSp>
        <p:nvCxnSpPr>
          <p:cNvPr id="337" name="Straight Arrow Connector 336">
            <a:extLst>
              <a:ext uri="{FF2B5EF4-FFF2-40B4-BE49-F238E27FC236}">
                <a16:creationId xmlns:a16="http://schemas.microsoft.com/office/drawing/2014/main" id="{29DBBBD9-03DF-784F-8E5D-ACF0C3BE88B4}"/>
              </a:ext>
            </a:extLst>
          </p:cNvPr>
          <p:cNvCxnSpPr>
            <a:cxnSpLocks/>
          </p:cNvCxnSpPr>
          <p:nvPr/>
        </p:nvCxnSpPr>
        <p:spPr>
          <a:xfrm flipV="1">
            <a:off x="458642" y="88284"/>
            <a:ext cx="0" cy="22683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TextBox 343">
            <a:extLst>
              <a:ext uri="{FF2B5EF4-FFF2-40B4-BE49-F238E27FC236}">
                <a16:creationId xmlns:a16="http://schemas.microsoft.com/office/drawing/2014/main" id="{98FAB52B-7E4A-7D40-8140-0DBFF5A3A23D}"/>
              </a:ext>
            </a:extLst>
          </p:cNvPr>
          <p:cNvSpPr txBox="1"/>
          <p:nvPr/>
        </p:nvSpPr>
        <p:spPr>
          <a:xfrm rot="16200000">
            <a:off x="164407" y="1912053"/>
            <a:ext cx="34977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0°</a:t>
            </a: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61BF9B2-7FE6-4B43-8255-39E73C256530}"/>
              </a:ext>
            </a:extLst>
          </p:cNvPr>
          <p:cNvSpPr txBox="1"/>
          <p:nvPr/>
        </p:nvSpPr>
        <p:spPr>
          <a:xfrm rot="16200000">
            <a:off x="68226" y="107539"/>
            <a:ext cx="54213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360°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85A9A855-17B3-CD49-B2BE-DFB5BDC5F454}"/>
              </a:ext>
            </a:extLst>
          </p:cNvPr>
          <p:cNvSpPr txBox="1"/>
          <p:nvPr/>
        </p:nvSpPr>
        <p:spPr>
          <a:xfrm rot="16200000">
            <a:off x="68226" y="1076969"/>
            <a:ext cx="54213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180°</a:t>
            </a:r>
          </a:p>
        </p:txBody>
      </p:sp>
      <p:cxnSp>
        <p:nvCxnSpPr>
          <p:cNvPr id="324" name="Straight Arrow Connector 323">
            <a:extLst>
              <a:ext uri="{FF2B5EF4-FFF2-40B4-BE49-F238E27FC236}">
                <a16:creationId xmlns:a16="http://schemas.microsoft.com/office/drawing/2014/main" id="{8E702AB5-7272-5E40-B9C5-6D6641E13EFF}"/>
              </a:ext>
            </a:extLst>
          </p:cNvPr>
          <p:cNvCxnSpPr>
            <a:cxnSpLocks/>
          </p:cNvCxnSpPr>
          <p:nvPr/>
        </p:nvCxnSpPr>
        <p:spPr>
          <a:xfrm>
            <a:off x="458642" y="2350332"/>
            <a:ext cx="8559079" cy="62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>
            <a:extLst>
              <a:ext uri="{FF2B5EF4-FFF2-40B4-BE49-F238E27FC236}">
                <a16:creationId xmlns:a16="http://schemas.microsoft.com/office/drawing/2014/main" id="{1AD42BA4-4BD3-5446-8DB3-6ADC75900A5D}"/>
              </a:ext>
            </a:extLst>
          </p:cNvPr>
          <p:cNvSpPr txBox="1"/>
          <p:nvPr/>
        </p:nvSpPr>
        <p:spPr>
          <a:xfrm>
            <a:off x="1044383" y="2113812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0</a:t>
            </a:r>
          </a:p>
        </p:txBody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29758E66-6A9D-9E4C-84F1-3DDDB69B229D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930595" y="2930686"/>
            <a:ext cx="474292" cy="480561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A35B6647-3E4D-2F4E-91A3-1BDD379BE34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05402" y="3444351"/>
            <a:ext cx="455614" cy="469002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285DFAD5-D76B-E041-AF5B-ED6A960D07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6182" y="3439894"/>
            <a:ext cx="458600" cy="473458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FA6E4B21-F720-6A43-90E5-1AFC21FD61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403" y="3929368"/>
            <a:ext cx="463492" cy="459339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A5C665CC-B5B1-5444-9729-849693E8A2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6183" y="3925353"/>
            <a:ext cx="459991" cy="463354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E548D7A7-33B1-5E4D-B60B-C81FD573FA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402" y="4397114"/>
            <a:ext cx="463492" cy="447619"/>
          </a:xfrm>
          <a:prstGeom prst="rect">
            <a:avLst/>
          </a:prstGeom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id="{083DFC09-05C7-7D4C-BC6F-0137A35831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7741" y="4397114"/>
            <a:ext cx="465201" cy="449269"/>
          </a:xfrm>
          <a:prstGeom prst="rect">
            <a:avLst/>
          </a:prstGeom>
        </p:spPr>
      </p:pic>
      <p:sp>
        <p:nvSpPr>
          <p:cNvPr id="147" name="Rectangle 146">
            <a:extLst>
              <a:ext uri="{FF2B5EF4-FFF2-40B4-BE49-F238E27FC236}">
                <a16:creationId xmlns:a16="http://schemas.microsoft.com/office/drawing/2014/main" id="{ED640789-8A50-464E-B495-BABDE2C9C56F}"/>
              </a:ext>
            </a:extLst>
          </p:cNvPr>
          <p:cNvSpPr/>
          <p:nvPr/>
        </p:nvSpPr>
        <p:spPr>
          <a:xfrm>
            <a:off x="1021514" y="3095871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7544A451-61EF-154A-8398-9E4673509AD1}"/>
              </a:ext>
            </a:extLst>
          </p:cNvPr>
          <p:cNvSpPr/>
          <p:nvPr/>
        </p:nvSpPr>
        <p:spPr>
          <a:xfrm>
            <a:off x="764007" y="3597976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6B3AD66F-BFE1-F644-A2FE-1ED2F345B1C9}"/>
              </a:ext>
            </a:extLst>
          </p:cNvPr>
          <p:cNvSpPr/>
          <p:nvPr/>
        </p:nvSpPr>
        <p:spPr>
          <a:xfrm>
            <a:off x="1249507" y="3597976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B760C612-0D8F-A047-BD7B-ED6F8D7FA3A7}"/>
              </a:ext>
            </a:extLst>
          </p:cNvPr>
          <p:cNvSpPr/>
          <p:nvPr/>
        </p:nvSpPr>
        <p:spPr>
          <a:xfrm>
            <a:off x="764007" y="4080623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0634A64D-A180-1B45-ACBC-21436026D8F6}"/>
              </a:ext>
            </a:extLst>
          </p:cNvPr>
          <p:cNvSpPr/>
          <p:nvPr/>
        </p:nvSpPr>
        <p:spPr>
          <a:xfrm>
            <a:off x="1249124" y="4066673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B455E4A-A7FC-F541-ACE8-7D88AC036EEB}"/>
              </a:ext>
            </a:extLst>
          </p:cNvPr>
          <p:cNvSpPr/>
          <p:nvPr/>
        </p:nvSpPr>
        <p:spPr>
          <a:xfrm>
            <a:off x="764007" y="4539962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3n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1569D772-CF9F-9C40-BF4F-9D8967BF65B7}"/>
              </a:ext>
            </a:extLst>
          </p:cNvPr>
          <p:cNvSpPr/>
          <p:nvPr/>
        </p:nvSpPr>
        <p:spPr>
          <a:xfrm>
            <a:off x="1242363" y="4546377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3s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18" name="Slide Number Placeholder 4">
            <a:extLst>
              <a:ext uri="{FF2B5EF4-FFF2-40B4-BE49-F238E27FC236}">
                <a16:creationId xmlns:a16="http://schemas.microsoft.com/office/drawing/2014/main" id="{0F58664D-1E74-8646-964D-1E9FC6D349C4}"/>
              </a:ext>
            </a:extLst>
          </p:cNvPr>
          <p:cNvSpPr txBox="1">
            <a:spLocks/>
          </p:cNvSpPr>
          <p:nvPr/>
        </p:nvSpPr>
        <p:spPr>
          <a:xfrm>
            <a:off x="4343400" y="6473709"/>
            <a:ext cx="457200" cy="1828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AEFAAC5A-9C4F-4278-920D-DF2BAB595749}" type="slidenum">
              <a:rPr lang="en-US" sz="1000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 algn="ctr">
                <a:defRPr/>
              </a:pPr>
              <a:t>44</a:t>
            </a:fld>
            <a:endParaRPr lang="en-US" sz="1000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C505131-9E58-3C4C-B183-C27901A6D879}"/>
              </a:ext>
            </a:extLst>
          </p:cNvPr>
          <p:cNvSpPr txBox="1"/>
          <p:nvPr/>
        </p:nvSpPr>
        <p:spPr>
          <a:xfrm>
            <a:off x="2334301" y="3106251"/>
            <a:ext cx="1670650" cy="17104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502" dirty="0"/>
              <a:t>dipole: </a:t>
            </a:r>
            <a:r>
              <a:rPr lang="en-US" sz="1502" dirty="0">
                <a:solidFill>
                  <a:srgbClr val="FF0000"/>
                </a:solidFill>
              </a:rPr>
              <a:t>B</a:t>
            </a:r>
            <a:r>
              <a:rPr lang="en-US" sz="1502" baseline="-25000" dirty="0">
                <a:solidFill>
                  <a:srgbClr val="FF0000"/>
                </a:solidFill>
              </a:rPr>
              <a:t>0 </a:t>
            </a:r>
          </a:p>
          <a:p>
            <a:r>
              <a:rPr lang="en-US" sz="1502" dirty="0"/>
              <a:t>normal quad: </a:t>
            </a:r>
            <a:r>
              <a:rPr lang="en-US" sz="1502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502" baseline="-25000" dirty="0">
                <a:solidFill>
                  <a:schemeClr val="accent2">
                    <a:lumMod val="75000"/>
                  </a:schemeClr>
                </a:solidFill>
              </a:rPr>
              <a:t>1n </a:t>
            </a:r>
          </a:p>
          <a:p>
            <a:r>
              <a:rPr lang="en-US" sz="1502" dirty="0"/>
              <a:t>skew quad: </a:t>
            </a:r>
            <a:r>
              <a:rPr lang="en-US" sz="1502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502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endParaRPr lang="en-US" sz="1502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502" dirty="0"/>
              <a:t>normal sext.: </a:t>
            </a:r>
            <a:r>
              <a:rPr lang="en-US" sz="1502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502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endParaRPr lang="en-US" sz="1502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502" dirty="0"/>
              <a:t>skew sext.: </a:t>
            </a:r>
            <a:r>
              <a:rPr lang="en-US" sz="1502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502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endParaRPr lang="en-US" sz="1502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502" dirty="0"/>
              <a:t>normal oct.: </a:t>
            </a:r>
            <a:r>
              <a:rPr lang="en-US" sz="1502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502" baseline="-25000" dirty="0">
                <a:solidFill>
                  <a:schemeClr val="accent6">
                    <a:lumMod val="75000"/>
                  </a:schemeClr>
                </a:solidFill>
              </a:rPr>
              <a:t>3n</a:t>
            </a:r>
          </a:p>
          <a:p>
            <a:r>
              <a:rPr lang="en-US" sz="1502" dirty="0"/>
              <a:t>skew oct.: </a:t>
            </a:r>
            <a:r>
              <a:rPr lang="en-US" sz="1502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502" baseline="-25000" dirty="0">
                <a:solidFill>
                  <a:schemeClr val="accent6">
                    <a:lumMod val="75000"/>
                  </a:schemeClr>
                </a:solidFill>
              </a:rPr>
              <a:t>3s</a:t>
            </a:r>
            <a:endParaRPr lang="en-US" sz="1502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8" name="Group">
            <a:extLst>
              <a:ext uri="{FF2B5EF4-FFF2-40B4-BE49-F238E27FC236}">
                <a16:creationId xmlns:a16="http://schemas.microsoft.com/office/drawing/2014/main" id="{2025A346-1689-7743-B38A-A7485CA888B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06"/>
          <a:stretch/>
        </p:blipFill>
        <p:spPr>
          <a:xfrm>
            <a:off x="396548" y="6023660"/>
            <a:ext cx="1465888" cy="68363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412996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Typical Run-1 trolley field map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Content Placeholder 7">
            <a:extLst>
              <a:ext uri="{FF2B5EF4-FFF2-40B4-BE49-F238E27FC236}">
                <a16:creationId xmlns:a16="http://schemas.microsoft.com/office/drawing/2014/main" id="{C6EF3F39-C446-2246-82D9-9D58FB4B1AE5}"/>
              </a:ext>
            </a:extLst>
          </p:cNvPr>
          <p:cNvSpPr txBox="1">
            <a:spLocks/>
          </p:cNvSpPr>
          <p:nvPr/>
        </p:nvSpPr>
        <p:spPr>
          <a:xfrm>
            <a:off x="457200" y="811261"/>
            <a:ext cx="8686800" cy="501918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>
                  <a:lumMod val="50000"/>
                </a:schemeClr>
              </a:buClr>
              <a:buNone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</p:txBody>
      </p:sp>
      <p:grpSp>
        <p:nvGrpSpPr>
          <p:cNvPr id="34" name="Group">
            <a:extLst>
              <a:ext uri="{FF2B5EF4-FFF2-40B4-BE49-F238E27FC236}">
                <a16:creationId xmlns:a16="http://schemas.microsoft.com/office/drawing/2014/main" id="{4D40F18B-C87A-8047-8C87-14DDCF7BAC9C}"/>
              </a:ext>
            </a:extLst>
          </p:cNvPr>
          <p:cNvGrpSpPr/>
          <p:nvPr/>
        </p:nvGrpSpPr>
        <p:grpSpPr>
          <a:xfrm>
            <a:off x="549552" y="3757020"/>
            <a:ext cx="7139386" cy="1864354"/>
            <a:chOff x="0" y="0"/>
            <a:chExt cx="7139384" cy="1864353"/>
          </a:xfrm>
        </p:grpSpPr>
        <p:pic>
          <p:nvPicPr>
            <p:cNvPr id="35" name="overview.png" descr="overview.png">
              <a:extLst>
                <a:ext uri="{FF2B5EF4-FFF2-40B4-BE49-F238E27FC236}">
                  <a16:creationId xmlns:a16="http://schemas.microsoft.com/office/drawing/2014/main" id="{9D995381-3859-024D-B90F-785D5AE04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7104713" cy="15850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overview.png" descr="overview.png">
              <a:extLst>
                <a:ext uri="{FF2B5EF4-FFF2-40B4-BE49-F238E27FC236}">
                  <a16:creationId xmlns:a16="http://schemas.microsoft.com/office/drawing/2014/main" id="{BFD65297-B1E3-B248-822A-C82641446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672" y="1487278"/>
              <a:ext cx="7104713" cy="3770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9" name="Group">
            <a:extLst>
              <a:ext uri="{FF2B5EF4-FFF2-40B4-BE49-F238E27FC236}">
                <a16:creationId xmlns:a16="http://schemas.microsoft.com/office/drawing/2014/main" id="{913CF2CC-9DAD-534B-8928-64296D5A8B14}"/>
              </a:ext>
            </a:extLst>
          </p:cNvPr>
          <p:cNvGrpSpPr/>
          <p:nvPr/>
        </p:nvGrpSpPr>
        <p:grpSpPr>
          <a:xfrm>
            <a:off x="1378782" y="1775497"/>
            <a:ext cx="6267912" cy="1455279"/>
            <a:chOff x="0" y="0"/>
            <a:chExt cx="6267911" cy="1455277"/>
          </a:xfrm>
        </p:grpSpPr>
        <p:pic>
          <p:nvPicPr>
            <p:cNvPr id="40" name="fieldMaps-75.0.png" descr="fieldMaps-75.0.png">
              <a:extLst>
                <a:ext uri="{FF2B5EF4-FFF2-40B4-BE49-F238E27FC236}">
                  <a16:creationId xmlns:a16="http://schemas.microsoft.com/office/drawing/2014/main" id="{65A0A735-58C5-564E-9D1C-65654D0BA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749"/>
              <a:ext cx="1739925" cy="14495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fieldMaps225.0.png" descr="fieldMaps225.0.png">
              <a:extLst>
                <a:ext uri="{FF2B5EF4-FFF2-40B4-BE49-F238E27FC236}">
                  <a16:creationId xmlns:a16="http://schemas.microsoft.com/office/drawing/2014/main" id="{37C88E58-9C71-134E-B156-06934586E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88647" y="0"/>
              <a:ext cx="1679265" cy="14495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fieldMaps75.0.png" descr="fieldMaps75.0.png">
              <a:extLst>
                <a:ext uri="{FF2B5EF4-FFF2-40B4-BE49-F238E27FC236}">
                  <a16:creationId xmlns:a16="http://schemas.microsoft.com/office/drawing/2014/main" id="{3F246C20-F161-1E4D-8D03-28504F865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080151" y="0"/>
              <a:ext cx="1467573" cy="14495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fieldMaps0.0.png" descr="fieldMaps0.0.png">
              <a:extLst>
                <a:ext uri="{FF2B5EF4-FFF2-40B4-BE49-F238E27FC236}">
                  <a16:creationId xmlns:a16="http://schemas.microsoft.com/office/drawing/2014/main" id="{2FD681FA-38FA-B644-92B1-5168E9955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566857" y="0"/>
              <a:ext cx="1472669" cy="14495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4" name="Line">
            <a:extLst>
              <a:ext uri="{FF2B5EF4-FFF2-40B4-BE49-F238E27FC236}">
                <a16:creationId xmlns:a16="http://schemas.microsoft.com/office/drawing/2014/main" id="{18573D12-F87B-6545-83DE-7BC27C5F3966}"/>
              </a:ext>
            </a:extLst>
          </p:cNvPr>
          <p:cNvSpPr/>
          <p:nvPr/>
        </p:nvSpPr>
        <p:spPr>
          <a:xfrm flipV="1">
            <a:off x="1930006" y="3417866"/>
            <a:ext cx="1" cy="1408210"/>
          </a:xfrm>
          <a:prstGeom prst="line">
            <a:avLst/>
          </a:prstGeom>
          <a:ln w="25400">
            <a:solidFill>
              <a:srgbClr val="000000">
                <a:alpha val="4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45" name="Line">
            <a:extLst>
              <a:ext uri="{FF2B5EF4-FFF2-40B4-BE49-F238E27FC236}">
                <a16:creationId xmlns:a16="http://schemas.microsoft.com/office/drawing/2014/main" id="{822616D2-4843-1A46-8E60-12993F3B9CD1}"/>
              </a:ext>
            </a:extLst>
          </p:cNvPr>
          <p:cNvSpPr/>
          <p:nvPr/>
        </p:nvSpPr>
        <p:spPr>
          <a:xfrm flipV="1">
            <a:off x="4424086" y="3602310"/>
            <a:ext cx="1" cy="1223767"/>
          </a:xfrm>
          <a:prstGeom prst="line">
            <a:avLst/>
          </a:prstGeom>
          <a:ln w="25400">
            <a:solidFill>
              <a:srgbClr val="000000">
                <a:alpha val="4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46" name="Line">
            <a:extLst>
              <a:ext uri="{FF2B5EF4-FFF2-40B4-BE49-F238E27FC236}">
                <a16:creationId xmlns:a16="http://schemas.microsoft.com/office/drawing/2014/main" id="{024ED39E-6196-2D4C-B57F-DB950DF61A78}"/>
              </a:ext>
            </a:extLst>
          </p:cNvPr>
          <p:cNvSpPr/>
          <p:nvPr/>
        </p:nvSpPr>
        <p:spPr>
          <a:xfrm flipV="1">
            <a:off x="6876337" y="3804243"/>
            <a:ext cx="1" cy="943051"/>
          </a:xfrm>
          <a:prstGeom prst="line">
            <a:avLst/>
          </a:prstGeom>
          <a:ln w="25400">
            <a:solidFill>
              <a:srgbClr val="000000">
                <a:alpha val="4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47" name="Line">
            <a:extLst>
              <a:ext uri="{FF2B5EF4-FFF2-40B4-BE49-F238E27FC236}">
                <a16:creationId xmlns:a16="http://schemas.microsoft.com/office/drawing/2014/main" id="{96333664-AFD7-2F48-A456-2F4AA5E376A7}"/>
              </a:ext>
            </a:extLst>
          </p:cNvPr>
          <p:cNvSpPr/>
          <p:nvPr/>
        </p:nvSpPr>
        <p:spPr>
          <a:xfrm flipH="1">
            <a:off x="3134345" y="3588911"/>
            <a:ext cx="1" cy="1250565"/>
          </a:xfrm>
          <a:prstGeom prst="line">
            <a:avLst/>
          </a:prstGeom>
          <a:ln w="25400">
            <a:solidFill>
              <a:srgbClr val="000000">
                <a:alpha val="4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48" name="Line">
            <a:extLst>
              <a:ext uri="{FF2B5EF4-FFF2-40B4-BE49-F238E27FC236}">
                <a16:creationId xmlns:a16="http://schemas.microsoft.com/office/drawing/2014/main" id="{A10A1681-E501-874C-8EA7-2B8DF9DCE52A}"/>
              </a:ext>
            </a:extLst>
          </p:cNvPr>
          <p:cNvSpPr/>
          <p:nvPr/>
        </p:nvSpPr>
        <p:spPr>
          <a:xfrm>
            <a:off x="6652692" y="3300975"/>
            <a:ext cx="218417" cy="509586"/>
          </a:xfrm>
          <a:prstGeom prst="line">
            <a:avLst/>
          </a:prstGeom>
          <a:ln w="25400">
            <a:solidFill>
              <a:srgbClr val="000000">
                <a:alpha val="4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49" name="very uniform…">
            <a:extLst>
              <a:ext uri="{FF2B5EF4-FFF2-40B4-BE49-F238E27FC236}">
                <a16:creationId xmlns:a16="http://schemas.microsoft.com/office/drawing/2014/main" id="{ACFF6275-B8EE-144E-9C9D-BAC1CB2E62C0}"/>
              </a:ext>
            </a:extLst>
          </p:cNvPr>
          <p:cNvSpPr txBox="1"/>
          <p:nvPr/>
        </p:nvSpPr>
        <p:spPr>
          <a:xfrm>
            <a:off x="7623329" y="4198797"/>
            <a:ext cx="1509386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rPr dirty="0">
                <a:solidFill>
                  <a:schemeClr val="tx1">
                    <a:lumMod val="50000"/>
                  </a:schemeClr>
                </a:solidFill>
              </a:rPr>
              <a:t>very uniform</a:t>
            </a:r>
          </a:p>
          <a:p>
            <a:pPr algn="ctr"/>
            <a:r>
              <a:rPr dirty="0">
                <a:solidFill>
                  <a:schemeClr val="tx1">
                    <a:lumMod val="50000"/>
                  </a:schemeClr>
                </a:solidFill>
              </a:rPr>
              <a:t>RMS ~20ppm</a:t>
            </a:r>
          </a:p>
        </p:txBody>
      </p:sp>
      <p:sp>
        <p:nvSpPr>
          <p:cNvPr id="50" name="Line">
            <a:extLst>
              <a:ext uri="{FF2B5EF4-FFF2-40B4-BE49-F238E27FC236}">
                <a16:creationId xmlns:a16="http://schemas.microsoft.com/office/drawing/2014/main" id="{725544D4-24F1-D449-8CCA-F4241398D0C0}"/>
              </a:ext>
            </a:extLst>
          </p:cNvPr>
          <p:cNvSpPr/>
          <p:nvPr/>
        </p:nvSpPr>
        <p:spPr>
          <a:xfrm flipV="1">
            <a:off x="4420316" y="3300178"/>
            <a:ext cx="740371" cy="290134"/>
          </a:xfrm>
          <a:prstGeom prst="line">
            <a:avLst/>
          </a:prstGeom>
          <a:ln w="25400">
            <a:solidFill>
              <a:srgbClr val="000000">
                <a:alpha val="4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51" name="Line">
            <a:extLst>
              <a:ext uri="{FF2B5EF4-FFF2-40B4-BE49-F238E27FC236}">
                <a16:creationId xmlns:a16="http://schemas.microsoft.com/office/drawing/2014/main" id="{B9FD81E8-2A88-3D4E-96E4-0454A484705F}"/>
              </a:ext>
            </a:extLst>
          </p:cNvPr>
          <p:cNvSpPr/>
          <p:nvPr/>
        </p:nvSpPr>
        <p:spPr>
          <a:xfrm flipV="1">
            <a:off x="3128124" y="3252826"/>
            <a:ext cx="505302" cy="360738"/>
          </a:xfrm>
          <a:prstGeom prst="line">
            <a:avLst/>
          </a:prstGeom>
          <a:ln w="25400">
            <a:solidFill>
              <a:srgbClr val="000000">
                <a:alpha val="4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21" name="Content Placeholder 7">
            <a:extLst>
              <a:ext uri="{FF2B5EF4-FFF2-40B4-BE49-F238E27FC236}">
                <a16:creationId xmlns:a16="http://schemas.microsoft.com/office/drawing/2014/main" id="{1434ADBD-997C-E044-840E-34B11555024C}"/>
              </a:ext>
            </a:extLst>
          </p:cNvPr>
          <p:cNvSpPr txBox="1">
            <a:spLocks/>
          </p:cNvSpPr>
          <p:nvPr/>
        </p:nvSpPr>
        <p:spPr>
          <a:xfrm>
            <a:off x="609600" y="963661"/>
            <a:ext cx="8686800" cy="501918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2000" dirty="0"/>
              <a:t>Trolley maps the field every 2-3 days</a:t>
            </a:r>
          </a:p>
        </p:txBody>
      </p:sp>
    </p:spTree>
    <p:extLst>
      <p:ext uri="{BB962C8B-B14F-4D97-AF65-F5344CB8AC3E}">
        <p14:creationId xmlns:p14="http://schemas.microsoft.com/office/powerpoint/2010/main" val="201398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Picture 288">
            <a:extLst>
              <a:ext uri="{FF2B5EF4-FFF2-40B4-BE49-F238E27FC236}">
                <a16:creationId xmlns:a16="http://schemas.microsoft.com/office/drawing/2014/main" id="{F31A342C-0357-2441-88A8-98EC5529E5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54" t="16675" r="16022" b="11601"/>
          <a:stretch/>
        </p:blipFill>
        <p:spPr>
          <a:xfrm>
            <a:off x="552571" y="4785970"/>
            <a:ext cx="1253324" cy="1166236"/>
          </a:xfrm>
          <a:prstGeom prst="ellipse">
            <a:avLst/>
          </a:prstGeom>
        </p:spPr>
      </p:pic>
      <p:pic>
        <p:nvPicPr>
          <p:cNvPr id="335" name="Picture 334">
            <a:extLst>
              <a:ext uri="{FF2B5EF4-FFF2-40B4-BE49-F238E27FC236}">
                <a16:creationId xmlns:a16="http://schemas.microsoft.com/office/drawing/2014/main" id="{8DA5291E-D51C-D64A-87EB-313B9398E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444" y="743888"/>
            <a:ext cx="2282593" cy="971386"/>
          </a:xfrm>
          <a:prstGeom prst="rect">
            <a:avLst/>
          </a:prstGeom>
        </p:spPr>
      </p:pic>
      <p:cxnSp>
        <p:nvCxnSpPr>
          <p:cNvPr id="337" name="Straight Arrow Connector 336">
            <a:extLst>
              <a:ext uri="{FF2B5EF4-FFF2-40B4-BE49-F238E27FC236}">
                <a16:creationId xmlns:a16="http://schemas.microsoft.com/office/drawing/2014/main" id="{29DBBBD9-03DF-784F-8E5D-ACF0C3BE88B4}"/>
              </a:ext>
            </a:extLst>
          </p:cNvPr>
          <p:cNvCxnSpPr>
            <a:cxnSpLocks/>
          </p:cNvCxnSpPr>
          <p:nvPr/>
        </p:nvCxnSpPr>
        <p:spPr>
          <a:xfrm flipV="1">
            <a:off x="458642" y="88284"/>
            <a:ext cx="0" cy="22683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TextBox 343">
            <a:extLst>
              <a:ext uri="{FF2B5EF4-FFF2-40B4-BE49-F238E27FC236}">
                <a16:creationId xmlns:a16="http://schemas.microsoft.com/office/drawing/2014/main" id="{98FAB52B-7E4A-7D40-8140-0DBFF5A3A23D}"/>
              </a:ext>
            </a:extLst>
          </p:cNvPr>
          <p:cNvSpPr txBox="1"/>
          <p:nvPr/>
        </p:nvSpPr>
        <p:spPr>
          <a:xfrm rot="16200000">
            <a:off x="164407" y="1912053"/>
            <a:ext cx="34977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0°</a:t>
            </a: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61BF9B2-7FE6-4B43-8255-39E73C256530}"/>
              </a:ext>
            </a:extLst>
          </p:cNvPr>
          <p:cNvSpPr txBox="1"/>
          <p:nvPr/>
        </p:nvSpPr>
        <p:spPr>
          <a:xfrm rot="16200000">
            <a:off x="68226" y="107539"/>
            <a:ext cx="54213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360°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85A9A855-17B3-CD49-B2BE-DFB5BDC5F454}"/>
              </a:ext>
            </a:extLst>
          </p:cNvPr>
          <p:cNvSpPr txBox="1"/>
          <p:nvPr/>
        </p:nvSpPr>
        <p:spPr>
          <a:xfrm rot="16200000">
            <a:off x="68226" y="1076969"/>
            <a:ext cx="54213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180°</a:t>
            </a:r>
          </a:p>
        </p:txBody>
      </p:sp>
      <p:cxnSp>
        <p:nvCxnSpPr>
          <p:cNvPr id="324" name="Straight Arrow Connector 323">
            <a:extLst>
              <a:ext uri="{FF2B5EF4-FFF2-40B4-BE49-F238E27FC236}">
                <a16:creationId xmlns:a16="http://schemas.microsoft.com/office/drawing/2014/main" id="{8E702AB5-7272-5E40-B9C5-6D6641E13EFF}"/>
              </a:ext>
            </a:extLst>
          </p:cNvPr>
          <p:cNvCxnSpPr>
            <a:cxnSpLocks/>
          </p:cNvCxnSpPr>
          <p:nvPr/>
        </p:nvCxnSpPr>
        <p:spPr>
          <a:xfrm>
            <a:off x="458642" y="2350332"/>
            <a:ext cx="8559079" cy="62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>
            <a:extLst>
              <a:ext uri="{FF2B5EF4-FFF2-40B4-BE49-F238E27FC236}">
                <a16:creationId xmlns:a16="http://schemas.microsoft.com/office/drawing/2014/main" id="{1AD42BA4-4BD3-5446-8DB3-6ADC75900A5D}"/>
              </a:ext>
            </a:extLst>
          </p:cNvPr>
          <p:cNvSpPr txBox="1"/>
          <p:nvPr/>
        </p:nvSpPr>
        <p:spPr>
          <a:xfrm>
            <a:off x="1044383" y="2113812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0</a:t>
            </a:r>
          </a:p>
        </p:txBody>
      </p:sp>
      <p:pic>
        <p:nvPicPr>
          <p:cNvPr id="355" name="Picture 354">
            <a:extLst>
              <a:ext uri="{FF2B5EF4-FFF2-40B4-BE49-F238E27FC236}">
                <a16:creationId xmlns:a16="http://schemas.microsoft.com/office/drawing/2014/main" id="{F9B6127F-36AA-4347-87AE-29DFB3797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41" y="2422778"/>
            <a:ext cx="8874281" cy="731817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29758E66-6A9D-9E4C-84F1-3DDDB69B229D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930595" y="2930686"/>
            <a:ext cx="474292" cy="480561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A35B6647-3E4D-2F4E-91A3-1BDD379BE340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05402" y="3444351"/>
            <a:ext cx="455614" cy="469002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285DFAD5-D76B-E041-AF5B-ED6A960D07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6182" y="3439894"/>
            <a:ext cx="458600" cy="473458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FA6E4B21-F720-6A43-90E5-1AFC21FD61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403" y="3929368"/>
            <a:ext cx="463492" cy="459339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A5C665CC-B5B1-5444-9729-849693E8A2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6183" y="3925353"/>
            <a:ext cx="459991" cy="463354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E548D7A7-33B1-5E4D-B60B-C81FD573FA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5402" y="4397114"/>
            <a:ext cx="463492" cy="447619"/>
          </a:xfrm>
          <a:prstGeom prst="rect">
            <a:avLst/>
          </a:prstGeom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id="{083DFC09-05C7-7D4C-BC6F-0137A358315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67741" y="4397114"/>
            <a:ext cx="465201" cy="449269"/>
          </a:xfrm>
          <a:prstGeom prst="rect">
            <a:avLst/>
          </a:prstGeom>
        </p:spPr>
      </p:pic>
      <p:sp>
        <p:nvSpPr>
          <p:cNvPr id="147" name="Rectangle 146">
            <a:extLst>
              <a:ext uri="{FF2B5EF4-FFF2-40B4-BE49-F238E27FC236}">
                <a16:creationId xmlns:a16="http://schemas.microsoft.com/office/drawing/2014/main" id="{ED640789-8A50-464E-B495-BABDE2C9C56F}"/>
              </a:ext>
            </a:extLst>
          </p:cNvPr>
          <p:cNvSpPr/>
          <p:nvPr/>
        </p:nvSpPr>
        <p:spPr>
          <a:xfrm>
            <a:off x="1021514" y="3095871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7544A451-61EF-154A-8398-9E4673509AD1}"/>
              </a:ext>
            </a:extLst>
          </p:cNvPr>
          <p:cNvSpPr/>
          <p:nvPr/>
        </p:nvSpPr>
        <p:spPr>
          <a:xfrm>
            <a:off x="764007" y="3597976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6B3AD66F-BFE1-F644-A2FE-1ED2F345B1C9}"/>
              </a:ext>
            </a:extLst>
          </p:cNvPr>
          <p:cNvSpPr/>
          <p:nvPr/>
        </p:nvSpPr>
        <p:spPr>
          <a:xfrm>
            <a:off x="1249507" y="3597976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B760C612-0D8F-A047-BD7B-ED6F8D7FA3A7}"/>
              </a:ext>
            </a:extLst>
          </p:cNvPr>
          <p:cNvSpPr/>
          <p:nvPr/>
        </p:nvSpPr>
        <p:spPr>
          <a:xfrm>
            <a:off x="764007" y="4080623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0634A64D-A180-1B45-ACBC-21436026D8F6}"/>
              </a:ext>
            </a:extLst>
          </p:cNvPr>
          <p:cNvSpPr/>
          <p:nvPr/>
        </p:nvSpPr>
        <p:spPr>
          <a:xfrm>
            <a:off x="1249124" y="4066673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B455E4A-A7FC-F541-ACE8-7D88AC036EEB}"/>
              </a:ext>
            </a:extLst>
          </p:cNvPr>
          <p:cNvSpPr/>
          <p:nvPr/>
        </p:nvSpPr>
        <p:spPr>
          <a:xfrm>
            <a:off x="764007" y="4539962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3n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1569D772-CF9F-9C40-BF4F-9D8967BF65B7}"/>
              </a:ext>
            </a:extLst>
          </p:cNvPr>
          <p:cNvSpPr/>
          <p:nvPr/>
        </p:nvSpPr>
        <p:spPr>
          <a:xfrm>
            <a:off x="1242363" y="4546377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3s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048838-8E4E-8346-BC25-9B92B29DE730}"/>
              </a:ext>
            </a:extLst>
          </p:cNvPr>
          <p:cNvGrpSpPr/>
          <p:nvPr/>
        </p:nvGrpSpPr>
        <p:grpSpPr>
          <a:xfrm>
            <a:off x="2006390" y="76908"/>
            <a:ext cx="972763" cy="4311799"/>
            <a:chOff x="2006390" y="76908"/>
            <a:chExt cx="972763" cy="4311799"/>
          </a:xfrm>
        </p:grpSpPr>
        <p:pic>
          <p:nvPicPr>
            <p:cNvPr id="348" name="Picture 347">
              <a:extLst>
                <a:ext uri="{FF2B5EF4-FFF2-40B4-BE49-F238E27FC236}">
                  <a16:creationId xmlns:a16="http://schemas.microsoft.com/office/drawing/2014/main" id="{0C794C30-4241-D746-970D-A815790BC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 rot="16200000">
              <a:off x="1352163" y="732512"/>
              <a:ext cx="2282593" cy="971386"/>
            </a:xfrm>
            <a:prstGeom prst="rect">
              <a:avLst/>
            </a:prstGeom>
          </p:spPr>
        </p:pic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80C6FBF2-D767-9B4D-B94A-49EA72760B7A}"/>
                </a:ext>
              </a:extLst>
            </p:cNvPr>
            <p:cNvSpPr txBox="1"/>
            <p:nvPr/>
          </p:nvSpPr>
          <p:spPr>
            <a:xfrm>
              <a:off x="2345371" y="2113811"/>
              <a:ext cx="296876" cy="3002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51" dirty="0"/>
                <a:t>t</a:t>
              </a:r>
              <a:r>
                <a:rPr lang="en-US" sz="1351" baseline="-25000" dirty="0"/>
                <a:t>1</a:t>
              </a:r>
            </a:p>
          </p:txBody>
        </p:sp>
        <p:pic>
          <p:nvPicPr>
            <p:cNvPr id="226" name="Picture 225">
              <a:extLst>
                <a:ext uri="{FF2B5EF4-FFF2-40B4-BE49-F238E27FC236}">
                  <a16:creationId xmlns:a16="http://schemas.microsoft.com/office/drawing/2014/main" id="{71B3CA97-0753-AD4E-A55D-ECC854BB2F77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31582" y="2930686"/>
              <a:ext cx="474292" cy="480561"/>
            </a:xfrm>
            <a:prstGeom prst="rect">
              <a:avLst/>
            </a:prstGeom>
          </p:spPr>
        </p:pic>
        <p:pic>
          <p:nvPicPr>
            <p:cNvPr id="227" name="Picture 226">
              <a:extLst>
                <a:ext uri="{FF2B5EF4-FFF2-40B4-BE49-F238E27FC236}">
                  <a16:creationId xmlns:a16="http://schemas.microsoft.com/office/drawing/2014/main" id="{63AE766F-B304-2E41-9A53-6F77A97652E1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35000"/>
            </a:blip>
            <a:stretch>
              <a:fillRect/>
            </a:stretch>
          </p:blipFill>
          <p:spPr>
            <a:xfrm>
              <a:off x="2006390" y="3444351"/>
              <a:ext cx="455614" cy="469002"/>
            </a:xfrm>
            <a:prstGeom prst="rect">
              <a:avLst/>
            </a:prstGeom>
          </p:spPr>
        </p:pic>
        <p:pic>
          <p:nvPicPr>
            <p:cNvPr id="228" name="Picture 227">
              <a:extLst>
                <a:ext uri="{FF2B5EF4-FFF2-40B4-BE49-F238E27FC236}">
                  <a16:creationId xmlns:a16="http://schemas.microsoft.com/office/drawing/2014/main" id="{406F0120-C7DF-5B43-9AB8-1809AD0FD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35000"/>
            </a:blip>
            <a:stretch>
              <a:fillRect/>
            </a:stretch>
          </p:blipFill>
          <p:spPr>
            <a:xfrm>
              <a:off x="2477170" y="3439894"/>
              <a:ext cx="458600" cy="473458"/>
            </a:xfrm>
            <a:prstGeom prst="rect">
              <a:avLst/>
            </a:prstGeom>
          </p:spPr>
        </p:pic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AC2B1124-795B-F447-8806-AC5AAC507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 amt="5000"/>
            </a:blip>
            <a:stretch>
              <a:fillRect/>
            </a:stretch>
          </p:blipFill>
          <p:spPr>
            <a:xfrm>
              <a:off x="2006390" y="3929368"/>
              <a:ext cx="463492" cy="459339"/>
            </a:xfrm>
            <a:prstGeom prst="rect">
              <a:avLst/>
            </a:prstGeom>
          </p:spPr>
        </p:pic>
        <p:pic>
          <p:nvPicPr>
            <p:cNvPr id="230" name="Picture 229">
              <a:extLst>
                <a:ext uri="{FF2B5EF4-FFF2-40B4-BE49-F238E27FC236}">
                  <a16:creationId xmlns:a16="http://schemas.microsoft.com/office/drawing/2014/main" id="{E6DDA973-92E8-D442-A3A4-812B71A55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alphaModFix amt="5000"/>
            </a:blip>
            <a:stretch>
              <a:fillRect/>
            </a:stretch>
          </p:blipFill>
          <p:spPr>
            <a:xfrm>
              <a:off x="2477170" y="3925353"/>
              <a:ext cx="459991" cy="463354"/>
            </a:xfrm>
            <a:prstGeom prst="rect">
              <a:avLst/>
            </a:prstGeom>
          </p:spPr>
        </p:pic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C5E0EA1A-453D-464A-B2AE-660A5050FB40}"/>
                </a:ext>
              </a:extLst>
            </p:cNvPr>
            <p:cNvSpPr/>
            <p:nvPr/>
          </p:nvSpPr>
          <p:spPr>
            <a:xfrm>
              <a:off x="2322502" y="3095871"/>
              <a:ext cx="315792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rgbClr val="FF0000"/>
                  </a:solidFill>
                </a:rPr>
                <a:t>B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0</a:t>
              </a:r>
              <a:r>
                <a:rPr lang="en-US" sz="1051" dirty="0">
                  <a:solidFill>
                    <a:srgbClr val="FF0000"/>
                  </a:solidFill>
                </a:rPr>
                <a:t>(t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1</a:t>
              </a:r>
              <a:r>
                <a:rPr lang="en-US" sz="1051" dirty="0">
                  <a:solidFill>
                    <a:srgbClr val="FF0000"/>
                  </a:solidFill>
                </a:rPr>
                <a:t>)</a:t>
              </a:r>
              <a:endParaRPr lang="en-US" sz="1051" dirty="0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4ABAFD81-FE96-6145-8E8F-45097BA4B5AC}"/>
                </a:ext>
              </a:extLst>
            </p:cNvPr>
            <p:cNvSpPr/>
            <p:nvPr/>
          </p:nvSpPr>
          <p:spPr>
            <a:xfrm>
              <a:off x="2064995" y="3597976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1n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5DE03F29-62FB-6048-B66F-297E85B7C6BC}"/>
                </a:ext>
              </a:extLst>
            </p:cNvPr>
            <p:cNvSpPr/>
            <p:nvPr/>
          </p:nvSpPr>
          <p:spPr>
            <a:xfrm>
              <a:off x="2550495" y="3597976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1s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ED5CC103-DE1E-5D45-94BF-2F3807D88B29}"/>
                </a:ext>
              </a:extLst>
            </p:cNvPr>
            <p:cNvSpPr/>
            <p:nvPr/>
          </p:nvSpPr>
          <p:spPr>
            <a:xfrm>
              <a:off x="2064995" y="4080623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2n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1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CCAEAB38-E8D8-8842-9B2A-E57A5BB24692}"/>
                </a:ext>
              </a:extLst>
            </p:cNvPr>
            <p:cNvSpPr/>
            <p:nvPr/>
          </p:nvSpPr>
          <p:spPr>
            <a:xfrm>
              <a:off x="2550112" y="4066673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2s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1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40D307A-1BE3-C040-80A2-A3D5B2529818}"/>
              </a:ext>
            </a:extLst>
          </p:cNvPr>
          <p:cNvGrpSpPr/>
          <p:nvPr/>
        </p:nvGrpSpPr>
        <p:grpSpPr>
          <a:xfrm>
            <a:off x="4891495" y="54154"/>
            <a:ext cx="976414" cy="4328961"/>
            <a:chOff x="4891495" y="54154"/>
            <a:chExt cx="976414" cy="4328961"/>
          </a:xfrm>
        </p:grpSpPr>
        <p:pic>
          <p:nvPicPr>
            <p:cNvPr id="350" name="Picture 349">
              <a:extLst>
                <a:ext uri="{FF2B5EF4-FFF2-40B4-BE49-F238E27FC236}">
                  <a16:creationId xmlns:a16="http://schemas.microsoft.com/office/drawing/2014/main" id="{2A17239B-B4B6-3F4F-8811-EA68E5727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 rot="16200000">
              <a:off x="4240919" y="709758"/>
              <a:ext cx="2282593" cy="971386"/>
            </a:xfrm>
            <a:prstGeom prst="rect">
              <a:avLst/>
            </a:prstGeom>
          </p:spPr>
        </p:pic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D857741D-127C-2641-9A82-5A02F93F994B}"/>
                </a:ext>
              </a:extLst>
            </p:cNvPr>
            <p:cNvSpPr txBox="1"/>
            <p:nvPr/>
          </p:nvSpPr>
          <p:spPr>
            <a:xfrm>
              <a:off x="5211531" y="2113809"/>
              <a:ext cx="296876" cy="3002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51" dirty="0"/>
                <a:t>t</a:t>
              </a:r>
              <a:r>
                <a:rPr lang="en-US" sz="1351" baseline="-25000" dirty="0"/>
                <a:t>3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1063227-C31B-D84B-AC80-68B38738E56C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16687" y="2925094"/>
              <a:ext cx="474292" cy="480561"/>
            </a:xfrm>
            <a:prstGeom prst="rect">
              <a:avLst/>
            </a:prstGeom>
          </p:spPr>
        </p:pic>
        <p:pic>
          <p:nvPicPr>
            <p:cNvPr id="162" name="Picture 161">
              <a:extLst>
                <a:ext uri="{FF2B5EF4-FFF2-40B4-BE49-F238E27FC236}">
                  <a16:creationId xmlns:a16="http://schemas.microsoft.com/office/drawing/2014/main" id="{AB221868-27C5-C541-B51C-9E8C01B1E159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35000"/>
            </a:blip>
            <a:stretch>
              <a:fillRect/>
            </a:stretch>
          </p:blipFill>
          <p:spPr>
            <a:xfrm>
              <a:off x="4891495" y="3438759"/>
              <a:ext cx="455614" cy="469002"/>
            </a:xfrm>
            <a:prstGeom prst="rect">
              <a:avLst/>
            </a:prstGeom>
          </p:spPr>
        </p:pic>
        <p:pic>
          <p:nvPicPr>
            <p:cNvPr id="163" name="Picture 162">
              <a:extLst>
                <a:ext uri="{FF2B5EF4-FFF2-40B4-BE49-F238E27FC236}">
                  <a16:creationId xmlns:a16="http://schemas.microsoft.com/office/drawing/2014/main" id="{F2F8F7AC-B26B-DC47-8E95-7614AA420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35000"/>
            </a:blip>
            <a:stretch>
              <a:fillRect/>
            </a:stretch>
          </p:blipFill>
          <p:spPr>
            <a:xfrm>
              <a:off x="5362275" y="3434302"/>
              <a:ext cx="458600" cy="473458"/>
            </a:xfrm>
            <a:prstGeom prst="rect">
              <a:avLst/>
            </a:prstGeom>
          </p:spPr>
        </p:pic>
        <p:pic>
          <p:nvPicPr>
            <p:cNvPr id="164" name="Picture 163">
              <a:extLst>
                <a:ext uri="{FF2B5EF4-FFF2-40B4-BE49-F238E27FC236}">
                  <a16:creationId xmlns:a16="http://schemas.microsoft.com/office/drawing/2014/main" id="{76313145-D1D4-F64B-B695-0845A74B0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 amt="5000"/>
            </a:blip>
            <a:stretch>
              <a:fillRect/>
            </a:stretch>
          </p:blipFill>
          <p:spPr>
            <a:xfrm>
              <a:off x="4891495" y="3923776"/>
              <a:ext cx="463492" cy="459339"/>
            </a:xfrm>
            <a:prstGeom prst="rect">
              <a:avLst/>
            </a:prstGeom>
          </p:spPr>
        </p:pic>
        <p:pic>
          <p:nvPicPr>
            <p:cNvPr id="165" name="Picture 164">
              <a:extLst>
                <a:ext uri="{FF2B5EF4-FFF2-40B4-BE49-F238E27FC236}">
                  <a16:creationId xmlns:a16="http://schemas.microsoft.com/office/drawing/2014/main" id="{0520215C-12A7-4643-92D3-D1DEDE540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alphaModFix amt="5000"/>
            </a:blip>
            <a:stretch>
              <a:fillRect/>
            </a:stretch>
          </p:blipFill>
          <p:spPr>
            <a:xfrm>
              <a:off x="5362275" y="3919761"/>
              <a:ext cx="459991" cy="463354"/>
            </a:xfrm>
            <a:prstGeom prst="rect">
              <a:avLst/>
            </a:prstGeom>
          </p:spPr>
        </p:pic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E331B047-7BAD-1B46-96BB-2C632284275A}"/>
                </a:ext>
              </a:extLst>
            </p:cNvPr>
            <p:cNvSpPr/>
            <p:nvPr/>
          </p:nvSpPr>
          <p:spPr>
            <a:xfrm>
              <a:off x="5207607" y="3090279"/>
              <a:ext cx="315792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rgbClr val="FF0000"/>
                  </a:solidFill>
                </a:rPr>
                <a:t>B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0</a:t>
              </a:r>
              <a:r>
                <a:rPr lang="en-US" sz="1051" dirty="0">
                  <a:solidFill>
                    <a:srgbClr val="FF0000"/>
                  </a:solidFill>
                </a:rPr>
                <a:t>(t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3</a:t>
              </a:r>
              <a:r>
                <a:rPr lang="en-US" sz="1051" dirty="0">
                  <a:solidFill>
                    <a:srgbClr val="FF0000"/>
                  </a:solidFill>
                </a:rPr>
                <a:t>)</a:t>
              </a:r>
              <a:endParaRPr lang="en-US" sz="1051" dirty="0"/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1DA15BD7-599A-3E46-98B1-E0D9AC35E8A3}"/>
                </a:ext>
              </a:extLst>
            </p:cNvPr>
            <p:cNvSpPr/>
            <p:nvPr/>
          </p:nvSpPr>
          <p:spPr>
            <a:xfrm>
              <a:off x="4950100" y="3592384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1n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3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E4D51435-4FFA-3E48-A5E7-013498BFD061}"/>
                </a:ext>
              </a:extLst>
            </p:cNvPr>
            <p:cNvSpPr/>
            <p:nvPr/>
          </p:nvSpPr>
          <p:spPr>
            <a:xfrm>
              <a:off x="5435600" y="3592384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1s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3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A266CEC4-62C9-174A-8D60-08282F1106BE}"/>
                </a:ext>
              </a:extLst>
            </p:cNvPr>
            <p:cNvSpPr/>
            <p:nvPr/>
          </p:nvSpPr>
          <p:spPr>
            <a:xfrm>
              <a:off x="4950100" y="4075031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2n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3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B2511249-B65A-9D41-A6A9-BEA650934684}"/>
                </a:ext>
              </a:extLst>
            </p:cNvPr>
            <p:cNvSpPr/>
            <p:nvPr/>
          </p:nvSpPr>
          <p:spPr>
            <a:xfrm>
              <a:off x="5435217" y="4061081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2s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3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5834E96-D6F9-064A-BB23-73DFC937B164}"/>
              </a:ext>
            </a:extLst>
          </p:cNvPr>
          <p:cNvGrpSpPr/>
          <p:nvPr/>
        </p:nvGrpSpPr>
        <p:grpSpPr>
          <a:xfrm>
            <a:off x="7589095" y="31401"/>
            <a:ext cx="1600499" cy="5920805"/>
            <a:chOff x="7589095" y="31401"/>
            <a:chExt cx="1600499" cy="5920805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EBA21EF2-4FD0-2D4A-B838-9114F3767E46}"/>
                </a:ext>
              </a:extLst>
            </p:cNvPr>
            <p:cNvSpPr txBox="1"/>
            <p:nvPr/>
          </p:nvSpPr>
          <p:spPr>
            <a:xfrm>
              <a:off x="8956838" y="2162958"/>
              <a:ext cx="232756" cy="3002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51" dirty="0"/>
                <a:t>t</a:t>
              </a:r>
              <a:endParaRPr lang="en-US" sz="1351" baseline="-25000" dirty="0"/>
            </a:p>
          </p:txBody>
        </p:sp>
        <p:pic>
          <p:nvPicPr>
            <p:cNvPr id="207" name="Picture 206">
              <a:extLst>
                <a:ext uri="{FF2B5EF4-FFF2-40B4-BE49-F238E27FC236}">
                  <a16:creationId xmlns:a16="http://schemas.microsoft.com/office/drawing/2014/main" id="{9DF3BC4E-F085-CC4D-8683-CC4BE68F64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12254" t="16675" r="16022" b="11601"/>
            <a:stretch/>
          </p:blipFill>
          <p:spPr>
            <a:xfrm>
              <a:off x="7589095" y="4785970"/>
              <a:ext cx="1253324" cy="1166236"/>
            </a:xfrm>
            <a:prstGeom prst="ellipse">
              <a:avLst/>
            </a:prstGeom>
          </p:spPr>
        </p:pic>
        <p:pic>
          <p:nvPicPr>
            <p:cNvPr id="352" name="Picture 351">
              <a:extLst>
                <a:ext uri="{FF2B5EF4-FFF2-40B4-BE49-F238E27FC236}">
                  <a16:creationId xmlns:a16="http://schemas.microsoft.com/office/drawing/2014/main" id="{F54CAF32-C29F-9C44-A806-52128DBB1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7087297" y="687005"/>
              <a:ext cx="2282593" cy="971386"/>
            </a:xfrm>
            <a:prstGeom prst="rect">
              <a:avLst/>
            </a:prstGeom>
          </p:spPr>
        </p:pic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211B197F-9D8C-1B4E-B7C2-F39EC3AC41F0}"/>
                </a:ext>
              </a:extLst>
            </p:cNvPr>
            <p:cNvSpPr txBox="1"/>
            <p:nvPr/>
          </p:nvSpPr>
          <p:spPr>
            <a:xfrm>
              <a:off x="8029313" y="2105764"/>
              <a:ext cx="296876" cy="3002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51" dirty="0"/>
                <a:t>t</a:t>
              </a:r>
              <a:r>
                <a:rPr lang="en-US" sz="1351" baseline="-25000" dirty="0"/>
                <a:t>5</a:t>
              </a:r>
            </a:p>
          </p:txBody>
        </p:sp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4D2BBC4C-F938-B043-931A-BEE547171C53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97434" y="2925094"/>
              <a:ext cx="474292" cy="480561"/>
            </a:xfrm>
            <a:prstGeom prst="rect">
              <a:avLst/>
            </a:prstGeom>
          </p:spPr>
        </p:pic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FB2530B4-A4A3-364A-897F-23DD8C6C7A94}"/>
                </a:ext>
              </a:extLst>
            </p:cNvPr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72241" y="3438759"/>
              <a:ext cx="455614" cy="469002"/>
            </a:xfrm>
            <a:prstGeom prst="rect">
              <a:avLst/>
            </a:prstGeom>
          </p:spPr>
        </p:pic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C94B0890-E1A6-B943-8559-0696C9FFF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43021" y="3434302"/>
              <a:ext cx="458600" cy="473458"/>
            </a:xfrm>
            <a:prstGeom prst="rect">
              <a:avLst/>
            </a:prstGeom>
          </p:spPr>
        </p:pic>
        <p:pic>
          <p:nvPicPr>
            <p:cNvPr id="174" name="Picture 173">
              <a:extLst>
                <a:ext uri="{FF2B5EF4-FFF2-40B4-BE49-F238E27FC236}">
                  <a16:creationId xmlns:a16="http://schemas.microsoft.com/office/drawing/2014/main" id="{5476ED94-AC84-2C4F-85FF-57C0E19A1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772241" y="3923776"/>
              <a:ext cx="463492" cy="459339"/>
            </a:xfrm>
            <a:prstGeom prst="rect">
              <a:avLst/>
            </a:prstGeom>
          </p:spPr>
        </p:pic>
        <p:pic>
          <p:nvPicPr>
            <p:cNvPr id="175" name="Picture 174">
              <a:extLst>
                <a:ext uri="{FF2B5EF4-FFF2-40B4-BE49-F238E27FC236}">
                  <a16:creationId xmlns:a16="http://schemas.microsoft.com/office/drawing/2014/main" id="{D0BF58EE-97E0-F54B-806C-7C2BB1069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243021" y="3919761"/>
              <a:ext cx="459991" cy="463354"/>
            </a:xfrm>
            <a:prstGeom prst="rect">
              <a:avLst/>
            </a:prstGeom>
          </p:spPr>
        </p:pic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A46570F3-05BA-7A4F-A11D-D4918CECA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72241" y="4391522"/>
              <a:ext cx="463492" cy="447619"/>
            </a:xfrm>
            <a:prstGeom prst="rect">
              <a:avLst/>
            </a:prstGeom>
          </p:spPr>
        </p:pic>
        <p:pic>
          <p:nvPicPr>
            <p:cNvPr id="177" name="Picture 176">
              <a:extLst>
                <a:ext uri="{FF2B5EF4-FFF2-40B4-BE49-F238E27FC236}">
                  <a16:creationId xmlns:a16="http://schemas.microsoft.com/office/drawing/2014/main" id="{F79DAD3A-1AEC-ED46-8773-D6F72E5C4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234580" y="4391522"/>
              <a:ext cx="465201" cy="449269"/>
            </a:xfrm>
            <a:prstGeom prst="rect">
              <a:avLst/>
            </a:prstGeom>
          </p:spPr>
        </p:pic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0A23E454-823F-D74B-A311-4EBEED9AA8B8}"/>
                </a:ext>
              </a:extLst>
            </p:cNvPr>
            <p:cNvSpPr/>
            <p:nvPr/>
          </p:nvSpPr>
          <p:spPr>
            <a:xfrm>
              <a:off x="8088353" y="3090279"/>
              <a:ext cx="315792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rgbClr val="FF0000"/>
                  </a:solidFill>
                </a:rPr>
                <a:t>B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0</a:t>
              </a:r>
              <a:r>
                <a:rPr lang="en-US" sz="1051" dirty="0">
                  <a:solidFill>
                    <a:srgbClr val="FF0000"/>
                  </a:solidFill>
                </a:rPr>
                <a:t>(t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5</a:t>
              </a:r>
              <a:r>
                <a:rPr lang="en-US" sz="1051" dirty="0">
                  <a:solidFill>
                    <a:srgbClr val="FF0000"/>
                  </a:solidFill>
                </a:rPr>
                <a:t>)</a:t>
              </a:r>
              <a:endParaRPr lang="en-US" sz="1051" dirty="0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84345CC2-BBE3-8D4C-9D15-4C2A678FD7F8}"/>
                </a:ext>
              </a:extLst>
            </p:cNvPr>
            <p:cNvSpPr/>
            <p:nvPr/>
          </p:nvSpPr>
          <p:spPr>
            <a:xfrm>
              <a:off x="7830846" y="3592384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1n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5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A7F7683E-9519-E341-9C79-21B36D9F21AE}"/>
                </a:ext>
              </a:extLst>
            </p:cNvPr>
            <p:cNvSpPr/>
            <p:nvPr/>
          </p:nvSpPr>
          <p:spPr>
            <a:xfrm>
              <a:off x="8316346" y="3592384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1s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5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62398D39-6F30-084F-A0FB-1A9D0D9F4EAD}"/>
                </a:ext>
              </a:extLst>
            </p:cNvPr>
            <p:cNvSpPr/>
            <p:nvPr/>
          </p:nvSpPr>
          <p:spPr>
            <a:xfrm>
              <a:off x="7830846" y="4075031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2n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5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2FC42BFA-1DDA-EC4B-B30B-4EAD3250D0A6}"/>
                </a:ext>
              </a:extLst>
            </p:cNvPr>
            <p:cNvSpPr/>
            <p:nvPr/>
          </p:nvSpPr>
          <p:spPr>
            <a:xfrm>
              <a:off x="8315963" y="4061081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2s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5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B76750AE-91B3-CD41-94F0-E1F3E48B1E6A}"/>
                </a:ext>
              </a:extLst>
            </p:cNvPr>
            <p:cNvSpPr/>
            <p:nvPr/>
          </p:nvSpPr>
          <p:spPr>
            <a:xfrm>
              <a:off x="7830846" y="4534370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6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6">
                      <a:lumMod val="75000"/>
                    </a:schemeClr>
                  </a:solidFill>
                </a:rPr>
                <a:t>3n</a:t>
              </a:r>
              <a:r>
                <a:rPr lang="en-US" sz="1051" dirty="0">
                  <a:solidFill>
                    <a:schemeClr val="accent6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6">
                      <a:lumMod val="75000"/>
                    </a:schemeClr>
                  </a:solidFill>
                </a:rPr>
                <a:t>5</a:t>
              </a:r>
              <a:r>
                <a:rPr lang="en-US" sz="1051" dirty="0">
                  <a:solidFill>
                    <a:schemeClr val="accent6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D6B5A2E8-6BBF-2C4F-ADDC-31C2FB6863EA}"/>
                </a:ext>
              </a:extLst>
            </p:cNvPr>
            <p:cNvSpPr/>
            <p:nvPr/>
          </p:nvSpPr>
          <p:spPr>
            <a:xfrm>
              <a:off x="8309201" y="4540785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6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6">
                      <a:lumMod val="75000"/>
                    </a:schemeClr>
                  </a:solidFill>
                </a:rPr>
                <a:t>3s</a:t>
              </a:r>
              <a:r>
                <a:rPr lang="en-US" sz="1051" dirty="0">
                  <a:solidFill>
                    <a:schemeClr val="accent6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6">
                      <a:lumMod val="75000"/>
                    </a:schemeClr>
                  </a:solidFill>
                </a:rPr>
                <a:t>5</a:t>
              </a:r>
              <a:r>
                <a:rPr lang="en-US" sz="1051" dirty="0">
                  <a:solidFill>
                    <a:schemeClr val="accent6">
                      <a:lumMod val="75000"/>
                    </a:schemeClr>
                  </a:solidFill>
                </a:rPr>
                <a:t>)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61F99B0-8050-DF47-95A1-3C8F1CDD935E}"/>
              </a:ext>
            </a:extLst>
          </p:cNvPr>
          <p:cNvGrpSpPr/>
          <p:nvPr/>
        </p:nvGrpSpPr>
        <p:grpSpPr>
          <a:xfrm>
            <a:off x="6318207" y="42778"/>
            <a:ext cx="1036458" cy="4350399"/>
            <a:chOff x="6318207" y="42778"/>
            <a:chExt cx="1036458" cy="4350399"/>
          </a:xfrm>
        </p:grpSpPr>
        <p:pic>
          <p:nvPicPr>
            <p:cNvPr id="351" name="Picture 350">
              <a:extLst>
                <a:ext uri="{FF2B5EF4-FFF2-40B4-BE49-F238E27FC236}">
                  <a16:creationId xmlns:a16="http://schemas.microsoft.com/office/drawing/2014/main" id="{2469A5AA-1FC8-C848-AE5B-DACC62781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 rot="16200000">
              <a:off x="5727675" y="698382"/>
              <a:ext cx="2282593" cy="971386"/>
            </a:xfrm>
            <a:prstGeom prst="rect">
              <a:avLst/>
            </a:prstGeom>
          </p:spPr>
        </p:pic>
        <p:sp>
          <p:nvSpPr>
            <p:cNvPr id="331" name="TextBox 330">
              <a:extLst>
                <a:ext uri="{FF2B5EF4-FFF2-40B4-BE49-F238E27FC236}">
                  <a16:creationId xmlns:a16="http://schemas.microsoft.com/office/drawing/2014/main" id="{3D8CE4D9-21A2-8E47-B28C-F9728B58C900}"/>
                </a:ext>
              </a:extLst>
            </p:cNvPr>
            <p:cNvSpPr txBox="1"/>
            <p:nvPr/>
          </p:nvSpPr>
          <p:spPr>
            <a:xfrm>
              <a:off x="6675282" y="2113809"/>
              <a:ext cx="296876" cy="3002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51" dirty="0"/>
                <a:t>t</a:t>
              </a:r>
              <a:r>
                <a:rPr lang="en-US" sz="1351" baseline="-25000" dirty="0"/>
                <a:t>4</a:t>
              </a:r>
            </a:p>
          </p:txBody>
        </p:sp>
        <p:pic>
          <p:nvPicPr>
            <p:cNvPr id="185" name="Picture 184">
              <a:extLst>
                <a:ext uri="{FF2B5EF4-FFF2-40B4-BE49-F238E27FC236}">
                  <a16:creationId xmlns:a16="http://schemas.microsoft.com/office/drawing/2014/main" id="{F10F2D24-9046-E142-9296-373EC43E842F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3399" y="2935156"/>
              <a:ext cx="474292" cy="480561"/>
            </a:xfrm>
            <a:prstGeom prst="rect">
              <a:avLst/>
            </a:prstGeom>
          </p:spPr>
        </p:pic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58DFF02B-D4D3-2F4A-9923-CA4B3D436560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35000"/>
            </a:blip>
            <a:stretch>
              <a:fillRect/>
            </a:stretch>
          </p:blipFill>
          <p:spPr>
            <a:xfrm>
              <a:off x="6318207" y="3448821"/>
              <a:ext cx="455614" cy="469002"/>
            </a:xfrm>
            <a:prstGeom prst="rect">
              <a:avLst/>
            </a:prstGeom>
          </p:spPr>
        </p:pic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66C3D786-5691-4940-9125-73971BDE7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35000"/>
            </a:blip>
            <a:stretch>
              <a:fillRect/>
            </a:stretch>
          </p:blipFill>
          <p:spPr>
            <a:xfrm>
              <a:off x="6788987" y="3444364"/>
              <a:ext cx="458600" cy="473458"/>
            </a:xfrm>
            <a:prstGeom prst="rect">
              <a:avLst/>
            </a:prstGeom>
          </p:spPr>
        </p:pic>
        <p:pic>
          <p:nvPicPr>
            <p:cNvPr id="188" name="Picture 187">
              <a:extLst>
                <a:ext uri="{FF2B5EF4-FFF2-40B4-BE49-F238E27FC236}">
                  <a16:creationId xmlns:a16="http://schemas.microsoft.com/office/drawing/2014/main" id="{D5B9B42B-4D8E-A046-A3A2-3BE2E3096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 amt="5000"/>
            </a:blip>
            <a:stretch>
              <a:fillRect/>
            </a:stretch>
          </p:blipFill>
          <p:spPr>
            <a:xfrm>
              <a:off x="6318207" y="3933838"/>
              <a:ext cx="463492" cy="459339"/>
            </a:xfrm>
            <a:prstGeom prst="rect">
              <a:avLst/>
            </a:prstGeom>
          </p:spPr>
        </p:pic>
        <p:pic>
          <p:nvPicPr>
            <p:cNvPr id="189" name="Picture 188">
              <a:extLst>
                <a:ext uri="{FF2B5EF4-FFF2-40B4-BE49-F238E27FC236}">
                  <a16:creationId xmlns:a16="http://schemas.microsoft.com/office/drawing/2014/main" id="{980D31C0-6329-6043-8E69-4FD7CA0D16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alphaModFix amt="5000"/>
            </a:blip>
            <a:stretch>
              <a:fillRect/>
            </a:stretch>
          </p:blipFill>
          <p:spPr>
            <a:xfrm>
              <a:off x="6788987" y="3929823"/>
              <a:ext cx="459991" cy="463354"/>
            </a:xfrm>
            <a:prstGeom prst="rect">
              <a:avLst/>
            </a:prstGeom>
          </p:spPr>
        </p:pic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2D5C66AA-61AA-3449-924F-CC1EB1698989}"/>
                </a:ext>
              </a:extLst>
            </p:cNvPr>
            <p:cNvSpPr/>
            <p:nvPr/>
          </p:nvSpPr>
          <p:spPr>
            <a:xfrm>
              <a:off x="6634319" y="3100341"/>
              <a:ext cx="315792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rgbClr val="FF0000"/>
                  </a:solidFill>
                </a:rPr>
                <a:t>B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0</a:t>
              </a:r>
              <a:r>
                <a:rPr lang="en-US" sz="1051" dirty="0">
                  <a:solidFill>
                    <a:srgbClr val="FF0000"/>
                  </a:solidFill>
                </a:rPr>
                <a:t>(t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4</a:t>
              </a:r>
              <a:r>
                <a:rPr lang="en-US" sz="1051" dirty="0">
                  <a:solidFill>
                    <a:srgbClr val="FF0000"/>
                  </a:solidFill>
                </a:rPr>
                <a:t>)</a:t>
              </a:r>
              <a:endParaRPr lang="en-US" sz="1051" dirty="0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86A6D5AB-74CC-214C-91E8-2CE0C7375142}"/>
                </a:ext>
              </a:extLst>
            </p:cNvPr>
            <p:cNvSpPr/>
            <p:nvPr/>
          </p:nvSpPr>
          <p:spPr>
            <a:xfrm>
              <a:off x="6376812" y="3602446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1n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4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B4A2E430-9779-AE47-94F1-3645C7070A45}"/>
                </a:ext>
              </a:extLst>
            </p:cNvPr>
            <p:cNvSpPr/>
            <p:nvPr/>
          </p:nvSpPr>
          <p:spPr>
            <a:xfrm>
              <a:off x="6862312" y="3602446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1s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4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34872025-CC99-5F46-A636-CEC4D538EB89}"/>
                </a:ext>
              </a:extLst>
            </p:cNvPr>
            <p:cNvSpPr/>
            <p:nvPr/>
          </p:nvSpPr>
          <p:spPr>
            <a:xfrm>
              <a:off x="6376812" y="4085093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2n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4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DB1FDEED-83FA-474A-892F-101DE474210C}"/>
                </a:ext>
              </a:extLst>
            </p:cNvPr>
            <p:cNvSpPr/>
            <p:nvPr/>
          </p:nvSpPr>
          <p:spPr>
            <a:xfrm>
              <a:off x="6861929" y="4071143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2s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4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5615E98-3572-FC4F-B5D0-096ECFC564BA}"/>
              </a:ext>
            </a:extLst>
          </p:cNvPr>
          <p:cNvGrpSpPr/>
          <p:nvPr/>
        </p:nvGrpSpPr>
        <p:grpSpPr>
          <a:xfrm>
            <a:off x="3409768" y="70871"/>
            <a:ext cx="971386" cy="4312244"/>
            <a:chOff x="3409768" y="70871"/>
            <a:chExt cx="971386" cy="4312244"/>
          </a:xfrm>
        </p:grpSpPr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F7213822-A82C-C44A-94BD-7DC29C772A02}"/>
                </a:ext>
              </a:extLst>
            </p:cNvPr>
            <p:cNvSpPr txBox="1"/>
            <p:nvPr/>
          </p:nvSpPr>
          <p:spPr>
            <a:xfrm>
              <a:off x="3671502" y="2113810"/>
              <a:ext cx="296876" cy="3002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51" dirty="0"/>
                <a:t>t</a:t>
              </a:r>
              <a:r>
                <a:rPr lang="en-US" sz="1351" baseline="-25000" dirty="0"/>
                <a:t>2</a:t>
              </a:r>
            </a:p>
          </p:txBody>
        </p:sp>
        <p:pic>
          <p:nvPicPr>
            <p:cNvPr id="195" name="Picture 194">
              <a:extLst>
                <a:ext uri="{FF2B5EF4-FFF2-40B4-BE49-F238E27FC236}">
                  <a16:creationId xmlns:a16="http://schemas.microsoft.com/office/drawing/2014/main" id="{1000B1E7-7D3A-184D-92CF-E2FF52E20ACE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67635" y="2925094"/>
              <a:ext cx="474292" cy="480561"/>
            </a:xfrm>
            <a:prstGeom prst="rect">
              <a:avLst/>
            </a:prstGeom>
          </p:spPr>
        </p:pic>
        <p:pic>
          <p:nvPicPr>
            <p:cNvPr id="196" name="Picture 195">
              <a:extLst>
                <a:ext uri="{FF2B5EF4-FFF2-40B4-BE49-F238E27FC236}">
                  <a16:creationId xmlns:a16="http://schemas.microsoft.com/office/drawing/2014/main" id="{D2CB738E-7B9B-3249-A466-C42D0CD6A0B3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35000"/>
            </a:blip>
            <a:stretch>
              <a:fillRect/>
            </a:stretch>
          </p:blipFill>
          <p:spPr>
            <a:xfrm>
              <a:off x="3442443" y="3438759"/>
              <a:ext cx="455614" cy="469002"/>
            </a:xfrm>
            <a:prstGeom prst="rect">
              <a:avLst/>
            </a:prstGeom>
          </p:spPr>
        </p:pic>
        <p:pic>
          <p:nvPicPr>
            <p:cNvPr id="197" name="Picture 196">
              <a:extLst>
                <a:ext uri="{FF2B5EF4-FFF2-40B4-BE49-F238E27FC236}">
                  <a16:creationId xmlns:a16="http://schemas.microsoft.com/office/drawing/2014/main" id="{B089EB33-AB78-DB46-9E51-6B39D414F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35000"/>
            </a:blip>
            <a:stretch>
              <a:fillRect/>
            </a:stretch>
          </p:blipFill>
          <p:spPr>
            <a:xfrm>
              <a:off x="3913223" y="3434302"/>
              <a:ext cx="458600" cy="473458"/>
            </a:xfrm>
            <a:prstGeom prst="rect">
              <a:avLst/>
            </a:prstGeom>
          </p:spPr>
        </p:pic>
        <p:pic>
          <p:nvPicPr>
            <p:cNvPr id="198" name="Picture 197">
              <a:extLst>
                <a:ext uri="{FF2B5EF4-FFF2-40B4-BE49-F238E27FC236}">
                  <a16:creationId xmlns:a16="http://schemas.microsoft.com/office/drawing/2014/main" id="{1ABA47FF-C3B3-EF42-B66A-7792537F3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 amt="5000"/>
            </a:blip>
            <a:stretch>
              <a:fillRect/>
            </a:stretch>
          </p:blipFill>
          <p:spPr>
            <a:xfrm>
              <a:off x="3442443" y="3923776"/>
              <a:ext cx="463492" cy="459339"/>
            </a:xfrm>
            <a:prstGeom prst="rect">
              <a:avLst/>
            </a:prstGeom>
          </p:spPr>
        </p:pic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4823A693-CA3E-834D-BC24-77FCB2818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alphaModFix amt="5000"/>
            </a:blip>
            <a:stretch>
              <a:fillRect/>
            </a:stretch>
          </p:blipFill>
          <p:spPr>
            <a:xfrm>
              <a:off x="3913223" y="3919761"/>
              <a:ext cx="459991" cy="463354"/>
            </a:xfrm>
            <a:prstGeom prst="rect">
              <a:avLst/>
            </a:prstGeom>
          </p:spPr>
        </p:pic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9DB92482-28CA-A14B-8408-066CE257B9CE}"/>
                </a:ext>
              </a:extLst>
            </p:cNvPr>
            <p:cNvSpPr/>
            <p:nvPr/>
          </p:nvSpPr>
          <p:spPr>
            <a:xfrm>
              <a:off x="3758555" y="3090279"/>
              <a:ext cx="315792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rgbClr val="FF0000"/>
                  </a:solidFill>
                </a:rPr>
                <a:t>B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0</a:t>
              </a:r>
              <a:r>
                <a:rPr lang="en-US" sz="1051" dirty="0">
                  <a:solidFill>
                    <a:srgbClr val="FF0000"/>
                  </a:solidFill>
                </a:rPr>
                <a:t>(t</a:t>
              </a:r>
              <a:r>
                <a:rPr lang="en-US" sz="1051" baseline="-25000" dirty="0">
                  <a:solidFill>
                    <a:srgbClr val="FF0000"/>
                  </a:solidFill>
                </a:rPr>
                <a:t>2</a:t>
              </a:r>
              <a:r>
                <a:rPr lang="en-US" sz="1051" dirty="0">
                  <a:solidFill>
                    <a:srgbClr val="FF0000"/>
                  </a:solidFill>
                </a:rPr>
                <a:t>)</a:t>
              </a:r>
              <a:endParaRPr lang="en-US" sz="1051" dirty="0"/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FDDE0610-DFB7-D54E-96DC-F0EB1946229E}"/>
                </a:ext>
              </a:extLst>
            </p:cNvPr>
            <p:cNvSpPr/>
            <p:nvPr/>
          </p:nvSpPr>
          <p:spPr>
            <a:xfrm>
              <a:off x="3501048" y="3592384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1n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29F6C95C-543D-E44B-8B11-FC6547C8AEFD}"/>
                </a:ext>
              </a:extLst>
            </p:cNvPr>
            <p:cNvSpPr/>
            <p:nvPr/>
          </p:nvSpPr>
          <p:spPr>
            <a:xfrm>
              <a:off x="3986548" y="3592384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1s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r>
                <a:rPr lang="en-US" sz="1051" dirty="0">
                  <a:solidFill>
                    <a:schemeClr val="accent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B2AE9FF2-CAE2-C04B-B369-829E34F35BE9}"/>
                </a:ext>
              </a:extLst>
            </p:cNvPr>
            <p:cNvSpPr/>
            <p:nvPr/>
          </p:nvSpPr>
          <p:spPr>
            <a:xfrm>
              <a:off x="3501048" y="4075031"/>
              <a:ext cx="365485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2n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65E76621-6F67-B842-AA84-E47A06F36CB2}"/>
                </a:ext>
              </a:extLst>
            </p:cNvPr>
            <p:cNvSpPr/>
            <p:nvPr/>
          </p:nvSpPr>
          <p:spPr>
            <a:xfrm>
              <a:off x="3986165" y="4061081"/>
              <a:ext cx="360676" cy="1617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spAutoFit/>
            </a:bodyPr>
            <a:lstStyle/>
            <a:p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B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2s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(t</a:t>
              </a:r>
              <a:r>
                <a:rPr lang="en-US" sz="1051" baseline="-25000" dirty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  <a:r>
                <a:rPr lang="en-US" sz="1051" dirty="0">
                  <a:solidFill>
                    <a:schemeClr val="accent5">
                      <a:lumMod val="75000"/>
                    </a:schemeClr>
                  </a:solidFill>
                </a:rPr>
                <a:t>)</a:t>
              </a:r>
            </a:p>
          </p:txBody>
        </p:sp>
        <p:pic>
          <p:nvPicPr>
            <p:cNvPr id="205" name="Picture 204">
              <a:extLst>
                <a:ext uri="{FF2B5EF4-FFF2-40B4-BE49-F238E27FC236}">
                  <a16:creationId xmlns:a16="http://schemas.microsoft.com/office/drawing/2014/main" id="{BF06B9F9-D47F-C544-8ABE-73A222A5C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 rot="16200000">
              <a:off x="2754164" y="726475"/>
              <a:ext cx="2282593" cy="971386"/>
            </a:xfrm>
            <a:prstGeom prst="rect">
              <a:avLst/>
            </a:prstGeom>
          </p:spPr>
        </p:pic>
      </p:grpSp>
      <p:sp>
        <p:nvSpPr>
          <p:cNvPr id="218" name="Slide Number Placeholder 4">
            <a:extLst>
              <a:ext uri="{FF2B5EF4-FFF2-40B4-BE49-F238E27FC236}">
                <a16:creationId xmlns:a16="http://schemas.microsoft.com/office/drawing/2014/main" id="{19A57DE3-50E0-CA4B-8D98-727EFEC70714}"/>
              </a:ext>
            </a:extLst>
          </p:cNvPr>
          <p:cNvSpPr txBox="1">
            <a:spLocks/>
          </p:cNvSpPr>
          <p:nvPr/>
        </p:nvSpPr>
        <p:spPr>
          <a:xfrm>
            <a:off x="4343400" y="6473709"/>
            <a:ext cx="457200" cy="1828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AEFAAC5A-9C4F-4278-920D-DF2BAB595749}" type="slidenum">
              <a:rPr lang="en-US" sz="1000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 algn="ctr">
                <a:defRPr/>
              </a:pPr>
              <a:t>46</a:t>
            </a:fld>
            <a:endParaRPr lang="en-US" sz="1000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97" name="Picture 96" descr="NMR_probe.png">
            <a:extLst>
              <a:ext uri="{FF2B5EF4-FFF2-40B4-BE49-F238E27FC236}">
                <a16:creationId xmlns:a16="http://schemas.microsoft.com/office/drawing/2014/main" id="{EBCB6754-EAF6-BB42-829E-DD6EC46D3E4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808" y="4949880"/>
            <a:ext cx="4665819" cy="86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6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monitoring between trolley maps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Content Placeholder 7">
            <a:extLst>
              <a:ext uri="{FF2B5EF4-FFF2-40B4-BE49-F238E27FC236}">
                <a16:creationId xmlns:a16="http://schemas.microsoft.com/office/drawing/2014/main" id="{C6EF3F39-C446-2246-82D9-9D58FB4B1AE5}"/>
              </a:ext>
            </a:extLst>
          </p:cNvPr>
          <p:cNvSpPr txBox="1">
            <a:spLocks/>
          </p:cNvSpPr>
          <p:nvPr/>
        </p:nvSpPr>
        <p:spPr>
          <a:xfrm>
            <a:off x="457200" y="811261"/>
            <a:ext cx="8686800" cy="501918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2000" dirty="0"/>
              <a:t>Trolley maps the field every 2-3 days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In between trolley field maps, the 72 fixed probe stations track the lower order multipoles (mainly the dipole field). Some of the challenges include:</a:t>
            </a:r>
          </a:p>
          <a:p>
            <a:pPr marL="690562" lvl="1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Trolley footprint removal to tie fixed probe reading to trolley map</a:t>
            </a:r>
          </a:p>
          <a:p>
            <a:pPr marL="690562" lvl="1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Limited tracking of higher multipoles by the fixed probes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</p:txBody>
      </p:sp>
      <p:grpSp>
        <p:nvGrpSpPr>
          <p:cNvPr id="21" name="Group">
            <a:extLst>
              <a:ext uri="{FF2B5EF4-FFF2-40B4-BE49-F238E27FC236}">
                <a16:creationId xmlns:a16="http://schemas.microsoft.com/office/drawing/2014/main" id="{3A8E96C3-1FD4-E040-9121-9A735F1C0A69}"/>
              </a:ext>
            </a:extLst>
          </p:cNvPr>
          <p:cNvGrpSpPr/>
          <p:nvPr/>
        </p:nvGrpSpPr>
        <p:grpSpPr>
          <a:xfrm>
            <a:off x="257773" y="2501427"/>
            <a:ext cx="5468703" cy="4036936"/>
            <a:chOff x="0" y="0"/>
            <a:chExt cx="14583207" cy="10765160"/>
          </a:xfrm>
        </p:grpSpPr>
        <p:grpSp>
          <p:nvGrpSpPr>
            <p:cNvPr id="22" name="Group">
              <a:extLst>
                <a:ext uri="{FF2B5EF4-FFF2-40B4-BE49-F238E27FC236}">
                  <a16:creationId xmlns:a16="http://schemas.microsoft.com/office/drawing/2014/main" id="{4A6E3463-7206-9342-B3AF-CBB8778277D2}"/>
                </a:ext>
              </a:extLst>
            </p:cNvPr>
            <p:cNvGrpSpPr/>
            <p:nvPr/>
          </p:nvGrpSpPr>
          <p:grpSpPr>
            <a:xfrm>
              <a:off x="-1" y="0"/>
              <a:ext cx="14583208" cy="10765161"/>
              <a:chOff x="0" y="0"/>
              <a:chExt cx="14583206" cy="10765160"/>
            </a:xfrm>
          </p:grpSpPr>
          <p:pic>
            <p:nvPicPr>
              <p:cNvPr id="25" name="Screen Shot 2019-04-13 at 9.33.15 AM.png" descr="Screen Shot 2019-04-13 at 9.33.15 AM.png">
                <a:extLst>
                  <a:ext uri="{FF2B5EF4-FFF2-40B4-BE49-F238E27FC236}">
                    <a16:creationId xmlns:a16="http://schemas.microsoft.com/office/drawing/2014/main" id="{5AB3911B-A76D-9247-A4D0-C8A9F53D52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97491" y="1227437"/>
                <a:ext cx="13585717" cy="95377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6" name="trolley runs">
                <a:extLst>
                  <a:ext uri="{FF2B5EF4-FFF2-40B4-BE49-F238E27FC236}">
                    <a16:creationId xmlns:a16="http://schemas.microsoft.com/office/drawing/2014/main" id="{9B7437C2-09A8-2243-A388-B5B38C912962}"/>
                  </a:ext>
                </a:extLst>
              </p:cNvPr>
              <p:cNvSpPr txBox="1"/>
              <p:nvPr/>
            </p:nvSpPr>
            <p:spPr>
              <a:xfrm>
                <a:off x="7348807" y="0"/>
                <a:ext cx="3208118" cy="8616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defRPr b="1">
                    <a:solidFill>
                      <a:srgbClr val="9B009B"/>
                    </a:solidFill>
                  </a:defRPr>
                </a:lvl1pPr>
              </a:lstStyle>
              <a:p>
                <a:pPr defTabSz="241101" hangingPunct="0">
                  <a:lnSpc>
                    <a:spcPct val="120000"/>
                  </a:lnSpc>
                </a:pPr>
                <a:r>
                  <a:rPr sz="1575" kern="0">
                    <a:uFill>
                      <a:solidFill>
                        <a:srgbClr val="074184"/>
                      </a:solidFill>
                    </a:uFill>
                    <a:latin typeface="Helvetica"/>
                    <a:sym typeface="Helvetica"/>
                  </a:rPr>
                  <a:t>trolley runs</a:t>
                </a:r>
              </a:p>
            </p:txBody>
          </p:sp>
          <p:sp>
            <p:nvSpPr>
              <p:cNvPr id="27" name="Fixed probe tracking">
                <a:extLst>
                  <a:ext uri="{FF2B5EF4-FFF2-40B4-BE49-F238E27FC236}">
                    <a16:creationId xmlns:a16="http://schemas.microsoft.com/office/drawing/2014/main" id="{C58D9662-D152-F042-8413-B9A0138B6B45}"/>
                  </a:ext>
                </a:extLst>
              </p:cNvPr>
              <p:cNvSpPr txBox="1"/>
              <p:nvPr/>
            </p:nvSpPr>
            <p:spPr>
              <a:xfrm>
                <a:off x="5763507" y="6184295"/>
                <a:ext cx="5615152" cy="8616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defRPr b="1">
                    <a:solidFill>
                      <a:schemeClr val="accent2"/>
                    </a:solidFill>
                  </a:defRPr>
                </a:lvl1pPr>
              </a:lstStyle>
              <a:p>
                <a:pPr defTabSz="241101" hangingPunct="0">
                  <a:lnSpc>
                    <a:spcPct val="120000"/>
                  </a:lnSpc>
                </a:pPr>
                <a:r>
                  <a:rPr sz="1575" kern="0">
                    <a:solidFill>
                      <a:srgbClr val="00882B"/>
                    </a:solidFill>
                    <a:uFill>
                      <a:solidFill>
                        <a:srgbClr val="074184"/>
                      </a:solidFill>
                    </a:uFill>
                    <a:latin typeface="Helvetica"/>
                    <a:sym typeface="Helvetica"/>
                  </a:rPr>
                  <a:t>Fixed probe tracking</a:t>
                </a:r>
              </a:p>
            </p:txBody>
          </p:sp>
          <p:sp>
            <p:nvSpPr>
              <p:cNvPr id="28" name="Line">
                <a:extLst>
                  <a:ext uri="{FF2B5EF4-FFF2-40B4-BE49-F238E27FC236}">
                    <a16:creationId xmlns:a16="http://schemas.microsoft.com/office/drawing/2014/main" id="{DD5B25DF-CFF0-474E-8E3D-8C289572D8B8}"/>
                  </a:ext>
                </a:extLst>
              </p:cNvPr>
              <p:cNvSpPr/>
              <p:nvPr/>
            </p:nvSpPr>
            <p:spPr>
              <a:xfrm flipH="1">
                <a:off x="2890560" y="995513"/>
                <a:ext cx="5611870" cy="1530939"/>
              </a:xfrm>
              <a:prstGeom prst="line">
                <a:avLst/>
              </a:prstGeom>
              <a:noFill/>
              <a:ln w="76200" cap="flat">
                <a:solidFill>
                  <a:srgbClr val="9B009B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41101" hangingPunct="0">
                  <a:defRPr sz="4600">
                    <a:solidFill>
                      <a:srgbClr val="404040"/>
                    </a:solidFill>
                    <a:uFill>
                      <a:solidFill>
                        <a:srgbClr val="404040"/>
                      </a:solidFill>
                    </a:uFill>
                  </a:defRPr>
                </a:pPr>
                <a:endParaRPr sz="1725" kern="0">
                  <a:solidFill>
                    <a:srgbClr val="404040"/>
                  </a:solidFill>
                  <a:uFill>
                    <a:solidFill>
                      <a:srgbClr val="404040"/>
                    </a:solidFill>
                  </a:uFill>
                  <a:latin typeface="Helvetica"/>
                  <a:sym typeface="Helvetica"/>
                </a:endParaRPr>
              </a:p>
            </p:txBody>
          </p:sp>
          <p:sp>
            <p:nvSpPr>
              <p:cNvPr id="29" name="Line">
                <a:extLst>
                  <a:ext uri="{FF2B5EF4-FFF2-40B4-BE49-F238E27FC236}">
                    <a16:creationId xmlns:a16="http://schemas.microsoft.com/office/drawing/2014/main" id="{B8744997-C758-5140-8F69-20B499DF3FF2}"/>
                  </a:ext>
                </a:extLst>
              </p:cNvPr>
              <p:cNvSpPr/>
              <p:nvPr/>
            </p:nvSpPr>
            <p:spPr>
              <a:xfrm>
                <a:off x="9312354" y="953692"/>
                <a:ext cx="3468415" cy="3468415"/>
              </a:xfrm>
              <a:prstGeom prst="line">
                <a:avLst/>
              </a:prstGeom>
              <a:noFill/>
              <a:ln w="76200" cap="flat">
                <a:solidFill>
                  <a:srgbClr val="9B009B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41101" hangingPunct="0">
                  <a:defRPr sz="4600">
                    <a:solidFill>
                      <a:srgbClr val="404040"/>
                    </a:solidFill>
                    <a:uFill>
                      <a:solidFill>
                        <a:srgbClr val="404040"/>
                      </a:solidFill>
                    </a:uFill>
                  </a:defRPr>
                </a:pPr>
                <a:endParaRPr sz="1725" kern="0">
                  <a:solidFill>
                    <a:srgbClr val="404040"/>
                  </a:solidFill>
                  <a:uFill>
                    <a:solidFill>
                      <a:srgbClr val="404040"/>
                    </a:solidFill>
                  </a:uFill>
                  <a:latin typeface="Helvetica"/>
                  <a:sym typeface="Helvetica"/>
                </a:endParaRPr>
              </a:p>
            </p:txBody>
          </p:sp>
          <p:sp>
            <p:nvSpPr>
              <p:cNvPr id="30" name="Line">
                <a:extLst>
                  <a:ext uri="{FF2B5EF4-FFF2-40B4-BE49-F238E27FC236}">
                    <a16:creationId xmlns:a16="http://schemas.microsoft.com/office/drawing/2014/main" id="{66980B8B-7576-EC49-9FE1-0D5A6ECDD0E4}"/>
                  </a:ext>
                </a:extLst>
              </p:cNvPr>
              <p:cNvSpPr/>
              <p:nvPr/>
            </p:nvSpPr>
            <p:spPr>
              <a:xfrm flipV="1">
                <a:off x="8571082" y="3878402"/>
                <a:ext cx="1" cy="2294494"/>
              </a:xfrm>
              <a:prstGeom prst="line">
                <a:avLst/>
              </a:prstGeom>
              <a:noFill/>
              <a:ln w="76200" cap="flat">
                <a:solidFill>
                  <a:schemeClr val="accent2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41101" hangingPunct="0">
                  <a:defRPr sz="4600">
                    <a:solidFill>
                      <a:srgbClr val="404040"/>
                    </a:solidFill>
                    <a:uFill>
                      <a:solidFill>
                        <a:srgbClr val="404040"/>
                      </a:solidFill>
                    </a:uFill>
                  </a:defRPr>
                </a:pPr>
                <a:endParaRPr sz="1725" kern="0">
                  <a:solidFill>
                    <a:srgbClr val="404040"/>
                  </a:solidFill>
                  <a:uFill>
                    <a:solidFill>
                      <a:srgbClr val="404040"/>
                    </a:solidFill>
                  </a:uFill>
                  <a:latin typeface="Helvetica"/>
                  <a:sym typeface="Helvetica"/>
                </a:endParaRPr>
              </a:p>
            </p:txBody>
          </p:sp>
          <p:sp>
            <p:nvSpPr>
              <p:cNvPr id="31" name="Blinded Dipole Moment [ppm]">
                <a:extLst>
                  <a:ext uri="{FF2B5EF4-FFF2-40B4-BE49-F238E27FC236}">
                    <a16:creationId xmlns:a16="http://schemas.microsoft.com/office/drawing/2014/main" id="{4BB71695-D73F-7742-9D84-C105E5E4E3A5}"/>
                  </a:ext>
                </a:extLst>
              </p:cNvPr>
              <p:cNvSpPr txBox="1"/>
              <p:nvPr/>
            </p:nvSpPr>
            <p:spPr>
              <a:xfrm rot="16200000">
                <a:off x="-3276628" y="5191826"/>
                <a:ext cx="7414939" cy="8616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defRPr>
                    <a:solidFill>
                      <a:srgbClr val="000000"/>
                    </a:solidFill>
                  </a:defRPr>
                </a:lvl1pPr>
              </a:lstStyle>
              <a:p>
                <a:pPr defTabSz="241101" hangingPunct="0">
                  <a:lnSpc>
                    <a:spcPct val="120000"/>
                  </a:lnSpc>
                </a:pPr>
                <a:r>
                  <a:rPr sz="1575" kern="0">
                    <a:uFill>
                      <a:solidFill>
                        <a:srgbClr val="074184"/>
                      </a:solidFill>
                    </a:uFill>
                    <a:latin typeface="Helvetica"/>
                    <a:sym typeface="Helvetica"/>
                  </a:rPr>
                  <a:t>Blinded Dipole Moment [ppm]</a:t>
                </a:r>
              </a:p>
            </p:txBody>
          </p:sp>
        </p:grp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4BA2927D-97A5-A44C-A962-13CC025D618C}"/>
                </a:ext>
              </a:extLst>
            </p:cNvPr>
            <p:cNvSpPr/>
            <p:nvPr/>
          </p:nvSpPr>
          <p:spPr>
            <a:xfrm>
              <a:off x="3930614" y="3105860"/>
              <a:ext cx="474228" cy="4509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290" tIns="34290" rIns="34290" bIns="34290" numCol="1" anchor="t">
              <a:noAutofit/>
            </a:bodyPr>
            <a:lstStyle/>
            <a:p>
              <a:pPr defTabSz="241101" hangingPunct="0">
                <a:defRPr sz="4600">
                  <a:solidFill>
                    <a:srgbClr val="404040"/>
                  </a:solidFill>
                  <a:uFill>
                    <a:solidFill>
                      <a:srgbClr val="404040"/>
                    </a:solidFill>
                  </a:uFill>
                </a:defRPr>
              </a:pPr>
              <a:endParaRPr sz="1725" kern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Helvetica"/>
                <a:sym typeface="Helvetica"/>
              </a:endParaRPr>
            </a:p>
          </p:txBody>
        </p:sp>
        <p:sp>
          <p:nvSpPr>
            <p:cNvPr id="24" name="Rectangle">
              <a:extLst>
                <a:ext uri="{FF2B5EF4-FFF2-40B4-BE49-F238E27FC236}">
                  <a16:creationId xmlns:a16="http://schemas.microsoft.com/office/drawing/2014/main" id="{CB87AD48-5F39-2E47-B6B8-84A7B9764CD1}"/>
                </a:ext>
              </a:extLst>
            </p:cNvPr>
            <p:cNvSpPr/>
            <p:nvPr/>
          </p:nvSpPr>
          <p:spPr>
            <a:xfrm>
              <a:off x="7171357" y="4063134"/>
              <a:ext cx="474229" cy="4509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290" tIns="34290" rIns="34290" bIns="34290" numCol="1" anchor="t">
              <a:noAutofit/>
            </a:bodyPr>
            <a:lstStyle/>
            <a:p>
              <a:pPr defTabSz="241101" hangingPunct="0">
                <a:defRPr sz="4600">
                  <a:solidFill>
                    <a:srgbClr val="404040"/>
                  </a:solidFill>
                  <a:uFill>
                    <a:solidFill>
                      <a:srgbClr val="404040"/>
                    </a:solidFill>
                  </a:uFill>
                </a:defRPr>
              </a:pPr>
              <a:endParaRPr sz="1725" kern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Helvetica"/>
                <a:sym typeface="Helvetica"/>
              </a:endParaRPr>
            </a:p>
          </p:txBody>
        </p:sp>
      </p:grpSp>
      <p:sp>
        <p:nvSpPr>
          <p:cNvPr id="32" name="PRELIMINARY">
            <a:extLst>
              <a:ext uri="{FF2B5EF4-FFF2-40B4-BE49-F238E27FC236}">
                <a16:creationId xmlns:a16="http://schemas.microsoft.com/office/drawing/2014/main" id="{54245B01-FDEB-4748-B2B7-0EB9B80A532A}"/>
              </a:ext>
            </a:extLst>
          </p:cNvPr>
          <p:cNvSpPr txBox="1"/>
          <p:nvPr/>
        </p:nvSpPr>
        <p:spPr>
          <a:xfrm rot="19800000">
            <a:off x="472339" y="3821136"/>
            <a:ext cx="5046253" cy="1055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defPPr>
              <a:defRPr lang="en-US"/>
            </a:defPPr>
            <a:lvl1pPr algn="ctr" defTabSz="309563" hangingPunct="0">
              <a:lnSpc>
                <a:spcPct val="100000"/>
              </a:lnSpc>
              <a:defRPr sz="4500" b="1" kern="0">
                <a:solidFill>
                  <a:schemeClr val="tx1">
                    <a:lumMod val="40000"/>
                    <a:lumOff val="60000"/>
                    <a:alpha val="50000"/>
                  </a:schemeClr>
                </a:solidFill>
                <a:uFillTx/>
                <a:latin typeface="Helvetica Neue"/>
                <a:ea typeface="Helvetica Neue"/>
                <a:cs typeface="Helvetica Neue"/>
              </a:defRPr>
            </a:lvl1pPr>
          </a:lstStyle>
          <a:p>
            <a:r>
              <a:rPr dirty="0">
                <a:sym typeface="Helvetica"/>
              </a:rPr>
              <a:t>PRELIMINARY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0330368-1604-004A-9949-028E1F422E16}"/>
              </a:ext>
            </a:extLst>
          </p:cNvPr>
          <p:cNvGrpSpPr/>
          <p:nvPr/>
        </p:nvGrpSpPr>
        <p:grpSpPr>
          <a:xfrm>
            <a:off x="5638714" y="2906084"/>
            <a:ext cx="3556042" cy="3393254"/>
            <a:chOff x="5638714" y="2906084"/>
            <a:chExt cx="3556042" cy="339325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561E9B8-A6C4-C14B-A86C-2C2400F9BD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8714" y="2906084"/>
              <a:ext cx="3556042" cy="2192317"/>
            </a:xfrm>
            <a:prstGeom prst="rect">
              <a:avLst/>
            </a:prstGeom>
          </p:spPr>
        </p:pic>
        <p:pic>
          <p:nvPicPr>
            <p:cNvPr id="19" name="Group">
              <a:extLst>
                <a:ext uri="{FF2B5EF4-FFF2-40B4-BE49-F238E27FC236}">
                  <a16:creationId xmlns:a16="http://schemas.microsoft.com/office/drawing/2014/main" id="{AAC4065C-4970-1E4A-A4C2-F79DF66B01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706"/>
            <a:stretch/>
          </p:blipFill>
          <p:spPr>
            <a:xfrm>
              <a:off x="6116666" y="5100729"/>
              <a:ext cx="2570134" cy="1198609"/>
            </a:xfrm>
            <a:prstGeom prst="rect">
              <a:avLst/>
            </a:prstGeom>
            <a:ln w="12700">
              <a:miter lim="400000"/>
            </a:ln>
          </p:spPr>
        </p:pic>
      </p:grpSp>
      <p:pic>
        <p:nvPicPr>
          <p:cNvPr id="20" name="Picture 19" descr="NMR_probe.png">
            <a:extLst>
              <a:ext uri="{FF2B5EF4-FFF2-40B4-BE49-F238E27FC236}">
                <a16:creationId xmlns:a16="http://schemas.microsoft.com/office/drawing/2014/main" id="{AADACB8B-33E8-EF44-AAFF-9FCCEEA5BA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396" y="2698542"/>
            <a:ext cx="1354673" cy="25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0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206">
            <a:extLst>
              <a:ext uri="{FF2B5EF4-FFF2-40B4-BE49-F238E27FC236}">
                <a16:creationId xmlns:a16="http://schemas.microsoft.com/office/drawing/2014/main" id="{9DF3BC4E-F085-CC4D-8683-CC4BE68F64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54" t="16675" r="16022" b="11601"/>
          <a:stretch/>
        </p:blipFill>
        <p:spPr>
          <a:xfrm>
            <a:off x="7589095" y="4785970"/>
            <a:ext cx="1253324" cy="1166236"/>
          </a:xfrm>
          <a:prstGeom prst="ellipse">
            <a:avLst/>
          </a:prstGeom>
        </p:spPr>
      </p:pic>
      <p:pic>
        <p:nvPicPr>
          <p:cNvPr id="289" name="Picture 288">
            <a:extLst>
              <a:ext uri="{FF2B5EF4-FFF2-40B4-BE49-F238E27FC236}">
                <a16:creationId xmlns:a16="http://schemas.microsoft.com/office/drawing/2014/main" id="{F31A342C-0357-2441-88A8-98EC5529E5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54" t="16675" r="16022" b="11601"/>
          <a:stretch/>
        </p:blipFill>
        <p:spPr>
          <a:xfrm>
            <a:off x="552571" y="4785970"/>
            <a:ext cx="1253324" cy="1166236"/>
          </a:xfrm>
          <a:prstGeom prst="ellipse">
            <a:avLst/>
          </a:prstGeom>
        </p:spPr>
      </p:pic>
      <p:pic>
        <p:nvPicPr>
          <p:cNvPr id="335" name="Picture 334">
            <a:extLst>
              <a:ext uri="{FF2B5EF4-FFF2-40B4-BE49-F238E27FC236}">
                <a16:creationId xmlns:a16="http://schemas.microsoft.com/office/drawing/2014/main" id="{8DA5291E-D51C-D64A-87EB-313B9398E3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6444" y="743888"/>
            <a:ext cx="2282593" cy="971386"/>
          </a:xfrm>
          <a:prstGeom prst="rect">
            <a:avLst/>
          </a:prstGeom>
        </p:spPr>
      </p:pic>
      <p:cxnSp>
        <p:nvCxnSpPr>
          <p:cNvPr id="337" name="Straight Arrow Connector 336">
            <a:extLst>
              <a:ext uri="{FF2B5EF4-FFF2-40B4-BE49-F238E27FC236}">
                <a16:creationId xmlns:a16="http://schemas.microsoft.com/office/drawing/2014/main" id="{29DBBBD9-03DF-784F-8E5D-ACF0C3BE88B4}"/>
              </a:ext>
            </a:extLst>
          </p:cNvPr>
          <p:cNvCxnSpPr>
            <a:cxnSpLocks/>
          </p:cNvCxnSpPr>
          <p:nvPr/>
        </p:nvCxnSpPr>
        <p:spPr>
          <a:xfrm flipV="1">
            <a:off x="458642" y="88284"/>
            <a:ext cx="0" cy="22683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TextBox 343">
            <a:extLst>
              <a:ext uri="{FF2B5EF4-FFF2-40B4-BE49-F238E27FC236}">
                <a16:creationId xmlns:a16="http://schemas.microsoft.com/office/drawing/2014/main" id="{98FAB52B-7E4A-7D40-8140-0DBFF5A3A23D}"/>
              </a:ext>
            </a:extLst>
          </p:cNvPr>
          <p:cNvSpPr txBox="1"/>
          <p:nvPr/>
        </p:nvSpPr>
        <p:spPr>
          <a:xfrm rot="16200000">
            <a:off x="164407" y="1912053"/>
            <a:ext cx="34977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0°</a:t>
            </a: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61BF9B2-7FE6-4B43-8255-39E73C256530}"/>
              </a:ext>
            </a:extLst>
          </p:cNvPr>
          <p:cNvSpPr txBox="1"/>
          <p:nvPr/>
        </p:nvSpPr>
        <p:spPr>
          <a:xfrm rot="16200000">
            <a:off x="68226" y="107539"/>
            <a:ext cx="54213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360°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85A9A855-17B3-CD49-B2BE-DFB5BDC5F454}"/>
              </a:ext>
            </a:extLst>
          </p:cNvPr>
          <p:cNvSpPr txBox="1"/>
          <p:nvPr/>
        </p:nvSpPr>
        <p:spPr>
          <a:xfrm rot="16200000">
            <a:off x="68226" y="1076969"/>
            <a:ext cx="54213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180°</a:t>
            </a:r>
          </a:p>
        </p:txBody>
      </p:sp>
      <p:pic>
        <p:nvPicPr>
          <p:cNvPr id="348" name="Picture 347">
            <a:extLst>
              <a:ext uri="{FF2B5EF4-FFF2-40B4-BE49-F238E27FC236}">
                <a16:creationId xmlns:a16="http://schemas.microsoft.com/office/drawing/2014/main" id="{0C794C30-4241-D746-970D-A815790BCDD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 rot="16200000">
            <a:off x="1352163" y="732512"/>
            <a:ext cx="2282593" cy="971386"/>
          </a:xfrm>
          <a:prstGeom prst="rect">
            <a:avLst/>
          </a:prstGeom>
        </p:spPr>
      </p:pic>
      <p:pic>
        <p:nvPicPr>
          <p:cNvPr id="350" name="Picture 349">
            <a:extLst>
              <a:ext uri="{FF2B5EF4-FFF2-40B4-BE49-F238E27FC236}">
                <a16:creationId xmlns:a16="http://schemas.microsoft.com/office/drawing/2014/main" id="{2A17239B-B4B6-3F4F-8811-EA68E5727B9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 rot="16200000">
            <a:off x="4240919" y="709758"/>
            <a:ext cx="2282593" cy="971386"/>
          </a:xfrm>
          <a:prstGeom prst="rect">
            <a:avLst/>
          </a:prstGeom>
        </p:spPr>
      </p:pic>
      <p:pic>
        <p:nvPicPr>
          <p:cNvPr id="351" name="Picture 350">
            <a:extLst>
              <a:ext uri="{FF2B5EF4-FFF2-40B4-BE49-F238E27FC236}">
                <a16:creationId xmlns:a16="http://schemas.microsoft.com/office/drawing/2014/main" id="{2469A5AA-1FC8-C848-AE5B-DACC62781F5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 rot="16200000">
            <a:off x="5727675" y="698382"/>
            <a:ext cx="2282593" cy="971386"/>
          </a:xfrm>
          <a:prstGeom prst="rect">
            <a:avLst/>
          </a:prstGeom>
        </p:spPr>
      </p:pic>
      <p:pic>
        <p:nvPicPr>
          <p:cNvPr id="352" name="Picture 351">
            <a:extLst>
              <a:ext uri="{FF2B5EF4-FFF2-40B4-BE49-F238E27FC236}">
                <a16:creationId xmlns:a16="http://schemas.microsoft.com/office/drawing/2014/main" id="{F54CAF32-C29F-9C44-A806-52128DBB1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087297" y="687005"/>
            <a:ext cx="2282593" cy="971386"/>
          </a:xfrm>
          <a:prstGeom prst="rect">
            <a:avLst/>
          </a:prstGeom>
        </p:spPr>
      </p:pic>
      <p:cxnSp>
        <p:nvCxnSpPr>
          <p:cNvPr id="324" name="Straight Arrow Connector 323">
            <a:extLst>
              <a:ext uri="{FF2B5EF4-FFF2-40B4-BE49-F238E27FC236}">
                <a16:creationId xmlns:a16="http://schemas.microsoft.com/office/drawing/2014/main" id="{8E702AB5-7272-5E40-B9C5-6D6641E13EFF}"/>
              </a:ext>
            </a:extLst>
          </p:cNvPr>
          <p:cNvCxnSpPr>
            <a:cxnSpLocks/>
          </p:cNvCxnSpPr>
          <p:nvPr/>
        </p:nvCxnSpPr>
        <p:spPr>
          <a:xfrm>
            <a:off x="458642" y="2350332"/>
            <a:ext cx="8559079" cy="62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>
            <a:extLst>
              <a:ext uri="{FF2B5EF4-FFF2-40B4-BE49-F238E27FC236}">
                <a16:creationId xmlns:a16="http://schemas.microsoft.com/office/drawing/2014/main" id="{1AD42BA4-4BD3-5446-8DB3-6ADC75900A5D}"/>
              </a:ext>
            </a:extLst>
          </p:cNvPr>
          <p:cNvSpPr txBox="1"/>
          <p:nvPr/>
        </p:nvSpPr>
        <p:spPr>
          <a:xfrm>
            <a:off x="1044383" y="2113812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0</a:t>
            </a:r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80C6FBF2-D767-9B4D-B94A-49EA72760B7A}"/>
              </a:ext>
            </a:extLst>
          </p:cNvPr>
          <p:cNvSpPr txBox="1"/>
          <p:nvPr/>
        </p:nvSpPr>
        <p:spPr>
          <a:xfrm>
            <a:off x="2345371" y="2113811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1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F7213822-A82C-C44A-94BD-7DC29C772A02}"/>
              </a:ext>
            </a:extLst>
          </p:cNvPr>
          <p:cNvSpPr txBox="1"/>
          <p:nvPr/>
        </p:nvSpPr>
        <p:spPr>
          <a:xfrm>
            <a:off x="3671502" y="2113810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2</a:t>
            </a: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D857741D-127C-2641-9A82-5A02F93F994B}"/>
              </a:ext>
            </a:extLst>
          </p:cNvPr>
          <p:cNvSpPr txBox="1"/>
          <p:nvPr/>
        </p:nvSpPr>
        <p:spPr>
          <a:xfrm>
            <a:off x="5211531" y="2113809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3</a:t>
            </a:r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3D8CE4D9-21A2-8E47-B28C-F9728B58C900}"/>
              </a:ext>
            </a:extLst>
          </p:cNvPr>
          <p:cNvSpPr txBox="1"/>
          <p:nvPr/>
        </p:nvSpPr>
        <p:spPr>
          <a:xfrm>
            <a:off x="6675282" y="2113809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4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211B197F-9D8C-1B4E-B7C2-F39EC3AC41F0}"/>
              </a:ext>
            </a:extLst>
          </p:cNvPr>
          <p:cNvSpPr txBox="1"/>
          <p:nvPr/>
        </p:nvSpPr>
        <p:spPr>
          <a:xfrm>
            <a:off x="8029313" y="2105764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5</a:t>
            </a:r>
          </a:p>
        </p:txBody>
      </p:sp>
      <p:pic>
        <p:nvPicPr>
          <p:cNvPr id="355" name="Picture 354">
            <a:extLst>
              <a:ext uri="{FF2B5EF4-FFF2-40B4-BE49-F238E27FC236}">
                <a16:creationId xmlns:a16="http://schemas.microsoft.com/office/drawing/2014/main" id="{F9B6127F-36AA-4347-87AE-29DFB37979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041" y="2422778"/>
            <a:ext cx="8874281" cy="731817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29758E66-6A9D-9E4C-84F1-3DDDB69B229D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930595" y="2930686"/>
            <a:ext cx="474292" cy="480561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A35B6647-3E4D-2F4E-91A3-1BDD379BE340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05402" y="3444351"/>
            <a:ext cx="455614" cy="469002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285DFAD5-D76B-E041-AF5B-ED6A960D07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6182" y="3439894"/>
            <a:ext cx="458600" cy="473458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FA6E4B21-F720-6A43-90E5-1AFC21FD61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403" y="3929368"/>
            <a:ext cx="463492" cy="459339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A5C665CC-B5B1-5444-9729-849693E8A2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6183" y="3925353"/>
            <a:ext cx="459991" cy="463354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E548D7A7-33B1-5E4D-B60B-C81FD573FA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5402" y="4397114"/>
            <a:ext cx="463492" cy="447619"/>
          </a:xfrm>
          <a:prstGeom prst="rect">
            <a:avLst/>
          </a:prstGeom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id="{083DFC09-05C7-7D4C-BC6F-0137A358315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67741" y="4397114"/>
            <a:ext cx="465201" cy="449269"/>
          </a:xfrm>
          <a:prstGeom prst="rect">
            <a:avLst/>
          </a:prstGeom>
        </p:spPr>
      </p:pic>
      <p:sp>
        <p:nvSpPr>
          <p:cNvPr id="147" name="Rectangle 146">
            <a:extLst>
              <a:ext uri="{FF2B5EF4-FFF2-40B4-BE49-F238E27FC236}">
                <a16:creationId xmlns:a16="http://schemas.microsoft.com/office/drawing/2014/main" id="{ED640789-8A50-464E-B495-BABDE2C9C56F}"/>
              </a:ext>
            </a:extLst>
          </p:cNvPr>
          <p:cNvSpPr/>
          <p:nvPr/>
        </p:nvSpPr>
        <p:spPr>
          <a:xfrm>
            <a:off x="1021514" y="3095871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7544A451-61EF-154A-8398-9E4673509AD1}"/>
              </a:ext>
            </a:extLst>
          </p:cNvPr>
          <p:cNvSpPr/>
          <p:nvPr/>
        </p:nvSpPr>
        <p:spPr>
          <a:xfrm>
            <a:off x="764007" y="3597976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6B3AD66F-BFE1-F644-A2FE-1ED2F345B1C9}"/>
              </a:ext>
            </a:extLst>
          </p:cNvPr>
          <p:cNvSpPr/>
          <p:nvPr/>
        </p:nvSpPr>
        <p:spPr>
          <a:xfrm>
            <a:off x="1249507" y="3597976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B760C612-0D8F-A047-BD7B-ED6F8D7FA3A7}"/>
              </a:ext>
            </a:extLst>
          </p:cNvPr>
          <p:cNvSpPr/>
          <p:nvPr/>
        </p:nvSpPr>
        <p:spPr>
          <a:xfrm>
            <a:off x="764007" y="4080623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0634A64D-A180-1B45-ACBC-21436026D8F6}"/>
              </a:ext>
            </a:extLst>
          </p:cNvPr>
          <p:cNvSpPr/>
          <p:nvPr/>
        </p:nvSpPr>
        <p:spPr>
          <a:xfrm>
            <a:off x="1249124" y="4066673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B455E4A-A7FC-F541-ACE8-7D88AC036EEB}"/>
              </a:ext>
            </a:extLst>
          </p:cNvPr>
          <p:cNvSpPr/>
          <p:nvPr/>
        </p:nvSpPr>
        <p:spPr>
          <a:xfrm>
            <a:off x="764007" y="4539962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3n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1569D772-CF9F-9C40-BF4F-9D8967BF65B7}"/>
              </a:ext>
            </a:extLst>
          </p:cNvPr>
          <p:cNvSpPr/>
          <p:nvPr/>
        </p:nvSpPr>
        <p:spPr>
          <a:xfrm>
            <a:off x="1242363" y="4546377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3s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226" name="Picture 225">
            <a:extLst>
              <a:ext uri="{FF2B5EF4-FFF2-40B4-BE49-F238E27FC236}">
                <a16:creationId xmlns:a16="http://schemas.microsoft.com/office/drawing/2014/main" id="{71B3CA97-0753-AD4E-A55D-ECC854BB2F77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231582" y="2930686"/>
            <a:ext cx="474292" cy="480561"/>
          </a:xfrm>
          <a:prstGeom prst="rect">
            <a:avLst/>
          </a:prstGeom>
        </p:spPr>
      </p:pic>
      <p:pic>
        <p:nvPicPr>
          <p:cNvPr id="227" name="Picture 226">
            <a:extLst>
              <a:ext uri="{FF2B5EF4-FFF2-40B4-BE49-F238E27FC236}">
                <a16:creationId xmlns:a16="http://schemas.microsoft.com/office/drawing/2014/main" id="{63AE766F-B304-2E41-9A53-6F77A97652E1}"/>
              </a:ext>
            </a:extLst>
          </p:cNvPr>
          <p:cNvPicPr>
            <a:picLocks/>
          </p:cNvPicPr>
          <p:nvPr/>
        </p:nvPicPr>
        <p:blipFill>
          <a:blip r:embed="rId7">
            <a:alphaModFix amt="35000"/>
          </a:blip>
          <a:stretch>
            <a:fillRect/>
          </a:stretch>
        </p:blipFill>
        <p:spPr>
          <a:xfrm>
            <a:off x="2006390" y="3444351"/>
            <a:ext cx="455614" cy="469002"/>
          </a:xfrm>
          <a:prstGeom prst="rect">
            <a:avLst/>
          </a:prstGeom>
        </p:spPr>
      </p:pic>
      <p:pic>
        <p:nvPicPr>
          <p:cNvPr id="228" name="Picture 227">
            <a:extLst>
              <a:ext uri="{FF2B5EF4-FFF2-40B4-BE49-F238E27FC236}">
                <a16:creationId xmlns:a16="http://schemas.microsoft.com/office/drawing/2014/main" id="{406F0120-C7DF-5B43-9AB8-1809AD0FD8AF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>
            <a:off x="2477170" y="3439894"/>
            <a:ext cx="458600" cy="473458"/>
          </a:xfrm>
          <a:prstGeom prst="rect">
            <a:avLst/>
          </a:prstGeom>
        </p:spPr>
      </p:pic>
      <p:pic>
        <p:nvPicPr>
          <p:cNvPr id="229" name="Picture 228">
            <a:extLst>
              <a:ext uri="{FF2B5EF4-FFF2-40B4-BE49-F238E27FC236}">
                <a16:creationId xmlns:a16="http://schemas.microsoft.com/office/drawing/2014/main" id="{AC2B1124-795B-F447-8806-AC5AAC507C8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"/>
          </a:blip>
          <a:stretch>
            <a:fillRect/>
          </a:stretch>
        </p:blipFill>
        <p:spPr>
          <a:xfrm>
            <a:off x="2006390" y="3929368"/>
            <a:ext cx="463492" cy="459339"/>
          </a:xfrm>
          <a:prstGeom prst="rect">
            <a:avLst/>
          </a:prstGeom>
        </p:spPr>
      </p:pic>
      <p:pic>
        <p:nvPicPr>
          <p:cNvPr id="230" name="Picture 229">
            <a:extLst>
              <a:ext uri="{FF2B5EF4-FFF2-40B4-BE49-F238E27FC236}">
                <a16:creationId xmlns:a16="http://schemas.microsoft.com/office/drawing/2014/main" id="{E6DDA973-92E8-D442-A3A4-812B71A55313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000"/>
          </a:blip>
          <a:stretch>
            <a:fillRect/>
          </a:stretch>
        </p:blipFill>
        <p:spPr>
          <a:xfrm>
            <a:off x="2477170" y="3925353"/>
            <a:ext cx="459991" cy="463354"/>
          </a:xfrm>
          <a:prstGeom prst="rect">
            <a:avLst/>
          </a:prstGeom>
        </p:spPr>
      </p:pic>
      <p:sp>
        <p:nvSpPr>
          <p:cNvPr id="233" name="Rectangle 232">
            <a:extLst>
              <a:ext uri="{FF2B5EF4-FFF2-40B4-BE49-F238E27FC236}">
                <a16:creationId xmlns:a16="http://schemas.microsoft.com/office/drawing/2014/main" id="{C5E0EA1A-453D-464A-B2AE-660A5050FB40}"/>
              </a:ext>
            </a:extLst>
          </p:cNvPr>
          <p:cNvSpPr/>
          <p:nvPr/>
        </p:nvSpPr>
        <p:spPr>
          <a:xfrm>
            <a:off x="2322502" y="3095871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1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4ABAFD81-FE96-6145-8E8F-45097BA4B5AC}"/>
              </a:ext>
            </a:extLst>
          </p:cNvPr>
          <p:cNvSpPr/>
          <p:nvPr/>
        </p:nvSpPr>
        <p:spPr>
          <a:xfrm>
            <a:off x="2064995" y="3597976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5DE03F29-62FB-6048-B66F-297E85B7C6BC}"/>
              </a:ext>
            </a:extLst>
          </p:cNvPr>
          <p:cNvSpPr/>
          <p:nvPr/>
        </p:nvSpPr>
        <p:spPr>
          <a:xfrm>
            <a:off x="2550495" y="3597976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ED5CC103-DE1E-5D45-94BF-2F3807D88B29}"/>
              </a:ext>
            </a:extLst>
          </p:cNvPr>
          <p:cNvSpPr/>
          <p:nvPr/>
        </p:nvSpPr>
        <p:spPr>
          <a:xfrm>
            <a:off x="2064995" y="4080623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CCAEAB38-E8D8-8842-9B2A-E57A5BB24692}"/>
              </a:ext>
            </a:extLst>
          </p:cNvPr>
          <p:cNvSpPr/>
          <p:nvPr/>
        </p:nvSpPr>
        <p:spPr>
          <a:xfrm>
            <a:off x="2550112" y="4066673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EFA5BEB6-21AA-E148-8F91-FE3EB9C2D19F}"/>
              </a:ext>
            </a:extLst>
          </p:cNvPr>
          <p:cNvGrpSpPr/>
          <p:nvPr/>
        </p:nvGrpSpPr>
        <p:grpSpPr>
          <a:xfrm>
            <a:off x="972825" y="5071474"/>
            <a:ext cx="406713" cy="467135"/>
            <a:chOff x="2634158" y="7323709"/>
            <a:chExt cx="541719" cy="622198"/>
          </a:xfrm>
        </p:grpSpPr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581DF8A0-3027-9242-A35E-3D9E963F2706}"/>
                </a:ext>
              </a:extLst>
            </p:cNvPr>
            <p:cNvSpPr/>
            <p:nvPr/>
          </p:nvSpPr>
          <p:spPr>
            <a:xfrm>
              <a:off x="2634158" y="7426618"/>
              <a:ext cx="541719" cy="51928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84DEA315-8B12-D647-8BFD-B1903C5C7A94}"/>
                </a:ext>
              </a:extLst>
            </p:cNvPr>
            <p:cNvSpPr txBox="1"/>
            <p:nvPr/>
          </p:nvSpPr>
          <p:spPr>
            <a:xfrm>
              <a:off x="2643680" y="7323709"/>
              <a:ext cx="532197" cy="491930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0" rtlCol="0" anchor="ctr" anchorCtr="1">
              <a:spAutoFit/>
            </a:bodyPr>
            <a:lstStyle/>
            <a:p>
              <a:r>
                <a:rPr lang="en-US" sz="2400" dirty="0" err="1">
                  <a:solidFill>
                    <a:srgbClr val="7030A0"/>
                  </a:solidFill>
                  <a:latin typeface="Symbol" pitchFamily="2" charset="2"/>
                </a:rPr>
                <a:t>w</a:t>
              </a:r>
              <a:r>
                <a:rPr lang="en-US" sz="2400" baseline="-25000" dirty="0" err="1">
                  <a:solidFill>
                    <a:srgbClr val="7030A0"/>
                  </a:solidFill>
                </a:rPr>
                <a:t>p</a:t>
              </a:r>
              <a:endParaRPr lang="en-US" sz="2800" baseline="-25000" dirty="0">
                <a:solidFill>
                  <a:srgbClr val="7030A0"/>
                </a:solidFill>
              </a:endParaRPr>
            </a:p>
          </p:txBody>
        </p:sp>
      </p:grpSp>
      <p:sp>
        <p:nvSpPr>
          <p:cNvPr id="130" name="TextBox 129">
            <a:extLst>
              <a:ext uri="{FF2B5EF4-FFF2-40B4-BE49-F238E27FC236}">
                <a16:creationId xmlns:a16="http://schemas.microsoft.com/office/drawing/2014/main" id="{EBA21EF2-4FD0-2D4A-B838-9114F3767E46}"/>
              </a:ext>
            </a:extLst>
          </p:cNvPr>
          <p:cNvSpPr txBox="1"/>
          <p:nvPr/>
        </p:nvSpPr>
        <p:spPr>
          <a:xfrm>
            <a:off x="8956838" y="2162958"/>
            <a:ext cx="23275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endParaRPr lang="en-US" sz="1351" baseline="-25000" dirty="0"/>
          </a:p>
        </p:txBody>
      </p:sp>
      <p:pic>
        <p:nvPicPr>
          <p:cNvPr id="161" name="Picture 160">
            <a:extLst>
              <a:ext uri="{FF2B5EF4-FFF2-40B4-BE49-F238E27FC236}">
                <a16:creationId xmlns:a16="http://schemas.microsoft.com/office/drawing/2014/main" id="{51063227-C31B-D84B-AC80-68B38738E56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116687" y="2925094"/>
            <a:ext cx="474292" cy="480561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id="{AB221868-27C5-C541-B51C-9E8C01B1E159}"/>
              </a:ext>
            </a:extLst>
          </p:cNvPr>
          <p:cNvPicPr>
            <a:picLocks/>
          </p:cNvPicPr>
          <p:nvPr/>
        </p:nvPicPr>
        <p:blipFill>
          <a:blip r:embed="rId7">
            <a:alphaModFix amt="35000"/>
          </a:blip>
          <a:stretch>
            <a:fillRect/>
          </a:stretch>
        </p:blipFill>
        <p:spPr>
          <a:xfrm>
            <a:off x="4891495" y="3438759"/>
            <a:ext cx="455614" cy="469002"/>
          </a:xfrm>
          <a:prstGeom prst="rect">
            <a:avLst/>
          </a:prstGeom>
        </p:spPr>
      </p:pic>
      <p:pic>
        <p:nvPicPr>
          <p:cNvPr id="163" name="Picture 162">
            <a:extLst>
              <a:ext uri="{FF2B5EF4-FFF2-40B4-BE49-F238E27FC236}">
                <a16:creationId xmlns:a16="http://schemas.microsoft.com/office/drawing/2014/main" id="{F2F8F7AC-B26B-DC47-8E95-7614AA420276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>
            <a:off x="5362275" y="3434302"/>
            <a:ext cx="458600" cy="473458"/>
          </a:xfrm>
          <a:prstGeom prst="rect">
            <a:avLst/>
          </a:prstGeom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76313145-D1D4-F64B-B695-0845A74B0799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"/>
          </a:blip>
          <a:stretch>
            <a:fillRect/>
          </a:stretch>
        </p:blipFill>
        <p:spPr>
          <a:xfrm>
            <a:off x="4891495" y="3923776"/>
            <a:ext cx="463492" cy="459339"/>
          </a:xfrm>
          <a:prstGeom prst="rect">
            <a:avLst/>
          </a:prstGeom>
        </p:spPr>
      </p:pic>
      <p:pic>
        <p:nvPicPr>
          <p:cNvPr id="165" name="Picture 164">
            <a:extLst>
              <a:ext uri="{FF2B5EF4-FFF2-40B4-BE49-F238E27FC236}">
                <a16:creationId xmlns:a16="http://schemas.microsoft.com/office/drawing/2014/main" id="{0520215C-12A7-4643-92D3-D1DEDE540957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000"/>
          </a:blip>
          <a:stretch>
            <a:fillRect/>
          </a:stretch>
        </p:blipFill>
        <p:spPr>
          <a:xfrm>
            <a:off x="5362275" y="3919761"/>
            <a:ext cx="459991" cy="463354"/>
          </a:xfrm>
          <a:prstGeom prst="rect">
            <a:avLst/>
          </a:prstGeom>
        </p:spPr>
      </p:pic>
      <p:sp>
        <p:nvSpPr>
          <p:cNvPr id="166" name="Rectangle 165">
            <a:extLst>
              <a:ext uri="{FF2B5EF4-FFF2-40B4-BE49-F238E27FC236}">
                <a16:creationId xmlns:a16="http://schemas.microsoft.com/office/drawing/2014/main" id="{E331B047-7BAD-1B46-96BB-2C632284275A}"/>
              </a:ext>
            </a:extLst>
          </p:cNvPr>
          <p:cNvSpPr/>
          <p:nvPr/>
        </p:nvSpPr>
        <p:spPr>
          <a:xfrm>
            <a:off x="5207607" y="3090279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3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1DA15BD7-599A-3E46-98B1-E0D9AC35E8A3}"/>
              </a:ext>
            </a:extLst>
          </p:cNvPr>
          <p:cNvSpPr/>
          <p:nvPr/>
        </p:nvSpPr>
        <p:spPr>
          <a:xfrm>
            <a:off x="4950100" y="3592384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E4D51435-4FFA-3E48-A5E7-013498BFD061}"/>
              </a:ext>
            </a:extLst>
          </p:cNvPr>
          <p:cNvSpPr/>
          <p:nvPr/>
        </p:nvSpPr>
        <p:spPr>
          <a:xfrm>
            <a:off x="5435600" y="3592384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A266CEC4-62C9-174A-8D60-08282F1106BE}"/>
              </a:ext>
            </a:extLst>
          </p:cNvPr>
          <p:cNvSpPr/>
          <p:nvPr/>
        </p:nvSpPr>
        <p:spPr>
          <a:xfrm>
            <a:off x="4950100" y="4075031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B2511249-B65A-9D41-A6A9-BEA650934684}"/>
              </a:ext>
            </a:extLst>
          </p:cNvPr>
          <p:cNvSpPr/>
          <p:nvPr/>
        </p:nvSpPr>
        <p:spPr>
          <a:xfrm>
            <a:off x="5435217" y="4061081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171" name="Picture 170">
            <a:extLst>
              <a:ext uri="{FF2B5EF4-FFF2-40B4-BE49-F238E27FC236}">
                <a16:creationId xmlns:a16="http://schemas.microsoft.com/office/drawing/2014/main" id="{4D2BBC4C-F938-B043-931A-BEE547171C53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997434" y="2925094"/>
            <a:ext cx="474292" cy="480561"/>
          </a:xfrm>
          <a:prstGeom prst="rect">
            <a:avLst/>
          </a:prstGeom>
        </p:spPr>
      </p:pic>
      <p:pic>
        <p:nvPicPr>
          <p:cNvPr id="172" name="Picture 171">
            <a:extLst>
              <a:ext uri="{FF2B5EF4-FFF2-40B4-BE49-F238E27FC236}">
                <a16:creationId xmlns:a16="http://schemas.microsoft.com/office/drawing/2014/main" id="{FB2530B4-A4A3-364A-897F-23DD8C6C7A94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72241" y="3438759"/>
            <a:ext cx="455614" cy="469002"/>
          </a:xfrm>
          <a:prstGeom prst="rect">
            <a:avLst/>
          </a:prstGeom>
        </p:spPr>
      </p:pic>
      <p:pic>
        <p:nvPicPr>
          <p:cNvPr id="173" name="Picture 172">
            <a:extLst>
              <a:ext uri="{FF2B5EF4-FFF2-40B4-BE49-F238E27FC236}">
                <a16:creationId xmlns:a16="http://schemas.microsoft.com/office/drawing/2014/main" id="{C94B0890-E1A6-B943-8559-0696C9FFF9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43021" y="3434302"/>
            <a:ext cx="458600" cy="473458"/>
          </a:xfrm>
          <a:prstGeom prst="rect">
            <a:avLst/>
          </a:prstGeom>
        </p:spPr>
      </p:pic>
      <p:pic>
        <p:nvPicPr>
          <p:cNvPr id="174" name="Picture 173">
            <a:extLst>
              <a:ext uri="{FF2B5EF4-FFF2-40B4-BE49-F238E27FC236}">
                <a16:creationId xmlns:a16="http://schemas.microsoft.com/office/drawing/2014/main" id="{5476ED94-AC84-2C4F-85FF-57C0E19A1C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2241" y="3923776"/>
            <a:ext cx="463492" cy="459339"/>
          </a:xfrm>
          <a:prstGeom prst="rect">
            <a:avLst/>
          </a:prstGeom>
        </p:spPr>
      </p:pic>
      <p:pic>
        <p:nvPicPr>
          <p:cNvPr id="175" name="Picture 174">
            <a:extLst>
              <a:ext uri="{FF2B5EF4-FFF2-40B4-BE49-F238E27FC236}">
                <a16:creationId xmlns:a16="http://schemas.microsoft.com/office/drawing/2014/main" id="{D0BF58EE-97E0-F54B-806C-7C2BB10692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43021" y="3919761"/>
            <a:ext cx="459991" cy="463354"/>
          </a:xfrm>
          <a:prstGeom prst="rect">
            <a:avLst/>
          </a:prstGeom>
        </p:spPr>
      </p:pic>
      <p:pic>
        <p:nvPicPr>
          <p:cNvPr id="176" name="Picture 175">
            <a:extLst>
              <a:ext uri="{FF2B5EF4-FFF2-40B4-BE49-F238E27FC236}">
                <a16:creationId xmlns:a16="http://schemas.microsoft.com/office/drawing/2014/main" id="{A46570F3-05BA-7A4F-A11D-D4918CECA9F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72241" y="4391522"/>
            <a:ext cx="463492" cy="447619"/>
          </a:xfrm>
          <a:prstGeom prst="rect">
            <a:avLst/>
          </a:prstGeom>
        </p:spPr>
      </p:pic>
      <p:pic>
        <p:nvPicPr>
          <p:cNvPr id="177" name="Picture 176">
            <a:extLst>
              <a:ext uri="{FF2B5EF4-FFF2-40B4-BE49-F238E27FC236}">
                <a16:creationId xmlns:a16="http://schemas.microsoft.com/office/drawing/2014/main" id="{F79DAD3A-1AEC-ED46-8773-D6F72E5C41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34580" y="4391522"/>
            <a:ext cx="465201" cy="449269"/>
          </a:xfrm>
          <a:prstGeom prst="rect">
            <a:avLst/>
          </a:prstGeom>
        </p:spPr>
      </p:pic>
      <p:sp>
        <p:nvSpPr>
          <p:cNvPr id="178" name="Rectangle 177">
            <a:extLst>
              <a:ext uri="{FF2B5EF4-FFF2-40B4-BE49-F238E27FC236}">
                <a16:creationId xmlns:a16="http://schemas.microsoft.com/office/drawing/2014/main" id="{0A23E454-823F-D74B-A311-4EBEED9AA8B8}"/>
              </a:ext>
            </a:extLst>
          </p:cNvPr>
          <p:cNvSpPr/>
          <p:nvPr/>
        </p:nvSpPr>
        <p:spPr>
          <a:xfrm>
            <a:off x="8088353" y="3090279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5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84345CC2-BBE3-8D4C-9D15-4C2A678FD7F8}"/>
              </a:ext>
            </a:extLst>
          </p:cNvPr>
          <p:cNvSpPr/>
          <p:nvPr/>
        </p:nvSpPr>
        <p:spPr>
          <a:xfrm>
            <a:off x="7830846" y="3592384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A7F7683E-9519-E341-9C79-21B36D9F21AE}"/>
              </a:ext>
            </a:extLst>
          </p:cNvPr>
          <p:cNvSpPr/>
          <p:nvPr/>
        </p:nvSpPr>
        <p:spPr>
          <a:xfrm>
            <a:off x="8316346" y="3592384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62398D39-6F30-084F-A0FB-1A9D0D9F4EAD}"/>
              </a:ext>
            </a:extLst>
          </p:cNvPr>
          <p:cNvSpPr/>
          <p:nvPr/>
        </p:nvSpPr>
        <p:spPr>
          <a:xfrm>
            <a:off x="7830846" y="4075031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2FC42BFA-1DDA-EC4B-B30B-4EAD3250D0A6}"/>
              </a:ext>
            </a:extLst>
          </p:cNvPr>
          <p:cNvSpPr/>
          <p:nvPr/>
        </p:nvSpPr>
        <p:spPr>
          <a:xfrm>
            <a:off x="8315963" y="4061081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B76750AE-91B3-CD41-94F0-E1F3E48B1E6A}"/>
              </a:ext>
            </a:extLst>
          </p:cNvPr>
          <p:cNvSpPr/>
          <p:nvPr/>
        </p:nvSpPr>
        <p:spPr>
          <a:xfrm>
            <a:off x="7830846" y="4534370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3n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6B5A2E8-6BBF-2C4F-ADDC-31C2FB6863EA}"/>
              </a:ext>
            </a:extLst>
          </p:cNvPr>
          <p:cNvSpPr/>
          <p:nvPr/>
        </p:nvSpPr>
        <p:spPr>
          <a:xfrm>
            <a:off x="8309201" y="4540785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3s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185" name="Picture 184">
            <a:extLst>
              <a:ext uri="{FF2B5EF4-FFF2-40B4-BE49-F238E27FC236}">
                <a16:creationId xmlns:a16="http://schemas.microsoft.com/office/drawing/2014/main" id="{F10F2D24-9046-E142-9296-373EC43E842F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543399" y="2935156"/>
            <a:ext cx="474292" cy="480561"/>
          </a:xfrm>
          <a:prstGeom prst="rect">
            <a:avLst/>
          </a:prstGeom>
        </p:spPr>
      </p:pic>
      <p:pic>
        <p:nvPicPr>
          <p:cNvPr id="186" name="Picture 185">
            <a:extLst>
              <a:ext uri="{FF2B5EF4-FFF2-40B4-BE49-F238E27FC236}">
                <a16:creationId xmlns:a16="http://schemas.microsoft.com/office/drawing/2014/main" id="{58DFF02B-D4D3-2F4A-9923-CA4B3D436560}"/>
              </a:ext>
            </a:extLst>
          </p:cNvPr>
          <p:cNvPicPr>
            <a:picLocks/>
          </p:cNvPicPr>
          <p:nvPr/>
        </p:nvPicPr>
        <p:blipFill>
          <a:blip r:embed="rId7">
            <a:alphaModFix amt="35000"/>
          </a:blip>
          <a:stretch>
            <a:fillRect/>
          </a:stretch>
        </p:blipFill>
        <p:spPr>
          <a:xfrm>
            <a:off x="6318207" y="3448821"/>
            <a:ext cx="455614" cy="469002"/>
          </a:xfrm>
          <a:prstGeom prst="rect">
            <a:avLst/>
          </a:prstGeom>
        </p:spPr>
      </p:pic>
      <p:pic>
        <p:nvPicPr>
          <p:cNvPr id="187" name="Picture 186">
            <a:extLst>
              <a:ext uri="{FF2B5EF4-FFF2-40B4-BE49-F238E27FC236}">
                <a16:creationId xmlns:a16="http://schemas.microsoft.com/office/drawing/2014/main" id="{66C3D786-5691-4940-9125-73971BDE71D8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>
            <a:off x="6788987" y="3444364"/>
            <a:ext cx="458600" cy="473458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D5B9B42B-4D8E-A046-A3A2-3BE2E3096E07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"/>
          </a:blip>
          <a:stretch>
            <a:fillRect/>
          </a:stretch>
        </p:blipFill>
        <p:spPr>
          <a:xfrm>
            <a:off x="6318207" y="3933838"/>
            <a:ext cx="463492" cy="459339"/>
          </a:xfrm>
          <a:prstGeom prst="rect">
            <a:avLst/>
          </a:prstGeom>
        </p:spPr>
      </p:pic>
      <p:pic>
        <p:nvPicPr>
          <p:cNvPr id="189" name="Picture 188">
            <a:extLst>
              <a:ext uri="{FF2B5EF4-FFF2-40B4-BE49-F238E27FC236}">
                <a16:creationId xmlns:a16="http://schemas.microsoft.com/office/drawing/2014/main" id="{980D31C0-6329-6043-8E69-4FD7CA0D16C0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000"/>
          </a:blip>
          <a:stretch>
            <a:fillRect/>
          </a:stretch>
        </p:blipFill>
        <p:spPr>
          <a:xfrm>
            <a:off x="6788987" y="3929823"/>
            <a:ext cx="459991" cy="463354"/>
          </a:xfrm>
          <a:prstGeom prst="rect">
            <a:avLst/>
          </a:prstGeom>
        </p:spPr>
      </p:pic>
      <p:sp>
        <p:nvSpPr>
          <p:cNvPr id="190" name="Rectangle 189">
            <a:extLst>
              <a:ext uri="{FF2B5EF4-FFF2-40B4-BE49-F238E27FC236}">
                <a16:creationId xmlns:a16="http://schemas.microsoft.com/office/drawing/2014/main" id="{2D5C66AA-61AA-3449-924F-CC1EB1698989}"/>
              </a:ext>
            </a:extLst>
          </p:cNvPr>
          <p:cNvSpPr/>
          <p:nvPr/>
        </p:nvSpPr>
        <p:spPr>
          <a:xfrm>
            <a:off x="6634319" y="3100341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4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86A6D5AB-74CC-214C-91E8-2CE0C7375142}"/>
              </a:ext>
            </a:extLst>
          </p:cNvPr>
          <p:cNvSpPr/>
          <p:nvPr/>
        </p:nvSpPr>
        <p:spPr>
          <a:xfrm>
            <a:off x="6376812" y="3602446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B4A2E430-9779-AE47-94F1-3645C7070A45}"/>
              </a:ext>
            </a:extLst>
          </p:cNvPr>
          <p:cNvSpPr/>
          <p:nvPr/>
        </p:nvSpPr>
        <p:spPr>
          <a:xfrm>
            <a:off x="6862312" y="3602446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34872025-CC99-5F46-A636-CEC4D538EB89}"/>
              </a:ext>
            </a:extLst>
          </p:cNvPr>
          <p:cNvSpPr/>
          <p:nvPr/>
        </p:nvSpPr>
        <p:spPr>
          <a:xfrm>
            <a:off x="6376812" y="4085093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DB1FDEED-83FA-474A-892F-101DE474210C}"/>
              </a:ext>
            </a:extLst>
          </p:cNvPr>
          <p:cNvSpPr/>
          <p:nvPr/>
        </p:nvSpPr>
        <p:spPr>
          <a:xfrm>
            <a:off x="6861929" y="4071143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195" name="Picture 194">
            <a:extLst>
              <a:ext uri="{FF2B5EF4-FFF2-40B4-BE49-F238E27FC236}">
                <a16:creationId xmlns:a16="http://schemas.microsoft.com/office/drawing/2014/main" id="{1000B1E7-7D3A-184D-92CF-E2FF52E20ACE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667635" y="2925094"/>
            <a:ext cx="474292" cy="480561"/>
          </a:xfrm>
          <a:prstGeom prst="rect">
            <a:avLst/>
          </a:prstGeom>
        </p:spPr>
      </p:pic>
      <p:pic>
        <p:nvPicPr>
          <p:cNvPr id="196" name="Picture 195">
            <a:extLst>
              <a:ext uri="{FF2B5EF4-FFF2-40B4-BE49-F238E27FC236}">
                <a16:creationId xmlns:a16="http://schemas.microsoft.com/office/drawing/2014/main" id="{D2CB738E-7B9B-3249-A466-C42D0CD6A0B3}"/>
              </a:ext>
            </a:extLst>
          </p:cNvPr>
          <p:cNvPicPr>
            <a:picLocks/>
          </p:cNvPicPr>
          <p:nvPr/>
        </p:nvPicPr>
        <p:blipFill>
          <a:blip r:embed="rId7">
            <a:alphaModFix amt="35000"/>
          </a:blip>
          <a:stretch>
            <a:fillRect/>
          </a:stretch>
        </p:blipFill>
        <p:spPr>
          <a:xfrm>
            <a:off x="3442443" y="3438759"/>
            <a:ext cx="455614" cy="469002"/>
          </a:xfrm>
          <a:prstGeom prst="rect">
            <a:avLst/>
          </a:prstGeom>
        </p:spPr>
      </p:pic>
      <p:pic>
        <p:nvPicPr>
          <p:cNvPr id="197" name="Picture 196">
            <a:extLst>
              <a:ext uri="{FF2B5EF4-FFF2-40B4-BE49-F238E27FC236}">
                <a16:creationId xmlns:a16="http://schemas.microsoft.com/office/drawing/2014/main" id="{B089EB33-AB78-DB46-9E51-6B39D414FBC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>
            <a:off x="3913223" y="3434302"/>
            <a:ext cx="458600" cy="473458"/>
          </a:xfrm>
          <a:prstGeom prst="rect">
            <a:avLst/>
          </a:prstGeom>
        </p:spPr>
      </p:pic>
      <p:pic>
        <p:nvPicPr>
          <p:cNvPr id="198" name="Picture 197">
            <a:extLst>
              <a:ext uri="{FF2B5EF4-FFF2-40B4-BE49-F238E27FC236}">
                <a16:creationId xmlns:a16="http://schemas.microsoft.com/office/drawing/2014/main" id="{1ABA47FF-C3B3-EF42-B66A-7792537F36A5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"/>
          </a:blip>
          <a:stretch>
            <a:fillRect/>
          </a:stretch>
        </p:blipFill>
        <p:spPr>
          <a:xfrm>
            <a:off x="3442443" y="3923776"/>
            <a:ext cx="463492" cy="459339"/>
          </a:xfrm>
          <a:prstGeom prst="rect">
            <a:avLst/>
          </a:prstGeom>
        </p:spPr>
      </p:pic>
      <p:pic>
        <p:nvPicPr>
          <p:cNvPr id="199" name="Picture 198">
            <a:extLst>
              <a:ext uri="{FF2B5EF4-FFF2-40B4-BE49-F238E27FC236}">
                <a16:creationId xmlns:a16="http://schemas.microsoft.com/office/drawing/2014/main" id="{4823A693-CA3E-834D-BC24-77FCB2818868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000"/>
          </a:blip>
          <a:stretch>
            <a:fillRect/>
          </a:stretch>
        </p:blipFill>
        <p:spPr>
          <a:xfrm>
            <a:off x="3913223" y="3919761"/>
            <a:ext cx="459991" cy="463354"/>
          </a:xfrm>
          <a:prstGeom prst="rect">
            <a:avLst/>
          </a:prstGeom>
        </p:spPr>
      </p:pic>
      <p:sp>
        <p:nvSpPr>
          <p:cNvPr id="200" name="Rectangle 199">
            <a:extLst>
              <a:ext uri="{FF2B5EF4-FFF2-40B4-BE49-F238E27FC236}">
                <a16:creationId xmlns:a16="http://schemas.microsoft.com/office/drawing/2014/main" id="{9DB92482-28CA-A14B-8408-066CE257B9CE}"/>
              </a:ext>
            </a:extLst>
          </p:cNvPr>
          <p:cNvSpPr/>
          <p:nvPr/>
        </p:nvSpPr>
        <p:spPr>
          <a:xfrm>
            <a:off x="3758555" y="3090279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2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FDDE0610-DFB7-D54E-96DC-F0EB1946229E}"/>
              </a:ext>
            </a:extLst>
          </p:cNvPr>
          <p:cNvSpPr/>
          <p:nvPr/>
        </p:nvSpPr>
        <p:spPr>
          <a:xfrm>
            <a:off x="3501048" y="3592384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29F6C95C-543D-E44B-8B11-FC6547C8AEFD}"/>
              </a:ext>
            </a:extLst>
          </p:cNvPr>
          <p:cNvSpPr/>
          <p:nvPr/>
        </p:nvSpPr>
        <p:spPr>
          <a:xfrm>
            <a:off x="3986548" y="3592384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B2AE9FF2-CAE2-C04B-B369-829E34F35BE9}"/>
              </a:ext>
            </a:extLst>
          </p:cNvPr>
          <p:cNvSpPr/>
          <p:nvPr/>
        </p:nvSpPr>
        <p:spPr>
          <a:xfrm>
            <a:off x="3501048" y="4075031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65E76621-6F67-B842-AA84-E47A06F36CB2}"/>
              </a:ext>
            </a:extLst>
          </p:cNvPr>
          <p:cNvSpPr/>
          <p:nvPr/>
        </p:nvSpPr>
        <p:spPr>
          <a:xfrm>
            <a:off x="3986165" y="4061081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205" name="Picture 204">
            <a:extLst>
              <a:ext uri="{FF2B5EF4-FFF2-40B4-BE49-F238E27FC236}">
                <a16:creationId xmlns:a16="http://schemas.microsoft.com/office/drawing/2014/main" id="{BF06B9F9-D47F-C544-8ABE-73A222A5C38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 rot="16200000">
            <a:off x="2754164" y="726475"/>
            <a:ext cx="2282593" cy="971386"/>
          </a:xfrm>
          <a:prstGeom prst="rect">
            <a:avLst/>
          </a:prstGeom>
        </p:spPr>
      </p:pic>
      <p:sp>
        <p:nvSpPr>
          <p:cNvPr id="218" name="Slide Number Placeholder 4">
            <a:extLst>
              <a:ext uri="{FF2B5EF4-FFF2-40B4-BE49-F238E27FC236}">
                <a16:creationId xmlns:a16="http://schemas.microsoft.com/office/drawing/2014/main" id="{19A57DE3-50E0-CA4B-8D98-727EFEC70714}"/>
              </a:ext>
            </a:extLst>
          </p:cNvPr>
          <p:cNvSpPr txBox="1">
            <a:spLocks/>
          </p:cNvSpPr>
          <p:nvPr/>
        </p:nvSpPr>
        <p:spPr>
          <a:xfrm>
            <a:off x="4343400" y="6473709"/>
            <a:ext cx="457200" cy="1828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AEFAAC5A-9C4F-4278-920D-DF2BAB595749}" type="slidenum">
              <a:rPr lang="en-US" sz="1000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 algn="ctr">
                <a:defRPr/>
              </a:pPr>
              <a:t>48</a:t>
            </a:fld>
            <a:endParaRPr lang="en-US" sz="1000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967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Run-1 absolute calibration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Content Placeholder 7">
            <a:extLst>
              <a:ext uri="{FF2B5EF4-FFF2-40B4-BE49-F238E27FC236}">
                <a16:creationId xmlns:a16="http://schemas.microsoft.com/office/drawing/2014/main" id="{C6EF3F39-C446-2246-82D9-9D58FB4B1AE5}"/>
              </a:ext>
            </a:extLst>
          </p:cNvPr>
          <p:cNvSpPr txBox="1">
            <a:spLocks/>
          </p:cNvSpPr>
          <p:nvPr/>
        </p:nvSpPr>
        <p:spPr>
          <a:xfrm>
            <a:off x="457200" y="811261"/>
            <a:ext cx="8686800" cy="501918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2000" dirty="0"/>
              <a:t>Trolley maps the field every 2-3 days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In between trolley field maps, the 72 fixed probe stations track the lower order multipoles (mainly the dipole field)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A few times, the calibration probe is used to determine the absolute frequency offsets of the trolley probes. Calibration must also account for probe material effects 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</p:txBody>
      </p:sp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7F611222-956A-094A-802C-939CB66255C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6604" y="3257972"/>
            <a:ext cx="5604360" cy="2572474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rolley Probe">
            <a:extLst>
              <a:ext uri="{FF2B5EF4-FFF2-40B4-BE49-F238E27FC236}">
                <a16:creationId xmlns:a16="http://schemas.microsoft.com/office/drawing/2014/main" id="{360C1B01-73BF-B749-BB1E-2C086A5CD547}"/>
              </a:ext>
            </a:extLst>
          </p:cNvPr>
          <p:cNvSpPr txBox="1"/>
          <p:nvPr/>
        </p:nvSpPr>
        <p:spPr>
          <a:xfrm>
            <a:off x="6175448" y="6478934"/>
            <a:ext cx="145590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Trolley Probe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326F55-A2E5-6247-BED3-999CFAFBB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1560" y="3155102"/>
            <a:ext cx="2943985" cy="278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77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Muons in B &amp; E fields with EDM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CC5979C-9520-F74C-B93A-1C71393B077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61148" y="2749502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9CC5979C-9520-F74C-B93A-1C71393B0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61148" y="2749502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53CD40-43B6-F542-B9EF-B2DFF45C920A}"/>
                  </a:ext>
                </a:extLst>
              </p:cNvPr>
              <p:cNvSpPr txBox="1"/>
              <p:nvPr/>
            </p:nvSpPr>
            <p:spPr>
              <a:xfrm>
                <a:off x="679511" y="1464022"/>
                <a:ext cx="7899278" cy="893130"/>
              </a:xfrm>
              <a:prstGeom prst="rect">
                <a:avLst/>
              </a:prstGeom>
              <a:noFill/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acc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 </m:t>
                      </m:r>
                      <m:f>
                        <m:fPr>
                          <m:ctrlPr>
                            <a:rPr lang="bg-BG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ctrlPr>
                            <a:rPr lang="is-IS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76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76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76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𝐵</m:t>
                              </m:r>
                            </m:e>
                          </m:acc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− </m:t>
                          </m:r>
                          <m:d>
                            <m:dPr>
                              <m:ctrlPr>
                                <a:rPr lang="is-IS" sz="24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rgbClr val="0076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76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76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− </m:t>
                              </m:r>
                              <m:f>
                                <m:fPr>
                                  <m:ctrlPr>
                                    <a:rPr lang="bg-BG" sz="24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bg-BG" sz="24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bg-BG" sz="24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−1</m:t>
                                  </m:r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bg-BG" sz="24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⃗"/>
                                  <m:ctrlPr>
                                    <a:rPr lang="bg-BG" sz="24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bg-BG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</m:t>
                                  </m:r>
                                </m:e>
                              </m:acc>
                              <m:r>
                                <a:rPr lang="bg-BG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acc>
                                <m:accPr>
                                  <m:chr m:val="⃗"/>
                                  <m:ctrlPr>
                                    <a:rPr lang="bg-BG" sz="24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05810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𝜂</m:t>
                      </m:r>
                      <m:f>
                        <m:fPr>
                          <m:ctrlPr>
                            <a:rPr lang="bg-BG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ctrlPr>
                            <a:rPr lang="is-I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charset="0"/>
                                </a:rPr>
                                <m:t>𝛽</m:t>
                              </m:r>
                            </m:e>
                          </m:acc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𝐵</m:t>
                              </m:r>
                            </m:e>
                          </m:acc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bg-BG" sz="24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⃗"/>
                                  <m:ctrlPr>
                                    <a:rPr lang="bg-BG" sz="240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53CD40-43B6-F542-B9EF-B2DFF45C92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511" y="1464022"/>
                <a:ext cx="7899278" cy="893130"/>
              </a:xfrm>
              <a:prstGeom prst="rect">
                <a:avLst/>
              </a:prstGeom>
              <a:blipFill>
                <a:blip r:embed="rId5"/>
                <a:stretch>
                  <a:fillRect t="-15068" b="-4110"/>
                </a:stretch>
              </a:blipFill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ontent Placeholder 7">
            <a:extLst>
              <a:ext uri="{FF2B5EF4-FFF2-40B4-BE49-F238E27FC236}">
                <a16:creationId xmlns:a16="http://schemas.microsoft.com/office/drawing/2014/main" id="{F8376F54-6D10-D448-855E-90705DD62485}"/>
              </a:ext>
            </a:extLst>
          </p:cNvPr>
          <p:cNvSpPr txBox="1">
            <a:spLocks/>
          </p:cNvSpPr>
          <p:nvPr/>
        </p:nvSpPr>
        <p:spPr>
          <a:xfrm>
            <a:off x="457200" y="811770"/>
            <a:ext cx="8372901" cy="444273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Assuming </a:t>
            </a:r>
            <a:r>
              <a:rPr lang="en-US" sz="2000" dirty="0" err="1">
                <a:latin typeface="Symbol" pitchFamily="2" charset="2"/>
              </a:rPr>
              <a:t>b</a:t>
            </a:r>
            <a:r>
              <a:rPr lang="en-US" sz="2000" dirty="0" err="1"/>
              <a:t>∙B</a:t>
            </a:r>
            <a:r>
              <a:rPr lang="en-US" sz="2000" dirty="0"/>
              <a:t> = </a:t>
            </a:r>
            <a:r>
              <a:rPr lang="en-US" sz="2000" dirty="0" err="1">
                <a:latin typeface="Symbol" pitchFamily="2" charset="2"/>
              </a:rPr>
              <a:t>b</a:t>
            </a:r>
            <a:r>
              <a:rPr lang="en-US" sz="2000" dirty="0" err="1"/>
              <a:t>∙E</a:t>
            </a:r>
            <a:r>
              <a:rPr lang="en-US" sz="2000" dirty="0"/>
              <a:t> = 0: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08E82AF-53DE-5446-9A40-7E8F1660802C}"/>
              </a:ext>
            </a:extLst>
          </p:cNvPr>
          <p:cNvGrpSpPr/>
          <p:nvPr/>
        </p:nvGrpSpPr>
        <p:grpSpPr>
          <a:xfrm>
            <a:off x="4979065" y="1365777"/>
            <a:ext cx="3881158" cy="2510565"/>
            <a:chOff x="4979065" y="1365777"/>
            <a:chExt cx="3881158" cy="251056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0857937-A173-3449-B50C-299C34069238}"/>
                </a:ext>
              </a:extLst>
            </p:cNvPr>
            <p:cNvSpPr/>
            <p:nvPr/>
          </p:nvSpPr>
          <p:spPr>
            <a:xfrm>
              <a:off x="6140824" y="2860679"/>
              <a:ext cx="271939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rgbClr val="7030A0"/>
                  </a:solidFill>
                </a:rPr>
                <a:t>No E field: E = 0</a:t>
              </a:r>
              <a:br>
                <a:rPr lang="en-US" sz="2000" dirty="0">
                  <a:solidFill>
                    <a:srgbClr val="FF0000"/>
                  </a:solidFill>
                </a:rPr>
              </a:br>
              <a:r>
                <a:rPr lang="en-US" sz="2000" dirty="0"/>
                <a:t>Weak magnetic focusing</a:t>
              </a:r>
            </a:p>
            <a:p>
              <a:r>
                <a:rPr lang="en-US" sz="2000" b="1" dirty="0"/>
                <a:t>J-PARC E34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62B7EFB-D14A-D04C-B472-EFF3B0D8B4EB}"/>
                </a:ext>
              </a:extLst>
            </p:cNvPr>
            <p:cNvGrpSpPr/>
            <p:nvPr/>
          </p:nvGrpSpPr>
          <p:grpSpPr>
            <a:xfrm>
              <a:off x="4979065" y="1365777"/>
              <a:ext cx="3396450" cy="1157328"/>
              <a:chOff x="4979065" y="1365777"/>
              <a:chExt cx="3396450" cy="11573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72B2A7CA-41DE-B14C-815E-4690E6E19CD8}"/>
                  </a:ext>
                </a:extLst>
              </p:cNvPr>
              <p:cNvGrpSpPr/>
              <p:nvPr/>
            </p:nvGrpSpPr>
            <p:grpSpPr>
              <a:xfrm>
                <a:off x="4979065" y="1365777"/>
                <a:ext cx="758633" cy="1157328"/>
                <a:chOff x="4191000" y="1838665"/>
                <a:chExt cx="2381832" cy="1157327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B902BA03-92B4-DD4E-A12C-8989E5C6DFE5}"/>
                    </a:ext>
                  </a:extLst>
                </p:cNvPr>
                <p:cNvSpPr/>
                <p:nvPr/>
              </p:nvSpPr>
              <p:spPr bwMode="auto">
                <a:xfrm>
                  <a:off x="4210632" y="1838665"/>
                  <a:ext cx="2362200" cy="1122903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endParaRPr>
                </a:p>
              </p:txBody>
            </p: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59C0F0A5-8220-D44E-82DD-BA5263FDAA3D}"/>
                    </a:ext>
                  </a:extLst>
                </p:cNvPr>
                <p:cNvCxnSpPr/>
                <p:nvPr/>
              </p:nvCxnSpPr>
              <p:spPr bwMode="auto">
                <a:xfrm>
                  <a:off x="4191000" y="1905000"/>
                  <a:ext cx="2381832" cy="1090992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66E9BAB-7854-2D44-95A0-8D4FD7F422BC}"/>
                  </a:ext>
                </a:extLst>
              </p:cNvPr>
              <p:cNvGrpSpPr/>
              <p:nvPr/>
            </p:nvGrpSpPr>
            <p:grpSpPr>
              <a:xfrm>
                <a:off x="7791855" y="1370813"/>
                <a:ext cx="583660" cy="1117867"/>
                <a:chOff x="4191000" y="1878126"/>
                <a:chExt cx="2381832" cy="1117866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A4CC6CC-213E-694D-BEF7-1D4A77C20C2B}"/>
                    </a:ext>
                  </a:extLst>
                </p:cNvPr>
                <p:cNvSpPr/>
                <p:nvPr/>
              </p:nvSpPr>
              <p:spPr bwMode="auto">
                <a:xfrm>
                  <a:off x="4210632" y="1878126"/>
                  <a:ext cx="2362200" cy="1117866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endParaRPr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ACC7C813-36A2-E443-8A45-98CE3EEA36DE}"/>
                    </a:ext>
                  </a:extLst>
                </p:cNvPr>
                <p:cNvCxnSpPr/>
                <p:nvPr/>
              </p:nvCxnSpPr>
              <p:spPr bwMode="auto">
                <a:xfrm>
                  <a:off x="4191000" y="1905000"/>
                  <a:ext cx="2381832" cy="1090992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CA47DF2-3547-624E-8998-52AEACC54FB4}"/>
                </a:ext>
              </a:extLst>
            </p:cNvPr>
            <p:cNvGrpSpPr/>
            <p:nvPr/>
          </p:nvGrpSpPr>
          <p:grpSpPr>
            <a:xfrm>
              <a:off x="5358381" y="2536541"/>
              <a:ext cx="2727711" cy="323153"/>
              <a:chOff x="5358381" y="2536541"/>
              <a:chExt cx="2727711" cy="323153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021881FB-00E5-3A4D-9861-7788DB6ED4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58381" y="2589440"/>
                <a:ext cx="1589693" cy="270254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DE4529E1-0E9B-3C49-9891-1E4486CCF08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363838" y="2536541"/>
                <a:ext cx="722254" cy="32315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F0460E6-CA6E-2049-A5E6-454395A95624}"/>
              </a:ext>
            </a:extLst>
          </p:cNvPr>
          <p:cNvGrpSpPr/>
          <p:nvPr/>
        </p:nvGrpSpPr>
        <p:grpSpPr>
          <a:xfrm>
            <a:off x="679511" y="1356410"/>
            <a:ext cx="4222466" cy="2822871"/>
            <a:chOff x="679511" y="1356410"/>
            <a:chExt cx="4222466" cy="282287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15B7C6-9930-514D-8CCF-1CFFC84C54EF}"/>
                </a:ext>
              </a:extLst>
            </p:cNvPr>
            <p:cNvGrpSpPr/>
            <p:nvPr/>
          </p:nvGrpSpPr>
          <p:grpSpPr>
            <a:xfrm>
              <a:off x="3161489" y="1356410"/>
              <a:ext cx="1740488" cy="1132269"/>
              <a:chOff x="4191000" y="1878125"/>
              <a:chExt cx="2381832" cy="1132269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B57479E-591F-5349-9536-FC2DD2113195}"/>
                  </a:ext>
                </a:extLst>
              </p:cNvPr>
              <p:cNvSpPr/>
              <p:nvPr/>
            </p:nvSpPr>
            <p:spPr bwMode="auto">
              <a:xfrm>
                <a:off x="4210632" y="1878125"/>
                <a:ext cx="2362200" cy="1132269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183D9B33-8583-6144-84FC-E6C285D292A8}"/>
                  </a:ext>
                </a:extLst>
              </p:cNvPr>
              <p:cNvCxnSpPr/>
              <p:nvPr/>
            </p:nvCxnSpPr>
            <p:spPr bwMode="auto">
              <a:xfrm>
                <a:off x="4191000" y="1905000"/>
                <a:ext cx="2381832" cy="1090992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9845A7C-D1A9-1A46-91C3-BA9081D970DB}"/>
                </a:ext>
              </a:extLst>
            </p:cNvPr>
            <p:cNvSpPr/>
            <p:nvPr/>
          </p:nvSpPr>
          <p:spPr>
            <a:xfrm>
              <a:off x="679511" y="2794286"/>
              <a:ext cx="3581204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Magic</a:t>
              </a:r>
              <a:r>
                <a:rPr 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000" b="1" dirty="0">
                  <a:solidFill>
                    <a:srgbClr val="FF0000"/>
                  </a:solidFill>
                </a:rPr>
                <a:t>momentum (</a:t>
              </a:r>
              <a:r>
                <a:rPr lang="en-US" sz="2000" b="1" dirty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g</a:t>
              </a:r>
              <a:r>
                <a:rPr lang="en-US" sz="2000" b="1" dirty="0">
                  <a:solidFill>
                    <a:srgbClr val="FF0000"/>
                  </a:solidFill>
                </a:rPr>
                <a:t> = </a:t>
              </a:r>
              <a:r>
                <a:rPr lang="en-US" sz="2000" b="1" dirty="0">
                  <a:solidFill>
                    <a:srgbClr val="FF0000"/>
                  </a:solidFill>
                  <a:sym typeface="Symbol"/>
                </a:rPr>
                <a:t>29.3)</a:t>
              </a:r>
              <a:br>
                <a:rPr lang="en-US" sz="2000" dirty="0">
                  <a:solidFill>
                    <a:srgbClr val="FF0000"/>
                  </a:solidFill>
                </a:rPr>
              </a:br>
              <a:r>
                <a:rPr lang="en-US" sz="2000" dirty="0"/>
                <a:t>E field for vertical focusing</a:t>
              </a:r>
            </a:p>
            <a:p>
              <a:r>
                <a:rPr lang="en-US" sz="2000" b="1" dirty="0"/>
                <a:t>CERN-III, BNL E821, Fermilab E989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876CD81-9BDC-5D47-93C8-6FE2579BD9B1}"/>
                </a:ext>
              </a:extLst>
            </p:cNvPr>
            <p:cNvCxnSpPr/>
            <p:nvPr/>
          </p:nvCxnSpPr>
          <p:spPr bwMode="auto">
            <a:xfrm flipH="1">
              <a:off x="2232498" y="2603452"/>
              <a:ext cx="1295400" cy="257227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3FC31D4-8807-234C-94BF-838383336127}"/>
              </a:ext>
            </a:extLst>
          </p:cNvPr>
          <p:cNvGrpSpPr/>
          <p:nvPr/>
        </p:nvGrpSpPr>
        <p:grpSpPr>
          <a:xfrm>
            <a:off x="1802001" y="1255284"/>
            <a:ext cx="6247697" cy="3839292"/>
            <a:chOff x="1802001" y="1255284"/>
            <a:chExt cx="6247697" cy="383929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D3A22E3-4B14-E241-9EF6-5A9D97AACEC8}"/>
                </a:ext>
              </a:extLst>
            </p:cNvPr>
            <p:cNvGrpSpPr/>
            <p:nvPr/>
          </p:nvGrpSpPr>
          <p:grpSpPr>
            <a:xfrm>
              <a:off x="1802001" y="1255284"/>
              <a:ext cx="4010275" cy="2846889"/>
              <a:chOff x="1797137" y="1237559"/>
              <a:chExt cx="4010275" cy="2846889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F94E474-0498-2F41-8FB9-B26ED3E6E1D7}"/>
                  </a:ext>
                </a:extLst>
              </p:cNvPr>
              <p:cNvGrpSpPr/>
              <p:nvPr/>
            </p:nvGrpSpPr>
            <p:grpSpPr>
              <a:xfrm>
                <a:off x="1797137" y="1237559"/>
                <a:ext cx="4010275" cy="1350896"/>
                <a:chOff x="4191000" y="1878125"/>
                <a:chExt cx="2381832" cy="1132269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2A741BC0-61F7-BC45-B497-33AB2DC9830B}"/>
                    </a:ext>
                  </a:extLst>
                </p:cNvPr>
                <p:cNvSpPr/>
                <p:nvPr/>
              </p:nvSpPr>
              <p:spPr bwMode="auto">
                <a:xfrm>
                  <a:off x="4210632" y="1878125"/>
                  <a:ext cx="2362200" cy="1132269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rgbClr val="0432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endParaRPr>
                </a:p>
              </p:txBody>
            </p: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7028783F-401A-4643-90EF-DDD297E8FDC8}"/>
                    </a:ext>
                  </a:extLst>
                </p:cNvPr>
                <p:cNvCxnSpPr/>
                <p:nvPr/>
              </p:nvCxnSpPr>
              <p:spPr bwMode="auto">
                <a:xfrm>
                  <a:off x="4191000" y="1905000"/>
                  <a:ext cx="2381832" cy="1090992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432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8E13836E-B7B2-8B41-BBA3-DFB432627A5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60606" y="2610943"/>
                <a:ext cx="256429" cy="1473505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432FF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A481345-51DD-5043-92EF-9B9BFA7DFAB4}"/>
                </a:ext>
              </a:extLst>
            </p:cNvPr>
            <p:cNvSpPr/>
            <p:nvPr/>
          </p:nvSpPr>
          <p:spPr>
            <a:xfrm>
              <a:off x="4080342" y="4078913"/>
              <a:ext cx="396935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rgbClr val="0432FF"/>
                  </a:solidFill>
                </a:rPr>
                <a:t>NO </a:t>
              </a:r>
              <a:r>
                <a:rPr lang="en-US" sz="2000" b="1" dirty="0">
                  <a:solidFill>
                    <a:srgbClr val="0432FF"/>
                  </a:solidFill>
                  <a:latin typeface="Symbol" pitchFamily="2" charset="2"/>
                </a:rPr>
                <a:t>w</a:t>
              </a:r>
              <a:r>
                <a:rPr lang="en-US" sz="2000" b="1" baseline="-25000" dirty="0">
                  <a:solidFill>
                    <a:srgbClr val="0432FF"/>
                  </a:solidFill>
                </a:rPr>
                <a:t>a</a:t>
              </a:r>
              <a:r>
                <a:rPr lang="en-US" sz="2000" b="1" dirty="0">
                  <a:solidFill>
                    <a:srgbClr val="0432FF"/>
                  </a:solidFill>
                </a:rPr>
                <a:t> oscillation (E ≃ a</a:t>
              </a:r>
              <a:r>
                <a:rPr lang="en-US" sz="2000" b="1" baseline="-25000" dirty="0">
                  <a:solidFill>
                    <a:srgbClr val="0432FF"/>
                  </a:solidFill>
                  <a:latin typeface="Symbol" pitchFamily="2" charset="2"/>
                </a:rPr>
                <a:t>m</a:t>
              </a:r>
              <a:r>
                <a:rPr lang="en-US" sz="2000" b="1" dirty="0">
                  <a:solidFill>
                    <a:srgbClr val="0432FF"/>
                  </a:solidFill>
                </a:rPr>
                <a:t>Bc</a:t>
              </a:r>
              <a:r>
                <a:rPr lang="en-US" sz="2000" b="1" dirty="0">
                  <a:solidFill>
                    <a:srgbClr val="0432FF"/>
                  </a:solidFill>
                  <a:latin typeface="Symbol" pitchFamily="2" charset="2"/>
                </a:rPr>
                <a:t>bg</a:t>
              </a:r>
              <a:r>
                <a:rPr lang="en-US" sz="2000" b="1" baseline="30000" dirty="0">
                  <a:solidFill>
                    <a:srgbClr val="0432FF"/>
                  </a:solidFill>
                </a:rPr>
                <a:t>2</a:t>
              </a:r>
              <a:r>
                <a:rPr lang="en-US" sz="2000" b="1" dirty="0">
                  <a:solidFill>
                    <a:srgbClr val="0432FF"/>
                  </a:solidFill>
                </a:rPr>
                <a:t>)</a:t>
              </a:r>
              <a:br>
                <a:rPr lang="en-US" sz="2000" dirty="0">
                  <a:solidFill>
                    <a:srgbClr val="FF0000"/>
                  </a:solidFill>
                </a:rPr>
              </a:br>
              <a:r>
                <a:rPr lang="en-US" sz="2000" dirty="0"/>
                <a:t>Only radial E field needed </a:t>
              </a:r>
            </a:p>
            <a:p>
              <a:r>
                <a:rPr lang="en-US" sz="2000" b="1" dirty="0"/>
                <a:t>PSI </a:t>
              </a:r>
              <a:r>
                <a:rPr lang="en-US" sz="2000" b="1" dirty="0" err="1"/>
                <a:t>muonEDM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9363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206">
            <a:extLst>
              <a:ext uri="{FF2B5EF4-FFF2-40B4-BE49-F238E27FC236}">
                <a16:creationId xmlns:a16="http://schemas.microsoft.com/office/drawing/2014/main" id="{9DF3BC4E-F085-CC4D-8683-CC4BE68F64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54" t="16675" r="16022" b="11601"/>
          <a:stretch/>
        </p:blipFill>
        <p:spPr>
          <a:xfrm>
            <a:off x="7589095" y="4785970"/>
            <a:ext cx="1253324" cy="1166236"/>
          </a:xfrm>
          <a:prstGeom prst="ellipse">
            <a:avLst/>
          </a:prstGeom>
        </p:spPr>
      </p:pic>
      <p:pic>
        <p:nvPicPr>
          <p:cNvPr id="289" name="Picture 288">
            <a:extLst>
              <a:ext uri="{FF2B5EF4-FFF2-40B4-BE49-F238E27FC236}">
                <a16:creationId xmlns:a16="http://schemas.microsoft.com/office/drawing/2014/main" id="{F31A342C-0357-2441-88A8-98EC5529E5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54" t="16675" r="16022" b="11601"/>
          <a:stretch/>
        </p:blipFill>
        <p:spPr>
          <a:xfrm>
            <a:off x="552571" y="4785970"/>
            <a:ext cx="1253324" cy="1166236"/>
          </a:xfrm>
          <a:prstGeom prst="ellipse">
            <a:avLst/>
          </a:prstGeom>
        </p:spPr>
      </p:pic>
      <p:pic>
        <p:nvPicPr>
          <p:cNvPr id="335" name="Picture 334">
            <a:extLst>
              <a:ext uri="{FF2B5EF4-FFF2-40B4-BE49-F238E27FC236}">
                <a16:creationId xmlns:a16="http://schemas.microsoft.com/office/drawing/2014/main" id="{8DA5291E-D51C-D64A-87EB-313B9398E3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6444" y="743888"/>
            <a:ext cx="2282593" cy="971386"/>
          </a:xfrm>
          <a:prstGeom prst="rect">
            <a:avLst/>
          </a:prstGeom>
        </p:spPr>
      </p:pic>
      <p:cxnSp>
        <p:nvCxnSpPr>
          <p:cNvPr id="337" name="Straight Arrow Connector 336">
            <a:extLst>
              <a:ext uri="{FF2B5EF4-FFF2-40B4-BE49-F238E27FC236}">
                <a16:creationId xmlns:a16="http://schemas.microsoft.com/office/drawing/2014/main" id="{29DBBBD9-03DF-784F-8E5D-ACF0C3BE88B4}"/>
              </a:ext>
            </a:extLst>
          </p:cNvPr>
          <p:cNvCxnSpPr>
            <a:cxnSpLocks/>
          </p:cNvCxnSpPr>
          <p:nvPr/>
        </p:nvCxnSpPr>
        <p:spPr>
          <a:xfrm flipV="1">
            <a:off x="458642" y="88284"/>
            <a:ext cx="0" cy="22683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TextBox 343">
            <a:extLst>
              <a:ext uri="{FF2B5EF4-FFF2-40B4-BE49-F238E27FC236}">
                <a16:creationId xmlns:a16="http://schemas.microsoft.com/office/drawing/2014/main" id="{98FAB52B-7E4A-7D40-8140-0DBFF5A3A23D}"/>
              </a:ext>
            </a:extLst>
          </p:cNvPr>
          <p:cNvSpPr txBox="1"/>
          <p:nvPr/>
        </p:nvSpPr>
        <p:spPr>
          <a:xfrm rot="16200000">
            <a:off x="164407" y="1912053"/>
            <a:ext cx="34977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0°</a:t>
            </a: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61BF9B2-7FE6-4B43-8255-39E73C256530}"/>
              </a:ext>
            </a:extLst>
          </p:cNvPr>
          <p:cNvSpPr txBox="1"/>
          <p:nvPr/>
        </p:nvSpPr>
        <p:spPr>
          <a:xfrm rot="16200000">
            <a:off x="68226" y="107539"/>
            <a:ext cx="54213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360°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85A9A855-17B3-CD49-B2BE-DFB5BDC5F454}"/>
              </a:ext>
            </a:extLst>
          </p:cNvPr>
          <p:cNvSpPr txBox="1"/>
          <p:nvPr/>
        </p:nvSpPr>
        <p:spPr>
          <a:xfrm rot="16200000">
            <a:off x="68226" y="1076969"/>
            <a:ext cx="54213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180°</a:t>
            </a:r>
          </a:p>
        </p:txBody>
      </p:sp>
      <p:pic>
        <p:nvPicPr>
          <p:cNvPr id="348" name="Picture 347">
            <a:extLst>
              <a:ext uri="{FF2B5EF4-FFF2-40B4-BE49-F238E27FC236}">
                <a16:creationId xmlns:a16="http://schemas.microsoft.com/office/drawing/2014/main" id="{0C794C30-4241-D746-970D-A815790BCDD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 rot="16200000">
            <a:off x="1352163" y="732512"/>
            <a:ext cx="2282593" cy="971386"/>
          </a:xfrm>
          <a:prstGeom prst="rect">
            <a:avLst/>
          </a:prstGeom>
        </p:spPr>
      </p:pic>
      <p:pic>
        <p:nvPicPr>
          <p:cNvPr id="350" name="Picture 349">
            <a:extLst>
              <a:ext uri="{FF2B5EF4-FFF2-40B4-BE49-F238E27FC236}">
                <a16:creationId xmlns:a16="http://schemas.microsoft.com/office/drawing/2014/main" id="{2A17239B-B4B6-3F4F-8811-EA68E5727B9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 rot="16200000">
            <a:off x="4240919" y="709758"/>
            <a:ext cx="2282593" cy="971386"/>
          </a:xfrm>
          <a:prstGeom prst="rect">
            <a:avLst/>
          </a:prstGeom>
        </p:spPr>
      </p:pic>
      <p:pic>
        <p:nvPicPr>
          <p:cNvPr id="351" name="Picture 350">
            <a:extLst>
              <a:ext uri="{FF2B5EF4-FFF2-40B4-BE49-F238E27FC236}">
                <a16:creationId xmlns:a16="http://schemas.microsoft.com/office/drawing/2014/main" id="{2469A5AA-1FC8-C848-AE5B-DACC62781F5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 rot="16200000">
            <a:off x="5727675" y="698382"/>
            <a:ext cx="2282593" cy="971386"/>
          </a:xfrm>
          <a:prstGeom prst="rect">
            <a:avLst/>
          </a:prstGeom>
        </p:spPr>
      </p:pic>
      <p:pic>
        <p:nvPicPr>
          <p:cNvPr id="352" name="Picture 351">
            <a:extLst>
              <a:ext uri="{FF2B5EF4-FFF2-40B4-BE49-F238E27FC236}">
                <a16:creationId xmlns:a16="http://schemas.microsoft.com/office/drawing/2014/main" id="{F54CAF32-C29F-9C44-A806-52128DBB1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087297" y="687005"/>
            <a:ext cx="2282593" cy="971386"/>
          </a:xfrm>
          <a:prstGeom prst="rect">
            <a:avLst/>
          </a:prstGeom>
        </p:spPr>
      </p:pic>
      <p:cxnSp>
        <p:nvCxnSpPr>
          <p:cNvPr id="324" name="Straight Arrow Connector 323">
            <a:extLst>
              <a:ext uri="{FF2B5EF4-FFF2-40B4-BE49-F238E27FC236}">
                <a16:creationId xmlns:a16="http://schemas.microsoft.com/office/drawing/2014/main" id="{8E702AB5-7272-5E40-B9C5-6D6641E13EFF}"/>
              </a:ext>
            </a:extLst>
          </p:cNvPr>
          <p:cNvCxnSpPr>
            <a:cxnSpLocks/>
          </p:cNvCxnSpPr>
          <p:nvPr/>
        </p:nvCxnSpPr>
        <p:spPr>
          <a:xfrm>
            <a:off x="458642" y="2350332"/>
            <a:ext cx="8559079" cy="62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>
            <a:extLst>
              <a:ext uri="{FF2B5EF4-FFF2-40B4-BE49-F238E27FC236}">
                <a16:creationId xmlns:a16="http://schemas.microsoft.com/office/drawing/2014/main" id="{1AD42BA4-4BD3-5446-8DB3-6ADC75900A5D}"/>
              </a:ext>
            </a:extLst>
          </p:cNvPr>
          <p:cNvSpPr txBox="1"/>
          <p:nvPr/>
        </p:nvSpPr>
        <p:spPr>
          <a:xfrm>
            <a:off x="1044383" y="2113812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0</a:t>
            </a:r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80C6FBF2-D767-9B4D-B94A-49EA72760B7A}"/>
              </a:ext>
            </a:extLst>
          </p:cNvPr>
          <p:cNvSpPr txBox="1"/>
          <p:nvPr/>
        </p:nvSpPr>
        <p:spPr>
          <a:xfrm>
            <a:off x="2345371" y="2113811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1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F7213822-A82C-C44A-94BD-7DC29C772A02}"/>
              </a:ext>
            </a:extLst>
          </p:cNvPr>
          <p:cNvSpPr txBox="1"/>
          <p:nvPr/>
        </p:nvSpPr>
        <p:spPr>
          <a:xfrm>
            <a:off x="3671502" y="2113810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2</a:t>
            </a: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D857741D-127C-2641-9A82-5A02F93F994B}"/>
              </a:ext>
            </a:extLst>
          </p:cNvPr>
          <p:cNvSpPr txBox="1"/>
          <p:nvPr/>
        </p:nvSpPr>
        <p:spPr>
          <a:xfrm>
            <a:off x="5211531" y="2113809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3</a:t>
            </a:r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3D8CE4D9-21A2-8E47-B28C-F9728B58C900}"/>
              </a:ext>
            </a:extLst>
          </p:cNvPr>
          <p:cNvSpPr txBox="1"/>
          <p:nvPr/>
        </p:nvSpPr>
        <p:spPr>
          <a:xfrm>
            <a:off x="6675282" y="2113809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4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211B197F-9D8C-1B4E-B7C2-F39EC3AC41F0}"/>
              </a:ext>
            </a:extLst>
          </p:cNvPr>
          <p:cNvSpPr txBox="1"/>
          <p:nvPr/>
        </p:nvSpPr>
        <p:spPr>
          <a:xfrm>
            <a:off x="8029313" y="2105764"/>
            <a:ext cx="29687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r>
              <a:rPr lang="en-US" sz="1351" baseline="-25000" dirty="0"/>
              <a:t>5</a:t>
            </a:r>
          </a:p>
        </p:txBody>
      </p:sp>
      <p:pic>
        <p:nvPicPr>
          <p:cNvPr id="355" name="Picture 354">
            <a:extLst>
              <a:ext uri="{FF2B5EF4-FFF2-40B4-BE49-F238E27FC236}">
                <a16:creationId xmlns:a16="http://schemas.microsoft.com/office/drawing/2014/main" id="{F9B6127F-36AA-4347-87AE-29DFB37979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041" y="2422778"/>
            <a:ext cx="8874281" cy="731817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29758E66-6A9D-9E4C-84F1-3DDDB69B229D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930595" y="2930686"/>
            <a:ext cx="474292" cy="480561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A35B6647-3E4D-2F4E-91A3-1BDD379BE340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05402" y="3444351"/>
            <a:ext cx="455614" cy="469002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285DFAD5-D76B-E041-AF5B-ED6A960D07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6182" y="3439894"/>
            <a:ext cx="458600" cy="473458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FA6E4B21-F720-6A43-90E5-1AFC21FD61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403" y="3929368"/>
            <a:ext cx="463492" cy="459339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A5C665CC-B5B1-5444-9729-849693E8A2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6183" y="3925353"/>
            <a:ext cx="459991" cy="463354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E548D7A7-33B1-5E4D-B60B-C81FD573FA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5402" y="4397114"/>
            <a:ext cx="463492" cy="447619"/>
          </a:xfrm>
          <a:prstGeom prst="rect">
            <a:avLst/>
          </a:prstGeom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id="{083DFC09-05C7-7D4C-BC6F-0137A358315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67741" y="4397114"/>
            <a:ext cx="465201" cy="449269"/>
          </a:xfrm>
          <a:prstGeom prst="rect">
            <a:avLst/>
          </a:prstGeom>
        </p:spPr>
      </p:pic>
      <p:sp>
        <p:nvSpPr>
          <p:cNvPr id="147" name="Rectangle 146">
            <a:extLst>
              <a:ext uri="{FF2B5EF4-FFF2-40B4-BE49-F238E27FC236}">
                <a16:creationId xmlns:a16="http://schemas.microsoft.com/office/drawing/2014/main" id="{ED640789-8A50-464E-B495-BABDE2C9C56F}"/>
              </a:ext>
            </a:extLst>
          </p:cNvPr>
          <p:cNvSpPr/>
          <p:nvPr/>
        </p:nvSpPr>
        <p:spPr>
          <a:xfrm>
            <a:off x="1021514" y="3095871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7544A451-61EF-154A-8398-9E4673509AD1}"/>
              </a:ext>
            </a:extLst>
          </p:cNvPr>
          <p:cNvSpPr/>
          <p:nvPr/>
        </p:nvSpPr>
        <p:spPr>
          <a:xfrm>
            <a:off x="764007" y="3597976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6B3AD66F-BFE1-F644-A2FE-1ED2F345B1C9}"/>
              </a:ext>
            </a:extLst>
          </p:cNvPr>
          <p:cNvSpPr/>
          <p:nvPr/>
        </p:nvSpPr>
        <p:spPr>
          <a:xfrm>
            <a:off x="1249507" y="3597976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B760C612-0D8F-A047-BD7B-ED6F8D7FA3A7}"/>
              </a:ext>
            </a:extLst>
          </p:cNvPr>
          <p:cNvSpPr/>
          <p:nvPr/>
        </p:nvSpPr>
        <p:spPr>
          <a:xfrm>
            <a:off x="764007" y="4080623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0634A64D-A180-1B45-ACBC-21436026D8F6}"/>
              </a:ext>
            </a:extLst>
          </p:cNvPr>
          <p:cNvSpPr/>
          <p:nvPr/>
        </p:nvSpPr>
        <p:spPr>
          <a:xfrm>
            <a:off x="1249124" y="4066673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B455E4A-A7FC-F541-ACE8-7D88AC036EEB}"/>
              </a:ext>
            </a:extLst>
          </p:cNvPr>
          <p:cNvSpPr/>
          <p:nvPr/>
        </p:nvSpPr>
        <p:spPr>
          <a:xfrm>
            <a:off x="764007" y="4539962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3n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1569D772-CF9F-9C40-BF4F-9D8967BF65B7}"/>
              </a:ext>
            </a:extLst>
          </p:cNvPr>
          <p:cNvSpPr/>
          <p:nvPr/>
        </p:nvSpPr>
        <p:spPr>
          <a:xfrm>
            <a:off x="1242363" y="4546377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3s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226" name="Picture 225">
            <a:extLst>
              <a:ext uri="{FF2B5EF4-FFF2-40B4-BE49-F238E27FC236}">
                <a16:creationId xmlns:a16="http://schemas.microsoft.com/office/drawing/2014/main" id="{71B3CA97-0753-AD4E-A55D-ECC854BB2F77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231582" y="2930686"/>
            <a:ext cx="474292" cy="480561"/>
          </a:xfrm>
          <a:prstGeom prst="rect">
            <a:avLst/>
          </a:prstGeom>
        </p:spPr>
      </p:pic>
      <p:pic>
        <p:nvPicPr>
          <p:cNvPr id="227" name="Picture 226">
            <a:extLst>
              <a:ext uri="{FF2B5EF4-FFF2-40B4-BE49-F238E27FC236}">
                <a16:creationId xmlns:a16="http://schemas.microsoft.com/office/drawing/2014/main" id="{63AE766F-B304-2E41-9A53-6F77A97652E1}"/>
              </a:ext>
            </a:extLst>
          </p:cNvPr>
          <p:cNvPicPr>
            <a:picLocks/>
          </p:cNvPicPr>
          <p:nvPr/>
        </p:nvPicPr>
        <p:blipFill>
          <a:blip r:embed="rId7">
            <a:alphaModFix amt="35000"/>
          </a:blip>
          <a:stretch>
            <a:fillRect/>
          </a:stretch>
        </p:blipFill>
        <p:spPr>
          <a:xfrm>
            <a:off x="2006390" y="3444351"/>
            <a:ext cx="455614" cy="469002"/>
          </a:xfrm>
          <a:prstGeom prst="rect">
            <a:avLst/>
          </a:prstGeom>
        </p:spPr>
      </p:pic>
      <p:pic>
        <p:nvPicPr>
          <p:cNvPr id="228" name="Picture 227">
            <a:extLst>
              <a:ext uri="{FF2B5EF4-FFF2-40B4-BE49-F238E27FC236}">
                <a16:creationId xmlns:a16="http://schemas.microsoft.com/office/drawing/2014/main" id="{406F0120-C7DF-5B43-9AB8-1809AD0FD8AF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>
            <a:off x="2477170" y="3439894"/>
            <a:ext cx="458600" cy="473458"/>
          </a:xfrm>
          <a:prstGeom prst="rect">
            <a:avLst/>
          </a:prstGeom>
        </p:spPr>
      </p:pic>
      <p:pic>
        <p:nvPicPr>
          <p:cNvPr id="229" name="Picture 228">
            <a:extLst>
              <a:ext uri="{FF2B5EF4-FFF2-40B4-BE49-F238E27FC236}">
                <a16:creationId xmlns:a16="http://schemas.microsoft.com/office/drawing/2014/main" id="{AC2B1124-795B-F447-8806-AC5AAC507C8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"/>
          </a:blip>
          <a:stretch>
            <a:fillRect/>
          </a:stretch>
        </p:blipFill>
        <p:spPr>
          <a:xfrm>
            <a:off x="2006390" y="3929368"/>
            <a:ext cx="463492" cy="459339"/>
          </a:xfrm>
          <a:prstGeom prst="rect">
            <a:avLst/>
          </a:prstGeom>
        </p:spPr>
      </p:pic>
      <p:pic>
        <p:nvPicPr>
          <p:cNvPr id="230" name="Picture 229">
            <a:extLst>
              <a:ext uri="{FF2B5EF4-FFF2-40B4-BE49-F238E27FC236}">
                <a16:creationId xmlns:a16="http://schemas.microsoft.com/office/drawing/2014/main" id="{E6DDA973-92E8-D442-A3A4-812B71A55313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000"/>
          </a:blip>
          <a:stretch>
            <a:fillRect/>
          </a:stretch>
        </p:blipFill>
        <p:spPr>
          <a:xfrm>
            <a:off x="2477170" y="3925353"/>
            <a:ext cx="459991" cy="463354"/>
          </a:xfrm>
          <a:prstGeom prst="rect">
            <a:avLst/>
          </a:prstGeom>
        </p:spPr>
      </p:pic>
      <p:sp>
        <p:nvSpPr>
          <p:cNvPr id="233" name="Rectangle 232">
            <a:extLst>
              <a:ext uri="{FF2B5EF4-FFF2-40B4-BE49-F238E27FC236}">
                <a16:creationId xmlns:a16="http://schemas.microsoft.com/office/drawing/2014/main" id="{C5E0EA1A-453D-464A-B2AE-660A5050FB40}"/>
              </a:ext>
            </a:extLst>
          </p:cNvPr>
          <p:cNvSpPr/>
          <p:nvPr/>
        </p:nvSpPr>
        <p:spPr>
          <a:xfrm>
            <a:off x="2322502" y="3095871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1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4ABAFD81-FE96-6145-8E8F-45097BA4B5AC}"/>
              </a:ext>
            </a:extLst>
          </p:cNvPr>
          <p:cNvSpPr/>
          <p:nvPr/>
        </p:nvSpPr>
        <p:spPr>
          <a:xfrm>
            <a:off x="2064995" y="3597976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5DE03F29-62FB-6048-B66F-297E85B7C6BC}"/>
              </a:ext>
            </a:extLst>
          </p:cNvPr>
          <p:cNvSpPr/>
          <p:nvPr/>
        </p:nvSpPr>
        <p:spPr>
          <a:xfrm>
            <a:off x="2550495" y="3597976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ED5CC103-DE1E-5D45-94BF-2F3807D88B29}"/>
              </a:ext>
            </a:extLst>
          </p:cNvPr>
          <p:cNvSpPr/>
          <p:nvPr/>
        </p:nvSpPr>
        <p:spPr>
          <a:xfrm>
            <a:off x="2064995" y="4080623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CCAEAB38-E8D8-8842-9B2A-E57A5BB24692}"/>
              </a:ext>
            </a:extLst>
          </p:cNvPr>
          <p:cNvSpPr/>
          <p:nvPr/>
        </p:nvSpPr>
        <p:spPr>
          <a:xfrm>
            <a:off x="2550112" y="4066673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EFA5BEB6-21AA-E148-8F91-FE3EB9C2D19F}"/>
              </a:ext>
            </a:extLst>
          </p:cNvPr>
          <p:cNvGrpSpPr/>
          <p:nvPr/>
        </p:nvGrpSpPr>
        <p:grpSpPr>
          <a:xfrm>
            <a:off x="972825" y="5071474"/>
            <a:ext cx="406713" cy="467135"/>
            <a:chOff x="2634158" y="7323709"/>
            <a:chExt cx="541719" cy="622198"/>
          </a:xfrm>
        </p:grpSpPr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581DF8A0-3027-9242-A35E-3D9E963F2706}"/>
                </a:ext>
              </a:extLst>
            </p:cNvPr>
            <p:cNvSpPr/>
            <p:nvPr/>
          </p:nvSpPr>
          <p:spPr>
            <a:xfrm>
              <a:off x="2634158" y="7426618"/>
              <a:ext cx="541719" cy="51928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84DEA315-8B12-D647-8BFD-B1903C5C7A94}"/>
                </a:ext>
              </a:extLst>
            </p:cNvPr>
            <p:cNvSpPr txBox="1"/>
            <p:nvPr/>
          </p:nvSpPr>
          <p:spPr>
            <a:xfrm>
              <a:off x="2643680" y="7323709"/>
              <a:ext cx="532197" cy="491930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0" rtlCol="0" anchor="ctr" anchorCtr="1">
              <a:spAutoFit/>
            </a:bodyPr>
            <a:lstStyle/>
            <a:p>
              <a:r>
                <a:rPr lang="en-US" sz="2400" dirty="0" err="1">
                  <a:solidFill>
                    <a:srgbClr val="7030A0"/>
                  </a:solidFill>
                  <a:latin typeface="Symbol" pitchFamily="2" charset="2"/>
                </a:rPr>
                <a:t>w</a:t>
              </a:r>
              <a:r>
                <a:rPr lang="en-US" sz="2400" baseline="-25000" dirty="0" err="1">
                  <a:solidFill>
                    <a:srgbClr val="7030A0"/>
                  </a:solidFill>
                </a:rPr>
                <a:t>p</a:t>
              </a:r>
              <a:endParaRPr lang="en-US" sz="2800" baseline="-25000" dirty="0">
                <a:solidFill>
                  <a:srgbClr val="7030A0"/>
                </a:solidFill>
              </a:endParaRPr>
            </a:p>
          </p:txBody>
        </p:sp>
      </p:grpSp>
      <p:sp>
        <p:nvSpPr>
          <p:cNvPr id="130" name="TextBox 129">
            <a:extLst>
              <a:ext uri="{FF2B5EF4-FFF2-40B4-BE49-F238E27FC236}">
                <a16:creationId xmlns:a16="http://schemas.microsoft.com/office/drawing/2014/main" id="{EBA21EF2-4FD0-2D4A-B838-9114F3767E46}"/>
              </a:ext>
            </a:extLst>
          </p:cNvPr>
          <p:cNvSpPr txBox="1"/>
          <p:nvPr/>
        </p:nvSpPr>
        <p:spPr>
          <a:xfrm>
            <a:off x="8956838" y="2162958"/>
            <a:ext cx="232756" cy="3002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1" dirty="0"/>
              <a:t>t</a:t>
            </a:r>
            <a:endParaRPr lang="en-US" sz="1351" baseline="-250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C29D8C7-382F-FA47-8507-22B56746F613}"/>
              </a:ext>
            </a:extLst>
          </p:cNvPr>
          <p:cNvGrpSpPr/>
          <p:nvPr/>
        </p:nvGrpSpPr>
        <p:grpSpPr>
          <a:xfrm>
            <a:off x="4957301" y="2587419"/>
            <a:ext cx="1912896" cy="3097019"/>
            <a:chOff x="4957301" y="2587419"/>
            <a:chExt cx="1912896" cy="3097019"/>
          </a:xfrm>
        </p:grpSpPr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B6581DD7-04EB-8743-94E3-F0F698115D59}"/>
                </a:ext>
              </a:extLst>
            </p:cNvPr>
            <p:cNvSpPr/>
            <p:nvPr/>
          </p:nvSpPr>
          <p:spPr>
            <a:xfrm>
              <a:off x="6006457" y="2587419"/>
              <a:ext cx="350043" cy="330062"/>
            </a:xfrm>
            <a:prstGeom prst="rect">
              <a:avLst/>
            </a:prstGeom>
            <a:noFill/>
            <a:ln w="28575">
              <a:solidFill>
                <a:srgbClr val="D853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87DAE3F8-43F7-5C4C-9C26-134765A8C7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57301" y="2917481"/>
              <a:ext cx="1047930" cy="2766956"/>
            </a:xfrm>
            <a:prstGeom prst="line">
              <a:avLst/>
            </a:prstGeom>
            <a:ln>
              <a:solidFill>
                <a:srgbClr val="D853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458046EE-8567-BD4E-8330-2297FE6D6D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60442" y="2593119"/>
              <a:ext cx="1033063" cy="2051368"/>
            </a:xfrm>
            <a:prstGeom prst="line">
              <a:avLst/>
            </a:prstGeom>
            <a:ln>
              <a:solidFill>
                <a:srgbClr val="D853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3BDBD14A-B8ED-FA43-9788-1AF1FFE5DE7F}"/>
                </a:ext>
              </a:extLst>
            </p:cNvPr>
            <p:cNvCxnSpPr>
              <a:cxnSpLocks/>
            </p:cNvCxnSpPr>
            <p:nvPr/>
          </p:nvCxnSpPr>
          <p:spPr>
            <a:xfrm>
              <a:off x="6365439" y="2593119"/>
              <a:ext cx="504758" cy="2051368"/>
            </a:xfrm>
            <a:prstGeom prst="line">
              <a:avLst/>
            </a:prstGeom>
            <a:ln>
              <a:solidFill>
                <a:srgbClr val="D853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570863B4-F359-2B4C-A7A0-FE608A1BC734}"/>
                </a:ext>
              </a:extLst>
            </p:cNvPr>
            <p:cNvCxnSpPr>
              <a:cxnSpLocks/>
            </p:cNvCxnSpPr>
            <p:nvPr/>
          </p:nvCxnSpPr>
          <p:spPr>
            <a:xfrm>
              <a:off x="6357188" y="2909422"/>
              <a:ext cx="501463" cy="2775015"/>
            </a:xfrm>
            <a:prstGeom prst="line">
              <a:avLst/>
            </a:prstGeom>
            <a:ln>
              <a:solidFill>
                <a:srgbClr val="D853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A2EF9685-F367-5A42-997E-602671BBCD32}"/>
                </a:ext>
              </a:extLst>
            </p:cNvPr>
            <p:cNvGrpSpPr/>
            <p:nvPr/>
          </p:nvGrpSpPr>
          <p:grpSpPr>
            <a:xfrm>
              <a:off x="4964253" y="4650902"/>
              <a:ext cx="1904718" cy="1033536"/>
              <a:chOff x="6607622" y="6951516"/>
              <a:chExt cx="2536978" cy="1376612"/>
            </a:xfrm>
          </p:grpSpPr>
          <p:pic>
            <p:nvPicPr>
              <p:cNvPr id="135" name="Picture 134">
                <a:extLst>
                  <a:ext uri="{FF2B5EF4-FFF2-40B4-BE49-F238E27FC236}">
                    <a16:creationId xmlns:a16="http://schemas.microsoft.com/office/drawing/2014/main" id="{4753E3E7-54CA-5B49-AE2E-8A3E748531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925205" y="6951516"/>
                <a:ext cx="1219395" cy="1376612"/>
              </a:xfrm>
              <a:prstGeom prst="rect">
                <a:avLst/>
              </a:prstGeom>
              <a:ln w="19050">
                <a:solidFill>
                  <a:srgbClr val="D853D6"/>
                </a:solidFill>
              </a:ln>
            </p:spPr>
          </p:pic>
          <p:pic>
            <p:nvPicPr>
              <p:cNvPr id="136" name="Picture 135">
                <a:extLst>
                  <a:ext uri="{FF2B5EF4-FFF2-40B4-BE49-F238E27FC236}">
                    <a16:creationId xmlns:a16="http://schemas.microsoft.com/office/drawing/2014/main" id="{EDC2C317-D85B-EB4E-BD49-92D3C0DB49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607622" y="6953755"/>
                <a:ext cx="1309651" cy="1374373"/>
              </a:xfrm>
              <a:prstGeom prst="rect">
                <a:avLst/>
              </a:prstGeom>
              <a:ln w="19050">
                <a:solidFill>
                  <a:srgbClr val="D853D6"/>
                </a:solidFill>
              </a:ln>
            </p:spPr>
          </p:pic>
        </p:grpSp>
      </p:grpSp>
      <p:pic>
        <p:nvPicPr>
          <p:cNvPr id="161" name="Picture 160">
            <a:extLst>
              <a:ext uri="{FF2B5EF4-FFF2-40B4-BE49-F238E27FC236}">
                <a16:creationId xmlns:a16="http://schemas.microsoft.com/office/drawing/2014/main" id="{51063227-C31B-D84B-AC80-68B38738E56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116687" y="2925094"/>
            <a:ext cx="474292" cy="480561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id="{AB221868-27C5-C541-B51C-9E8C01B1E159}"/>
              </a:ext>
            </a:extLst>
          </p:cNvPr>
          <p:cNvPicPr>
            <a:picLocks/>
          </p:cNvPicPr>
          <p:nvPr/>
        </p:nvPicPr>
        <p:blipFill>
          <a:blip r:embed="rId7">
            <a:alphaModFix amt="35000"/>
          </a:blip>
          <a:stretch>
            <a:fillRect/>
          </a:stretch>
        </p:blipFill>
        <p:spPr>
          <a:xfrm>
            <a:off x="4891495" y="3438759"/>
            <a:ext cx="455614" cy="469002"/>
          </a:xfrm>
          <a:prstGeom prst="rect">
            <a:avLst/>
          </a:prstGeom>
        </p:spPr>
      </p:pic>
      <p:pic>
        <p:nvPicPr>
          <p:cNvPr id="163" name="Picture 162">
            <a:extLst>
              <a:ext uri="{FF2B5EF4-FFF2-40B4-BE49-F238E27FC236}">
                <a16:creationId xmlns:a16="http://schemas.microsoft.com/office/drawing/2014/main" id="{F2F8F7AC-B26B-DC47-8E95-7614AA420276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>
            <a:off x="5362275" y="3434302"/>
            <a:ext cx="458600" cy="473458"/>
          </a:xfrm>
          <a:prstGeom prst="rect">
            <a:avLst/>
          </a:prstGeom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76313145-D1D4-F64B-B695-0845A74B0799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"/>
          </a:blip>
          <a:stretch>
            <a:fillRect/>
          </a:stretch>
        </p:blipFill>
        <p:spPr>
          <a:xfrm>
            <a:off x="4891495" y="3923776"/>
            <a:ext cx="463492" cy="459339"/>
          </a:xfrm>
          <a:prstGeom prst="rect">
            <a:avLst/>
          </a:prstGeom>
        </p:spPr>
      </p:pic>
      <p:pic>
        <p:nvPicPr>
          <p:cNvPr id="165" name="Picture 164">
            <a:extLst>
              <a:ext uri="{FF2B5EF4-FFF2-40B4-BE49-F238E27FC236}">
                <a16:creationId xmlns:a16="http://schemas.microsoft.com/office/drawing/2014/main" id="{0520215C-12A7-4643-92D3-D1DEDE540957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000"/>
          </a:blip>
          <a:stretch>
            <a:fillRect/>
          </a:stretch>
        </p:blipFill>
        <p:spPr>
          <a:xfrm>
            <a:off x="5362275" y="3919761"/>
            <a:ext cx="459991" cy="463354"/>
          </a:xfrm>
          <a:prstGeom prst="rect">
            <a:avLst/>
          </a:prstGeom>
        </p:spPr>
      </p:pic>
      <p:sp>
        <p:nvSpPr>
          <p:cNvPr id="166" name="Rectangle 165">
            <a:extLst>
              <a:ext uri="{FF2B5EF4-FFF2-40B4-BE49-F238E27FC236}">
                <a16:creationId xmlns:a16="http://schemas.microsoft.com/office/drawing/2014/main" id="{E331B047-7BAD-1B46-96BB-2C632284275A}"/>
              </a:ext>
            </a:extLst>
          </p:cNvPr>
          <p:cNvSpPr/>
          <p:nvPr/>
        </p:nvSpPr>
        <p:spPr>
          <a:xfrm>
            <a:off x="5207607" y="3090279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3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1DA15BD7-599A-3E46-98B1-E0D9AC35E8A3}"/>
              </a:ext>
            </a:extLst>
          </p:cNvPr>
          <p:cNvSpPr/>
          <p:nvPr/>
        </p:nvSpPr>
        <p:spPr>
          <a:xfrm>
            <a:off x="4950100" y="3592384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E4D51435-4FFA-3E48-A5E7-013498BFD061}"/>
              </a:ext>
            </a:extLst>
          </p:cNvPr>
          <p:cNvSpPr/>
          <p:nvPr/>
        </p:nvSpPr>
        <p:spPr>
          <a:xfrm>
            <a:off x="5435600" y="3592384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A266CEC4-62C9-174A-8D60-08282F1106BE}"/>
              </a:ext>
            </a:extLst>
          </p:cNvPr>
          <p:cNvSpPr/>
          <p:nvPr/>
        </p:nvSpPr>
        <p:spPr>
          <a:xfrm>
            <a:off x="4950100" y="4075031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B2511249-B65A-9D41-A6A9-BEA650934684}"/>
              </a:ext>
            </a:extLst>
          </p:cNvPr>
          <p:cNvSpPr/>
          <p:nvPr/>
        </p:nvSpPr>
        <p:spPr>
          <a:xfrm>
            <a:off x="5435217" y="4061081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171" name="Picture 170">
            <a:extLst>
              <a:ext uri="{FF2B5EF4-FFF2-40B4-BE49-F238E27FC236}">
                <a16:creationId xmlns:a16="http://schemas.microsoft.com/office/drawing/2014/main" id="{4D2BBC4C-F938-B043-931A-BEE547171C53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997434" y="2925094"/>
            <a:ext cx="474292" cy="480561"/>
          </a:xfrm>
          <a:prstGeom prst="rect">
            <a:avLst/>
          </a:prstGeom>
        </p:spPr>
      </p:pic>
      <p:pic>
        <p:nvPicPr>
          <p:cNvPr id="172" name="Picture 171">
            <a:extLst>
              <a:ext uri="{FF2B5EF4-FFF2-40B4-BE49-F238E27FC236}">
                <a16:creationId xmlns:a16="http://schemas.microsoft.com/office/drawing/2014/main" id="{FB2530B4-A4A3-364A-897F-23DD8C6C7A94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72241" y="3438759"/>
            <a:ext cx="455614" cy="469002"/>
          </a:xfrm>
          <a:prstGeom prst="rect">
            <a:avLst/>
          </a:prstGeom>
        </p:spPr>
      </p:pic>
      <p:pic>
        <p:nvPicPr>
          <p:cNvPr id="173" name="Picture 172">
            <a:extLst>
              <a:ext uri="{FF2B5EF4-FFF2-40B4-BE49-F238E27FC236}">
                <a16:creationId xmlns:a16="http://schemas.microsoft.com/office/drawing/2014/main" id="{C94B0890-E1A6-B943-8559-0696C9FFF9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43021" y="3434302"/>
            <a:ext cx="458600" cy="473458"/>
          </a:xfrm>
          <a:prstGeom prst="rect">
            <a:avLst/>
          </a:prstGeom>
        </p:spPr>
      </p:pic>
      <p:pic>
        <p:nvPicPr>
          <p:cNvPr id="174" name="Picture 173">
            <a:extLst>
              <a:ext uri="{FF2B5EF4-FFF2-40B4-BE49-F238E27FC236}">
                <a16:creationId xmlns:a16="http://schemas.microsoft.com/office/drawing/2014/main" id="{5476ED94-AC84-2C4F-85FF-57C0E19A1C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2241" y="3923776"/>
            <a:ext cx="463492" cy="459339"/>
          </a:xfrm>
          <a:prstGeom prst="rect">
            <a:avLst/>
          </a:prstGeom>
        </p:spPr>
      </p:pic>
      <p:pic>
        <p:nvPicPr>
          <p:cNvPr id="175" name="Picture 174">
            <a:extLst>
              <a:ext uri="{FF2B5EF4-FFF2-40B4-BE49-F238E27FC236}">
                <a16:creationId xmlns:a16="http://schemas.microsoft.com/office/drawing/2014/main" id="{D0BF58EE-97E0-F54B-806C-7C2BB10692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43021" y="3919761"/>
            <a:ext cx="459991" cy="463354"/>
          </a:xfrm>
          <a:prstGeom prst="rect">
            <a:avLst/>
          </a:prstGeom>
        </p:spPr>
      </p:pic>
      <p:pic>
        <p:nvPicPr>
          <p:cNvPr id="176" name="Picture 175">
            <a:extLst>
              <a:ext uri="{FF2B5EF4-FFF2-40B4-BE49-F238E27FC236}">
                <a16:creationId xmlns:a16="http://schemas.microsoft.com/office/drawing/2014/main" id="{A46570F3-05BA-7A4F-A11D-D4918CECA9F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72241" y="4391522"/>
            <a:ext cx="463492" cy="447619"/>
          </a:xfrm>
          <a:prstGeom prst="rect">
            <a:avLst/>
          </a:prstGeom>
        </p:spPr>
      </p:pic>
      <p:pic>
        <p:nvPicPr>
          <p:cNvPr id="177" name="Picture 176">
            <a:extLst>
              <a:ext uri="{FF2B5EF4-FFF2-40B4-BE49-F238E27FC236}">
                <a16:creationId xmlns:a16="http://schemas.microsoft.com/office/drawing/2014/main" id="{F79DAD3A-1AEC-ED46-8773-D6F72E5C41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34580" y="4391522"/>
            <a:ext cx="465201" cy="449269"/>
          </a:xfrm>
          <a:prstGeom prst="rect">
            <a:avLst/>
          </a:prstGeom>
        </p:spPr>
      </p:pic>
      <p:sp>
        <p:nvSpPr>
          <p:cNvPr id="178" name="Rectangle 177">
            <a:extLst>
              <a:ext uri="{FF2B5EF4-FFF2-40B4-BE49-F238E27FC236}">
                <a16:creationId xmlns:a16="http://schemas.microsoft.com/office/drawing/2014/main" id="{0A23E454-823F-D74B-A311-4EBEED9AA8B8}"/>
              </a:ext>
            </a:extLst>
          </p:cNvPr>
          <p:cNvSpPr/>
          <p:nvPr/>
        </p:nvSpPr>
        <p:spPr>
          <a:xfrm>
            <a:off x="8088353" y="3090279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5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84345CC2-BBE3-8D4C-9D15-4C2A678FD7F8}"/>
              </a:ext>
            </a:extLst>
          </p:cNvPr>
          <p:cNvSpPr/>
          <p:nvPr/>
        </p:nvSpPr>
        <p:spPr>
          <a:xfrm>
            <a:off x="7830846" y="3592384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A7F7683E-9519-E341-9C79-21B36D9F21AE}"/>
              </a:ext>
            </a:extLst>
          </p:cNvPr>
          <p:cNvSpPr/>
          <p:nvPr/>
        </p:nvSpPr>
        <p:spPr>
          <a:xfrm>
            <a:off x="8316346" y="3592384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62398D39-6F30-084F-A0FB-1A9D0D9F4EAD}"/>
              </a:ext>
            </a:extLst>
          </p:cNvPr>
          <p:cNvSpPr/>
          <p:nvPr/>
        </p:nvSpPr>
        <p:spPr>
          <a:xfrm>
            <a:off x="7830846" y="4075031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2FC42BFA-1DDA-EC4B-B30B-4EAD3250D0A6}"/>
              </a:ext>
            </a:extLst>
          </p:cNvPr>
          <p:cNvSpPr/>
          <p:nvPr/>
        </p:nvSpPr>
        <p:spPr>
          <a:xfrm>
            <a:off x="8315963" y="4061081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B76750AE-91B3-CD41-94F0-E1F3E48B1E6A}"/>
              </a:ext>
            </a:extLst>
          </p:cNvPr>
          <p:cNvSpPr/>
          <p:nvPr/>
        </p:nvSpPr>
        <p:spPr>
          <a:xfrm>
            <a:off x="7830846" y="4534370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3n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6B5A2E8-6BBF-2C4F-ADDC-31C2FB6863EA}"/>
              </a:ext>
            </a:extLst>
          </p:cNvPr>
          <p:cNvSpPr/>
          <p:nvPr/>
        </p:nvSpPr>
        <p:spPr>
          <a:xfrm>
            <a:off x="8309201" y="4540785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3s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en-US" sz="105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185" name="Picture 184">
            <a:extLst>
              <a:ext uri="{FF2B5EF4-FFF2-40B4-BE49-F238E27FC236}">
                <a16:creationId xmlns:a16="http://schemas.microsoft.com/office/drawing/2014/main" id="{F10F2D24-9046-E142-9296-373EC43E842F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543399" y="2935156"/>
            <a:ext cx="474292" cy="480561"/>
          </a:xfrm>
          <a:prstGeom prst="rect">
            <a:avLst/>
          </a:prstGeom>
        </p:spPr>
      </p:pic>
      <p:pic>
        <p:nvPicPr>
          <p:cNvPr id="186" name="Picture 185">
            <a:extLst>
              <a:ext uri="{FF2B5EF4-FFF2-40B4-BE49-F238E27FC236}">
                <a16:creationId xmlns:a16="http://schemas.microsoft.com/office/drawing/2014/main" id="{58DFF02B-D4D3-2F4A-9923-CA4B3D436560}"/>
              </a:ext>
            </a:extLst>
          </p:cNvPr>
          <p:cNvPicPr>
            <a:picLocks/>
          </p:cNvPicPr>
          <p:nvPr/>
        </p:nvPicPr>
        <p:blipFill>
          <a:blip r:embed="rId7">
            <a:alphaModFix amt="35000"/>
          </a:blip>
          <a:stretch>
            <a:fillRect/>
          </a:stretch>
        </p:blipFill>
        <p:spPr>
          <a:xfrm>
            <a:off x="6318207" y="3448821"/>
            <a:ext cx="455614" cy="469002"/>
          </a:xfrm>
          <a:prstGeom prst="rect">
            <a:avLst/>
          </a:prstGeom>
        </p:spPr>
      </p:pic>
      <p:pic>
        <p:nvPicPr>
          <p:cNvPr id="187" name="Picture 186">
            <a:extLst>
              <a:ext uri="{FF2B5EF4-FFF2-40B4-BE49-F238E27FC236}">
                <a16:creationId xmlns:a16="http://schemas.microsoft.com/office/drawing/2014/main" id="{66C3D786-5691-4940-9125-73971BDE71D8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>
            <a:off x="6788987" y="3444364"/>
            <a:ext cx="458600" cy="473458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D5B9B42B-4D8E-A046-A3A2-3BE2E3096E07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"/>
          </a:blip>
          <a:stretch>
            <a:fillRect/>
          </a:stretch>
        </p:blipFill>
        <p:spPr>
          <a:xfrm>
            <a:off x="6318207" y="3933838"/>
            <a:ext cx="463492" cy="459339"/>
          </a:xfrm>
          <a:prstGeom prst="rect">
            <a:avLst/>
          </a:prstGeom>
        </p:spPr>
      </p:pic>
      <p:pic>
        <p:nvPicPr>
          <p:cNvPr id="189" name="Picture 188">
            <a:extLst>
              <a:ext uri="{FF2B5EF4-FFF2-40B4-BE49-F238E27FC236}">
                <a16:creationId xmlns:a16="http://schemas.microsoft.com/office/drawing/2014/main" id="{980D31C0-6329-6043-8E69-4FD7CA0D16C0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000"/>
          </a:blip>
          <a:stretch>
            <a:fillRect/>
          </a:stretch>
        </p:blipFill>
        <p:spPr>
          <a:xfrm>
            <a:off x="6788987" y="3929823"/>
            <a:ext cx="459991" cy="463354"/>
          </a:xfrm>
          <a:prstGeom prst="rect">
            <a:avLst/>
          </a:prstGeom>
        </p:spPr>
      </p:pic>
      <p:sp>
        <p:nvSpPr>
          <p:cNvPr id="190" name="Rectangle 189">
            <a:extLst>
              <a:ext uri="{FF2B5EF4-FFF2-40B4-BE49-F238E27FC236}">
                <a16:creationId xmlns:a16="http://schemas.microsoft.com/office/drawing/2014/main" id="{2D5C66AA-61AA-3449-924F-CC1EB1698989}"/>
              </a:ext>
            </a:extLst>
          </p:cNvPr>
          <p:cNvSpPr/>
          <p:nvPr/>
        </p:nvSpPr>
        <p:spPr>
          <a:xfrm>
            <a:off x="6634319" y="3100341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4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86A6D5AB-74CC-214C-91E8-2CE0C7375142}"/>
              </a:ext>
            </a:extLst>
          </p:cNvPr>
          <p:cNvSpPr/>
          <p:nvPr/>
        </p:nvSpPr>
        <p:spPr>
          <a:xfrm>
            <a:off x="6376812" y="3602446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B4A2E430-9779-AE47-94F1-3645C7070A45}"/>
              </a:ext>
            </a:extLst>
          </p:cNvPr>
          <p:cNvSpPr/>
          <p:nvPr/>
        </p:nvSpPr>
        <p:spPr>
          <a:xfrm>
            <a:off x="6862312" y="3602446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34872025-CC99-5F46-A636-CEC4D538EB89}"/>
              </a:ext>
            </a:extLst>
          </p:cNvPr>
          <p:cNvSpPr/>
          <p:nvPr/>
        </p:nvSpPr>
        <p:spPr>
          <a:xfrm>
            <a:off x="6376812" y="4085093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DB1FDEED-83FA-474A-892F-101DE474210C}"/>
              </a:ext>
            </a:extLst>
          </p:cNvPr>
          <p:cNvSpPr/>
          <p:nvPr/>
        </p:nvSpPr>
        <p:spPr>
          <a:xfrm>
            <a:off x="6861929" y="4071143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195" name="Picture 194">
            <a:extLst>
              <a:ext uri="{FF2B5EF4-FFF2-40B4-BE49-F238E27FC236}">
                <a16:creationId xmlns:a16="http://schemas.microsoft.com/office/drawing/2014/main" id="{1000B1E7-7D3A-184D-92CF-E2FF52E20ACE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667635" y="2925094"/>
            <a:ext cx="474292" cy="480561"/>
          </a:xfrm>
          <a:prstGeom prst="rect">
            <a:avLst/>
          </a:prstGeom>
        </p:spPr>
      </p:pic>
      <p:pic>
        <p:nvPicPr>
          <p:cNvPr id="196" name="Picture 195">
            <a:extLst>
              <a:ext uri="{FF2B5EF4-FFF2-40B4-BE49-F238E27FC236}">
                <a16:creationId xmlns:a16="http://schemas.microsoft.com/office/drawing/2014/main" id="{D2CB738E-7B9B-3249-A466-C42D0CD6A0B3}"/>
              </a:ext>
            </a:extLst>
          </p:cNvPr>
          <p:cNvPicPr>
            <a:picLocks/>
          </p:cNvPicPr>
          <p:nvPr/>
        </p:nvPicPr>
        <p:blipFill>
          <a:blip r:embed="rId7">
            <a:alphaModFix amt="35000"/>
          </a:blip>
          <a:stretch>
            <a:fillRect/>
          </a:stretch>
        </p:blipFill>
        <p:spPr>
          <a:xfrm>
            <a:off x="3442443" y="3438759"/>
            <a:ext cx="455614" cy="469002"/>
          </a:xfrm>
          <a:prstGeom prst="rect">
            <a:avLst/>
          </a:prstGeom>
        </p:spPr>
      </p:pic>
      <p:pic>
        <p:nvPicPr>
          <p:cNvPr id="197" name="Picture 196">
            <a:extLst>
              <a:ext uri="{FF2B5EF4-FFF2-40B4-BE49-F238E27FC236}">
                <a16:creationId xmlns:a16="http://schemas.microsoft.com/office/drawing/2014/main" id="{B089EB33-AB78-DB46-9E51-6B39D414FBC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35000"/>
          </a:blip>
          <a:stretch>
            <a:fillRect/>
          </a:stretch>
        </p:blipFill>
        <p:spPr>
          <a:xfrm>
            <a:off x="3913223" y="3434302"/>
            <a:ext cx="458600" cy="473458"/>
          </a:xfrm>
          <a:prstGeom prst="rect">
            <a:avLst/>
          </a:prstGeom>
        </p:spPr>
      </p:pic>
      <p:pic>
        <p:nvPicPr>
          <p:cNvPr id="198" name="Picture 197">
            <a:extLst>
              <a:ext uri="{FF2B5EF4-FFF2-40B4-BE49-F238E27FC236}">
                <a16:creationId xmlns:a16="http://schemas.microsoft.com/office/drawing/2014/main" id="{1ABA47FF-C3B3-EF42-B66A-7792537F36A5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"/>
          </a:blip>
          <a:stretch>
            <a:fillRect/>
          </a:stretch>
        </p:blipFill>
        <p:spPr>
          <a:xfrm>
            <a:off x="3442443" y="3923776"/>
            <a:ext cx="463492" cy="459339"/>
          </a:xfrm>
          <a:prstGeom prst="rect">
            <a:avLst/>
          </a:prstGeom>
        </p:spPr>
      </p:pic>
      <p:pic>
        <p:nvPicPr>
          <p:cNvPr id="199" name="Picture 198">
            <a:extLst>
              <a:ext uri="{FF2B5EF4-FFF2-40B4-BE49-F238E27FC236}">
                <a16:creationId xmlns:a16="http://schemas.microsoft.com/office/drawing/2014/main" id="{4823A693-CA3E-834D-BC24-77FCB2818868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000"/>
          </a:blip>
          <a:stretch>
            <a:fillRect/>
          </a:stretch>
        </p:blipFill>
        <p:spPr>
          <a:xfrm>
            <a:off x="3913223" y="3919761"/>
            <a:ext cx="459991" cy="463354"/>
          </a:xfrm>
          <a:prstGeom prst="rect">
            <a:avLst/>
          </a:prstGeom>
        </p:spPr>
      </p:pic>
      <p:sp>
        <p:nvSpPr>
          <p:cNvPr id="200" name="Rectangle 199">
            <a:extLst>
              <a:ext uri="{FF2B5EF4-FFF2-40B4-BE49-F238E27FC236}">
                <a16:creationId xmlns:a16="http://schemas.microsoft.com/office/drawing/2014/main" id="{9DB92482-28CA-A14B-8408-066CE257B9CE}"/>
              </a:ext>
            </a:extLst>
          </p:cNvPr>
          <p:cNvSpPr/>
          <p:nvPr/>
        </p:nvSpPr>
        <p:spPr>
          <a:xfrm>
            <a:off x="3758555" y="3090279"/>
            <a:ext cx="315792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rgbClr val="FF0000"/>
                </a:solidFill>
              </a:rPr>
              <a:t>B</a:t>
            </a:r>
            <a:r>
              <a:rPr lang="en-US" sz="1051" baseline="-25000" dirty="0">
                <a:solidFill>
                  <a:srgbClr val="FF0000"/>
                </a:solidFill>
              </a:rPr>
              <a:t>0</a:t>
            </a:r>
            <a:r>
              <a:rPr lang="en-US" sz="1051" dirty="0">
                <a:solidFill>
                  <a:srgbClr val="FF0000"/>
                </a:solidFill>
              </a:rPr>
              <a:t>(t</a:t>
            </a:r>
            <a:r>
              <a:rPr lang="en-US" sz="1051" baseline="-25000" dirty="0">
                <a:solidFill>
                  <a:srgbClr val="FF0000"/>
                </a:solidFill>
              </a:rPr>
              <a:t>2</a:t>
            </a:r>
            <a:r>
              <a:rPr lang="en-US" sz="1051" dirty="0">
                <a:solidFill>
                  <a:srgbClr val="FF0000"/>
                </a:solidFill>
              </a:rPr>
              <a:t>)</a:t>
            </a:r>
            <a:endParaRPr lang="en-US" sz="1051" dirty="0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FDDE0610-DFB7-D54E-96DC-F0EB1946229E}"/>
              </a:ext>
            </a:extLst>
          </p:cNvPr>
          <p:cNvSpPr/>
          <p:nvPr/>
        </p:nvSpPr>
        <p:spPr>
          <a:xfrm>
            <a:off x="3501048" y="3592384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1n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29F6C95C-543D-E44B-8B11-FC6547C8AEFD}"/>
              </a:ext>
            </a:extLst>
          </p:cNvPr>
          <p:cNvSpPr/>
          <p:nvPr/>
        </p:nvSpPr>
        <p:spPr>
          <a:xfrm>
            <a:off x="3986548" y="3592384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1s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sz="1051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B2AE9FF2-CAE2-C04B-B369-829E34F35BE9}"/>
              </a:ext>
            </a:extLst>
          </p:cNvPr>
          <p:cNvSpPr/>
          <p:nvPr/>
        </p:nvSpPr>
        <p:spPr>
          <a:xfrm>
            <a:off x="3501048" y="4075031"/>
            <a:ext cx="365485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2n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65E76621-6F67-B842-AA84-E47A06F36CB2}"/>
              </a:ext>
            </a:extLst>
          </p:cNvPr>
          <p:cNvSpPr/>
          <p:nvPr/>
        </p:nvSpPr>
        <p:spPr>
          <a:xfrm>
            <a:off x="3986165" y="4061081"/>
            <a:ext cx="360676" cy="16171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2s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(t</a:t>
            </a:r>
            <a:r>
              <a:rPr lang="en-US" sz="1051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051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205" name="Picture 204">
            <a:extLst>
              <a:ext uri="{FF2B5EF4-FFF2-40B4-BE49-F238E27FC236}">
                <a16:creationId xmlns:a16="http://schemas.microsoft.com/office/drawing/2014/main" id="{BF06B9F9-D47F-C544-8ABE-73A222A5C38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 rot="16200000">
            <a:off x="2754164" y="726475"/>
            <a:ext cx="2282593" cy="971386"/>
          </a:xfrm>
          <a:prstGeom prst="rect">
            <a:avLst/>
          </a:prstGeom>
        </p:spPr>
      </p:pic>
      <p:sp>
        <p:nvSpPr>
          <p:cNvPr id="218" name="Slide Number Placeholder 4">
            <a:extLst>
              <a:ext uri="{FF2B5EF4-FFF2-40B4-BE49-F238E27FC236}">
                <a16:creationId xmlns:a16="http://schemas.microsoft.com/office/drawing/2014/main" id="{19A57DE3-50E0-CA4B-8D98-727EFEC70714}"/>
              </a:ext>
            </a:extLst>
          </p:cNvPr>
          <p:cNvSpPr txBox="1">
            <a:spLocks/>
          </p:cNvSpPr>
          <p:nvPr/>
        </p:nvSpPr>
        <p:spPr>
          <a:xfrm>
            <a:off x="4343400" y="6473709"/>
            <a:ext cx="457200" cy="1828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AEFAAC5A-9C4F-4278-920D-DF2BAB595749}" type="slidenum">
              <a:rPr lang="en-US" sz="1000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 algn="ctr">
                <a:defRPr/>
              </a:pPr>
              <a:t>50</a:t>
            </a:fld>
            <a:endParaRPr lang="en-US" sz="1000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C33ED67-50D3-814D-9476-946D2CDCE513}"/>
              </a:ext>
            </a:extLst>
          </p:cNvPr>
          <p:cNvGrpSpPr/>
          <p:nvPr/>
        </p:nvGrpSpPr>
        <p:grpSpPr>
          <a:xfrm>
            <a:off x="657070" y="5742308"/>
            <a:ext cx="8044693" cy="1061996"/>
            <a:chOff x="657070" y="5742308"/>
            <a:chExt cx="8044693" cy="1061996"/>
          </a:xfrm>
        </p:grpSpPr>
        <p:pic>
          <p:nvPicPr>
            <p:cNvPr id="360" name="Picture 359">
              <a:extLst>
                <a:ext uri="{FF2B5EF4-FFF2-40B4-BE49-F238E27FC236}">
                  <a16:creationId xmlns:a16="http://schemas.microsoft.com/office/drawing/2014/main" id="{4BB75487-AA43-5149-9B0D-9A8D747F1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/>
          </p:blipFill>
          <p:spPr>
            <a:xfrm>
              <a:off x="730166" y="6079405"/>
              <a:ext cx="915437" cy="713823"/>
            </a:xfrm>
            <a:prstGeom prst="rect">
              <a:avLst/>
            </a:prstGeom>
          </p:spPr>
        </p:pic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277598D4-4D3E-2D43-93D8-383506245B5A}"/>
                </a:ext>
              </a:extLst>
            </p:cNvPr>
            <p:cNvSpPr txBox="1"/>
            <p:nvPr/>
          </p:nvSpPr>
          <p:spPr>
            <a:xfrm>
              <a:off x="942369" y="5742308"/>
              <a:ext cx="490840" cy="462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3" dirty="0"/>
                <a:t>⊗</a:t>
              </a:r>
            </a:p>
          </p:txBody>
        </p:sp>
        <p:sp>
          <p:nvSpPr>
            <p:cNvPr id="367" name="Rectangle 366">
              <a:extLst>
                <a:ext uri="{FF2B5EF4-FFF2-40B4-BE49-F238E27FC236}">
                  <a16:creationId xmlns:a16="http://schemas.microsoft.com/office/drawing/2014/main" id="{48AD019D-F8FF-D544-910C-EDB292AD58E3}"/>
                </a:ext>
              </a:extLst>
            </p:cNvPr>
            <p:cNvSpPr/>
            <p:nvPr/>
          </p:nvSpPr>
          <p:spPr>
            <a:xfrm>
              <a:off x="736911" y="6204423"/>
              <a:ext cx="348481" cy="346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D5B1207D-EAC6-D647-B85F-2D457CE1193A}"/>
                </a:ext>
              </a:extLst>
            </p:cNvPr>
            <p:cNvGrpSpPr/>
            <p:nvPr/>
          </p:nvGrpSpPr>
          <p:grpSpPr>
            <a:xfrm>
              <a:off x="657070" y="6079406"/>
              <a:ext cx="428322" cy="458569"/>
              <a:chOff x="267017" y="8006211"/>
              <a:chExt cx="570503" cy="610791"/>
            </a:xfrm>
          </p:grpSpPr>
          <p:sp>
            <p:nvSpPr>
              <p:cNvPr id="361" name="TextBox 360">
                <a:extLst>
                  <a:ext uri="{FF2B5EF4-FFF2-40B4-BE49-F238E27FC236}">
                    <a16:creationId xmlns:a16="http://schemas.microsoft.com/office/drawing/2014/main" id="{2ABB9019-6079-1247-8ECA-6D7D8DD88717}"/>
                  </a:ext>
                </a:extLst>
              </p:cNvPr>
              <p:cNvSpPr txBox="1"/>
              <p:nvPr/>
            </p:nvSpPr>
            <p:spPr>
              <a:xfrm>
                <a:off x="267017" y="8125070"/>
                <a:ext cx="570503" cy="491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>
                    <a:solidFill>
                      <a:srgbClr val="FF0000"/>
                    </a:solidFill>
                    <a:latin typeface="Symbol" pitchFamily="2" charset="2"/>
                  </a:rPr>
                  <a:t>w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p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2" name="TextBox 361">
                <a:extLst>
                  <a:ext uri="{FF2B5EF4-FFF2-40B4-BE49-F238E27FC236}">
                    <a16:creationId xmlns:a16="http://schemas.microsoft.com/office/drawing/2014/main" id="{80D73254-867A-0F48-A353-A0CD56DCCA09}"/>
                  </a:ext>
                </a:extLst>
              </p:cNvPr>
              <p:cNvSpPr txBox="1"/>
              <p:nvPr/>
            </p:nvSpPr>
            <p:spPr>
              <a:xfrm>
                <a:off x="279625" y="8006211"/>
                <a:ext cx="444533" cy="532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~</a:t>
                </a:r>
              </a:p>
            </p:txBody>
          </p:sp>
        </p:grpSp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16EA8E40-6B7D-EC49-A63F-FB6B9CF68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/>
          </p:blipFill>
          <p:spPr>
            <a:xfrm>
              <a:off x="2020462" y="6083097"/>
              <a:ext cx="915437" cy="713823"/>
            </a:xfrm>
            <a:prstGeom prst="rect">
              <a:avLst/>
            </a:prstGeom>
          </p:spPr>
        </p:pic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4C5BA9F5-865D-324B-994A-9B9FBF957FE6}"/>
                </a:ext>
              </a:extLst>
            </p:cNvPr>
            <p:cNvSpPr txBox="1"/>
            <p:nvPr/>
          </p:nvSpPr>
          <p:spPr>
            <a:xfrm>
              <a:off x="2232665" y="5746000"/>
              <a:ext cx="490840" cy="462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3" dirty="0"/>
                <a:t>⊗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ED5D346E-34C5-6B47-8070-D5CDDC9E734C}"/>
                </a:ext>
              </a:extLst>
            </p:cNvPr>
            <p:cNvSpPr/>
            <p:nvPr/>
          </p:nvSpPr>
          <p:spPr>
            <a:xfrm>
              <a:off x="2027207" y="6208115"/>
              <a:ext cx="348481" cy="346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C3BC6CFE-347C-2043-8D74-D3C2782E55C2}"/>
                </a:ext>
              </a:extLst>
            </p:cNvPr>
            <p:cNvGrpSpPr/>
            <p:nvPr/>
          </p:nvGrpSpPr>
          <p:grpSpPr>
            <a:xfrm>
              <a:off x="1947366" y="6083098"/>
              <a:ext cx="428322" cy="458569"/>
              <a:chOff x="267017" y="8006211"/>
              <a:chExt cx="570503" cy="610791"/>
            </a:xfrm>
          </p:grpSpPr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548D26C-8DFC-7044-97A6-A3383195FC5B}"/>
                  </a:ext>
                </a:extLst>
              </p:cNvPr>
              <p:cNvSpPr txBox="1"/>
              <p:nvPr/>
            </p:nvSpPr>
            <p:spPr>
              <a:xfrm>
                <a:off x="267017" y="8125070"/>
                <a:ext cx="570503" cy="491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>
                    <a:solidFill>
                      <a:srgbClr val="FF0000"/>
                    </a:solidFill>
                    <a:latin typeface="Symbol" pitchFamily="2" charset="2"/>
                  </a:rPr>
                  <a:t>w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p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3AA7CD58-725F-EC4D-88B7-7614C2B64BBE}"/>
                  </a:ext>
                </a:extLst>
              </p:cNvPr>
              <p:cNvSpPr txBox="1"/>
              <p:nvPr/>
            </p:nvSpPr>
            <p:spPr>
              <a:xfrm>
                <a:off x="279625" y="8006211"/>
                <a:ext cx="444533" cy="532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~</a:t>
                </a:r>
              </a:p>
            </p:txBody>
          </p:sp>
        </p:grpSp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94D29B1D-FFC8-2E4C-A756-19119FC6A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/>
          </p:blipFill>
          <p:spPr>
            <a:xfrm>
              <a:off x="3411289" y="6090481"/>
              <a:ext cx="915437" cy="713823"/>
            </a:xfrm>
            <a:prstGeom prst="rect">
              <a:avLst/>
            </a:prstGeom>
          </p:spPr>
        </p:pic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0FD445DC-20D1-024F-9EA4-42FC83ED52ED}"/>
                </a:ext>
              </a:extLst>
            </p:cNvPr>
            <p:cNvSpPr txBox="1"/>
            <p:nvPr/>
          </p:nvSpPr>
          <p:spPr>
            <a:xfrm>
              <a:off x="3623492" y="5753384"/>
              <a:ext cx="490840" cy="462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3" dirty="0"/>
                <a:t>⊗</a:t>
              </a: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C497BE72-6C5E-5649-A3AE-8D92132357A8}"/>
                </a:ext>
              </a:extLst>
            </p:cNvPr>
            <p:cNvSpPr/>
            <p:nvPr/>
          </p:nvSpPr>
          <p:spPr>
            <a:xfrm>
              <a:off x="3418034" y="6215499"/>
              <a:ext cx="348481" cy="346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5BE631AF-7AAA-484F-9450-2AAC51052184}"/>
                </a:ext>
              </a:extLst>
            </p:cNvPr>
            <p:cNvGrpSpPr/>
            <p:nvPr/>
          </p:nvGrpSpPr>
          <p:grpSpPr>
            <a:xfrm>
              <a:off x="3338193" y="6090482"/>
              <a:ext cx="428322" cy="458569"/>
              <a:chOff x="267017" y="8006211"/>
              <a:chExt cx="570503" cy="610791"/>
            </a:xfrm>
          </p:grpSpPr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B1CAD165-6337-0749-B5AB-51730F0176D0}"/>
                  </a:ext>
                </a:extLst>
              </p:cNvPr>
              <p:cNvSpPr txBox="1"/>
              <p:nvPr/>
            </p:nvSpPr>
            <p:spPr>
              <a:xfrm>
                <a:off x="267017" y="8125070"/>
                <a:ext cx="570503" cy="491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>
                    <a:solidFill>
                      <a:srgbClr val="FF0000"/>
                    </a:solidFill>
                    <a:latin typeface="Symbol" pitchFamily="2" charset="2"/>
                  </a:rPr>
                  <a:t>w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p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AC55DEEF-7C13-234A-8B4F-25EC33FC9D1C}"/>
                  </a:ext>
                </a:extLst>
              </p:cNvPr>
              <p:cNvSpPr txBox="1"/>
              <p:nvPr/>
            </p:nvSpPr>
            <p:spPr>
              <a:xfrm>
                <a:off x="279625" y="8006211"/>
                <a:ext cx="444533" cy="532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~</a:t>
                </a:r>
              </a:p>
            </p:txBody>
          </p:sp>
        </p:grpSp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2A293DA2-FD1E-494B-8088-8831F4B1C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/>
          </p:blipFill>
          <p:spPr>
            <a:xfrm>
              <a:off x="4975696" y="6090481"/>
              <a:ext cx="915437" cy="713823"/>
            </a:xfrm>
            <a:prstGeom prst="rect">
              <a:avLst/>
            </a:prstGeom>
          </p:spPr>
        </p:pic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EABC42BC-4D36-ED40-AE08-B51B931B1340}"/>
                </a:ext>
              </a:extLst>
            </p:cNvPr>
            <p:cNvSpPr txBox="1"/>
            <p:nvPr/>
          </p:nvSpPr>
          <p:spPr>
            <a:xfrm>
              <a:off x="5187899" y="5753384"/>
              <a:ext cx="490840" cy="462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3" dirty="0"/>
                <a:t>⊗</a:t>
              </a:r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430CAF0E-EB1D-C74D-B8CF-12860F6D750F}"/>
                </a:ext>
              </a:extLst>
            </p:cNvPr>
            <p:cNvSpPr/>
            <p:nvPr/>
          </p:nvSpPr>
          <p:spPr>
            <a:xfrm>
              <a:off x="4982441" y="6215499"/>
              <a:ext cx="348481" cy="346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FC8F021C-5133-5649-8513-4EDA1D69DFEB}"/>
                </a:ext>
              </a:extLst>
            </p:cNvPr>
            <p:cNvGrpSpPr/>
            <p:nvPr/>
          </p:nvGrpSpPr>
          <p:grpSpPr>
            <a:xfrm>
              <a:off x="4902600" y="6090482"/>
              <a:ext cx="428322" cy="458569"/>
              <a:chOff x="267017" y="8006211"/>
              <a:chExt cx="570503" cy="610791"/>
            </a:xfrm>
          </p:grpSpPr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DFC1F56B-1ACC-8C48-9D69-89BCB5A13964}"/>
                  </a:ext>
                </a:extLst>
              </p:cNvPr>
              <p:cNvSpPr txBox="1"/>
              <p:nvPr/>
            </p:nvSpPr>
            <p:spPr>
              <a:xfrm>
                <a:off x="267017" y="8125070"/>
                <a:ext cx="570503" cy="491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>
                    <a:solidFill>
                      <a:srgbClr val="FF0000"/>
                    </a:solidFill>
                    <a:latin typeface="Symbol" pitchFamily="2" charset="2"/>
                  </a:rPr>
                  <a:t>w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p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D24B9088-130D-F440-AED8-ADCBD3F8F7E1}"/>
                  </a:ext>
                </a:extLst>
              </p:cNvPr>
              <p:cNvSpPr txBox="1"/>
              <p:nvPr/>
            </p:nvSpPr>
            <p:spPr>
              <a:xfrm>
                <a:off x="279625" y="8006211"/>
                <a:ext cx="444533" cy="532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~</a:t>
                </a:r>
              </a:p>
            </p:txBody>
          </p:sp>
        </p:grpSp>
        <p:pic>
          <p:nvPicPr>
            <p:cNvPr id="222" name="Picture 221">
              <a:extLst>
                <a:ext uri="{FF2B5EF4-FFF2-40B4-BE49-F238E27FC236}">
                  <a16:creationId xmlns:a16="http://schemas.microsoft.com/office/drawing/2014/main" id="{458E129A-1829-284D-B59C-550C0775C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/>
          </p:blipFill>
          <p:spPr>
            <a:xfrm>
              <a:off x="6392545" y="6089641"/>
              <a:ext cx="915437" cy="713823"/>
            </a:xfrm>
            <a:prstGeom prst="rect">
              <a:avLst/>
            </a:prstGeom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0CBAE50C-33E7-FE4A-AE8D-5DEC7C3AC6DA}"/>
                </a:ext>
              </a:extLst>
            </p:cNvPr>
            <p:cNvSpPr txBox="1"/>
            <p:nvPr/>
          </p:nvSpPr>
          <p:spPr>
            <a:xfrm>
              <a:off x="6604748" y="5752544"/>
              <a:ext cx="490840" cy="462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3" dirty="0"/>
                <a:t>⊗</a:t>
              </a:r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CB83A4BE-255D-5541-B34E-76265147041D}"/>
                </a:ext>
              </a:extLst>
            </p:cNvPr>
            <p:cNvSpPr/>
            <p:nvPr/>
          </p:nvSpPr>
          <p:spPr>
            <a:xfrm>
              <a:off x="6399290" y="6214659"/>
              <a:ext cx="348481" cy="346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ED7878D1-6F12-AC47-A5C5-795A5CF26C91}"/>
                </a:ext>
              </a:extLst>
            </p:cNvPr>
            <p:cNvGrpSpPr/>
            <p:nvPr/>
          </p:nvGrpSpPr>
          <p:grpSpPr>
            <a:xfrm>
              <a:off x="6319449" y="6089642"/>
              <a:ext cx="428322" cy="458569"/>
              <a:chOff x="267017" y="8006211"/>
              <a:chExt cx="570503" cy="610791"/>
            </a:xfrm>
          </p:grpSpPr>
          <p:sp>
            <p:nvSpPr>
              <p:cNvPr id="231" name="TextBox 230">
                <a:extLst>
                  <a:ext uri="{FF2B5EF4-FFF2-40B4-BE49-F238E27FC236}">
                    <a16:creationId xmlns:a16="http://schemas.microsoft.com/office/drawing/2014/main" id="{D66F89B3-B292-2341-8491-A527D3516CF9}"/>
                  </a:ext>
                </a:extLst>
              </p:cNvPr>
              <p:cNvSpPr txBox="1"/>
              <p:nvPr/>
            </p:nvSpPr>
            <p:spPr>
              <a:xfrm>
                <a:off x="267017" y="8125070"/>
                <a:ext cx="570503" cy="491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>
                    <a:solidFill>
                      <a:srgbClr val="FF0000"/>
                    </a:solidFill>
                    <a:latin typeface="Symbol" pitchFamily="2" charset="2"/>
                  </a:rPr>
                  <a:t>w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p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32" name="TextBox 231">
                <a:extLst>
                  <a:ext uri="{FF2B5EF4-FFF2-40B4-BE49-F238E27FC236}">
                    <a16:creationId xmlns:a16="http://schemas.microsoft.com/office/drawing/2014/main" id="{C2641121-ECBD-7442-AA16-788917F3F0F4}"/>
                  </a:ext>
                </a:extLst>
              </p:cNvPr>
              <p:cNvSpPr txBox="1"/>
              <p:nvPr/>
            </p:nvSpPr>
            <p:spPr>
              <a:xfrm>
                <a:off x="279625" y="8006211"/>
                <a:ext cx="444533" cy="532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~</a:t>
                </a:r>
              </a:p>
            </p:txBody>
          </p:sp>
        </p:grpSp>
        <p:pic>
          <p:nvPicPr>
            <p:cNvPr id="238" name="Picture 237">
              <a:extLst>
                <a:ext uri="{FF2B5EF4-FFF2-40B4-BE49-F238E27FC236}">
                  <a16:creationId xmlns:a16="http://schemas.microsoft.com/office/drawing/2014/main" id="{0F53FB4B-331F-5C4D-AA18-C4C8B071D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/>
          </p:blipFill>
          <p:spPr>
            <a:xfrm>
              <a:off x="7786326" y="6080997"/>
              <a:ext cx="915437" cy="713823"/>
            </a:xfrm>
            <a:prstGeom prst="rect">
              <a:avLst/>
            </a:prstGeom>
          </p:spPr>
        </p:pic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0B90DD72-46A0-2A48-97A1-0041CAAAF368}"/>
                </a:ext>
              </a:extLst>
            </p:cNvPr>
            <p:cNvSpPr txBox="1"/>
            <p:nvPr/>
          </p:nvSpPr>
          <p:spPr>
            <a:xfrm>
              <a:off x="7998529" y="5743900"/>
              <a:ext cx="490840" cy="462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3" dirty="0"/>
                <a:t>⊗</a:t>
              </a:r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5AED8376-6920-CC43-B13F-CF00EE7BA0FE}"/>
                </a:ext>
              </a:extLst>
            </p:cNvPr>
            <p:cNvSpPr/>
            <p:nvPr/>
          </p:nvSpPr>
          <p:spPr>
            <a:xfrm>
              <a:off x="7793071" y="6206015"/>
              <a:ext cx="348481" cy="346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7826D6B0-8A8D-CA42-810B-2BA66CF9AEEA}"/>
                </a:ext>
              </a:extLst>
            </p:cNvPr>
            <p:cNvGrpSpPr/>
            <p:nvPr/>
          </p:nvGrpSpPr>
          <p:grpSpPr>
            <a:xfrm>
              <a:off x="7713230" y="6080998"/>
              <a:ext cx="428322" cy="458569"/>
              <a:chOff x="267017" y="8006211"/>
              <a:chExt cx="570503" cy="610791"/>
            </a:xfrm>
          </p:grpSpPr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FB7B88E0-ABAB-CA4A-A3D0-AF30070116EB}"/>
                  </a:ext>
                </a:extLst>
              </p:cNvPr>
              <p:cNvSpPr txBox="1"/>
              <p:nvPr/>
            </p:nvSpPr>
            <p:spPr>
              <a:xfrm>
                <a:off x="267017" y="8125070"/>
                <a:ext cx="570503" cy="491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>
                    <a:solidFill>
                      <a:srgbClr val="FF0000"/>
                    </a:solidFill>
                    <a:latin typeface="Symbol" pitchFamily="2" charset="2"/>
                  </a:rPr>
                  <a:t>w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p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DF5E6BE7-74D2-5442-BCC4-891BB38B0F65}"/>
                  </a:ext>
                </a:extLst>
              </p:cNvPr>
              <p:cNvSpPr txBox="1"/>
              <p:nvPr/>
            </p:nvSpPr>
            <p:spPr>
              <a:xfrm>
                <a:off x="279625" y="8006211"/>
                <a:ext cx="444533" cy="532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~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718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Run-1 analysis status: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>
                <a:latin typeface="+mn-lt"/>
              </a:rPr>
              <a:t>p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Content Placeholder 7">
            <a:extLst>
              <a:ext uri="{FF2B5EF4-FFF2-40B4-BE49-F238E27FC236}">
                <a16:creationId xmlns:a16="http://schemas.microsoft.com/office/drawing/2014/main" id="{C6EF3F39-C446-2246-82D9-9D58FB4B1AE5}"/>
              </a:ext>
            </a:extLst>
          </p:cNvPr>
          <p:cNvSpPr txBox="1">
            <a:spLocks/>
          </p:cNvSpPr>
          <p:nvPr/>
        </p:nvSpPr>
        <p:spPr>
          <a:xfrm>
            <a:off x="457200" y="811261"/>
            <a:ext cx="8686800" cy="501918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2000" dirty="0"/>
              <a:t>Trolley maps the field every 2-3 days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In between trolley field maps, the 72 fixed probe stations track the lower order multipoles (mainly the dipole field)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A few times, the calibration probe is used to determine the absolute frequency offsets of the trolley probes. Calibration must also account for probe material effects 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Multiple analyses ongoing for trolley calibration, fixed probe-trolley interpolation, and systematic uncertainties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503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Run-1 analysis status: </a:t>
            </a:r>
            <a:r>
              <a:rPr lang="en-US" cap="none" dirty="0">
                <a:latin typeface="Symbol" pitchFamily="2" charset="2"/>
              </a:rPr>
              <a:t>w</a:t>
            </a:r>
            <a:r>
              <a:rPr lang="en-US" cap="none" baseline="-25000" dirty="0">
                <a:latin typeface="+mn-lt"/>
              </a:rPr>
              <a:t>p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Content Placeholder 7">
            <a:extLst>
              <a:ext uri="{FF2B5EF4-FFF2-40B4-BE49-F238E27FC236}">
                <a16:creationId xmlns:a16="http://schemas.microsoft.com/office/drawing/2014/main" id="{C6EF3F39-C446-2246-82D9-9D58FB4B1AE5}"/>
              </a:ext>
            </a:extLst>
          </p:cNvPr>
          <p:cNvSpPr txBox="1">
            <a:spLocks/>
          </p:cNvSpPr>
          <p:nvPr/>
        </p:nvSpPr>
        <p:spPr>
          <a:xfrm>
            <a:off x="457200" y="811261"/>
            <a:ext cx="8458200" cy="501918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2000" dirty="0"/>
              <a:t>Trolley maps the field every 2-3 days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In between trolley field maps, the 72 fixed probe stations track the lower order multipoles (mainly the dipole field)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A few times, the calibration probe is used to determine the absolute frequency offsets of the trolley probes. Calibration must also account for probe material effects 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Multiple analyses ongoing for trolley calibration, fixed probe-trolley interpolation, and systematic uncertainties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Additional effort to study if we can extract more information from the spatially dense B-field map to deduce the vector components (toroidal harmonics as a solution to Maxwell’s equations for storage ring geometry)</a:t>
            </a:r>
          </a:p>
          <a:p>
            <a:pPr marL="342900" indent="-342900">
              <a:buClr>
                <a:schemeClr val="tx1">
                  <a:lumMod val="50000"/>
                </a:schemeClr>
              </a:buClr>
              <a:buFont typeface="+mj-lt"/>
              <a:buAutoNum type="arabicPeriod"/>
            </a:pPr>
            <a:r>
              <a:rPr lang="en-US" sz="2000" dirty="0"/>
              <a:t>...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512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Overall status and outlook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FAAC5A-9C4F-4278-920D-DF2BAB59574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5" name="Picture 10" descr="Picture 10">
            <a:extLst>
              <a:ext uri="{FF2B5EF4-FFF2-40B4-BE49-F238E27FC236}">
                <a16:creationId xmlns:a16="http://schemas.microsoft.com/office/drawing/2014/main" id="{6FEC0532-8312-254C-AF77-49B067B0D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64" y="3888427"/>
            <a:ext cx="2859643" cy="2169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10">
            <a:extLst>
              <a:ext uri="{FF2B5EF4-FFF2-40B4-BE49-F238E27FC236}">
                <a16:creationId xmlns:a16="http://schemas.microsoft.com/office/drawing/2014/main" id="{F7384ABF-5527-AB47-9CBF-B213517944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2977" y="758329"/>
            <a:ext cx="3039731" cy="214289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7" name="Rectangle 12">
            <a:extLst>
              <a:ext uri="{FF2B5EF4-FFF2-40B4-BE49-F238E27FC236}">
                <a16:creationId xmlns:a16="http://schemas.microsoft.com/office/drawing/2014/main" id="{D02A6B69-B01E-7946-90ED-7D76FAFC4D5A}"/>
              </a:ext>
            </a:extLst>
          </p:cNvPr>
          <p:cNvSpPr txBox="1"/>
          <p:nvPr/>
        </p:nvSpPr>
        <p:spPr>
          <a:xfrm>
            <a:off x="1361357" y="839954"/>
            <a:ext cx="1920467" cy="695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t">
            <a:noAutofit/>
          </a:bodyPr>
          <a:lstStyle>
            <a:lvl1pPr defTabSz="457200">
              <a:defRPr sz="1600" b="1">
                <a:solidFill>
                  <a:srgbClr val="660066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sz="1400" b="0" dirty="0"/>
              <a:t>Without data-quality cuts (DQC)</a:t>
            </a:r>
          </a:p>
        </p:txBody>
      </p:sp>
      <p:sp>
        <p:nvSpPr>
          <p:cNvPr id="29" name="Content Placeholder 7">
            <a:extLst>
              <a:ext uri="{FF2B5EF4-FFF2-40B4-BE49-F238E27FC236}">
                <a16:creationId xmlns:a16="http://schemas.microsoft.com/office/drawing/2014/main" id="{4F395562-9A17-2740-9A7D-5D8570060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4032" y="764126"/>
            <a:ext cx="5240860" cy="5019185"/>
          </a:xfrm>
        </p:spPr>
        <p:txBody>
          <a:bodyPr/>
          <a:lstStyle/>
          <a:p>
            <a:r>
              <a:rPr lang="en-US" b="1" dirty="0"/>
              <a:t>Run-1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Analysis ongoing (~1.1 BNL statistics)</a:t>
            </a:r>
          </a:p>
          <a:p>
            <a:pPr lvl="1"/>
            <a:r>
              <a:rPr lang="en-US" dirty="0"/>
              <a:t>First publication expected in the next months</a:t>
            </a:r>
          </a:p>
          <a:p>
            <a:r>
              <a:rPr lang="en-US" b="1" dirty="0"/>
              <a:t>Run-2:</a:t>
            </a:r>
            <a:endParaRPr lang="en-US" dirty="0"/>
          </a:p>
          <a:p>
            <a:pPr lvl="1"/>
            <a:r>
              <a:rPr lang="en-US" dirty="0"/>
              <a:t>Collected ~1.8 BNL statistics (after data quality cuts)</a:t>
            </a:r>
          </a:p>
          <a:p>
            <a:pPr lvl="1"/>
            <a:r>
              <a:rPr lang="en-US" dirty="0"/>
              <a:t>Analysis efforts starting now in parallel with Run-1 analysis</a:t>
            </a:r>
          </a:p>
          <a:p>
            <a:r>
              <a:rPr lang="en-US" b="1" dirty="0"/>
              <a:t>Summer shutdown 2019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Performed several upgrades over the summer (kicker, hall cooling, ...)</a:t>
            </a:r>
          </a:p>
          <a:p>
            <a:r>
              <a:rPr lang="en-US" b="1" dirty="0"/>
              <a:t>Run-3</a:t>
            </a:r>
            <a:r>
              <a:rPr lang="en-US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Started in November 2019 to May 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Expected to collect &gt;10 BNL statistics, already &gt;2 BNL on tape</a:t>
            </a:r>
          </a:p>
          <a:p>
            <a:r>
              <a:rPr lang="en-US" dirty="0"/>
              <a:t>Proposed Run-4:</a:t>
            </a:r>
          </a:p>
          <a:p>
            <a:pPr lvl="1"/>
            <a:r>
              <a:rPr lang="en-US" dirty="0"/>
              <a:t>Would share beam with mu2e commissioning</a:t>
            </a:r>
          </a:p>
          <a:p>
            <a:pPr lvl="1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2B4567-501F-E14C-9514-D6A5EAE816D6}"/>
              </a:ext>
            </a:extLst>
          </p:cNvPr>
          <p:cNvSpPr txBox="1"/>
          <p:nvPr/>
        </p:nvSpPr>
        <p:spPr>
          <a:xfrm>
            <a:off x="1614139" y="4727549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Run-3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FA907C-FC06-2F45-AEA7-8461B3B3B3C3}"/>
              </a:ext>
            </a:extLst>
          </p:cNvPr>
          <p:cNvSpPr txBox="1"/>
          <p:nvPr/>
        </p:nvSpPr>
        <p:spPr>
          <a:xfrm>
            <a:off x="2660499" y="4193352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Run-4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A64BF9D-2D05-3942-8B3D-F145ECE53240}"/>
              </a:ext>
            </a:extLst>
          </p:cNvPr>
          <p:cNvSpPr txBox="1"/>
          <p:nvPr/>
        </p:nvSpPr>
        <p:spPr>
          <a:xfrm>
            <a:off x="808049" y="5004548"/>
            <a:ext cx="644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Run-1 </a:t>
            </a:r>
          </a:p>
          <a:p>
            <a:r>
              <a:rPr lang="en-US" sz="1200" dirty="0"/>
              <a:t>&amp;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653A46-6BDA-204F-9C40-D7C7C3F4DC75}"/>
              </a:ext>
            </a:extLst>
          </p:cNvPr>
          <p:cNvSpPr txBox="1"/>
          <p:nvPr/>
        </p:nvSpPr>
        <p:spPr>
          <a:xfrm>
            <a:off x="3645807" y="5846994"/>
            <a:ext cx="53190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</a:rPr>
              <a:t>Thank you and stay tuned for the first result...</a:t>
            </a:r>
          </a:p>
        </p:txBody>
      </p:sp>
    </p:spTree>
    <p:extLst>
      <p:ext uri="{BB962C8B-B14F-4D97-AF65-F5344CB8AC3E}">
        <p14:creationId xmlns:p14="http://schemas.microsoft.com/office/powerpoint/2010/main" val="115668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Muons in B &amp; E fields with EDM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7">
                <a:extLst>
                  <a:ext uri="{FF2B5EF4-FFF2-40B4-BE49-F238E27FC236}">
                    <a16:creationId xmlns:a16="http://schemas.microsoft.com/office/drawing/2014/main" id="{F8376F54-6D10-D448-855E-90705DD6248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811770"/>
                <a:ext cx="8372901" cy="444273"/>
              </a:xfrm>
              <a:prstGeom prst="rect">
                <a:avLst/>
              </a:prstGeom>
            </p:spPr>
            <p:txBody>
              <a:bodyPr vert="horz" lIns="0" tIns="0" rIns="0" bIns="45720" rtlCol="0">
                <a:noAutofit/>
              </a:bodyPr>
              <a:lstStyle>
                <a:lvl1pPr marL="173038" indent="-173038" algn="l" defTabSz="457200" rtl="0" eaLnBrk="1" latinLnBrk="0" hangingPunct="1">
                  <a:spcBef>
                    <a:spcPts val="60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 sz="1800" kern="1200" baseline="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20700" indent="-236538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–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3275" indent="-187325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•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87438" indent="-171450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–"/>
                  <a:defRPr sz="16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171450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»"/>
                  <a:defRPr sz="16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Assuming </a:t>
                </a:r>
                <a:r>
                  <a:rPr lang="en-US" sz="2000" dirty="0" err="1">
                    <a:latin typeface="Symbol" pitchFamily="2" charset="2"/>
                  </a:rPr>
                  <a:t>b</a:t>
                </a:r>
                <a:r>
                  <a:rPr lang="en-US" sz="2000" dirty="0" err="1"/>
                  <a:t>∙B</a:t>
                </a:r>
                <a:r>
                  <a:rPr lang="en-US" sz="2000" dirty="0"/>
                  <a:t> = </a:t>
                </a:r>
                <a:r>
                  <a:rPr lang="en-US" sz="2000" dirty="0" err="1">
                    <a:latin typeface="Symbol" pitchFamily="2" charset="2"/>
                  </a:rPr>
                  <a:t>b</a:t>
                </a:r>
                <a:r>
                  <a:rPr lang="en-US" sz="2000" dirty="0" err="1"/>
                  <a:t>∙E</a:t>
                </a:r>
                <a:r>
                  <a:rPr lang="en-US" sz="2000" dirty="0"/>
                  <a:t> = 0, induced electric field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𝛽</m:t>
                        </m:r>
                      </m:e>
                    </m:acc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432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𝐵</m:t>
                        </m:r>
                      </m:e>
                    </m:acc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charset="0"/>
                      </a:rPr>
                      <m:t>≫</m:t>
                    </m:r>
                    <m:f>
                      <m:fPr>
                        <m:ctrlPr>
                          <a:rPr lang="bg-BG" sz="20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bg-BG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𝐸</m:t>
                            </m:r>
                          </m:e>
                        </m:acc>
                      </m:num>
                      <m:den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sz="2000" dirty="0"/>
                  <a:t>: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21" name="Content Placeholder 7">
                <a:extLst>
                  <a:ext uri="{FF2B5EF4-FFF2-40B4-BE49-F238E27FC236}">
                    <a16:creationId xmlns:a16="http://schemas.microsoft.com/office/drawing/2014/main" id="{F8376F54-6D10-D448-855E-90705DD624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11770"/>
                <a:ext cx="8372901" cy="444273"/>
              </a:xfrm>
              <a:prstGeom prst="rect">
                <a:avLst/>
              </a:prstGeom>
              <a:blipFill>
                <a:blip r:embed="rId2"/>
                <a:stretch>
                  <a:fillRect l="-1821" t="-1111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742CF1C-2E0A-DB46-8BEB-54450AD62781}"/>
                  </a:ext>
                </a:extLst>
              </p:cNvPr>
              <p:cNvSpPr txBox="1"/>
              <p:nvPr/>
            </p:nvSpPr>
            <p:spPr>
              <a:xfrm>
                <a:off x="2916877" y="1450701"/>
                <a:ext cx="3396314" cy="632545"/>
              </a:xfrm>
              <a:prstGeom prst="rect">
                <a:avLst/>
              </a:prstGeom>
              <a:noFill/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acc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 </m:t>
                      </m:r>
                      <m:f>
                        <m:fPr>
                          <m:ctrlPr>
                            <a:rPr lang="bg-BG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solidFill>
                                <a:srgbClr val="0076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76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76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sub>
                      </m:sSub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0432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05810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𝜂</m:t>
                      </m:r>
                      <m:f>
                        <m:fPr>
                          <m:ctrlPr>
                            <a:rPr lang="bg-BG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𝛽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0432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742CF1C-2E0A-DB46-8BEB-54450AD62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877" y="1450701"/>
                <a:ext cx="3396314" cy="632545"/>
              </a:xfrm>
              <a:prstGeom prst="rect">
                <a:avLst/>
              </a:prstGeom>
              <a:blipFill>
                <a:blip r:embed="rId3"/>
                <a:stretch>
                  <a:fillRect l="-372" t="-11538" r="-743" b="-11538"/>
                </a:stretch>
              </a:blipFill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15CC8DD-59B9-BA49-B791-C605F5111107}"/>
                  </a:ext>
                </a:extLst>
              </p:cNvPr>
              <p:cNvSpPr txBox="1"/>
              <p:nvPr/>
            </p:nvSpPr>
            <p:spPr>
              <a:xfrm>
                <a:off x="2916877" y="2450410"/>
                <a:ext cx="3463640" cy="632545"/>
              </a:xfrm>
              <a:prstGeom prst="rect">
                <a:avLst/>
              </a:prstGeom>
              <a:noFill/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acc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 </m:t>
                      </m:r>
                      <m:f>
                        <m:fPr>
                          <m:ctrlPr>
                            <a:rPr lang="bg-BG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solidFill>
                                <a:srgbClr val="0076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76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76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7600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0432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05810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𝜂</m:t>
                      </m:r>
                      <m:f>
                        <m:fPr>
                          <m:ctrlPr>
                            <a:rPr lang="bg-BG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𝛽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0432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15CC8DD-59B9-BA49-B791-C605F5111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877" y="2450410"/>
                <a:ext cx="3463640" cy="632545"/>
              </a:xfrm>
              <a:prstGeom prst="rect">
                <a:avLst/>
              </a:prstGeom>
              <a:blipFill>
                <a:blip r:embed="rId4"/>
                <a:stretch>
                  <a:fillRect t="-11538" b="-11538"/>
                </a:stretch>
              </a:blipFill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6F9AF14-F57B-B849-862E-228AD36F1176}"/>
                  </a:ext>
                </a:extLst>
              </p:cNvPr>
              <p:cNvSpPr txBox="1"/>
              <p:nvPr/>
            </p:nvSpPr>
            <p:spPr>
              <a:xfrm>
                <a:off x="2920083" y="3450119"/>
                <a:ext cx="3460434" cy="632545"/>
              </a:xfrm>
              <a:prstGeom prst="rect">
                <a:avLst/>
              </a:prstGeom>
              <a:noFill/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acc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                   </m:t>
                      </m:r>
                      <m:r>
                        <a:rPr lang="en-US" sz="2400" b="0" i="1" smtClean="0">
                          <a:solidFill>
                            <a:srgbClr val="05810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𝜂</m:t>
                      </m:r>
                      <m:f>
                        <m:fPr>
                          <m:ctrlPr>
                            <a:rPr lang="bg-BG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𝛽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0432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6F9AF14-F57B-B849-862E-228AD36F11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0083" y="3450119"/>
                <a:ext cx="3460434" cy="632545"/>
              </a:xfrm>
              <a:prstGeom prst="rect">
                <a:avLst/>
              </a:prstGeom>
              <a:blipFill>
                <a:blip r:embed="rId5"/>
                <a:stretch>
                  <a:fillRect l="-365" t="-13725" r="-730" b="-11765"/>
                </a:stretch>
              </a:blipFill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4B1EDA99-C6C0-4D4F-A88C-CD2F21A349CD}"/>
              </a:ext>
            </a:extLst>
          </p:cNvPr>
          <p:cNvSpPr txBox="1"/>
          <p:nvPr/>
        </p:nvSpPr>
        <p:spPr>
          <a:xfrm>
            <a:off x="573935" y="1566917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Fermilab E989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E43D31-AA73-4A4C-A811-B92A09414A44}"/>
              </a:ext>
            </a:extLst>
          </p:cNvPr>
          <p:cNvSpPr txBox="1"/>
          <p:nvPr/>
        </p:nvSpPr>
        <p:spPr>
          <a:xfrm>
            <a:off x="573935" y="2554304"/>
            <a:ext cx="1621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J-PARC E34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487C1CA-ACAB-094C-B993-114AB69742A4}"/>
              </a:ext>
            </a:extLst>
          </p:cNvPr>
          <p:cNvSpPr txBox="1"/>
          <p:nvPr/>
        </p:nvSpPr>
        <p:spPr>
          <a:xfrm>
            <a:off x="560309" y="3566336"/>
            <a:ext cx="1951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PSI </a:t>
            </a:r>
            <a:r>
              <a:rPr lang="en-US" sz="2000" dirty="0" err="1">
                <a:solidFill>
                  <a:srgbClr val="000000"/>
                </a:solidFill>
              </a:rPr>
              <a:t>muonEDM</a:t>
            </a:r>
            <a:endParaRPr lang="en-US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6F3EDE9-3CDE-A94C-8105-6AC9589F17F8}"/>
                  </a:ext>
                </a:extLst>
              </p:cNvPr>
              <p:cNvSpPr txBox="1"/>
              <p:nvPr/>
            </p:nvSpPr>
            <p:spPr>
              <a:xfrm>
                <a:off x="6679456" y="1513762"/>
                <a:ext cx="2240806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432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bg-BG" sz="2400" dirty="0">
                    <a:solidFill>
                      <a:srgbClr val="FF0000"/>
                    </a:solidFill>
                    <a:ea typeface="Cambria Math" charset="0"/>
                    <a:cs typeface="Cambria Math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ea typeface="Cambria Math" charset="0"/>
                    <a:cs typeface="Cambria Math" charset="0"/>
                  </a:rPr>
                  <a:t>and</a:t>
                </a:r>
                <a:r>
                  <a:rPr lang="en-US" sz="2400" dirty="0">
                    <a:solidFill>
                      <a:srgbClr val="FF0000"/>
                    </a:solidFill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𝐸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</a:rPr>
                  <a:t>fields</a:t>
                </a:r>
                <a:r>
                  <a:rPr lang="en-US" sz="2400" dirty="0"/>
                  <a:t> 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6F3EDE9-3CDE-A94C-8105-6AC9589F17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456" y="1513762"/>
                <a:ext cx="2240806" cy="506421"/>
              </a:xfrm>
              <a:prstGeom prst="rect">
                <a:avLst/>
              </a:prstGeom>
              <a:blipFill>
                <a:blip r:embed="rId6"/>
                <a:stretch>
                  <a:fillRect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95B7D1A-FB8B-D448-B1B5-6A0FDBB83337}"/>
                  </a:ext>
                </a:extLst>
              </p:cNvPr>
              <p:cNvSpPr txBox="1"/>
              <p:nvPr/>
            </p:nvSpPr>
            <p:spPr>
              <a:xfrm>
                <a:off x="6679456" y="2502798"/>
                <a:ext cx="1696555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432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bg-BG" sz="2400" dirty="0">
                    <a:solidFill>
                      <a:srgbClr val="FF0000"/>
                    </a:solidFill>
                    <a:ea typeface="Cambria Math" charset="0"/>
                    <a:cs typeface="Cambria Math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</a:rPr>
                  <a:t>field only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95B7D1A-FB8B-D448-B1B5-6A0FDBB833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456" y="2502798"/>
                <a:ext cx="1696555" cy="506421"/>
              </a:xfrm>
              <a:prstGeom prst="rect">
                <a:avLst/>
              </a:prstGeom>
              <a:blipFill>
                <a:blip r:embed="rId7"/>
                <a:stretch>
                  <a:fillRect r="-3704"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B162E79-B6A2-B74D-8E0C-8426524D0DFE}"/>
                  </a:ext>
                </a:extLst>
              </p:cNvPr>
              <p:cNvSpPr txBox="1"/>
              <p:nvPr/>
            </p:nvSpPr>
            <p:spPr>
              <a:xfrm>
                <a:off x="6679456" y="3468317"/>
                <a:ext cx="2240806" cy="506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432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bg-BG" sz="2400" dirty="0">
                    <a:solidFill>
                      <a:srgbClr val="FF0000"/>
                    </a:solidFill>
                    <a:ea typeface="Cambria Math" charset="0"/>
                    <a:cs typeface="Cambria Math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ea typeface="Cambria Math" charset="0"/>
                    <a:cs typeface="Cambria Math" charset="0"/>
                  </a:rPr>
                  <a:t>and</a:t>
                </a:r>
                <a:r>
                  <a:rPr lang="en-US" sz="2400" dirty="0">
                    <a:solidFill>
                      <a:srgbClr val="FF0000"/>
                    </a:solidFill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𝐸</m:t>
                        </m:r>
                      </m:e>
                    </m:acc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</a:rPr>
                  <a:t>fields</a:t>
                </a:r>
                <a:r>
                  <a:rPr lang="en-US" sz="2400" dirty="0"/>
                  <a:t> 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B162E79-B6A2-B74D-8E0C-8426524D0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456" y="3468317"/>
                <a:ext cx="2240806" cy="506421"/>
              </a:xfrm>
              <a:prstGeom prst="rect">
                <a:avLst/>
              </a:prstGeom>
              <a:blipFill>
                <a:blip r:embed="rId8"/>
                <a:stretch>
                  <a:fillRect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ontent Placeholder 7">
            <a:extLst>
              <a:ext uri="{FF2B5EF4-FFF2-40B4-BE49-F238E27FC236}">
                <a16:creationId xmlns:a16="http://schemas.microsoft.com/office/drawing/2014/main" id="{ABFEC043-06ED-E544-AA4F-C26146234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642" y="4431739"/>
            <a:ext cx="8560340" cy="981827"/>
          </a:xfrm>
        </p:spPr>
        <p:txBody>
          <a:bodyPr/>
          <a:lstStyle/>
          <a:p>
            <a:pPr marL="0" indent="0">
              <a:buNone/>
            </a:pPr>
            <a:r>
              <a:rPr lang="en-US" sz="2000" kern="0" dirty="0"/>
              <a:t>Measuring the anomalous moment </a:t>
            </a:r>
            <a:r>
              <a:rPr lang="en-US" sz="2000" b="1" kern="0" dirty="0">
                <a:solidFill>
                  <a:srgbClr val="008000"/>
                </a:solidFill>
                <a:cs typeface="Arial"/>
              </a:rPr>
              <a:t>a</a:t>
            </a:r>
            <a:r>
              <a:rPr lang="en-US" sz="2000" b="1" kern="0" baseline="-25000" dirty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sz="2000" kern="0" dirty="0"/>
              <a:t> (neglecting the EDM) requires both a precision measurement of: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kern="0" dirty="0"/>
              <a:t>the anomalous spin precession frequency </a:t>
            </a:r>
            <a:r>
              <a:rPr lang="en-US" sz="2000" b="1" kern="0" dirty="0">
                <a:solidFill>
                  <a:srgbClr val="0000FF"/>
                </a:solidFill>
                <a:latin typeface="Symbol" charset="2"/>
                <a:cs typeface="Symbol" charset="2"/>
              </a:rPr>
              <a:t>w</a:t>
            </a:r>
            <a:r>
              <a:rPr lang="en-US" sz="2000" b="1" kern="0" baseline="-25000" dirty="0">
                <a:solidFill>
                  <a:srgbClr val="0000FF"/>
                </a:solidFill>
              </a:rPr>
              <a:t>a</a:t>
            </a:r>
            <a:endParaRPr lang="en-US" sz="2000" b="1" kern="0" dirty="0">
              <a:solidFill>
                <a:srgbClr val="0000FF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2000" kern="0" dirty="0"/>
              <a:t>the magnetic field </a:t>
            </a:r>
            <a:r>
              <a:rPr lang="en-US" sz="2000" b="1" kern="0" dirty="0">
                <a:solidFill>
                  <a:srgbClr val="0000FF"/>
                </a:solidFill>
              </a:rPr>
              <a:t>B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285E313-14DE-0D4E-85C8-BBA8269C10B7}"/>
              </a:ext>
            </a:extLst>
          </p:cNvPr>
          <p:cNvSpPr txBox="1">
            <a:spLocks/>
          </p:cNvSpPr>
          <p:nvPr/>
        </p:nvSpPr>
        <p:spPr bwMode="auto">
          <a:xfrm>
            <a:off x="1384509" y="5721434"/>
            <a:ext cx="2788024" cy="75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3200" b="1" dirty="0" err="1">
                <a:solidFill>
                  <a:srgbClr val="0000FF"/>
                </a:solidFill>
                <a:latin typeface="Symbol" charset="2"/>
                <a:cs typeface="Symbol" charset="2"/>
              </a:rPr>
              <a:t>w</a:t>
            </a:r>
            <a:r>
              <a:rPr lang="en-US" sz="3200" b="1" baseline="-25000" dirty="0" err="1">
                <a:solidFill>
                  <a:srgbClr val="0000FF"/>
                </a:solidFill>
                <a:cs typeface="Symbol" charset="2"/>
              </a:rPr>
              <a:t>a</a:t>
            </a:r>
            <a:r>
              <a:rPr lang="en-US" sz="3200" dirty="0">
                <a:cs typeface="Symbol" charset="2"/>
              </a:rPr>
              <a:t> = e/m</a:t>
            </a:r>
            <a:r>
              <a:rPr lang="en-US" sz="3200" dirty="0">
                <a:latin typeface="Symbol" charset="2"/>
                <a:cs typeface="Symbol" charset="2"/>
              </a:rPr>
              <a:t> </a:t>
            </a:r>
            <a:r>
              <a:rPr lang="en-US" sz="3200" b="1" dirty="0">
                <a:solidFill>
                  <a:srgbClr val="008000"/>
                </a:solidFill>
                <a:cs typeface="Symbol" charset="2"/>
              </a:rPr>
              <a:t>a</a:t>
            </a:r>
            <a:r>
              <a:rPr lang="en-US" sz="3200" b="1" baseline="-25000" dirty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sz="3200" dirty="0">
                <a:latin typeface="Symbol" charset="2"/>
                <a:cs typeface="Symbol" charset="2"/>
              </a:rPr>
              <a:t> </a:t>
            </a:r>
            <a:r>
              <a:rPr lang="en-US" sz="3200" b="1" dirty="0">
                <a:solidFill>
                  <a:srgbClr val="0000FF"/>
                </a:solidFill>
                <a:cs typeface="Symbol" charset="2"/>
              </a:rPr>
              <a:t>B</a:t>
            </a:r>
            <a:endParaRPr lang="en-US" sz="32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69A0FC4-33B7-9D40-BC5B-08EC582F2A82}"/>
                  </a:ext>
                </a:extLst>
              </p:cNvPr>
              <p:cNvSpPr txBox="1"/>
              <p:nvPr/>
            </p:nvSpPr>
            <p:spPr>
              <a:xfrm>
                <a:off x="4727448" y="5530798"/>
                <a:ext cx="3648563" cy="9930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4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4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4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4000" i="1" smtClean="0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i="1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4000" b="0" i="1" smtClean="0">
                                <a:solidFill>
                                  <a:srgbClr val="0432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4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4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69A0FC4-33B7-9D40-BC5B-08EC582F2A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448" y="5530798"/>
                <a:ext cx="3648563" cy="993092"/>
              </a:xfrm>
              <a:prstGeom prst="rect">
                <a:avLst/>
              </a:prstGeom>
              <a:blipFill>
                <a:blip r:embed="rId9"/>
                <a:stretch>
                  <a:fillRect l="-3472" r="-2083" b="-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40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22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9DBA-792C-0047-8A06-F1FFA4A6D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injection &amp; storage:</a:t>
            </a:r>
            <a:br>
              <a:rPr lang="en-US" dirty="0"/>
            </a:br>
            <a:r>
              <a:rPr lang="en-US" dirty="0"/>
              <a:t>Storage ring magnet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A816D2-D61B-B54E-B036-EF46F0F10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0" y="3781198"/>
            <a:ext cx="4230091" cy="2100645"/>
          </a:xfrm>
        </p:spPr>
        <p:txBody>
          <a:bodyPr/>
          <a:lstStyle/>
          <a:p>
            <a:r>
              <a:rPr lang="en-US" dirty="0"/>
              <a:t>Superconducting coils, C-shaped yoke, 1.45T field strength</a:t>
            </a:r>
          </a:p>
          <a:p>
            <a:r>
              <a:rPr lang="en-US" dirty="0"/>
              <a:t>Shim toolkit:</a:t>
            </a:r>
          </a:p>
          <a:p>
            <a:pPr lvl="1"/>
            <a:r>
              <a:rPr lang="en-US" sz="1600" dirty="0"/>
              <a:t>48 top / bottom hats to tune dipole</a:t>
            </a:r>
          </a:p>
          <a:p>
            <a:pPr lvl="1"/>
            <a:r>
              <a:rPr lang="en-US" sz="1600" dirty="0"/>
              <a:t>800 wedge shims to tune dipole</a:t>
            </a:r>
          </a:p>
          <a:p>
            <a:pPr lvl="1"/>
            <a:r>
              <a:rPr lang="en-US" sz="1600" dirty="0"/>
              <a:t>edge shims to tune quad and </a:t>
            </a:r>
            <a:r>
              <a:rPr lang="en-US" sz="1600" dirty="0" err="1"/>
              <a:t>sextupole</a:t>
            </a:r>
            <a:endParaRPr lang="en-US" sz="1600" dirty="0"/>
          </a:p>
          <a:p>
            <a:pPr lvl="1"/>
            <a:r>
              <a:rPr lang="en-US" sz="1600" dirty="0"/>
              <a:t>~9000 iron foils to fine tune field</a:t>
            </a:r>
          </a:p>
          <a:p>
            <a:r>
              <a:rPr lang="en-US" sz="1600" dirty="0"/>
              <a:t>Power supply feedback to stabilize dipole</a:t>
            </a:r>
          </a:p>
          <a:p>
            <a:r>
              <a:rPr lang="en-US" sz="1600" dirty="0"/>
              <a:t>~200 tunable coils to shim average higher multipoles </a:t>
            </a:r>
          </a:p>
          <a:p>
            <a:pPr lvl="1"/>
            <a:endParaRPr lang="en-US" sz="1600" dirty="0"/>
          </a:p>
        </p:txBody>
      </p:sp>
      <p:pic>
        <p:nvPicPr>
          <p:cNvPr id="19" name="Fermilab_g-2_(E989)_ring.jpg" descr="Fermilab_g-2_(E989)_ring.jpg">
            <a:extLst>
              <a:ext uri="{FF2B5EF4-FFF2-40B4-BE49-F238E27FC236}">
                <a16:creationId xmlns:a16="http://schemas.microsoft.com/office/drawing/2014/main" id="{58B29B16-4F95-034C-8407-D68B007F373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521" y="1432105"/>
            <a:ext cx="4446767" cy="409853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Line">
            <a:extLst>
              <a:ext uri="{FF2B5EF4-FFF2-40B4-BE49-F238E27FC236}">
                <a16:creationId xmlns:a16="http://schemas.microsoft.com/office/drawing/2014/main" id="{9A041727-83FA-0B47-B8EF-FF653C882D63}"/>
              </a:ext>
            </a:extLst>
          </p:cNvPr>
          <p:cNvSpPr/>
          <p:nvPr/>
        </p:nvSpPr>
        <p:spPr>
          <a:xfrm>
            <a:off x="1572342" y="1366343"/>
            <a:ext cx="1036126" cy="735410"/>
          </a:xfrm>
          <a:prstGeom prst="line">
            <a:avLst/>
          </a:prstGeom>
          <a:ln w="76200">
            <a:solidFill>
              <a:srgbClr val="FFFF00"/>
            </a:solidFill>
            <a:tailEnd type="triangle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endParaRPr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442E09-9295-5C4E-9375-29909765A81B}"/>
              </a:ext>
            </a:extLst>
          </p:cNvPr>
          <p:cNvSpPr txBox="1"/>
          <p:nvPr/>
        </p:nvSpPr>
        <p:spPr>
          <a:xfrm>
            <a:off x="2593739" y="146851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Symbol" pitchFamily="2" charset="2"/>
              </a:rPr>
              <a:t>m</a:t>
            </a:r>
          </a:p>
        </p:txBody>
      </p:sp>
      <p:sp>
        <p:nvSpPr>
          <p:cNvPr id="25" name="Oval">
            <a:extLst>
              <a:ext uri="{FF2B5EF4-FFF2-40B4-BE49-F238E27FC236}">
                <a16:creationId xmlns:a16="http://schemas.microsoft.com/office/drawing/2014/main" id="{ACFDD777-F2F8-DA41-AE42-C6080E78AC39}"/>
              </a:ext>
            </a:extLst>
          </p:cNvPr>
          <p:cNvSpPr/>
          <p:nvPr/>
        </p:nvSpPr>
        <p:spPr>
          <a:xfrm rot="988012">
            <a:off x="2654571" y="2072979"/>
            <a:ext cx="197077" cy="457726"/>
          </a:xfrm>
          <a:prstGeom prst="ellipse">
            <a:avLst/>
          </a:prstGeom>
          <a:ln w="38100">
            <a:solidFill>
              <a:srgbClr val="FFFF00"/>
            </a:solidFill>
          </a:ln>
        </p:spPr>
        <p:txBody>
          <a:bodyPr lIns="45719" rIns="45719" anchor="ctr"/>
          <a:lstStyle/>
          <a:p>
            <a:endParaRPr dirty="0">
              <a:solidFill>
                <a:srgbClr val="FFC000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248469-8FD5-6D4E-B9D1-396394A61F5A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2817984" y="489032"/>
            <a:ext cx="3193415" cy="1593334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4E33D40-EE99-9241-9797-4F93CDF9BE4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2688236" y="2521318"/>
            <a:ext cx="3323163" cy="1107068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9FEF99DE-ACFB-D645-9F21-B9A86615CE1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6473709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6" name="poster3.pdf">
            <a:extLst>
              <a:ext uri="{FF2B5EF4-FFF2-40B4-BE49-F238E27FC236}">
                <a16:creationId xmlns:a16="http://schemas.microsoft.com/office/drawing/2014/main" id="{C74CD90C-7DDC-5A44-976E-1502AA01AB0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9109" y="452471"/>
            <a:ext cx="2934629" cy="3150894"/>
          </a:xfrm>
          <a:prstGeom prst="rect">
            <a:avLst/>
          </a:prstGeom>
          <a:ln w="38100">
            <a:solidFill>
              <a:srgbClr val="FFFF00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10148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9DBA-792C-0047-8A06-F1FFA4A6D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injection &amp; storage:</a:t>
            </a:r>
            <a:br>
              <a:rPr lang="en-US" dirty="0"/>
            </a:br>
            <a:r>
              <a:rPr lang="en-US" dirty="0"/>
              <a:t>Inflector magnet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A816D2-D61B-B54E-B036-EF46F0F10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4761" y="1282210"/>
            <a:ext cx="4055340" cy="4813924"/>
          </a:xfrm>
        </p:spPr>
        <p:txBody>
          <a:bodyPr/>
          <a:lstStyle/>
          <a:p>
            <a:r>
              <a:rPr lang="en-US" dirty="0"/>
              <a:t>Inflector magnet cancels main field for muon injection through yoke</a:t>
            </a:r>
          </a:p>
          <a:p>
            <a:r>
              <a:rPr lang="en-US" dirty="0"/>
              <a:t>Small aperture limits muon flux</a:t>
            </a:r>
          </a:p>
          <a:p>
            <a:r>
              <a:rPr lang="en-US" dirty="0"/>
              <a:t>Muons injected with 77mm offset from ideal orbit</a:t>
            </a:r>
          </a:p>
        </p:txBody>
      </p:sp>
      <p:pic>
        <p:nvPicPr>
          <p:cNvPr id="19" name="Fermilab_g-2_(E989)_ring.jpg" descr="Fermilab_g-2_(E989)_ring.jpg">
            <a:extLst>
              <a:ext uri="{FF2B5EF4-FFF2-40B4-BE49-F238E27FC236}">
                <a16:creationId xmlns:a16="http://schemas.microsoft.com/office/drawing/2014/main" id="{58B29B16-4F95-034C-8407-D68B007F373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521" y="1432105"/>
            <a:ext cx="4446767" cy="409853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Line">
            <a:extLst>
              <a:ext uri="{FF2B5EF4-FFF2-40B4-BE49-F238E27FC236}">
                <a16:creationId xmlns:a16="http://schemas.microsoft.com/office/drawing/2014/main" id="{9A041727-83FA-0B47-B8EF-FF653C882D63}"/>
              </a:ext>
            </a:extLst>
          </p:cNvPr>
          <p:cNvSpPr/>
          <p:nvPr/>
        </p:nvSpPr>
        <p:spPr>
          <a:xfrm>
            <a:off x="1572342" y="1366343"/>
            <a:ext cx="1036126" cy="735410"/>
          </a:xfrm>
          <a:prstGeom prst="line">
            <a:avLst/>
          </a:prstGeom>
          <a:ln w="76200">
            <a:solidFill>
              <a:srgbClr val="FFFF00"/>
            </a:solidFill>
            <a:tailEnd type="triangle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endParaRPr>
              <a:solidFill>
                <a:srgbClr val="FFC000"/>
              </a:solidFill>
            </a:endParaRPr>
          </a:p>
        </p:txBody>
      </p:sp>
      <p:pic>
        <p:nvPicPr>
          <p:cNvPr id="30" name="inflector-cross-section.pdf" descr="inflector-cross-section.pdf">
            <a:extLst>
              <a:ext uri="{FF2B5EF4-FFF2-40B4-BE49-F238E27FC236}">
                <a16:creationId xmlns:a16="http://schemas.microsoft.com/office/drawing/2014/main" id="{E3CF94E2-E920-604A-9AA5-6BC23049878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9252" y="3023311"/>
            <a:ext cx="3387025" cy="2563053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442E09-9295-5C4E-9375-29909765A81B}"/>
              </a:ext>
            </a:extLst>
          </p:cNvPr>
          <p:cNvSpPr txBox="1"/>
          <p:nvPr/>
        </p:nvSpPr>
        <p:spPr>
          <a:xfrm>
            <a:off x="2593739" y="146851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Symbol" pitchFamily="2" charset="2"/>
              </a:rPr>
              <a:t>m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818E42D-E819-3046-AFAC-7E152B7B06EB}"/>
              </a:ext>
            </a:extLst>
          </p:cNvPr>
          <p:cNvGrpSpPr/>
          <p:nvPr/>
        </p:nvGrpSpPr>
        <p:grpSpPr>
          <a:xfrm>
            <a:off x="1835241" y="4824355"/>
            <a:ext cx="4085520" cy="2011136"/>
            <a:chOff x="1835241" y="4824355"/>
            <a:chExt cx="4085520" cy="2011136"/>
          </a:xfrm>
        </p:grpSpPr>
        <p:sp>
          <p:nvSpPr>
            <p:cNvPr id="31" name="d=77mm">
              <a:extLst>
                <a:ext uri="{FF2B5EF4-FFF2-40B4-BE49-F238E27FC236}">
                  <a16:creationId xmlns:a16="http://schemas.microsoft.com/office/drawing/2014/main" id="{20E70581-5260-634A-8594-24BB4863D503}"/>
                </a:ext>
              </a:extLst>
            </p:cNvPr>
            <p:cNvSpPr txBox="1"/>
            <p:nvPr/>
          </p:nvSpPr>
          <p:spPr>
            <a:xfrm>
              <a:off x="2966214" y="6496937"/>
              <a:ext cx="1632817" cy="33855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</a:schemeClr>
                  </a:solidFill>
                </a:rPr>
                <a:t>Inflector top view</a:t>
              </a:r>
              <a:endParaRPr sz="1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pic>
          <p:nvPicPr>
            <p:cNvPr id="22" name="inflector-vacuum-chamber-sketch.pdf" descr="inflector-vacuum-chamber-sketch.pdf">
              <a:extLst>
                <a:ext uri="{FF2B5EF4-FFF2-40B4-BE49-F238E27FC236}">
                  <a16:creationId xmlns:a16="http://schemas.microsoft.com/office/drawing/2014/main" id="{ED8CDF36-8CF6-9942-A991-FCFAE5B065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35241" y="4824355"/>
              <a:ext cx="4085520" cy="1664471"/>
            </a:xfrm>
            <a:prstGeom prst="rect">
              <a:avLst/>
            </a:prstGeom>
            <a:ln w="38100">
              <a:solidFill>
                <a:srgbClr val="FFFF00"/>
              </a:solidFill>
              <a:miter lim="400000"/>
            </a:ln>
          </p:spPr>
        </p:pic>
      </p:grpSp>
      <p:sp>
        <p:nvSpPr>
          <p:cNvPr id="25" name="Oval">
            <a:extLst>
              <a:ext uri="{FF2B5EF4-FFF2-40B4-BE49-F238E27FC236}">
                <a16:creationId xmlns:a16="http://schemas.microsoft.com/office/drawing/2014/main" id="{ACFDD777-F2F8-DA41-AE42-C6080E78AC39}"/>
              </a:ext>
            </a:extLst>
          </p:cNvPr>
          <p:cNvSpPr/>
          <p:nvPr/>
        </p:nvSpPr>
        <p:spPr>
          <a:xfrm rot="1558727">
            <a:off x="2618579" y="2237411"/>
            <a:ext cx="1062088" cy="457726"/>
          </a:xfrm>
          <a:prstGeom prst="ellipse">
            <a:avLst/>
          </a:prstGeom>
          <a:ln w="38100">
            <a:solidFill>
              <a:srgbClr val="FFFF00"/>
            </a:solidFill>
          </a:ln>
        </p:spPr>
        <p:txBody>
          <a:bodyPr lIns="45719" rIns="45719" anchor="ctr"/>
          <a:lstStyle/>
          <a:p>
            <a:endParaRPr dirty="0">
              <a:solidFill>
                <a:srgbClr val="FFC000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248469-8FD5-6D4E-B9D1-396394A61F5A}"/>
              </a:ext>
            </a:extLst>
          </p:cNvPr>
          <p:cNvCxnSpPr>
            <a:cxnSpLocks/>
            <a:stCxn id="25" idx="6"/>
          </p:cNvCxnSpPr>
          <p:nvPr/>
        </p:nvCxnSpPr>
        <p:spPr>
          <a:xfrm>
            <a:off x="3627008" y="2698892"/>
            <a:ext cx="2293753" cy="2082870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4E33D40-EE99-9241-9797-4F93CDF9BE47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1835241" y="2233656"/>
            <a:ext cx="836997" cy="2548106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d=77mm">
            <a:extLst>
              <a:ext uri="{FF2B5EF4-FFF2-40B4-BE49-F238E27FC236}">
                <a16:creationId xmlns:a16="http://schemas.microsoft.com/office/drawing/2014/main" id="{3359B762-E3BB-384C-A495-1FBD3BFF7F7F}"/>
              </a:ext>
            </a:extLst>
          </p:cNvPr>
          <p:cNvSpPr txBox="1"/>
          <p:nvPr/>
        </p:nvSpPr>
        <p:spPr>
          <a:xfrm>
            <a:off x="6506390" y="5557765"/>
            <a:ext cx="207845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Inflector cross section</a:t>
            </a:r>
            <a:endParaRPr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079CE8D9-E531-E24D-9940-2F6477589AF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6473709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5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25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9DBA-792C-0047-8A06-F1FFA4A6D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injection &amp; storage:</a:t>
            </a:r>
            <a:br>
              <a:rPr lang="en-US" dirty="0"/>
            </a:br>
            <a:r>
              <a:rPr lang="en-US" dirty="0"/>
              <a:t>Kicker magnet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A816D2-D61B-B54E-B036-EF46F0F10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4761" y="1282210"/>
            <a:ext cx="4055340" cy="4813924"/>
          </a:xfrm>
        </p:spPr>
        <p:txBody>
          <a:bodyPr/>
          <a:lstStyle/>
          <a:p>
            <a:r>
              <a:rPr lang="en-US" dirty="0"/>
              <a:t>3 kicker magnets changes muon angle to bring closer to ideal orbit</a:t>
            </a:r>
          </a:p>
          <a:p>
            <a:r>
              <a:rPr lang="en-US" dirty="0"/>
              <a:t>Deliver pulse in &lt;149 ns (muon revolution time)</a:t>
            </a:r>
          </a:p>
        </p:txBody>
      </p:sp>
      <p:pic>
        <p:nvPicPr>
          <p:cNvPr id="19" name="Fermilab_g-2_(E989)_ring.jpg" descr="Fermilab_g-2_(E989)_ring.jpg">
            <a:extLst>
              <a:ext uri="{FF2B5EF4-FFF2-40B4-BE49-F238E27FC236}">
                <a16:creationId xmlns:a16="http://schemas.microsoft.com/office/drawing/2014/main" id="{58B29B16-4F95-034C-8407-D68B007F373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521" y="1432105"/>
            <a:ext cx="4446767" cy="409853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Line">
            <a:extLst>
              <a:ext uri="{FF2B5EF4-FFF2-40B4-BE49-F238E27FC236}">
                <a16:creationId xmlns:a16="http://schemas.microsoft.com/office/drawing/2014/main" id="{9A041727-83FA-0B47-B8EF-FF653C882D63}"/>
              </a:ext>
            </a:extLst>
          </p:cNvPr>
          <p:cNvSpPr/>
          <p:nvPr/>
        </p:nvSpPr>
        <p:spPr>
          <a:xfrm>
            <a:off x="1572342" y="1366343"/>
            <a:ext cx="1036126" cy="735410"/>
          </a:xfrm>
          <a:prstGeom prst="line">
            <a:avLst/>
          </a:prstGeom>
          <a:ln w="76200">
            <a:solidFill>
              <a:srgbClr val="FFFF00"/>
            </a:solidFill>
            <a:tailEnd type="triangle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endParaRPr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442E09-9295-5C4E-9375-29909765A81B}"/>
              </a:ext>
            </a:extLst>
          </p:cNvPr>
          <p:cNvSpPr txBox="1"/>
          <p:nvPr/>
        </p:nvSpPr>
        <p:spPr>
          <a:xfrm>
            <a:off x="2593739" y="146851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Symbol" pitchFamily="2" charset="2"/>
              </a:rPr>
              <a:t>m</a:t>
            </a:r>
          </a:p>
        </p:txBody>
      </p:sp>
      <p:sp>
        <p:nvSpPr>
          <p:cNvPr id="25" name="Oval">
            <a:extLst>
              <a:ext uri="{FF2B5EF4-FFF2-40B4-BE49-F238E27FC236}">
                <a16:creationId xmlns:a16="http://schemas.microsoft.com/office/drawing/2014/main" id="{ACFDD777-F2F8-DA41-AE42-C6080E78AC39}"/>
              </a:ext>
            </a:extLst>
          </p:cNvPr>
          <p:cNvSpPr/>
          <p:nvPr/>
        </p:nvSpPr>
        <p:spPr>
          <a:xfrm rot="19157644">
            <a:off x="3204209" y="4000915"/>
            <a:ext cx="1062088" cy="457726"/>
          </a:xfrm>
          <a:prstGeom prst="ellipse">
            <a:avLst/>
          </a:prstGeom>
          <a:ln w="38100">
            <a:solidFill>
              <a:srgbClr val="FFFF00"/>
            </a:solidFill>
          </a:ln>
        </p:spPr>
        <p:txBody>
          <a:bodyPr lIns="45719" rIns="45719" anchor="ctr"/>
          <a:lstStyle/>
          <a:p>
            <a:endParaRPr dirty="0">
              <a:solidFill>
                <a:srgbClr val="FFC000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248469-8FD5-6D4E-B9D1-396394A61F5A}"/>
              </a:ext>
            </a:extLst>
          </p:cNvPr>
          <p:cNvCxnSpPr>
            <a:cxnSpLocks/>
            <a:stCxn id="25" idx="6"/>
          </p:cNvCxnSpPr>
          <p:nvPr/>
        </p:nvCxnSpPr>
        <p:spPr>
          <a:xfrm>
            <a:off x="4137820" y="3883443"/>
            <a:ext cx="1118359" cy="954188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4E33D40-EE99-9241-9797-4F93CDF9BE47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2423572" y="4576113"/>
            <a:ext cx="909114" cy="239256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9EE0D34-B3F2-E947-94B1-FEE6BC812228}"/>
              </a:ext>
            </a:extLst>
          </p:cNvPr>
          <p:cNvGrpSpPr/>
          <p:nvPr/>
        </p:nvGrpSpPr>
        <p:grpSpPr>
          <a:xfrm>
            <a:off x="2423572" y="4837631"/>
            <a:ext cx="2872175" cy="1997860"/>
            <a:chOff x="2423572" y="4837631"/>
            <a:chExt cx="2872175" cy="1997860"/>
          </a:xfrm>
        </p:grpSpPr>
        <p:sp>
          <p:nvSpPr>
            <p:cNvPr id="31" name="d=77mm">
              <a:extLst>
                <a:ext uri="{FF2B5EF4-FFF2-40B4-BE49-F238E27FC236}">
                  <a16:creationId xmlns:a16="http://schemas.microsoft.com/office/drawing/2014/main" id="{20E70581-5260-634A-8594-24BB4863D503}"/>
                </a:ext>
              </a:extLst>
            </p:cNvPr>
            <p:cNvSpPr txBox="1"/>
            <p:nvPr/>
          </p:nvSpPr>
          <p:spPr>
            <a:xfrm>
              <a:off x="3183427" y="6496937"/>
              <a:ext cx="1265729" cy="33855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</a:schemeClr>
                  </a:solidFill>
                </a:rPr>
                <a:t>Kicker plates</a:t>
              </a:r>
              <a:endParaRPr sz="1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pic>
          <p:nvPicPr>
            <p:cNvPr id="15" name="Screen Shot 2019-04-10 at 11.17.01 AM.png" descr="Screen Shot 2019-04-10 at 11.17.01 AM.png">
              <a:extLst>
                <a:ext uri="{FF2B5EF4-FFF2-40B4-BE49-F238E27FC236}">
                  <a16:creationId xmlns:a16="http://schemas.microsoft.com/office/drawing/2014/main" id="{DAC5099E-CA9E-F847-BF69-613F2AFB4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3572" y="4837631"/>
              <a:ext cx="2872175" cy="1659306"/>
            </a:xfrm>
            <a:prstGeom prst="rect">
              <a:avLst/>
            </a:prstGeom>
            <a:ln w="38100">
              <a:solidFill>
                <a:srgbClr val="FFFF00"/>
              </a:solidFill>
              <a:miter lim="400000"/>
            </a:ln>
          </p:spPr>
        </p:pic>
      </p:grpSp>
      <p:pic>
        <p:nvPicPr>
          <p:cNvPr id="26" name="Screen Shot 2019-04-09 at 9.08.37 AM.png" descr="Screen Shot 2019-04-09 at 9.08.37 AM.png">
            <a:extLst>
              <a:ext uri="{FF2B5EF4-FFF2-40B4-BE49-F238E27FC236}">
                <a16:creationId xmlns:a16="http://schemas.microsoft.com/office/drawing/2014/main" id="{FE671F62-3BC0-9943-B7D9-162B8A49AF3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33905" y="3253339"/>
            <a:ext cx="2950682" cy="26455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C063ADA-3F97-204E-93BA-D14276253AA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43400" y="6473709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58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/>
      <p:bldP spid="25" grpId="0" animBg="1"/>
    </p:bldLst>
  </p:timing>
</p:sld>
</file>

<file path=ppt/theme/theme1.xml><?xml version="1.0" encoding="utf-8"?>
<a:theme xmlns:a="http://schemas.openxmlformats.org/drawingml/2006/main" name="presentation_4x3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o gray boxes.pptx" id="{83D9FE37-B19B-E544-ABEB-E372ED5AE2ED}" vid="{166C6E9E-FBBE-064C-A168-1BF82E1270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presentation_4x3</Template>
  <TotalTime>11737</TotalTime>
  <Words>3247</Words>
  <Application>Microsoft Macintosh PowerPoint</Application>
  <PresentationFormat>On-screen Show (4:3)</PresentationFormat>
  <Paragraphs>790</Paragraphs>
  <Slides>53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5" baseType="lpstr">
      <vt:lpstr>Arial</vt:lpstr>
      <vt:lpstr>Baskerville</vt:lpstr>
      <vt:lpstr>Calibri</vt:lpstr>
      <vt:lpstr>Cambria Math</vt:lpstr>
      <vt:lpstr>Gill Sans SemiBold</vt:lpstr>
      <vt:lpstr>Helvetica</vt:lpstr>
      <vt:lpstr>Helvetica Neue</vt:lpstr>
      <vt:lpstr>Helvetica Neue Medium</vt:lpstr>
      <vt:lpstr>Symbol</vt:lpstr>
      <vt:lpstr>Wingdings</vt:lpstr>
      <vt:lpstr>presentation_4x3</vt:lpstr>
      <vt:lpstr>Equation</vt:lpstr>
      <vt:lpstr>The magnetic field measurement for the Muon g-2 experiment with precision NMR </vt:lpstr>
      <vt:lpstr> Overview </vt:lpstr>
      <vt:lpstr>PowerPoint Presentation</vt:lpstr>
      <vt:lpstr> Muons in a storage ring (no e field yet) </vt:lpstr>
      <vt:lpstr> Muons in B &amp; E fields with EDM </vt:lpstr>
      <vt:lpstr> Muons in B &amp; E fields with EDM </vt:lpstr>
      <vt:lpstr>muon injection &amp; storage: Storage ring magnet</vt:lpstr>
      <vt:lpstr>muon injection &amp; storage: Inflector magnet</vt:lpstr>
      <vt:lpstr>muon injection &amp; storage: Kicker magnet</vt:lpstr>
      <vt:lpstr>muon injection &amp; storage: electrostatic quadrupoles</vt:lpstr>
      <vt:lpstr> Measuring wa: calorimeter &amp; Laser calibration</vt:lpstr>
      <vt:lpstr> Precision goals for wa AND wp   </vt:lpstr>
      <vt:lpstr>PowerPoint Presentation</vt:lpstr>
      <vt:lpstr>Measuring wp: How the pieces come together </vt:lpstr>
      <vt:lpstr>How do we measure the field: NMR </vt:lpstr>
      <vt:lpstr>Measuring wp: How the pieces come together </vt:lpstr>
      <vt:lpstr>The trolley: in-vacuum field mapper  </vt:lpstr>
      <vt:lpstr>The trolley: in-vacuum field mapper  </vt:lpstr>
      <vt:lpstr>New trolley assembly </vt:lpstr>
      <vt:lpstr>The trolley: in-vacuum field mapper  </vt:lpstr>
      <vt:lpstr>Measuring wp: How the pieces come together </vt:lpstr>
      <vt:lpstr>The fixed probes:  Field monitoring at all times</vt:lpstr>
      <vt:lpstr>Measuring wp: How the pieces come together </vt:lpstr>
      <vt:lpstr>Water-based NMR calibration probe </vt:lpstr>
      <vt:lpstr>Water-based NMR calibration probe </vt:lpstr>
      <vt:lpstr>Measuring wp: How the pieces come together </vt:lpstr>
      <vt:lpstr>Averaging over the muon distribution </vt:lpstr>
      <vt:lpstr>Measuring wp: How the pieces come together </vt:lpstr>
      <vt:lpstr>MAIN Systematics for the Calibration:  Field Gradients, DRIFT, and position</vt:lpstr>
      <vt:lpstr>relative Probe alignment:  DB method with linear gradients</vt:lpstr>
      <vt:lpstr>TEST solenoid at ANL for calibration </vt:lpstr>
      <vt:lpstr>Measuring wp: How the pieces come together </vt:lpstr>
      <vt:lpstr>Homogeneity is key to reduce FIELD systematics</vt:lpstr>
      <vt:lpstr>SHIMMING TOOLS </vt:lpstr>
      <vt:lpstr>Passive SHIMMING FOR azimuthal homogeneity</vt:lpstr>
      <vt:lpstr>ACTIVE SHIMMING FOR transverse homogeneity and drift stabilization</vt:lpstr>
      <vt:lpstr>Measuring wp: How the pieces come together </vt:lpstr>
      <vt:lpstr> Measuring transient fields: Fluxgates</vt:lpstr>
      <vt:lpstr> Measuring transient fields: Vibrating quadrupole plates</vt:lpstr>
      <vt:lpstr>Measuring wp: How the pieces come together </vt:lpstr>
      <vt:lpstr> Cross-calibration efforts: 3He NMR and US/japan collaboration</vt:lpstr>
      <vt:lpstr>PowerPoint Presentation</vt:lpstr>
      <vt:lpstr>Magnetic field flow summary </vt:lpstr>
      <vt:lpstr>PowerPoint Presentation</vt:lpstr>
      <vt:lpstr> Typical Run-1 trolley field map </vt:lpstr>
      <vt:lpstr>PowerPoint Presentation</vt:lpstr>
      <vt:lpstr>Field monitoring between trolley maps </vt:lpstr>
      <vt:lpstr>PowerPoint Presentation</vt:lpstr>
      <vt:lpstr> Run-1 absolute calibration </vt:lpstr>
      <vt:lpstr>PowerPoint Presentation</vt:lpstr>
      <vt:lpstr> Run-1 analysis status: wp </vt:lpstr>
      <vt:lpstr> Run-1 analysis status: wp </vt:lpstr>
      <vt:lpstr> Overall status and outlook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MuCAP:  Muon capture on the proton</dc:title>
  <dc:creator>Winter, Peter</dc:creator>
  <cp:lastModifiedBy>Winter, Peter</cp:lastModifiedBy>
  <cp:revision>263</cp:revision>
  <cp:lastPrinted>2015-09-08T15:35:42Z</cp:lastPrinted>
  <dcterms:created xsi:type="dcterms:W3CDTF">2019-10-12T16:23:42Z</dcterms:created>
  <dcterms:modified xsi:type="dcterms:W3CDTF">2020-02-18T21:17:16Z</dcterms:modified>
</cp:coreProperties>
</file>