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0" r:id="rId1"/>
    <p:sldMasterId id="2147483679" r:id="rId2"/>
  </p:sldMasterIdLst>
  <p:sldIdLst>
    <p:sldId id="256" r:id="rId3"/>
    <p:sldId id="278" r:id="rId4"/>
    <p:sldId id="273" r:id="rId5"/>
    <p:sldId id="272" r:id="rId6"/>
    <p:sldId id="264" r:id="rId7"/>
    <p:sldId id="269" r:id="rId8"/>
    <p:sldId id="274" r:id="rId9"/>
    <p:sldId id="271" r:id="rId10"/>
    <p:sldId id="266" r:id="rId11"/>
    <p:sldId id="277" r:id="rId12"/>
    <p:sldId id="275" r:id="rId13"/>
    <p:sldId id="276" r:id="rId14"/>
    <p:sldId id="267" r:id="rId1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50" d="100"/>
          <a:sy n="150" d="100"/>
        </p:scale>
        <p:origin x="174" y="4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2.jpg" descr="U:\20160506_PSI_Luftbild_029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4"/>
          <a:stretch>
            <a:fillRect/>
          </a:stretch>
        </p:blipFill>
        <p:spPr bwMode="auto">
          <a:xfrm>
            <a:off x="3522785" y="282576"/>
            <a:ext cx="7565292" cy="336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5" name="Shape 14"/>
          <p:cNvSpPr/>
          <p:nvPr/>
        </p:nvSpPr>
        <p:spPr>
          <a:xfrm>
            <a:off x="1" y="282576"/>
            <a:ext cx="3380154" cy="3362325"/>
          </a:xfrm>
          <a:prstGeom prst="rect">
            <a:avLst/>
          </a:prstGeom>
          <a:solidFill>
            <a:srgbClr val="E5E5E5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n w="9525">
                  <a:solidFill>
                    <a:srgbClr val="FFFFFF"/>
                  </a:solidFill>
                </a:ln>
                <a:latin typeface="Times"/>
                <a:ea typeface="Times"/>
                <a:cs typeface="Times"/>
                <a:sym typeface="Times"/>
              </a:defRPr>
            </a:pPr>
            <a:endParaRPr sz="2400">
              <a:ln w="9525">
                <a:solidFill>
                  <a:srgbClr val="FFFFFF"/>
                </a:solidFill>
              </a:ln>
              <a:latin typeface="Times"/>
              <a:ea typeface="Times"/>
              <a:cs typeface="Times"/>
              <a:sym typeface="Times"/>
            </a:endParaRPr>
          </a:p>
        </p:txBody>
      </p:sp>
      <p:pic>
        <p:nvPicPr>
          <p:cNvPr id="6" name="image1.pdf" descr="PSI-Logo_narrow_30k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831" y="549276"/>
            <a:ext cx="16256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7" name="Shape 16"/>
          <p:cNvSpPr>
            <a:spLocks noChangeArrowheads="1"/>
          </p:cNvSpPr>
          <p:nvPr/>
        </p:nvSpPr>
        <p:spPr bwMode="auto">
          <a:xfrm>
            <a:off x="1103924" y="6138864"/>
            <a:ext cx="961292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pPr>
              <a:defRPr/>
            </a:pPr>
            <a:endParaRPr lang="de-DE" altLang="de-DE" sz="2400" smtClean="0">
              <a:sym typeface="Times" panose="02020603050405020304" pitchFamily="18" charset="0"/>
            </a:endParaRPr>
          </a:p>
        </p:txBody>
      </p:sp>
      <p:grpSp>
        <p:nvGrpSpPr>
          <p:cNvPr id="8" name="Group 21"/>
          <p:cNvGrpSpPr>
            <a:grpSpLocks/>
          </p:cNvGrpSpPr>
          <p:nvPr/>
        </p:nvGrpSpPr>
        <p:grpSpPr bwMode="auto">
          <a:xfrm>
            <a:off x="7055339" y="3413126"/>
            <a:ext cx="4032738" cy="231775"/>
            <a:chOff x="0" y="36912"/>
            <a:chExt cx="3024337" cy="230975"/>
          </a:xfrm>
        </p:grpSpPr>
        <p:sp>
          <p:nvSpPr>
            <p:cNvPr id="9" name="Shape 19"/>
            <p:cNvSpPr/>
            <p:nvPr/>
          </p:nvSpPr>
          <p:spPr>
            <a:xfrm>
              <a:off x="0" y="36912"/>
              <a:ext cx="3024337" cy="230975"/>
            </a:xfrm>
            <a:prstGeom prst="rect">
              <a:avLst/>
            </a:prstGeom>
            <a:solidFill>
              <a:srgbClr val="FFFFFF">
                <a:alpha val="74117"/>
              </a:srgbClr>
            </a:solidFill>
            <a:ln w="12700" cap="flat">
              <a:noFill/>
              <a:miter lim="400000"/>
            </a:ln>
            <a:effectLst/>
          </p:spPr>
          <p:txBody>
            <a:bodyPr lIns="45719" tIns="45719" rIns="45719" bIns="45719" anchor="ctr"/>
            <a:lstStyle/>
            <a:p>
              <a:pPr algn="ctr">
                <a:spcBef>
                  <a:spcPts val="0"/>
                </a:spcBef>
                <a:defRPr sz="1100" b="1" spc="30">
                  <a:solidFill>
                    <a:srgbClr val="505150"/>
                  </a:solidFill>
                </a:defRPr>
              </a:pPr>
              <a:endParaRPr sz="1100" b="1" spc="30">
                <a:solidFill>
                  <a:srgbClr val="505150"/>
                </a:solidFill>
              </a:endParaRPr>
            </a:p>
          </p:txBody>
        </p:sp>
        <p:sp>
          <p:nvSpPr>
            <p:cNvPr id="10" name="Shape 20"/>
            <p:cNvSpPr/>
            <p:nvPr/>
          </p:nvSpPr>
          <p:spPr>
            <a:xfrm>
              <a:off x="0" y="68053"/>
              <a:ext cx="3024337" cy="16869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/>
            </a:extLst>
          </p:spPr>
          <p:txBody>
            <a:bodyPr lIns="0" tIns="0" rIns="0" bIns="0" anchor="ctr">
              <a:spAutoFit/>
            </a:bodyPr>
            <a:lstStyle>
              <a:lvl1pPr algn="ctr">
                <a:spcBef>
                  <a:spcPts val="0"/>
                </a:spcBef>
                <a:defRPr sz="1100" b="1" spc="30">
                  <a:solidFill>
                    <a:srgbClr val="505150"/>
                  </a:solidFill>
                </a:defRPr>
              </a:lvl1pPr>
            </a:lstStyle>
            <a:p>
              <a:pPr>
                <a:defRPr/>
              </a:pPr>
              <a:r>
                <a:rPr sz="1100"/>
                <a:t>WIR SCHAFFEN WISSEN – HEUTE FÜR MORGEN</a:t>
              </a:r>
            </a:p>
          </p:txBody>
        </p:sp>
      </p:grpSp>
      <p:sp>
        <p:nvSpPr>
          <p:cNvPr id="11" name="Shape 22"/>
          <p:cNvSpPr/>
          <p:nvPr/>
        </p:nvSpPr>
        <p:spPr>
          <a:xfrm>
            <a:off x="11232662" y="282576"/>
            <a:ext cx="959338" cy="3362325"/>
          </a:xfrm>
          <a:prstGeom prst="rect">
            <a:avLst/>
          </a:prstGeom>
          <a:solidFill>
            <a:srgbClr val="E5E5E5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n w="9525">
                  <a:solidFill>
                    <a:srgbClr val="FFFFFF"/>
                  </a:solidFill>
                </a:ln>
                <a:latin typeface="Times"/>
                <a:ea typeface="Times"/>
                <a:cs typeface="Times"/>
                <a:sym typeface="Times"/>
              </a:defRPr>
            </a:pPr>
            <a:endParaRPr sz="2400">
              <a:ln w="9525">
                <a:solidFill>
                  <a:srgbClr val="FFFFFF"/>
                </a:solidFill>
              </a:ln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7" name="Shape 17"/>
          <p:cNvSpPr>
            <a:spLocks noGrp="1"/>
          </p:cNvSpPr>
          <p:nvPr>
            <p:ph type="title"/>
          </p:nvPr>
        </p:nvSpPr>
        <p:spPr>
          <a:xfrm>
            <a:off x="1085850" y="4572052"/>
            <a:ext cx="10625666" cy="1080121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t>Titeltext</a:t>
            </a:r>
          </a:p>
        </p:txBody>
      </p:sp>
      <p:sp>
        <p:nvSpPr>
          <p:cNvPr id="18" name="Shape 18"/>
          <p:cNvSpPr>
            <a:spLocks noGrp="1"/>
          </p:cNvSpPr>
          <p:nvPr>
            <p:ph type="body" sz="quarter" idx="1"/>
          </p:nvPr>
        </p:nvSpPr>
        <p:spPr>
          <a:xfrm>
            <a:off x="1085884" y="4140052"/>
            <a:ext cx="10625668" cy="364521"/>
          </a:xfrm>
          <a:prstGeom prst="rect">
            <a:avLst/>
          </a:prstGeom>
        </p:spPr>
        <p:txBody>
          <a:bodyPr/>
          <a:lstStyle>
            <a:lvl1pPr marL="0" indent="0">
              <a:buClrTx/>
              <a:buSzTx/>
              <a:buFontTx/>
              <a:buNone/>
              <a:defRPr b="1">
                <a:solidFill>
                  <a:srgbClr val="969696"/>
                </a:solidFill>
              </a:defRPr>
            </a:lvl1pPr>
            <a:lvl2pPr>
              <a:buClrTx/>
              <a:buFontTx/>
              <a:defRPr b="1">
                <a:solidFill>
                  <a:srgbClr val="969696"/>
                </a:solidFill>
              </a:defRPr>
            </a:lvl2pPr>
            <a:lvl3pPr>
              <a:buClrTx/>
              <a:buFontTx/>
              <a:defRPr b="1">
                <a:solidFill>
                  <a:srgbClr val="969696"/>
                </a:solidFill>
              </a:defRPr>
            </a:lvl3pPr>
            <a:lvl4pPr>
              <a:buClrTx/>
              <a:buFontTx/>
              <a:defRPr b="1">
                <a:solidFill>
                  <a:srgbClr val="969696"/>
                </a:solidFill>
              </a:defRPr>
            </a:lvl4pPr>
            <a:lvl5pPr>
              <a:buClrTx/>
              <a:buFontTx/>
              <a:defRPr b="1">
                <a:solidFill>
                  <a:srgbClr val="969696"/>
                </a:solidFill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2" name="Shape 23"/>
          <p:cNvSpPr>
            <a:spLocks noGrp="1"/>
          </p:cNvSpPr>
          <p:nvPr>
            <p:ph type="sldNum" sz="quarter" idx="10"/>
          </p:nvPr>
        </p:nvSpPr>
        <p:spPr>
          <a:xfrm>
            <a:off x="8737600" y="6356351"/>
            <a:ext cx="141064" cy="1384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670B95-2E2D-43E3-9EA3-C4CD88F9367D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88961981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>
            <a:spLocks noGrp="1"/>
          </p:cNvSpPr>
          <p:nvPr>
            <p:ph type="body" sz="half" idx="1"/>
          </p:nvPr>
        </p:nvSpPr>
        <p:spPr>
          <a:xfrm>
            <a:off x="1390657" y="1341438"/>
            <a:ext cx="5041901" cy="4679951"/>
          </a:xfrm>
          <a:prstGeom prst="rect">
            <a:avLst/>
          </a:prstGeom>
        </p:spPr>
        <p:txBody>
          <a:bodyPr/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50" name="Shape 5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1" name="Shape 5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</p:spTree>
    <p:extLst>
      <p:ext uri="{BB962C8B-B14F-4D97-AF65-F5344CB8AC3E}">
        <p14:creationId xmlns:p14="http://schemas.microsoft.com/office/powerpoint/2010/main" val="4171038366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/>
          <p:nvPr/>
        </p:nvSpPr>
        <p:spPr>
          <a:xfrm>
            <a:off x="1102800" y="1412881"/>
            <a:ext cx="10754783" cy="5184775"/>
          </a:xfrm>
          <a:prstGeom prst="rect">
            <a:avLst/>
          </a:prstGeom>
          <a:solidFill>
            <a:srgbClr val="E5E5E5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 sz="2400"/>
          </a:p>
        </p:txBody>
      </p:sp>
      <p:sp>
        <p:nvSpPr>
          <p:cNvPr id="59" name="Shape 5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0" name="Shape 6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61" name="Shape 61"/>
          <p:cNvSpPr>
            <a:spLocks noGrp="1"/>
          </p:cNvSpPr>
          <p:nvPr>
            <p:ph type="body" sz="half" idx="1"/>
          </p:nvPr>
        </p:nvSpPr>
        <p:spPr>
          <a:xfrm>
            <a:off x="1251220" y="1449802"/>
            <a:ext cx="5041901" cy="4571586"/>
          </a:xfrm>
          <a:prstGeom prst="rect">
            <a:avLst/>
          </a:prstGeom>
        </p:spPr>
        <p:txBody>
          <a:bodyPr/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3445480138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77" name="Shape 7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78" name="Shape 78"/>
          <p:cNvSpPr/>
          <p:nvPr/>
        </p:nvSpPr>
        <p:spPr>
          <a:xfrm>
            <a:off x="1102800" y="1412881"/>
            <a:ext cx="10754783" cy="5184775"/>
          </a:xfrm>
          <a:prstGeom prst="rect">
            <a:avLst/>
          </a:prstGeom>
          <a:solidFill>
            <a:srgbClr val="E5E5E5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076899456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image2.jpg" descr="U:\20160506_PSI_Luftbild_0292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02786" y="1019811"/>
            <a:ext cx="11161005" cy="5579108"/>
          </a:xfrm>
          <a:prstGeom prst="rect">
            <a:avLst/>
          </a:prstGeom>
          <a:ln w="12700">
            <a:miter lim="400000"/>
          </a:ln>
        </p:spPr>
      </p:pic>
      <p:sp>
        <p:nvSpPr>
          <p:cNvPr id="86" name="Shape 8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7" name="Shape 8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88" name="Shape 88"/>
          <p:cNvSpPr>
            <a:spLocks noGrp="1"/>
          </p:cNvSpPr>
          <p:nvPr>
            <p:ph type="body" sz="half" idx="1"/>
          </p:nvPr>
        </p:nvSpPr>
        <p:spPr>
          <a:xfrm>
            <a:off x="1102790" y="1019810"/>
            <a:ext cx="3052951" cy="5577840"/>
          </a:xfrm>
          <a:prstGeom prst="rect">
            <a:avLst/>
          </a:prstGeom>
          <a:solidFill>
            <a:srgbClr val="FFFFFF">
              <a:alpha val="75000"/>
            </a:srgbClr>
          </a:solidFill>
        </p:spPr>
        <p:txBody>
          <a:bodyPr lIns="36000" tIns="36000" rIns="36000" bIns="36000"/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pic>
        <p:nvPicPr>
          <p:cNvPr id="89" name="image1.pdf" descr="PSI-Logo_narrow_30k.eps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83733" y="285750"/>
            <a:ext cx="1354667" cy="361950"/>
          </a:xfrm>
          <a:prstGeom prst="rect">
            <a:avLst/>
          </a:prstGeom>
          <a:ln w="12700">
            <a:miter lim="400000"/>
          </a:ln>
        </p:spPr>
      </p:pic>
      <p:sp>
        <p:nvSpPr>
          <p:cNvPr id="90" name="Shape 90"/>
          <p:cNvSpPr/>
          <p:nvPr/>
        </p:nvSpPr>
        <p:spPr>
          <a:xfrm>
            <a:off x="34" y="1019811"/>
            <a:ext cx="960967" cy="727902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566203286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33292" marR="0" indent="-133292" algn="l" defTabSz="685505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266585" marR="0" indent="-133292" algn="l" defTabSz="685505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404639" marR="0" indent="-138054" algn="l" defTabSz="685505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537932" marR="0" indent="-133292" algn="l" defTabSz="685505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671224" marR="0" indent="-133292" algn="l" defTabSz="685505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805707" indent="-134483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199"/>
            </a:lvl6pPr>
            <a:lvl7pPr marL="942571" indent="-136863">
              <a:lnSpc>
                <a:spcPct val="110000"/>
              </a:lnSpc>
              <a:buFont typeface="Symbol" panose="05050102010706020507" pitchFamily="18" charset="2"/>
              <a:buChar char="-"/>
              <a:defRPr sz="1199"/>
            </a:lvl7pPr>
            <a:lvl8pPr marL="1077053" indent="-134483">
              <a:lnSpc>
                <a:spcPct val="110000"/>
              </a:lnSpc>
              <a:buFont typeface="Symbol" panose="05050102010706020507" pitchFamily="18" charset="2"/>
              <a:buChar char="-"/>
              <a:defRPr sz="1199"/>
            </a:lvl8pPr>
            <a:lvl9pPr marL="1210347" indent="-133292">
              <a:lnSpc>
                <a:spcPct val="110000"/>
              </a:lnSpc>
              <a:buFont typeface="Symbol" panose="05050102010706020507" pitchFamily="18" charset="2"/>
              <a:buChar char="-"/>
              <a:defRPr sz="1199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kumimoji="0" lang="en-GB" sz="1349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769603" y="291602"/>
            <a:ext cx="8172148" cy="508500"/>
          </a:xfrm>
        </p:spPr>
        <p:txBody>
          <a:bodyPr/>
          <a:lstStyle/>
          <a:p>
            <a:r>
              <a:rPr lang="en-GB" noProof="0" dirty="0" err="1"/>
              <a:t>Titelmasterformat</a:t>
            </a:r>
            <a:r>
              <a:rPr lang="en-GB" noProof="0" dirty="0"/>
              <a:t> </a:t>
            </a:r>
            <a:r>
              <a:rPr lang="en-GB" noProof="0" dirty="0" err="1"/>
              <a:t>durch</a:t>
            </a:r>
            <a:r>
              <a:rPr lang="en-GB" noProof="0" dirty="0"/>
              <a:t> </a:t>
            </a:r>
            <a:r>
              <a:rPr lang="en-GB" noProof="0" dirty="0" err="1"/>
              <a:t>Klicken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>
          <a:xfrm>
            <a:off x="10678857" y="6661200"/>
            <a:ext cx="442429" cy="138499"/>
          </a:xfrm>
        </p:spPr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57755503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>
            <a:spLocks noGrp="1"/>
          </p:cNvSpPr>
          <p:nvPr>
            <p:ph type="body" sz="half" idx="1"/>
          </p:nvPr>
        </p:nvSpPr>
        <p:spPr>
          <a:xfrm>
            <a:off x="1390658" y="1341438"/>
            <a:ext cx="5041902" cy="4679951"/>
          </a:xfrm>
          <a:prstGeom prst="rect">
            <a:avLst/>
          </a:prstGeom>
        </p:spPr>
        <p:txBody>
          <a:bodyPr/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51" name="Shape 5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4" name="Shape 6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143055-A6E3-4BE9-B329-8439BCA7C25F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170872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58"/>
          <p:cNvSpPr>
            <a:spLocks noChangeArrowheads="1"/>
          </p:cNvSpPr>
          <p:nvPr/>
        </p:nvSpPr>
        <p:spPr bwMode="auto">
          <a:xfrm>
            <a:off x="1101969" y="1412876"/>
            <a:ext cx="10755924" cy="5184775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pPr>
              <a:defRPr/>
            </a:pPr>
            <a:endParaRPr lang="de-DE" altLang="de-DE" sz="2400" smtClean="0">
              <a:sym typeface="Times" panose="02020603050405020304" pitchFamily="18" charset="0"/>
            </a:endParaRPr>
          </a:p>
        </p:txBody>
      </p:sp>
      <p:sp>
        <p:nvSpPr>
          <p:cNvPr id="60" name="Shape 6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61" name="Shape 61"/>
          <p:cNvSpPr>
            <a:spLocks noGrp="1"/>
          </p:cNvSpPr>
          <p:nvPr>
            <p:ph type="body" sz="half" idx="1"/>
          </p:nvPr>
        </p:nvSpPr>
        <p:spPr>
          <a:xfrm>
            <a:off x="1251220" y="1449802"/>
            <a:ext cx="5041902" cy="4571586"/>
          </a:xfrm>
          <a:prstGeom prst="rect">
            <a:avLst/>
          </a:prstGeom>
        </p:spPr>
        <p:txBody>
          <a:bodyPr/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5" name="Shape 5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CF0BF-CCEC-4A59-95F7-D7C5C24E364F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6675538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3" name="Shape 6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0E3E71-1086-45F6-989D-9C1873057F15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21387805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78"/>
          <p:cNvSpPr>
            <a:spLocks noChangeArrowheads="1"/>
          </p:cNvSpPr>
          <p:nvPr/>
        </p:nvSpPr>
        <p:spPr bwMode="auto">
          <a:xfrm>
            <a:off x="1101969" y="1412876"/>
            <a:ext cx="10755924" cy="5184775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pPr>
              <a:defRPr/>
            </a:pPr>
            <a:endParaRPr lang="de-DE" altLang="de-DE" sz="2400" smtClean="0">
              <a:sym typeface="Times" panose="02020603050405020304" pitchFamily="18" charset="0"/>
            </a:endParaRPr>
          </a:p>
        </p:txBody>
      </p:sp>
      <p:sp>
        <p:nvSpPr>
          <p:cNvPr id="76" name="Shape 7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4" name="Shape 7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20AC08-9B3B-4A80-B99D-F8F49F17123E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12628107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2.jpg" descr="U:\20160506_PSI_Luftbild_029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969" y="1019176"/>
            <a:ext cx="11162324" cy="558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5" name="image1.pdf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386" y="285750"/>
            <a:ext cx="1354015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6" name="Shape 90"/>
          <p:cNvSpPr>
            <a:spLocks noChangeArrowheads="1"/>
          </p:cNvSpPr>
          <p:nvPr/>
        </p:nvSpPr>
        <p:spPr bwMode="auto">
          <a:xfrm>
            <a:off x="0" y="1019176"/>
            <a:ext cx="961292" cy="728663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pPr>
              <a:defRPr/>
            </a:pPr>
            <a:endParaRPr lang="de-DE" altLang="de-DE" sz="2400" smtClean="0">
              <a:sym typeface="Times" panose="02020603050405020304" pitchFamily="18" charset="0"/>
            </a:endParaRPr>
          </a:p>
        </p:txBody>
      </p:sp>
      <p:sp>
        <p:nvSpPr>
          <p:cNvPr id="87" name="Shape 8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88" name="Shape 88"/>
          <p:cNvSpPr>
            <a:spLocks noGrp="1"/>
          </p:cNvSpPr>
          <p:nvPr>
            <p:ph type="body" sz="half" idx="1"/>
          </p:nvPr>
        </p:nvSpPr>
        <p:spPr>
          <a:xfrm>
            <a:off x="1102790" y="1019810"/>
            <a:ext cx="3052950" cy="5577840"/>
          </a:xfrm>
          <a:prstGeom prst="rect">
            <a:avLst/>
          </a:prstGeom>
          <a:solidFill>
            <a:srgbClr val="FFFFFF">
              <a:alpha val="75000"/>
            </a:srgbClr>
          </a:solidFill>
        </p:spPr>
        <p:txBody>
          <a:bodyPr lIns="36000" tIns="36000" rIns="36000" bIns="36000"/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7" name="Shape 8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B8EE58-E67C-437E-89DB-50CB2A742940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27934367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/>
          </p:nvPr>
        </p:nvSpPr>
        <p:spPr/>
        <p:txBody>
          <a:bodyPr/>
          <a:lstStyle>
            <a:lvl1pPr marL="133292" marR="0" indent="-133292" algn="l" defTabSz="685505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266585" marR="0" indent="-133292" algn="l" defTabSz="685505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404639" marR="0" indent="-138054" algn="l" defTabSz="685505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537932" marR="0" indent="-133292" algn="l" defTabSz="685505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671224" marR="0" indent="-133292" algn="l" defTabSz="685505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805707" indent="-134483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199"/>
            </a:lvl6pPr>
            <a:lvl7pPr marL="942571" indent="-136863">
              <a:lnSpc>
                <a:spcPct val="110000"/>
              </a:lnSpc>
              <a:buFont typeface="Symbol" panose="05050102010706020507" pitchFamily="18" charset="2"/>
              <a:buChar char="-"/>
              <a:defRPr sz="1199"/>
            </a:lvl7pPr>
            <a:lvl8pPr marL="1077053" indent="-134483">
              <a:lnSpc>
                <a:spcPct val="110000"/>
              </a:lnSpc>
              <a:buFont typeface="Symbol" panose="05050102010706020507" pitchFamily="18" charset="2"/>
              <a:buChar char="-"/>
              <a:defRPr sz="1199"/>
            </a:lvl8pPr>
            <a:lvl9pPr marL="1210347" indent="-133292">
              <a:lnSpc>
                <a:spcPct val="110000"/>
              </a:lnSpc>
              <a:buFont typeface="Symbol" panose="05050102010706020507" pitchFamily="18" charset="2"/>
              <a:buChar char="-"/>
              <a:defRPr sz="1199"/>
            </a:lvl9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769604" y="291602"/>
            <a:ext cx="8172148" cy="508500"/>
          </a:xfrm>
        </p:spPr>
        <p:txBody>
          <a:bodyPr/>
          <a:lstStyle/>
          <a:p>
            <a:r>
              <a:rPr lang="en-GB" noProof="0" dirty="0" err="1"/>
              <a:t>Titelmasterformat</a:t>
            </a:r>
            <a:r>
              <a:rPr lang="en-GB" noProof="0" dirty="0"/>
              <a:t> </a:t>
            </a:r>
            <a:r>
              <a:rPr lang="en-GB" noProof="0" dirty="0" err="1"/>
              <a:t>durch</a:t>
            </a:r>
            <a:r>
              <a:rPr lang="en-GB" noProof="0" dirty="0"/>
              <a:t> </a:t>
            </a:r>
            <a:r>
              <a:rPr lang="en-GB" noProof="0" dirty="0" err="1"/>
              <a:t>Klicken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4" name="Foliennummernplatzhalter 13"/>
          <p:cNvSpPr>
            <a:spLocks noGrp="1"/>
          </p:cNvSpPr>
          <p:nvPr>
            <p:ph type="sldNum" sz="quarter" idx="14"/>
          </p:nvPr>
        </p:nvSpPr>
        <p:spPr>
          <a:xfrm>
            <a:off x="10678863" y="6661151"/>
            <a:ext cx="442429" cy="138499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de-DE"/>
              <a:t>Page </a:t>
            </a:r>
            <a:fld id="{A110A3C1-8C15-488D-BA25-B948ECF3BE7C}" type="slidenum">
              <a:rPr lang="de-DE" smtClean="0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055365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094A2-29D2-4963-8290-81A5943B9FFC}" type="datetimeFigureOut">
              <a:rPr lang="de-CH" smtClean="0"/>
              <a:t>28.02.2020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594BA-B966-4341-9119-33BBBFB5373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38336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2.jpg" descr="U:\20160506_PSI_Luftbild_0292.jpg"/>
          <p:cNvPicPr>
            <a:picLocks noChangeAspect="1"/>
          </p:cNvPicPr>
          <p:nvPr/>
        </p:nvPicPr>
        <p:blipFill>
          <a:blip r:embed="rId2">
            <a:extLst/>
          </a:blip>
          <a:srcRect t="3436" b="7665"/>
          <a:stretch>
            <a:fillRect/>
          </a:stretch>
        </p:blipFill>
        <p:spPr>
          <a:xfrm>
            <a:off x="3523202" y="282699"/>
            <a:ext cx="7565355" cy="3361903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Shape 14"/>
          <p:cNvSpPr/>
          <p:nvPr/>
        </p:nvSpPr>
        <p:spPr>
          <a:xfrm>
            <a:off x="-3" y="282697"/>
            <a:ext cx="3379200" cy="3362328"/>
          </a:xfrm>
          <a:prstGeom prst="rect">
            <a:avLst/>
          </a:prstGeom>
          <a:solidFill>
            <a:srgbClr val="E5E5E5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n w="9525">
                  <a:solidFill>
                    <a:srgbClr val="FFFFFF"/>
                  </a:solidFill>
                </a:ln>
                <a:latin typeface="Times"/>
                <a:ea typeface="Times"/>
                <a:cs typeface="Times"/>
                <a:sym typeface="Times"/>
              </a:defRPr>
            </a:pPr>
            <a:endParaRPr sz="2400"/>
          </a:p>
        </p:txBody>
      </p:sp>
      <p:pic>
        <p:nvPicPr>
          <p:cNvPr id="15" name="image1.pdf" descr="PSI-Logo_narrow_30k.eps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07039" y="548679"/>
            <a:ext cx="1625601" cy="434976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Shape 16"/>
          <p:cNvSpPr/>
          <p:nvPr/>
        </p:nvSpPr>
        <p:spPr>
          <a:xfrm>
            <a:off x="1104004" y="6138862"/>
            <a:ext cx="960968" cy="719138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 sz="2400"/>
          </a:p>
        </p:txBody>
      </p:sp>
      <p:sp>
        <p:nvSpPr>
          <p:cNvPr id="17" name="Shape 17"/>
          <p:cNvSpPr>
            <a:spLocks noGrp="1"/>
          </p:cNvSpPr>
          <p:nvPr>
            <p:ph type="title"/>
          </p:nvPr>
        </p:nvSpPr>
        <p:spPr>
          <a:xfrm>
            <a:off x="1085849" y="4572051"/>
            <a:ext cx="10625667" cy="1080121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t>Titeltext</a:t>
            </a:r>
          </a:p>
        </p:txBody>
      </p:sp>
      <p:sp>
        <p:nvSpPr>
          <p:cNvPr id="18" name="Shape 18"/>
          <p:cNvSpPr>
            <a:spLocks noGrp="1"/>
          </p:cNvSpPr>
          <p:nvPr>
            <p:ph type="body" sz="quarter" idx="1"/>
          </p:nvPr>
        </p:nvSpPr>
        <p:spPr>
          <a:xfrm>
            <a:off x="1085883" y="4140051"/>
            <a:ext cx="10625668" cy="364521"/>
          </a:xfrm>
          <a:prstGeom prst="rect">
            <a:avLst/>
          </a:prstGeom>
        </p:spPr>
        <p:txBody>
          <a:bodyPr/>
          <a:lstStyle>
            <a:lvl1pPr marL="0" indent="0">
              <a:buClrTx/>
              <a:buSzTx/>
              <a:buFontTx/>
              <a:buNone/>
              <a:defRPr b="1">
                <a:solidFill>
                  <a:srgbClr val="969696"/>
                </a:solidFill>
              </a:defRPr>
            </a:lvl1pPr>
            <a:lvl2pPr>
              <a:buClrTx/>
              <a:buFontTx/>
              <a:defRPr b="1">
                <a:solidFill>
                  <a:srgbClr val="969696"/>
                </a:solidFill>
              </a:defRPr>
            </a:lvl2pPr>
            <a:lvl3pPr>
              <a:buClrTx/>
              <a:buFontTx/>
              <a:defRPr b="1">
                <a:solidFill>
                  <a:srgbClr val="969696"/>
                </a:solidFill>
              </a:defRPr>
            </a:lvl3pPr>
            <a:lvl4pPr>
              <a:buClrTx/>
              <a:buFontTx/>
              <a:defRPr b="1">
                <a:solidFill>
                  <a:srgbClr val="969696"/>
                </a:solidFill>
              </a:defRPr>
            </a:lvl4pPr>
            <a:lvl5pPr>
              <a:buClrTx/>
              <a:buFontTx/>
              <a:defRPr b="1">
                <a:solidFill>
                  <a:srgbClr val="969696"/>
                </a:solidFill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grpSp>
        <p:nvGrpSpPr>
          <p:cNvPr id="21" name="Group 21"/>
          <p:cNvGrpSpPr/>
          <p:nvPr/>
        </p:nvGrpSpPr>
        <p:grpSpPr>
          <a:xfrm>
            <a:off x="7056107" y="3412620"/>
            <a:ext cx="4032451" cy="232407"/>
            <a:chOff x="0" y="36197"/>
            <a:chExt cx="3024337" cy="232406"/>
          </a:xfrm>
        </p:grpSpPr>
        <p:sp>
          <p:nvSpPr>
            <p:cNvPr id="19" name="Shape 19"/>
            <p:cNvSpPr/>
            <p:nvPr/>
          </p:nvSpPr>
          <p:spPr>
            <a:xfrm>
              <a:off x="0" y="36197"/>
              <a:ext cx="3024337" cy="232406"/>
            </a:xfrm>
            <a:prstGeom prst="rect">
              <a:avLst/>
            </a:prstGeom>
            <a:solidFill>
              <a:srgbClr val="FFFFFF">
                <a:alpha val="7411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1100" b="1" spc="30">
                  <a:solidFill>
                    <a:srgbClr val="505150"/>
                  </a:solidFill>
                </a:defRPr>
              </a:pPr>
              <a:endParaRPr sz="1100"/>
            </a:p>
          </p:txBody>
        </p:sp>
        <p:sp>
          <p:nvSpPr>
            <p:cNvPr id="20" name="Shape 20"/>
            <p:cNvSpPr/>
            <p:nvPr/>
          </p:nvSpPr>
          <p:spPr>
            <a:xfrm>
              <a:off x="0" y="67761"/>
              <a:ext cx="3024337" cy="1692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spcBef>
                  <a:spcPts val="0"/>
                </a:spcBef>
                <a:defRPr sz="1100" b="1" spc="30">
                  <a:solidFill>
                    <a:srgbClr val="505150"/>
                  </a:solidFill>
                </a:defRPr>
              </a:lvl1pPr>
            </a:lstStyle>
            <a:p>
              <a:r>
                <a:rPr sz="1100"/>
                <a:t>WIR SCHAFFEN WISSEN – HEUTE FÜR MORGEN</a:t>
              </a:r>
            </a:p>
          </p:txBody>
        </p:sp>
      </p:grpSp>
      <p:sp>
        <p:nvSpPr>
          <p:cNvPr id="22" name="Shape 22"/>
          <p:cNvSpPr/>
          <p:nvPr/>
        </p:nvSpPr>
        <p:spPr>
          <a:xfrm>
            <a:off x="11232033" y="282697"/>
            <a:ext cx="960001" cy="3362328"/>
          </a:xfrm>
          <a:prstGeom prst="rect">
            <a:avLst/>
          </a:prstGeom>
          <a:solidFill>
            <a:srgbClr val="E5E5E5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n w="9525">
                  <a:solidFill>
                    <a:srgbClr val="FFFFFF"/>
                  </a:solidFill>
                </a:ln>
                <a:latin typeface="Times"/>
                <a:ea typeface="Times"/>
                <a:cs typeface="Times"/>
                <a:sym typeface="Times"/>
              </a:defRPr>
            </a:pPr>
            <a:endParaRPr sz="2400"/>
          </a:p>
        </p:txBody>
      </p:sp>
      <p:sp>
        <p:nvSpPr>
          <p:cNvPr id="23" name="Shape 23"/>
          <p:cNvSpPr>
            <a:spLocks noGrp="1"/>
          </p:cNvSpPr>
          <p:nvPr>
            <p:ph type="sldNum" sz="quarter" idx="2"/>
          </p:nvPr>
        </p:nvSpPr>
        <p:spPr>
          <a:xfrm>
            <a:off x="8737600" y="6356400"/>
            <a:ext cx="141064" cy="13849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41201086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1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hape 2"/>
          <p:cNvSpPr>
            <a:spLocks noChangeArrowheads="1"/>
          </p:cNvSpPr>
          <p:nvPr/>
        </p:nvSpPr>
        <p:spPr bwMode="auto">
          <a:xfrm>
            <a:off x="0" y="1412876"/>
            <a:ext cx="961292" cy="728663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pPr>
              <a:defRPr/>
            </a:pPr>
            <a:endParaRPr lang="de-DE" altLang="de-DE" sz="2400" smtClean="0">
              <a:sym typeface="Times" panose="02020603050405020304" pitchFamily="18" charset="0"/>
            </a:endParaRPr>
          </a:p>
        </p:txBody>
      </p:sp>
      <p:pic>
        <p:nvPicPr>
          <p:cNvPr id="5123" name="image1.pdf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386" y="285750"/>
            <a:ext cx="1354015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5124" name="Shape 4"/>
          <p:cNvSpPr>
            <a:spLocks noGrp="1"/>
          </p:cNvSpPr>
          <p:nvPr>
            <p:ph type="body" idx="1"/>
          </p:nvPr>
        </p:nvSpPr>
        <p:spPr bwMode="auto">
          <a:xfrm>
            <a:off x="1391139" y="1341438"/>
            <a:ext cx="10322170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>
                <a:sym typeface="Calibri" panose="020F0502020204030204" pitchFamily="34" charset="0"/>
              </a:rPr>
              <a:t>Textebene 1</a:t>
            </a:r>
          </a:p>
          <a:p>
            <a:pPr lvl="1"/>
            <a:r>
              <a:rPr lang="de-DE" altLang="de-DE" smtClean="0">
                <a:sym typeface="Calibri" panose="020F0502020204030204" pitchFamily="34" charset="0"/>
              </a:rPr>
              <a:t>Textebene 2</a:t>
            </a:r>
          </a:p>
          <a:p>
            <a:pPr lvl="2"/>
            <a:r>
              <a:rPr lang="de-DE" altLang="de-DE" smtClean="0">
                <a:sym typeface="Calibri" panose="020F0502020204030204" pitchFamily="34" charset="0"/>
              </a:rPr>
              <a:t>Textebene 3</a:t>
            </a:r>
          </a:p>
          <a:p>
            <a:pPr lvl="3"/>
            <a:r>
              <a:rPr lang="de-DE" altLang="de-DE" smtClean="0">
                <a:sym typeface="Calibri" panose="020F0502020204030204" pitchFamily="34" charset="0"/>
              </a:rPr>
              <a:t>Textebene 4</a:t>
            </a:r>
          </a:p>
          <a:p>
            <a:pPr lvl="4"/>
            <a:r>
              <a:rPr lang="de-DE" altLang="de-DE" smtClean="0">
                <a:sym typeface="Calibri" panose="020F0502020204030204" pitchFamily="34" charset="0"/>
              </a:rPr>
              <a:t>Textebene 5</a:t>
            </a:r>
          </a:p>
        </p:txBody>
      </p:sp>
      <p:sp>
        <p:nvSpPr>
          <p:cNvPr id="5125" name="Shape 5"/>
          <p:cNvSpPr>
            <a:spLocks noGrp="1"/>
          </p:cNvSpPr>
          <p:nvPr>
            <p:ph type="title"/>
          </p:nvPr>
        </p:nvSpPr>
        <p:spPr bwMode="auto">
          <a:xfrm>
            <a:off x="2770554" y="292100"/>
            <a:ext cx="8942754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>
                <a:sym typeface="Georgia" panose="02040502050405020303" pitchFamily="18" charset="0"/>
              </a:rPr>
              <a:t>Titeltext</a:t>
            </a:r>
          </a:p>
        </p:txBody>
      </p:sp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xfrm>
            <a:off x="10941538" y="6661151"/>
            <a:ext cx="141064" cy="138499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>
              <a:spcBef>
                <a:spcPts val="0"/>
              </a:spcBef>
              <a:defRPr sz="900"/>
            </a:lvl1pPr>
          </a:lstStyle>
          <a:p>
            <a:pPr>
              <a:defRPr/>
            </a:pPr>
            <a:fld id="{111C5C45-2833-4709-A3D8-5CA14BEBE274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21632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</p:sldLayoutIdLst>
  <p:transition spd="med"/>
  <p:txStyles>
    <p:titleStyle>
      <a:lvl1pPr algn="l" rtl="0" eaLnBrk="0" fontAlgn="base" hangingPunct="0">
        <a:spcBef>
          <a:spcPct val="0"/>
        </a:spcBef>
        <a:spcAft>
          <a:spcPct val="0"/>
        </a:spcAft>
        <a:defRPr sz="2500">
          <a:solidFill>
            <a:srgbClr val="686868"/>
          </a:solidFill>
          <a:latin typeface="Georgia"/>
          <a:ea typeface="Georgia"/>
          <a:cs typeface="Georgia"/>
          <a:sym typeface="Georgia" panose="02040502050405020303" pitchFamily="18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500">
          <a:solidFill>
            <a:srgbClr val="686868"/>
          </a:solidFill>
          <a:latin typeface="Georgia"/>
          <a:ea typeface="Georgia"/>
          <a:cs typeface="Georgia"/>
          <a:sym typeface="Georgia" panose="02040502050405020303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500">
          <a:solidFill>
            <a:srgbClr val="686868"/>
          </a:solidFill>
          <a:latin typeface="Georgia"/>
          <a:ea typeface="Georgia"/>
          <a:cs typeface="Georgia"/>
          <a:sym typeface="Georgia" panose="02040502050405020303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500">
          <a:solidFill>
            <a:srgbClr val="686868"/>
          </a:solidFill>
          <a:latin typeface="Georgia"/>
          <a:ea typeface="Georgia"/>
          <a:cs typeface="Georgia"/>
          <a:sym typeface="Georgia" panose="02040502050405020303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500">
          <a:solidFill>
            <a:srgbClr val="686868"/>
          </a:solidFill>
          <a:latin typeface="Georgia"/>
          <a:ea typeface="Georgia"/>
          <a:cs typeface="Georgia"/>
          <a:sym typeface="Georgia" panose="02040502050405020303" pitchFamily="18" charset="0"/>
        </a:defRPr>
      </a:lvl5pPr>
      <a:lvl6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6pPr>
      <a:lvl7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7pPr>
      <a:lvl8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8pPr>
      <a:lvl9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9pPr>
    </p:titleStyle>
    <p:bodyStyle>
      <a:lvl1pPr marL="177800" indent="-17780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buChar char="•"/>
        <a:defRPr>
          <a:solidFill>
            <a:srgbClr val="000000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355600" indent="-17780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buChar char="−"/>
        <a:defRPr>
          <a:solidFill>
            <a:srgbClr val="000000"/>
          </a:solidFill>
          <a:latin typeface="+mj-lt"/>
          <a:ea typeface="+mj-ea"/>
          <a:cs typeface="+mj-cs"/>
          <a:sym typeface="Calibri" panose="020F0502020204030204" pitchFamily="34" charset="0"/>
        </a:defRPr>
      </a:lvl2pPr>
      <a:lvl3pPr marL="539750" indent="-1841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buChar char="−"/>
        <a:defRPr>
          <a:solidFill>
            <a:srgbClr val="000000"/>
          </a:solidFill>
          <a:latin typeface="+mj-lt"/>
          <a:ea typeface="+mj-ea"/>
          <a:cs typeface="+mj-cs"/>
          <a:sym typeface="Calibri" panose="020F0502020204030204" pitchFamily="34" charset="0"/>
        </a:defRPr>
      </a:lvl3pPr>
      <a:lvl4pPr marL="717550" indent="-17780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buChar char="−"/>
        <a:defRPr>
          <a:solidFill>
            <a:srgbClr val="000000"/>
          </a:solidFill>
          <a:latin typeface="+mj-lt"/>
          <a:ea typeface="+mj-ea"/>
          <a:cs typeface="+mj-cs"/>
          <a:sym typeface="Calibri" panose="020F0502020204030204" pitchFamily="34" charset="0"/>
        </a:defRPr>
      </a:lvl4pPr>
      <a:lvl5pPr marL="895350" indent="-17780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buChar char="−"/>
        <a:defRPr>
          <a:solidFill>
            <a:srgbClr val="000000"/>
          </a:solidFill>
          <a:latin typeface="+mj-lt"/>
          <a:ea typeface="+mj-ea"/>
          <a:cs typeface="+mj-cs"/>
          <a:sym typeface="Calibri" panose="020F0502020204030204" pitchFamily="34" charset="0"/>
        </a:defRPr>
      </a:lvl5pPr>
      <a:lvl6pPr marL="1097161" marR="0" indent="-201811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1280120" marR="0" indent="-205383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1459111" marR="0" indent="-201811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1636712" marR="0" indent="-200024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>
            <a:off x="34" y="1412875"/>
            <a:ext cx="960967" cy="727902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 sz="2400"/>
          </a:p>
        </p:txBody>
      </p:sp>
      <p:pic>
        <p:nvPicPr>
          <p:cNvPr id="3" name="image1.pdf" descr="PSI-Logo_narrow_30k.eps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083733" y="285750"/>
            <a:ext cx="1354667" cy="361950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Shape 4"/>
          <p:cNvSpPr>
            <a:spLocks noGrp="1"/>
          </p:cNvSpPr>
          <p:nvPr>
            <p:ph type="body" idx="1"/>
          </p:nvPr>
        </p:nvSpPr>
        <p:spPr>
          <a:xfrm>
            <a:off x="1390649" y="1341437"/>
            <a:ext cx="10322984" cy="46799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2769599" y="291651"/>
            <a:ext cx="8944035" cy="508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r>
              <a:t>Titeltext</a:t>
            </a:r>
          </a:p>
        </p:txBody>
      </p:sp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xfrm>
            <a:off x="10941749" y="6661200"/>
            <a:ext cx="141064" cy="138499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>
              <a:spcBef>
                <a:spcPts val="0"/>
              </a:spcBef>
              <a:defRPr sz="9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22242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</p:sldLayoutIdLst>
  <p:transition spd="med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5pPr>
      <a:lvl6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6pPr>
      <a:lvl7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7pPr>
      <a:lvl8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8pPr>
      <a:lvl9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9pPr>
    </p:titleStyle>
    <p:bodyStyle>
      <a:lvl1pPr marL="177800" marR="0" indent="-177800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•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355600" marR="0" indent="-177800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539750" marR="0" indent="-184150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717550" marR="0" indent="-177800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895350" marR="0" indent="-177800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1097161" marR="0" indent="-201811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1280120" marR="0" indent="-205383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1459111" marR="0" indent="-201811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1636712" marR="0" indent="-200024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r>
              <a:rPr lang="en-US" dirty="0"/>
              <a:t>: Workshop Goals &amp; Athos </a:t>
            </a:r>
            <a:r>
              <a:rPr lang="en-US" dirty="0" err="1"/>
              <a:t>Timeplan</a:t>
            </a:r>
            <a:r>
              <a:rPr lang="en-US" dirty="0"/>
              <a:t> </a:t>
            </a:r>
            <a:r>
              <a:rPr lang="en-US" dirty="0" smtClean="0"/>
              <a:t>Overview</a:t>
            </a:r>
            <a:br>
              <a:rPr lang="en-US" dirty="0" smtClean="0"/>
            </a:br>
            <a:r>
              <a:rPr lang="en-US" sz="1600" dirty="0" smtClean="0"/>
              <a:t>Romain Ganter</a:t>
            </a:r>
            <a:endParaRPr lang="de-CH" sz="16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n-US" dirty="0"/>
              <a:t>Athos </a:t>
            </a:r>
            <a:r>
              <a:rPr lang="en-US" dirty="0" smtClean="0"/>
              <a:t>Commissioning Workshop - FHNW - 04.03.2020</a:t>
            </a:r>
            <a:endParaRPr lang="de-CH" dirty="0"/>
          </a:p>
          <a:p>
            <a:endParaRPr lang="de-CH" dirty="0"/>
          </a:p>
        </p:txBody>
      </p:sp>
      <p:sp>
        <p:nvSpPr>
          <p:cNvPr id="7" name="TextBox 6"/>
          <p:cNvSpPr txBox="1"/>
          <p:nvPr/>
        </p:nvSpPr>
        <p:spPr>
          <a:xfrm>
            <a:off x="6570784" y="5656385"/>
            <a:ext cx="2373923" cy="41030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7807699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dirty="0" smtClean="0"/>
              <a:t>Many thanks for your attention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1773119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450" y="933450"/>
            <a:ext cx="9560694" cy="5704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7753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546100"/>
            <a:ext cx="9283700" cy="6026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0320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Photonics Time Plan Aramis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13</a:t>
            </a:fld>
            <a:endParaRPr lang="de-DE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7035" t="20219" r="5115" b="15608"/>
          <a:stretch/>
        </p:blipFill>
        <p:spPr>
          <a:xfrm>
            <a:off x="263472" y="1140382"/>
            <a:ext cx="11761321" cy="5190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0939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Athos Machine Commissioning Workshop 2019</a:t>
            </a:r>
            <a:endParaRPr lang="de-CH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6950" y="1035050"/>
            <a:ext cx="6491111" cy="36512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13500" y="4686300"/>
            <a:ext cx="936154" cy="3616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01.02.2019</a:t>
            </a:r>
            <a:endParaRPr kumimoji="0" lang="de-CH" sz="1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65400" y="5543550"/>
            <a:ext cx="4863704" cy="42319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Today: “Athos Commissioning Workshop 2020”</a:t>
            </a:r>
            <a:endParaRPr kumimoji="0" lang="de-CH" sz="2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3663950" y="476250"/>
            <a:ext cx="1238250" cy="69850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22934368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Last Athos Commissioning Workshop 01.02.2019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5611" y="1682017"/>
            <a:ext cx="10515600" cy="4351338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Ideal Experiment: Short pulses of few fs; 2 colors pulses</a:t>
            </a:r>
          </a:p>
          <a:p>
            <a:r>
              <a:rPr lang="en-US" strike="sngStrike" dirty="0" smtClean="0"/>
              <a:t>Shifts Until April: 4 LLRF; 1 BD (Sven); diagnostic BCM (parallel to LLRF); </a:t>
            </a:r>
          </a:p>
          <a:p>
            <a:r>
              <a:rPr lang="en-US" dirty="0" smtClean="0"/>
              <a:t>Parallel </a:t>
            </a:r>
            <a:r>
              <a:rPr lang="en-US" dirty="0" smtClean="0"/>
              <a:t>Operation: lessons from other labs (CERN)</a:t>
            </a:r>
          </a:p>
          <a:p>
            <a:r>
              <a:rPr lang="en-US" dirty="0" smtClean="0"/>
              <a:t>Beam dynamics First Athos Mode= 2 Color Mode; TW mode in Dec20</a:t>
            </a:r>
          </a:p>
          <a:p>
            <a:r>
              <a:rPr lang="en-US" dirty="0" smtClean="0"/>
              <a:t>Wire scanner preferred than screens in Dogleg (more DRPS compatible?) </a:t>
            </a:r>
          </a:p>
          <a:p>
            <a:r>
              <a:rPr lang="en-US" strike="sngStrike" dirty="0" err="1" smtClean="0"/>
              <a:t>Dechirpers</a:t>
            </a:r>
            <a:r>
              <a:rPr lang="en-US" strike="sngStrike" dirty="0" smtClean="0"/>
              <a:t>: priority for production and installation Aramis / Athos is required !</a:t>
            </a:r>
          </a:p>
          <a:p>
            <a:r>
              <a:rPr lang="en-US" dirty="0" smtClean="0"/>
              <a:t>Undulator commissioning: metal foil for K-shell measurements; CHIC</a:t>
            </a:r>
          </a:p>
          <a:p>
            <a:r>
              <a:rPr lang="en-US" strike="sngStrike" dirty="0" smtClean="0"/>
              <a:t>1</a:t>
            </a:r>
            <a:r>
              <a:rPr lang="en-US" strike="sngStrike" baseline="30000" dirty="0" smtClean="0"/>
              <a:t>st</a:t>
            </a:r>
            <a:r>
              <a:rPr lang="en-US" strike="sngStrike" dirty="0" smtClean="0"/>
              <a:t> lasing laser will be the jaguar; November SD might be too short for Mizar acceptance test</a:t>
            </a:r>
          </a:p>
          <a:p>
            <a:r>
              <a:rPr lang="en-US" strike="sngStrike" dirty="0" smtClean="0"/>
              <a:t>LLRF: 3-4 shifts required before </a:t>
            </a:r>
            <a:r>
              <a:rPr lang="en-US" strike="sngStrike" dirty="0" err="1" smtClean="0"/>
              <a:t>april</a:t>
            </a:r>
            <a:r>
              <a:rPr lang="en-US" strike="sngStrike" dirty="0" smtClean="0"/>
              <a:t>! Interface for step amplitude and phase control acting on bunch2</a:t>
            </a:r>
          </a:p>
          <a:p>
            <a:r>
              <a:rPr lang="en-US" strike="sngStrike" dirty="0" smtClean="0"/>
              <a:t>Timing: minimum requirements to have independent MPS Athos / Aramis feasible; Discussion on timing events with photonics is required </a:t>
            </a:r>
            <a:r>
              <a:rPr lang="en-US" strike="sngStrike" dirty="0"/>
              <a:t>! BPM5 and BPM8 electronics on critical path ! Priorities ?</a:t>
            </a:r>
          </a:p>
          <a:p>
            <a:r>
              <a:rPr lang="en-US" strike="sngStrike" dirty="0"/>
              <a:t>Some Diagnostics shifts require dedicated machine shifts</a:t>
            </a:r>
          </a:p>
          <a:p>
            <a:r>
              <a:rPr lang="en-US" strike="sngStrike" dirty="0" smtClean="0"/>
              <a:t>DRPS: we loose a factor 2 or more in respect to current situation</a:t>
            </a:r>
          </a:p>
          <a:p>
            <a:r>
              <a:rPr lang="en-US" dirty="0" smtClean="0"/>
              <a:t>Switchyard Orbit feedback: special tools due to dispersion</a:t>
            </a:r>
          </a:p>
          <a:p>
            <a:r>
              <a:rPr lang="en-US" dirty="0" smtClean="0"/>
              <a:t>X </a:t>
            </a:r>
            <a:r>
              <a:rPr lang="en-US" dirty="0"/>
              <a:t>&amp; C band for spring 2020; 0.8 fs resolution expected for X band; no mover for alignment</a:t>
            </a:r>
          </a:p>
          <a:p>
            <a:r>
              <a:rPr lang="en-US" dirty="0"/>
              <a:t>UE38 series: will be limited by magnet production</a:t>
            </a:r>
          </a:p>
          <a:p>
            <a:r>
              <a:rPr lang="en-US" dirty="0"/>
              <a:t>Control Photonics Diagnostics: maybe </a:t>
            </a:r>
            <a:r>
              <a:rPr lang="en-US" dirty="0" err="1"/>
              <a:t>ressources</a:t>
            </a:r>
            <a:r>
              <a:rPr lang="en-US" dirty="0"/>
              <a:t> issues; no new camera server </a:t>
            </a:r>
          </a:p>
          <a:p>
            <a:r>
              <a:rPr lang="en-US" dirty="0"/>
              <a:t>Photon Diagnostic Pulse duration: not for day 1; we should rely on </a:t>
            </a:r>
            <a:r>
              <a:rPr lang="en-US" dirty="0" err="1"/>
              <a:t>PolariX</a:t>
            </a:r>
            <a:endParaRPr lang="en-US" dirty="0"/>
          </a:p>
          <a:p>
            <a:r>
              <a:rPr lang="en-US" dirty="0" err="1"/>
              <a:t>Undulator</a:t>
            </a:r>
            <a:r>
              <a:rPr lang="en-US" dirty="0"/>
              <a:t> K calibration: what diagnostic ? spontaneous radiation divergence/ aperture?  Pump laser Beam Dump Screen at 100Hz !</a:t>
            </a:r>
          </a:p>
          <a:p>
            <a:r>
              <a:rPr lang="en-US" dirty="0"/>
              <a:t>Front End: Aperture for pumping stages ? 6 mm ?</a:t>
            </a:r>
          </a:p>
          <a:p>
            <a:r>
              <a:rPr lang="en-US" dirty="0"/>
              <a:t>DCR003: exchange pair of offset mirrors with a </a:t>
            </a:r>
            <a:r>
              <a:rPr lang="en-US" dirty="0" err="1"/>
              <a:t>rollable</a:t>
            </a:r>
            <a:r>
              <a:rPr lang="en-US" dirty="0"/>
              <a:t> half spherical mirror; add a  mirror near FURKA for horizontal propagation</a:t>
            </a:r>
          </a:p>
          <a:p>
            <a:r>
              <a:rPr lang="en-US" dirty="0"/>
              <a:t>AMO: Requirements: &lt;5fs; tunable duration; &gt;10uJ; 2colors; C,N,O</a:t>
            </a:r>
          </a:p>
          <a:p>
            <a:r>
              <a:rPr lang="en-US" dirty="0"/>
              <a:t>AMO </a:t>
            </a:r>
            <a:r>
              <a:rPr lang="en-US" dirty="0" err="1"/>
              <a:t>Spectro</a:t>
            </a:r>
            <a:r>
              <a:rPr lang="en-US" dirty="0"/>
              <a:t> Day1: pulse duration estimation</a:t>
            </a:r>
            <a:endParaRPr lang="de-CH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de-CH" dirty="0"/>
          </a:p>
        </p:txBody>
      </p:sp>
      <p:sp>
        <p:nvSpPr>
          <p:cNvPr id="4" name="TextBox 3"/>
          <p:cNvSpPr txBox="1"/>
          <p:nvPr/>
        </p:nvSpPr>
        <p:spPr>
          <a:xfrm>
            <a:off x="1207477" y="1207477"/>
            <a:ext cx="839397" cy="3616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Summary </a:t>
            </a:r>
            <a:endParaRPr kumimoji="0" lang="de-CH" sz="1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 rot="20311893">
            <a:off x="2272097" y="2736093"/>
            <a:ext cx="6770469" cy="1084912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	Last Athos</a:t>
            </a:r>
            <a:r>
              <a:rPr kumimoji="0" lang="en-US" sz="1600" b="1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 Machine Workshop 01.02.2019 – FHNW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aseline="0" dirty="0" smtClean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 		=&gt; Goal:</a:t>
            </a:r>
            <a:r>
              <a:rPr lang="en-US" sz="1600" dirty="0" smtClean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 C</a:t>
            </a:r>
            <a:r>
              <a:rPr lang="en-US" sz="1600" baseline="0" dirty="0" smtClean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ommissioning</a:t>
            </a:r>
            <a:r>
              <a:rPr lang="en-US" sz="1600" dirty="0" smtClean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 steps for 1</a:t>
            </a:r>
            <a:r>
              <a:rPr lang="en-US" sz="1600" baseline="30000" dirty="0" smtClean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st</a:t>
            </a:r>
            <a:r>
              <a:rPr lang="en-US" sz="1600" dirty="0" smtClean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 Lasing 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600" baseline="0" dirty="0">
              <a:solidFill>
                <a:srgbClr val="000000"/>
              </a:solidFill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11687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Athos 1</a:t>
            </a:r>
            <a:r>
              <a:rPr lang="en-US" baseline="30000" dirty="0" smtClean="0"/>
              <a:t>st</a:t>
            </a:r>
            <a:r>
              <a:rPr lang="en-US" dirty="0" smtClean="0"/>
              <a:t> Lasing</a:t>
            </a:r>
            <a:endParaRPr lang="de-CH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725" y="1088047"/>
            <a:ext cx="4052888" cy="205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133600" y="2102460"/>
            <a:ext cx="2039938" cy="914400"/>
          </a:xfrm>
          <a:prstGeom prst="rect">
            <a:avLst/>
          </a:prstGeom>
          <a:noFill/>
        </p:spPr>
        <p:txBody>
          <a:bodyPr lIns="0" tIns="0" rIns="0" bIns="0"/>
          <a:lstStyle/>
          <a:p>
            <a:pPr eaLnBrk="1" hangingPunct="1">
              <a:lnSpc>
                <a:spcPct val="110000"/>
              </a:lnSpc>
              <a:buClr>
                <a:srgbClr val="000000"/>
              </a:buClr>
              <a:defRPr/>
            </a:pPr>
            <a:r>
              <a:rPr lang="en-US" sz="1000" dirty="0">
                <a:solidFill>
                  <a:schemeClr val="bg1"/>
                </a:solidFill>
                <a:latin typeface="Calibri"/>
              </a:rPr>
              <a:t>Athos: Circular </a:t>
            </a:r>
            <a:r>
              <a:rPr lang="en-US" sz="1000" dirty="0" err="1">
                <a:solidFill>
                  <a:schemeClr val="bg1"/>
                </a:solidFill>
                <a:latin typeface="Calibri"/>
              </a:rPr>
              <a:t>Polarisation</a:t>
            </a:r>
            <a:endParaRPr lang="en-US" sz="1000" dirty="0">
              <a:solidFill>
                <a:schemeClr val="bg1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buClr>
                <a:srgbClr val="000000"/>
              </a:buClr>
              <a:defRPr/>
            </a:pPr>
            <a:r>
              <a:rPr lang="en-US" sz="1000" dirty="0">
                <a:solidFill>
                  <a:schemeClr val="bg1"/>
                </a:solidFill>
                <a:latin typeface="Calibri"/>
              </a:rPr>
              <a:t> 4 nm 310 eV</a:t>
            </a:r>
          </a:p>
          <a:p>
            <a:pPr>
              <a:lnSpc>
                <a:spcPct val="110000"/>
              </a:lnSpc>
              <a:spcBef>
                <a:spcPts val="0"/>
              </a:spcBef>
              <a:defRPr/>
            </a:pPr>
            <a:r>
              <a:rPr lang="en-US" sz="1000" kern="1000" spc="23" dirty="0">
                <a:solidFill>
                  <a:schemeClr val="bg1"/>
                </a:solidFill>
                <a:cs typeface="Franklin Gothic Book"/>
              </a:rPr>
              <a:t>3 GeV; 200 </a:t>
            </a:r>
            <a:r>
              <a:rPr lang="en-US" sz="1000" kern="1000" spc="23" dirty="0" err="1">
                <a:solidFill>
                  <a:schemeClr val="bg1"/>
                </a:solidFill>
                <a:cs typeface="Franklin Gothic Book"/>
              </a:rPr>
              <a:t>pC</a:t>
            </a:r>
            <a:r>
              <a:rPr lang="en-US" sz="1000" kern="1000" spc="23" dirty="0">
                <a:solidFill>
                  <a:schemeClr val="bg1"/>
                </a:solidFill>
                <a:cs typeface="Franklin Gothic Book"/>
              </a:rPr>
              <a:t>; 2.5 Hz</a:t>
            </a:r>
          </a:p>
          <a:p>
            <a:pPr>
              <a:lnSpc>
                <a:spcPct val="110000"/>
              </a:lnSpc>
              <a:spcBef>
                <a:spcPts val="0"/>
              </a:spcBef>
              <a:defRPr/>
            </a:pPr>
            <a:r>
              <a:rPr lang="en-US" sz="1000" kern="1000" spc="23" dirty="0">
                <a:solidFill>
                  <a:schemeClr val="bg1"/>
                </a:solidFill>
                <a:cs typeface="Franklin Gothic Book"/>
              </a:rPr>
              <a:t>CHIC chicane at maximum compression R</a:t>
            </a:r>
            <a:r>
              <a:rPr lang="en-US" sz="1000" kern="1000" spc="23" baseline="-25000" dirty="0">
                <a:solidFill>
                  <a:schemeClr val="bg1"/>
                </a:solidFill>
                <a:cs typeface="Franklin Gothic Book"/>
              </a:rPr>
              <a:t>56</a:t>
            </a:r>
            <a:r>
              <a:rPr lang="en-US" sz="1000" kern="1000" spc="23" dirty="0">
                <a:solidFill>
                  <a:schemeClr val="bg1"/>
                </a:solidFill>
                <a:cs typeface="Franklin Gothic Book"/>
              </a:rPr>
              <a:t>=5um (9fs)</a:t>
            </a:r>
          </a:p>
          <a:p>
            <a:pPr>
              <a:lnSpc>
                <a:spcPct val="110000"/>
              </a:lnSpc>
              <a:spcBef>
                <a:spcPts val="0"/>
              </a:spcBef>
              <a:defRPr/>
            </a:pPr>
            <a:r>
              <a:rPr lang="en-US" sz="1000" kern="1000" spc="23" dirty="0" err="1">
                <a:solidFill>
                  <a:schemeClr val="bg1"/>
                </a:solidFill>
                <a:cs typeface="Franklin Gothic Book"/>
              </a:rPr>
              <a:t>Undulator</a:t>
            </a:r>
            <a:r>
              <a:rPr lang="en-US" sz="1000" kern="1000" spc="23" dirty="0">
                <a:solidFill>
                  <a:schemeClr val="bg1"/>
                </a:solidFill>
                <a:cs typeface="Franklin Gothic Book"/>
              </a:rPr>
              <a:t> K=3.66</a:t>
            </a:r>
          </a:p>
          <a:p>
            <a:pPr eaLnBrk="1" hangingPunct="1">
              <a:lnSpc>
                <a:spcPct val="110000"/>
              </a:lnSpc>
              <a:buClr>
                <a:srgbClr val="000000"/>
              </a:buClr>
              <a:defRPr/>
            </a:pPr>
            <a:endParaRPr lang="de-CH" sz="1000" dirty="0" err="1">
              <a:solidFill>
                <a:schemeClr val="bg1"/>
              </a:solidFill>
              <a:latin typeface="Calibri"/>
            </a:endParaRPr>
          </a:p>
        </p:txBody>
      </p:sp>
      <p:sp>
        <p:nvSpPr>
          <p:cNvPr id="7" name="TextBox 17"/>
          <p:cNvSpPr txBox="1">
            <a:spLocks noChangeArrowheads="1"/>
          </p:cNvSpPr>
          <p:nvPr/>
        </p:nvSpPr>
        <p:spPr bwMode="auto">
          <a:xfrm>
            <a:off x="3529138" y="2813660"/>
            <a:ext cx="1352550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pPr eaLnBrk="1" hangingPunct="1">
              <a:lnSpc>
                <a:spcPct val="110000"/>
              </a:lnSpc>
              <a:buClr>
                <a:srgbClr val="000000"/>
              </a:buClr>
            </a:pPr>
            <a:r>
              <a:rPr lang="en-US" altLang="de-DE" sz="1000">
                <a:solidFill>
                  <a:schemeClr val="bg1"/>
                </a:solidFill>
                <a:latin typeface="Calibri" panose="020F0502020204030204" pitchFamily="34" charset="0"/>
              </a:rPr>
              <a:t>Aramis: 10.4 keV 200 uJ</a:t>
            </a:r>
            <a:endParaRPr lang="de-CH" altLang="de-DE" sz="100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28495" y="3139097"/>
            <a:ext cx="2050241" cy="3616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PSI December 17</a:t>
            </a:r>
            <a:r>
              <a:rPr kumimoji="0" lang="en-US" sz="1600" b="0" i="0" u="none" strike="noStrike" cap="none" spc="0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th</a:t>
            </a:r>
            <a:r>
              <a:rPr kumimoji="0" lang="en-US" sz="16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, 2019</a:t>
            </a:r>
            <a:endParaRPr kumimoji="0" lang="de-CH" sz="1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1309" y="2693682"/>
            <a:ext cx="5190347" cy="345343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101415" y="6147116"/>
            <a:ext cx="2050241" cy="3616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PSI December 18</a:t>
            </a:r>
            <a:r>
              <a:rPr kumimoji="0" lang="en-US" sz="1600" b="0" i="0" u="none" strike="noStrike" cap="none" spc="0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th</a:t>
            </a:r>
            <a:r>
              <a:rPr kumimoji="0" lang="en-US" sz="16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, 2019</a:t>
            </a:r>
            <a:endParaRPr kumimoji="0" lang="de-CH" sz="1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6500" y="4095325"/>
            <a:ext cx="2630487" cy="247879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421792" y="6147117"/>
            <a:ext cx="1663853" cy="3616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PSI March 3</a:t>
            </a:r>
            <a:r>
              <a:rPr kumimoji="0" lang="en-US" sz="1600" b="0" i="0" u="none" strike="noStrike" cap="none" spc="0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rd</a:t>
            </a:r>
            <a:r>
              <a:rPr kumimoji="0" lang="en-US" sz="16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, 2020</a:t>
            </a:r>
            <a:endParaRPr kumimoji="0" lang="de-CH" sz="16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3" name="Rectangle 12"/>
          <p:cNvSpPr/>
          <p:nvPr/>
        </p:nvSpPr>
        <p:spPr>
          <a:xfrm rot="20049839">
            <a:off x="3048000" y="3048127"/>
            <a:ext cx="6096000" cy="761747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hangingPunct="0">
              <a:spcBef>
                <a:spcPts val="900"/>
              </a:spcBef>
            </a:pPr>
            <a:r>
              <a:rPr lang="en-US" dirty="0">
                <a:solidFill>
                  <a:srgbClr val="000000"/>
                </a:solidFill>
                <a:sym typeface="Calibri"/>
              </a:rPr>
              <a:t>This year, much more </a:t>
            </a:r>
            <a:r>
              <a:rPr lang="en-US" b="1" dirty="0">
                <a:solidFill>
                  <a:srgbClr val="000000"/>
                </a:solidFill>
                <a:sym typeface="Calibri"/>
              </a:rPr>
              <a:t>Photonics Commissioning Tasks</a:t>
            </a:r>
          </a:p>
          <a:p>
            <a:pPr hangingPunct="0">
              <a:spcBef>
                <a:spcPts val="900"/>
              </a:spcBef>
            </a:pPr>
            <a:r>
              <a:rPr lang="en-US" dirty="0">
                <a:solidFill>
                  <a:srgbClr val="000000"/>
                </a:solidFill>
                <a:sym typeface="Calibri"/>
              </a:rPr>
              <a:t>		=&gt; </a:t>
            </a:r>
            <a:r>
              <a:rPr lang="en-US" dirty="0">
                <a:solidFill>
                  <a:srgbClr val="FF0000"/>
                </a:solidFill>
                <a:sym typeface="Calibri"/>
              </a:rPr>
              <a:t>Goal: 1</a:t>
            </a:r>
            <a:r>
              <a:rPr lang="en-US" baseline="30000" dirty="0">
                <a:solidFill>
                  <a:srgbClr val="FF0000"/>
                </a:solidFill>
                <a:sym typeface="Calibri"/>
              </a:rPr>
              <a:t>st</a:t>
            </a:r>
            <a:r>
              <a:rPr lang="en-US" dirty="0">
                <a:solidFill>
                  <a:srgbClr val="FF0000"/>
                </a:solidFill>
                <a:sym typeface="Calibri"/>
              </a:rPr>
              <a:t> Test Experiment in </a:t>
            </a:r>
            <a:r>
              <a:rPr lang="en-US" dirty="0" err="1">
                <a:solidFill>
                  <a:srgbClr val="FF0000"/>
                </a:solidFill>
                <a:sym typeface="Calibri"/>
              </a:rPr>
              <a:t>Maloja</a:t>
            </a:r>
            <a:r>
              <a:rPr lang="en-US" dirty="0">
                <a:solidFill>
                  <a:srgbClr val="FF0000"/>
                </a:solidFill>
                <a:sym typeface="Calibri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237569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Workshop goals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1296988" y="1531206"/>
            <a:ext cx="10514012" cy="1947617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Establish a commissioning plan until mid </a:t>
            </a:r>
            <a:r>
              <a:rPr lang="en-US" b="1" dirty="0" smtClean="0"/>
              <a:t>2021</a:t>
            </a:r>
          </a:p>
          <a:p>
            <a:pPr marL="1481578" lvl="5" indent="-285750">
              <a:buFont typeface="Arial" panose="020B0604020202020204" pitchFamily="34" charset="0"/>
              <a:buChar char="•"/>
            </a:pPr>
            <a:r>
              <a:rPr lang="en-US" dirty="0" smtClean="0"/>
              <a:t>Common </a:t>
            </a:r>
            <a:r>
              <a:rPr lang="en-US" dirty="0"/>
              <a:t>Overview Commissioning Plan </a:t>
            </a:r>
          </a:p>
          <a:p>
            <a:pPr marL="1473111" lvl="5" indent="-285750">
              <a:buFont typeface="Arial" panose="020B0604020202020204" pitchFamily="34" charset="0"/>
              <a:buChar char="•"/>
            </a:pPr>
            <a:r>
              <a:rPr lang="en-US" dirty="0"/>
              <a:t>List of Commissioning </a:t>
            </a:r>
            <a:r>
              <a:rPr lang="en-US" dirty="0" smtClean="0"/>
              <a:t>Tasks (machine and photonics)</a:t>
            </a:r>
            <a:endParaRPr lang="en-US" dirty="0"/>
          </a:p>
          <a:p>
            <a:pPr marL="1473111" lvl="5" indent="-285750">
              <a:buFont typeface="Arial" panose="020B0604020202020204" pitchFamily="34" charset="0"/>
              <a:buChar char="•"/>
            </a:pPr>
            <a:r>
              <a:rPr lang="en-US" dirty="0"/>
              <a:t>Number of shifts required per group / task</a:t>
            </a:r>
          </a:p>
          <a:p>
            <a:pPr marL="1473111" lvl="5" indent="-285750">
              <a:buFont typeface="Arial" panose="020B0604020202020204" pitchFamily="34" charset="0"/>
              <a:buChar char="•"/>
            </a:pPr>
            <a:r>
              <a:rPr lang="en-US" dirty="0"/>
              <a:t>Distinguish tasks that are independent of Aramis operation </a:t>
            </a:r>
          </a:p>
          <a:p>
            <a:pPr marL="1473111" lvl="5" indent="-285750">
              <a:buFont typeface="Arial" panose="020B0604020202020204" pitchFamily="34" charset="0"/>
              <a:buChar char="•"/>
            </a:pPr>
            <a:r>
              <a:rPr lang="en-US" dirty="0"/>
              <a:t>Synchronize tasks with </a:t>
            </a:r>
            <a:r>
              <a:rPr lang="en-US" dirty="0" smtClean="0"/>
              <a:t>hardware and </a:t>
            </a:r>
            <a:r>
              <a:rPr lang="en-US" dirty="0"/>
              <a:t>available manpower &amp; Aramis </a:t>
            </a:r>
            <a:r>
              <a:rPr lang="en-US" dirty="0" smtClean="0"/>
              <a:t>Operation</a:t>
            </a:r>
          </a:p>
          <a:p>
            <a:pPr marL="1530261" lvl="5" indent="-342900"/>
            <a:endParaRPr lang="en-US" dirty="0"/>
          </a:p>
          <a:p>
            <a:pPr marL="1530261" lvl="5" indent="-342900"/>
            <a:endParaRPr lang="en-US" dirty="0"/>
          </a:p>
          <a:p>
            <a:endParaRPr lang="en-US" dirty="0" smtClean="0"/>
          </a:p>
          <a:p>
            <a:endParaRPr lang="de-CH" dirty="0"/>
          </a:p>
        </p:txBody>
      </p:sp>
      <p:sp>
        <p:nvSpPr>
          <p:cNvPr id="4" name="Rectangle 3"/>
          <p:cNvSpPr/>
          <p:nvPr/>
        </p:nvSpPr>
        <p:spPr>
          <a:xfrm>
            <a:off x="1265727" y="4717086"/>
            <a:ext cx="824529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+mj-lt"/>
              </a:rPr>
              <a:t>Identify issues when parallel operation Aramis / Athos</a:t>
            </a:r>
            <a:endParaRPr lang="en-US" dirty="0">
              <a:latin typeface="+mj-lt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Technical issues: how to setup parallel operation fast and reliably?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Manpower issues: how to share manpower efficiently ? </a:t>
            </a:r>
            <a:endParaRPr lang="en-US" dirty="0">
              <a:latin typeface="+mj-lt"/>
            </a:endParaRPr>
          </a:p>
        </p:txBody>
      </p:sp>
      <p:sp>
        <p:nvSpPr>
          <p:cNvPr id="10" name="Bent-Up Arrow 9"/>
          <p:cNvSpPr/>
          <p:nvPr/>
        </p:nvSpPr>
        <p:spPr>
          <a:xfrm rot="5400000">
            <a:off x="3288323" y="3575538"/>
            <a:ext cx="609600" cy="416170"/>
          </a:xfrm>
          <a:prstGeom prst="bentUpArrow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CH" sz="1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80885" y="3745848"/>
            <a:ext cx="5181868" cy="39241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Integration</a:t>
            </a:r>
            <a:r>
              <a:rPr kumimoji="0" lang="en-US" sz="16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 of shifts (Task + Responsible)</a:t>
            </a:r>
            <a:r>
              <a:rPr kumimoji="0" lang="en-US" sz="16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 in DUO Plan (Didier)</a:t>
            </a:r>
            <a:endParaRPr kumimoji="0" lang="de-CH" sz="1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82308" y="5907441"/>
            <a:ext cx="3172535" cy="39241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… why not so successful until now</a:t>
            </a:r>
            <a:endParaRPr kumimoji="0" lang="de-CH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356825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sp>
        <p:nvSpPr>
          <p:cNvPr id="5" name="TextBox 4"/>
          <p:cNvSpPr txBox="1"/>
          <p:nvPr/>
        </p:nvSpPr>
        <p:spPr>
          <a:xfrm>
            <a:off x="1207210" y="736772"/>
            <a:ext cx="9734328" cy="612122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342900" indent="-3429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+mj-lt"/>
              <a:buAutoNum type="arabicPeriod"/>
            </a:pPr>
            <a:endParaRPr lang="en-US" sz="1400" dirty="0">
              <a:solidFill>
                <a:srgbClr val="000000"/>
              </a:solidFill>
              <a:latin typeface="Calibri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sz="14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Introduction: Workshop Goals &amp;  Athos </a:t>
            </a:r>
            <a:r>
              <a:rPr lang="en-US" sz="1400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Timeplan</a:t>
            </a:r>
            <a:r>
              <a:rPr lang="en-US" sz="14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Overview (Romain)                                         </a:t>
            </a:r>
            <a:r>
              <a:rPr lang="en-US" sz="1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	(</a:t>
            </a:r>
            <a:r>
              <a:rPr lang="en-US" sz="14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15’)</a:t>
            </a:r>
            <a:endParaRPr lang="de-CH" sz="14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sz="14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Athos Photonics Overview including Commissioning plan Front End and Optical Hutch (Luc)    </a:t>
            </a:r>
            <a:r>
              <a:rPr lang="en-US" sz="1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	(</a:t>
            </a:r>
            <a:r>
              <a:rPr lang="en-US" sz="14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20’)</a:t>
            </a:r>
            <a:endParaRPr lang="de-CH" sz="14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sz="1400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Maloja</a:t>
            </a:r>
            <a:r>
              <a:rPr lang="en-US" sz="14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: description and commissioning plan (Kirsten)                                                                          </a:t>
            </a:r>
            <a:r>
              <a:rPr lang="en-US" sz="1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	(</a:t>
            </a:r>
            <a:r>
              <a:rPr lang="en-US" sz="14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20’)</a:t>
            </a:r>
            <a:endParaRPr lang="de-CH" sz="14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sz="1400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Furka</a:t>
            </a:r>
            <a:r>
              <a:rPr lang="en-US" sz="14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: description and commissioning plan (Christian)                                                                         </a:t>
            </a:r>
            <a:r>
              <a:rPr lang="en-US" sz="1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	(</a:t>
            </a:r>
            <a:r>
              <a:rPr lang="en-US" sz="14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20</a:t>
            </a:r>
            <a:r>
              <a:rPr lang="en-US" sz="1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’)</a:t>
            </a:r>
          </a:p>
          <a:p>
            <a:pPr lvl="2"/>
            <a:endParaRPr lang="en-US" sz="1400" dirty="0"/>
          </a:p>
          <a:p>
            <a:pPr lvl="2"/>
            <a:r>
              <a:rPr lang="en-US" sz="1400" dirty="0" smtClean="0"/>
              <a:t>Coffee Break</a:t>
            </a:r>
            <a:endParaRPr lang="en-US" sz="1400" dirty="0" smtClean="0"/>
          </a:p>
          <a:p>
            <a:pPr marL="800100" lvl="1" indent="-342900">
              <a:buFont typeface="+mj-lt"/>
              <a:buAutoNum type="arabicPeriod"/>
            </a:pPr>
            <a:endParaRPr lang="de-CH" sz="1400" dirty="0"/>
          </a:p>
          <a:p>
            <a:pPr marL="342900" lvl="0" indent="-342900">
              <a:buFont typeface="+mj-lt"/>
              <a:buAutoNum type="arabicPeriod"/>
            </a:pPr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Athos Beam Dynamics commissioning status &amp; plan (Eduard)                                                              </a:t>
            </a:r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(</a:t>
            </a:r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20’)</a:t>
            </a:r>
            <a:endParaRPr lang="de-CH" sz="1400" dirty="0">
              <a:solidFill>
                <a:schemeClr val="accent6">
                  <a:lumMod val="75000"/>
                </a:schemeClr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Athos / Aramis parallel operation: status, issues (Didier)                                                                    </a:t>
            </a:r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	(</a:t>
            </a:r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20’)</a:t>
            </a:r>
            <a:endParaRPr lang="de-CH" sz="1400" dirty="0">
              <a:solidFill>
                <a:schemeClr val="accent6">
                  <a:lumMod val="75000"/>
                </a:schemeClr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Lessons Learn from Aramis Commissioning + Automated Operation (Florian</a:t>
            </a:r>
            <a:r>
              <a:rPr lang="en-US" sz="1400" i="1" dirty="0">
                <a:solidFill>
                  <a:schemeClr val="accent6">
                    <a:lumMod val="75000"/>
                  </a:schemeClr>
                </a:solidFill>
              </a:rPr>
              <a:t>)                                 </a:t>
            </a:r>
            <a:r>
              <a:rPr lang="en-US" sz="1400" i="1" dirty="0" smtClean="0">
                <a:solidFill>
                  <a:schemeClr val="accent6">
                    <a:lumMod val="75000"/>
                  </a:schemeClr>
                </a:solidFill>
              </a:rPr>
              <a:t>	</a:t>
            </a:r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(</a:t>
            </a:r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20’)</a:t>
            </a:r>
            <a:endParaRPr lang="de-CH" sz="1400" dirty="0">
              <a:solidFill>
                <a:schemeClr val="accent6">
                  <a:lumMod val="75000"/>
                </a:schemeClr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DRPS: Status and possible improvements </a:t>
            </a:r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(Markus)</a:t>
            </a:r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                                                                              </a:t>
            </a:r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(</a:t>
            </a:r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15</a:t>
            </a:r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’)</a:t>
            </a:r>
          </a:p>
          <a:p>
            <a:pPr marL="342900" lvl="0" indent="-342900">
              <a:buFont typeface="+mj-lt"/>
              <a:buAutoNum type="arabicPeriod"/>
            </a:pPr>
            <a:endParaRPr lang="en-US" sz="1400" dirty="0" smtClean="0"/>
          </a:p>
          <a:p>
            <a:pPr lvl="2"/>
            <a:r>
              <a:rPr lang="en-US" sz="1400" dirty="0" smtClean="0"/>
              <a:t>Lunch Break</a:t>
            </a:r>
          </a:p>
          <a:p>
            <a:pPr lvl="2"/>
            <a:endParaRPr lang="de-CH" sz="1400" dirty="0"/>
          </a:p>
          <a:p>
            <a:pPr marL="342900" lvl="0" indent="-342900">
              <a:buFont typeface="+mj-lt"/>
              <a:buAutoNum type="arabicPeriod"/>
            </a:pPr>
            <a:r>
              <a:rPr lang="en-US" sz="14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Mizar Laser &amp; Pump Laser Commissioning plan (Alexandre)                                                                </a:t>
            </a:r>
            <a:r>
              <a:rPr lang="en-US" sz="1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	(</a:t>
            </a:r>
            <a:r>
              <a:rPr lang="en-US" sz="14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15’)</a:t>
            </a:r>
            <a:endParaRPr lang="de-CH" sz="14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sz="1400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PolariX</a:t>
            </a:r>
            <a:r>
              <a:rPr lang="en-US" sz="14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Status &amp; 2 bunch acceleration setup procedure status (Paolo)                                                  </a:t>
            </a:r>
            <a:r>
              <a:rPr lang="en-US" sz="1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(</a:t>
            </a:r>
            <a:r>
              <a:rPr lang="en-US" sz="14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15’)</a:t>
            </a:r>
            <a:endParaRPr lang="de-CH" sz="14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sz="14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Diagnostic Status &amp; BCM for Athos </a:t>
            </a:r>
            <a:r>
              <a:rPr lang="en-US" sz="1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(Gian Luca)</a:t>
            </a:r>
            <a:r>
              <a:rPr lang="en-US" sz="14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                                                                 </a:t>
            </a:r>
            <a:r>
              <a:rPr lang="en-US" sz="1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		(</a:t>
            </a:r>
            <a:r>
              <a:rPr lang="en-US" sz="14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15’)</a:t>
            </a:r>
            <a:endParaRPr lang="de-CH" sz="14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sz="14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Photon Diagnostics: description and commissioning plan (Chris)                                                           </a:t>
            </a:r>
            <a:r>
              <a:rPr lang="en-US" sz="1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(</a:t>
            </a:r>
            <a:r>
              <a:rPr lang="en-US" sz="14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20</a:t>
            </a:r>
            <a:r>
              <a:rPr lang="en-US" sz="1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’)</a:t>
            </a:r>
          </a:p>
          <a:p>
            <a:pPr lvl="2"/>
            <a:endParaRPr lang="en-US" sz="1400" dirty="0" smtClean="0"/>
          </a:p>
          <a:p>
            <a:pPr lvl="2"/>
            <a:r>
              <a:rPr lang="en-US" sz="1400" dirty="0" smtClean="0"/>
              <a:t>Coffee </a:t>
            </a:r>
            <a:r>
              <a:rPr lang="en-US" sz="1400" dirty="0"/>
              <a:t>Break</a:t>
            </a:r>
          </a:p>
          <a:p>
            <a:pPr marL="342900" lvl="0" indent="-342900">
              <a:buFont typeface="+mj-lt"/>
              <a:buAutoNum type="arabicPeriod"/>
            </a:pPr>
            <a:endParaRPr lang="de-CH" sz="1400" dirty="0"/>
          </a:p>
          <a:p>
            <a:pPr marL="342900" lvl="0" indent="-342900">
              <a:buFont typeface="+mj-lt"/>
              <a:buAutoNum type="arabicPeriod"/>
            </a:pPr>
            <a:r>
              <a:rPr lang="en-US" sz="1400" dirty="0" err="1">
                <a:solidFill>
                  <a:srgbClr val="7030A0"/>
                </a:solidFill>
              </a:rPr>
              <a:t>Undulator</a:t>
            </a:r>
            <a:r>
              <a:rPr lang="en-US" sz="1400" dirty="0">
                <a:solidFill>
                  <a:srgbClr val="7030A0"/>
                </a:solidFill>
              </a:rPr>
              <a:t> and CHIC chicanes: commissioning with beam (Marco C.)                                                   </a:t>
            </a:r>
            <a:r>
              <a:rPr lang="en-US" sz="1400" dirty="0" smtClean="0">
                <a:solidFill>
                  <a:srgbClr val="7030A0"/>
                </a:solidFill>
              </a:rPr>
              <a:t> </a:t>
            </a:r>
            <a:r>
              <a:rPr lang="en-US" sz="1400" dirty="0">
                <a:solidFill>
                  <a:srgbClr val="7030A0"/>
                </a:solidFill>
              </a:rPr>
              <a:t>(20’)</a:t>
            </a:r>
            <a:endParaRPr lang="de-CH" sz="1400" dirty="0">
              <a:solidFill>
                <a:srgbClr val="7030A0"/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sz="1400" dirty="0">
                <a:solidFill>
                  <a:srgbClr val="7030A0"/>
                </a:solidFill>
              </a:rPr>
              <a:t>Control Commissioning Plan for Athos (</a:t>
            </a:r>
            <a:r>
              <a:rPr lang="en-US" sz="1400" dirty="0" smtClean="0">
                <a:solidFill>
                  <a:srgbClr val="7030A0"/>
                </a:solidFill>
              </a:rPr>
              <a:t>T</a:t>
            </a:r>
            <a:r>
              <a:rPr lang="en-US" sz="1400" dirty="0" smtClean="0">
                <a:solidFill>
                  <a:srgbClr val="7030A0"/>
                </a:solidFill>
              </a:rPr>
              <a:t>ine</a:t>
            </a:r>
            <a:r>
              <a:rPr lang="en-US" sz="1400" dirty="0" smtClean="0">
                <a:solidFill>
                  <a:srgbClr val="7030A0"/>
                </a:solidFill>
              </a:rPr>
              <a:t>)</a:t>
            </a:r>
            <a:r>
              <a:rPr lang="en-US" sz="1400" dirty="0">
                <a:solidFill>
                  <a:srgbClr val="7030A0"/>
                </a:solidFill>
              </a:rPr>
              <a:t>                                                                          </a:t>
            </a:r>
            <a:r>
              <a:rPr lang="en-US" sz="1400" dirty="0" smtClean="0">
                <a:solidFill>
                  <a:srgbClr val="7030A0"/>
                </a:solidFill>
              </a:rPr>
              <a:t>	</a:t>
            </a:r>
            <a:r>
              <a:rPr lang="en-US" sz="1400" dirty="0">
                <a:solidFill>
                  <a:srgbClr val="7030A0"/>
                </a:solidFill>
              </a:rPr>
              <a:t> </a:t>
            </a:r>
            <a:r>
              <a:rPr lang="en-US" sz="1400" dirty="0" smtClean="0">
                <a:solidFill>
                  <a:srgbClr val="7030A0"/>
                </a:solidFill>
              </a:rPr>
              <a:t>(</a:t>
            </a:r>
            <a:r>
              <a:rPr lang="en-US" sz="1400" dirty="0">
                <a:solidFill>
                  <a:srgbClr val="7030A0"/>
                </a:solidFill>
              </a:rPr>
              <a:t>20’)</a:t>
            </a:r>
            <a:endParaRPr lang="de-CH" sz="1400" dirty="0">
              <a:solidFill>
                <a:srgbClr val="7030A0"/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sz="1400" dirty="0">
                <a:solidFill>
                  <a:srgbClr val="7030A0"/>
                </a:solidFill>
              </a:rPr>
              <a:t>Scientific Computing, DAQ (Alun)                                                                                                            </a:t>
            </a:r>
            <a:r>
              <a:rPr lang="en-US" sz="1400" dirty="0" smtClean="0">
                <a:solidFill>
                  <a:srgbClr val="7030A0"/>
                </a:solidFill>
              </a:rPr>
              <a:t>(20</a:t>
            </a:r>
            <a:r>
              <a:rPr lang="en-US" sz="1400" dirty="0">
                <a:solidFill>
                  <a:srgbClr val="7030A0"/>
                </a:solidFill>
              </a:rPr>
              <a:t>’)</a:t>
            </a:r>
            <a:endParaRPr lang="de-CH" sz="1400" dirty="0">
              <a:solidFill>
                <a:srgbClr val="7030A0"/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sz="1400" dirty="0">
                <a:solidFill>
                  <a:srgbClr val="7030A0"/>
                </a:solidFill>
              </a:rPr>
              <a:t>HERO: Description and Time Plan (Romain)                                                                                           </a:t>
            </a:r>
            <a:r>
              <a:rPr lang="en-US" sz="1400" dirty="0" smtClean="0">
                <a:solidFill>
                  <a:srgbClr val="7030A0"/>
                </a:solidFill>
              </a:rPr>
              <a:t>(</a:t>
            </a:r>
            <a:r>
              <a:rPr lang="en-US" sz="1400" dirty="0">
                <a:solidFill>
                  <a:srgbClr val="7030A0"/>
                </a:solidFill>
              </a:rPr>
              <a:t>15’)</a:t>
            </a:r>
            <a:endParaRPr lang="de-CH" sz="1400" dirty="0">
              <a:solidFill>
                <a:srgbClr val="7030A0"/>
              </a:solidFill>
            </a:endParaRPr>
          </a:p>
          <a:p>
            <a:pPr marL="342900" indent="-3429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+mj-lt"/>
              <a:buAutoNum type="arabicPeriod"/>
            </a:pPr>
            <a:endParaRPr lang="en-US" sz="1400" dirty="0" smtClean="0">
              <a:solidFill>
                <a:srgbClr val="000000"/>
              </a:solidFill>
              <a:latin typeface="Calibri"/>
            </a:endParaRPr>
          </a:p>
          <a:p>
            <a:pPr marL="342900" indent="-3429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+mj-lt"/>
              <a:buAutoNum type="arabicPeriod"/>
            </a:pPr>
            <a:endParaRPr lang="de-CH" sz="14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217365" y="1211610"/>
            <a:ext cx="865237" cy="3616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Photonics </a:t>
            </a:r>
            <a:endParaRPr kumimoji="0" lang="de-CH" sz="1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207829" y="2708031"/>
            <a:ext cx="1413849" cy="3616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Machine Aspects</a:t>
            </a:r>
            <a:endParaRPr kumimoji="0" lang="de-CH" sz="1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27185" y="6176403"/>
            <a:ext cx="8991600" cy="515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>
              <a:spcBef>
                <a:spcPts val="900"/>
              </a:spcBef>
            </a:pPr>
            <a:endParaRPr lang="en-US" sz="1000" dirty="0">
              <a:solidFill>
                <a:srgbClr val="000000"/>
              </a:solidFill>
              <a:sym typeface="Calibri"/>
            </a:endParaRPr>
          </a:p>
          <a:p>
            <a:pPr hangingPunct="0">
              <a:spcBef>
                <a:spcPts val="900"/>
              </a:spcBef>
            </a:pPr>
            <a:r>
              <a:rPr lang="en-US" sz="1000" dirty="0">
                <a:solidFill>
                  <a:srgbClr val="000000"/>
                </a:solidFill>
                <a:sym typeface="Calibri"/>
              </a:rPr>
              <a:t>Program Committee: </a:t>
            </a:r>
            <a:r>
              <a:rPr lang="en-US" sz="1000" dirty="0"/>
              <a:t>Bostedt </a:t>
            </a:r>
            <a:r>
              <a:rPr lang="en-US" sz="1000" dirty="0" smtClean="0"/>
              <a:t>Christoph; </a:t>
            </a:r>
            <a:r>
              <a:rPr lang="en-US" sz="1000" dirty="0"/>
              <a:t>Follath </a:t>
            </a:r>
            <a:r>
              <a:rPr lang="en-US" sz="1000" dirty="0" smtClean="0"/>
              <a:t>Rolf; Ganter Romain; </a:t>
            </a:r>
            <a:r>
              <a:rPr lang="en-US" sz="1000" dirty="0"/>
              <a:t>Nolting </a:t>
            </a:r>
            <a:r>
              <a:rPr lang="en-US" sz="1000" dirty="0" smtClean="0"/>
              <a:t>Frithjof; Patthey Luc; </a:t>
            </a:r>
            <a:r>
              <a:rPr lang="en-US" sz="1000" dirty="0"/>
              <a:t>Prat Costa </a:t>
            </a:r>
            <a:r>
              <a:rPr lang="en-US" sz="1000" dirty="0" smtClean="0"/>
              <a:t>Eduard; </a:t>
            </a:r>
            <a:r>
              <a:rPr lang="en-US" sz="1000" dirty="0"/>
              <a:t>Schietinger </a:t>
            </a:r>
            <a:r>
              <a:rPr lang="en-US" sz="1000" dirty="0" smtClean="0"/>
              <a:t>Thomas; </a:t>
            </a:r>
            <a:r>
              <a:rPr lang="en-US" sz="1000" dirty="0"/>
              <a:t>Voulot </a:t>
            </a:r>
            <a:r>
              <a:rPr lang="en-US" sz="1000" dirty="0" smtClean="0"/>
              <a:t>Didier.</a:t>
            </a:r>
            <a:endParaRPr lang="de-CH" sz="1000" dirty="0">
              <a:solidFill>
                <a:srgbClr val="000000"/>
              </a:solidFill>
              <a:sym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207828" y="4138246"/>
            <a:ext cx="1062470" cy="3616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Components</a:t>
            </a:r>
            <a:endParaRPr kumimoji="0" lang="de-CH" sz="1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160468" y="5568461"/>
            <a:ext cx="404150" cy="3616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dirty="0" err="1" smtClean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varia</a:t>
            </a:r>
            <a:endParaRPr kumimoji="0" lang="de-CH" sz="1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535266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4094" y="1905738"/>
            <a:ext cx="8705940" cy="3217200"/>
          </a:xfrm>
          <a:prstGeom prst="rect">
            <a:avLst/>
          </a:prstGeom>
        </p:spPr>
      </p:pic>
      <p:sp>
        <p:nvSpPr>
          <p:cNvPr id="65539" name="Title 2"/>
          <p:cNvSpPr>
            <a:spLocks noGrp="1"/>
          </p:cNvSpPr>
          <p:nvPr>
            <p:ph type="title"/>
          </p:nvPr>
        </p:nvSpPr>
        <p:spPr>
          <a:xfrm>
            <a:off x="3601916" y="533401"/>
            <a:ext cx="6128238" cy="468923"/>
          </a:xfrm>
        </p:spPr>
        <p:txBody>
          <a:bodyPr/>
          <a:lstStyle/>
          <a:p>
            <a:pPr eaLnBrk="1" hangingPunct="1"/>
            <a:r>
              <a:rPr lang="en-US" altLang="de-DE" smtClean="0"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Athos Milestones</a:t>
            </a:r>
            <a:endParaRPr lang="de-CH" altLang="de-DE" smtClean="0">
              <a:latin typeface="Georgia" panose="02040502050405020303" pitchFamily="18" charset="0"/>
              <a:ea typeface="Georgia" panose="02040502050405020303" pitchFamily="18" charset="0"/>
              <a:cs typeface="Georgia" panose="02040502050405020303" pitchFamily="18" charset="0"/>
            </a:endParaRPr>
          </a:p>
        </p:txBody>
      </p:sp>
      <p:sp>
        <p:nvSpPr>
          <p:cNvPr id="5" name="Down Arrow 4"/>
          <p:cNvSpPr/>
          <p:nvPr/>
        </p:nvSpPr>
        <p:spPr>
          <a:xfrm rot="5400000">
            <a:off x="9114631" y="3294730"/>
            <a:ext cx="96953" cy="439215"/>
          </a:xfrm>
          <a:prstGeom prst="downArrow">
            <a:avLst/>
          </a:prstGeom>
          <a:solidFill>
            <a:srgbClr val="FFFFFF"/>
          </a:solidFill>
          <a:ln w="25400" cap="flat">
            <a:solidFill>
              <a:schemeClr val="accent5">
                <a:lumMod val="60000"/>
                <a:lumOff val="40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42202" tIns="42202" rIns="42202" bIns="42202" spcCol="38100">
            <a:spAutoFit/>
          </a:bodyPr>
          <a:lstStyle/>
          <a:p>
            <a:pPr hangingPunct="0">
              <a:spcBef>
                <a:spcPts val="831"/>
              </a:spcBef>
              <a:defRPr/>
            </a:pPr>
            <a:endParaRPr lang="de-CH" sz="1477" kern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481174" y="5366637"/>
            <a:ext cx="4525278" cy="3298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wrap="none" lIns="0" tIns="0" rIns="0" bIns="0" spcCol="38100">
            <a:spAutoFit/>
          </a:bodyPr>
          <a:lstStyle/>
          <a:p>
            <a:pPr hangingPunct="0">
              <a:spcBef>
                <a:spcPts val="831"/>
              </a:spcBef>
              <a:defRPr/>
            </a:pPr>
            <a:r>
              <a:rPr lang="en-US" sz="1477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C band </a:t>
            </a:r>
            <a:r>
              <a:rPr lang="en-US" sz="1477" kern="0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linac</a:t>
            </a:r>
            <a:r>
              <a:rPr lang="en-US" sz="1477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ready for conditioning: after august shutdown</a:t>
            </a:r>
            <a:endParaRPr lang="de-CH" sz="1477" kern="0" dirty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6" name="Down Arrow 5"/>
          <p:cNvSpPr/>
          <p:nvPr/>
        </p:nvSpPr>
        <p:spPr>
          <a:xfrm rot="5400000">
            <a:off x="9561950" y="4293887"/>
            <a:ext cx="96953" cy="439215"/>
          </a:xfrm>
          <a:prstGeom prst="downArrow">
            <a:avLst/>
          </a:prstGeom>
          <a:solidFill>
            <a:srgbClr val="FFFFFF"/>
          </a:solidFill>
          <a:ln w="25400" cap="flat">
            <a:solidFill>
              <a:schemeClr val="accent5">
                <a:lumMod val="60000"/>
                <a:lumOff val="40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42202" tIns="42202" rIns="42202" bIns="42202" spcCol="38100">
            <a:spAutoFit/>
          </a:bodyPr>
          <a:lstStyle/>
          <a:p>
            <a:pPr hangingPunct="0">
              <a:spcBef>
                <a:spcPts val="831"/>
              </a:spcBef>
              <a:defRPr/>
            </a:pPr>
            <a:endParaRPr lang="de-CH" sz="1477" kern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8" name="Down Arrow 7"/>
          <p:cNvSpPr/>
          <p:nvPr/>
        </p:nvSpPr>
        <p:spPr>
          <a:xfrm rot="5400000">
            <a:off x="8378408" y="3943172"/>
            <a:ext cx="96953" cy="439215"/>
          </a:xfrm>
          <a:prstGeom prst="downArrow">
            <a:avLst/>
          </a:prstGeom>
          <a:solidFill>
            <a:srgbClr val="FFFFFF"/>
          </a:solidFill>
          <a:ln w="25400" cap="flat">
            <a:solidFill>
              <a:schemeClr val="accent5">
                <a:lumMod val="60000"/>
                <a:lumOff val="40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42202" tIns="42202" rIns="42202" bIns="42202" spcCol="38100">
            <a:spAutoFit/>
          </a:bodyPr>
          <a:lstStyle/>
          <a:p>
            <a:pPr hangingPunct="0">
              <a:spcBef>
                <a:spcPts val="831"/>
              </a:spcBef>
              <a:defRPr/>
            </a:pPr>
            <a:endParaRPr lang="de-CH" sz="1477" kern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81174" y="5696536"/>
            <a:ext cx="7758534" cy="3298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wrap="none" lIns="0" tIns="0" rIns="0" bIns="0" spcCol="38100">
            <a:spAutoFit/>
          </a:bodyPr>
          <a:lstStyle/>
          <a:p>
            <a:pPr hangingPunct="0">
              <a:spcBef>
                <a:spcPts val="831"/>
              </a:spcBef>
              <a:defRPr/>
            </a:pPr>
            <a:r>
              <a:rPr lang="en-US" sz="1477" kern="0" dirty="0" smtClean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First Light in </a:t>
            </a:r>
            <a:r>
              <a:rPr lang="en-US" sz="1477" kern="0" dirty="0" err="1" smtClean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Maloja</a:t>
            </a:r>
            <a:r>
              <a:rPr lang="en-US" sz="1477" kern="0" dirty="0" smtClean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Experiment Chamber -&gt; electron spectrometer (Photon Energy and Bandwidth)</a:t>
            </a:r>
            <a:endParaRPr lang="de-CH" sz="1477" kern="0" dirty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81174" y="6026435"/>
            <a:ext cx="5257850" cy="3298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wrap="none" lIns="0" tIns="0" rIns="0" bIns="0" spcCol="38100">
            <a:spAutoFit/>
          </a:bodyPr>
          <a:lstStyle/>
          <a:p>
            <a:pPr hangingPunct="0">
              <a:spcBef>
                <a:spcPts val="831"/>
              </a:spcBef>
              <a:defRPr/>
            </a:pPr>
            <a:r>
              <a:rPr lang="en-US" sz="1477" kern="0" dirty="0" smtClean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Delay in X Band Modulator (expert manpower issue, delivery delays)</a:t>
            </a:r>
            <a:endParaRPr lang="de-CH" sz="1477" kern="0" dirty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7713624" y="1905738"/>
            <a:ext cx="0" cy="3217200"/>
          </a:xfrm>
          <a:prstGeom prst="line">
            <a:avLst/>
          </a:prstGeom>
          <a:noFill/>
          <a:ln w="9525" cap="flat">
            <a:solidFill>
              <a:srgbClr val="FF0000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21087546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4" grpId="0"/>
      <p:bldP spid="6" grpId="0" animBg="1"/>
      <p:bldP spid="8" grpId="0" animBg="1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2213" y="1735138"/>
            <a:ext cx="9688512" cy="271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7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smtClean="0"/>
              <a:t>Time Plan</a:t>
            </a:r>
            <a:endParaRPr lang="de-CH" altLang="de-DE" smtClean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11423650" y="6661150"/>
            <a:ext cx="768350" cy="1968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altLang="de-DE" sz="900">
                <a:solidFill>
                  <a:srgbClr val="000000"/>
                </a:solidFill>
                <a:latin typeface="Calibri" panose="020F0502020204030204" pitchFamily="34" charset="0"/>
              </a:rPr>
              <a:t>Page </a:t>
            </a:r>
            <a:fld id="{2A9B2ABF-25A4-4A2E-8085-1BB1BC0D25F9}" type="slidenum">
              <a:rPr lang="de-DE" altLang="de-DE" sz="900">
                <a:solidFill>
                  <a:srgbClr val="000000"/>
                </a:solidFill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de-DE" altLang="de-DE" sz="9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657600" y="5662614"/>
            <a:ext cx="685800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pPr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de-DE" sz="1800">
                <a:solidFill>
                  <a:srgbClr val="000000"/>
                </a:solidFill>
                <a:latin typeface="Calibri" panose="020F0502020204030204" pitchFamily="34" charset="0"/>
              </a:rPr>
              <a:t>Test experiments and UE38 installation interleaved (1 shutdowns/month) </a:t>
            </a:r>
            <a:endParaRPr lang="de-CH" altLang="de-DE" sz="18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8005763" y="635794"/>
            <a:ext cx="3397251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pPr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de-DE" sz="1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Last </a:t>
            </a:r>
            <a:r>
              <a:rPr lang="en-US" altLang="de-DE" sz="18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Undulator</a:t>
            </a:r>
            <a:r>
              <a:rPr lang="en-US" altLang="de-DE" sz="1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in Tunnel: Jan. 2021</a:t>
            </a:r>
            <a:endParaRPr lang="de-CH" altLang="de-DE" sz="18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13" name="Straight Arrow Connector 12"/>
          <p:cNvCxnSpPr>
            <a:cxnSpLocks noChangeShapeType="1"/>
          </p:cNvCxnSpPr>
          <p:nvPr/>
        </p:nvCxnSpPr>
        <p:spPr bwMode="auto">
          <a:xfrm flipH="1">
            <a:off x="9548814" y="989808"/>
            <a:ext cx="382586" cy="427829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Straight Arrow Connector 9"/>
          <p:cNvCxnSpPr>
            <a:cxnSpLocks noChangeShapeType="1"/>
          </p:cNvCxnSpPr>
          <p:nvPr/>
        </p:nvCxnSpPr>
        <p:spPr bwMode="auto">
          <a:xfrm flipV="1">
            <a:off x="9207500" y="3616325"/>
            <a:ext cx="128588" cy="20462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2713" name="Straight Arrow Connector 14"/>
          <p:cNvCxnSpPr>
            <a:cxnSpLocks noChangeShapeType="1"/>
          </p:cNvCxnSpPr>
          <p:nvPr/>
        </p:nvCxnSpPr>
        <p:spPr bwMode="auto">
          <a:xfrm>
            <a:off x="7810500" y="1484313"/>
            <a:ext cx="0" cy="60166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2714" name="TextBox 16"/>
          <p:cNvSpPr txBox="1">
            <a:spLocks noChangeArrowheads="1"/>
          </p:cNvSpPr>
          <p:nvPr/>
        </p:nvSpPr>
        <p:spPr bwMode="auto">
          <a:xfrm>
            <a:off x="7724776" y="1165226"/>
            <a:ext cx="1717675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pPr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de-DE" sz="1200">
                <a:solidFill>
                  <a:srgbClr val="000000"/>
                </a:solidFill>
                <a:latin typeface="Calibri" panose="020F0502020204030204" pitchFamily="34" charset="0"/>
              </a:rPr>
              <a:t>UE38 Delivery in tunnel</a:t>
            </a:r>
            <a:endParaRPr lang="de-CH" altLang="de-DE" sz="12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72715" name="Straight Arrow Connector 17"/>
          <p:cNvCxnSpPr>
            <a:cxnSpLocks noChangeShapeType="1"/>
          </p:cNvCxnSpPr>
          <p:nvPr/>
        </p:nvCxnSpPr>
        <p:spPr bwMode="auto">
          <a:xfrm flipH="1">
            <a:off x="7886701" y="1474788"/>
            <a:ext cx="3175" cy="2603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2716" name="Straight Arrow Connector 18"/>
          <p:cNvCxnSpPr>
            <a:cxnSpLocks noChangeShapeType="1"/>
          </p:cNvCxnSpPr>
          <p:nvPr/>
        </p:nvCxnSpPr>
        <p:spPr bwMode="auto">
          <a:xfrm flipH="1">
            <a:off x="8140701" y="1463675"/>
            <a:ext cx="4763" cy="2603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2717" name="Straight Arrow Connector 19"/>
          <p:cNvCxnSpPr>
            <a:cxnSpLocks noChangeShapeType="1"/>
          </p:cNvCxnSpPr>
          <p:nvPr/>
        </p:nvCxnSpPr>
        <p:spPr bwMode="auto">
          <a:xfrm flipH="1">
            <a:off x="8259763" y="1463675"/>
            <a:ext cx="4762" cy="2603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2718" name="Straight Arrow Connector 20"/>
          <p:cNvCxnSpPr>
            <a:cxnSpLocks noChangeShapeType="1"/>
          </p:cNvCxnSpPr>
          <p:nvPr/>
        </p:nvCxnSpPr>
        <p:spPr bwMode="auto">
          <a:xfrm flipH="1">
            <a:off x="8377239" y="1463675"/>
            <a:ext cx="3175" cy="2603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2719" name="Straight Arrow Connector 21"/>
          <p:cNvCxnSpPr>
            <a:cxnSpLocks noChangeShapeType="1"/>
          </p:cNvCxnSpPr>
          <p:nvPr/>
        </p:nvCxnSpPr>
        <p:spPr bwMode="auto">
          <a:xfrm flipH="1">
            <a:off x="8494714" y="1463675"/>
            <a:ext cx="3175" cy="2603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2720" name="Straight Arrow Connector 22"/>
          <p:cNvCxnSpPr>
            <a:cxnSpLocks noChangeShapeType="1"/>
          </p:cNvCxnSpPr>
          <p:nvPr/>
        </p:nvCxnSpPr>
        <p:spPr bwMode="auto">
          <a:xfrm flipH="1">
            <a:off x="8547101" y="1463675"/>
            <a:ext cx="4763" cy="2603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2721" name="Straight Arrow Connector 23"/>
          <p:cNvCxnSpPr>
            <a:cxnSpLocks noChangeShapeType="1"/>
          </p:cNvCxnSpPr>
          <p:nvPr/>
        </p:nvCxnSpPr>
        <p:spPr bwMode="auto">
          <a:xfrm flipH="1">
            <a:off x="8636001" y="1463675"/>
            <a:ext cx="3175" cy="2603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2722" name="Straight Arrow Connector 24"/>
          <p:cNvCxnSpPr>
            <a:cxnSpLocks noChangeShapeType="1"/>
          </p:cNvCxnSpPr>
          <p:nvPr/>
        </p:nvCxnSpPr>
        <p:spPr bwMode="auto">
          <a:xfrm flipH="1">
            <a:off x="8845551" y="1463675"/>
            <a:ext cx="4763" cy="2603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2723" name="Straight Arrow Connector 25"/>
          <p:cNvCxnSpPr>
            <a:cxnSpLocks noChangeShapeType="1"/>
          </p:cNvCxnSpPr>
          <p:nvPr/>
        </p:nvCxnSpPr>
        <p:spPr bwMode="auto">
          <a:xfrm flipH="1">
            <a:off x="9548814" y="1463675"/>
            <a:ext cx="3175" cy="2603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2724" name="Straight Arrow Connector 26"/>
          <p:cNvCxnSpPr>
            <a:cxnSpLocks noChangeShapeType="1"/>
          </p:cNvCxnSpPr>
          <p:nvPr/>
        </p:nvCxnSpPr>
        <p:spPr bwMode="auto">
          <a:xfrm flipH="1">
            <a:off x="8964614" y="1463675"/>
            <a:ext cx="3175" cy="2603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2725" name="Straight Arrow Connector 27"/>
          <p:cNvCxnSpPr>
            <a:cxnSpLocks noChangeShapeType="1"/>
          </p:cNvCxnSpPr>
          <p:nvPr/>
        </p:nvCxnSpPr>
        <p:spPr bwMode="auto">
          <a:xfrm flipH="1">
            <a:off x="9012239" y="1463675"/>
            <a:ext cx="3175" cy="2603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2726" name="Straight Arrow Connector 28"/>
          <p:cNvCxnSpPr>
            <a:cxnSpLocks noChangeShapeType="1"/>
          </p:cNvCxnSpPr>
          <p:nvPr/>
        </p:nvCxnSpPr>
        <p:spPr bwMode="auto">
          <a:xfrm flipH="1">
            <a:off x="9197976" y="1463675"/>
            <a:ext cx="3175" cy="2603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2727" name="Straight Arrow Connector 29"/>
          <p:cNvCxnSpPr>
            <a:cxnSpLocks noChangeShapeType="1"/>
          </p:cNvCxnSpPr>
          <p:nvPr/>
        </p:nvCxnSpPr>
        <p:spPr bwMode="auto">
          <a:xfrm flipH="1">
            <a:off x="9313863" y="1463675"/>
            <a:ext cx="4762" cy="2603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2728" name="Straight Arrow Connector 30"/>
          <p:cNvCxnSpPr>
            <a:cxnSpLocks noChangeShapeType="1"/>
          </p:cNvCxnSpPr>
          <p:nvPr/>
        </p:nvCxnSpPr>
        <p:spPr bwMode="auto">
          <a:xfrm flipH="1">
            <a:off x="9432926" y="1463675"/>
            <a:ext cx="3175" cy="2603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40818628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Commissioning Overview 2020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 bwMode="auto">
          <a:xfrm>
            <a:off x="6173500" y="5770750"/>
            <a:ext cx="4854" cy="56117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5" name="Straight Arrow Connector 24"/>
          <p:cNvCxnSpPr/>
          <p:nvPr/>
        </p:nvCxnSpPr>
        <p:spPr bwMode="auto">
          <a:xfrm>
            <a:off x="2876731" y="5727164"/>
            <a:ext cx="0" cy="64834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4" name="Straight Arrow Connector 23"/>
          <p:cNvCxnSpPr/>
          <p:nvPr/>
        </p:nvCxnSpPr>
        <p:spPr bwMode="auto">
          <a:xfrm>
            <a:off x="9534998" y="5528129"/>
            <a:ext cx="0" cy="64834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>
            <a:off x="11991250" y="5553090"/>
            <a:ext cx="0" cy="64834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" name="TextBox 4"/>
          <p:cNvSpPr txBox="1"/>
          <p:nvPr/>
        </p:nvSpPr>
        <p:spPr>
          <a:xfrm>
            <a:off x="122761" y="3958670"/>
            <a:ext cx="2960072" cy="138499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Tasks (Independent):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BPM commissioning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Feedbacks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Gas Monitor / Photodiode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UE38 K </a:t>
            </a:r>
            <a:r>
              <a:rPr lang="en-US" sz="1400" dirty="0" smtClean="0"/>
              <a:t>Calibration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Athos Front End (screens, …)</a:t>
            </a:r>
            <a:endParaRPr lang="en-US" sz="1400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3239899" y="3874051"/>
            <a:ext cx="2812557" cy="20313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Tasks (Independent):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Mizar Commissioning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 smtClean="0"/>
              <a:t>Dechirper</a:t>
            </a:r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UE38 K </a:t>
            </a:r>
            <a:r>
              <a:rPr lang="en-US" sz="1400" dirty="0" smtClean="0"/>
              <a:t>Calibration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CHIC modes tests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KB commissioning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1</a:t>
            </a:r>
            <a:r>
              <a:rPr lang="en-US" sz="1400" baseline="30000" dirty="0" smtClean="0"/>
              <a:t>st</a:t>
            </a:r>
            <a:r>
              <a:rPr lang="en-US" sz="1400" dirty="0" smtClean="0"/>
              <a:t> FEL in </a:t>
            </a:r>
            <a:r>
              <a:rPr lang="en-US" sz="1400" dirty="0" err="1" smtClean="0"/>
              <a:t>Maloja</a:t>
            </a:r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e- spectrometer </a:t>
            </a:r>
            <a:r>
              <a:rPr lang="en-US" sz="1400" dirty="0" smtClean="0"/>
              <a:t>(</a:t>
            </a:r>
            <a:r>
              <a:rPr lang="en-US" sz="1400" dirty="0" err="1" smtClean="0"/>
              <a:t>Maloja</a:t>
            </a:r>
            <a:r>
              <a:rPr lang="en-US" sz="1400" dirty="0" smtClean="0"/>
              <a:t>)</a:t>
            </a:r>
          </a:p>
          <a:p>
            <a:pPr lvl="1"/>
            <a:r>
              <a:rPr lang="en-US" sz="1400" dirty="0" smtClean="0"/>
              <a:t>BW of FEL; Pulse duration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490692" y="851993"/>
            <a:ext cx="2810061" cy="18158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New Hardware: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11 </a:t>
            </a:r>
            <a:r>
              <a:rPr lang="en-US" sz="1400" dirty="0"/>
              <a:t>to </a:t>
            </a:r>
            <a:r>
              <a:rPr lang="en-US" sz="1400" dirty="0" smtClean="0"/>
              <a:t>15 </a:t>
            </a:r>
            <a:r>
              <a:rPr lang="en-US" sz="1400" dirty="0"/>
              <a:t>UE38 with </a:t>
            </a:r>
            <a:r>
              <a:rPr lang="en-US" sz="1400" dirty="0" smtClean="0"/>
              <a:t>chicanes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4</a:t>
            </a:r>
            <a:r>
              <a:rPr lang="en-US" sz="1400" dirty="0" smtClean="0"/>
              <a:t> meters </a:t>
            </a:r>
            <a:r>
              <a:rPr lang="en-US" sz="1400" dirty="0" err="1" smtClean="0"/>
              <a:t>dechirper</a:t>
            </a:r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Athos C band </a:t>
            </a:r>
            <a:r>
              <a:rPr lang="en-US" sz="1400" dirty="0" err="1"/>
              <a:t>linac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Pump laser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Mirrors for </a:t>
            </a:r>
            <a:r>
              <a:rPr lang="en-US" sz="1400" dirty="0" err="1" smtClean="0"/>
              <a:t>Furka</a:t>
            </a:r>
            <a:r>
              <a:rPr lang="en-US" sz="1400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 smtClean="0"/>
              <a:t>Maloja</a:t>
            </a:r>
            <a:r>
              <a:rPr lang="en-US" sz="1400" dirty="0"/>
              <a:t> </a:t>
            </a:r>
            <a:r>
              <a:rPr lang="en-US" sz="1400" dirty="0" smtClean="0"/>
              <a:t>Jungfrau Detector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Photon Spectrometer</a:t>
            </a:r>
            <a:endParaRPr lang="en-US" sz="1400" dirty="0"/>
          </a:p>
        </p:txBody>
      </p:sp>
      <p:sp>
        <p:nvSpPr>
          <p:cNvPr id="33" name="TextBox 32"/>
          <p:cNvSpPr txBox="1"/>
          <p:nvPr/>
        </p:nvSpPr>
        <p:spPr>
          <a:xfrm>
            <a:off x="9637188" y="853086"/>
            <a:ext cx="2276139" cy="13849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New Hardware: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 smtClean="0"/>
              <a:t>Monochromator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16 UE38 + chicanes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 smtClean="0"/>
              <a:t>PolariX</a:t>
            </a:r>
            <a:r>
              <a:rPr lang="en-US" sz="1400" dirty="0" smtClean="0"/>
              <a:t>; BAMs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BCM in Dogleg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Photon wavelength</a:t>
            </a:r>
            <a:endParaRPr lang="en-US" sz="1400" dirty="0"/>
          </a:p>
        </p:txBody>
      </p:sp>
      <p:sp>
        <p:nvSpPr>
          <p:cNvPr id="37" name="TextBox 36"/>
          <p:cNvSpPr txBox="1"/>
          <p:nvPr/>
        </p:nvSpPr>
        <p:spPr>
          <a:xfrm>
            <a:off x="9596845" y="2376180"/>
            <a:ext cx="2316482" cy="95410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Tasks (Aramis dependent):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Prepare Pilot Exp.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CHIC modes setup procedures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36770" y="2106660"/>
            <a:ext cx="2946064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New Hardware: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3 to 5 UE38 with chicanes</a:t>
            </a:r>
            <a:endParaRPr lang="en-US" sz="1400" dirty="0"/>
          </a:p>
        </p:txBody>
      </p:sp>
      <p:sp>
        <p:nvSpPr>
          <p:cNvPr id="39" name="TextBox 38"/>
          <p:cNvSpPr txBox="1"/>
          <p:nvPr/>
        </p:nvSpPr>
        <p:spPr>
          <a:xfrm>
            <a:off x="3177053" y="851993"/>
            <a:ext cx="2884114" cy="18158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New Hardware: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Mizar Laser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2</a:t>
            </a:r>
            <a:r>
              <a:rPr lang="en-US" sz="1400" dirty="0" smtClean="0"/>
              <a:t> meters </a:t>
            </a:r>
            <a:r>
              <a:rPr lang="en-US" sz="1400" dirty="0" err="1" smtClean="0"/>
              <a:t>dechirper</a:t>
            </a:r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7 </a:t>
            </a:r>
            <a:r>
              <a:rPr lang="en-US" sz="1400" dirty="0"/>
              <a:t>to </a:t>
            </a:r>
            <a:r>
              <a:rPr lang="en-US" sz="1400" dirty="0" smtClean="0"/>
              <a:t>9 </a:t>
            </a:r>
            <a:r>
              <a:rPr lang="en-US" sz="1400" dirty="0"/>
              <a:t>UE38 with </a:t>
            </a:r>
            <a:r>
              <a:rPr lang="en-US" sz="1400" dirty="0" smtClean="0"/>
              <a:t>chicanes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1</a:t>
            </a:r>
            <a:r>
              <a:rPr lang="en-US" sz="1400" baseline="30000" dirty="0" smtClean="0"/>
              <a:t>st</a:t>
            </a:r>
            <a:r>
              <a:rPr lang="en-US" sz="1400" dirty="0" smtClean="0"/>
              <a:t> mirror &amp; </a:t>
            </a:r>
            <a:r>
              <a:rPr lang="en-US" sz="1400" dirty="0" smtClean="0"/>
              <a:t>100 m Optic </a:t>
            </a:r>
            <a:r>
              <a:rPr lang="en-US" sz="1400" dirty="0" smtClean="0"/>
              <a:t>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 smtClean="0"/>
              <a:t>Maloja</a:t>
            </a:r>
            <a:r>
              <a:rPr lang="en-US" sz="1400" dirty="0" smtClean="0"/>
              <a:t> KB Mirrors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 smtClean="0"/>
              <a:t>Maloja</a:t>
            </a:r>
            <a:r>
              <a:rPr lang="en-US" sz="1400" dirty="0" smtClean="0"/>
              <a:t> Chambers</a:t>
            </a:r>
            <a:r>
              <a:rPr lang="en-US" sz="1400" dirty="0"/>
              <a:t> </a:t>
            </a:r>
            <a:r>
              <a:rPr lang="en-US" sz="1400" dirty="0" smtClean="0"/>
              <a:t>&amp; Spectrometers</a:t>
            </a:r>
            <a:endParaRPr lang="en-US" sz="1400" dirty="0"/>
          </a:p>
        </p:txBody>
      </p:sp>
      <p:sp>
        <p:nvSpPr>
          <p:cNvPr id="43" name="TextBox 42"/>
          <p:cNvSpPr txBox="1"/>
          <p:nvPr/>
        </p:nvSpPr>
        <p:spPr>
          <a:xfrm>
            <a:off x="6484162" y="2793398"/>
            <a:ext cx="2844694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Tasks (Aramis dependent):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BBA/ UE38 alignment</a:t>
            </a:r>
          </a:p>
        </p:txBody>
      </p:sp>
      <p:graphicFrame>
        <p:nvGraphicFramePr>
          <p:cNvPr id="44" name="Object 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4167065"/>
              </p:ext>
            </p:extLst>
          </p:nvPr>
        </p:nvGraphicFramePr>
        <p:xfrm>
          <a:off x="280479" y="6417103"/>
          <a:ext cx="11823695" cy="3249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7" name="Arbeitsblatt" r:id="rId3" imgW="9153598" imgH="200025" progId="Excel.Sheet.12">
                  <p:embed/>
                </p:oleObj>
              </mc:Choice>
              <mc:Fallback>
                <p:oleObj name="Arbeitsblatt" r:id="rId3" imgW="9153598" imgH="200025" progId="Excel.Sheet.12">
                  <p:embed/>
                  <p:pic>
                    <p:nvPicPr>
                      <p:cNvPr id="9" name="Object 8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80479" y="6417103"/>
                        <a:ext cx="11823695" cy="3249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Rectangle 44"/>
          <p:cNvSpPr/>
          <p:nvPr/>
        </p:nvSpPr>
        <p:spPr bwMode="auto">
          <a:xfrm>
            <a:off x="280479" y="6414270"/>
            <a:ext cx="440191" cy="327787"/>
          </a:xfrm>
          <a:prstGeom prst="rect">
            <a:avLst/>
          </a:prstGeom>
          <a:solidFill>
            <a:srgbClr val="FF0000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Times" charset="0"/>
            </a:endParaRPr>
          </a:p>
        </p:txBody>
      </p:sp>
      <p:sp>
        <p:nvSpPr>
          <p:cNvPr id="46" name="Rectangle 45"/>
          <p:cNvSpPr/>
          <p:nvPr/>
        </p:nvSpPr>
        <p:spPr bwMode="auto">
          <a:xfrm>
            <a:off x="2642309" y="6423192"/>
            <a:ext cx="555199" cy="318866"/>
          </a:xfrm>
          <a:prstGeom prst="rect">
            <a:avLst/>
          </a:prstGeom>
          <a:solidFill>
            <a:srgbClr val="FF0000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Times" charset="0"/>
            </a:endParaRPr>
          </a:p>
        </p:txBody>
      </p:sp>
      <p:sp>
        <p:nvSpPr>
          <p:cNvPr id="47" name="Rectangle 46"/>
          <p:cNvSpPr/>
          <p:nvPr/>
        </p:nvSpPr>
        <p:spPr bwMode="auto">
          <a:xfrm>
            <a:off x="5638887" y="6414268"/>
            <a:ext cx="645676" cy="318865"/>
          </a:xfrm>
          <a:prstGeom prst="rect">
            <a:avLst/>
          </a:prstGeom>
          <a:solidFill>
            <a:srgbClr val="FF0000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Times" charset="0"/>
            </a:endParaRPr>
          </a:p>
        </p:txBody>
      </p:sp>
      <p:sp>
        <p:nvSpPr>
          <p:cNvPr id="48" name="Rectangle 47"/>
          <p:cNvSpPr/>
          <p:nvPr/>
        </p:nvSpPr>
        <p:spPr bwMode="auto">
          <a:xfrm>
            <a:off x="7930542" y="6423191"/>
            <a:ext cx="288813" cy="309940"/>
          </a:xfrm>
          <a:prstGeom prst="rect">
            <a:avLst/>
          </a:prstGeom>
          <a:solidFill>
            <a:srgbClr val="FF0000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Times" charset="0"/>
            </a:endParaRPr>
          </a:p>
        </p:txBody>
      </p:sp>
      <p:sp>
        <p:nvSpPr>
          <p:cNvPr id="49" name="Rectangle 48"/>
          <p:cNvSpPr/>
          <p:nvPr/>
        </p:nvSpPr>
        <p:spPr bwMode="auto">
          <a:xfrm>
            <a:off x="9550780" y="6408387"/>
            <a:ext cx="173494" cy="306612"/>
          </a:xfrm>
          <a:prstGeom prst="rect">
            <a:avLst/>
          </a:prstGeom>
          <a:solidFill>
            <a:srgbClr val="FF0000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Times" charset="0"/>
            </a:endParaRPr>
          </a:p>
        </p:txBody>
      </p:sp>
      <p:sp>
        <p:nvSpPr>
          <p:cNvPr id="50" name="Rectangle 49"/>
          <p:cNvSpPr/>
          <p:nvPr/>
        </p:nvSpPr>
        <p:spPr bwMode="auto">
          <a:xfrm>
            <a:off x="1174813" y="6423191"/>
            <a:ext cx="49553" cy="318865"/>
          </a:xfrm>
          <a:prstGeom prst="rect">
            <a:avLst/>
          </a:prstGeom>
          <a:solidFill>
            <a:srgbClr val="FF0000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Times" charset="0"/>
            </a:endParaRPr>
          </a:p>
        </p:txBody>
      </p:sp>
      <p:sp>
        <p:nvSpPr>
          <p:cNvPr id="51" name="Rectangle 50"/>
          <p:cNvSpPr/>
          <p:nvPr/>
        </p:nvSpPr>
        <p:spPr bwMode="auto">
          <a:xfrm>
            <a:off x="2350101" y="6414270"/>
            <a:ext cx="49553" cy="318865"/>
          </a:xfrm>
          <a:prstGeom prst="rect">
            <a:avLst/>
          </a:prstGeom>
          <a:solidFill>
            <a:srgbClr val="FF0000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Times" charset="0"/>
            </a:endParaRPr>
          </a:p>
        </p:txBody>
      </p:sp>
      <p:sp>
        <p:nvSpPr>
          <p:cNvPr id="52" name="Rectangle 51"/>
          <p:cNvSpPr/>
          <p:nvPr/>
        </p:nvSpPr>
        <p:spPr bwMode="auto">
          <a:xfrm>
            <a:off x="3965012" y="6414269"/>
            <a:ext cx="49553" cy="318865"/>
          </a:xfrm>
          <a:prstGeom prst="rect">
            <a:avLst/>
          </a:prstGeom>
          <a:solidFill>
            <a:srgbClr val="FF0000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Times" charset="0"/>
            </a:endParaRPr>
          </a:p>
        </p:txBody>
      </p:sp>
      <p:sp>
        <p:nvSpPr>
          <p:cNvPr id="53" name="Rectangle 52"/>
          <p:cNvSpPr/>
          <p:nvPr/>
        </p:nvSpPr>
        <p:spPr bwMode="auto">
          <a:xfrm>
            <a:off x="5222124" y="6414268"/>
            <a:ext cx="49553" cy="318865"/>
          </a:xfrm>
          <a:prstGeom prst="rect">
            <a:avLst/>
          </a:prstGeom>
          <a:solidFill>
            <a:srgbClr val="FF0000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Times" charset="0"/>
            </a:endParaRPr>
          </a:p>
        </p:txBody>
      </p:sp>
      <p:sp>
        <p:nvSpPr>
          <p:cNvPr id="54" name="Rectangle 53"/>
          <p:cNvSpPr/>
          <p:nvPr/>
        </p:nvSpPr>
        <p:spPr bwMode="auto">
          <a:xfrm>
            <a:off x="6814175" y="6414267"/>
            <a:ext cx="45719" cy="318865"/>
          </a:xfrm>
          <a:prstGeom prst="rect">
            <a:avLst/>
          </a:prstGeom>
          <a:solidFill>
            <a:srgbClr val="FF0000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Times" charset="0"/>
            </a:endParaRPr>
          </a:p>
        </p:txBody>
      </p:sp>
      <p:sp>
        <p:nvSpPr>
          <p:cNvPr id="55" name="Rectangle 54"/>
          <p:cNvSpPr/>
          <p:nvPr/>
        </p:nvSpPr>
        <p:spPr bwMode="auto">
          <a:xfrm>
            <a:off x="7516765" y="6414266"/>
            <a:ext cx="45719" cy="318865"/>
          </a:xfrm>
          <a:prstGeom prst="rect">
            <a:avLst/>
          </a:prstGeom>
          <a:solidFill>
            <a:srgbClr val="FF0000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Times" charset="0"/>
            </a:endParaRPr>
          </a:p>
        </p:txBody>
      </p:sp>
      <p:sp>
        <p:nvSpPr>
          <p:cNvPr id="56" name="Rectangle 55"/>
          <p:cNvSpPr/>
          <p:nvPr/>
        </p:nvSpPr>
        <p:spPr bwMode="auto">
          <a:xfrm>
            <a:off x="8707207" y="6414265"/>
            <a:ext cx="45719" cy="318865"/>
          </a:xfrm>
          <a:prstGeom prst="rect">
            <a:avLst/>
          </a:prstGeom>
          <a:solidFill>
            <a:srgbClr val="FF0000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Times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68668" y="5529897"/>
            <a:ext cx="2487019" cy="7386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Shifts in parallel to Aramis</a:t>
            </a:r>
            <a:r>
              <a:rPr lang="en-US" sz="1400" dirty="0"/>
              <a:t> </a:t>
            </a:r>
            <a:r>
              <a:rPr lang="en-US" sz="1400" dirty="0" smtClean="0"/>
              <a:t>Beamline Development Shifts</a:t>
            </a:r>
            <a:endParaRPr lang="en-US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109696" y="2719151"/>
            <a:ext cx="2973137" cy="116955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Tasks (Aramis dependent):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Parallel Lasing </a:t>
            </a:r>
            <a:r>
              <a:rPr lang="en-US" sz="1400" dirty="0" err="1" smtClean="0"/>
              <a:t>Ar</a:t>
            </a:r>
            <a:r>
              <a:rPr lang="en-US" sz="1400" dirty="0" smtClean="0"/>
              <a:t> / At </a:t>
            </a:r>
            <a:r>
              <a:rPr lang="en-US" sz="1400" dirty="0" err="1" smtClean="0"/>
              <a:t>consolid</a:t>
            </a:r>
            <a:r>
              <a:rPr lang="en-US" sz="14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Emittance; BBA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DRPS </a:t>
            </a:r>
            <a:r>
              <a:rPr lang="en-US" sz="1400" dirty="0" smtClean="0"/>
              <a:t>Calibration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PSYS </a:t>
            </a:r>
            <a:r>
              <a:rPr lang="en-US" sz="1400" dirty="0"/>
              <a:t>Optical </a:t>
            </a:r>
            <a:r>
              <a:rPr lang="en-US" sz="1400" dirty="0" smtClean="0"/>
              <a:t>Hutch</a:t>
            </a:r>
            <a:endParaRPr lang="en-US" sz="1400" dirty="0" smtClean="0"/>
          </a:p>
        </p:txBody>
      </p:sp>
      <p:sp>
        <p:nvSpPr>
          <p:cNvPr id="34" name="TextBox 33"/>
          <p:cNvSpPr txBox="1"/>
          <p:nvPr/>
        </p:nvSpPr>
        <p:spPr>
          <a:xfrm>
            <a:off x="3209418" y="2972714"/>
            <a:ext cx="2851747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Tasks (Aramis dependent):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BBA / UE38 </a:t>
            </a:r>
            <a:r>
              <a:rPr lang="en-US" sz="1400" dirty="0" smtClean="0"/>
              <a:t>alignment</a:t>
            </a:r>
            <a:endParaRPr lang="en-US" sz="1400" dirty="0" smtClean="0"/>
          </a:p>
        </p:txBody>
      </p:sp>
      <p:sp>
        <p:nvSpPr>
          <p:cNvPr id="35" name="TextBox 34"/>
          <p:cNvSpPr txBox="1"/>
          <p:nvPr/>
        </p:nvSpPr>
        <p:spPr>
          <a:xfrm>
            <a:off x="6444974" y="3686820"/>
            <a:ext cx="2844694" cy="20313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Tasks (Independent</a:t>
            </a:r>
            <a:r>
              <a:rPr lang="en-US" sz="1400" dirty="0" smtClean="0"/>
              <a:t>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 smtClean="0"/>
              <a:t>Dechirper</a:t>
            </a:r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Jungfrau </a:t>
            </a:r>
            <a:r>
              <a:rPr lang="en-US" sz="1400" dirty="0" smtClean="0"/>
              <a:t>commissioning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C </a:t>
            </a:r>
            <a:r>
              <a:rPr lang="en-US" sz="1400" dirty="0"/>
              <a:t>band Commissioning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CHIC </a:t>
            </a:r>
            <a:r>
              <a:rPr lang="en-US" sz="1400" dirty="0"/>
              <a:t>Modes: </a:t>
            </a:r>
          </a:p>
          <a:p>
            <a:pPr lvl="1"/>
            <a:r>
              <a:rPr lang="en-US" sz="1400" dirty="0"/>
              <a:t>2 Colors &amp; Short pulses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Test Experiments </a:t>
            </a:r>
            <a:r>
              <a:rPr lang="en-US" sz="1400" dirty="0" err="1" smtClean="0"/>
              <a:t>Maloja</a:t>
            </a:r>
            <a:endParaRPr lang="en-US" sz="1400" dirty="0" smtClean="0"/>
          </a:p>
          <a:p>
            <a:pPr lvl="1"/>
            <a:r>
              <a:rPr lang="en-US" sz="1400" dirty="0" smtClean="0"/>
              <a:t>Polarization Changes</a:t>
            </a:r>
          </a:p>
          <a:p>
            <a:pPr lvl="1"/>
            <a:r>
              <a:rPr lang="en-US" sz="1400" dirty="0" smtClean="0"/>
              <a:t>2 colors (around 800 eV)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9631681" y="3651985"/>
            <a:ext cx="2281646" cy="181588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Tasks (Independent):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Prepare Pilot Exp.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 smtClean="0"/>
              <a:t>PolariX</a:t>
            </a:r>
            <a:r>
              <a:rPr lang="en-US" sz="1400" dirty="0" smtClean="0"/>
              <a:t> </a:t>
            </a:r>
            <a:r>
              <a:rPr lang="en-US" sz="1400" dirty="0" smtClean="0"/>
              <a:t>commissioning</a:t>
            </a:r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Feedback on BCM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CHIC modes setup procedures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Pump / Probe </a:t>
            </a:r>
            <a:r>
              <a:rPr lang="en-US" sz="1400" dirty="0" smtClean="0"/>
              <a:t>tests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1</a:t>
            </a:r>
            <a:r>
              <a:rPr lang="en-US" sz="1400" baseline="30000" dirty="0" smtClean="0"/>
              <a:t>st</a:t>
            </a:r>
            <a:r>
              <a:rPr lang="en-US" sz="1400" dirty="0" smtClean="0"/>
              <a:t> FEL in </a:t>
            </a:r>
            <a:r>
              <a:rPr lang="en-US" sz="1400" dirty="0" err="1" smtClean="0"/>
              <a:t>Furka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8478023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0" grpId="0" animBg="1"/>
      <p:bldP spid="15" grpId="0" animBg="1"/>
      <p:bldP spid="33" grpId="0" animBg="1"/>
      <p:bldP spid="37" grpId="0" animBg="1"/>
      <p:bldP spid="38" grpId="0" animBg="1"/>
      <p:bldP spid="39" grpId="0" animBg="1"/>
      <p:bldP spid="43" grpId="0" animBg="1"/>
      <p:bldP spid="32" grpId="0" animBg="1"/>
      <p:bldP spid="34" grpId="0" animBg="1"/>
      <p:bldP spid="35" grpId="0" animBg="1"/>
      <p:bldP spid="36" grpId="0" animBg="1"/>
    </p:bldLst>
  </p:timing>
</p:sld>
</file>

<file path=ppt/theme/theme1.xml><?xml version="1.0" encoding="utf-8"?>
<a:theme xmlns:a="http://schemas.openxmlformats.org/drawingml/2006/main" name="2_PSI-PowerPoint-Master deutsch">
  <a:themeElements>
    <a:clrScheme name="PSI-PowerPoint-Master deutsch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FF"/>
      </a:hlink>
      <a:folHlink>
        <a:srgbClr val="FF00FF"/>
      </a:folHlink>
    </a:clrScheme>
    <a:fontScheme name="PSI-PowerPoint-Master deutsch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PSI-PowerPoint-Master deutsch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90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90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PSI-PowerPoint-Master deutsch">
  <a:themeElements>
    <a:clrScheme name="PSI-PowerPoint-Master deutsch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FF"/>
      </a:hlink>
      <a:folHlink>
        <a:srgbClr val="FF00FF"/>
      </a:folHlink>
    </a:clrScheme>
    <a:fontScheme name="PSI-PowerPoint-Master deutsch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PSI-PowerPoint-Master deutsch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90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90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2131</Words>
  <Application>Microsoft Office PowerPoint</Application>
  <PresentationFormat>Widescreen</PresentationFormat>
  <Paragraphs>173</Paragraphs>
  <Slides>13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5" baseType="lpstr">
      <vt:lpstr>Arial</vt:lpstr>
      <vt:lpstr>Calibri</vt:lpstr>
      <vt:lpstr>Franklin Gothic Book</vt:lpstr>
      <vt:lpstr>Georgia</vt:lpstr>
      <vt:lpstr>Helvetica</vt:lpstr>
      <vt:lpstr>Rockwell</vt:lpstr>
      <vt:lpstr>Symbol</vt:lpstr>
      <vt:lpstr>Times</vt:lpstr>
      <vt:lpstr>ヒラギノ角ゴ Pro W3</vt:lpstr>
      <vt:lpstr>2_PSI-PowerPoint-Master deutsch</vt:lpstr>
      <vt:lpstr>PSI-PowerPoint-Master deutsch</vt:lpstr>
      <vt:lpstr>Arbeitsblatt</vt:lpstr>
      <vt:lpstr>Introduction: Workshop Goals &amp; Athos Timeplan Overview Romain Ganter</vt:lpstr>
      <vt:lpstr>Athos Machine Commissioning Workshop 2019</vt:lpstr>
      <vt:lpstr>Last Athos Commissioning Workshop 01.02.2019</vt:lpstr>
      <vt:lpstr>Athos 1st Lasing</vt:lpstr>
      <vt:lpstr>Workshop goals</vt:lpstr>
      <vt:lpstr>Agenda</vt:lpstr>
      <vt:lpstr>Athos Milestones</vt:lpstr>
      <vt:lpstr>Time Plan</vt:lpstr>
      <vt:lpstr>Commissioning Overview 2020</vt:lpstr>
      <vt:lpstr>PowerPoint Presentation</vt:lpstr>
      <vt:lpstr>PowerPoint Presentation</vt:lpstr>
      <vt:lpstr>PowerPoint Presentation</vt:lpstr>
      <vt:lpstr>Photonics Time Plan Aramis</vt:lpstr>
    </vt:vector>
  </TitlesOfParts>
  <Company>PSI - 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Athos machine commissioning workshop</dc:title>
  <dc:creator>Ganter Romain</dc:creator>
  <cp:lastModifiedBy>Ganter Romain</cp:lastModifiedBy>
  <cp:revision>81</cp:revision>
  <dcterms:created xsi:type="dcterms:W3CDTF">2019-01-18T10:25:31Z</dcterms:created>
  <dcterms:modified xsi:type="dcterms:W3CDTF">2020-03-03T18:20:09Z</dcterms:modified>
</cp:coreProperties>
</file>