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56" r:id="rId2"/>
    <p:sldId id="292" r:id="rId3"/>
    <p:sldId id="313" r:id="rId4"/>
    <p:sldId id="316" r:id="rId5"/>
    <p:sldId id="317" r:id="rId6"/>
    <p:sldId id="319" r:id="rId7"/>
    <p:sldId id="318" r:id="rId8"/>
    <p:sldId id="320" r:id="rId9"/>
    <p:sldId id="298" r:id="rId10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224" y="108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smtClean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06.07.2020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7523163" y="6227763"/>
            <a:ext cx="22891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>
              <a:spcAft>
                <a:spcPct val="0"/>
              </a:spcAft>
            </a:pPr>
            <a:r>
              <a:rPr lang="de-CH" altLang="de-DE" sz="1800" dirty="0" smtClean="0"/>
              <a:t>Didier Voulot</a:t>
            </a:r>
            <a:endParaRPr lang="de-CH" altLang="de-DE" sz="1800" dirty="0"/>
          </a:p>
          <a:p>
            <a:pPr algn="r" eaLnBrk="1">
              <a:spcAft>
                <a:spcPct val="0"/>
              </a:spcAft>
            </a:pPr>
            <a:r>
              <a:rPr lang="en-US" altLang="de-DE" sz="1800" dirty="0"/>
              <a:t>SEM, 6</a:t>
            </a:r>
            <a:r>
              <a:rPr lang="en-US" altLang="de-DE" sz="1800" dirty="0" smtClean="0"/>
              <a:t> July 2020</a:t>
            </a:r>
            <a:endParaRPr lang="en-US" altLang="de-DE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841375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 smtClean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Machine report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Week 27</a:t>
            </a:r>
            <a:r>
              <a:rPr lang="de-CH" altLang="de-DE" sz="3600" b="1" dirty="0" smtClean="0">
                <a:solidFill>
                  <a:srgbClr val="000080"/>
                </a:solidFill>
              </a:rPr>
              <a:t>/2020</a:t>
            </a:r>
            <a:endParaRPr lang="en-US" altLang="de-DE" sz="3600" b="1" dirty="0" smtClean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overview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6" y="1403573"/>
            <a:ext cx="9923506" cy="5472608"/>
          </a:xfrm>
          <a:prstGeom prst="rect">
            <a:avLst/>
          </a:prstGeom>
        </p:spPr>
      </p:pic>
      <p:sp>
        <p:nvSpPr>
          <p:cNvPr id="4" name="Right Brace 3"/>
          <p:cNvSpPr/>
          <p:nvPr/>
        </p:nvSpPr>
        <p:spPr bwMode="auto">
          <a:xfrm rot="16200000">
            <a:off x="7101832" y="-1494281"/>
            <a:ext cx="198000" cy="5327674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17761" y="479540"/>
            <a:ext cx="1766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Maloja</a:t>
            </a:r>
            <a:r>
              <a:rPr lang="en-US" sz="1400" dirty="0" smtClean="0"/>
              <a:t> week, Athos first </a:t>
            </a:r>
            <a:r>
              <a:rPr lang="en-US" sz="1400" dirty="0" err="1" smtClean="0"/>
              <a:t>prio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483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7"/>
          <a:stretch/>
        </p:blipFill>
        <p:spPr>
          <a:xfrm>
            <a:off x="-248" y="478126"/>
            <a:ext cx="11305256" cy="445383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>
            <a:off x="1223888" y="1201720"/>
            <a:ext cx="86258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2086472" y="1201720"/>
            <a:ext cx="86258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1295896" y="890429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Set-up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146976" y="890429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Set-up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47824" y="5147989"/>
            <a:ext cx="593636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Difficulties setting-up 2 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Both beams available Wednesday mid-day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Parallel operation most of the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Partly 100 Hz operation on AR (limited to spare Alcor)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Max. 2.5 Hz on Athos, </a:t>
            </a:r>
            <a:r>
              <a:rPr lang="en-US" dirty="0" err="1" smtClean="0"/>
              <a:t>undulator</a:t>
            </a:r>
            <a:r>
              <a:rPr lang="en-US" dirty="0" smtClean="0"/>
              <a:t>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Athos </a:t>
            </a:r>
            <a:r>
              <a:rPr lang="en-US" dirty="0" err="1" smtClean="0"/>
              <a:t>undulator</a:t>
            </a:r>
            <a:r>
              <a:rPr lang="en-US" dirty="0" smtClean="0"/>
              <a:t> motors getting stuck (PLC reset)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3672160" y="1172636"/>
            <a:ext cx="0" cy="196978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3240112" y="766158"/>
            <a:ext cx="1766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Beam drifting after energy change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6633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set-up Tues-Wed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Capillary optics changed, clear improvement on laser profile and electron beam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Tried a clean 2-bunch set-up (Tue)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Did not manage to get correct compression for both bunches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Seems that the Jaguar delay was wrong (compensated </a:t>
            </a:r>
            <a:r>
              <a:rPr lang="en-US" sz="1800" dirty="0"/>
              <a:t>with the gun RF </a:t>
            </a:r>
            <a:r>
              <a:rPr lang="en-US" sz="1800" dirty="0" smtClean="0"/>
              <a:t>step)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SINXB01 step timing was </a:t>
            </a:r>
            <a:r>
              <a:rPr lang="en-US" sz="1800" dirty="0" smtClean="0"/>
              <a:t>set wrongly (</a:t>
            </a:r>
            <a:r>
              <a:rPr lang="en-US" sz="1800" dirty="0"/>
              <a:t>probably by accident), </a:t>
            </a:r>
            <a:r>
              <a:rPr lang="en-US" sz="1800" dirty="0" smtClean="0"/>
              <a:t>the step affected bunch-1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Correct gun set-up and Jaguar arrival time </a:t>
            </a:r>
            <a:r>
              <a:rPr lang="en-US" sz="1800" dirty="0"/>
              <a:t>(</a:t>
            </a:r>
            <a:r>
              <a:rPr lang="en-US" sz="1800" dirty="0" smtClean="0"/>
              <a:t>Wed)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Same bunch length, both bunches &lt; 40 fs </a:t>
            </a:r>
            <a:r>
              <a:rPr lang="en-US" sz="1800" dirty="0" err="1" smtClean="0"/>
              <a:t>rms</a:t>
            </a:r>
            <a:endParaRPr lang="en-US" sz="18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Not a clean set-up: some energy error in BC1 and BC2 for bunch2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Still need to improve 2-bunch set-up procedure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Be more systematic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Only use RF step for fine tuning</a:t>
            </a:r>
          </a:p>
        </p:txBody>
      </p:sp>
    </p:spTree>
    <p:extLst>
      <p:ext uri="{BB962C8B-B14F-4D97-AF65-F5344CB8AC3E}">
        <p14:creationId xmlns:p14="http://schemas.microsoft.com/office/powerpoint/2010/main" val="142222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Worked well, beam delivery on Aramis and Athos for most of the week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Tuning is possible without affecting the other line (many alarms are transparent to the other line)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Photon energy changes possible for both lines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ECOL energy with optics feedback for Aramis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K scaling for Athos without scaling CHICs (small changes 10-20 eV)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Athos </a:t>
            </a:r>
            <a:r>
              <a:rPr lang="en-US" sz="1800" dirty="0" err="1" smtClean="0"/>
              <a:t>undulators</a:t>
            </a:r>
            <a:r>
              <a:rPr lang="en-US" sz="1800" dirty="0" smtClean="0"/>
              <a:t> K controls periodically gets stuck, need hard reset of PLC in the gallery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Did not use PSICO, Athos had priority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Need to investigate what can be optimized without perturbing Athos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Athos PSICO?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The machine was reasonably stable, not much drift, though not optimal lasing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A drop in energy (120 -&gt; 80 </a:t>
            </a:r>
            <a:r>
              <a:rPr lang="en-US" sz="1800" dirty="0" err="1" smtClean="0"/>
              <a:t>uJ</a:t>
            </a:r>
            <a:r>
              <a:rPr lang="en-US" sz="1800" dirty="0" smtClean="0"/>
              <a:t>) after an energy change in Athos could not be recovered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0151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Losses</a:t>
            </a:r>
            <a:r>
              <a:rPr lang="de-CH" dirty="0" smtClean="0"/>
              <a:t> in </a:t>
            </a:r>
            <a:r>
              <a:rPr lang="de-CH" dirty="0" err="1" smtClean="0"/>
              <a:t>undulators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7259"/>
            <a:ext cx="10080625" cy="32035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Losses in Athos </a:t>
            </a:r>
            <a:r>
              <a:rPr lang="en-US" sz="1800" dirty="0" err="1" smtClean="0"/>
              <a:t>undulators</a:t>
            </a:r>
            <a:r>
              <a:rPr lang="en-US" sz="1800" dirty="0" smtClean="0"/>
              <a:t> can be mitigated with correct optics/orbit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Difficult to tune down with DRMs (BLMs at zero)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M</a:t>
            </a:r>
            <a:r>
              <a:rPr lang="en-US" sz="1800" dirty="0" smtClean="0"/>
              <a:t>ax rep. rate 2.5 Hz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Dark current comes from the gun (vanishes totally for a gun phase change of 180 </a:t>
            </a:r>
            <a:r>
              <a:rPr lang="en-US" sz="1800" dirty="0" err="1" smtClean="0"/>
              <a:t>deg</a:t>
            </a:r>
            <a:r>
              <a:rPr lang="en-US" sz="1800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Gun dark current was measured on the FC (Paolo): 10-20 </a:t>
            </a:r>
            <a:r>
              <a:rPr lang="en-US" sz="1800" dirty="0" err="1" smtClean="0"/>
              <a:t>pC</a:t>
            </a:r>
            <a:r>
              <a:rPr lang="en-US" sz="1800" dirty="0" smtClean="0"/>
              <a:t>, consistent with previous measurements, expect &lt; 1 </a:t>
            </a:r>
            <a:r>
              <a:rPr lang="en-US" sz="1800" dirty="0" err="1" smtClean="0"/>
              <a:t>pC</a:t>
            </a:r>
            <a:r>
              <a:rPr lang="en-US" sz="1800" dirty="0" smtClean="0"/>
              <a:t> to be accelerated through the C-band</a:t>
            </a:r>
          </a:p>
        </p:txBody>
      </p:sp>
      <p:cxnSp>
        <p:nvCxnSpPr>
          <p:cNvPr id="7" name="Straight Arrow Connector 6"/>
          <p:cNvCxnSpPr>
            <a:stCxn id="8" idx="2"/>
          </p:cNvCxnSpPr>
          <p:nvPr/>
        </p:nvCxnSpPr>
        <p:spPr bwMode="auto">
          <a:xfrm flipH="1">
            <a:off x="2984574" y="5114309"/>
            <a:ext cx="3510" cy="117855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2015976" y="4591089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 in SATUN18 after beam tune-up</a:t>
            </a:r>
            <a:endParaRPr lang="en-US" sz="1400" dirty="0"/>
          </a:p>
        </p:txBody>
      </p:sp>
      <p:cxnSp>
        <p:nvCxnSpPr>
          <p:cNvPr id="11" name="Straight Arrow Connector 10"/>
          <p:cNvCxnSpPr>
            <a:stCxn id="12" idx="2"/>
          </p:cNvCxnSpPr>
          <p:nvPr/>
        </p:nvCxnSpPr>
        <p:spPr bwMode="auto">
          <a:xfrm flipH="1">
            <a:off x="4176216" y="4591089"/>
            <a:ext cx="37976" cy="52322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3242084" y="4067869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Close Athos </a:t>
            </a:r>
            <a:r>
              <a:rPr lang="en-US" sz="1400" dirty="0" err="1" smtClean="0"/>
              <a:t>dechirper</a:t>
            </a:r>
            <a:r>
              <a:rPr lang="en-US" sz="1400" dirty="0" smtClean="0"/>
              <a:t> and increase rate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5" idx="2"/>
          </p:cNvCxnSpPr>
          <p:nvPr/>
        </p:nvCxnSpPr>
        <p:spPr bwMode="auto">
          <a:xfrm flipH="1">
            <a:off x="5797800" y="4564585"/>
            <a:ext cx="81155" cy="52322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5263374" y="4256808"/>
            <a:ext cx="1231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DRM reset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806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Aramis pointing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Several alarms due to changing aperture position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OAPU044 and OAPU092 are reference points for </a:t>
            </a:r>
            <a:r>
              <a:rPr lang="en-US" sz="1800" dirty="0" smtClean="0"/>
              <a:t>Aramis </a:t>
            </a:r>
            <a:endParaRPr lang="en-US" sz="18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Is this still relevant? Should we keep these alarm?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OAPU092 not relevant for </a:t>
            </a:r>
            <a:r>
              <a:rPr lang="en-US" sz="1800" dirty="0" err="1" smtClean="0"/>
              <a:t>Alvra</a:t>
            </a:r>
            <a:endParaRPr lang="en-US" sz="1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The position and width of the first slit OAPU044 influence the readings of the GD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Pointing feedback should be disabled before changing OAPU044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056" y="4661355"/>
            <a:ext cx="6380000" cy="25200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>
            <a:off x="4576012" y="5364013"/>
            <a:ext cx="0" cy="288032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/>
          <p:nvPr/>
        </p:nvCxnSpPr>
        <p:spPr bwMode="auto">
          <a:xfrm>
            <a:off x="6264448" y="5364013"/>
            <a:ext cx="0" cy="288032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2916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Alcor </a:t>
            </a:r>
            <a:r>
              <a:rPr lang="de-CH" dirty="0" err="1" smtClean="0"/>
              <a:t>driftig</a:t>
            </a:r>
            <a:r>
              <a:rPr lang="de-CH" dirty="0" smtClean="0"/>
              <a:t> </a:t>
            </a:r>
            <a:r>
              <a:rPr lang="de-CH" dirty="0" err="1" smtClean="0"/>
              <a:t>during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weekend</a:t>
            </a:r>
            <a:endParaRPr lang="en-US" dirty="0"/>
          </a:p>
        </p:txBody>
      </p:sp>
      <p:pic>
        <p:nvPicPr>
          <p:cNvPr id="1026" name="Picture 2" descr="https://elog-gfa.psi.ch/SwissFEL+commissioning/200703_203518/alcorattenuatorjuly3_202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98" y="3564093"/>
            <a:ext cx="485610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1801" y="1475581"/>
            <a:ext cx="4536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Alcor power drifting up, due to damaged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Reduced laser fire rate whenever possible during the weekend to extend life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 100 Hz sustainable?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5554" y="3564093"/>
            <a:ext cx="5417326" cy="2520000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7" idx="2"/>
          </p:cNvCxnSpPr>
          <p:nvPr/>
        </p:nvCxnSpPr>
        <p:spPr bwMode="auto">
          <a:xfrm flipH="1">
            <a:off x="7344569" y="3404401"/>
            <a:ext cx="111524" cy="59174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6840512" y="2881181"/>
            <a:ext cx="12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Alcor Fire 100 -&gt; 10 Hz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5516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Conclusion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Gaining experience with parallel operation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100 Hz routine operation for Aramis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Need to address losses in Athos </a:t>
            </a:r>
            <a:r>
              <a:rPr lang="en-US" sz="2000" dirty="0" err="1" smtClean="0"/>
              <a:t>undulator</a:t>
            </a:r>
            <a:endParaRPr lang="en-US" sz="2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Need to consolidate 2-bunch set-up (mostly operation problem)</a:t>
            </a:r>
          </a:p>
        </p:txBody>
      </p:sp>
    </p:spTree>
    <p:extLst>
      <p:ext uri="{BB962C8B-B14F-4D97-AF65-F5344CB8AC3E}">
        <p14:creationId xmlns:p14="http://schemas.microsoft.com/office/powerpoint/2010/main" val="55963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539</Words>
  <Application>Microsoft Office PowerPoint</Application>
  <PresentationFormat>Custom</PresentationFormat>
  <Paragraphs>65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Default Design</vt:lpstr>
      <vt:lpstr>SwissFEL Exchange Meeting Machine report Week 27/2020</vt:lpstr>
      <vt:lpstr>Week overview</vt:lpstr>
      <vt:lpstr>PowerPoint Presentation</vt:lpstr>
      <vt:lpstr>Beam set-up Tues-Wed</vt:lpstr>
      <vt:lpstr>Parallel operation</vt:lpstr>
      <vt:lpstr>Losses in undulators</vt:lpstr>
      <vt:lpstr>Aramis pointing</vt:lpstr>
      <vt:lpstr>Alcor driftig during the weekend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Voulot Didier</cp:lastModifiedBy>
  <cp:revision>864</cp:revision>
  <cp:lastPrinted>2012-03-16T12:41:46Z</cp:lastPrinted>
  <dcterms:created xsi:type="dcterms:W3CDTF">2010-01-20T12:30:11Z</dcterms:created>
  <dcterms:modified xsi:type="dcterms:W3CDTF">2020-07-06T11:42:37Z</dcterms:modified>
</cp:coreProperties>
</file>