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6"/>
  </p:notesMasterIdLst>
  <p:handoutMasterIdLst>
    <p:handoutMasterId r:id="rId7"/>
  </p:handoutMasterIdLst>
  <p:sldIdLst>
    <p:sldId id="331" r:id="rId2"/>
    <p:sldId id="767" r:id="rId3"/>
    <p:sldId id="776" r:id="rId4"/>
    <p:sldId id="775" r:id="rId5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767"/>
            <p14:sldId id="776"/>
            <p14:sldId id="7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32FF"/>
    <a:srgbClr val="FF40FF"/>
    <a:srgbClr val="FFFFFF"/>
    <a:srgbClr val="010000"/>
    <a:srgbClr val="808080"/>
    <a:srgbClr val="FDCA00"/>
    <a:srgbClr val="EF5B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33" autoAdjust="0"/>
    <p:restoredTop sz="91314" autoAdjust="0"/>
  </p:normalViewPr>
  <p:slideViewPr>
    <p:cSldViewPr snapToObjects="1">
      <p:cViewPr varScale="1">
        <p:scale>
          <a:sx n="105" d="100"/>
          <a:sy n="105" d="100"/>
        </p:scale>
        <p:origin x="708" y="10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000" baseline="0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542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DBFF87-347C-FA47-93FB-97197D3BCDB4}"/>
              </a:ext>
            </a:extLst>
          </p:cNvPr>
          <p:cNvSpPr txBox="1"/>
          <p:nvPr userDrawn="1"/>
        </p:nvSpPr>
        <p:spPr>
          <a:xfrm>
            <a:off x="271849" y="177937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22E39D-D507-2148-9E94-F3B7F04B055F}"/>
              </a:ext>
            </a:extLst>
          </p:cNvPr>
          <p:cNvSpPr txBox="1"/>
          <p:nvPr userDrawn="1"/>
        </p:nvSpPr>
        <p:spPr>
          <a:xfrm>
            <a:off x="222422" y="185351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108EE3-C116-4D4F-9451-0DDC7812A2D0}"/>
              </a:ext>
            </a:extLst>
          </p:cNvPr>
          <p:cNvSpPr txBox="1"/>
          <p:nvPr userDrawn="1"/>
        </p:nvSpPr>
        <p:spPr>
          <a:xfrm>
            <a:off x="424249" y="193177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4F200-F762-2640-BC4B-ED500E5821AE}"/>
              </a:ext>
            </a:extLst>
          </p:cNvPr>
          <p:cNvSpPr txBox="1"/>
          <p:nvPr userDrawn="1"/>
        </p:nvSpPr>
        <p:spPr>
          <a:xfrm>
            <a:off x="374822" y="200591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8AEC4-4D55-6446-A521-1B7D3567069A}"/>
              </a:ext>
            </a:extLst>
          </p:cNvPr>
          <p:cNvSpPr txBox="1"/>
          <p:nvPr userDrawn="1"/>
        </p:nvSpPr>
        <p:spPr>
          <a:xfrm>
            <a:off x="321276" y="18288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5"/>
          <p:cNvSpPr txBox="1">
            <a:spLocks/>
          </p:cNvSpPr>
          <p:nvPr/>
        </p:nvSpPr>
        <p:spPr bwMode="auto">
          <a:xfrm>
            <a:off x="814388" y="4005064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1" kern="1200" spc="0" baseline="0">
                <a:solidFill>
                  <a:srgbClr val="969696"/>
                </a:solidFill>
                <a:latin typeface="+mn-lt"/>
                <a:ea typeface="ヒラギノ角ゴ Pro W3" charset="0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 err="1" smtClean="0">
                <a:cs typeface="Calibri"/>
              </a:rPr>
              <a:t>Alvra</a:t>
            </a:r>
            <a:r>
              <a:rPr lang="en-GB" dirty="0" smtClean="0">
                <a:cs typeface="Calibri"/>
              </a:rPr>
              <a:t> Commissioning days</a:t>
            </a:r>
            <a:endParaRPr lang="en-GB" dirty="0"/>
          </a:p>
        </p:txBody>
      </p:sp>
      <p:sp>
        <p:nvSpPr>
          <p:cNvPr id="11" name="Titel 4"/>
          <p:cNvSpPr txBox="1">
            <a:spLocks/>
          </p:cNvSpPr>
          <p:nvPr/>
        </p:nvSpPr>
        <p:spPr bwMode="auto">
          <a:xfrm>
            <a:off x="814387" y="4365104"/>
            <a:ext cx="7969249" cy="10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kern="1000" spc="0">
                <a:solidFill>
                  <a:srgbClr val="686868"/>
                </a:solidFill>
                <a:latin typeface="Georgia" charset="0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endParaRPr lang="en-US" dirty="0"/>
          </a:p>
        </p:txBody>
      </p:sp>
      <p:sp>
        <p:nvSpPr>
          <p:cNvPr id="12" name="Textfeld 6"/>
          <p:cNvSpPr txBox="1"/>
          <p:nvPr/>
        </p:nvSpPr>
        <p:spPr>
          <a:xfrm>
            <a:off x="814387" y="5661248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July 2</a:t>
            </a:r>
            <a:r>
              <a:rPr lang="en-GB" sz="1800" b="1" baseline="30000" dirty="0" smtClean="0">
                <a:solidFill>
                  <a:srgbClr val="969696"/>
                </a:solidFill>
                <a:latin typeface="Calibri"/>
                <a:cs typeface="Calibri"/>
              </a:rPr>
              <a:t>nd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 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&amp; 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3</a:t>
            </a:r>
            <a:r>
              <a:rPr lang="en-GB" sz="1800" b="1" baseline="30000" dirty="0" smtClean="0">
                <a:solidFill>
                  <a:srgbClr val="969696"/>
                </a:solidFill>
                <a:latin typeface="Calibri"/>
                <a:cs typeface="Calibri"/>
              </a:rPr>
              <a:t>rt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, 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2020</a:t>
            </a:r>
            <a:endParaRPr lang="en-GB" sz="1800" b="1" kern="1000" spc="30" dirty="0">
              <a:solidFill>
                <a:srgbClr val="969696"/>
              </a:solidFill>
              <a:latin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A2D2FE-F1C4-F147-8130-3AC0E74EB6D2}"/>
              </a:ext>
            </a:extLst>
          </p:cNvPr>
          <p:cNvSpPr txBox="1"/>
          <p:nvPr/>
        </p:nvSpPr>
        <p:spPr>
          <a:xfrm>
            <a:off x="2914650" y="289832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 advTm="2285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</a:t>
            </a:r>
            <a:r>
              <a:rPr lang="en-US" dirty="0" smtClean="0"/>
              <a:t>KW27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96758"/>
            <a:ext cx="2596822" cy="121956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 bwMode="auto">
          <a:xfrm>
            <a:off x="1763688" y="1601922"/>
            <a:ext cx="1732726" cy="530934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3008"/>
            <a:ext cx="8772525" cy="35528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1979712" y="4415764"/>
            <a:ext cx="3600400" cy="16355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0075" y="2790620"/>
            <a:ext cx="3219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CH" sz="1400" dirty="0" smtClean="0"/>
              <a:t>Thu: Mono </a:t>
            </a:r>
            <a:r>
              <a:rPr lang="de-CH" sz="1400" dirty="0"/>
              <a:t>beam (</a:t>
            </a:r>
            <a:r>
              <a:rPr lang="de-CH" sz="1400" dirty="0" err="1"/>
              <a:t>re</a:t>
            </a:r>
            <a:r>
              <a:rPr lang="de-CH" sz="1400" dirty="0"/>
              <a:t>-) </a:t>
            </a:r>
            <a:r>
              <a:rPr lang="de-CH" sz="1400" dirty="0" err="1"/>
              <a:t>alignment</a:t>
            </a:r>
            <a:r>
              <a:rPr lang="de-CH" sz="1400" dirty="0"/>
              <a:t> (Rolf)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CH" sz="1400" dirty="0" err="1" smtClean="0"/>
              <a:t>Fri</a:t>
            </a:r>
            <a:r>
              <a:rPr lang="de-CH" sz="1400" dirty="0" smtClean="0"/>
              <a:t>: Timing </a:t>
            </a:r>
            <a:r>
              <a:rPr lang="de-CH" sz="1400" dirty="0" err="1"/>
              <a:t>tests</a:t>
            </a:r>
            <a:r>
              <a:rPr lang="de-CH" sz="1400" dirty="0"/>
              <a:t> </a:t>
            </a:r>
            <a:r>
              <a:rPr lang="de-CH" sz="1400" dirty="0" err="1"/>
              <a:t>with</a:t>
            </a:r>
            <a:r>
              <a:rPr lang="de-CH" sz="1400" dirty="0"/>
              <a:t> 2 </a:t>
            </a:r>
            <a:r>
              <a:rPr lang="de-CH" sz="1400" dirty="0" err="1"/>
              <a:t>timing</a:t>
            </a:r>
            <a:r>
              <a:rPr lang="de-CH" sz="1400" dirty="0"/>
              <a:t> </a:t>
            </a:r>
            <a:r>
              <a:rPr lang="de-CH" sz="1400" dirty="0" err="1" smtClean="0"/>
              <a:t>tools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4173657" y="930501"/>
            <a:ext cx="47188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Machine stable at ~ 250 </a:t>
            </a:r>
            <a:r>
              <a:rPr lang="en-US" dirty="0" err="1" smtClean="0"/>
              <a:t>uJ</a:t>
            </a:r>
            <a:r>
              <a:rPr lang="en-US" dirty="0" smtClean="0"/>
              <a:t> / 7.5 </a:t>
            </a:r>
            <a:r>
              <a:rPr lang="en-US" dirty="0" err="1" smtClean="0"/>
              <a:t>keV</a:t>
            </a:r>
            <a:r>
              <a:rPr lang="en-US" dirty="0" smtClean="0"/>
              <a:t> (was 400 </a:t>
            </a:r>
            <a:r>
              <a:rPr lang="en-US" dirty="0" err="1" smtClean="0"/>
              <a:t>uJ</a:t>
            </a:r>
            <a:r>
              <a:rPr lang="en-US" dirty="0" smtClean="0"/>
              <a:t> / 8 </a:t>
            </a:r>
            <a:r>
              <a:rPr lang="en-US" dirty="0" err="1" smtClean="0"/>
              <a:t>keV</a:t>
            </a:r>
            <a:r>
              <a:rPr lang="en-US" dirty="0" smtClean="0"/>
              <a:t> last time…)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dirty="0" err="1" smtClean="0"/>
              <a:t>Xray</a:t>
            </a:r>
            <a:r>
              <a:rPr lang="de-CH" dirty="0" smtClean="0"/>
              <a:t> pulse </a:t>
            </a:r>
            <a:r>
              <a:rPr lang="de-CH" dirty="0" err="1" smtClean="0"/>
              <a:t>duration</a:t>
            </a:r>
            <a:r>
              <a:rPr lang="de-CH" dirty="0" smtClean="0"/>
              <a:t> 50 </a:t>
            </a:r>
            <a:r>
              <a:rPr lang="de-CH" dirty="0" err="1" smtClean="0"/>
              <a:t>fs</a:t>
            </a:r>
            <a:r>
              <a:rPr lang="de-CH" dirty="0" smtClean="0"/>
              <a:t> </a:t>
            </a:r>
            <a:r>
              <a:rPr lang="de-CH" dirty="0" err="1" smtClean="0"/>
              <a:t>rms</a:t>
            </a:r>
            <a:r>
              <a:rPr lang="de-CH" dirty="0" smtClean="0"/>
              <a:t> (70 </a:t>
            </a:r>
            <a:r>
              <a:rPr lang="de-CH" dirty="0" err="1" smtClean="0"/>
              <a:t>fs</a:t>
            </a:r>
            <a:r>
              <a:rPr lang="de-CH" dirty="0" smtClean="0"/>
              <a:t> </a:t>
            </a:r>
            <a:r>
              <a:rPr lang="de-CH" dirty="0" err="1" smtClean="0"/>
              <a:t>fwhm</a:t>
            </a:r>
            <a:r>
              <a:rPr lang="de-CH" dirty="0" smtClean="0"/>
              <a:t>)</a:t>
            </a:r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32419"/>
          <a:stretch/>
        </p:blipFill>
        <p:spPr>
          <a:xfrm>
            <a:off x="4635960" y="1532042"/>
            <a:ext cx="3739370" cy="155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18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JF </a:t>
            </a:r>
            <a:r>
              <a:rPr lang="de-CH" dirty="0" err="1" smtClean="0"/>
              <a:t>correlations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85844" y="1368113"/>
            <a:ext cx="4505038" cy="3035855"/>
            <a:chOff x="879855" y="2492896"/>
            <a:chExt cx="4505038" cy="303585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50" b="8202"/>
            <a:stretch/>
          </p:blipFill>
          <p:spPr>
            <a:xfrm>
              <a:off x="1187624" y="2492896"/>
              <a:ext cx="4197269" cy="274074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267744" y="5251752"/>
              <a:ext cx="219380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Total intensity of JF4M </a:t>
              </a:r>
              <a:r>
                <a:rPr lang="de-CH" sz="1200" dirty="0"/>
                <a:t>[</a:t>
              </a:r>
              <a:r>
                <a:rPr lang="de-CH" sz="1200" dirty="0" err="1"/>
                <a:t>arb.u</a:t>
              </a:r>
              <a:r>
                <a:rPr lang="de-CH" sz="1200" dirty="0" smtClean="0"/>
                <a:t>]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 rot="16200000">
              <a:off x="-187168" y="3724770"/>
              <a:ext cx="241104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sz="1200" dirty="0" err="1" smtClean="0"/>
                <a:t>Izero</a:t>
              </a:r>
              <a:r>
                <a:rPr lang="de-CH" sz="1200" dirty="0" smtClean="0"/>
                <a:t> </a:t>
              </a:r>
              <a:r>
                <a:rPr lang="de-CH" sz="1200" dirty="0" err="1" smtClean="0"/>
                <a:t>intensity</a:t>
              </a:r>
              <a:r>
                <a:rPr lang="de-CH" sz="1200" dirty="0" smtClean="0"/>
                <a:t> (PBPS117) [</a:t>
              </a:r>
              <a:r>
                <a:rPr lang="de-CH" sz="1200" dirty="0" err="1" smtClean="0"/>
                <a:t>arb.u</a:t>
              </a:r>
              <a:r>
                <a:rPr lang="de-CH" sz="1200" dirty="0" smtClean="0"/>
                <a:t>]</a:t>
              </a:r>
              <a:endParaRPr lang="en-US" sz="12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1187624" y="4841724"/>
            <a:ext cx="66247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Good</a:t>
            </a:r>
            <a:r>
              <a:rPr lang="de-CH" dirty="0" smtClean="0"/>
              <a:t> </a:t>
            </a:r>
            <a:r>
              <a:rPr lang="de-CH" dirty="0" err="1" smtClean="0"/>
              <a:t>intensity</a:t>
            </a:r>
            <a:r>
              <a:rPr lang="de-CH" dirty="0" smtClean="0"/>
              <a:t> </a:t>
            </a:r>
            <a:r>
              <a:rPr lang="de-CH" dirty="0" err="1" smtClean="0"/>
              <a:t>correlation</a:t>
            </a:r>
            <a:r>
              <a:rPr lang="de-CH" dirty="0" smtClean="0"/>
              <a:t> </a:t>
            </a:r>
            <a:r>
              <a:rPr lang="de-CH" dirty="0" err="1" smtClean="0"/>
              <a:t>between</a:t>
            </a:r>
            <a:r>
              <a:rPr lang="de-CH" dirty="0" smtClean="0"/>
              <a:t> JF (</a:t>
            </a:r>
            <a:r>
              <a:rPr lang="de-CH" dirty="0" err="1" smtClean="0"/>
              <a:t>measured</a:t>
            </a:r>
            <a:r>
              <a:rPr lang="de-CH" dirty="0" smtClean="0"/>
              <a:t> at 50 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Mysterious</a:t>
            </a:r>
            <a:r>
              <a:rPr lang="de-CH" dirty="0" smtClean="0"/>
              <a:t> «31 </a:t>
            </a:r>
            <a:r>
              <a:rPr lang="de-CH" dirty="0" err="1" smtClean="0"/>
              <a:t>pulses</a:t>
            </a:r>
            <a:r>
              <a:rPr lang="de-CH" dirty="0" smtClean="0"/>
              <a:t>» (</a:t>
            </a:r>
            <a:r>
              <a:rPr lang="de-CH" dirty="0" err="1" smtClean="0"/>
              <a:t>reported</a:t>
            </a:r>
            <a:r>
              <a:rPr lang="de-CH" dirty="0" smtClean="0"/>
              <a:t> last </a:t>
            </a:r>
            <a:r>
              <a:rPr lang="de-CH" dirty="0" err="1" smtClean="0"/>
              <a:t>week</a:t>
            </a:r>
            <a:r>
              <a:rPr lang="de-CH" dirty="0" smtClean="0"/>
              <a:t>) </a:t>
            </a:r>
            <a:r>
              <a:rPr lang="de-CH" dirty="0" err="1" smtClean="0"/>
              <a:t>offset</a:t>
            </a:r>
            <a:r>
              <a:rPr lang="de-CH" dirty="0" smtClean="0"/>
              <a:t> </a:t>
            </a:r>
            <a:r>
              <a:rPr lang="de-CH" dirty="0" err="1" smtClean="0"/>
              <a:t>disappeared</a:t>
            </a:r>
            <a:endParaRPr lang="de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night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«</a:t>
            </a:r>
            <a:r>
              <a:rPr lang="de-CH" dirty="0" err="1" smtClean="0"/>
              <a:t>continuous</a:t>
            </a:r>
            <a:r>
              <a:rPr lang="de-CH" dirty="0" smtClean="0"/>
              <a:t>» </a:t>
            </a:r>
            <a:r>
              <a:rPr lang="de-CH" dirty="0" err="1" smtClean="0"/>
              <a:t>measurements</a:t>
            </a:r>
            <a:r>
              <a:rPr lang="de-CH" dirty="0" smtClean="0"/>
              <a:t> (</a:t>
            </a:r>
            <a:r>
              <a:rPr lang="de-CH" dirty="0" err="1" smtClean="0"/>
              <a:t>basically</a:t>
            </a:r>
            <a:r>
              <a:rPr lang="de-CH" dirty="0" smtClean="0"/>
              <a:t> </a:t>
            </a:r>
            <a:r>
              <a:rPr lang="de-CH" dirty="0" err="1" smtClean="0"/>
              <a:t>each</a:t>
            </a:r>
            <a:r>
              <a:rPr lang="de-CH" dirty="0" smtClean="0"/>
              <a:t> pulse ID </a:t>
            </a:r>
            <a:r>
              <a:rPr lang="de-CH" dirty="0" err="1" smtClean="0"/>
              <a:t>requested</a:t>
            </a:r>
            <a:r>
              <a:rPr lang="de-CH" dirty="0" smtClean="0"/>
              <a:t>) </a:t>
            </a:r>
            <a:r>
              <a:rPr lang="de-CH" dirty="0" err="1" smtClean="0"/>
              <a:t>resulted</a:t>
            </a:r>
            <a:r>
              <a:rPr lang="de-CH" dirty="0" smtClean="0"/>
              <a:t> in a </a:t>
            </a:r>
            <a:r>
              <a:rPr lang="de-CH" dirty="0" err="1" smtClean="0"/>
              <a:t>long</a:t>
            </a:r>
            <a:r>
              <a:rPr lang="de-CH" dirty="0" smtClean="0"/>
              <a:t> </a:t>
            </a:r>
            <a:r>
              <a:rPr lang="en-US" dirty="0" smtClean="0"/>
              <a:t>(few hours) </a:t>
            </a:r>
            <a:r>
              <a:rPr lang="en-US" dirty="0"/>
              <a:t>backlog to retrieve data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6660232" y="3597861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/>
              <a:t>@ Dima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056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Timing </a:t>
            </a:r>
            <a:r>
              <a:rPr lang="de-CH" dirty="0" err="1" smtClean="0"/>
              <a:t>tests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46" t="5146" b="13764"/>
          <a:stretch/>
        </p:blipFill>
        <p:spPr>
          <a:xfrm>
            <a:off x="899592" y="1484784"/>
            <a:ext cx="3843908" cy="3545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27" t="6495" r="-481" b="1584"/>
          <a:stretch/>
        </p:blipFill>
        <p:spPr>
          <a:xfrm>
            <a:off x="5436096" y="1484784"/>
            <a:ext cx="3490363" cy="33787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42625" y="1074222"/>
            <a:ext cx="1226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50 um YAG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16216" y="1074222"/>
            <a:ext cx="1178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 um Si</a:t>
            </a:r>
            <a:r>
              <a:rPr lang="en-US" baseline="-25000" dirty="0" smtClean="0"/>
              <a:t>3</a:t>
            </a:r>
            <a:r>
              <a:rPr lang="en-US" dirty="0" smtClean="0"/>
              <a:t>N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3528" y="5028832"/>
            <a:ext cx="43204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Sample </a:t>
            </a:r>
            <a:r>
              <a:rPr lang="de-CH" dirty="0" err="1" smtClean="0"/>
              <a:t>response</a:t>
            </a:r>
            <a:r>
              <a:rPr lang="de-CH" dirty="0" smtClean="0"/>
              <a:t> (</a:t>
            </a:r>
            <a:r>
              <a:rPr lang="de-CH" dirty="0" err="1" smtClean="0"/>
              <a:t>thin</a:t>
            </a:r>
            <a:r>
              <a:rPr lang="de-CH" dirty="0" smtClean="0"/>
              <a:t> </a:t>
            </a:r>
            <a:r>
              <a:rPr lang="de-CH" dirty="0" err="1" smtClean="0"/>
              <a:t>SiN</a:t>
            </a:r>
            <a:r>
              <a:rPr lang="de-CH" dirty="0" smtClean="0"/>
              <a:t> </a:t>
            </a:r>
            <a:r>
              <a:rPr lang="de-CH" dirty="0" err="1" smtClean="0"/>
              <a:t>window</a:t>
            </a:r>
            <a:r>
              <a:rPr lang="de-CH" dirty="0" smtClean="0"/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Laser pulse: &lt; 40 fs </a:t>
            </a:r>
            <a:r>
              <a:rPr lang="en-US" dirty="0" err="1" smtClean="0"/>
              <a:t>fwhm</a:t>
            </a:r>
            <a:r>
              <a:rPr lang="en-US" dirty="0" smtClean="0"/>
              <a:t> (800 nm)</a:t>
            </a:r>
            <a:endParaRPr lang="de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Xray</a:t>
            </a:r>
            <a:r>
              <a:rPr lang="de-CH" dirty="0" smtClean="0"/>
              <a:t> pulse </a:t>
            </a:r>
            <a:r>
              <a:rPr lang="de-CH" dirty="0" err="1" smtClean="0"/>
              <a:t>duration</a:t>
            </a:r>
            <a:r>
              <a:rPr lang="de-CH" dirty="0" smtClean="0"/>
              <a:t>: &lt;120 </a:t>
            </a:r>
            <a:r>
              <a:rPr lang="de-CH" dirty="0" err="1" smtClean="0"/>
              <a:t>fs</a:t>
            </a:r>
            <a:r>
              <a:rPr lang="de-CH" dirty="0" smtClean="0"/>
              <a:t> </a:t>
            </a:r>
            <a:r>
              <a:rPr lang="de-CH" dirty="0" err="1" smtClean="0"/>
              <a:t>fwhm</a:t>
            </a:r>
            <a:r>
              <a:rPr lang="de-CH" dirty="0" smtClean="0"/>
              <a:t> (&lt;50 </a:t>
            </a:r>
            <a:r>
              <a:rPr lang="de-CH" dirty="0" err="1" smtClean="0"/>
              <a:t>fs</a:t>
            </a:r>
            <a:r>
              <a:rPr lang="de-CH" dirty="0" smtClean="0"/>
              <a:t> </a:t>
            </a:r>
            <a:r>
              <a:rPr lang="de-CH" dirty="0" err="1" smtClean="0"/>
              <a:t>rms</a:t>
            </a:r>
            <a:r>
              <a:rPr lang="de-CH" dirty="0" smtClean="0"/>
              <a:t> e-</a:t>
            </a:r>
            <a:r>
              <a:rPr lang="de-CH" dirty="0" err="1" smtClean="0"/>
              <a:t>bunch</a:t>
            </a:r>
            <a:r>
              <a:rPr lang="de-CH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Xray</a:t>
            </a:r>
            <a:r>
              <a:rPr lang="de-CH" dirty="0" smtClean="0"/>
              <a:t> / </a:t>
            </a:r>
            <a:r>
              <a:rPr lang="de-CH" dirty="0" err="1" smtClean="0"/>
              <a:t>laser</a:t>
            </a:r>
            <a:r>
              <a:rPr lang="de-CH" dirty="0" smtClean="0"/>
              <a:t> </a:t>
            </a:r>
            <a:r>
              <a:rPr lang="de-CH" dirty="0" err="1" smtClean="0"/>
              <a:t>jitter</a:t>
            </a:r>
            <a:r>
              <a:rPr lang="de-CH" dirty="0" smtClean="0"/>
              <a:t> (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drift</a:t>
            </a:r>
            <a:r>
              <a:rPr lang="de-CH" dirty="0" smtClean="0"/>
              <a:t>): &lt; 50 </a:t>
            </a:r>
            <a:r>
              <a:rPr lang="de-CH" dirty="0" err="1" smtClean="0"/>
              <a:t>fs</a:t>
            </a:r>
            <a:r>
              <a:rPr lang="de-CH" dirty="0" smtClean="0"/>
              <a:t> </a:t>
            </a:r>
            <a:r>
              <a:rPr lang="de-CH" dirty="0" err="1" smtClean="0"/>
              <a:t>fwhm</a:t>
            </a:r>
            <a:endParaRPr lang="en-US" dirty="0" smtClean="0"/>
          </a:p>
        </p:txBody>
      </p:sp>
      <p:sp>
        <p:nvSpPr>
          <p:cNvPr id="9" name="Oval 8"/>
          <p:cNvSpPr/>
          <p:nvPr/>
        </p:nvSpPr>
        <p:spPr bwMode="auto">
          <a:xfrm>
            <a:off x="7020272" y="1412777"/>
            <a:ext cx="792088" cy="36004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19966294">
            <a:off x="4533723" y="5486104"/>
            <a:ext cx="1225778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66635" y="4891261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err="1" smtClean="0"/>
              <a:t>We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shorter</a:t>
            </a:r>
            <a:r>
              <a:rPr lang="de-CH" dirty="0" smtClean="0"/>
              <a:t> </a:t>
            </a:r>
            <a:r>
              <a:rPr lang="de-CH" dirty="0" err="1" smtClean="0"/>
              <a:t>pulses</a:t>
            </a:r>
            <a:r>
              <a:rPr lang="de-CH" dirty="0" smtClean="0"/>
              <a:t>, </a:t>
            </a:r>
            <a:r>
              <a:rPr lang="de-CH" dirty="0" err="1" smtClean="0"/>
              <a:t>possible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repeat</a:t>
            </a:r>
            <a:r>
              <a:rPr lang="de-CH" dirty="0" smtClean="0"/>
              <a:t> </a:t>
            </a:r>
            <a:r>
              <a:rPr lang="de-CH" dirty="0" err="1" smtClean="0"/>
              <a:t>these</a:t>
            </a:r>
            <a:r>
              <a:rPr lang="de-CH" dirty="0" smtClean="0"/>
              <a:t> </a:t>
            </a:r>
            <a:r>
              <a:rPr lang="de-CH" dirty="0" err="1" smtClean="0"/>
              <a:t>tests</a:t>
            </a:r>
            <a:r>
              <a:rPr lang="de-CH" dirty="0" smtClean="0"/>
              <a:t> on </a:t>
            </a:r>
            <a:r>
              <a:rPr lang="de-CH" dirty="0" err="1" smtClean="0"/>
              <a:t>July</a:t>
            </a:r>
            <a:r>
              <a:rPr lang="de-CH" dirty="0" smtClean="0"/>
              <a:t> 20th?</a:t>
            </a:r>
            <a:br>
              <a:rPr lang="de-CH" dirty="0" smtClean="0"/>
            </a:br>
            <a:r>
              <a:rPr lang="de-CH" dirty="0" smtClean="0">
                <a:solidFill>
                  <a:srgbClr val="FF0000"/>
                </a:solidFill>
              </a:rPr>
              <a:t>(200 </a:t>
            </a:r>
            <a:r>
              <a:rPr lang="de-CH" dirty="0" err="1" smtClean="0">
                <a:solidFill>
                  <a:srgbClr val="FF0000"/>
                </a:solidFill>
              </a:rPr>
              <a:t>uJ</a:t>
            </a:r>
            <a:r>
              <a:rPr lang="de-CH" dirty="0" smtClean="0">
                <a:solidFill>
                  <a:srgbClr val="FF0000"/>
                </a:solidFill>
              </a:rPr>
              <a:t> / ~10 </a:t>
            </a:r>
            <a:r>
              <a:rPr lang="de-CH" dirty="0" err="1" smtClean="0">
                <a:solidFill>
                  <a:srgbClr val="FF0000"/>
                </a:solidFill>
              </a:rPr>
              <a:t>fs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rms</a:t>
            </a:r>
            <a:r>
              <a:rPr lang="de-CH" dirty="0" smtClean="0">
                <a:solidFill>
                  <a:srgbClr val="FF0000"/>
                </a:solidFill>
              </a:rPr>
              <a:t> / 12 </a:t>
            </a:r>
            <a:r>
              <a:rPr lang="de-CH" dirty="0" err="1" smtClean="0">
                <a:solidFill>
                  <a:srgbClr val="FF0000"/>
                </a:solidFill>
              </a:rPr>
              <a:t>keV</a:t>
            </a:r>
            <a:r>
              <a:rPr lang="de-CH" dirty="0" smtClean="0">
                <a:solidFill>
                  <a:srgbClr val="FF0000"/>
                </a:solidFill>
              </a:rPr>
              <a:t>)</a:t>
            </a:r>
            <a:r>
              <a:rPr lang="de-CH" dirty="0" smtClean="0"/>
              <a:t> 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430" y="5729335"/>
            <a:ext cx="2324100" cy="10953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6153908" y="5728930"/>
            <a:ext cx="2113621" cy="473143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994369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1"/>
</p:tagLst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</Words>
  <Application>Microsoft Office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 PowerPoint Master english</vt:lpstr>
      <vt:lpstr>PowerPoint Presentation</vt:lpstr>
      <vt:lpstr>Schedule KW27</vt:lpstr>
      <vt:lpstr>JF correlations</vt:lpstr>
      <vt:lpstr>Timing tests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Instiut</dc:creator>
  <cp:lastModifiedBy>Cirelli Claudio</cp:lastModifiedBy>
  <cp:revision>1392</cp:revision>
  <cp:lastPrinted>2015-07-23T13:50:07Z</cp:lastPrinted>
  <dcterms:created xsi:type="dcterms:W3CDTF">2015-06-09T12:31:54Z</dcterms:created>
  <dcterms:modified xsi:type="dcterms:W3CDTF">2020-07-06T10:07:26Z</dcterms:modified>
</cp:coreProperties>
</file>