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66" r:id="rId2"/>
    <p:sldId id="256" r:id="rId3"/>
    <p:sldId id="269" r:id="rId4"/>
    <p:sldId id="270" r:id="rId5"/>
    <p:sldId id="267" r:id="rId6"/>
    <p:sldId id="268" r:id="rId7"/>
    <p:sldId id="271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900"/>
      </a:spcBef>
      <a:spcAft>
        <a:spcPts val="0"/>
      </a:spcAft>
      <a:buClrTx/>
      <a:buSzTx/>
      <a:buFontTx/>
      <a:buNone/>
      <a:tabLst/>
      <a:defRPr kumimoji="0" sz="1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EECCA"/>
          </a:solidFill>
        </a:fill>
      </a:tcStyle>
    </a:wholeTbl>
    <a:band2H>
      <a:tcTxStyle/>
      <a:tcStyle>
        <a:tcBdr/>
        <a:fill>
          <a:solidFill>
            <a:srgbClr val="FFF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ACACA"/>
          </a:solidFill>
        </a:fill>
      </a:tcStyle>
    </a:wholeTbl>
    <a:band2H>
      <a:tcTxStyle/>
      <a:tcStyle>
        <a:tcBdr/>
        <a:fill>
          <a:solidFill>
            <a:srgbClr val="F5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5CB"/>
          </a:solidFill>
        </a:fill>
      </a:tcStyle>
    </a:wholeTbl>
    <a:band2H>
      <a:tcTxStyle/>
      <a:tcStyle>
        <a:tcBdr/>
        <a:fill>
          <a:solidFill>
            <a:srgbClr val="E7EB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/>
    <p:restoredTop sz="94714"/>
  </p:normalViewPr>
  <p:slideViewPr>
    <p:cSldViewPr snapToGrid="0">
      <p:cViewPr>
        <p:scale>
          <a:sx n="90" d="100"/>
          <a:sy n="90" d="100"/>
        </p:scale>
        <p:origin x="824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000">
        <a:latin typeface="+mj-lt"/>
        <a:ea typeface="+mj-ea"/>
        <a:cs typeface="+mj-cs"/>
        <a:sym typeface="Calibri"/>
      </a:defRPr>
    </a:lvl1pPr>
    <a:lvl2pPr indent="228600" latinLnBrk="0">
      <a:defRPr sz="1000">
        <a:latin typeface="+mj-lt"/>
        <a:ea typeface="+mj-ea"/>
        <a:cs typeface="+mj-cs"/>
        <a:sym typeface="Calibri"/>
      </a:defRPr>
    </a:lvl2pPr>
    <a:lvl3pPr indent="457200" latinLnBrk="0">
      <a:defRPr sz="1000">
        <a:latin typeface="+mj-lt"/>
        <a:ea typeface="+mj-ea"/>
        <a:cs typeface="+mj-cs"/>
        <a:sym typeface="Calibri"/>
      </a:defRPr>
    </a:lvl3pPr>
    <a:lvl4pPr indent="685800" latinLnBrk="0">
      <a:defRPr sz="1000">
        <a:latin typeface="+mj-lt"/>
        <a:ea typeface="+mj-ea"/>
        <a:cs typeface="+mj-cs"/>
        <a:sym typeface="Calibri"/>
      </a:defRPr>
    </a:lvl4pPr>
    <a:lvl5pPr indent="914400" latinLnBrk="0">
      <a:defRPr sz="1000">
        <a:latin typeface="+mj-lt"/>
        <a:ea typeface="+mj-ea"/>
        <a:cs typeface="+mj-cs"/>
        <a:sym typeface="Calibri"/>
      </a:defRPr>
    </a:lvl5pPr>
    <a:lvl6pPr indent="1143000" latinLnBrk="0">
      <a:defRPr sz="1000">
        <a:latin typeface="+mj-lt"/>
        <a:ea typeface="+mj-ea"/>
        <a:cs typeface="+mj-cs"/>
        <a:sym typeface="Calibri"/>
      </a:defRPr>
    </a:lvl6pPr>
    <a:lvl7pPr indent="1371600" latinLnBrk="0">
      <a:defRPr sz="1000">
        <a:latin typeface="+mj-lt"/>
        <a:ea typeface="+mj-ea"/>
        <a:cs typeface="+mj-cs"/>
        <a:sym typeface="Calibri"/>
      </a:defRPr>
    </a:lvl7pPr>
    <a:lvl8pPr indent="1600200" latinLnBrk="0">
      <a:defRPr sz="1000">
        <a:latin typeface="+mj-lt"/>
        <a:ea typeface="+mj-ea"/>
        <a:cs typeface="+mj-cs"/>
        <a:sym typeface="Calibri"/>
      </a:defRPr>
    </a:lvl8pPr>
    <a:lvl9pPr indent="1828800" latinLnBrk="0">
      <a:defRPr sz="10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hteck 12"/>
          <p:cNvSpPr/>
          <p:nvPr/>
        </p:nvSpPr>
        <p:spPr>
          <a:xfrm>
            <a:off x="0" y="1412874"/>
            <a:ext cx="720725" cy="727907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73" name="Bild 14" descr="Bild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7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5" name="Rechteck 6"/>
          <p:cNvSpPr/>
          <p:nvPr/>
        </p:nvSpPr>
        <p:spPr>
          <a:xfrm>
            <a:off x="827087" y="1412875"/>
            <a:ext cx="8066086" cy="5184775"/>
          </a:xfrm>
          <a:prstGeom prst="rect">
            <a:avLst/>
          </a:prstGeom>
          <a:solidFill>
            <a:srgbClr val="E5E5E5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7" y="1019811"/>
            <a:ext cx="8370755" cy="5579108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27087" y="1019810"/>
            <a:ext cx="2289713" cy="5577841"/>
          </a:xfrm>
          <a:prstGeom prst="rect">
            <a:avLst/>
          </a:prstGeom>
          <a:solidFill>
            <a:srgbClr val="FFFFFF">
              <a:alpha val="75000"/>
            </a:srgbClr>
          </a:solidFill>
        </p:spPr>
        <p:txBody>
          <a:bodyPr lIns="36000" tIns="36000" rIns="36000" bIns="3600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86" name="Bild 14" descr="Bild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Rechteck 14"/>
          <p:cNvSpPr/>
          <p:nvPr/>
        </p:nvSpPr>
        <p:spPr>
          <a:xfrm>
            <a:off x="0" y="1019810"/>
            <a:ext cx="720725" cy="727907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2"/>
          <p:cNvSpPr/>
          <p:nvPr/>
        </p:nvSpPr>
        <p:spPr>
          <a:xfrm>
            <a:off x="0" y="1412874"/>
            <a:ext cx="720725" cy="727907"/>
          </a:xfrm>
          <a:prstGeom prst="rect">
            <a:avLst/>
          </a:prstGeom>
          <a:solidFill>
            <a:srgbClr val="B9B9B9"/>
          </a:solidFill>
          <a:ln w="12700">
            <a:miter lim="400000"/>
          </a:ln>
        </p:spPr>
        <p:txBody>
          <a:bodyPr lIns="45718" tIns="45718" rIns="45718" bIns="45718"/>
          <a:lstStyle/>
          <a:p>
            <a:pPr>
              <a:spcBef>
                <a:spcPts val="0"/>
              </a:spcBef>
              <a:defRPr sz="2400">
                <a:latin typeface="Times"/>
                <a:ea typeface="Times"/>
                <a:cs typeface="Times"/>
                <a:sym typeface="Times"/>
              </a:defRPr>
            </a:pPr>
            <a:endParaRPr/>
          </a:p>
        </p:txBody>
      </p:sp>
      <p:pic>
        <p:nvPicPr>
          <p:cNvPr id="3" name="Bild 14" descr="Bild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800" y="285750"/>
            <a:ext cx="1016000" cy="36195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1042987" y="1341437"/>
            <a:ext cx="7742240" cy="46799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06312" y="6661150"/>
            <a:ext cx="132582" cy="1270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spcBef>
                <a:spcPts val="0"/>
              </a:spcBef>
              <a:defRPr sz="9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4" r:id="rId2"/>
    <p:sldLayoutId id="2147483655" r:id="rId3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500" b="0" i="0" u="none" strike="noStrike" cap="none" spc="0" baseline="0">
          <a:solidFill>
            <a:srgbClr val="686868"/>
          </a:solidFill>
          <a:uFillTx/>
          <a:latin typeface="Georgia"/>
          <a:ea typeface="Georgia"/>
          <a:cs typeface="Georgia"/>
          <a:sym typeface="Georgia"/>
        </a:defRPr>
      </a:lvl9pPr>
    </p:titleStyle>
    <p:bodyStyle>
      <a:lvl1pPr marL="1778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35560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539750" marR="0" indent="-18415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7175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895350" marR="0" indent="-177800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09716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1280120" marR="0" indent="-205383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1459111" marR="0" indent="-201811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1636709" marR="0" indent="-200024" algn="l" defTabSz="914400" rtl="0" latinLnBrk="0">
        <a:lnSpc>
          <a:spcPct val="110000"/>
        </a:lnSpc>
        <a:spcBef>
          <a:spcPts val="0"/>
        </a:spcBef>
        <a:spcAft>
          <a:spcPts val="0"/>
        </a:spcAft>
        <a:buClr>
          <a:srgbClr val="000000"/>
        </a:buClr>
        <a:buSzPct val="100000"/>
        <a:buFont typeface="Arial"/>
        <a:buChar char="−"/>
        <a:tabLst/>
        <a:defRPr sz="1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905327A-9F59-E64E-9F26-4942134CC77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22" t="24188" r="19866" b="18792"/>
          <a:stretch/>
        </p:blipFill>
        <p:spPr>
          <a:xfrm>
            <a:off x="-20715" y="2148895"/>
            <a:ext cx="9187575" cy="3909014"/>
          </a:xfrm>
          <a:prstGeom prst="rect">
            <a:avLst/>
          </a:prstGeom>
        </p:spPr>
      </p:pic>
      <p:sp>
        <p:nvSpPr>
          <p:cNvPr id="4" name="Down Arrow 3">
            <a:extLst>
              <a:ext uri="{FF2B5EF4-FFF2-40B4-BE49-F238E27FC236}">
                <a16:creationId xmlns:a16="http://schemas.microsoft.com/office/drawing/2014/main" id="{C0159121-9FBE-0F48-A18D-4A52E8024836}"/>
              </a:ext>
            </a:extLst>
          </p:cNvPr>
          <p:cNvSpPr/>
          <p:nvPr/>
        </p:nvSpPr>
        <p:spPr>
          <a:xfrm>
            <a:off x="7708191" y="1910755"/>
            <a:ext cx="314325" cy="70138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200">
              <a:solidFill>
                <a:srgbClr val="FFC000"/>
              </a:solidFill>
            </a:endParaRPr>
          </a:p>
        </p:txBody>
      </p:sp>
      <p:sp>
        <p:nvSpPr>
          <p:cNvPr id="7" name="Down Arrow 6">
            <a:extLst>
              <a:ext uri="{FF2B5EF4-FFF2-40B4-BE49-F238E27FC236}">
                <a16:creationId xmlns:a16="http://schemas.microsoft.com/office/drawing/2014/main" id="{5D338BF2-3357-7442-AB36-F2A5460CB920}"/>
              </a:ext>
            </a:extLst>
          </p:cNvPr>
          <p:cNvSpPr/>
          <p:nvPr/>
        </p:nvSpPr>
        <p:spPr>
          <a:xfrm>
            <a:off x="5553285" y="1910755"/>
            <a:ext cx="314325" cy="959781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200">
              <a:solidFill>
                <a:srgbClr val="FFC000"/>
              </a:solidFill>
            </a:endParaRPr>
          </a:p>
        </p:txBody>
      </p:sp>
      <p:sp>
        <p:nvSpPr>
          <p:cNvPr id="8" name="Down Arrow 7">
            <a:extLst>
              <a:ext uri="{FF2B5EF4-FFF2-40B4-BE49-F238E27FC236}">
                <a16:creationId xmlns:a16="http://schemas.microsoft.com/office/drawing/2014/main" id="{70AA58AF-1785-6944-93B9-A7A4597F6137}"/>
              </a:ext>
            </a:extLst>
          </p:cNvPr>
          <p:cNvSpPr/>
          <p:nvPr/>
        </p:nvSpPr>
        <p:spPr>
          <a:xfrm>
            <a:off x="1525860" y="1910755"/>
            <a:ext cx="254221" cy="1180460"/>
          </a:xfrm>
          <a:prstGeom prst="downArrow">
            <a:avLst>
              <a:gd name="adj1" fmla="val 67793"/>
              <a:gd name="adj2" fmla="val 5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200">
              <a:solidFill>
                <a:srgbClr val="FFC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22CE60A-F7FC-AE4A-AE48-E69562591C06}"/>
              </a:ext>
            </a:extLst>
          </p:cNvPr>
          <p:cNvSpPr txBox="1"/>
          <p:nvPr/>
        </p:nvSpPr>
        <p:spPr>
          <a:xfrm>
            <a:off x="870012" y="959279"/>
            <a:ext cx="1601723" cy="8540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Photon spectrometer</a:t>
            </a:r>
            <a:r>
              <a:rPr lang="en-US" dirty="0"/>
              <a:t> (SLS, T. Schmitt)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9" name="Down Arrow 8">
            <a:extLst>
              <a:ext uri="{FF2B5EF4-FFF2-40B4-BE49-F238E27FC236}">
                <a16:creationId xmlns:a16="http://schemas.microsoft.com/office/drawing/2014/main" id="{B4293786-DECC-244B-92DF-2ED841783DEE}"/>
              </a:ext>
            </a:extLst>
          </p:cNvPr>
          <p:cNvSpPr/>
          <p:nvPr/>
        </p:nvSpPr>
        <p:spPr>
          <a:xfrm>
            <a:off x="3301320" y="1910755"/>
            <a:ext cx="254221" cy="1180460"/>
          </a:xfrm>
          <a:prstGeom prst="downArrow">
            <a:avLst>
              <a:gd name="adj1" fmla="val 67793"/>
              <a:gd name="adj2" fmla="val 50000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200">
              <a:solidFill>
                <a:srgbClr val="FFC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271C18-9439-A04B-92A3-1B1639E26A0E}"/>
              </a:ext>
            </a:extLst>
          </p:cNvPr>
          <p:cNvSpPr txBox="1"/>
          <p:nvPr/>
        </p:nvSpPr>
        <p:spPr>
          <a:xfrm>
            <a:off x="2473740" y="1072037"/>
            <a:ext cx="1909380" cy="6078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Ion Time-of-Flight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spectrometer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EB25AD-F844-9E46-BDD3-1B1B6C0ADEBD}"/>
              </a:ext>
            </a:extLst>
          </p:cNvPr>
          <p:cNvSpPr txBox="1"/>
          <p:nvPr/>
        </p:nvSpPr>
        <p:spPr>
          <a:xfrm>
            <a:off x="6898994" y="1069342"/>
            <a:ext cx="1909380" cy="6078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Beam manipulation and zone plates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A65935-DF12-FC4F-87FF-8C42A9675F73}"/>
              </a:ext>
            </a:extLst>
          </p:cNvPr>
          <p:cNvSpPr txBox="1"/>
          <p:nvPr/>
        </p:nvSpPr>
        <p:spPr>
          <a:xfrm>
            <a:off x="4736707" y="1217919"/>
            <a:ext cx="190938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Electron analyzer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36A0794F-2500-5E4C-B695-131791B1017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GB" dirty="0" err="1"/>
              <a:t>Maloja</a:t>
            </a:r>
            <a:r>
              <a:rPr lang="en-GB" dirty="0"/>
              <a:t> Setup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183496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2"/>
          <p:cNvSpPr txBox="1">
            <a:spLocks noGrp="1"/>
          </p:cNvSpPr>
          <p:nvPr>
            <p:ph type="title"/>
          </p:nvPr>
        </p:nvSpPr>
        <p:spPr>
          <a:xfrm>
            <a:off x="2077198" y="291600"/>
            <a:ext cx="6708028" cy="508501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dirty="0"/>
              <a:t>Photon Energy Calibration with Electron Spectrometer</a:t>
            </a:r>
            <a:endParaRPr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5898EC-A112-DD41-BF0F-B1F6869630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t="14002" r="3923" b="2194"/>
          <a:stretch/>
        </p:blipFill>
        <p:spPr>
          <a:xfrm>
            <a:off x="21499" y="1314454"/>
            <a:ext cx="9158154" cy="55075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FAAA6F-35A4-8D46-93C0-3016457960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17" t="10546" r="8126"/>
          <a:stretch/>
        </p:blipFill>
        <p:spPr>
          <a:xfrm>
            <a:off x="5358637" y="709574"/>
            <a:ext cx="3585340" cy="251613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083A30C-415E-D244-93D7-8318B434121C}"/>
              </a:ext>
            </a:extLst>
          </p:cNvPr>
          <p:cNvSpPr/>
          <p:nvPr/>
        </p:nvSpPr>
        <p:spPr>
          <a:xfrm>
            <a:off x="5376905" y="695286"/>
            <a:ext cx="3585340" cy="2544706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CF7B9F-A4EF-F84E-8EF0-C82A3B0FCAC0}"/>
              </a:ext>
            </a:extLst>
          </p:cNvPr>
          <p:cNvSpPr txBox="1"/>
          <p:nvPr/>
        </p:nvSpPr>
        <p:spPr>
          <a:xfrm>
            <a:off x="139084" y="1543050"/>
            <a:ext cx="1600200" cy="6078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Ar</a:t>
            </a:r>
            <a:r>
              <a:rPr lang="en-US" dirty="0"/>
              <a:t>(2p</a:t>
            </a:r>
            <a:r>
              <a:rPr lang="en-US" baseline="30000" dirty="0"/>
              <a:t>-1</a:t>
            </a:r>
            <a:r>
              <a:rPr lang="en-US" dirty="0"/>
              <a:t>) 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Auger electrons 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AA1500B-AE44-5E4A-A1B7-3B38AF6F2A7E}"/>
              </a:ext>
            </a:extLst>
          </p:cNvPr>
          <p:cNvSpPr/>
          <p:nvPr/>
        </p:nvSpPr>
        <p:spPr>
          <a:xfrm>
            <a:off x="1736048" y="1314454"/>
            <a:ext cx="1207180" cy="5086346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317686E-F1E6-C94F-A348-DEC9F3D2E84C}"/>
              </a:ext>
            </a:extLst>
          </p:cNvPr>
          <p:cNvSpPr txBox="1"/>
          <p:nvPr/>
        </p:nvSpPr>
        <p:spPr>
          <a:xfrm>
            <a:off x="7301618" y="4458274"/>
            <a:ext cx="1270810" cy="8540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Ar</a:t>
            </a:r>
            <a:r>
              <a:rPr lang="en-US" dirty="0"/>
              <a:t>(2p) p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hoto electrons at 540 eV</a:t>
            </a:r>
          </a:p>
        </p:txBody>
      </p:sp>
      <p:cxnSp>
        <p:nvCxnSpPr>
          <p:cNvPr id="16" name="Gerade Verbindung mit Pfeil 53">
            <a:extLst>
              <a:ext uri="{FF2B5EF4-FFF2-40B4-BE49-F238E27FC236}">
                <a16:creationId xmlns:a16="http://schemas.microsoft.com/office/drawing/2014/main" id="{EDF44D10-DB39-C74D-A02C-753E44EF45A1}"/>
              </a:ext>
            </a:extLst>
          </p:cNvPr>
          <p:cNvCxnSpPr>
            <a:cxnSpLocks/>
          </p:cNvCxnSpPr>
          <p:nvPr/>
        </p:nvCxnSpPr>
        <p:spPr>
          <a:xfrm flipH="1">
            <a:off x="3071814" y="1034549"/>
            <a:ext cx="2069415" cy="50850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1B72F128-4B3F-4A49-B11B-69BC607EC61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63" t="12279" r="27026" b="2770"/>
          <a:stretch/>
        </p:blipFill>
        <p:spPr>
          <a:xfrm>
            <a:off x="3614742" y="3237679"/>
            <a:ext cx="3071808" cy="277549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74C5E77B-26D5-5442-A95C-E154872AFF63}"/>
              </a:ext>
            </a:extLst>
          </p:cNvPr>
          <p:cNvSpPr/>
          <p:nvPr/>
        </p:nvSpPr>
        <p:spPr>
          <a:xfrm>
            <a:off x="3615154" y="3225704"/>
            <a:ext cx="3089664" cy="2824724"/>
          </a:xfrm>
          <a:prstGeom prst="rect">
            <a:avLst/>
          </a:prstGeom>
          <a:noFill/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8" tIns="45718" rIns="45718" bIns="45718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C305802-716D-A446-8C47-8BDD46F7CA4C}"/>
              </a:ext>
            </a:extLst>
          </p:cNvPr>
          <p:cNvSpPr/>
          <p:nvPr/>
        </p:nvSpPr>
        <p:spPr>
          <a:xfrm>
            <a:off x="5378555" y="3259723"/>
            <a:ext cx="13628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Energy scan 2 eV increment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666B7AC-286C-7B41-96F1-112B067ADC3D}"/>
              </a:ext>
            </a:extLst>
          </p:cNvPr>
          <p:cNvSpPr txBox="1"/>
          <p:nvPr/>
        </p:nvSpPr>
        <p:spPr>
          <a:xfrm>
            <a:off x="3714750" y="3259723"/>
            <a:ext cx="857250" cy="6078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Photo electrons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5193FEA-6117-2E4A-85E5-AC9036FDA3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1623" y="1391742"/>
            <a:ext cx="2143498" cy="765675"/>
          </a:xfrm>
        </p:spPr>
        <p:txBody>
          <a:bodyPr>
            <a:normAutofit/>
          </a:bodyPr>
          <a:lstStyle/>
          <a:p>
            <a:r>
              <a:rPr lang="en-US" dirty="0"/>
              <a:t>Single Shot Spectra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752F5-0ECE-0E4F-8A2F-7D66EBCEBD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0778" y="171450"/>
            <a:ext cx="6101658" cy="342584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2FD3C8-20EC-C148-B824-5027B49625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714" y="3736129"/>
            <a:ext cx="7150846" cy="31385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686D46-4B10-1B47-9DD2-27525D84793E}"/>
              </a:ext>
            </a:extLst>
          </p:cNvPr>
          <p:cNvSpPr txBox="1"/>
          <p:nvPr/>
        </p:nvSpPr>
        <p:spPr>
          <a:xfrm>
            <a:off x="4572006" y="401446"/>
            <a:ext cx="2898229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Photo electron spectrum Ne(2s)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0C12C5-59DD-544E-9734-5764EF4216E6}"/>
              </a:ext>
            </a:extLst>
          </p:cNvPr>
          <p:cNvSpPr/>
          <p:nvPr/>
        </p:nvSpPr>
        <p:spPr>
          <a:xfrm>
            <a:off x="6095995" y="4374148"/>
            <a:ext cx="17363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Photon spectrum</a:t>
            </a:r>
          </a:p>
        </p:txBody>
      </p:sp>
    </p:spTree>
    <p:extLst>
      <p:ext uri="{BB962C8B-B14F-4D97-AF65-F5344CB8AC3E}">
        <p14:creationId xmlns:p14="http://schemas.microsoft.com/office/powerpoint/2010/main" val="173864410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61395B8-4CEF-EA41-971D-B10739D8487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2" t="8574" r="2823" b="4360"/>
          <a:stretch/>
        </p:blipFill>
        <p:spPr>
          <a:xfrm>
            <a:off x="500063" y="528637"/>
            <a:ext cx="4200525" cy="63722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F6D09CF-C9F3-F749-BE88-2F6F054B4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Shot Spectra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679F23-03B1-8C45-84D7-FB3598C7943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0" t="7880" r="8316" b="5894"/>
          <a:stretch/>
        </p:blipFill>
        <p:spPr>
          <a:xfrm>
            <a:off x="4956179" y="433125"/>
            <a:ext cx="3930646" cy="6391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DF19E4-4FD5-7947-858B-33AD82131AEF}"/>
              </a:ext>
            </a:extLst>
          </p:cNvPr>
          <p:cNvSpPr txBox="1"/>
          <p:nvPr/>
        </p:nvSpPr>
        <p:spPr>
          <a:xfrm>
            <a:off x="1197593" y="800101"/>
            <a:ext cx="751809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Photons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BF92DB-CFAF-EB45-96FF-49DF53FB6EE1}"/>
              </a:ext>
            </a:extLst>
          </p:cNvPr>
          <p:cNvSpPr txBox="1"/>
          <p:nvPr/>
        </p:nvSpPr>
        <p:spPr>
          <a:xfrm>
            <a:off x="7257620" y="760807"/>
            <a:ext cx="1447512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Photo Electrons</a:t>
            </a:r>
          </a:p>
        </p:txBody>
      </p:sp>
    </p:spTree>
    <p:extLst>
      <p:ext uri="{BB962C8B-B14F-4D97-AF65-F5344CB8AC3E}">
        <p14:creationId xmlns:p14="http://schemas.microsoft.com/office/powerpoint/2010/main" val="242393236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6FC81BC-DD35-AB4B-BAD0-216857288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Zone Plate Focus for Electron Spectrometer</a:t>
            </a:r>
          </a:p>
        </p:txBody>
      </p:sp>
      <p:pic>
        <p:nvPicPr>
          <p:cNvPr id="4" name="Grafik 50">
            <a:extLst>
              <a:ext uri="{FF2B5EF4-FFF2-40B4-BE49-F238E27FC236}">
                <a16:creationId xmlns:a16="http://schemas.microsoft.com/office/drawing/2014/main" id="{8F3066EE-40BF-E544-A361-609CD58407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89" y="723845"/>
            <a:ext cx="3594729" cy="2696047"/>
          </a:xfrm>
          <a:prstGeom prst="rect">
            <a:avLst/>
          </a:prstGeom>
        </p:spPr>
      </p:pic>
      <p:cxnSp>
        <p:nvCxnSpPr>
          <p:cNvPr id="5" name="Gerade Verbindung mit Pfeil 53">
            <a:extLst>
              <a:ext uri="{FF2B5EF4-FFF2-40B4-BE49-F238E27FC236}">
                <a16:creationId xmlns:a16="http://schemas.microsoft.com/office/drawing/2014/main" id="{BC6F689A-7717-8143-A18A-B3BBC9EDD3B8}"/>
              </a:ext>
            </a:extLst>
          </p:cNvPr>
          <p:cNvCxnSpPr>
            <a:cxnSpLocks/>
          </p:cNvCxnSpPr>
          <p:nvPr/>
        </p:nvCxnSpPr>
        <p:spPr>
          <a:xfrm flipH="1" flipV="1">
            <a:off x="3183289" y="2685227"/>
            <a:ext cx="252028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4">
            <a:extLst>
              <a:ext uri="{FF2B5EF4-FFF2-40B4-BE49-F238E27FC236}">
                <a16:creationId xmlns:a16="http://schemas.microsoft.com/office/drawing/2014/main" id="{7ABED3DA-516D-AA42-8CE6-43E04B114BDE}"/>
              </a:ext>
            </a:extLst>
          </p:cNvPr>
          <p:cNvSpPr txBox="1"/>
          <p:nvPr/>
        </p:nvSpPr>
        <p:spPr>
          <a:xfrm rot="4543758">
            <a:off x="3095848" y="3013759"/>
            <a:ext cx="758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FF0000"/>
                </a:solidFill>
              </a:rPr>
              <a:t>XFEL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88CB48-574B-FB4C-B87B-503E45BF923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25" t="22334" r="10000" b="12167"/>
          <a:stretch/>
        </p:blipFill>
        <p:spPr>
          <a:xfrm>
            <a:off x="4499375" y="1979379"/>
            <a:ext cx="4493146" cy="38138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285BF5-6289-6D4F-BE8C-66391D7426BC}"/>
              </a:ext>
            </a:extLst>
          </p:cNvPr>
          <p:cNvSpPr txBox="1"/>
          <p:nvPr/>
        </p:nvSpPr>
        <p:spPr>
          <a:xfrm>
            <a:off x="5393534" y="2800198"/>
            <a:ext cx="2588850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Zone plate focus in chamber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DEBC8AA-CFAF-FA48-88E1-FB1C4616D298}"/>
              </a:ext>
            </a:extLst>
          </p:cNvPr>
          <p:cNvCxnSpPr>
            <a:cxnSpLocks/>
          </p:cNvCxnSpPr>
          <p:nvPr/>
        </p:nvCxnSpPr>
        <p:spPr>
          <a:xfrm flipV="1">
            <a:off x="5920740" y="3709026"/>
            <a:ext cx="434340" cy="3810"/>
          </a:xfrm>
          <a:prstGeom prst="straightConnector1">
            <a:avLst/>
          </a:prstGeom>
          <a:noFill/>
          <a:ln w="25400" cap="flat">
            <a:solidFill>
              <a:schemeClr val="bg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D8D9B64-2961-0745-A455-A7C12ACABCD5}"/>
              </a:ext>
            </a:extLst>
          </p:cNvPr>
          <p:cNvCxnSpPr>
            <a:cxnSpLocks/>
          </p:cNvCxnSpPr>
          <p:nvPr/>
        </p:nvCxnSpPr>
        <p:spPr>
          <a:xfrm flipH="1">
            <a:off x="6656070" y="3709026"/>
            <a:ext cx="419100" cy="3810"/>
          </a:xfrm>
          <a:prstGeom prst="straightConnector1">
            <a:avLst/>
          </a:prstGeom>
          <a:noFill/>
          <a:ln w="25400" cap="flat">
            <a:solidFill>
              <a:schemeClr val="bg1"/>
            </a:solidFill>
            <a:prstDash val="solid"/>
            <a:round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EF3EB6D-5518-BC40-8872-46028D1EF74F}"/>
              </a:ext>
            </a:extLst>
          </p:cNvPr>
          <p:cNvSpPr txBox="1"/>
          <p:nvPr/>
        </p:nvSpPr>
        <p:spPr>
          <a:xfrm>
            <a:off x="6127283" y="3990602"/>
            <a:ext cx="787075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>
                <a:solidFill>
                  <a:schemeClr val="bg1"/>
                </a:solidFill>
              </a:rPr>
              <a:t>c</a:t>
            </a: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 30um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549808B-B239-4B49-B2E5-36A72862782B}"/>
              </a:ext>
            </a:extLst>
          </p:cNvPr>
          <p:cNvSpPr txBox="1"/>
          <p:nvPr/>
        </p:nvSpPr>
        <p:spPr>
          <a:xfrm>
            <a:off x="5100793" y="771610"/>
            <a:ext cx="3012758" cy="9694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Electron spectra were greatly improved with focused beam</a:t>
            </a:r>
          </a:p>
          <a:p>
            <a:pPr marL="285750" marR="0" indent="-28575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dirty="0"/>
              <a:t>No multi-photon signal yet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grpSp>
        <p:nvGrpSpPr>
          <p:cNvPr id="45" name="Gruppieren 45">
            <a:extLst>
              <a:ext uri="{FF2B5EF4-FFF2-40B4-BE49-F238E27FC236}">
                <a16:creationId xmlns:a16="http://schemas.microsoft.com/office/drawing/2014/main" id="{F298F465-5912-8D4D-9827-54B5C42B9F0D}"/>
              </a:ext>
            </a:extLst>
          </p:cNvPr>
          <p:cNvGrpSpPr/>
          <p:nvPr/>
        </p:nvGrpSpPr>
        <p:grpSpPr>
          <a:xfrm>
            <a:off x="367733" y="3611882"/>
            <a:ext cx="3370419" cy="3337077"/>
            <a:chOff x="6098455" y="3615396"/>
            <a:chExt cx="2532420" cy="2507368"/>
          </a:xfrm>
        </p:grpSpPr>
        <p:pic>
          <p:nvPicPr>
            <p:cNvPr id="46" name="Inhaltsplatzhalter 3">
              <a:extLst>
                <a:ext uri="{FF2B5EF4-FFF2-40B4-BE49-F238E27FC236}">
                  <a16:creationId xmlns:a16="http://schemas.microsoft.com/office/drawing/2014/main" id="{755F7554-C7E0-154D-B5CC-4C72FB67F6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89" t="23623" r="8644" b="12413"/>
            <a:stretch/>
          </p:blipFill>
          <p:spPr>
            <a:xfrm>
              <a:off x="6098455" y="4149080"/>
              <a:ext cx="2532420" cy="1440000"/>
            </a:xfrm>
            <a:prstGeom prst="rect">
              <a:avLst/>
            </a:prstGeom>
          </p:spPr>
        </p:pic>
        <p:sp>
          <p:nvSpPr>
            <p:cNvPr id="47" name="Textfeld 29">
              <a:extLst>
                <a:ext uri="{FF2B5EF4-FFF2-40B4-BE49-F238E27FC236}">
                  <a16:creationId xmlns:a16="http://schemas.microsoft.com/office/drawing/2014/main" id="{0E91C044-1AFB-E94B-B534-61085E7B8278}"/>
                </a:ext>
              </a:extLst>
            </p:cNvPr>
            <p:cNvSpPr txBox="1"/>
            <p:nvPr/>
          </p:nvSpPr>
          <p:spPr>
            <a:xfrm>
              <a:off x="7679903" y="3615396"/>
              <a:ext cx="78579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050" dirty="0"/>
                <a:t>Zone </a:t>
              </a:r>
              <a:r>
                <a:rPr lang="de-CH" sz="1050" dirty="0" err="1"/>
                <a:t>plate</a:t>
              </a:r>
              <a:br>
                <a:rPr lang="de-CH" sz="1050" dirty="0"/>
              </a:br>
              <a:r>
                <a:rPr lang="de-CH" sz="1050" dirty="0" err="1"/>
                <a:t>for</a:t>
              </a:r>
              <a:r>
                <a:rPr lang="de-CH" sz="1050" dirty="0"/>
                <a:t> 530 eV </a:t>
              </a:r>
            </a:p>
          </p:txBody>
        </p:sp>
        <p:cxnSp>
          <p:nvCxnSpPr>
            <p:cNvPr id="48" name="Gerade Verbindung mit Pfeil 30">
              <a:extLst>
                <a:ext uri="{FF2B5EF4-FFF2-40B4-BE49-F238E27FC236}">
                  <a16:creationId xmlns:a16="http://schemas.microsoft.com/office/drawing/2014/main" id="{ABE66FF2-7919-3C4D-AD4A-EB0121F75632}"/>
                </a:ext>
              </a:extLst>
            </p:cNvPr>
            <p:cNvCxnSpPr>
              <a:stCxn id="47" idx="2"/>
            </p:cNvCxnSpPr>
            <p:nvPr/>
          </p:nvCxnSpPr>
          <p:spPr>
            <a:xfrm flipH="1">
              <a:off x="7759226" y="4030894"/>
              <a:ext cx="313573" cy="40621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feld 33">
              <a:extLst>
                <a:ext uri="{FF2B5EF4-FFF2-40B4-BE49-F238E27FC236}">
                  <a16:creationId xmlns:a16="http://schemas.microsoft.com/office/drawing/2014/main" id="{692D1DBE-B485-6E42-AD39-9DEF278C9816}"/>
                </a:ext>
              </a:extLst>
            </p:cNvPr>
            <p:cNvSpPr txBox="1"/>
            <p:nvPr/>
          </p:nvSpPr>
          <p:spPr>
            <a:xfrm>
              <a:off x="6478230" y="5707266"/>
              <a:ext cx="78579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050" dirty="0"/>
                <a:t>Zone </a:t>
              </a:r>
              <a:r>
                <a:rPr lang="de-CH" sz="1050" dirty="0" err="1"/>
                <a:t>plate</a:t>
              </a:r>
              <a:br>
                <a:rPr lang="de-CH" sz="1050" dirty="0"/>
              </a:br>
              <a:r>
                <a:rPr lang="de-CH" sz="1050" dirty="0" err="1"/>
                <a:t>for</a:t>
              </a:r>
              <a:r>
                <a:rPr lang="de-CH" sz="1050" dirty="0"/>
                <a:t> 870 eV </a:t>
              </a:r>
            </a:p>
          </p:txBody>
        </p:sp>
        <p:sp>
          <p:nvSpPr>
            <p:cNvPr id="50" name="Textfeld 34">
              <a:extLst>
                <a:ext uri="{FF2B5EF4-FFF2-40B4-BE49-F238E27FC236}">
                  <a16:creationId xmlns:a16="http://schemas.microsoft.com/office/drawing/2014/main" id="{4878CA40-F719-2B48-9D2F-A08D08E4E37B}"/>
                </a:ext>
              </a:extLst>
            </p:cNvPr>
            <p:cNvSpPr txBox="1"/>
            <p:nvPr/>
          </p:nvSpPr>
          <p:spPr>
            <a:xfrm>
              <a:off x="6101051" y="3615396"/>
              <a:ext cx="147348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050" dirty="0"/>
                <a:t>YAG, 10 mm x 10 mm, </a:t>
              </a:r>
              <a:br>
                <a:rPr lang="de-CH" sz="1050" dirty="0"/>
              </a:br>
              <a:r>
                <a:rPr lang="de-CH" sz="1050" dirty="0"/>
                <a:t>20 um </a:t>
              </a:r>
              <a:r>
                <a:rPr lang="de-CH" sz="1050" dirty="0" err="1"/>
                <a:t>thick</a:t>
              </a:r>
              <a:endParaRPr lang="de-CH" sz="1050" dirty="0"/>
            </a:p>
          </p:txBody>
        </p:sp>
        <p:sp>
          <p:nvSpPr>
            <p:cNvPr id="51" name="Textfeld 35">
              <a:extLst>
                <a:ext uri="{FF2B5EF4-FFF2-40B4-BE49-F238E27FC236}">
                  <a16:creationId xmlns:a16="http://schemas.microsoft.com/office/drawing/2014/main" id="{8EDEFC55-28F9-5749-9288-9E48FC585BF4}"/>
                </a:ext>
              </a:extLst>
            </p:cNvPr>
            <p:cNvSpPr txBox="1"/>
            <p:nvPr/>
          </p:nvSpPr>
          <p:spPr>
            <a:xfrm>
              <a:off x="7665512" y="5707266"/>
              <a:ext cx="85472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CH" sz="1050" dirty="0"/>
                <a:t>Zone </a:t>
              </a:r>
              <a:r>
                <a:rPr lang="de-CH" sz="1050" dirty="0" err="1"/>
                <a:t>plate</a:t>
              </a:r>
              <a:br>
                <a:rPr lang="de-CH" sz="1050" dirty="0"/>
              </a:br>
              <a:r>
                <a:rPr lang="de-CH" sz="1050" dirty="0" err="1"/>
                <a:t>for</a:t>
              </a:r>
              <a:r>
                <a:rPr lang="de-CH" sz="1050" dirty="0"/>
                <a:t> 1000 eV </a:t>
              </a:r>
            </a:p>
          </p:txBody>
        </p:sp>
        <p:cxnSp>
          <p:nvCxnSpPr>
            <p:cNvPr id="52" name="Gerade Verbindung mit Pfeil 36">
              <a:extLst>
                <a:ext uri="{FF2B5EF4-FFF2-40B4-BE49-F238E27FC236}">
                  <a16:creationId xmlns:a16="http://schemas.microsoft.com/office/drawing/2014/main" id="{C9007C52-64BE-7C4F-99F5-A5A95C44DF37}"/>
                </a:ext>
              </a:extLst>
            </p:cNvPr>
            <p:cNvCxnSpPr>
              <a:stCxn id="51" idx="0"/>
            </p:cNvCxnSpPr>
            <p:nvPr/>
          </p:nvCxnSpPr>
          <p:spPr>
            <a:xfrm flipH="1" flipV="1">
              <a:off x="7788189" y="5299296"/>
              <a:ext cx="304684" cy="40797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mit Pfeil 39">
              <a:extLst>
                <a:ext uri="{FF2B5EF4-FFF2-40B4-BE49-F238E27FC236}">
                  <a16:creationId xmlns:a16="http://schemas.microsoft.com/office/drawing/2014/main" id="{E1DB2690-6F88-BC4A-9FF5-5B33C715FFA8}"/>
                </a:ext>
              </a:extLst>
            </p:cNvPr>
            <p:cNvCxnSpPr>
              <a:stCxn id="49" idx="0"/>
            </p:cNvCxnSpPr>
            <p:nvPr/>
          </p:nvCxnSpPr>
          <p:spPr>
            <a:xfrm flipV="1">
              <a:off x="6871126" y="5265204"/>
              <a:ext cx="240028" cy="44206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mit Pfeil 42">
              <a:extLst>
                <a:ext uri="{FF2B5EF4-FFF2-40B4-BE49-F238E27FC236}">
                  <a16:creationId xmlns:a16="http://schemas.microsoft.com/office/drawing/2014/main" id="{2EAEAE52-537C-6B41-ACEC-ABCE469767E0}"/>
                </a:ext>
              </a:extLst>
            </p:cNvPr>
            <p:cNvCxnSpPr>
              <a:stCxn id="50" idx="2"/>
            </p:cNvCxnSpPr>
            <p:nvPr/>
          </p:nvCxnSpPr>
          <p:spPr>
            <a:xfrm>
              <a:off x="6837791" y="4030894"/>
              <a:ext cx="273363" cy="413029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5" name="Gerade Verbindung mit Pfeil 46">
            <a:extLst>
              <a:ext uri="{FF2B5EF4-FFF2-40B4-BE49-F238E27FC236}">
                <a16:creationId xmlns:a16="http://schemas.microsoft.com/office/drawing/2014/main" id="{BD32FE4F-F1AA-4F4D-9183-F5FA04D576D4}"/>
              </a:ext>
            </a:extLst>
          </p:cNvPr>
          <p:cNvCxnSpPr>
            <a:cxnSpLocks/>
          </p:cNvCxnSpPr>
          <p:nvPr/>
        </p:nvCxnSpPr>
        <p:spPr>
          <a:xfrm flipV="1">
            <a:off x="2246361" y="6141684"/>
            <a:ext cx="508571" cy="1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feld 47">
            <a:extLst>
              <a:ext uri="{FF2B5EF4-FFF2-40B4-BE49-F238E27FC236}">
                <a16:creationId xmlns:a16="http://schemas.microsoft.com/office/drawing/2014/main" id="{93DB0C60-35A6-7A4F-8B46-732A8AC399AE}"/>
              </a:ext>
            </a:extLst>
          </p:cNvPr>
          <p:cNvSpPr txBox="1"/>
          <p:nvPr/>
        </p:nvSpPr>
        <p:spPr>
          <a:xfrm>
            <a:off x="2155087" y="5867882"/>
            <a:ext cx="64472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700" dirty="0">
                <a:solidFill>
                  <a:schemeClr val="bg1"/>
                </a:solidFill>
              </a:rPr>
              <a:t>~12 mm</a:t>
            </a:r>
          </a:p>
        </p:txBody>
      </p:sp>
      <p:sp>
        <p:nvSpPr>
          <p:cNvPr id="57" name="Textfeld 48">
            <a:extLst>
              <a:ext uri="{FF2B5EF4-FFF2-40B4-BE49-F238E27FC236}">
                <a16:creationId xmlns:a16="http://schemas.microsoft.com/office/drawing/2014/main" id="{C55AD3D9-FE30-FA48-9FC9-7697B37EDE24}"/>
              </a:ext>
            </a:extLst>
          </p:cNvPr>
          <p:cNvSpPr txBox="1"/>
          <p:nvPr/>
        </p:nvSpPr>
        <p:spPr>
          <a:xfrm rot="5400000">
            <a:off x="2677662" y="5489299"/>
            <a:ext cx="64472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700" dirty="0">
                <a:solidFill>
                  <a:schemeClr val="bg1"/>
                </a:solidFill>
              </a:rPr>
              <a:t>~12 mm</a:t>
            </a:r>
          </a:p>
        </p:txBody>
      </p:sp>
      <p:cxnSp>
        <p:nvCxnSpPr>
          <p:cNvPr id="58" name="Gerade Verbindung mit Pfeil 49">
            <a:extLst>
              <a:ext uri="{FF2B5EF4-FFF2-40B4-BE49-F238E27FC236}">
                <a16:creationId xmlns:a16="http://schemas.microsoft.com/office/drawing/2014/main" id="{7910DDA6-C329-834F-AC24-ED493EC344CD}"/>
              </a:ext>
            </a:extLst>
          </p:cNvPr>
          <p:cNvCxnSpPr>
            <a:cxnSpLocks/>
          </p:cNvCxnSpPr>
          <p:nvPr/>
        </p:nvCxnSpPr>
        <p:spPr>
          <a:xfrm flipH="1">
            <a:off x="2913088" y="5341173"/>
            <a:ext cx="1" cy="574952"/>
          </a:xfrm>
          <a:prstGeom prst="straightConnector1">
            <a:avLst/>
          </a:prstGeom>
          <a:ln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485B313-3290-2142-AD31-50BBFE6B151F}"/>
              </a:ext>
            </a:extLst>
          </p:cNvPr>
          <p:cNvSpPr txBox="1"/>
          <p:nvPr/>
        </p:nvSpPr>
        <p:spPr>
          <a:xfrm>
            <a:off x="4639223" y="6124370"/>
            <a:ext cx="4353297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Zone plates: Florian Doering, Christian David</a:t>
            </a:r>
          </a:p>
        </p:txBody>
      </p:sp>
    </p:spTree>
    <p:extLst>
      <p:ext uri="{BB962C8B-B14F-4D97-AF65-F5344CB8AC3E}">
        <p14:creationId xmlns:p14="http://schemas.microsoft.com/office/powerpoint/2010/main" val="34444319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BC44830-F69C-1D40-A174-1BF921A5E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Harmonic Content!?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FA1BC67-522D-B74C-A718-EA383A6EE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0840"/>
            <a:ext cx="9144000" cy="492204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B0C8A7-863F-CA43-9CCA-010297528DEA}"/>
              </a:ext>
            </a:extLst>
          </p:cNvPr>
          <p:cNvSpPr txBox="1"/>
          <p:nvPr/>
        </p:nvSpPr>
        <p:spPr>
          <a:xfrm>
            <a:off x="5431212" y="1200145"/>
            <a:ext cx="3228448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Neon photo ion spectrum at 540 eV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FE25E8-DC57-AC4F-A8C8-55FD57F2FE75}"/>
              </a:ext>
            </a:extLst>
          </p:cNvPr>
          <p:cNvSpPr txBox="1"/>
          <p:nvPr/>
        </p:nvSpPr>
        <p:spPr>
          <a:xfrm>
            <a:off x="5318074" y="3189608"/>
            <a:ext cx="384721" cy="3924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Ne</a:t>
            </a:r>
            <a:r>
              <a:rPr kumimoji="0" lang="en-US" sz="18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+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E58AD2-8E33-6943-8CA8-C4C59EA0F01E}"/>
              </a:ext>
            </a:extLst>
          </p:cNvPr>
          <p:cNvSpPr txBox="1"/>
          <p:nvPr/>
        </p:nvSpPr>
        <p:spPr>
          <a:xfrm>
            <a:off x="3163887" y="3385816"/>
            <a:ext cx="469680" cy="3924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Ne</a:t>
            </a:r>
            <a:r>
              <a:rPr kumimoji="0" lang="en-US" sz="18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2+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5D2B879-A8E6-624F-A4A1-013733C93A49}"/>
              </a:ext>
            </a:extLst>
          </p:cNvPr>
          <p:cNvSpPr txBox="1"/>
          <p:nvPr/>
        </p:nvSpPr>
        <p:spPr>
          <a:xfrm>
            <a:off x="2216150" y="2196940"/>
            <a:ext cx="469680" cy="39241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Ne</a:t>
            </a:r>
            <a:r>
              <a:rPr kumimoji="0" lang="en-US" sz="18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3+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67D8AE-BD93-EC46-9B40-0FEB4ACE4748}"/>
              </a:ext>
            </a:extLst>
          </p:cNvPr>
          <p:cNvSpPr txBox="1"/>
          <p:nvPr/>
        </p:nvSpPr>
        <p:spPr>
          <a:xfrm>
            <a:off x="6122907" y="2276590"/>
            <a:ext cx="1845057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Only Ne</a:t>
            </a:r>
            <a:r>
              <a:rPr kumimoji="0" lang="en-US" sz="1600" b="0" i="0" u="none" strike="noStrike" cap="none" spc="0" normalizeH="0" baseline="3000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+. </a:t>
            </a:r>
            <a:r>
              <a:rPr kumimoji="0" lang="en-US" sz="1600" b="0" i="0" u="none" strike="noStrike" cap="none" spc="0" normalizeH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expected! </a:t>
            </a:r>
            <a:endParaRPr kumimoji="0" lang="en-US" sz="1600" b="0" i="0" u="none" strike="noStrike" cap="none" spc="0" normalizeH="0" baseline="3000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173981-0CF1-0E46-ADA0-1897FA636A0C}"/>
              </a:ext>
            </a:extLst>
          </p:cNvPr>
          <p:cNvSpPr txBox="1"/>
          <p:nvPr/>
        </p:nvSpPr>
        <p:spPr>
          <a:xfrm>
            <a:off x="241487" y="6153207"/>
            <a:ext cx="8661025" cy="36163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Attenuation </a:t>
            </a:r>
            <a:r>
              <a:rPr lang="en-US" dirty="0"/>
              <a:t>with </a:t>
            </a:r>
            <a:r>
              <a:rPr lang="en-US" dirty="0" err="1"/>
              <a:t>aluminium</a:t>
            </a:r>
            <a:r>
              <a:rPr lang="en-US" dirty="0"/>
              <a:t> foil indicates that beam contains significant amount of 3</a:t>
            </a:r>
            <a:r>
              <a:rPr lang="en-US" baseline="30000" dirty="0"/>
              <a:t>rd</a:t>
            </a:r>
            <a:r>
              <a:rPr lang="en-US" dirty="0"/>
              <a:t> harmonic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4415195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EF8BCEC-D21F-7642-9EB8-C5178E4381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Photon energy absolute via electron spectrometer</a:t>
            </a:r>
          </a:p>
          <a:p>
            <a:r>
              <a:rPr lang="en-US" dirty="0"/>
              <a:t>Photon spectrum relative (width, shape and shift) over multi-shot average and single shot with photon and electron spectrometer</a:t>
            </a:r>
          </a:p>
          <a:p>
            <a:r>
              <a:rPr lang="en-US" dirty="0"/>
              <a:t> Pulse energy arriving at </a:t>
            </a:r>
            <a:r>
              <a:rPr lang="en-US" dirty="0" err="1"/>
              <a:t>endstation</a:t>
            </a:r>
            <a:r>
              <a:rPr lang="en-US" dirty="0"/>
              <a:t> and behind sample with all spectrometers</a:t>
            </a:r>
          </a:p>
          <a:p>
            <a:r>
              <a:rPr lang="en-US" dirty="0"/>
              <a:t>Harmonic content in beam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F2DDDAF-481D-A745-984F-45517FF81E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Feedback Capabilities</a:t>
            </a:r>
          </a:p>
        </p:txBody>
      </p:sp>
    </p:spTree>
    <p:extLst>
      <p:ext uri="{BB962C8B-B14F-4D97-AF65-F5344CB8AC3E}">
        <p14:creationId xmlns:p14="http://schemas.microsoft.com/office/powerpoint/2010/main" val="147530730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 PowerPoint Master english 4_3">
  <a:themeElements>
    <a:clrScheme name="PSI PowerPoint Master english 4_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 4_3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 4_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PSI PowerPoint Master english 4_3">
  <a:themeElements>
    <a:clrScheme name="PSI PowerPoint Master english 4_3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FF"/>
      </a:hlink>
      <a:folHlink>
        <a:srgbClr val="FF00FF"/>
      </a:folHlink>
    </a:clrScheme>
    <a:fontScheme name="PSI PowerPoint Master english 4_3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PSI PowerPoint Master english 4_3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90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6213</TotalTime>
  <Words>217</Words>
  <Application>Microsoft Macintosh PowerPoint</Application>
  <PresentationFormat>On-screen Show (4:3)</PresentationFormat>
  <Paragraphs>41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Georgia</vt:lpstr>
      <vt:lpstr>Helvetica</vt:lpstr>
      <vt:lpstr>Times</vt:lpstr>
      <vt:lpstr>PSI PowerPoint Master english 4_3</vt:lpstr>
      <vt:lpstr>Maloja Setup</vt:lpstr>
      <vt:lpstr>Photon Energy Calibration with Electron Spectrometer</vt:lpstr>
      <vt:lpstr>Single Shot Spectra </vt:lpstr>
      <vt:lpstr>Single Shot Spectra</vt:lpstr>
      <vt:lpstr>Zone Plate Focus for Electron Spectrometer</vt:lpstr>
      <vt:lpstr>Harmonic Content!?</vt:lpstr>
      <vt:lpstr>Beam Feedback Capabilities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Hutch Meeting</dc:title>
  <cp:lastModifiedBy>Microsoft Office User</cp:lastModifiedBy>
  <cp:revision>65</cp:revision>
  <dcterms:modified xsi:type="dcterms:W3CDTF">2020-07-06T17:58:40Z</dcterms:modified>
</cp:coreProperties>
</file>