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7" r:id="rId10"/>
    <p:sldId id="266" r:id="rId11"/>
    <p:sldId id="268" r:id="rId12"/>
    <p:sldId id="269" r:id="rId13"/>
    <p:sldId id="270" r:id="rId14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256"/>
            <p14:sldId id="257"/>
            <p14:sldId id="258"/>
            <p14:sldId id="259"/>
            <p14:sldId id="260"/>
            <p14:sldId id="261"/>
            <p14:sldId id="264"/>
            <p14:sldId id="262"/>
            <p14:sldId id="267"/>
            <p14:sldId id="266"/>
            <p14:sldId id="268"/>
            <p14:sldId id="269"/>
            <p14:sldId id="27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50" d="100"/>
          <a:sy n="150" d="100"/>
        </p:scale>
        <p:origin x="-408" y="464"/>
      </p:cViewPr>
      <p:guideLst>
        <p:guide orient="horz" pos="2160"/>
        <p:guide pos="251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C23A5-6CE8-6741-B69A-0386EFE2B105}" type="datetimeFigureOut">
              <a:rPr lang="en-US" smtClean="0"/>
              <a:t>7/6/20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9F906F-09FC-1B44-96AC-027C85692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12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906F-09FC-1B44-96AC-027C85692B0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359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906F-09FC-1B44-96AC-027C85692B0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359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906F-09FC-1B44-96AC-027C85692B0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359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906F-09FC-1B44-96AC-027C85692B0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3595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906F-09FC-1B44-96AC-027C85692B0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359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906F-09FC-1B44-96AC-027C85692B0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359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381000" y="210820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330200" y="158750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noProof="0" smtClean="0"/>
              <a:t>Click to edit Master text styles</a:t>
            </a:r>
          </a:p>
          <a:p>
            <a:pPr lvl="1"/>
            <a:r>
              <a:rPr lang="de-DE" noProof="0" smtClean="0"/>
              <a:t>Second level</a:t>
            </a:r>
          </a:p>
          <a:p>
            <a:pPr lvl="2"/>
            <a:r>
              <a:rPr lang="de-DE" noProof="0" smtClean="0"/>
              <a:t>Third level</a:t>
            </a:r>
          </a:p>
          <a:p>
            <a:pPr lvl="3"/>
            <a:r>
              <a:rPr lang="de-DE" noProof="0" smtClean="0"/>
              <a:t>Fourth level</a:t>
            </a:r>
          </a:p>
          <a:p>
            <a:pPr lvl="4"/>
            <a:r>
              <a:rPr lang="de-DE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xmlns:p14="http://schemas.microsoft.com/office/powerpoint/2010/main"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Coherently driven electro-</a:t>
            </a:r>
            <a:r>
              <a:rPr lang="en-US" dirty="0" err="1"/>
              <a:t>orbitons</a:t>
            </a:r>
            <a:r>
              <a:rPr lang="en-US" dirty="0"/>
              <a:t> in a quantum spin liquid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Bernina experiment Mankowsky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272476"/>
      </p:ext>
    </p:extLst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Commissioning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2" name="TextBox 1"/>
          <p:cNvSpPr txBox="1"/>
          <p:nvPr/>
        </p:nvSpPr>
        <p:spPr>
          <a:xfrm>
            <a:off x="2988733" y="3386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90108" y="1109189"/>
            <a:ext cx="667702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 smtClean="0">
                <a:sym typeface="Wingdings"/>
              </a:rPr>
              <a:t>Found time tool signal with Si(111) </a:t>
            </a:r>
            <a:r>
              <a:rPr lang="en-US" dirty="0" err="1" smtClean="0">
                <a:sym typeface="Wingdings"/>
              </a:rPr>
              <a:t>monochromator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Measured fluorescence on sample and found resonant peak</a:t>
            </a:r>
            <a:endParaRPr lang="en-US" dirty="0">
              <a:sym typeface="Wingdings"/>
            </a:endParaRPr>
          </a:p>
          <a:p>
            <a:pPr marL="0" indent="0">
              <a:buNone/>
            </a:pPr>
            <a:endParaRPr lang="en-US" dirty="0">
              <a:sym typeface="Wingding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434" y="2060459"/>
            <a:ext cx="2578100" cy="22787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7534" y="2186407"/>
            <a:ext cx="2510367" cy="197655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0668" y="2186407"/>
            <a:ext cx="2531532" cy="2021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362376"/>
      </p:ext>
    </p:extLst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Commissioning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2" name="TextBox 1"/>
          <p:cNvSpPr txBox="1"/>
          <p:nvPr/>
        </p:nvSpPr>
        <p:spPr>
          <a:xfrm>
            <a:off x="2988733" y="3386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90108" y="1109189"/>
            <a:ext cx="667702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 smtClean="0">
                <a:sym typeface="Wingdings"/>
              </a:rPr>
              <a:t>Found time tool signal with Si(111) </a:t>
            </a:r>
            <a:r>
              <a:rPr lang="en-US" dirty="0" err="1" smtClean="0">
                <a:sym typeface="Wingdings"/>
              </a:rPr>
              <a:t>monochromator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Found structural peaks and used new spider web for JF angle calibration </a:t>
            </a:r>
            <a:r>
              <a:rPr lang="en-US" b="1" dirty="0" smtClean="0">
                <a:sym typeface="Wingdings"/>
              </a:rPr>
              <a:t>Thanks to </a:t>
            </a:r>
            <a:r>
              <a:rPr lang="en-US" b="1" dirty="0" err="1" smtClean="0">
                <a:sym typeface="Wingdings"/>
              </a:rPr>
              <a:t>Rasmus</a:t>
            </a:r>
            <a:r>
              <a:rPr lang="en-US" b="1" dirty="0" smtClean="0">
                <a:sym typeface="Wingdings"/>
              </a:rPr>
              <a:t>!</a:t>
            </a:r>
            <a:endParaRPr lang="en-US" b="1" dirty="0">
              <a:sym typeface="Wingdings"/>
            </a:endParaRPr>
          </a:p>
          <a:p>
            <a:pPr marL="0" indent="0">
              <a:buNone/>
            </a:pPr>
            <a:endParaRPr lang="en-US" dirty="0">
              <a:sym typeface="Wingding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448" y="2033305"/>
            <a:ext cx="3190931" cy="4519895"/>
          </a:xfrm>
          <a:prstGeom prst="rect">
            <a:avLst/>
          </a:prstGeom>
        </p:spPr>
      </p:pic>
      <p:pic>
        <p:nvPicPr>
          <p:cNvPr id="11" name="Picture 10" descr="20200705_18441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4267177" y="2853244"/>
            <a:ext cx="4228522" cy="3171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364034"/>
      </p:ext>
    </p:extLst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Commissioning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2" name="TextBox 1"/>
          <p:cNvSpPr txBox="1"/>
          <p:nvPr/>
        </p:nvSpPr>
        <p:spPr>
          <a:xfrm>
            <a:off x="2988733" y="3386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90108" y="1109189"/>
            <a:ext cx="6677025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 smtClean="0">
                <a:sym typeface="Wingdings"/>
              </a:rPr>
              <a:t>Found time tool signal with Si(111) </a:t>
            </a:r>
            <a:r>
              <a:rPr lang="en-US" dirty="0" err="1" smtClean="0">
                <a:sym typeface="Wingdings"/>
              </a:rPr>
              <a:t>monochromator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Found optical pump probe signal on sample </a:t>
            </a:r>
          </a:p>
          <a:p>
            <a:r>
              <a:rPr lang="en-US" dirty="0" smtClean="0">
                <a:sym typeface="Wingdings"/>
              </a:rPr>
              <a:t> THz and temperature should be ok, can be used to check from time to time</a:t>
            </a:r>
            <a:endParaRPr lang="en-US" dirty="0">
              <a:sym typeface="Wingdings"/>
            </a:endParaRPr>
          </a:p>
          <a:p>
            <a:pPr marL="0" indent="0">
              <a:buNone/>
            </a:pPr>
            <a:endParaRPr lang="en-US" dirty="0">
              <a:sym typeface="Wingding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2213" y="3089112"/>
            <a:ext cx="5613400" cy="3006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650784"/>
      </p:ext>
    </p:extLst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Commissioning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2" name="TextBox 1"/>
          <p:cNvSpPr txBox="1"/>
          <p:nvPr/>
        </p:nvSpPr>
        <p:spPr>
          <a:xfrm>
            <a:off x="2988733" y="3386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90108" y="1109189"/>
            <a:ext cx="667702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 smtClean="0">
                <a:sym typeface="Wingdings"/>
              </a:rPr>
              <a:t>Ideal x-ray parameters: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25fs </a:t>
            </a:r>
            <a:r>
              <a:rPr lang="en-US" dirty="0" err="1" smtClean="0">
                <a:sym typeface="Wingdings"/>
              </a:rPr>
              <a:t>rms</a:t>
            </a:r>
            <a:endParaRPr lang="en-US" dirty="0" smtClean="0"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bandwidth &lt; 0.15%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pulse energy &gt; 200uJ</a:t>
            </a:r>
            <a:endParaRPr lang="en-US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886528792"/>
      </p:ext>
    </p:extLst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Elecromagnon</a:t>
            </a:r>
            <a:r>
              <a:rPr lang="en-US" dirty="0" smtClean="0"/>
              <a:t>: coupled optical phonon and magnetic excitation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 use THz electric field to control magnetism</a:t>
            </a:r>
          </a:p>
          <a:p>
            <a:pPr>
              <a:buFont typeface="Wingdings" charset="0"/>
              <a:buChar char="à"/>
            </a:pPr>
            <a:endParaRPr lang="en-US" dirty="0">
              <a:sym typeface="Wingding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Coupled excitations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1273200" y="5877505"/>
            <a:ext cx="32988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Kubacka</a:t>
            </a:r>
            <a:r>
              <a:rPr lang="en-US" dirty="0" smtClean="0"/>
              <a:t> et al., </a:t>
            </a:r>
            <a:r>
              <a:rPr lang="fr-FR" dirty="0" smtClean="0"/>
              <a:t>Science </a:t>
            </a:r>
            <a:r>
              <a:rPr lang="fr-FR" dirty="0"/>
              <a:t>343, 6177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737" y="2561936"/>
            <a:ext cx="4457393" cy="25873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736" y="5243946"/>
            <a:ext cx="4526738" cy="39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238197"/>
      </p:ext>
    </p:extLst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 use THz electric field to coherently control orbital occupation</a:t>
            </a:r>
          </a:p>
          <a:p>
            <a:pPr>
              <a:buFont typeface="Wingdings" charset="0"/>
              <a:buChar char="à"/>
            </a:pPr>
            <a:endParaRPr lang="en-US" dirty="0">
              <a:sym typeface="Wingding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Coherent orbital excitation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1848600" y="5852112"/>
            <a:ext cx="54997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ym typeface="Wingdings"/>
              </a:rPr>
              <a:t>New type of coherent control, orbital occupation influences </a:t>
            </a:r>
          </a:p>
          <a:p>
            <a:pPr algn="ctr"/>
            <a:r>
              <a:rPr lang="en-US" dirty="0" smtClean="0">
                <a:sym typeface="Wingdings"/>
              </a:rPr>
              <a:t>electronic and magnetic properties of solids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7200" y="2717799"/>
            <a:ext cx="4203294" cy="231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561933"/>
      </p:ext>
    </p:extLst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 use THz electric field to coherently control orbital occupation</a:t>
            </a:r>
          </a:p>
          <a:p>
            <a:pPr>
              <a:buFont typeface="Wingdings" charset="0"/>
              <a:buChar char="à"/>
            </a:pPr>
            <a:endParaRPr lang="en-US" dirty="0">
              <a:sym typeface="Wingding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Coherent orbital excitation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396443" y="5852112"/>
            <a:ext cx="54997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ym typeface="Wingdings"/>
              </a:rPr>
              <a:t>New type of coherent control, orbital occupation influences </a:t>
            </a:r>
          </a:p>
          <a:p>
            <a:r>
              <a:rPr lang="en-US" dirty="0" smtClean="0">
                <a:sym typeface="Wingdings"/>
              </a:rPr>
              <a:t>electronic and magnetic properties of solids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771842" y="5963953"/>
            <a:ext cx="10893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ym typeface="Wingdings"/>
              </a:rPr>
              <a:t>Tb2Ti2O7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6166" y="2888369"/>
            <a:ext cx="2546350" cy="214506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834" y="2717799"/>
            <a:ext cx="4203294" cy="231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954019"/>
      </p:ext>
    </p:extLst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 use THz electric field to coherently control orbital occupation</a:t>
            </a:r>
          </a:p>
          <a:p>
            <a:pPr>
              <a:buFont typeface="Wingdings" charset="0"/>
              <a:buChar char="à"/>
            </a:pPr>
            <a:endParaRPr lang="en-US" dirty="0">
              <a:sym typeface="Wingding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Coherent orbital excitation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396443" y="5852112"/>
            <a:ext cx="54997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ym typeface="Wingdings"/>
              </a:rPr>
              <a:t>New type of coherent control, orbital occupation influences </a:t>
            </a:r>
          </a:p>
          <a:p>
            <a:r>
              <a:rPr lang="en-US" dirty="0" smtClean="0">
                <a:sym typeface="Wingdings"/>
              </a:rPr>
              <a:t>electronic and magnetic properties of solids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771842" y="5963953"/>
            <a:ext cx="10893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ym typeface="Wingdings"/>
              </a:rPr>
              <a:t>Tb2Ti2O7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1162" y="1766140"/>
            <a:ext cx="1835150" cy="41978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834" y="2717799"/>
            <a:ext cx="4203294" cy="231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5959"/>
      </p:ext>
    </p:extLst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 use THz electric field to coherently control orbital occupation</a:t>
            </a:r>
          </a:p>
          <a:p>
            <a:pPr>
              <a:buFont typeface="Wingdings" charset="0"/>
              <a:buChar char="à"/>
            </a:pPr>
            <a:endParaRPr lang="en-US" dirty="0">
              <a:sym typeface="Wingding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Coherent orbital excitation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396443" y="5852112"/>
            <a:ext cx="54997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ym typeface="Wingdings"/>
              </a:rPr>
              <a:t>New type of coherent control, orbital occupation influences </a:t>
            </a:r>
          </a:p>
          <a:p>
            <a:r>
              <a:rPr lang="en-US" dirty="0" smtClean="0">
                <a:sym typeface="Wingdings"/>
              </a:rPr>
              <a:t>electronic and magnetic properties of solids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771842" y="5963953"/>
            <a:ext cx="10893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ym typeface="Wingdings"/>
              </a:rPr>
              <a:t>Tb2Ti2O7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1162" y="1766140"/>
            <a:ext cx="1835150" cy="41978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834" y="2717799"/>
            <a:ext cx="4203294" cy="231563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8297333" y="1921933"/>
            <a:ext cx="211667" cy="404202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rgbClr val="FFFFFF"/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042568"/>
      </p:ext>
    </p:extLst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 use THz electric field to coherently control orbital occupation</a:t>
            </a:r>
          </a:p>
          <a:p>
            <a:pPr>
              <a:buFont typeface="Wingdings" charset="0"/>
              <a:buChar char="à"/>
            </a:pPr>
            <a:endParaRPr lang="en-US" dirty="0">
              <a:sym typeface="Wingding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Coherent orbital excitation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1042988" y="1991312"/>
            <a:ext cx="5233323" cy="25545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Experimental Plan:</a:t>
            </a:r>
          </a:p>
          <a:p>
            <a:endParaRPr lang="en-US" dirty="0"/>
          </a:p>
          <a:p>
            <a:r>
              <a:rPr lang="en-US" dirty="0" smtClean="0"/>
              <a:t>Drive crystal field excitation with THz pulse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Measure changes in structure (non-resonant diffraction)</a:t>
            </a:r>
          </a:p>
          <a:p>
            <a:r>
              <a:rPr lang="en-US" dirty="0" smtClean="0"/>
              <a:t>Measure changes in orbital order (resonant diffraction)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1162" y="1766140"/>
            <a:ext cx="1835150" cy="419781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8297333" y="1921933"/>
            <a:ext cx="211667" cy="404202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rgbClr val="FFFFFF"/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Down Arrow 7"/>
          <p:cNvSpPr/>
          <p:nvPr/>
        </p:nvSpPr>
        <p:spPr bwMode="auto">
          <a:xfrm>
            <a:off x="3056467" y="3242733"/>
            <a:ext cx="296333" cy="448734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373897"/>
      </p:ext>
    </p:extLst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ym typeface="Wingdings"/>
              </a:rPr>
              <a:t>Setup with diagnostic chamber, laser </a:t>
            </a:r>
            <a:r>
              <a:rPr lang="en-US" dirty="0" err="1" smtClean="0">
                <a:sym typeface="Wingdings"/>
              </a:rPr>
              <a:t>incoupling</a:t>
            </a:r>
            <a:r>
              <a:rPr lang="en-US" dirty="0" smtClean="0">
                <a:sym typeface="Wingdings"/>
              </a:rPr>
              <a:t> for THz diagnostic, experimental chamber and </a:t>
            </a:r>
            <a:r>
              <a:rPr lang="en-US" dirty="0" err="1" smtClean="0">
                <a:sym typeface="Wingdings"/>
              </a:rPr>
              <a:t>electrooptic</a:t>
            </a:r>
            <a:r>
              <a:rPr lang="en-US" dirty="0" smtClean="0">
                <a:sym typeface="Wingdings"/>
              </a:rPr>
              <a:t> sampling setup for THz diagnostic</a:t>
            </a:r>
            <a:endParaRPr lang="en-US" dirty="0">
              <a:sym typeface="Wingding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10" name="Picture 9" descr="20200703_133944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22" b="31990"/>
          <a:stretch/>
        </p:blipFill>
        <p:spPr>
          <a:xfrm>
            <a:off x="1005274" y="2387600"/>
            <a:ext cx="7779951" cy="313266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26067" y="3429000"/>
            <a:ext cx="1236133" cy="3471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THz diagnostics</a:t>
            </a:r>
            <a:endParaRPr lang="en-US" sz="1400" b="1" kern="1000" spc="30" dirty="0" smtClean="0">
              <a:solidFill>
                <a:schemeClr val="bg1"/>
              </a:solidFill>
              <a:latin typeface="+mn-lt"/>
              <a:cs typeface="Franklin Gothic Book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18000" y="3708400"/>
            <a:ext cx="1236133" cy="3471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Experimental chamber</a:t>
            </a:r>
            <a:endParaRPr lang="en-US" sz="1400" b="1" kern="1000" spc="30" dirty="0" smtClean="0">
              <a:solidFill>
                <a:schemeClr val="bg1"/>
              </a:solidFill>
              <a:latin typeface="+mn-lt"/>
              <a:cs typeface="Franklin Gothic Book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67187" y="3877732"/>
            <a:ext cx="1236133" cy="3471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time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tool</a:t>
            </a:r>
            <a:endParaRPr lang="en-US" sz="1400" b="1" kern="1000" spc="30" dirty="0" smtClean="0">
              <a:solidFill>
                <a:schemeClr val="bg1"/>
              </a:solidFill>
              <a:latin typeface="+mn-lt"/>
              <a:cs typeface="Franklin Gothic Book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17321" y="4512731"/>
            <a:ext cx="1236133" cy="3471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laser </a:t>
            </a:r>
            <a:r>
              <a:rPr lang="en-US" sz="1400" b="1" kern="1000" spc="30" dirty="0" err="1" smtClean="0">
                <a:solidFill>
                  <a:schemeClr val="bg1"/>
                </a:solidFill>
                <a:latin typeface="+mn-lt"/>
                <a:cs typeface="Franklin Gothic Book"/>
              </a:rPr>
              <a:t>incoupling</a:t>
            </a:r>
            <a:endParaRPr lang="en-US" sz="1400" b="1" kern="1000" spc="30" dirty="0" smtClean="0">
              <a:solidFill>
                <a:schemeClr val="bg1"/>
              </a:solidFill>
              <a:latin typeface="+mn-lt"/>
              <a:cs typeface="Franklin Gothic Book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36534" y="5173133"/>
            <a:ext cx="1236133" cy="3471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THz </a:t>
            </a:r>
            <a:r>
              <a:rPr lang="en-US" sz="1400" b="1" kern="1000" spc="30" dirty="0" err="1" smtClean="0">
                <a:solidFill>
                  <a:schemeClr val="bg1"/>
                </a:solidFill>
                <a:latin typeface="+mn-lt"/>
                <a:cs typeface="Franklin Gothic Book"/>
              </a:rPr>
              <a:t>incoupling</a:t>
            </a:r>
            <a:endParaRPr lang="en-US" sz="1400" b="1" kern="1000" spc="30" dirty="0" smtClean="0">
              <a:solidFill>
                <a:schemeClr val="bg1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430453463"/>
      </p:ext>
    </p:extLst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ym typeface="Wingdings"/>
              </a:rPr>
              <a:t>Orbitals have to be empty to be excited</a:t>
            </a:r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Very large THz fields</a:t>
            </a:r>
          </a:p>
          <a:p>
            <a:r>
              <a:rPr lang="en-US" dirty="0" smtClean="0">
                <a:sym typeface="Wingdings"/>
              </a:rPr>
              <a:t>5K sample temperature</a:t>
            </a: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pPr marL="0" indent="0">
              <a:buNone/>
            </a:pPr>
            <a:r>
              <a:rPr lang="en-US" b="1" dirty="0" smtClean="0">
                <a:sym typeface="Wingdings"/>
              </a:rPr>
              <a:t>Design of high Field THz chamber 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Previous commissioning Jan-Feb 2020:</a:t>
            </a:r>
          </a:p>
          <a:p>
            <a:r>
              <a:rPr lang="en-US" dirty="0" smtClean="0">
                <a:sym typeface="Wingdings"/>
              </a:rPr>
              <a:t>In-vacuum JF detector</a:t>
            </a:r>
          </a:p>
          <a:p>
            <a:r>
              <a:rPr lang="en-US" dirty="0" smtClean="0">
                <a:sym typeface="Wingdings"/>
              </a:rPr>
              <a:t>Cold temperature &lt; 10K (7K at the time)</a:t>
            </a:r>
          </a:p>
          <a:p>
            <a:endParaRPr lang="en-US" dirty="0">
              <a:sym typeface="Wingdings"/>
            </a:endParaRPr>
          </a:p>
          <a:p>
            <a:pPr marL="0" indent="0">
              <a:buNone/>
            </a:pPr>
            <a:r>
              <a:rPr lang="en-US" b="1" dirty="0" smtClean="0">
                <a:sym typeface="Wingdings"/>
              </a:rPr>
              <a:t>New in this user </a:t>
            </a:r>
            <a:r>
              <a:rPr lang="en-US" b="1" dirty="0" err="1" smtClean="0">
                <a:sym typeface="Wingdings"/>
              </a:rPr>
              <a:t>beamtime</a:t>
            </a:r>
            <a:endParaRPr lang="en-US" b="1" dirty="0" smtClean="0">
              <a:sym typeface="Wingdings"/>
            </a:endParaRP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High THz fields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chamber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8" name="Picture 7" descr="20200703_1340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867" y="1390649"/>
            <a:ext cx="3963458" cy="528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587539"/>
      </p:ext>
    </p:extLst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2018_07_03_Updated Schedule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2018_07_03_Updated Schedule.thmx</Template>
  <TotalTime>137</TotalTime>
  <Words>414</Words>
  <Application>Microsoft Macintosh PowerPoint</Application>
  <PresentationFormat>On-screen Show (4:3)</PresentationFormat>
  <Paragraphs>89</Paragraphs>
  <Slides>13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2018_07_03_Updated Schedule</vt:lpstr>
      <vt:lpstr>Coherently driven electro-orbitons in a quantum spin liquid</vt:lpstr>
      <vt:lpstr>Coupled excitations</vt:lpstr>
      <vt:lpstr>Coherent orbital excitation</vt:lpstr>
      <vt:lpstr>Coherent orbital excitation</vt:lpstr>
      <vt:lpstr>Coherent orbital excitation</vt:lpstr>
      <vt:lpstr>Coherent orbital excitation</vt:lpstr>
      <vt:lpstr>Coherent orbital excitation</vt:lpstr>
      <vt:lpstr>Experimental setup</vt:lpstr>
      <vt:lpstr>Experimental chamber</vt:lpstr>
      <vt:lpstr>Commissioning results</vt:lpstr>
      <vt:lpstr>Commissioning results</vt:lpstr>
      <vt:lpstr>Commissioning results</vt:lpstr>
      <vt:lpstr>Commissioning results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Coherently driven electro-orbitons in a quantum spin liquid</dc:title>
  <dc:creator>Roman Mankowsky</dc:creator>
  <cp:lastModifiedBy>Roman Mankowsky</cp:lastModifiedBy>
  <cp:revision>7</cp:revision>
  <dcterms:created xsi:type="dcterms:W3CDTF">2020-07-06T08:47:12Z</dcterms:created>
  <dcterms:modified xsi:type="dcterms:W3CDTF">2020-07-06T11:04:33Z</dcterms:modified>
</cp:coreProperties>
</file>