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7"/>
  </p:notesMasterIdLst>
  <p:sldIdLst>
    <p:sldId id="277" r:id="rId2"/>
    <p:sldId id="282" r:id="rId3"/>
    <p:sldId id="268" r:id="rId4"/>
    <p:sldId id="269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24"/>
    <p:restoredTop sz="97361"/>
  </p:normalViewPr>
  <p:slideViewPr>
    <p:cSldViewPr snapToGrid="0" snapToObjects="1">
      <p:cViewPr varScale="1">
        <p:scale>
          <a:sx n="159" d="100"/>
          <a:sy n="159" d="100"/>
        </p:scale>
        <p:origin x="10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5051-FADD-A047-9D09-5DC3B5A1AFEF}" type="datetimeFigureOut">
              <a:rPr lang="en-US" smtClean="0"/>
              <a:t>8/11/20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BF425-928F-A846-8C87-82FDD1361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83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591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3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100" b="1" kern="0" spc="30" dirty="0">
                <a:solidFill>
                  <a:srgbClr val="505150"/>
                </a:solidFill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/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85C779E5-54E1-0341-8AFE-9520240B33AE}" type="datetimeFigureOut">
              <a:rPr lang="en-US" sz="1600" smtClean="0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8/11/20</a:t>
            </a:fld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0177-68D7-DE41-9E93-D6BB880489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/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/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/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/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/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84188" y="6661150"/>
            <a:ext cx="9144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fld id="{D76A28FA-F9C4-AD4F-A127-F2C3C727D273}" type="datetimeFigureOut">
              <a:rPr lang="en-US" sz="1600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8/11/20</a:t>
            </a:fld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661150"/>
            <a:ext cx="3810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5DCE6-1B77-864F-BD63-370382D2D8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25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685800" y="662417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Synthetic </a:t>
            </a:r>
            <a:r>
              <a:rPr kumimoji="0" lang="en-US" sz="2600" b="1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photoswitch</a:t>
            </a:r>
            <a:r>
              <a:rPr kumimoji="0" lang="en-US" sz="2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used in </a:t>
            </a:r>
            <a:r>
              <a:rPr kumimoji="0" lang="en-US" sz="2600" b="1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Photopharmacology</a:t>
            </a:r>
            <a:endParaRPr kumimoji="0" lang="en-US" sz="26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" name="Picture 18" descr="combretastatin_mr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4953000" cy="27860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26" y="2584536"/>
            <a:ext cx="4162474" cy="2341391"/>
          </a:xfrm>
          <a:prstGeom prst="rect">
            <a:avLst/>
          </a:prstGeom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64939" y="1676400"/>
            <a:ext cx="3249861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900" b="1" dirty="0" err="1">
                <a:solidFill>
                  <a:srgbClr val="000000"/>
                </a:solidFill>
                <a:latin typeface="Arial Narrow"/>
                <a:ea typeface="Arial Narrow" pitchFamily="-104" charset="0"/>
                <a:cs typeface="Arial Narrow"/>
              </a:rPr>
              <a:t>Photoswitchable</a:t>
            </a:r>
            <a:r>
              <a:rPr lang="en-US" sz="1900" b="1" dirty="0">
                <a:solidFill>
                  <a:srgbClr val="000000"/>
                </a:solidFill>
                <a:latin typeface="Arial Narrow"/>
                <a:ea typeface="Arial Narrow" pitchFamily="-104" charset="0"/>
                <a:cs typeface="Arial Narrow"/>
              </a:rPr>
              <a:t> azo-compound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53000" y="1676400"/>
            <a:ext cx="3970867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900" b="1" dirty="0">
                <a:solidFill>
                  <a:srgbClr val="000000"/>
                </a:solidFill>
                <a:latin typeface="Arial Narrow"/>
                <a:ea typeface="Arial Narrow" pitchFamily="-104" charset="0"/>
                <a:cs typeface="Arial Narrow"/>
              </a:rPr>
              <a:t>Structural changes upon binding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1000" y="54102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i="1" kern="1000" spc="30" dirty="0">
                <a:latin typeface="+mn-lt"/>
                <a:cs typeface="Franklin Gothic Book"/>
              </a:rPr>
              <a:t>trans</a:t>
            </a:r>
            <a:r>
              <a:rPr lang="en-US" sz="1800" kern="1000" spc="30" dirty="0">
                <a:latin typeface="+mn-lt"/>
                <a:cs typeface="Franklin Gothic Book"/>
              </a:rPr>
              <a:t>-</a:t>
            </a:r>
            <a:r>
              <a:rPr lang="en-US" sz="1800" i="1" kern="1000" spc="30" dirty="0" err="1">
                <a:latin typeface="+mn-lt"/>
                <a:cs typeface="Franklin Gothic Book"/>
              </a:rPr>
              <a:t>cis</a:t>
            </a:r>
            <a:r>
              <a:rPr lang="en-US" sz="1800" kern="1000" spc="30" dirty="0">
                <a:latin typeface="+mn-lt"/>
                <a:cs typeface="Franklin Gothic Book"/>
              </a:rPr>
              <a:t> isomerization increases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efficiency 100 fold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05326" y="54102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Binding of the </a:t>
            </a:r>
            <a:r>
              <a:rPr lang="en-US" sz="1800" i="1" kern="1000" spc="30" dirty="0" err="1">
                <a:latin typeface="+mn-lt"/>
                <a:cs typeface="Franklin Gothic Book"/>
              </a:rPr>
              <a:t>cis</a:t>
            </a:r>
            <a:r>
              <a:rPr lang="en-US" sz="1800" kern="1000" spc="30" dirty="0">
                <a:latin typeface="+mn-lt"/>
                <a:cs typeface="Franklin Gothic Book"/>
              </a:rPr>
              <a:t> form induces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significant structural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11331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i="1" kern="1000" spc="30" dirty="0">
                <a:latin typeface="+mn-lt"/>
                <a:cs typeface="Franklin Gothic Book"/>
              </a:rPr>
              <a:t>Time-resolved crystallography not limited to native </a:t>
            </a:r>
            <a:r>
              <a:rPr lang="en-US" sz="1800" i="1" kern="1000" spc="30" dirty="0" err="1">
                <a:latin typeface="+mn-lt"/>
                <a:cs typeface="Franklin Gothic Book"/>
              </a:rPr>
              <a:t>photoactivateable</a:t>
            </a:r>
            <a:r>
              <a:rPr lang="en-US" sz="1800" i="1" kern="1000" spc="30" dirty="0">
                <a:latin typeface="+mn-lt"/>
                <a:cs typeface="Franklin Gothic Book"/>
              </a:rPr>
              <a:t> proteins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10" y="1356942"/>
            <a:ext cx="737921" cy="9558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695" y="23404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kern="1000" spc="30" dirty="0">
                <a:latin typeface="+mn-lt"/>
                <a:cs typeface="Franklin Gothic Book"/>
              </a:rPr>
              <a:t>Maximilian</a:t>
            </a:r>
          </a:p>
          <a:p>
            <a:pPr>
              <a:spcBef>
                <a:spcPts val="0"/>
              </a:spcBef>
            </a:pPr>
            <a:r>
              <a:rPr lang="en-US" sz="1600" kern="1000" spc="30" dirty="0" err="1">
                <a:latin typeface="+mn-lt"/>
                <a:cs typeface="Franklin Gothic Book"/>
              </a:rPr>
              <a:t>Wranik</a:t>
            </a:r>
            <a:endParaRPr lang="en-US" sz="1600" kern="1000" spc="30" dirty="0">
              <a:latin typeface="+mn-lt"/>
              <a:cs typeface="Franklin Gothic Book"/>
            </a:endParaRPr>
          </a:p>
          <a:p>
            <a:pPr>
              <a:spcBef>
                <a:spcPts val="0"/>
              </a:spcBef>
            </a:pPr>
            <a:r>
              <a:rPr lang="en-US" sz="1600" kern="1000" spc="30" dirty="0">
                <a:latin typeface="+mn-lt"/>
                <a:cs typeface="Franklin Gothic Book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1720" y="6328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i="1" kern="1000" spc="30">
                <a:latin typeface="+mn-lt"/>
                <a:cs typeface="Franklin Gothic Book"/>
              </a:rPr>
              <a:t>unpublished </a:t>
            </a:r>
            <a:r>
              <a:rPr lang="en-US" sz="1800" i="1" kern="1000" spc="30" dirty="0">
                <a:latin typeface="+mn-lt"/>
                <a:cs typeface="Franklin Gothic Book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948338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44757" y="211843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from </a:t>
            </a:r>
            <a:r>
              <a:rPr kumimoji="0" lang="en-US" sz="26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ultrafast spectroscopy</a:t>
            </a:r>
            <a:endParaRPr kumimoji="0" lang="en-US" sz="26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6603" y="63908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>
                <a:latin typeface="+mn-lt"/>
                <a:cs typeface="Franklin Gothic Book"/>
              </a:rPr>
              <a:t>Collaboration J. </a:t>
            </a:r>
            <a:r>
              <a:rPr lang="en-US" sz="1800" b="1" kern="1000" spc="30" dirty="0" err="1">
                <a:latin typeface="+mn-lt"/>
                <a:cs typeface="Franklin Gothic Book"/>
              </a:rPr>
              <a:t>Wachtveitl</a:t>
            </a:r>
            <a:r>
              <a:rPr lang="en-US" sz="1800" b="1" kern="1000" spc="30" dirty="0">
                <a:latin typeface="+mn-lt"/>
                <a:cs typeface="Franklin Gothic Book"/>
              </a:rPr>
              <a:t>, University Frankfurt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A425F5-FBAE-C341-8BF3-0C493B1D57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49" t="48400" r="50690" b="29200"/>
          <a:stretch/>
        </p:blipFill>
        <p:spPr>
          <a:xfrm>
            <a:off x="6007608" y="2402989"/>
            <a:ext cx="2825495" cy="21576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E23545-2EF4-864A-ADC5-261AC99943E6}"/>
              </a:ext>
            </a:extLst>
          </p:cNvPr>
          <p:cNvSpPr/>
          <p:nvPr/>
        </p:nvSpPr>
        <p:spPr>
          <a:xfrm>
            <a:off x="594360" y="4717393"/>
            <a:ext cx="8549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</a:rPr>
              <a:t>Proposed time points for crystallography: </a:t>
            </a:r>
            <a:endParaRPr lang="en-US" sz="1200" dirty="0"/>
          </a:p>
          <a:p>
            <a:r>
              <a:rPr lang="en-US" sz="1200" dirty="0">
                <a:latin typeface="Calibri" panose="020F0502020204030204" pitchFamily="34" charset="0"/>
              </a:rPr>
              <a:t>@ 250 fs, 1.2 </a:t>
            </a:r>
            <a:r>
              <a:rPr lang="en-US" sz="1200" dirty="0" err="1">
                <a:latin typeface="Calibri" panose="020F0502020204030204" pitchFamily="34" charset="0"/>
              </a:rPr>
              <a:t>ps</a:t>
            </a:r>
            <a:r>
              <a:rPr lang="en-US" sz="1200" dirty="0">
                <a:latin typeface="Calibri" panose="020F0502020204030204" pitchFamily="34" charset="0"/>
              </a:rPr>
              <a:t> – monitor the ES relaxation – relevant to the mechanism of isomerization</a:t>
            </a:r>
            <a:br>
              <a:rPr lang="en-US" sz="1200" dirty="0">
                <a:latin typeface="Calibri" panose="020F0502020204030204" pitchFamily="34" charset="0"/>
              </a:rPr>
            </a:br>
            <a:r>
              <a:rPr lang="en-US" sz="1200" dirty="0">
                <a:latin typeface="Calibri" panose="020F0502020204030204" pitchFamily="34" charset="0"/>
              </a:rPr>
              <a:t>@ 9.4 </a:t>
            </a:r>
            <a:r>
              <a:rPr lang="en-US" sz="1200" dirty="0" err="1">
                <a:latin typeface="Calibri" panose="020F0502020204030204" pitchFamily="34" charset="0"/>
              </a:rPr>
              <a:t>ps</a:t>
            </a:r>
            <a:r>
              <a:rPr lang="en-US" sz="1200" dirty="0">
                <a:latin typeface="Calibri" panose="020F0502020204030204" pitchFamily="34" charset="0"/>
              </a:rPr>
              <a:t>– observe the isomerized, cooled down but conformationally strained in the binding pocket AC4 </a:t>
            </a:r>
          </a:p>
          <a:p>
            <a:r>
              <a:rPr lang="en-US" sz="1200" dirty="0">
                <a:latin typeface="Calibri" panose="020F0502020204030204" pitchFamily="34" charset="0"/>
              </a:rPr>
              <a:t>@ 81 </a:t>
            </a:r>
            <a:r>
              <a:rPr lang="en-US" sz="1200" dirty="0" err="1">
                <a:latin typeface="Calibri" panose="020F0502020204030204" pitchFamily="34" charset="0"/>
              </a:rPr>
              <a:t>ps</a:t>
            </a:r>
            <a:r>
              <a:rPr lang="en-US" sz="1200" dirty="0">
                <a:latin typeface="Calibri" panose="020F0502020204030204" pitchFamily="34" charset="0"/>
              </a:rPr>
              <a:t> – conformationally relaxed, still bound AC4 (the binding pocket should show significant difference from the previous points.) </a:t>
            </a:r>
            <a:endParaRPr lang="en-US" sz="1200" dirty="0"/>
          </a:p>
          <a:p>
            <a:r>
              <a:rPr lang="en-US" sz="1200" dirty="0">
                <a:latin typeface="Calibri" panose="020F0502020204030204" pitchFamily="34" charset="0"/>
              </a:rPr>
              <a:t>&gt; 500 </a:t>
            </a:r>
            <a:r>
              <a:rPr lang="en-US" sz="1200" dirty="0" err="1">
                <a:latin typeface="Calibri" panose="020F0502020204030204" pitchFamily="34" charset="0"/>
              </a:rPr>
              <a:t>ps</a:t>
            </a:r>
            <a:r>
              <a:rPr lang="en-US" sz="1200" dirty="0">
                <a:latin typeface="Calibri" panose="020F0502020204030204" pitchFamily="34" charset="0"/>
              </a:rPr>
              <a:t> – further conformational relaxation of AC4 </a:t>
            </a:r>
            <a:endParaRPr lang="en-US" sz="1200" dirty="0"/>
          </a:p>
          <a:p>
            <a:r>
              <a:rPr lang="en-US" sz="1200" i="1" dirty="0">
                <a:latin typeface="Calibri" panose="020F0502020204030204" pitchFamily="34" charset="0"/>
              </a:rPr>
              <a:t>Optional: </a:t>
            </a:r>
            <a:endParaRPr lang="en-US" sz="1200" dirty="0"/>
          </a:p>
          <a:p>
            <a:r>
              <a:rPr lang="en-US" sz="1200" dirty="0">
                <a:latin typeface="Calibri" panose="020F0502020204030204" pitchFamily="34" charset="0"/>
              </a:rPr>
              <a:t>@ 600 fs and 5 </a:t>
            </a:r>
            <a:r>
              <a:rPr lang="en-US" sz="1200" dirty="0" err="1">
                <a:latin typeface="Calibri" panose="020F0502020204030204" pitchFamily="34" charset="0"/>
              </a:rPr>
              <a:t>ps</a:t>
            </a:r>
            <a:r>
              <a:rPr lang="en-US" sz="1200" dirty="0">
                <a:latin typeface="Calibri" panose="020F0502020204030204" pitchFamily="34" charset="0"/>
              </a:rPr>
              <a:t> –might give us some further insight into the isomerization steps. 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054018-1EAA-C94E-9903-D6A22D9CC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1271016"/>
            <a:ext cx="5114655" cy="324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8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996194" y="2399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Georgia"/>
              </a:rPr>
              <a:t>Beamline settings</a:t>
            </a:r>
          </a:p>
          <a:p>
            <a:pPr defTabSz="457200">
              <a:spcBef>
                <a:spcPct val="0"/>
              </a:spcBef>
              <a:defRPr/>
            </a:pPr>
            <a:r>
              <a:rPr lang="en-US" sz="2800" b="1" baseline="-25000" dirty="0">
                <a:solidFill>
                  <a:srgbClr val="000000"/>
                </a:solidFill>
                <a:latin typeface="Georgia"/>
              </a:rPr>
              <a:t>i.e. basically the same as in TD1 beamtime march 2020</a:t>
            </a:r>
            <a:endParaRPr lang="en-US" sz="2000" b="1" baseline="-25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3EFCE5-3E86-9A41-96B2-5A7EF38B166D}"/>
              </a:ext>
            </a:extLst>
          </p:cNvPr>
          <p:cNvSpPr txBox="1">
            <a:spLocks/>
          </p:cNvSpPr>
          <p:nvPr/>
        </p:nvSpPr>
        <p:spPr>
          <a:xfrm>
            <a:off x="741133" y="1143422"/>
            <a:ext cx="3939722" cy="321083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SFX Settings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Beam:</a:t>
            </a:r>
            <a:r>
              <a:rPr lang="en-US" sz="2000" dirty="0"/>
              <a:t> 12 </a:t>
            </a:r>
            <a:r>
              <a:rPr lang="en-US" sz="2000" dirty="0" err="1"/>
              <a:t>keV</a:t>
            </a:r>
            <a:r>
              <a:rPr lang="en-US" sz="2000" dirty="0"/>
              <a:t> @ 200 µJ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Rep rate:</a:t>
            </a:r>
            <a:r>
              <a:rPr lang="en-US" sz="2000" dirty="0"/>
              <a:t> 50 Hz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Spot size:</a:t>
            </a:r>
            <a:r>
              <a:rPr lang="en-US" sz="2000" dirty="0"/>
              <a:t> 5x5 µm</a:t>
            </a:r>
            <a:r>
              <a:rPr lang="en-US" sz="2000" baseline="30000" dirty="0"/>
              <a:t>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Detector: </a:t>
            </a:r>
            <a:r>
              <a:rPr lang="en-US" sz="2000" dirty="0"/>
              <a:t>4M Jungfrau (0.5 bar He)</a:t>
            </a:r>
          </a:p>
          <a:p>
            <a:pPr marL="0" indent="0">
              <a:buNone/>
            </a:pPr>
            <a:r>
              <a:rPr lang="en-US" sz="2000" b="1" dirty="0"/>
              <a:t>Nozzle: </a:t>
            </a:r>
            <a:r>
              <a:rPr lang="en-US" sz="2000" dirty="0"/>
              <a:t>50 or</a:t>
            </a:r>
            <a:r>
              <a:rPr lang="en-US" sz="2000" b="1" dirty="0"/>
              <a:t> </a:t>
            </a:r>
            <a:r>
              <a:rPr lang="en-US" sz="2000" dirty="0"/>
              <a:t>(75</a:t>
            </a:r>
            <a:r>
              <a:rPr lang="en-US" sz="2000" b="1" dirty="0"/>
              <a:t> </a:t>
            </a:r>
            <a:r>
              <a:rPr lang="en-US" sz="2000" dirty="0"/>
              <a:t>µm need catcher)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Flow rate: </a:t>
            </a:r>
            <a:r>
              <a:rPr lang="en-US" sz="2000" dirty="0"/>
              <a:t>1.5 or</a:t>
            </a:r>
            <a:r>
              <a:rPr lang="en-US" sz="2000" b="1" dirty="0"/>
              <a:t> </a:t>
            </a:r>
            <a:r>
              <a:rPr lang="en-US" sz="2000" dirty="0"/>
              <a:t>(3.35 µl/min) depending on nozzle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3EFCE5-3E86-9A41-96B2-5A7EF38B166D}"/>
              </a:ext>
            </a:extLst>
          </p:cNvPr>
          <p:cNvSpPr txBox="1">
            <a:spLocks/>
          </p:cNvSpPr>
          <p:nvPr/>
        </p:nvSpPr>
        <p:spPr>
          <a:xfrm>
            <a:off x="4562315" y="1165224"/>
            <a:ext cx="5158921" cy="321083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Laser Settings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Wavelength:</a:t>
            </a:r>
            <a:r>
              <a:rPr lang="en-US" sz="2000" dirty="0"/>
              <a:t> 475 nm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Rep rate:</a:t>
            </a:r>
            <a:r>
              <a:rPr lang="en-US" sz="2000" dirty="0"/>
              <a:t> 50 Hz (1:1 or 4:1 mode)</a:t>
            </a:r>
          </a:p>
          <a:p>
            <a:pPr marL="0" indent="0">
              <a:buNone/>
            </a:pPr>
            <a:r>
              <a:rPr lang="en-US" sz="2000" b="1" dirty="0"/>
              <a:t>Spot size:</a:t>
            </a:r>
            <a:r>
              <a:rPr lang="en-US" sz="2000" dirty="0"/>
              <a:t> 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40 </a:t>
            </a:r>
            <a:r>
              <a:rPr lang="en-GB" sz="2000" dirty="0">
                <a:latin typeface="Calibri" charset="0"/>
                <a:ea typeface="Calibri" charset="0"/>
                <a:cs typeface="Calibri" charset="0"/>
                <a:sym typeface="Symbol" charset="2"/>
              </a:rPr>
              <a:t>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 FWHM, (along LCP), 95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(y), 70 </a:t>
            </a:r>
            <a:r>
              <a:rPr lang="en-GB" sz="2000" dirty="0">
                <a:latin typeface="Calibri" charset="0"/>
                <a:ea typeface="Calibri" charset="0"/>
                <a:cs typeface="Calibri" charset="0"/>
                <a:sym typeface="Symbol" charset="2"/>
              </a:rPr>
              <a:t>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 1/e</a:t>
            </a:r>
            <a:r>
              <a:rPr lang="en-US" sz="2000" baseline="30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sz="2000" baseline="30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Pulse length: </a:t>
            </a:r>
            <a:r>
              <a:rPr lang="en-US" sz="2000" dirty="0"/>
              <a:t>~300 fs 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Pulse Energy: 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cs typeface="Calibri" charset="0"/>
              </a:rPr>
              <a:t>10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000" dirty="0">
                <a:latin typeface="Calibri" charset="0"/>
                <a:ea typeface="Calibri" charset="0"/>
                <a:cs typeface="Calibri" charset="0"/>
                <a:sym typeface="Symbol" charset="2"/>
              </a:rPr>
              <a:t>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J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Time delays:  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250fs,</a:t>
            </a:r>
            <a:r>
              <a:rPr lang="en-US" sz="20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1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100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10 ns, 20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ms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(shift), (600 fs), (10 </a:t>
            </a:r>
            <a:r>
              <a:rPr lang="en-US" sz="20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),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(100 ns)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51054" y="464711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dirty="0"/>
              <a:t>-&gt; </a:t>
            </a:r>
            <a:r>
              <a:rPr lang="en-US" b="1" dirty="0" err="1"/>
              <a:t>ShotToShot</a:t>
            </a:r>
            <a:r>
              <a:rPr lang="en-US" b="1" dirty="0"/>
              <a:t>: </a:t>
            </a:r>
            <a:r>
              <a:rPr lang="en-US" dirty="0"/>
              <a:t>253</a:t>
            </a:r>
            <a:r>
              <a:rPr lang="en-US" b="1" dirty="0"/>
              <a:t> </a:t>
            </a:r>
            <a:r>
              <a:rPr lang="en-US" dirty="0"/>
              <a:t>µm (test 150 µm if sample amount is critical)</a:t>
            </a:r>
          </a:p>
          <a:p>
            <a:r>
              <a:rPr lang="en-US" dirty="0"/>
              <a:t>-&gt; </a:t>
            </a:r>
            <a:r>
              <a:rPr lang="en-US" b="1" dirty="0"/>
              <a:t>Runtime per injector:</a:t>
            </a:r>
            <a:r>
              <a:rPr lang="en-US" dirty="0"/>
              <a:t> 80 min for 50 µm nozzle, 35 minutes for 75 µm nozzle</a:t>
            </a:r>
          </a:p>
          <a:p>
            <a:r>
              <a:rPr lang="en-US" b="1" dirty="0"/>
              <a:t>-&gt; 50k indexed patterns: </a:t>
            </a:r>
            <a:r>
              <a:rPr lang="en-US" dirty="0"/>
              <a:t>208 min</a:t>
            </a:r>
            <a:r>
              <a:rPr lang="en-US" b="1" dirty="0"/>
              <a:t> </a:t>
            </a:r>
            <a:r>
              <a:rPr lang="en-US" dirty="0"/>
              <a:t>at 10% indexing rate 24 hours for all seven delays</a:t>
            </a:r>
          </a:p>
          <a:p>
            <a:r>
              <a:rPr lang="en-US" dirty="0"/>
              <a:t>-&gt; </a:t>
            </a:r>
            <a:r>
              <a:rPr lang="en-US" b="1" dirty="0"/>
              <a:t>Injectors needed</a:t>
            </a:r>
            <a:r>
              <a:rPr lang="en-US" dirty="0"/>
              <a:t>: 41 each with 120 µl prepared sample</a:t>
            </a:r>
          </a:p>
          <a:p>
            <a:r>
              <a:rPr lang="en-US" dirty="0"/>
              <a:t>-&gt;</a:t>
            </a:r>
            <a:r>
              <a:rPr lang="en-US" b="1" dirty="0"/>
              <a:t> Start with 1 ns or 1 </a:t>
            </a:r>
            <a:r>
              <a:rPr lang="en-GB" b="1" dirty="0">
                <a:latin typeface="Calibri" charset="0"/>
                <a:ea typeface="Calibri" charset="0"/>
                <a:cs typeface="Calibri" charset="0"/>
                <a:sym typeface="Symbol" charset="2"/>
              </a:rPr>
              <a:t></a:t>
            </a:r>
            <a:r>
              <a:rPr lang="en-US" b="1" dirty="0"/>
              <a:t>s</a:t>
            </a:r>
            <a:r>
              <a:rPr lang="en-US" dirty="0"/>
              <a:t> and when maps are ok switch to faster delays.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7961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996194" y="2399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Georgia"/>
              </a:rPr>
              <a:t>Experimental goals</a:t>
            </a:r>
            <a:endParaRPr lang="en-US" sz="2000" b="1" baseline="-25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3EFCE5-3E86-9A41-96B2-5A7EF38B166D}"/>
              </a:ext>
            </a:extLst>
          </p:cNvPr>
          <p:cNvSpPr txBox="1">
            <a:spLocks/>
          </p:cNvSpPr>
          <p:nvPr/>
        </p:nvSpPr>
        <p:spPr>
          <a:xfrm>
            <a:off x="732920" y="1564742"/>
            <a:ext cx="9077779" cy="321083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200" b="1" dirty="0"/>
              <a:t>Scientific goals:</a:t>
            </a:r>
          </a:p>
          <a:p>
            <a:r>
              <a:rPr lang="en-US" sz="2200" dirty="0"/>
              <a:t> Demonstrate the use of synthetic </a:t>
            </a:r>
            <a:r>
              <a:rPr lang="en-US" sz="2200" dirty="0" err="1"/>
              <a:t>photoswitches</a:t>
            </a:r>
            <a:r>
              <a:rPr lang="en-US" sz="2200" dirty="0"/>
              <a:t> in TR-SFX</a:t>
            </a:r>
          </a:p>
          <a:p>
            <a:r>
              <a:rPr lang="en-US" sz="2200" dirty="0"/>
              <a:t> Visualize isomerization of an azo compound commonly used in   </a:t>
            </a:r>
          </a:p>
          <a:p>
            <a:pPr marL="0" indent="0">
              <a:buNone/>
            </a:pPr>
            <a:r>
              <a:rPr lang="en-US" sz="2200" dirty="0"/>
              <a:t>    </a:t>
            </a:r>
            <a:r>
              <a:rPr lang="en-US" sz="2200" dirty="0" err="1"/>
              <a:t>photopharmacology</a:t>
            </a:r>
            <a:r>
              <a:rPr lang="en-US" sz="2200" dirty="0"/>
              <a:t> and other applications</a:t>
            </a:r>
          </a:p>
          <a:p>
            <a:r>
              <a:rPr lang="en-US" sz="2200" dirty="0"/>
              <a:t> Visualize ligand release from tubulin and reorganization of the   </a:t>
            </a:r>
          </a:p>
          <a:p>
            <a:pPr marL="0" indent="0">
              <a:buNone/>
            </a:pPr>
            <a:r>
              <a:rPr lang="en-US" sz="2200" dirty="0"/>
              <a:t>    </a:t>
            </a:r>
            <a:r>
              <a:rPr lang="en-US" sz="2200" dirty="0" err="1"/>
              <a:t>cholchicine</a:t>
            </a:r>
            <a:r>
              <a:rPr lang="en-US" sz="2200" dirty="0"/>
              <a:t> binding pocket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b="1" dirty="0"/>
              <a:t>Time delays:</a:t>
            </a:r>
          </a:p>
          <a:p>
            <a:pPr marL="0" indent="0">
              <a:buNone/>
            </a:pPr>
            <a:r>
              <a:rPr lang="en-US" sz="2200" dirty="0"/>
              <a:t>-&gt;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azo-CA4 isomerization -&gt; 250fs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(600 fs)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1 </a:t>
            </a:r>
            <a:r>
              <a:rPr lang="en-US" sz="2200" b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(10 </a:t>
            </a:r>
            <a:r>
              <a:rPr lang="en-US" sz="2200" b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30 </a:t>
            </a:r>
            <a:r>
              <a:rPr lang="en-US" sz="22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100 </a:t>
            </a:r>
            <a:r>
              <a:rPr lang="en-US" sz="2200" b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ps</a:t>
            </a:r>
            <a:endParaRPr lang="en-US" sz="2200" b="1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-&gt;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azo-CA4 release -&gt;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1 ns,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10 ns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(100 ns)</a:t>
            </a:r>
            <a:r>
              <a:rPr lang="en-US" sz="2200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1 us, 1 </a:t>
            </a:r>
            <a:r>
              <a:rPr lang="en-US" sz="2200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ms</a:t>
            </a:r>
            <a:r>
              <a:rPr lang="en-US" sz="2200" b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, 20 </a:t>
            </a:r>
            <a:r>
              <a:rPr lang="en-US" sz="2200" b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ms</a:t>
            </a:r>
            <a:endParaRPr lang="en-US" sz="2200" b="1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endParaRPr lang="en-US" sz="2400" b="1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400" dirty="0"/>
              <a:t>Bold targets Sept 2020, in brackets stretched goals,</a:t>
            </a:r>
          </a:p>
          <a:p>
            <a:pPr marL="0" indent="0">
              <a:buNone/>
            </a:pPr>
            <a:r>
              <a:rPr lang="en-US" sz="2400" dirty="0"/>
              <a:t>Rest collected March 2020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49475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996194" y="2399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/>
                </a:solidFill>
                <a:latin typeface="Georgia"/>
              </a:rPr>
              <a:t>Experimental team</a:t>
            </a:r>
            <a:endParaRPr lang="en-US" sz="2000" b="1" baseline="-25000" dirty="0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E9262-504A-FB47-B712-3F04D301E779}"/>
              </a:ext>
            </a:extLst>
          </p:cNvPr>
          <p:cNvSpPr txBox="1">
            <a:spLocks/>
          </p:cNvSpPr>
          <p:nvPr/>
        </p:nvSpPr>
        <p:spPr>
          <a:xfrm>
            <a:off x="1220481" y="972962"/>
            <a:ext cx="5785899" cy="5699906"/>
          </a:xfrm>
          <a:prstGeom prst="rect">
            <a:avLst/>
          </a:prstGeom>
        </p:spPr>
        <p:txBody>
          <a:bodyPr numCol="2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200" b="1" dirty="0"/>
              <a:t>Spokesperson:</a:t>
            </a:r>
            <a:r>
              <a:rPr lang="en-US" sz="2200" dirty="0"/>
              <a:t> Joerg</a:t>
            </a:r>
            <a:endParaRPr lang="en-US" sz="2200" b="1" dirty="0"/>
          </a:p>
          <a:p>
            <a:pPr marL="0" indent="0">
              <a:lnSpc>
                <a:spcPct val="100000"/>
              </a:lnSpc>
              <a:buNone/>
            </a:pPr>
            <a:endParaRPr lang="en-US" sz="5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b="1" dirty="0"/>
              <a:t>Sample Team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Max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Natacha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Robin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Hannah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 err="1"/>
              <a:t>Demet</a:t>
            </a:r>
            <a:r>
              <a:rPr lang="en-US" sz="2200" dirty="0"/>
              <a:t>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 err="1"/>
              <a:t>xxxx</a:t>
            </a:r>
            <a:endParaRPr lang="en-US" sz="2200" dirty="0"/>
          </a:p>
          <a:p>
            <a:pPr lvl="1">
              <a:lnSpc>
                <a:spcPct val="100000"/>
              </a:lnSpc>
            </a:pPr>
            <a:endParaRPr lang="en-US" sz="22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b="1" dirty="0"/>
              <a:t>Data Team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Tobias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Steffen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Petr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b="1" dirty="0"/>
              <a:t>Spectroscopy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 err="1"/>
              <a:t>Chavdar</a:t>
            </a:r>
            <a:r>
              <a:rPr lang="en-US" sz="2200" dirty="0"/>
              <a:t>, Sepp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b="1" dirty="0"/>
          </a:p>
        </p:txBody>
      </p:sp>
      <p:sp>
        <p:nvSpPr>
          <p:cNvPr id="2" name="Rectangle 1"/>
          <p:cNvSpPr/>
          <p:nvPr/>
        </p:nvSpPr>
        <p:spPr>
          <a:xfrm>
            <a:off x="4633644" y="1370437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b="1" dirty="0" err="1"/>
              <a:t>Alvra</a:t>
            </a:r>
            <a:r>
              <a:rPr lang="en-US" sz="2200" b="1" dirty="0"/>
              <a:t>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Claudio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Karol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Dmitry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Philip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Camila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Chris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sz="2200" b="1" dirty="0"/>
          </a:p>
          <a:p>
            <a:r>
              <a:rPr lang="en-US" sz="2200" b="1" dirty="0"/>
              <a:t>Injector Team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Dan (night-to morning for shutter)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</a:t>
            </a:r>
            <a:r>
              <a:rPr lang="en-US" sz="2200" dirty="0" err="1"/>
              <a:t>Dardan</a:t>
            </a:r>
            <a:endParaRPr lang="en-US" sz="2200" dirty="0"/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2200" dirty="0"/>
              <a:t> Antonia</a:t>
            </a:r>
          </a:p>
          <a:p>
            <a:pPr>
              <a:lnSpc>
                <a:spcPct val="100000"/>
              </a:lnSpc>
            </a:pPr>
            <a:endParaRPr lang="en-US" sz="2200" dirty="0"/>
          </a:p>
          <a:p>
            <a:r>
              <a:rPr lang="en-US" sz="2200" b="1" dirty="0"/>
              <a:t>Tubulin Biology</a:t>
            </a:r>
          </a:p>
          <a:p>
            <a:r>
              <a:rPr lang="en-US" sz="2200" dirty="0"/>
              <a:t>- Michel</a:t>
            </a:r>
          </a:p>
        </p:txBody>
      </p:sp>
    </p:spTree>
    <p:extLst>
      <p:ext uri="{BB962C8B-B14F-4D97-AF65-F5344CB8AC3E}">
        <p14:creationId xmlns:p14="http://schemas.microsoft.com/office/powerpoint/2010/main" val="2134205315"/>
      </p:ext>
    </p:extLst>
  </p:cSld>
  <p:clrMapOvr>
    <a:masterClrMapping/>
  </p:clrMapOvr>
</p:sld>
</file>

<file path=ppt/theme/theme1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21006</TotalTime>
  <Words>536</Words>
  <Application>Microsoft Macintosh PowerPoint</Application>
  <PresentationFormat>On-screen Show (4:3)</PresentationFormat>
  <Paragraphs>94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1_PSI-Powerpoint-Master Calibri V2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Multi-injector Commissioning Beamtime</dc:title>
  <dc:creator>Daniel James</dc:creator>
  <cp:lastModifiedBy>Joerg Standfuss</cp:lastModifiedBy>
  <cp:revision>159</cp:revision>
  <cp:lastPrinted>2020-03-09T16:42:39Z</cp:lastPrinted>
  <dcterms:created xsi:type="dcterms:W3CDTF">2020-02-03T10:38:12Z</dcterms:created>
  <dcterms:modified xsi:type="dcterms:W3CDTF">2020-08-11T12:29:23Z</dcterms:modified>
</cp:coreProperties>
</file>