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9"/>
  </p:notesMasterIdLst>
  <p:handoutMasterIdLst>
    <p:handoutMasterId r:id="rId20"/>
  </p:handoutMasterIdLst>
  <p:sldIdLst>
    <p:sldId id="330" r:id="rId2"/>
    <p:sldId id="338" r:id="rId3"/>
    <p:sldId id="340" r:id="rId4"/>
    <p:sldId id="358" r:id="rId5"/>
    <p:sldId id="363" r:id="rId6"/>
    <p:sldId id="365" r:id="rId7"/>
    <p:sldId id="361" r:id="rId8"/>
    <p:sldId id="362" r:id="rId9"/>
    <p:sldId id="366" r:id="rId10"/>
    <p:sldId id="374" r:id="rId11"/>
    <p:sldId id="367" r:id="rId12"/>
    <p:sldId id="368" r:id="rId13"/>
    <p:sldId id="369" r:id="rId14"/>
    <p:sldId id="370" r:id="rId15"/>
    <p:sldId id="373" r:id="rId16"/>
    <p:sldId id="371" r:id="rId17"/>
    <p:sldId id="372" r:id="rId18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8B12"/>
    <a:srgbClr val="F6910C"/>
    <a:srgbClr val="003B6E"/>
    <a:srgbClr val="0062AC"/>
    <a:srgbClr val="010000"/>
    <a:srgbClr val="FFFFFF"/>
    <a:srgbClr val="808080"/>
    <a:srgbClr val="000000"/>
    <a:srgbClr val="FDCA00"/>
    <a:srgbClr val="E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06" autoAdjust="0"/>
    <p:restoredTop sz="95073" autoAdjust="0"/>
  </p:normalViewPr>
  <p:slideViewPr>
    <p:cSldViewPr snapToObjects="1">
      <p:cViewPr varScale="1">
        <p:scale>
          <a:sx n="129" d="100"/>
          <a:sy n="129" d="100"/>
        </p:scale>
        <p:origin x="216" y="688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7882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3239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551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408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2565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US" dirty="0"/>
              <a:t>First name and Name Author  ::  Function  ::  Paul </a:t>
            </a:r>
            <a:r>
              <a:rPr lang="en-US" dirty="0" err="1"/>
              <a:t>Scherrer</a:t>
            </a:r>
            <a:r>
              <a:rPr lang="en-US" dirty="0"/>
              <a:t> </a:t>
            </a:r>
            <a:r>
              <a:rPr lang="en-US" dirty="0" err="1"/>
              <a:t>Institut</a:t>
            </a:r>
            <a:endParaRPr lang="en-US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coordinator report</a:t>
            </a:r>
            <a:br>
              <a:rPr lang="en-US" dirty="0"/>
            </a:br>
            <a:r>
              <a:rPr lang="en-US" dirty="0"/>
              <a:t>August 31 – September 7, 2020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/>
              <a:t>Florian </a:t>
            </a:r>
            <a:r>
              <a:rPr lang="en-US" dirty="0" err="1"/>
              <a:t>Löhl</a:t>
            </a:r>
            <a:r>
              <a:rPr lang="en-US"/>
              <a:t> ::  Paul Scherrer Institut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err="1"/>
              <a:t>SwissFEL</a:t>
            </a:r>
            <a:r>
              <a:rPr lang="de-DE"/>
              <a:t> Exchange Meeting, 7.9.2020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FD284A8-C47E-1F49-A153-38552A481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Main </a:t>
            </a:r>
            <a:r>
              <a:rPr lang="de-DE" sz="2000" dirty="0" err="1"/>
              <a:t>problems</a:t>
            </a:r>
            <a:r>
              <a:rPr lang="de-DE" sz="2000" dirty="0"/>
              <a:t>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week</a:t>
            </a:r>
            <a:endParaRPr lang="de-DE" sz="20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5DFD38-19A1-124F-910C-16B79FFA6755}"/>
              </a:ext>
            </a:extLst>
          </p:cNvPr>
          <p:cNvSpPr txBox="1"/>
          <p:nvPr/>
        </p:nvSpPr>
        <p:spPr>
          <a:xfrm>
            <a:off x="755576" y="627534"/>
            <a:ext cx="8280920" cy="42484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PSSS – different results depending if crystal or membrane is in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2E5AF76-88E3-9A4D-98BE-3C55221C45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5008" y="939617"/>
            <a:ext cx="6053296" cy="4152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0354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8E1A0F-84E5-EA47-AF4E-696F10CC1DC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488E10B-F806-B442-8D05-1BF57781C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0250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97BC0C-AB02-1D4C-818C-655692172EE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A1EC61-B8E6-CF42-9B1A-7C3C87EA0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A918A084-7349-614A-BC68-13B2BBAF14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87856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97BC0C-AB02-1D4C-818C-655692172EE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A1EC61-B8E6-CF42-9B1A-7C3C87EA0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467A705-0129-A948-BFC2-2E67BCD4B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38843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97BC0C-AB02-1D4C-818C-655692172EE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A1EC61-B8E6-CF42-9B1A-7C3C87EA0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22B92CB-D2A6-364F-A623-3980D9B5B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0913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B2A6A34-B8D2-C34B-8D18-095FD1FC76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51055DF-8BB1-4343-AE14-1ADAC2C9C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C87E36E-5B23-4A45-A23A-F6287BEE2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9465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97BC0C-AB02-1D4C-818C-655692172EE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A1EC61-B8E6-CF42-9B1A-7C3C87EA0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BD60AA3-01DF-7149-8C7C-8ECB1227C4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480400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97BC0C-AB02-1D4C-818C-655692172EE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CDA1EC61-B8E6-CF42-9B1A-7C3C87EA0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D5457C2-CB36-CD40-975A-0E6544C96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0"/>
            <a:ext cx="82296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76109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Program</a:t>
            </a:r>
            <a:endParaRPr lang="de-CH" sz="20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996A710-FE2E-8549-B150-42A762F6D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2390"/>
            <a:ext cx="9144000" cy="452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18851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Aramis summary</a:t>
            </a:r>
            <a:endParaRPr lang="de-CH" sz="20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5D4B441-6616-704E-869E-4C7BCC8FE4F8}"/>
              </a:ext>
            </a:extLst>
          </p:cNvPr>
          <p:cNvSpPr txBox="1"/>
          <p:nvPr/>
        </p:nvSpPr>
        <p:spPr>
          <a:xfrm>
            <a:off x="1043608" y="987574"/>
            <a:ext cx="7560840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Beam setup on Monday (S.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Bettoni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, N. Hiller, F.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Loehl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, C. Kittel)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Recovered decent machine setup at 12.05 keV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Went again to a short pulse duration for the e-beam (25 - 30 fs rms)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Re-arranged schedule: utilized Tuesday and Wednesday for further machine tuning due to bad vacuum in mirror chamber (users could not take the beam)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Skipped switch to 6.5 keV and stayed at 12 keV the entire week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100 Hz operation during the entire week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PSICO optimization during the entire week with basically all parameters (currently 166)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Quite stable performance during the week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B6E"/>
                </a:solidFill>
                <a:latin typeface="Calibri"/>
              </a:rPr>
              <a:t>Reached a new pulse energy record at 12 keV: 570 µJ</a:t>
            </a:r>
            <a:br>
              <a:rPr lang="en-US" sz="1800" dirty="0">
                <a:solidFill>
                  <a:srgbClr val="003B6E"/>
                </a:solidFill>
                <a:latin typeface="Calibri"/>
              </a:rPr>
            </a:br>
            <a:endParaRPr lang="en-US" sz="1800" dirty="0">
              <a:solidFill>
                <a:srgbClr val="003B6E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368594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2B3BF33-941F-7E46-8027-EDBE3CC2D49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13" t="21405" r="6735" b="9681"/>
          <a:stretch/>
        </p:blipFill>
        <p:spPr>
          <a:xfrm>
            <a:off x="611560" y="1275606"/>
            <a:ext cx="8305650" cy="3069457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293F859-A803-B24E-8712-4B044B43B3B7}"/>
              </a:ext>
            </a:extLst>
          </p:cNvPr>
          <p:cNvSpPr txBox="1"/>
          <p:nvPr/>
        </p:nvSpPr>
        <p:spPr>
          <a:xfrm>
            <a:off x="2195736" y="51470"/>
            <a:ext cx="6948264" cy="20882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DE" sz="2400" dirty="0">
              <a:solidFill>
                <a:schemeClr val="bg1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00E3592F-486F-9242-BE75-9ADE5F18C471}"/>
              </a:ext>
            </a:extLst>
          </p:cNvPr>
          <p:cNvSpPr txBox="1"/>
          <p:nvPr/>
        </p:nvSpPr>
        <p:spPr>
          <a:xfrm>
            <a:off x="1246375" y="1059582"/>
            <a:ext cx="949361" cy="695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>
                <a:solidFill>
                  <a:srgbClr val="003B6E"/>
                </a:solidFill>
                <a:latin typeface="Calibri"/>
              </a:rPr>
              <a:t>Photon pulse energy in Aramis (µJ)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itel 4">
            <a:extLst>
              <a:ext uri="{FF2B5EF4-FFF2-40B4-BE49-F238E27FC236}">
                <a16:creationId xmlns:a16="http://schemas.microsoft.com/office/drawing/2014/main" id="{DFE651EE-E629-4E45-8B2C-25E5699EAE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z="2000" dirty="0"/>
              <a:t>Photon pulse energy in Aramis during the week</a:t>
            </a:r>
            <a:br>
              <a:rPr lang="en-US" sz="2000" dirty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9085757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Athos summary</a:t>
            </a:r>
            <a:endParaRPr lang="de-CH" sz="20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5D4B441-6616-704E-869E-4C7BCC8FE4F8}"/>
              </a:ext>
            </a:extLst>
          </p:cNvPr>
          <p:cNvSpPr txBox="1"/>
          <p:nvPr/>
        </p:nvSpPr>
        <p:spPr>
          <a:xfrm>
            <a:off x="1043608" y="987574"/>
            <a:ext cx="7560840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Restored lasing in Athos (200 </a:t>
            </a:r>
            <a:r>
              <a:rPr lang="en-US" sz="1800" dirty="0">
                <a:latin typeface="Calibri"/>
              </a:rPr>
              <a:t>µJ level at 540 eV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) on Monday after Aramis setup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Parallel operation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Managed to maintain Athos lasing at the 170 – 200 </a:t>
            </a:r>
            <a:r>
              <a:rPr lang="en-US" sz="1800" dirty="0">
                <a:latin typeface="Calibri"/>
              </a:rPr>
              <a:t>µJ level while optimizing Aramis with PSICO Aramis – also in the common path.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 parallel to PSICO Aramis, PSICO Athos was running to compensate for some of the pulse energy loss due to the Aramis optimization.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Initially limited to 10 Hz due to losses in the Athos line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SATUN12 &amp; SATUN13 brought into operation on Wednesday (E. Prat, E. Ferrari, S.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Reiche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B6E"/>
                </a:solidFill>
                <a:latin typeface="Calibri"/>
              </a:rPr>
              <a:t>Reached 1 </a:t>
            </a:r>
            <a:r>
              <a:rPr lang="en-US" sz="1800" b="1" dirty="0" err="1">
                <a:solidFill>
                  <a:srgbClr val="003B6E"/>
                </a:solidFill>
                <a:latin typeface="Calibri"/>
              </a:rPr>
              <a:t>mJ</a:t>
            </a:r>
            <a:r>
              <a:rPr lang="en-US" sz="1800" b="1" dirty="0">
                <a:solidFill>
                  <a:srgbClr val="003B6E"/>
                </a:solidFill>
                <a:latin typeface="Calibri"/>
              </a:rPr>
              <a:t> @ 350 eV for a short time at 10 Hz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B6E"/>
                </a:solidFill>
                <a:latin typeface="Calibri"/>
              </a:rPr>
              <a:t>Reached 650 µJ @ 540 eV at 10 Hz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469648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Athos summary - continued</a:t>
            </a:r>
            <a:endParaRPr lang="de-CH" sz="20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5D4B441-6616-704E-869E-4C7BCC8FE4F8}"/>
              </a:ext>
            </a:extLst>
          </p:cNvPr>
          <p:cNvSpPr txBox="1"/>
          <p:nvPr/>
        </p:nvSpPr>
        <p:spPr>
          <a:xfrm>
            <a:off x="1043608" y="987574"/>
            <a:ext cx="7560840" cy="38164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Thursday, Friday: PSICO Athos tuning and manual tuning (E. Prat)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B6E"/>
                </a:solidFill>
                <a:latin typeface="Calibri"/>
              </a:rPr>
              <a:t>Reached 1 </a:t>
            </a:r>
            <a:r>
              <a:rPr lang="en-US" sz="1800" b="1" dirty="0" err="1">
                <a:solidFill>
                  <a:srgbClr val="003B6E"/>
                </a:solidFill>
                <a:latin typeface="Calibri"/>
              </a:rPr>
              <a:t>mJ</a:t>
            </a:r>
            <a:r>
              <a:rPr lang="en-US" sz="1800" b="1" dirty="0">
                <a:solidFill>
                  <a:srgbClr val="003B6E"/>
                </a:solidFill>
                <a:latin typeface="Calibri"/>
              </a:rPr>
              <a:t> @ 540 eV at 10 Hz</a:t>
            </a: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Friday evening: Added CHIC parameters into PSICO Athos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Started optimization at 70</a:t>
            </a:r>
            <a:r>
              <a:rPr lang="en-US" sz="1800" dirty="0">
                <a:latin typeface="Calibri"/>
              </a:rPr>
              <a:t>0 µJ @ 540 eV, 10 Hz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alibri"/>
              </a:rPr>
              <a:t>Weekend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alibri"/>
              </a:rPr>
              <a:t>Optimized on losses and pulse energy in Athos with PSICO Athos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latin typeface="Calibri"/>
              </a:rPr>
              <a:t>Step wise increased repetition rate during the weekend as losses improved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B6E"/>
                </a:solidFill>
                <a:latin typeface="Calibri"/>
              </a:rPr>
              <a:t>Reached 100 Hz both in Aramis and Athos at the same time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3B6E"/>
                </a:solidFill>
                <a:latin typeface="Calibri"/>
              </a:rPr>
              <a:t>Reached 1.75 </a:t>
            </a:r>
            <a:r>
              <a:rPr lang="en-US" sz="1800" b="1" dirty="0" err="1">
                <a:solidFill>
                  <a:srgbClr val="003B6E"/>
                </a:solidFill>
                <a:latin typeface="Calibri"/>
              </a:rPr>
              <a:t>mJ</a:t>
            </a:r>
            <a:r>
              <a:rPr lang="en-US" sz="1800" b="1" dirty="0">
                <a:solidFill>
                  <a:srgbClr val="003B6E"/>
                </a:solidFill>
                <a:latin typeface="Calibri"/>
              </a:rPr>
              <a:t> @ 540 eV </a:t>
            </a:r>
            <a:r>
              <a:rPr lang="en-US" sz="1800" dirty="0">
                <a:solidFill>
                  <a:srgbClr val="003B6E"/>
                </a:solidFill>
                <a:latin typeface="Calibri"/>
              </a:rPr>
              <a:t>(while having record values in Aramis)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6778767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FD284A8-C47E-1F49-A153-38552A481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Photon pulse </a:t>
            </a:r>
            <a:r>
              <a:rPr lang="de-DE" sz="2000" dirty="0" err="1"/>
              <a:t>energy</a:t>
            </a:r>
            <a:r>
              <a:rPr lang="de-DE" sz="2000" dirty="0"/>
              <a:t> in Athos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week</a:t>
            </a:r>
            <a:br>
              <a:rPr lang="de-DE" sz="2000" dirty="0"/>
            </a:br>
            <a:endParaRPr lang="de-DE" sz="20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E2B82E6-5C70-094B-B08E-8E0E7D124C7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873" t="22281" r="9014" b="9681"/>
          <a:stretch/>
        </p:blipFill>
        <p:spPr>
          <a:xfrm>
            <a:off x="971600" y="627534"/>
            <a:ext cx="7920880" cy="2929641"/>
          </a:xfrm>
          <a:prstGeom prst="rect">
            <a:avLst/>
          </a:prstGeom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68F78897-D8B3-EB49-99D6-D9579FD89665}"/>
              </a:ext>
            </a:extLst>
          </p:cNvPr>
          <p:cNvSpPr txBox="1"/>
          <p:nvPr/>
        </p:nvSpPr>
        <p:spPr>
          <a:xfrm>
            <a:off x="4139952" y="868590"/>
            <a:ext cx="949361" cy="695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>
                <a:solidFill>
                  <a:srgbClr val="003B6E"/>
                </a:solidFill>
                <a:latin typeface="Calibri"/>
              </a:rPr>
              <a:t>Photon pulse energy in Athos (µJ)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>
                <a:solidFill>
                  <a:srgbClr val="EC8B12"/>
                </a:solidFill>
                <a:latin typeface="Calibri"/>
              </a:rPr>
              <a:t>Photon energy in Athos (eV)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F0A8D409-E5FD-224F-8D9B-0C0DAA1F67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059" t="24800" r="4835" b="19602"/>
          <a:stretch/>
        </p:blipFill>
        <p:spPr>
          <a:xfrm>
            <a:off x="1208597" y="3503336"/>
            <a:ext cx="7490129" cy="1588694"/>
          </a:xfrm>
          <a:prstGeom prst="rect">
            <a:avLst/>
          </a:prstGeom>
        </p:spPr>
      </p:pic>
      <p:sp>
        <p:nvSpPr>
          <p:cNvPr id="11" name="TextBox 5">
            <a:extLst>
              <a:ext uri="{FF2B5EF4-FFF2-40B4-BE49-F238E27FC236}">
                <a16:creationId xmlns:a16="http://schemas.microsoft.com/office/drawing/2014/main" id="{1E793BCD-B122-8745-9C67-ED1EFB09C478}"/>
              </a:ext>
            </a:extLst>
          </p:cNvPr>
          <p:cNvSpPr txBox="1"/>
          <p:nvPr/>
        </p:nvSpPr>
        <p:spPr>
          <a:xfrm>
            <a:off x="1979712" y="3723878"/>
            <a:ext cx="949361" cy="69504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>
                <a:solidFill>
                  <a:srgbClr val="003B6E"/>
                </a:solidFill>
                <a:latin typeface="Calibri"/>
              </a:rPr>
              <a:t>Repetition rate in Athos (Hz)</a:t>
            </a:r>
          </a:p>
        </p:txBody>
      </p:sp>
    </p:spTree>
    <p:extLst>
      <p:ext uri="{BB962C8B-B14F-4D97-AF65-F5344CB8AC3E}">
        <p14:creationId xmlns:p14="http://schemas.microsoft.com/office/powerpoint/2010/main" val="259204934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FD284A8-C47E-1F49-A153-38552A481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Main </a:t>
            </a:r>
            <a:r>
              <a:rPr lang="de-DE" sz="2000" dirty="0" err="1"/>
              <a:t>problems</a:t>
            </a:r>
            <a:r>
              <a:rPr lang="de-DE" sz="2000" dirty="0"/>
              <a:t>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week</a:t>
            </a:r>
            <a:endParaRPr lang="de-DE" sz="20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5DFD38-19A1-124F-910C-16B79FFA6755}"/>
              </a:ext>
            </a:extLst>
          </p:cNvPr>
          <p:cNvSpPr txBox="1"/>
          <p:nvPr/>
        </p:nvSpPr>
        <p:spPr>
          <a:xfrm>
            <a:off x="755576" y="771550"/>
            <a:ext cx="8280920" cy="42484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 err="1">
                <a:solidFill>
                  <a:srgbClr val="000000"/>
                </a:solidFill>
                <a:latin typeface="Calibri"/>
              </a:rPr>
              <a:t>Alvra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 mirror chamber repair 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(influenced schedule)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Monday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20:00 	DRPS detector 803 underflow 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		~1.5 h down-time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Wednesday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3:00 	PSYS alarm. Door contact in undulator hall failed.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		~8 h down-time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11:00	Problem with trigger rates of diagnostics (set to zero by TMA)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22:00	Aramis gun laser jumped by one RF bucket 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		(restoring: S.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Bettoni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, E. Prat, F.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Loehl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)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0:00	All vacuum valves in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SwissFEL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closed after screen was moved into 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		1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mJ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beam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043250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FD284A8-C47E-1F49-A153-38552A481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Main </a:t>
            </a:r>
            <a:r>
              <a:rPr lang="de-DE" sz="2000" dirty="0" err="1"/>
              <a:t>problems</a:t>
            </a:r>
            <a:r>
              <a:rPr lang="de-DE" sz="2000" dirty="0"/>
              <a:t> </a:t>
            </a:r>
            <a:r>
              <a:rPr lang="de-DE" sz="2000" dirty="0" err="1"/>
              <a:t>during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week</a:t>
            </a:r>
            <a:endParaRPr lang="de-DE" sz="20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ED5DFD38-19A1-124F-910C-16B79FFA6755}"/>
              </a:ext>
            </a:extLst>
          </p:cNvPr>
          <p:cNvSpPr txBox="1"/>
          <p:nvPr/>
        </p:nvSpPr>
        <p:spPr>
          <a:xfrm>
            <a:off x="755576" y="627534"/>
            <a:ext cx="8280920" cy="42484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Sunday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8:30 	DRPS detector 801 – communication failure </a:t>
            </a:r>
            <a:br>
              <a:rPr lang="en-US" sz="1800" dirty="0">
                <a:solidFill>
                  <a:srgbClr val="000000"/>
                </a:solidFill>
                <a:latin typeface="Calibri"/>
              </a:rPr>
            </a:br>
            <a:r>
              <a:rPr lang="en-US" sz="1800" dirty="0">
                <a:solidFill>
                  <a:srgbClr val="000000"/>
                </a:solidFill>
                <a:latin typeface="Calibri"/>
              </a:rPr>
              <a:t>		~4 h down-time</a:t>
            </a:r>
          </a:p>
          <a:p>
            <a:pPr marL="742939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Afternoon	Athos gas detector was saturated – big thanks to </a:t>
            </a:r>
            <a:r>
              <a:rPr lang="en-US" sz="1800" dirty="0" err="1">
                <a:solidFill>
                  <a:srgbClr val="000000"/>
                </a:solidFill>
                <a:latin typeface="Calibri"/>
              </a:rPr>
              <a:t>Pavle</a:t>
            </a:r>
            <a:r>
              <a:rPr lang="en-US" sz="1800" dirty="0">
                <a:solidFill>
                  <a:srgbClr val="000000"/>
                </a:solidFill>
                <a:latin typeface="Calibri"/>
              </a:rPr>
              <a:t> for fixing this!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800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rgbClr val="000000"/>
                </a:solidFill>
                <a:latin typeface="Calibri"/>
              </a:rPr>
              <a:t>Frequent jumps in injector, possibly in </a:t>
            </a:r>
            <a:r>
              <a:rPr lang="en-US" sz="1800" b="1" dirty="0" err="1">
                <a:solidFill>
                  <a:srgbClr val="000000"/>
                </a:solidFill>
                <a:latin typeface="Calibri"/>
              </a:rPr>
              <a:t>Alcor</a:t>
            </a:r>
            <a:r>
              <a:rPr lang="en-US" sz="1800" b="1" dirty="0">
                <a:solidFill>
                  <a:srgbClr val="000000"/>
                </a:solidFill>
                <a:latin typeface="Calibri"/>
              </a:rPr>
              <a:t> laser, lead to drop in pulse energy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b="1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Can be recovered by running PSICO 30 minutes in gun group. Source still unclear. 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CCE14ED-2DBA-9E4E-8A22-1CA1C8064A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13" t="22281" r="6735" b="9681"/>
          <a:stretch/>
        </p:blipFill>
        <p:spPr>
          <a:xfrm>
            <a:off x="1102281" y="2283718"/>
            <a:ext cx="6710079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773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AEK_Info-Meeting_Group8231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AEK_Info-Meeting_Group8231</Template>
  <TotalTime>0</TotalTime>
  <Words>630</Words>
  <Application>Microsoft Macintosh PowerPoint</Application>
  <PresentationFormat>Bildschirmpräsentation (16:9)</PresentationFormat>
  <Paragraphs>72</Paragraphs>
  <Slides>17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Arial</vt:lpstr>
      <vt:lpstr>Arial Narrow</vt:lpstr>
      <vt:lpstr>Calibri</vt:lpstr>
      <vt:lpstr>Georgia</vt:lpstr>
      <vt:lpstr>Rockwell</vt:lpstr>
      <vt:lpstr>Symbol</vt:lpstr>
      <vt:lpstr>Times</vt:lpstr>
      <vt:lpstr>AEK_Info-Meeting_Group8231</vt:lpstr>
      <vt:lpstr>Run coordinator report August 31 – September 7, 2020</vt:lpstr>
      <vt:lpstr>Program</vt:lpstr>
      <vt:lpstr>Aramis summary</vt:lpstr>
      <vt:lpstr>Photon pulse energy in Aramis during the week </vt:lpstr>
      <vt:lpstr>Athos summary</vt:lpstr>
      <vt:lpstr>Athos summary - continued</vt:lpstr>
      <vt:lpstr>Photon pulse energy in Athos during the week </vt:lpstr>
      <vt:lpstr>Main problems during the week</vt:lpstr>
      <vt:lpstr>Main problems during the week</vt:lpstr>
      <vt:lpstr>Main problems during the week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8231 – Accelerator Feedbacks and Measurement Systeme</dc:title>
  <dc:creator>Keil Boris</dc:creator>
  <cp:lastModifiedBy>Microsoft Office User</cp:lastModifiedBy>
  <cp:revision>160</cp:revision>
  <cp:lastPrinted>2015-09-30T13:23:15Z</cp:lastPrinted>
  <dcterms:created xsi:type="dcterms:W3CDTF">2018-03-02T09:10:11Z</dcterms:created>
  <dcterms:modified xsi:type="dcterms:W3CDTF">2020-09-07T11:05:11Z</dcterms:modified>
</cp:coreProperties>
</file>