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77" r:id="rId10"/>
    <p:sldId id="264" r:id="rId11"/>
    <p:sldId id="266" r:id="rId12"/>
    <p:sldId id="273" r:id="rId13"/>
    <p:sldId id="271" r:id="rId14"/>
    <p:sldId id="267" r:id="rId15"/>
    <p:sldId id="268" r:id="rId16"/>
    <p:sldId id="270" r:id="rId17"/>
    <p:sldId id="276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550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061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509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7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39" t="13866" r="1" b="14430"/>
          <a:stretch/>
        </p:blipFill>
        <p:spPr bwMode="auto">
          <a:xfrm>
            <a:off x="4347390" y="260651"/>
            <a:ext cx="6741180" cy="3168349"/>
          </a:xfrm>
          <a:prstGeom prst="rect">
            <a:avLst/>
          </a:prstGeom>
          <a:noFill/>
        </p:spPr>
      </p:pic>
      <p:sp>
        <p:nvSpPr>
          <p:cNvPr id="5" name="Rechteck 5"/>
          <p:cNvSpPr/>
          <p:nvPr/>
        </p:nvSpPr>
        <p:spPr bwMode="auto">
          <a:xfrm>
            <a:off x="-3" y="260650"/>
            <a:ext cx="4203947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32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pic>
        <p:nvPicPr>
          <p:cNvPr id="6" name="Bild 24" descr="PSI-Logo_narrow_30k.eps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07017" y="548697"/>
            <a:ext cx="1627200" cy="5792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16" y="6042000"/>
            <a:ext cx="816000" cy="81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3200">
              <a:latin typeface="Times"/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1085866" y="4365104"/>
            <a:ext cx="10625665" cy="1080120"/>
          </a:xfrm>
        </p:spPr>
        <p:txBody>
          <a:bodyPr/>
          <a:lstStyle>
            <a:lvl1pPr>
              <a:lnSpc>
                <a:spcPct val="100000"/>
              </a:lnSpc>
              <a:defRPr sz="3333">
                <a:solidFill>
                  <a:srgbClr val="686868"/>
                </a:solidFill>
                <a:latin typeface="Georgia"/>
                <a:ea typeface="ヒラギノ角ゴ Pro W3"/>
              </a:defRPr>
            </a:lvl1pPr>
          </a:lstStyle>
          <a:p>
            <a:pPr lvl="0">
              <a:defRPr/>
            </a:pPr>
            <a:r>
              <a:rPr lang="en-US"/>
              <a:t>Insert the title of your </a:t>
            </a:r>
            <a:br>
              <a:rPr lang="en-US"/>
            </a:br>
            <a:r>
              <a:rPr lang="en-US"/>
              <a:t>presentation here</a:t>
            </a:r>
          </a:p>
        </p:txBody>
      </p:sp>
      <p:sp>
        <p:nvSpPr>
          <p:cNvPr id="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1104017" y="3928576"/>
            <a:ext cx="10607516" cy="364520"/>
          </a:xfrm>
          <a:prstGeom prst="rect">
            <a:avLst/>
          </a:prstGeom>
          <a:noFill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2000" b="1">
                <a:solidFill>
                  <a:srgbClr val="969696"/>
                </a:solidFill>
                <a:ea typeface="ヒラギノ角ゴ Pro W3"/>
              </a:defRPr>
            </a:lvl1pPr>
          </a:lstStyle>
          <a:p>
            <a:pPr>
              <a:defRPr/>
            </a:pPr>
            <a:r>
              <a:rPr lang="en-US"/>
              <a:t>First name and Name Author  ::  Function  ::  Paul Scherrer Institut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728182" y="3196597"/>
            <a:ext cx="3360373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>
              <a:spcBef>
                <a:spcPts val="0"/>
              </a:spcBef>
              <a:defRPr/>
            </a:pPr>
            <a:r>
              <a:rPr lang="de-CH" sz="1200" b="1" i="0" spc="41">
                <a:solidFill>
                  <a:srgbClr val="505150"/>
                </a:solidFill>
                <a:latin typeface="+mn-lt"/>
                <a:cs typeface="Arial"/>
              </a:rPr>
              <a:t>WIR SCHAFFEN WISSEN – HEUTE FÜR MORGEN</a:t>
            </a:r>
            <a:endParaRPr sz="2400"/>
          </a:p>
        </p:txBody>
      </p:sp>
      <p:sp>
        <p:nvSpPr>
          <p:cNvPr id="11" name="Rechteck 8"/>
          <p:cNvSpPr/>
          <p:nvPr userDrawn="1"/>
        </p:nvSpPr>
        <p:spPr bwMode="auto">
          <a:xfrm>
            <a:off x="11232000" y="260650"/>
            <a:ext cx="960000" cy="316835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3200">
              <a:ln>
                <a:solidFill>
                  <a:srgbClr val="FFFFFF"/>
                </a:solidFill>
              </a:ln>
              <a:latin typeface="Times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1104901" y="5534100"/>
            <a:ext cx="10606617" cy="391177"/>
          </a:xfrm>
        </p:spPr>
        <p:txBody>
          <a:bodyPr/>
          <a:lstStyle>
            <a:lvl1pPr marL="0" indent="0">
              <a:buNone/>
              <a:defRPr sz="2000" b="1">
                <a:solidFill>
                  <a:srgbClr val="969696"/>
                </a:solidFill>
              </a:defRPr>
            </a:lvl1pPr>
            <a:lvl2pPr marL="237047" indent="0">
              <a:buNone/>
              <a:defRPr sz="2000" b="1"/>
            </a:lvl2pPr>
            <a:lvl3pPr marL="474097" indent="0">
              <a:buNone/>
              <a:defRPr sz="2000" b="1"/>
            </a:lvl3pPr>
            <a:lvl4pPr marL="719613" indent="0">
              <a:buNone/>
              <a:defRPr sz="2000" b="1"/>
            </a:lvl4pPr>
            <a:lvl5pPr marL="956661" indent="0">
              <a:buNone/>
              <a:defRPr sz="2000" b="1"/>
            </a:lvl5pPr>
          </a:lstStyle>
          <a:p>
            <a:pPr lvl="0">
              <a:defRPr/>
            </a:pPr>
            <a:r>
              <a:rPr lang="en-US"/>
              <a:t>Insert the occasion and date of your presentation here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21192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Inhalt auf Bild (hoch)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U:\20160506_PSI_Luftbild_0292.jpg"/>
          <p:cNvPicPr>
            <a:picLocks noChangeArrowheads="1"/>
          </p:cNvPicPr>
          <p:nvPr userDrawn="1"/>
        </p:nvPicPr>
        <p:blipFill>
          <a:blip r:embed="rId2"/>
          <a:srcRect l="-1" t="13691" r="643" b="11426"/>
          <a:stretch/>
        </p:blipFill>
        <p:spPr bwMode="auto">
          <a:xfrm>
            <a:off x="1102794" y="1019813"/>
            <a:ext cx="11089205" cy="5577845"/>
          </a:xfrm>
          <a:prstGeom prst="rect">
            <a:avLst/>
          </a:prstGeom>
          <a:noFill/>
        </p:spPr>
      </p:pic>
      <p:sp>
        <p:nvSpPr>
          <p:cNvPr id="5" name="Foliennummernplatzhalt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  <p:sp>
        <p:nvSpPr>
          <p:cNvPr id="6" name="Titel 11"/>
          <p:cNvSpPr>
            <a:spLocks noGrp="1"/>
          </p:cNvSpPr>
          <p:nvPr>
            <p:ph type="title"/>
          </p:nvPr>
        </p:nvSpPr>
        <p:spPr bwMode="auto">
          <a:xfrm>
            <a:off x="2769615" y="288001"/>
            <a:ext cx="8944033" cy="508500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3"/>
          </p:nvPr>
        </p:nvSpPr>
        <p:spPr bwMode="auto">
          <a:xfrm>
            <a:off x="1102784" y="1019823"/>
            <a:ext cx="3052949" cy="557783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237050" indent="-237050">
              <a:lnSpc>
                <a:spcPct val="110000"/>
              </a:lnSpc>
              <a:spcAft>
                <a:spcPts val="0"/>
              </a:spcAft>
              <a:buFont typeface="Arial"/>
              <a:buChar char="•"/>
              <a:defRPr sz="2267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2267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pic>
        <p:nvPicPr>
          <p:cNvPr id="8" name="Bild 14" descr="PSI-Logo_narrow_30k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102685" y="285757"/>
            <a:ext cx="1353600" cy="48188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eck 12"/>
          <p:cNvSpPr>
            <a:spLocks noChangeArrowheads="1"/>
          </p:cNvSpPr>
          <p:nvPr userDrawn="1"/>
        </p:nvSpPr>
        <p:spPr bwMode="auto">
          <a:xfrm>
            <a:off x="16" y="1019813"/>
            <a:ext cx="864000" cy="864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de-DE" sz="3200"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411213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4230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9604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82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865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868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342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313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7958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54DEB-C1FB-4D90-B840-F449407C953C}" type="datetimeFigureOut">
              <a:rPr lang="de-CH" smtClean="0"/>
              <a:t>10.11.2020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C8273-FD88-4839-9915-DA21732323D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971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Untertitel 8"/>
          <p:cNvSpPr>
            <a:spLocks noGrp="1"/>
          </p:cNvSpPr>
          <p:nvPr>
            <p:ph type="subTitle" sz="quarter" idx="1"/>
          </p:nvPr>
        </p:nvSpPr>
        <p:spPr bwMode="auto">
          <a:xfrm>
            <a:off x="1104017" y="3928576"/>
            <a:ext cx="10607516" cy="36452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Andreas Dax</a:t>
            </a:r>
            <a:endParaRPr lang="en-US" dirty="0"/>
          </a:p>
        </p:txBody>
      </p:sp>
      <p:sp>
        <p:nvSpPr>
          <p:cNvPr id="6" name="Textplatzhalter 9"/>
          <p:cNvSpPr>
            <a:spLocks noGrp="1"/>
          </p:cNvSpPr>
          <p:nvPr>
            <p:ph type="body" sz="quarter" idx="11"/>
          </p:nvPr>
        </p:nvSpPr>
        <p:spPr bwMode="auto">
          <a:xfrm>
            <a:off x="1085866" y="5692362"/>
            <a:ext cx="10606617" cy="391177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/>
          <a:p>
            <a:pPr>
              <a:defRPr/>
            </a:pPr>
            <a:r>
              <a:rPr lang="de-DE" dirty="0" smtClean="0"/>
              <a:t>SPM </a:t>
            </a:r>
            <a:r>
              <a:rPr lang="de-DE" dirty="0" err="1" smtClean="0"/>
              <a:t>SwissFel</a:t>
            </a:r>
            <a:r>
              <a:rPr lang="de-DE" dirty="0" smtClean="0"/>
              <a:t>- November 10</a:t>
            </a:r>
            <a:r>
              <a:rPr lang="de-DE" baseline="30000" dirty="0" smtClean="0"/>
              <a:t>th</a:t>
            </a:r>
            <a:r>
              <a:rPr lang="de-DE" dirty="0" smtClean="0"/>
              <a:t> 2020</a:t>
            </a:r>
            <a:endParaRPr dirty="0"/>
          </a:p>
        </p:txBody>
      </p:sp>
      <p:sp>
        <p:nvSpPr>
          <p:cNvPr id="7" name="TextBox 1"/>
          <p:cNvSpPr>
            <a:spLocks/>
          </p:cNvSpPr>
          <p:nvPr/>
        </p:nvSpPr>
        <p:spPr bwMode="auto">
          <a:xfrm>
            <a:off x="1047908" y="38288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buClr>
                <a:srgbClr val="000000"/>
              </a:buClr>
              <a:defRPr/>
            </a:pPr>
            <a:endParaRPr lang="en-GB" sz="24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85866" y="4454120"/>
            <a:ext cx="101756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Impact of the photocathode laser on </a:t>
            </a:r>
            <a:r>
              <a:rPr lang="en-US" sz="3200" dirty="0" smtClean="0"/>
              <a:t>the arrival </a:t>
            </a:r>
            <a:r>
              <a:rPr lang="en-US" sz="3200" dirty="0"/>
              <a:t>time jitter at the </a:t>
            </a:r>
            <a:r>
              <a:rPr lang="en-US" sz="3200" dirty="0" err="1"/>
              <a:t>SwissFel</a:t>
            </a:r>
            <a:r>
              <a:rPr lang="en-US" sz="3200" dirty="0"/>
              <a:t> injector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74000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7" y="822368"/>
            <a:ext cx="5895971" cy="41498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663306" y="0"/>
            <a:ext cx="9221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What is the total time jitter of </a:t>
            </a:r>
            <a:r>
              <a:rPr lang="en-US" sz="4400" b="1" dirty="0" err="1" smtClean="0"/>
              <a:t>Alcor</a:t>
            </a:r>
            <a:r>
              <a:rPr lang="en-US" sz="4400" b="1" dirty="0" smtClean="0"/>
              <a:t> ?</a:t>
            </a:r>
            <a:endParaRPr lang="de-CH" sz="4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491" y="5548371"/>
                <a:ext cx="10984996" cy="614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   Oscillator jitter           	[2mHz – 100 Hz] 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de-CH" sz="2800" b="1" dirty="0" smtClean="0"/>
                  <a:t> 	= 10 </a:t>
                </a:r>
                <a:r>
                  <a:rPr lang="de-CH" sz="2800" b="1" dirty="0" err="1" smtClean="0"/>
                  <a:t>fs</a:t>
                </a:r>
                <a:r>
                  <a:rPr lang="de-CH" sz="2800" b="1" dirty="0" smtClean="0"/>
                  <a:t> </a:t>
                </a:r>
                <a:r>
                  <a:rPr lang="de-CH" sz="2800" b="1" dirty="0" err="1" smtClean="0"/>
                  <a:t>rms</a:t>
                </a:r>
                <a:endParaRPr lang="de-CH" sz="28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1" y="5548371"/>
                <a:ext cx="10984996" cy="614142"/>
              </a:xfrm>
              <a:prstGeom prst="rect">
                <a:avLst/>
              </a:prstGeom>
              <a:blipFill>
                <a:blip r:embed="rId3"/>
                <a:stretch>
                  <a:fillRect r="-499" b="-267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9978" y="6162513"/>
                <a:ext cx="10944000" cy="61414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lIns="0">
                <a:spAutoFit/>
              </a:bodyPr>
              <a:lstStyle/>
              <a:p>
                <a:r>
                  <a:rPr lang="en-US" sz="2800" b="1" dirty="0" smtClean="0"/>
                  <a:t>   </a:t>
                </a:r>
                <a:r>
                  <a:rPr lang="en-US" sz="2800" b="1" dirty="0" err="1" smtClean="0"/>
                  <a:t>Alcor</a:t>
                </a:r>
                <a:r>
                  <a:rPr lang="en-US" sz="2800" b="1" dirty="0" smtClean="0"/>
                  <a:t> total jitter         	[2mHz – 100 Hz] 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sz="28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8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r>
                  <a:rPr lang="de-CH" sz="2800" b="1" dirty="0"/>
                  <a:t> </a:t>
                </a:r>
                <a:r>
                  <a:rPr lang="de-CH" sz="2800" b="1" dirty="0" smtClean="0"/>
                  <a:t>  	= 11 </a:t>
                </a:r>
                <a:r>
                  <a:rPr lang="de-CH" sz="2800" b="1" dirty="0" err="1"/>
                  <a:t>fs</a:t>
                </a:r>
                <a:r>
                  <a:rPr lang="de-CH" sz="2800" b="1" dirty="0"/>
                  <a:t> </a:t>
                </a:r>
                <a:r>
                  <a:rPr lang="de-CH" sz="2800" b="1" dirty="0" err="1"/>
                  <a:t>rms</a:t>
                </a:r>
                <a:endParaRPr lang="de-CH" sz="2800" b="1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78" y="6162513"/>
                <a:ext cx="10944000" cy="614142"/>
              </a:xfrm>
              <a:prstGeom prst="rect">
                <a:avLst/>
              </a:prstGeom>
              <a:blipFill>
                <a:blip r:embed="rId4"/>
                <a:stretch>
                  <a:fillRect b="-267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0" y="5025150"/>
            <a:ext cx="11251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   </a:t>
            </a:r>
            <a:r>
              <a:rPr lang="en-US" sz="2800" b="1" dirty="0" err="1" smtClean="0"/>
              <a:t>Alcor</a:t>
            </a:r>
            <a:r>
              <a:rPr lang="en-US" sz="2800" b="1" dirty="0" smtClean="0"/>
              <a:t> amplifier jitter	[2mHz – 100 Hz] : 			    	</a:t>
            </a:r>
            <a:r>
              <a:rPr lang="de-CH" sz="2800" b="1" dirty="0" smtClean="0"/>
              <a:t>= 4.5 </a:t>
            </a:r>
            <a:r>
              <a:rPr lang="de-CH" sz="2800" b="1" dirty="0" err="1"/>
              <a:t>fs</a:t>
            </a:r>
            <a:r>
              <a:rPr lang="de-CH" sz="2800" b="1" dirty="0"/>
              <a:t> </a:t>
            </a:r>
            <a:r>
              <a:rPr lang="de-CH" sz="2800" b="1" dirty="0" err="1"/>
              <a:t>rms</a:t>
            </a:r>
            <a:endParaRPr lang="de-CH" sz="28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465" y="822367"/>
            <a:ext cx="5875904" cy="4149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96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51" y="3425807"/>
            <a:ext cx="4956595" cy="33085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103" y="3425807"/>
            <a:ext cx="3664229" cy="3308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34" y="632298"/>
            <a:ext cx="4945712" cy="27341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103" y="632298"/>
            <a:ext cx="3116979" cy="27341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 flipH="1">
            <a:off x="958309" y="49716"/>
            <a:ext cx="1022067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There is no correlation between LAM and BAM if the LAM is in lock</a:t>
            </a:r>
            <a:endParaRPr lang="de-CH" sz="2800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2651628" y="632298"/>
            <a:ext cx="2017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LAM in lock</a:t>
            </a:r>
            <a:endParaRPr lang="de-CH" sz="2800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714529" y="3868367"/>
            <a:ext cx="2847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LAM free running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27534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7784" y="2708031"/>
            <a:ext cx="89228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/>
              <a:t>Technology and reliability</a:t>
            </a:r>
            <a:endParaRPr lang="de-CH" sz="6600" dirty="0"/>
          </a:p>
        </p:txBody>
      </p:sp>
    </p:spTree>
    <p:extLst>
      <p:ext uri="{BB962C8B-B14F-4D97-AF65-F5344CB8AC3E}">
        <p14:creationId xmlns:p14="http://schemas.microsoft.com/office/powerpoint/2010/main" val="1202495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16" y="1033587"/>
            <a:ext cx="6166847" cy="46376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595" y="1036607"/>
            <a:ext cx="3064167" cy="24674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9642" y="152400"/>
            <a:ext cx="836595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Important background reduction methods </a:t>
            </a:r>
            <a:endParaRPr lang="de-CH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48653" y="5813140"/>
            <a:ext cx="5911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Replacement of water chiller -&gt; centrifugal pump</a:t>
            </a:r>
            <a:endParaRPr lang="de-CH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89284" y="3547331"/>
            <a:ext cx="32047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Avoid stress birefringence</a:t>
            </a:r>
            <a:endParaRPr lang="de-CH" sz="22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37"/>
          <a:stretch/>
        </p:blipFill>
        <p:spPr>
          <a:xfrm>
            <a:off x="6682785" y="4284397"/>
            <a:ext cx="2210733" cy="9425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308523" y="3931538"/>
            <a:ext cx="1611344" cy="20487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36976" y="4534858"/>
            <a:ext cx="1253179" cy="5743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96019" y="5597696"/>
            <a:ext cx="2195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Variable gain low noise photo-receiver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9502960" y="5871235"/>
            <a:ext cx="216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16-bit ADC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3488713" y="1849066"/>
            <a:ext cx="267145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SMC-original chiller</a:t>
            </a:r>
            <a:endParaRPr lang="de-CH" sz="2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88713" y="2261632"/>
            <a:ext cx="2463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9900"/>
                </a:solidFill>
              </a:rPr>
              <a:t>ThermoTec</a:t>
            </a:r>
            <a:r>
              <a:rPr lang="en-US" sz="2400" b="1" dirty="0" smtClean="0">
                <a:solidFill>
                  <a:srgbClr val="009900"/>
                </a:solidFill>
              </a:rPr>
              <a:t> chiller</a:t>
            </a:r>
            <a:endParaRPr lang="de-CH" sz="24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5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85" y="818210"/>
            <a:ext cx="3761853" cy="16886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85" y="2506894"/>
            <a:ext cx="3761890" cy="14486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40" y="818211"/>
            <a:ext cx="3761853" cy="31373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32" y="4063818"/>
            <a:ext cx="3759106" cy="26433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940" y="4063818"/>
            <a:ext cx="3757277" cy="26433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85388" y="125167"/>
            <a:ext cx="1159843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The 12.9 second oscillation problem: not fully understood but gone</a:t>
            </a:r>
            <a:endParaRPr lang="de-CH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62519" y="1026739"/>
            <a:ext cx="2082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</a:rPr>
              <a:t>Alcor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July 2020</a:t>
            </a:r>
            <a:endParaRPr lang="de-CH" sz="20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10422" y="2615161"/>
            <a:ext cx="195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Mizar </a:t>
            </a:r>
            <a:r>
              <a:rPr lang="en-US" sz="2000" b="1" dirty="0" smtClean="0">
                <a:solidFill>
                  <a:srgbClr val="0000FF"/>
                </a:solidFill>
              </a:rPr>
              <a:t>July 2020</a:t>
            </a:r>
            <a:endParaRPr lang="de-CH" sz="2000" b="1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90" y="4520699"/>
            <a:ext cx="3764572" cy="18232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702320" y="6298944"/>
            <a:ext cx="2879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</a:t>
            </a:r>
            <a:r>
              <a:rPr lang="en-US" sz="2400" b="1" dirty="0" smtClean="0"/>
              <a:t>one since Sep. 2020</a:t>
            </a:r>
            <a:endParaRPr lang="de-CH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638" y="2814476"/>
            <a:ext cx="3685676" cy="16699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638" y="818210"/>
            <a:ext cx="3685676" cy="18879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3915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31" y="2369331"/>
            <a:ext cx="3055143" cy="39831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999" y="2373923"/>
            <a:ext cx="5238323" cy="39831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33281" y="1162323"/>
            <a:ext cx="4157677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Slip-Stick technology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Lifetime 1y 24/7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39378" y="1162322"/>
            <a:ext cx="463731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Piezo-Walk technology</a:t>
            </a: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Lifetime &gt;3y 24/7</a:t>
            </a:r>
            <a:endParaRPr lang="de-CH" sz="3200" b="1" dirty="0">
              <a:solidFill>
                <a:srgbClr val="0000FF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843967" y="3937703"/>
            <a:ext cx="827106" cy="7460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Box 7"/>
          <p:cNvSpPr txBox="1"/>
          <p:nvPr/>
        </p:nvSpPr>
        <p:spPr>
          <a:xfrm>
            <a:off x="1639274" y="2961753"/>
            <a:ext cx="58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SLIP</a:t>
            </a:r>
            <a:endParaRPr lang="de-CH" sz="16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9274" y="5266707"/>
            <a:ext cx="687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j-lt"/>
              </a:rPr>
              <a:t>SCAN</a:t>
            </a:r>
            <a:endParaRPr lang="de-CH" sz="16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2459" y="257695"/>
            <a:ext cx="6497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Much better translation stage</a:t>
            </a:r>
            <a:endParaRPr lang="de-CH" sz="4000" b="1" dirty="0"/>
          </a:p>
        </p:txBody>
      </p:sp>
    </p:spTree>
    <p:extLst>
      <p:ext uri="{BB962C8B-B14F-4D97-AF65-F5344CB8AC3E}">
        <p14:creationId xmlns:p14="http://schemas.microsoft.com/office/powerpoint/2010/main" val="189002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5424" y="58132"/>
            <a:ext cx="70834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Conclusion LAM performance</a:t>
            </a:r>
            <a:endParaRPr lang="de-CH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75424" y="1276717"/>
            <a:ext cx="101073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009900"/>
                </a:solidFill>
              </a:rPr>
              <a:t> 	</a:t>
            </a:r>
            <a:r>
              <a:rPr lang="en-US" sz="3600" dirty="0" err="1" smtClean="0"/>
              <a:t>Alcor</a:t>
            </a:r>
            <a:r>
              <a:rPr lang="en-US" sz="3600" dirty="0" smtClean="0"/>
              <a:t> arrival time stab. is 4x better than 	demanded in the CD-Report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9900"/>
                </a:solidFill>
              </a:rPr>
              <a:t> </a:t>
            </a:r>
            <a:r>
              <a:rPr lang="en-US" sz="3600" dirty="0" smtClean="0">
                <a:solidFill>
                  <a:srgbClr val="009900"/>
                </a:solidFill>
              </a:rPr>
              <a:t>	</a:t>
            </a:r>
            <a:r>
              <a:rPr lang="en-US" sz="3600" dirty="0" smtClean="0"/>
              <a:t>Impact on </a:t>
            </a:r>
            <a:r>
              <a:rPr lang="en-US" sz="3600" dirty="0" err="1" smtClean="0"/>
              <a:t>SwissFel</a:t>
            </a:r>
            <a:r>
              <a:rPr lang="en-US" sz="3600" dirty="0" smtClean="0"/>
              <a:t> arrival time is negligible</a:t>
            </a:r>
            <a:endParaRPr lang="de-CH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175424" y="3831879"/>
            <a:ext cx="87538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FF0000"/>
                </a:solidFill>
              </a:rPr>
              <a:t> 	</a:t>
            </a:r>
            <a:r>
              <a:rPr lang="en-US" sz="3600" dirty="0" smtClean="0"/>
              <a:t>IOC crash -&gt; controls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FF0000"/>
                </a:solidFill>
              </a:rPr>
              <a:t> 	</a:t>
            </a:r>
            <a:r>
              <a:rPr lang="en-US" sz="3600" dirty="0" smtClean="0"/>
              <a:t>Trans. stage </a:t>
            </a:r>
            <a:r>
              <a:rPr lang="en-US" sz="3600" dirty="0" err="1" smtClean="0"/>
              <a:t>controler</a:t>
            </a:r>
            <a:r>
              <a:rPr lang="en-US" sz="3600" dirty="0" smtClean="0"/>
              <a:t> </a:t>
            </a:r>
            <a:r>
              <a:rPr lang="en-US" sz="3600" dirty="0" smtClean="0"/>
              <a:t>crash -&gt; controls + 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manufacturer + us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25111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de-DE"/>
              <a:t>Wir schaffen Wissen – heute für morgen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auto">
          <a:xfrm>
            <a:off x="1102785" y="1019823"/>
            <a:ext cx="3457044" cy="5577839"/>
          </a:xfrm>
        </p:spPr>
        <p:txBody>
          <a:bodyPr vert="horz" lIns="72000" tIns="144000" rIns="36000" bIns="36000" rtlCol="0" anchor="t" anchorCtr="0">
            <a:normAutofit fontScale="92500" lnSpcReduction="10000"/>
          </a:bodyPr>
          <a:lstStyle/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/>
          </a:p>
          <a:p>
            <a:pPr marL="0" indent="0">
              <a:buNone/>
              <a:defRPr/>
            </a:pPr>
            <a:endParaRPr lang="de-CH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CH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CH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CH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de-CH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de-CH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785" y="1019823"/>
            <a:ext cx="3094893" cy="489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Acknowledgements:</a:t>
            </a:r>
          </a:p>
          <a:p>
            <a:r>
              <a:rPr lang="en-US" sz="2400" dirty="0" smtClean="0"/>
              <a:t>Controls:</a:t>
            </a:r>
          </a:p>
          <a:p>
            <a:r>
              <a:rPr lang="en-US" sz="2400" dirty="0" smtClean="0"/>
              <a:t>Edwin </a:t>
            </a:r>
            <a:r>
              <a:rPr lang="en-US" sz="2400" dirty="0" err="1" smtClean="0"/>
              <a:t>Divall</a:t>
            </a:r>
            <a:endParaRPr lang="en-US" sz="2400" dirty="0" smtClean="0"/>
          </a:p>
          <a:p>
            <a:r>
              <a:rPr lang="en-US" sz="2400" dirty="0"/>
              <a:t>Gun laser:</a:t>
            </a:r>
          </a:p>
          <a:p>
            <a:r>
              <a:rPr lang="en-US" sz="2400" dirty="0"/>
              <a:t>Martha </a:t>
            </a:r>
            <a:r>
              <a:rPr lang="en-US" sz="2400" dirty="0" err="1"/>
              <a:t>Divall</a:t>
            </a:r>
            <a:r>
              <a:rPr lang="en-US" sz="2400" dirty="0"/>
              <a:t> (left)</a:t>
            </a:r>
          </a:p>
          <a:p>
            <a:r>
              <a:rPr lang="en-US" sz="2400" dirty="0"/>
              <a:t>Martin Huppert</a:t>
            </a:r>
          </a:p>
          <a:p>
            <a:r>
              <a:rPr lang="en-US" sz="2400" dirty="0"/>
              <a:t>Carlo Vicario</a:t>
            </a:r>
          </a:p>
          <a:p>
            <a:r>
              <a:rPr lang="en-US" sz="2400" dirty="0"/>
              <a:t>Alexandre </a:t>
            </a:r>
            <a:r>
              <a:rPr lang="en-US" sz="2400" dirty="0" smtClean="0"/>
              <a:t>Trisorio</a:t>
            </a:r>
          </a:p>
          <a:p>
            <a:r>
              <a:rPr lang="en-US" sz="2400" dirty="0"/>
              <a:t>T&amp;S:</a:t>
            </a:r>
          </a:p>
          <a:p>
            <a:r>
              <a:rPr lang="en-US" sz="2400" dirty="0"/>
              <a:t>Albert </a:t>
            </a:r>
            <a:r>
              <a:rPr lang="en-US" sz="2400" dirty="0" err="1"/>
              <a:t>Romann</a:t>
            </a:r>
            <a:r>
              <a:rPr lang="en-US" sz="2400" dirty="0"/>
              <a:t> †</a:t>
            </a:r>
          </a:p>
          <a:p>
            <a:r>
              <a:rPr lang="en-US" sz="2400" dirty="0"/>
              <a:t>Vladimir Arsov</a:t>
            </a:r>
          </a:p>
          <a:p>
            <a:r>
              <a:rPr lang="en-US" sz="2400" dirty="0"/>
              <a:t>Cezary Sydlo</a:t>
            </a:r>
          </a:p>
          <a:p>
            <a:r>
              <a:rPr lang="en-US" sz="2400" dirty="0"/>
              <a:t>Florian </a:t>
            </a:r>
            <a:r>
              <a:rPr lang="en-US" sz="2400" dirty="0" err="1"/>
              <a:t>Loehl</a:t>
            </a:r>
            <a:endParaRPr lang="en-US" sz="2400" dirty="0"/>
          </a:p>
          <a:p>
            <a:endParaRPr lang="de-CH" dirty="0"/>
          </a:p>
          <a:p>
            <a:endParaRPr lang="en-US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192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06570" y="2565008"/>
            <a:ext cx="95958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FF0000"/>
                </a:solidFill>
              </a:rPr>
              <a:t>  	</a:t>
            </a:r>
            <a:r>
              <a:rPr lang="en-US" sz="3600" dirty="0" smtClean="0">
                <a:solidFill>
                  <a:srgbClr val="0070C0"/>
                </a:solidFill>
              </a:rPr>
              <a:t>Time jitter and drift 		</a:t>
            </a:r>
            <a:r>
              <a:rPr lang="en-US" sz="3600" dirty="0" smtClean="0"/>
              <a:t>today</a:t>
            </a:r>
          </a:p>
          <a:p>
            <a:pPr>
              <a:spcAft>
                <a:spcPts val="1200"/>
              </a:spcAft>
            </a:pPr>
            <a:r>
              <a:rPr lang="en-US" sz="3600" dirty="0"/>
              <a:t> 	</a:t>
            </a:r>
            <a:r>
              <a:rPr lang="en-US" sz="3600" dirty="0" smtClean="0">
                <a:solidFill>
                  <a:srgbClr val="0070C0"/>
                </a:solidFill>
              </a:rPr>
              <a:t>Technical improvements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600" dirty="0" smtClean="0">
                <a:solidFill>
                  <a:srgbClr val="FF0000"/>
                </a:solidFill>
              </a:rPr>
              <a:t>  	</a:t>
            </a:r>
            <a:r>
              <a:rPr lang="en-US" sz="3600" dirty="0" smtClean="0">
                <a:solidFill>
                  <a:srgbClr val="0070C0"/>
                </a:solidFill>
              </a:rPr>
              <a:t>Amplitude jitter and drift	</a:t>
            </a:r>
            <a:r>
              <a:rPr lang="en-US" sz="3600" dirty="0" smtClean="0"/>
              <a:t>at a later time</a:t>
            </a:r>
            <a:endParaRPr lang="fr-FR" sz="36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6" t="9507" b="47052"/>
          <a:stretch/>
        </p:blipFill>
        <p:spPr>
          <a:xfrm>
            <a:off x="10612348" y="2562689"/>
            <a:ext cx="563590" cy="510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7" t="56422" r="11674"/>
          <a:stretch/>
        </p:blipFill>
        <p:spPr>
          <a:xfrm>
            <a:off x="10628983" y="4114119"/>
            <a:ext cx="546955" cy="512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4693" y="4870938"/>
            <a:ext cx="9824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Time jitter performance in collaboration with T&amp;S division</a:t>
            </a:r>
            <a:endParaRPr lang="de-CH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494693" y="1529862"/>
            <a:ext cx="1636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Agenda</a:t>
            </a:r>
            <a:endParaRPr lang="de-CH" sz="3600" b="1" dirty="0"/>
          </a:p>
        </p:txBody>
      </p:sp>
    </p:spTree>
    <p:extLst>
      <p:ext uri="{BB962C8B-B14F-4D97-AF65-F5344CB8AC3E}">
        <p14:creationId xmlns:p14="http://schemas.microsoft.com/office/powerpoint/2010/main" val="62564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2888" y="244326"/>
            <a:ext cx="8309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Arrival time jitter tolerated at cathode</a:t>
            </a:r>
            <a:endParaRPr lang="de-CH" sz="40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188691"/>
              </p:ext>
            </p:extLst>
          </p:nvPr>
        </p:nvGraphicFramePr>
        <p:xfrm>
          <a:off x="4035231" y="902298"/>
          <a:ext cx="4524219" cy="9052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8073">
                  <a:extLst>
                    <a:ext uri="{9D8B030D-6E8A-4147-A177-3AD203B41FA5}">
                      <a16:colId xmlns:a16="http://schemas.microsoft.com/office/drawing/2014/main" val="1829291463"/>
                    </a:ext>
                  </a:extLst>
                </a:gridCol>
                <a:gridCol w="1508073">
                  <a:extLst>
                    <a:ext uri="{9D8B030D-6E8A-4147-A177-3AD203B41FA5}">
                      <a16:colId xmlns:a16="http://schemas.microsoft.com/office/drawing/2014/main" val="2298484435"/>
                    </a:ext>
                  </a:extLst>
                </a:gridCol>
                <a:gridCol w="1508073">
                  <a:extLst>
                    <a:ext uri="{9D8B030D-6E8A-4147-A177-3AD203B41FA5}">
                      <a16:colId xmlns:a16="http://schemas.microsoft.com/office/drawing/2014/main" val="1187711243"/>
                    </a:ext>
                  </a:extLst>
                </a:gridCol>
              </a:tblGrid>
              <a:tr h="4526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∆t[fs] </a:t>
                      </a:r>
                      <a:endParaRPr lang="de-CH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[%]</a:t>
                      </a:r>
                      <a:endParaRPr lang="de-CH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∆E[%] </a:t>
                      </a:r>
                      <a:endParaRPr lang="de-CH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0501615"/>
                  </a:ext>
                </a:extLst>
              </a:tr>
              <a:tr h="45261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</a:t>
                      </a:r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</a:t>
                      </a:r>
                      <a:endParaRPr lang="de-CH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0.05</a:t>
                      </a:r>
                      <a:endParaRPr lang="de-CH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60296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8192" y="815444"/>
            <a:ext cx="317817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Refs: 	</a:t>
            </a:r>
            <a:r>
              <a:rPr lang="en-US" sz="2000" dirty="0" err="1" smtClean="0"/>
              <a:t>B.Beutner</a:t>
            </a:r>
            <a:r>
              <a:rPr lang="en-US" sz="2000" dirty="0" smtClean="0"/>
              <a:t>, </a:t>
            </a:r>
            <a:r>
              <a:rPr lang="en-US" sz="2000" dirty="0" err="1" smtClean="0"/>
              <a:t>S.Reiche</a:t>
            </a:r>
            <a:endParaRPr lang="en-US" sz="2000" dirty="0" smtClean="0"/>
          </a:p>
          <a:p>
            <a:r>
              <a:rPr lang="en-US" sz="2000" dirty="0" smtClean="0"/>
              <a:t>Proc.FEL2010, WEPB17, 437-</a:t>
            </a:r>
          </a:p>
          <a:p>
            <a:r>
              <a:rPr lang="en-US" sz="2000" dirty="0" smtClean="0"/>
              <a:t>440 Malmoe Sweden (2010)</a:t>
            </a:r>
          </a:p>
          <a:p>
            <a:r>
              <a:rPr lang="en-US" sz="2400" dirty="0" smtClean="0"/>
              <a:t>         </a:t>
            </a:r>
            <a:endParaRPr lang="fr-FR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18192" y="2054690"/>
            <a:ext cx="34031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Roger </a:t>
            </a:r>
            <a:r>
              <a:rPr lang="en-US" sz="2000" dirty="0" err="1" smtClean="0"/>
              <a:t>Kalt</a:t>
            </a:r>
            <a:r>
              <a:rPr lang="en-US" sz="2000" dirty="0" smtClean="0"/>
              <a:t> &amp; </a:t>
            </a:r>
            <a:r>
              <a:rPr lang="en-US" sz="2000" dirty="0" err="1" smtClean="0"/>
              <a:t>Zheqiao</a:t>
            </a:r>
            <a:r>
              <a:rPr lang="en-US" sz="2000" dirty="0" smtClean="0"/>
              <a:t> </a:t>
            </a:r>
            <a:r>
              <a:rPr lang="en-US" sz="2000" dirty="0" err="1" smtClean="0"/>
              <a:t>Geng</a:t>
            </a:r>
            <a:r>
              <a:rPr lang="en-US" sz="2000" dirty="0" smtClean="0"/>
              <a:t>, </a:t>
            </a:r>
          </a:p>
          <a:p>
            <a:r>
              <a:rPr lang="en-US" sz="2000" dirty="0" smtClean="0"/>
              <a:t>RF and Beam Stability at</a:t>
            </a:r>
          </a:p>
          <a:p>
            <a:r>
              <a:rPr lang="en-US" sz="2000" dirty="0" smtClean="0"/>
              <a:t>SwissFEL,LLRF2019 Workshop,</a:t>
            </a:r>
          </a:p>
          <a:p>
            <a:r>
              <a:rPr lang="en-US" sz="2000" dirty="0" smtClean="0"/>
              <a:t>Chicago, USA 2019</a:t>
            </a:r>
            <a:endParaRPr lang="de-CH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00" b="24421"/>
          <a:stretch/>
        </p:blipFill>
        <p:spPr>
          <a:xfrm>
            <a:off x="140677" y="3733016"/>
            <a:ext cx="8810573" cy="2487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35231" y="2086239"/>
            <a:ext cx="385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Measured values at BC2 Exit:</a:t>
            </a:r>
          </a:p>
          <a:p>
            <a:r>
              <a:rPr lang="en-US" sz="2400" dirty="0">
                <a:solidFill>
                  <a:srgbClr val="009900"/>
                </a:solidFill>
              </a:rPr>
              <a:t>B</a:t>
            </a:r>
            <a:r>
              <a:rPr lang="en-US" sz="2400" dirty="0" smtClean="0">
                <a:solidFill>
                  <a:srgbClr val="009900"/>
                </a:solidFill>
              </a:rPr>
              <a:t>eam energy jitter:  </a:t>
            </a:r>
          </a:p>
          <a:p>
            <a:r>
              <a:rPr lang="en-US" sz="2400" dirty="0" smtClean="0">
                <a:solidFill>
                  <a:srgbClr val="009900"/>
                </a:solidFill>
              </a:rPr>
              <a:t>2.3e-4 RMS</a:t>
            </a:r>
            <a:endParaRPr lang="de-CH" sz="2400" dirty="0">
              <a:solidFill>
                <a:srgbClr val="0099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9811" y="2162411"/>
            <a:ext cx="26588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Bunch length jitter: 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11.8 % RMS</a:t>
            </a:r>
            <a:endParaRPr lang="de-CH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70914" y="2162411"/>
            <a:ext cx="24980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2400" dirty="0" smtClean="0">
                <a:solidFill>
                  <a:srgbClr val="009900"/>
                </a:solidFill>
              </a:rPr>
              <a:t>Arrival time jitter:  </a:t>
            </a:r>
          </a:p>
          <a:p>
            <a:r>
              <a:rPr lang="en-US" sz="2400" dirty="0" smtClean="0">
                <a:solidFill>
                  <a:srgbClr val="009900"/>
                </a:solidFill>
              </a:rPr>
              <a:t>13 % RMS</a:t>
            </a:r>
            <a:endParaRPr lang="de-CH" sz="2400" dirty="0">
              <a:solidFill>
                <a:srgbClr val="0099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9992" y="3407897"/>
            <a:ext cx="804125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 smtClean="0"/>
              <a:t>200 </a:t>
            </a:r>
            <a:r>
              <a:rPr lang="en-US" sz="1900" dirty="0" err="1" smtClean="0"/>
              <a:t>pC</a:t>
            </a:r>
            <a:r>
              <a:rPr lang="en-US" sz="1900" dirty="0" smtClean="0"/>
              <a:t> 3kA (</a:t>
            </a:r>
            <a:r>
              <a:rPr lang="en-US" sz="1900" dirty="0" err="1" smtClean="0"/>
              <a:t>B.Beutner,Proceedings</a:t>
            </a:r>
            <a:r>
              <a:rPr lang="en-US" sz="1900" dirty="0" smtClean="0"/>
              <a:t> FEL2012 TUPD28,297-300,Nara,Japan(2012)</a:t>
            </a:r>
            <a:endParaRPr lang="de-CH" sz="1900" dirty="0"/>
          </a:p>
        </p:txBody>
      </p:sp>
      <p:sp>
        <p:nvSpPr>
          <p:cNvPr id="15" name="TextBox 14"/>
          <p:cNvSpPr txBox="1"/>
          <p:nvPr/>
        </p:nvSpPr>
        <p:spPr>
          <a:xfrm>
            <a:off x="9270914" y="802628"/>
            <a:ext cx="24410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n front of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</a:p>
          <a:p>
            <a:r>
              <a:rPr lang="en-US" sz="3200" dirty="0" err="1" smtClean="0"/>
              <a:t>undulator</a:t>
            </a:r>
            <a:endParaRPr lang="de-CH" sz="32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33850" y="5205047"/>
            <a:ext cx="844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Bunch</a:t>
            </a:r>
          </a:p>
          <a:p>
            <a:r>
              <a:rPr lang="en-US" sz="2000" dirty="0" smtClean="0"/>
              <a:t>length</a:t>
            </a:r>
            <a:endParaRPr lang="de-CH" sz="2000" dirty="0"/>
          </a:p>
        </p:txBody>
      </p:sp>
      <p:sp>
        <p:nvSpPr>
          <p:cNvPr id="19" name="Down Arrow 18"/>
          <p:cNvSpPr/>
          <p:nvPr/>
        </p:nvSpPr>
        <p:spPr>
          <a:xfrm>
            <a:off x="6413149" y="4778121"/>
            <a:ext cx="326824" cy="474784"/>
          </a:xfrm>
          <a:prstGeom prst="downArrow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Frame 19"/>
          <p:cNvSpPr/>
          <p:nvPr/>
        </p:nvSpPr>
        <p:spPr>
          <a:xfrm>
            <a:off x="5873263" y="4147505"/>
            <a:ext cx="1037492" cy="2073411"/>
          </a:xfrm>
          <a:prstGeom prst="frame">
            <a:avLst>
              <a:gd name="adj1" fmla="val 327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41236" y="6248303"/>
            <a:ext cx="2957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of photocathode laser</a:t>
            </a:r>
            <a:endParaRPr lang="de-CH" dirty="0"/>
          </a:p>
        </p:txBody>
      </p:sp>
      <p:sp>
        <p:nvSpPr>
          <p:cNvPr id="22" name="TextBox 21"/>
          <p:cNvSpPr txBox="1"/>
          <p:nvPr/>
        </p:nvSpPr>
        <p:spPr>
          <a:xfrm>
            <a:off x="8951250" y="4444293"/>
            <a:ext cx="314643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Time jitter tolerance</a:t>
            </a:r>
          </a:p>
          <a:p>
            <a:r>
              <a:rPr lang="en-US" sz="2800" dirty="0"/>
              <a:t>d</a:t>
            </a:r>
            <a:r>
              <a:rPr lang="en-US" sz="2800" dirty="0" smtClean="0"/>
              <a:t>rawn for laser at</a:t>
            </a:r>
          </a:p>
          <a:p>
            <a:r>
              <a:rPr lang="en-US" sz="2800" dirty="0" smtClean="0"/>
              <a:t>cathode: </a:t>
            </a:r>
            <a:r>
              <a:rPr lang="en-US" sz="2800" b="1" dirty="0" smtClean="0"/>
              <a:t>40 fs </a:t>
            </a:r>
            <a:r>
              <a:rPr lang="en-US" sz="2800" b="1" dirty="0" err="1" smtClean="0"/>
              <a:t>rms</a:t>
            </a:r>
            <a:r>
              <a:rPr lang="en-US" sz="2800" b="1" dirty="0" smtClean="0"/>
              <a:t> 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225258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7" t="60516" r="34147"/>
          <a:stretch/>
        </p:blipFill>
        <p:spPr>
          <a:xfrm>
            <a:off x="720970" y="2646103"/>
            <a:ext cx="8807495" cy="421189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4751329" y="127138"/>
            <a:ext cx="4574379" cy="2518965"/>
            <a:chOff x="285653" y="844300"/>
            <a:chExt cx="4574379" cy="2518965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53" y="908720"/>
              <a:ext cx="4574379" cy="24545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149"/>
            <p:cNvSpPr txBox="1"/>
            <p:nvPr/>
          </p:nvSpPr>
          <p:spPr>
            <a:xfrm>
              <a:off x="1778132" y="844300"/>
              <a:ext cx="149271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10000"/>
              </a:solidFill>
            </a:ln>
          </p:spPr>
          <p:txBody>
            <a:bodyPr wrap="none" rtlCol="0">
              <a:spAutoFit/>
            </a:bodyPr>
            <a:lstStyle>
              <a:defPPr>
                <a:defRPr lang="de-CH"/>
              </a:defPPr>
              <a:lvl1pPr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457200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 marL="914400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 marL="1371600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 marL="1828800" algn="l" rtl="0" eaLnBrk="0" fontAlgn="base" hangingPunct="0">
                <a:spcBef>
                  <a:spcPct val="5000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2286000" algn="l" defTabSz="4572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2743200" algn="l" defTabSz="4572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3200400" algn="l" defTabSz="4572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3657600" algn="l" defTabSz="4572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800" b="1" dirty="0" smtClean="0"/>
                <a:t>LAM layout </a:t>
              </a:r>
              <a:endParaRPr lang="de-CH" sz="1800" b="1" dirty="0"/>
            </a:p>
          </p:txBody>
        </p:sp>
      </p:grpSp>
      <p:sp>
        <p:nvSpPr>
          <p:cNvPr id="10" name="Cube 9"/>
          <p:cNvSpPr/>
          <p:nvPr/>
        </p:nvSpPr>
        <p:spPr>
          <a:xfrm>
            <a:off x="6799310" y="1824255"/>
            <a:ext cx="478415" cy="524945"/>
          </a:xfrm>
          <a:prstGeom prst="cube">
            <a:avLst>
              <a:gd name="adj" fmla="val 25543"/>
            </a:avLst>
          </a:prstGeom>
          <a:solidFill>
            <a:srgbClr val="BEC5D0"/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isometricLeftDown">
              <a:rot lat="2400000" lon="36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6668864" y="2259160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/>
              <a:t>α</a:t>
            </a:r>
            <a:r>
              <a:rPr lang="en-US" sz="1600" b="1" dirty="0" smtClean="0"/>
              <a:t>-BBO</a:t>
            </a:r>
            <a:endParaRPr lang="de-CH" sz="1600" b="1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854612" y="496470"/>
            <a:ext cx="257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LAM setup</a:t>
            </a:r>
            <a:endParaRPr lang="de-CH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2949670"/>
            <a:ext cx="946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LAM</a:t>
            </a:r>
            <a:endParaRPr lang="de-CH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772230" y="2949670"/>
            <a:ext cx="1104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1.2 km</a:t>
            </a:r>
          </a:p>
          <a:p>
            <a:r>
              <a:rPr lang="en-US" sz="2000" b="1" dirty="0" err="1" smtClean="0">
                <a:solidFill>
                  <a:schemeClr val="bg1"/>
                </a:solidFill>
              </a:rPr>
              <a:t>opt.path</a:t>
            </a:r>
            <a:endParaRPr lang="de-CH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8465" y="4026877"/>
            <a:ext cx="22267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Pulse picker +</a:t>
            </a:r>
          </a:p>
          <a:p>
            <a:r>
              <a:rPr lang="en-US" sz="2800" b="1" dirty="0"/>
              <a:t>t</a:t>
            </a:r>
            <a:r>
              <a:rPr lang="en-US" sz="2800" b="1" dirty="0" smtClean="0"/>
              <a:t>ransl. stage</a:t>
            </a:r>
            <a:endParaRPr lang="de-CH" sz="28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620126" y="4402085"/>
            <a:ext cx="1908339" cy="142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089250" y="4803745"/>
            <a:ext cx="1159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oscillator</a:t>
            </a:r>
            <a:endParaRPr lang="de-CH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505812" y="5261486"/>
            <a:ext cx="1371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 smtClean="0"/>
              <a:t>Alcor</a:t>
            </a:r>
            <a:endParaRPr lang="de-CH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6678198" y="2641918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amplifier</a:t>
            </a:r>
            <a:endParaRPr lang="de-CH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528465" y="2611899"/>
            <a:ext cx="2556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LAM corrects drifts</a:t>
            </a:r>
          </a:p>
          <a:p>
            <a:r>
              <a:rPr lang="en-US" sz="2400" dirty="0" smtClean="0"/>
              <a:t>between amplifier</a:t>
            </a:r>
          </a:p>
          <a:p>
            <a:r>
              <a:rPr lang="en-US" sz="2400" dirty="0" smtClean="0"/>
              <a:t>and oscillator</a:t>
            </a:r>
            <a:endParaRPr lang="de-CH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8930" y="4264857"/>
            <a:ext cx="398477" cy="3029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370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33" y="237595"/>
            <a:ext cx="4812632" cy="3224463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6" y="3488640"/>
            <a:ext cx="5707263" cy="33693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333" y="3488640"/>
            <a:ext cx="4203032" cy="29597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85527" y="5833940"/>
            <a:ext cx="428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Laser drift: 233 fs pp @ ∆T =0.025°C pp </a:t>
            </a:r>
            <a:endParaRPr lang="de-CH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27" y="184826"/>
            <a:ext cx="4283999" cy="31166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53701" y="184826"/>
            <a:ext cx="33380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d</a:t>
            </a:r>
            <a:r>
              <a:rPr lang="en-US" sz="2400" b="1" dirty="0" smtClean="0"/>
              <a:t>rift </a:t>
            </a:r>
            <a:r>
              <a:rPr lang="en-US" sz="2400" b="1" dirty="0" err="1" smtClean="0"/>
              <a:t>Alcor</a:t>
            </a:r>
            <a:r>
              <a:rPr lang="en-US" sz="2400" b="1" dirty="0" smtClean="0"/>
              <a:t>, no feedback</a:t>
            </a:r>
            <a:endParaRPr lang="de-CH" sz="2400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785527" y="3641256"/>
            <a:ext cx="17232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d</a:t>
            </a:r>
            <a:r>
              <a:rPr lang="en-US" sz="2000" b="1" dirty="0" smtClean="0"/>
              <a:t>rift: 9.2 </a:t>
            </a:r>
            <a:r>
              <a:rPr lang="en-US" sz="2000" b="1" dirty="0" err="1" smtClean="0"/>
              <a:t>ps</a:t>
            </a:r>
            <a:r>
              <a:rPr lang="en-US" sz="2000" b="1" dirty="0" smtClean="0"/>
              <a:t>/°C</a:t>
            </a:r>
            <a:endParaRPr lang="de-CH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23312" y="3541804"/>
            <a:ext cx="33290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z</a:t>
            </a:r>
            <a:r>
              <a:rPr lang="en-US" b="1" dirty="0" smtClean="0"/>
              <a:t>ero drift/% humidity @1042 nm</a:t>
            </a:r>
            <a:endParaRPr lang="de-CH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599250" y="415658"/>
            <a:ext cx="19371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drift 1.06 </a:t>
            </a:r>
            <a:r>
              <a:rPr lang="en-US" b="1" dirty="0" err="1" smtClean="0"/>
              <a:t>ps</a:t>
            </a:r>
            <a:r>
              <a:rPr lang="en-US" b="1" dirty="0" smtClean="0"/>
              <a:t>/mbar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9844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32" y="701422"/>
            <a:ext cx="9252310" cy="565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8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" t="14655" r="60876" b="61321"/>
          <a:stretch/>
        </p:blipFill>
        <p:spPr>
          <a:xfrm>
            <a:off x="1275234" y="1464277"/>
            <a:ext cx="2281881" cy="14416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5" t="14405" r="783" b="65535"/>
          <a:stretch/>
        </p:blipFill>
        <p:spPr>
          <a:xfrm>
            <a:off x="1275234" y="129746"/>
            <a:ext cx="2619632" cy="12686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73154" r="45757" b="1501"/>
          <a:stretch/>
        </p:blipFill>
        <p:spPr>
          <a:xfrm>
            <a:off x="1275234" y="2971801"/>
            <a:ext cx="3155092" cy="1548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6" t="67388" r="889" b="1982"/>
          <a:stretch/>
        </p:blipFill>
        <p:spPr>
          <a:xfrm>
            <a:off x="1275234" y="4592594"/>
            <a:ext cx="2636108" cy="20141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5426" t="16577" r="2690" b="63745"/>
          <a:stretch/>
        </p:blipFill>
        <p:spPr>
          <a:xfrm>
            <a:off x="7698144" y="129746"/>
            <a:ext cx="2586682" cy="12686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800" t="77639" r="47776" b="-239"/>
          <a:stretch/>
        </p:blipFill>
        <p:spPr>
          <a:xfrm>
            <a:off x="7698144" y="2971800"/>
            <a:ext cx="3175803" cy="15548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5292" t="70841" r="2690"/>
          <a:stretch/>
        </p:blipFill>
        <p:spPr>
          <a:xfrm>
            <a:off x="7698144" y="4592594"/>
            <a:ext cx="2594920" cy="20141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" t="20300" r="60306" b="56997"/>
          <a:stretch/>
        </p:blipFill>
        <p:spPr>
          <a:xfrm>
            <a:off x="7698144" y="1464276"/>
            <a:ext cx="2265406" cy="14416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90615" y="3023285"/>
            <a:ext cx="161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2016/17</a:t>
            </a:r>
            <a:endParaRPr lang="de-CH" sz="3200" b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0840995" y="2873371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2020</a:t>
            </a:r>
            <a:endParaRPr lang="de-CH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36831" y="57666"/>
            <a:ext cx="38613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u="sng" dirty="0" smtClean="0"/>
              <a:t>Improved</a:t>
            </a:r>
            <a:r>
              <a:rPr lang="en-US" sz="3000" u="sng" dirty="0" smtClean="0"/>
              <a:t> </a:t>
            </a:r>
            <a:r>
              <a:rPr lang="en-US" sz="3000" b="1" u="sng" dirty="0" smtClean="0"/>
              <a:t>Performance</a:t>
            </a:r>
            <a:endParaRPr lang="de-CH" sz="3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696479" y="938801"/>
            <a:ext cx="2241704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S/N: 50x</a:t>
            </a:r>
          </a:p>
          <a:p>
            <a:endParaRPr lang="en-US" sz="2800" b="1" dirty="0" smtClean="0"/>
          </a:p>
          <a:p>
            <a:r>
              <a:rPr lang="en-US" sz="2800" b="1" dirty="0"/>
              <a:t>b</a:t>
            </a:r>
            <a:r>
              <a:rPr lang="en-US" sz="2800" b="1" dirty="0" smtClean="0"/>
              <a:t>ackground:</a:t>
            </a:r>
          </a:p>
          <a:p>
            <a:r>
              <a:rPr lang="en-US" sz="2800" b="1" dirty="0" smtClean="0"/>
              <a:t>-&gt;</a:t>
            </a:r>
            <a:r>
              <a:rPr lang="en-US" sz="2800" b="1" dirty="0"/>
              <a:t>0.3fs </a:t>
            </a:r>
            <a:r>
              <a:rPr lang="en-US" sz="2800" b="1" dirty="0" err="1" smtClean="0"/>
              <a:t>rms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/>
              <a:t>s</a:t>
            </a:r>
            <a:r>
              <a:rPr lang="en-US" sz="2800" b="1" dirty="0" smtClean="0"/>
              <a:t>lope:27x</a:t>
            </a:r>
          </a:p>
          <a:p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/>
              <a:t>well </a:t>
            </a:r>
            <a:r>
              <a:rPr lang="en-US" sz="2800" b="1" dirty="0" smtClean="0"/>
              <a:t>balanced</a:t>
            </a:r>
          </a:p>
          <a:p>
            <a:endParaRPr lang="en-US" sz="2800" b="1" dirty="0" smtClean="0"/>
          </a:p>
          <a:p>
            <a:r>
              <a:rPr lang="en-US" sz="2800" b="1" dirty="0"/>
              <a:t>stability: 7x</a:t>
            </a:r>
            <a:endParaRPr lang="de-CH" sz="2800" b="1" dirty="0"/>
          </a:p>
          <a:p>
            <a:endParaRPr lang="de-CH" sz="2800" b="1" dirty="0"/>
          </a:p>
          <a:p>
            <a:endParaRPr lang="de-CH" sz="2800" b="1" dirty="0"/>
          </a:p>
          <a:p>
            <a:endParaRPr lang="de-CH" sz="2800" b="1" dirty="0"/>
          </a:p>
        </p:txBody>
      </p:sp>
      <p:sp>
        <p:nvSpPr>
          <p:cNvPr id="17" name="Right Arrow 16"/>
          <p:cNvSpPr/>
          <p:nvPr/>
        </p:nvSpPr>
        <p:spPr>
          <a:xfrm>
            <a:off x="5054993" y="3543418"/>
            <a:ext cx="978408" cy="484632"/>
          </a:xfrm>
          <a:prstGeom prst="rightArrow">
            <a:avLst>
              <a:gd name="adj1" fmla="val 3548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81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8500" y="886828"/>
            <a:ext cx="436147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S-curve and jitter 2016-2017 </a:t>
            </a:r>
            <a:endParaRPr lang="de-CH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33359" y="886828"/>
            <a:ext cx="35123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S-curve and jitter 2020 </a:t>
            </a:r>
            <a:endParaRPr lang="de-CH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3" t="6622" r="21333" b="5549"/>
          <a:stretch/>
        </p:blipFill>
        <p:spPr>
          <a:xfrm>
            <a:off x="385011" y="1679805"/>
            <a:ext cx="4808454" cy="39405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790" y="1822432"/>
            <a:ext cx="6511536" cy="35062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5491" y="5890149"/>
            <a:ext cx="455797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Martha Sep.2016: jitter 32 fs </a:t>
            </a:r>
            <a:r>
              <a:rPr lang="en-US" sz="2400" b="1" dirty="0" err="1" smtClean="0"/>
              <a:t>rms</a:t>
            </a:r>
            <a:endParaRPr lang="fr-FR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25337" y="3724101"/>
            <a:ext cx="1238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9900"/>
                </a:solidFill>
              </a:rPr>
              <a:t>p</a:t>
            </a:r>
            <a:r>
              <a:rPr lang="en-US" b="1" dirty="0" smtClean="0">
                <a:solidFill>
                  <a:srgbClr val="009900"/>
                </a:solidFill>
              </a:rPr>
              <a:t>ulse jitter</a:t>
            </a:r>
            <a:endParaRPr lang="de-CH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5337" y="151278"/>
            <a:ext cx="4631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Improved Performance</a:t>
            </a:r>
            <a:endParaRPr lang="de-CH" sz="3600" b="1" dirty="0"/>
          </a:p>
        </p:txBody>
      </p:sp>
    </p:spTree>
    <p:extLst>
      <p:ext uri="{BB962C8B-B14F-4D97-AF65-F5344CB8AC3E}">
        <p14:creationId xmlns:p14="http://schemas.microsoft.com/office/powerpoint/2010/main" val="2651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26070" y="367409"/>
            <a:ext cx="4631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Improved Performance</a:t>
            </a:r>
            <a:endParaRPr lang="de-CH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14153" y="1421476"/>
            <a:ext cx="1025556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Laser shot synchronous data taking: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/>
              <a:t>j</a:t>
            </a:r>
            <a:r>
              <a:rPr lang="en-US" sz="3600" dirty="0" smtClean="0"/>
              <a:t>itter(channel 1) - jitter(channel2) = 2*jitter(channel1)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/>
              <a:t>a</a:t>
            </a:r>
            <a:r>
              <a:rPr lang="en-US" sz="3600" dirty="0" smtClean="0"/>
              <a:t>nd not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dirty="0" smtClean="0"/>
              <a:t>= √2 … 2*jitter(channel1)</a:t>
            </a:r>
            <a:endParaRPr lang="de-CH" sz="3600" dirty="0"/>
          </a:p>
        </p:txBody>
      </p:sp>
    </p:spTree>
    <p:extLst>
      <p:ext uri="{BB962C8B-B14F-4D97-AF65-F5344CB8AC3E}">
        <p14:creationId xmlns:p14="http://schemas.microsoft.com/office/powerpoint/2010/main" val="3065889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Microsoft Office PowerPoint</Application>
  <PresentationFormat>Widescreen</PresentationFormat>
  <Paragraphs>148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Georgia</vt:lpstr>
      <vt:lpstr>Times</vt:lpstr>
      <vt:lpstr>Wingdings</vt:lpstr>
      <vt:lpstr>ヒラギノ角ゴ Pro W3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Wir schaffen Wissen – heute für morgen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Dax Andreas Josef</dc:creator>
  <cp:lastModifiedBy>Dax Andreas Josef</cp:lastModifiedBy>
  <cp:revision>44</cp:revision>
  <dcterms:created xsi:type="dcterms:W3CDTF">2020-11-09T11:56:00Z</dcterms:created>
  <dcterms:modified xsi:type="dcterms:W3CDTF">2020-11-10T08:40:52Z</dcterms:modified>
</cp:coreProperties>
</file>