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65" r:id="rId5"/>
    <p:sldId id="257" r:id="rId6"/>
    <p:sldId id="258" r:id="rId7"/>
    <p:sldId id="259" r:id="rId8"/>
    <p:sldId id="260" r:id="rId9"/>
    <p:sldId id="261" r:id="rId10"/>
    <p:sldId id="263" r:id="rId11"/>
    <p:sldId id="262" r:id="rId12"/>
    <p:sldId id="264" r:id="rId13"/>
  </p:sldIdLst>
  <p:sldSz cx="9144000" cy="5143500" type="screen16x9"/>
  <p:notesSz cx="7772400" cy="1005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6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89" d="100"/>
          <a:sy n="189" d="100"/>
        </p:scale>
        <p:origin x="18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228924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826920" y="2950200"/>
            <a:ext cx="228924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200016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26920" y="29502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2000160" y="29502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1600920" y="7650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2375280" y="7650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826920" y="29502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1600920" y="29502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2375280" y="29502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826920" y="765000"/>
            <a:ext cx="2289240" cy="4182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2289240" cy="4182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1117080" cy="4182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2000160" y="765000"/>
            <a:ext cx="1117080" cy="4182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2077200" y="216000"/>
            <a:ext cx="6707520" cy="1766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2000160" y="765000"/>
            <a:ext cx="1117080" cy="4182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826920" y="29502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826920" y="765000"/>
            <a:ext cx="2289240" cy="4182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1117080" cy="4182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200016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2000160" y="29502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200016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826920" y="2950200"/>
            <a:ext cx="228924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228924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826920" y="2950200"/>
            <a:ext cx="228924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200016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26920" y="29502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2000160" y="29502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1600920" y="7650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2375280" y="7650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826920" y="29502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 type="body"/>
          </p:nvPr>
        </p:nvSpPr>
        <p:spPr>
          <a:xfrm>
            <a:off x="1600920" y="29502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 type="body"/>
          </p:nvPr>
        </p:nvSpPr>
        <p:spPr>
          <a:xfrm>
            <a:off x="2375280" y="29502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826920" y="765000"/>
            <a:ext cx="2289240" cy="4182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2289240" cy="4182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1117080" cy="4182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2000160" y="765000"/>
            <a:ext cx="1117080" cy="4182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2289240" cy="4182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2077200" y="216000"/>
            <a:ext cx="6707520" cy="1766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2000160" y="765000"/>
            <a:ext cx="1117080" cy="4182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826920" y="29502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1117080" cy="4182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200016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2000160" y="29502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200016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826920" y="2950200"/>
            <a:ext cx="228924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228924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826920" y="2950200"/>
            <a:ext cx="228924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200016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826920" y="29502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2000160" y="29502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1600920" y="7650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2375280" y="7650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 type="body"/>
          </p:nvPr>
        </p:nvSpPr>
        <p:spPr>
          <a:xfrm>
            <a:off x="826920" y="29502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 type="body"/>
          </p:nvPr>
        </p:nvSpPr>
        <p:spPr>
          <a:xfrm>
            <a:off x="1600920" y="29502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7"/>
          <p:cNvSpPr>
            <a:spLocks noGrp="1"/>
          </p:cNvSpPr>
          <p:nvPr>
            <p:ph type="body"/>
          </p:nvPr>
        </p:nvSpPr>
        <p:spPr>
          <a:xfrm>
            <a:off x="2375280" y="2950200"/>
            <a:ext cx="73692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1117080" cy="4182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2000160" y="765000"/>
            <a:ext cx="1117080" cy="4182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2077200" y="216000"/>
            <a:ext cx="6707520" cy="1766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2000160" y="765000"/>
            <a:ext cx="1117080" cy="4182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826920" y="29502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1117080" cy="4182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200016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2000160" y="29502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82692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2000160" y="765000"/>
            <a:ext cx="111708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826920" y="2950200"/>
            <a:ext cx="2289240" cy="19951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 hidden="1"/>
          <p:cNvSpPr/>
          <p:nvPr/>
        </p:nvSpPr>
        <p:spPr>
          <a:xfrm>
            <a:off x="0" y="1059480"/>
            <a:ext cx="611640" cy="61164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Bild 14" descr="PSI-Logo_narrow_30k.eps"/>
          <p:cNvPicPr/>
          <p:nvPr/>
        </p:nvPicPr>
        <p:blipFill>
          <a:blip r:embed="rId14"/>
          <a:stretch/>
        </p:blipFill>
        <p:spPr>
          <a:xfrm>
            <a:off x="828000" y="214200"/>
            <a:ext cx="1014840" cy="361080"/>
          </a:xfrm>
          <a:prstGeom prst="rect">
            <a:avLst/>
          </a:prstGeom>
          <a:ln>
            <a:noFill/>
          </a:ln>
        </p:spPr>
      </p:pic>
      <p:pic>
        <p:nvPicPr>
          <p:cNvPr id="2" name="Picture 2" descr="U:\20160506_PSI_Luftbild_0292.jpg"/>
          <p:cNvPicPr/>
          <p:nvPr/>
        </p:nvPicPr>
        <p:blipFill>
          <a:blip r:embed="rId15"/>
          <a:srcRect l="-140" t="13865" b="14432"/>
          <a:stretch/>
        </p:blipFill>
        <p:spPr>
          <a:xfrm>
            <a:off x="3260520" y="195480"/>
            <a:ext cx="5055480" cy="2376000"/>
          </a:xfrm>
          <a:prstGeom prst="rect">
            <a:avLst/>
          </a:prstGeom>
          <a:ln>
            <a:noFill/>
          </a:ln>
        </p:spPr>
      </p:pic>
      <p:sp>
        <p:nvSpPr>
          <p:cNvPr id="3" name="CustomShape 2"/>
          <p:cNvSpPr/>
          <p:nvPr/>
        </p:nvSpPr>
        <p:spPr>
          <a:xfrm>
            <a:off x="0" y="195480"/>
            <a:ext cx="3152520" cy="2376000"/>
          </a:xfrm>
          <a:prstGeom prst="rect">
            <a:avLst/>
          </a:prstGeom>
          <a:solidFill>
            <a:srgbClr val="E5E5E5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" name="Bild 24" descr="PSI-Logo_narrow_30k.eps"/>
          <p:cNvPicPr/>
          <p:nvPr/>
        </p:nvPicPr>
        <p:blipFill>
          <a:blip r:embed="rId14"/>
          <a:stretch/>
        </p:blipFill>
        <p:spPr>
          <a:xfrm>
            <a:off x="830160" y="411480"/>
            <a:ext cx="1220040" cy="434160"/>
          </a:xfrm>
          <a:prstGeom prst="rect">
            <a:avLst/>
          </a:prstGeom>
          <a:ln>
            <a:noFill/>
          </a:ln>
        </p:spPr>
      </p:pic>
      <p:sp>
        <p:nvSpPr>
          <p:cNvPr id="5" name="CustomShape 3"/>
          <p:cNvSpPr/>
          <p:nvPr/>
        </p:nvSpPr>
        <p:spPr>
          <a:xfrm>
            <a:off x="828000" y="4531680"/>
            <a:ext cx="611640" cy="61164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PlaceHolder 4"/>
          <p:cNvSpPr>
            <a:spLocks noGrp="1"/>
          </p:cNvSpPr>
          <p:nvPr>
            <p:ph type="title"/>
          </p:nvPr>
        </p:nvSpPr>
        <p:spPr>
          <a:xfrm>
            <a:off x="814320" y="3273840"/>
            <a:ext cx="7968960" cy="80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5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Insert the title of your </a:t>
            </a:r>
            <a:r>
              <a:t/>
            </a:r>
            <a:br/>
            <a:r>
              <a:rPr lang="en-GB" sz="25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presentation here</a:t>
            </a:r>
            <a:endParaRPr lang="de-CH" sz="2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ustomShape 5"/>
          <p:cNvSpPr/>
          <p:nvPr/>
        </p:nvSpPr>
        <p:spPr>
          <a:xfrm>
            <a:off x="5796000" y="2397600"/>
            <a:ext cx="2520000" cy="173880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de-CH" sz="900" b="1" strike="noStrike" spc="29">
                <a:solidFill>
                  <a:srgbClr val="505150"/>
                </a:solidFill>
                <a:latin typeface="Calibri"/>
                <a:ea typeface="ヒラギノ角ゴ Pro W3"/>
              </a:rPr>
              <a:t>WIR SCHAFFEN WISSEN – HEUTE FÜR MORGEN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8" name="CustomShape 6"/>
          <p:cNvSpPr/>
          <p:nvPr/>
        </p:nvSpPr>
        <p:spPr>
          <a:xfrm>
            <a:off x="8424000" y="195480"/>
            <a:ext cx="719640" cy="2376000"/>
          </a:xfrm>
          <a:prstGeom prst="rect">
            <a:avLst/>
          </a:prstGeom>
          <a:solidFill>
            <a:srgbClr val="E5E5E5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PlaceHolder 7"/>
          <p:cNvSpPr>
            <a:spLocks noGrp="1"/>
          </p:cNvSpPr>
          <p:nvPr>
            <p:ph type="body"/>
          </p:nvPr>
        </p:nvSpPr>
        <p:spPr>
          <a:xfrm>
            <a:off x="828720" y="4150440"/>
            <a:ext cx="7954560" cy="293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1500" b="1" strike="noStrike" spc="-1">
                <a:solidFill>
                  <a:srgbClr val="969696"/>
                </a:solidFill>
                <a:latin typeface="Calibri"/>
                <a:ea typeface="ヒラギノ角ゴ Pro W3"/>
              </a:rPr>
              <a:t>Insert the occasion and date of your presentation here</a:t>
            </a:r>
            <a:endParaRPr lang="de-CH" sz="15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0" y="1059480"/>
            <a:ext cx="611640" cy="61164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7" name="Bild 14" descr="PSI-Logo_narrow_30k.eps"/>
          <p:cNvPicPr/>
          <p:nvPr/>
        </p:nvPicPr>
        <p:blipFill>
          <a:blip r:embed="rId14"/>
          <a:stretch/>
        </p:blipFill>
        <p:spPr>
          <a:xfrm>
            <a:off x="828000" y="214200"/>
            <a:ext cx="1014840" cy="361080"/>
          </a:xfrm>
          <a:prstGeom prst="rect">
            <a:avLst/>
          </a:prstGeom>
          <a:ln>
            <a:noFill/>
          </a:ln>
        </p:spPr>
      </p:pic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1042920" y="1006200"/>
            <a:ext cx="7741800" cy="350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177840" indent="-17748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7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Edit master text format</a:t>
            </a:r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  <a:p>
            <a:pPr marL="355680" lvl="1" indent="-17748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lang="en-GB" sz="17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Second level</a:t>
            </a:r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  <a:p>
            <a:pPr marL="539640" lvl="2" indent="-18396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lang="en-GB" sz="17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Third level</a:t>
            </a:r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  <a:p>
            <a:pPr marL="717480" lvl="3" indent="-17748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lang="en-GB" sz="17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Fourth level</a:t>
            </a:r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  <a:p>
            <a:pPr marL="895320" lvl="4" indent="-17748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lang="en-GB" sz="17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Fifth level</a:t>
            </a:r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  <a:p>
            <a:pPr marL="1074600" lvl="5" indent="-17892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lang="en-GB" sz="15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Sixth level</a:t>
            </a:r>
            <a:endParaRPr lang="de-CH" sz="1500" b="0" strike="noStrike" spc="-1">
              <a:solidFill>
                <a:srgbClr val="000000"/>
              </a:solidFill>
              <a:latin typeface="Calibri"/>
            </a:endParaRPr>
          </a:p>
          <a:p>
            <a:pPr marL="1257120" lvl="6" indent="-18216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lang="en-GB" sz="15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Seventh level</a:t>
            </a:r>
            <a:endParaRPr lang="de-CH" sz="1500" b="0" strike="noStrike" spc="-1">
              <a:solidFill>
                <a:srgbClr val="000000"/>
              </a:solidFill>
              <a:latin typeface="Calibri"/>
            </a:endParaRPr>
          </a:p>
          <a:p>
            <a:pPr marL="1436760" lvl="7" indent="-17892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lang="en-GB" sz="15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Eighth level</a:t>
            </a:r>
            <a:endParaRPr lang="de-CH" sz="1500" b="0" strike="noStrike" spc="-1">
              <a:solidFill>
                <a:srgbClr val="000000"/>
              </a:solidFill>
              <a:latin typeface="Calibri"/>
            </a:endParaRPr>
          </a:p>
          <a:p>
            <a:pPr marL="1614240" lvl="8" indent="-17748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lang="en-GB" sz="15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Ninth level</a:t>
            </a:r>
            <a:endParaRPr lang="de-CH" sz="1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Enter slide title</a:t>
            </a:r>
            <a:endParaRPr lang="de-CH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sldNum"/>
          </p:nvPr>
        </p:nvSpPr>
        <p:spPr>
          <a:xfrm>
            <a:off x="8206200" y="4968000"/>
            <a:ext cx="575280" cy="147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36753674-3A57-47F0-82F9-A5D5CFA199B2}" type="slidenum"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‹#›</a:t>
            </a:fld>
            <a:endParaRPr lang="en-US" sz="8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 hidden="1"/>
          <p:cNvSpPr/>
          <p:nvPr/>
        </p:nvSpPr>
        <p:spPr>
          <a:xfrm>
            <a:off x="0" y="1059480"/>
            <a:ext cx="611640" cy="61164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88" name="Bild 14" descr="PSI-Logo_narrow_30k.eps"/>
          <p:cNvPicPr/>
          <p:nvPr/>
        </p:nvPicPr>
        <p:blipFill>
          <a:blip r:embed="rId14"/>
          <a:stretch/>
        </p:blipFill>
        <p:spPr>
          <a:xfrm>
            <a:off x="828000" y="214200"/>
            <a:ext cx="1014840" cy="361080"/>
          </a:xfrm>
          <a:prstGeom prst="rect">
            <a:avLst/>
          </a:prstGeom>
          <a:ln>
            <a:noFill/>
          </a:ln>
        </p:spPr>
      </p:pic>
      <p:pic>
        <p:nvPicPr>
          <p:cNvPr id="89" name="Picture 2" descr="U:\20160506_PSI_Luftbild_0292.jpg"/>
          <p:cNvPicPr/>
          <p:nvPr/>
        </p:nvPicPr>
        <p:blipFill>
          <a:blip r:embed="rId15"/>
          <a:srcRect t="13689" r="643" b="11427"/>
          <a:stretch/>
        </p:blipFill>
        <p:spPr>
          <a:xfrm>
            <a:off x="826920" y="765000"/>
            <a:ext cx="8316720" cy="4183200"/>
          </a:xfrm>
          <a:prstGeom prst="rect">
            <a:avLst/>
          </a:prstGeom>
          <a:ln>
            <a:noFill/>
          </a:ln>
        </p:spPr>
      </p:pic>
      <p:sp>
        <p:nvSpPr>
          <p:cNvPr id="90" name="PlaceHolder 2"/>
          <p:cNvSpPr>
            <a:spLocks noGrp="1"/>
          </p:cNvSpPr>
          <p:nvPr>
            <p:ph type="sldNum"/>
          </p:nvPr>
        </p:nvSpPr>
        <p:spPr>
          <a:xfrm>
            <a:off x="8206200" y="4968000"/>
            <a:ext cx="575280" cy="147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E2C3046E-4485-4E53-A909-9390FBB5A7C2}" type="slidenum"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‹#›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Enter slide title</a:t>
            </a:r>
            <a:endParaRPr lang="de-CH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826920" y="765000"/>
            <a:ext cx="2289240" cy="4182840"/>
          </a:xfrm>
          <a:prstGeom prst="rect">
            <a:avLst/>
          </a:prstGeom>
        </p:spPr>
        <p:txBody>
          <a:bodyPr lIns="72000" tIns="432000" rIns="36000" bIns="36000">
            <a:noAutofit/>
          </a:bodyPr>
          <a:lstStyle/>
          <a:p>
            <a:pPr marL="177840" indent="-17748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7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Edit master text format</a:t>
            </a:r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  <a:p>
            <a:pPr marL="355680" lvl="1" indent="-17748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lang="en-GB" sz="17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Second level</a:t>
            </a:r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  <a:p>
            <a:pPr marL="355680" lvl="2" indent="18432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lang="en-GB" sz="17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Third level</a:t>
            </a:r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  <a:p>
            <a:pPr marL="717480" lvl="3" indent="-17748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lang="en-GB" sz="17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Fourth level</a:t>
            </a:r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  <a:p>
            <a:pPr marL="895320" lvl="4" indent="-17748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lang="en-GB" sz="17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Fifth level</a:t>
            </a:r>
            <a:endParaRPr lang="de-CH" sz="17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3" name="Bild 14" descr="PSI-Logo_narrow_30k.eps"/>
          <p:cNvPicPr/>
          <p:nvPr/>
        </p:nvPicPr>
        <p:blipFill>
          <a:blip r:embed="rId14"/>
          <a:stretch/>
        </p:blipFill>
        <p:spPr>
          <a:xfrm>
            <a:off x="826920" y="214200"/>
            <a:ext cx="1014840" cy="361080"/>
          </a:xfrm>
          <a:prstGeom prst="rect">
            <a:avLst/>
          </a:prstGeom>
          <a:ln>
            <a:noFill/>
          </a:ln>
        </p:spPr>
      </p:pic>
      <p:sp>
        <p:nvSpPr>
          <p:cNvPr id="94" name="CustomShape 5"/>
          <p:cNvSpPr/>
          <p:nvPr/>
        </p:nvSpPr>
        <p:spPr>
          <a:xfrm>
            <a:off x="0" y="765000"/>
            <a:ext cx="647640" cy="64764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814320" y="3273840"/>
            <a:ext cx="7968960" cy="80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5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Laser Heater Shaping Interferometer</a:t>
            </a:r>
            <a:endParaRPr lang="de-CH" sz="2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TextShape 2"/>
          <p:cNvSpPr txBox="1"/>
          <p:nvPr/>
        </p:nvSpPr>
        <p:spPr>
          <a:xfrm>
            <a:off x="828000" y="2946600"/>
            <a:ext cx="7955280" cy="272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1500" b="1" strike="noStrike" spc="-1">
                <a:solidFill>
                  <a:srgbClr val="969696"/>
                </a:solidFill>
                <a:latin typeface="Calibri"/>
                <a:ea typeface="ヒラギノ角ゴ Pro W3"/>
              </a:rPr>
              <a:t>Martin Huppert ::  SwissFEL gun laser group  ::  Paul Scherrer Institute</a:t>
            </a:r>
            <a:endParaRPr lang="en-US" sz="1500" b="0" strike="noStrike" spc="-1">
              <a:latin typeface="Arial"/>
            </a:endParaRPr>
          </a:p>
        </p:txBody>
      </p:sp>
      <p:sp>
        <p:nvSpPr>
          <p:cNvPr id="133" name="TextShape 3"/>
          <p:cNvSpPr txBox="1"/>
          <p:nvPr/>
        </p:nvSpPr>
        <p:spPr>
          <a:xfrm>
            <a:off x="828720" y="4150440"/>
            <a:ext cx="7954560" cy="293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en-GB" sz="1500" b="1" strike="noStrike" spc="-1">
                <a:solidFill>
                  <a:srgbClr val="969696"/>
                </a:solidFill>
                <a:latin typeface="Calibri"/>
                <a:ea typeface="ヒラギノ角ゴ Pro W3"/>
              </a:rPr>
              <a:t>SwissFEL Progress Meeting (SPM) 10.11.2020</a:t>
            </a:r>
            <a:endParaRPr lang="de-CH" sz="15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8206200" y="4968000"/>
            <a:ext cx="575280" cy="147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0CCD7E7A-6BA6-4966-AEF1-5C1691C87C6B}" type="slidenum"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10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181" name="TextShape 2"/>
          <p:cNvSpPr txBox="1"/>
          <p:nvPr/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Wir schaffen Wissen – heute für morgen</a:t>
            </a:r>
            <a:endParaRPr lang="de-CH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TextShape 3"/>
          <p:cNvSpPr txBox="1"/>
          <p:nvPr/>
        </p:nvSpPr>
        <p:spPr>
          <a:xfrm>
            <a:off x="826920" y="765000"/>
            <a:ext cx="5904720" cy="4182840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</p:spPr>
        <p:txBody>
          <a:bodyPr lIns="72000" tIns="108000" rIns="36000" bIns="36000">
            <a:noAutofit/>
          </a:bodyPr>
          <a:lstStyle/>
          <a:p>
            <a:pPr marL="177840" indent="-17748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500" b="1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This work is a cross-functional collaboration between the Gun Laser Group and the Beam Dynamics Group.</a:t>
            </a:r>
            <a:endParaRPr lang="de-CH" sz="1500" b="0" strike="noStrike" spc="-1">
              <a:solidFill>
                <a:srgbClr val="000000"/>
              </a:solidFill>
              <a:latin typeface="Calibri"/>
            </a:endParaRPr>
          </a:p>
          <a:p>
            <a:pPr marL="177840" indent="-17748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endParaRPr lang="de-CH" sz="1500" b="0" strike="noStrike" spc="-1">
              <a:solidFill>
                <a:srgbClr val="000000"/>
              </a:solidFill>
              <a:latin typeface="Calibri"/>
            </a:endParaRPr>
          </a:p>
          <a:p>
            <a:pPr marL="177840" indent="-17748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500" b="1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Hardware is installed and ready to use on Alcor laser system.</a:t>
            </a:r>
            <a:endParaRPr lang="de-CH" sz="1500" b="0" strike="noStrike" spc="-1">
              <a:solidFill>
                <a:srgbClr val="000000"/>
              </a:solidFill>
              <a:latin typeface="Calibri"/>
            </a:endParaRPr>
          </a:p>
          <a:p>
            <a:pPr marL="177840" indent="-17748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endParaRPr lang="de-CH" sz="1500" b="0" strike="noStrike" spc="-1">
              <a:solidFill>
                <a:srgbClr val="000000"/>
              </a:solidFill>
              <a:latin typeface="Calibri"/>
            </a:endParaRPr>
          </a:p>
          <a:p>
            <a:pPr marL="177840" indent="-17748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500" b="1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Hardware is permanently installed, but can be bypassed for «normal»</a:t>
            </a:r>
            <a:r>
              <a:t/>
            </a:r>
            <a:br/>
            <a:r>
              <a:rPr lang="en-GB" sz="1500" b="1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LH operation modes.</a:t>
            </a:r>
            <a:endParaRPr lang="de-CH" sz="15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10000"/>
              </a:lnSpc>
            </a:pPr>
            <a:endParaRPr lang="de-CH" sz="1500" b="0" strike="noStrike" spc="-1">
              <a:solidFill>
                <a:srgbClr val="000000"/>
              </a:solidFill>
              <a:latin typeface="Calibri"/>
            </a:endParaRPr>
          </a:p>
          <a:p>
            <a:pPr marL="177840" indent="-17748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500" b="1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Machine beamtime can be scheduled with the Beam Dynamics group.</a:t>
            </a:r>
            <a:endParaRPr lang="de-CH" sz="15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10000"/>
              </a:lnSpc>
            </a:pPr>
            <a:endParaRPr lang="de-CH" sz="15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10000"/>
              </a:lnSpc>
            </a:pPr>
            <a:endParaRPr lang="de-CH" sz="1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3" name="CustomShape 4"/>
          <p:cNvSpPr/>
          <p:nvPr/>
        </p:nvSpPr>
        <p:spPr>
          <a:xfrm>
            <a:off x="6804360" y="843480"/>
            <a:ext cx="2304000" cy="331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fr-CH" sz="1800" b="0" strike="noStrike" spc="-1" dirty="0" err="1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alibri"/>
                <a:ea typeface="ヒラギノ角ゴ Pro W3"/>
              </a:rPr>
              <a:t>Acknowledgement</a:t>
            </a:r>
            <a:r>
              <a:rPr lang="fr-CH" sz="1800" b="0" strike="noStrike" spc="-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alibri"/>
                <a:ea typeface="ヒラギノ角ゴ Pro W3"/>
              </a:rPr>
              <a:t>:</a:t>
            </a:r>
            <a:endParaRPr lang="en-US" sz="1800" b="0" strike="noStrike" spc="-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Arial"/>
            </a:endParaRPr>
          </a:p>
          <a:p>
            <a:pPr>
              <a:lnSpc>
                <a:spcPct val="110000"/>
              </a:lnSpc>
            </a:pPr>
            <a:r>
              <a:rPr lang="fr-CH" sz="1800" b="1" strike="noStrike" spc="-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alibri"/>
                <a:ea typeface="ヒラギノ角ゴ Pro W3"/>
              </a:rPr>
              <a:t>Laser Group:</a:t>
            </a:r>
            <a:endParaRPr lang="en-US" sz="1800" b="1" strike="noStrike" spc="-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Arial"/>
            </a:endParaRPr>
          </a:p>
          <a:p>
            <a:pPr>
              <a:lnSpc>
                <a:spcPct val="110000"/>
              </a:lnSpc>
            </a:pPr>
            <a:r>
              <a:rPr lang="fr-CH" sz="1800" b="0" strike="noStrike" spc="-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alibri"/>
                <a:ea typeface="ヒラギノ角ゴ Pro W3"/>
              </a:rPr>
              <a:t>Alexandre Trisorio</a:t>
            </a:r>
            <a:endParaRPr lang="en-US" sz="1800" b="0" strike="noStrike" spc="-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Arial"/>
            </a:endParaRPr>
          </a:p>
          <a:p>
            <a:pPr>
              <a:lnSpc>
                <a:spcPct val="110000"/>
              </a:lnSpc>
            </a:pPr>
            <a:r>
              <a:rPr lang="fr-CH" sz="1800" b="0" strike="noStrike" spc="-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alibri"/>
                <a:ea typeface="ヒラギノ角ゴ Pro W3"/>
              </a:rPr>
              <a:t>Carlo Vicario</a:t>
            </a:r>
            <a:endParaRPr lang="en-US" sz="1800" b="0" strike="noStrike" spc="-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Arial"/>
            </a:endParaRPr>
          </a:p>
          <a:p>
            <a:pPr>
              <a:lnSpc>
                <a:spcPct val="110000"/>
              </a:lnSpc>
            </a:pPr>
            <a:r>
              <a:rPr lang="fr-CH" sz="1800" b="0" strike="noStrike" spc="-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alibri"/>
                <a:ea typeface="ヒラギノ角ゴ Pro W3"/>
              </a:rPr>
              <a:t>Andreas Dax</a:t>
            </a:r>
            <a:endParaRPr lang="en-US" sz="1800" b="0" strike="noStrike" spc="-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Arial"/>
            </a:endParaRPr>
          </a:p>
          <a:p>
            <a:pPr>
              <a:lnSpc>
                <a:spcPct val="110000"/>
              </a:lnSpc>
            </a:pPr>
            <a:endParaRPr lang="en-US" sz="1800" b="0" strike="noStrike" spc="-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Arial"/>
            </a:endParaRPr>
          </a:p>
          <a:p>
            <a:pPr>
              <a:lnSpc>
                <a:spcPct val="110000"/>
              </a:lnSpc>
            </a:pPr>
            <a:r>
              <a:rPr lang="fr-CH" sz="1800" b="1" strike="noStrike" spc="-1" dirty="0" err="1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alibri"/>
                <a:ea typeface="ヒラギノ角ゴ Pro W3"/>
              </a:rPr>
              <a:t>Beam</a:t>
            </a:r>
            <a:r>
              <a:rPr lang="fr-CH" sz="1800" b="1" strike="noStrike" spc="-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alibri"/>
                <a:ea typeface="ヒラギノ角ゴ Pro W3"/>
              </a:rPr>
              <a:t> Dynamics:</a:t>
            </a:r>
            <a:endParaRPr lang="en-US" sz="1800" b="1" strike="noStrike" spc="-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Arial"/>
            </a:endParaRPr>
          </a:p>
          <a:p>
            <a:pPr>
              <a:lnSpc>
                <a:spcPct val="110000"/>
              </a:lnSpc>
            </a:pPr>
            <a:r>
              <a:rPr lang="fr-CH" sz="1800" b="0" strike="noStrike" spc="-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  <a:latin typeface="Calibri"/>
                <a:ea typeface="ヒラギノ角ゴ Pro W3"/>
              </a:rPr>
              <a:t>Eugenio Ferrari</a:t>
            </a:r>
            <a:endParaRPr lang="en-US" sz="1800" b="0" strike="noStrike" spc="-1" dirty="0">
              <a:ln w="3175">
                <a:solidFill>
                  <a:schemeClr val="tx1"/>
                </a:solidFill>
              </a:ln>
              <a:solidFill>
                <a:schemeClr val="bg1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2"/>
          <p:cNvSpPr txBox="1"/>
          <p:nvPr/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spc="-1" dirty="0" smtClean="0">
                <a:solidFill>
                  <a:srgbClr val="686868"/>
                </a:solidFill>
                <a:latin typeface="Georgia"/>
              </a:rPr>
              <a:t>Motivation</a:t>
            </a:r>
            <a:endParaRPr lang="de-CH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TextShape 3"/>
          <p:cNvSpPr txBox="1"/>
          <p:nvPr/>
        </p:nvSpPr>
        <p:spPr>
          <a:xfrm>
            <a:off x="8206200" y="4968000"/>
            <a:ext cx="575280" cy="147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0787B21C-051C-4E95-91AE-E2044E1B72E3}" type="slidenum"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2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5" name="TextShape 3"/>
          <p:cNvSpPr txBox="1"/>
          <p:nvPr/>
        </p:nvSpPr>
        <p:spPr>
          <a:xfrm>
            <a:off x="899263" y="850056"/>
            <a:ext cx="6878273" cy="94792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0" strike="noStrike" spc="-1" dirty="0" smtClean="0">
                <a:solidFill>
                  <a:srgbClr val="686868"/>
                </a:solidFill>
                <a:latin typeface="Arial"/>
              </a:rPr>
              <a:t>Temporal modulation of the LH effect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spc="-1" dirty="0" smtClean="0">
                <a:solidFill>
                  <a:srgbClr val="686868"/>
                </a:solidFill>
                <a:latin typeface="Arial"/>
              </a:rPr>
              <a:t>Selective spoiler </a:t>
            </a:r>
            <a:r>
              <a:rPr lang="en-US" sz="1600" spc="-1" dirty="0" smtClean="0">
                <a:solidFill>
                  <a:srgbClr val="686868"/>
                </a:solidFill>
                <a:latin typeface="Arial"/>
                <a:sym typeface="Wingdings" panose="05000000000000000000" pitchFamily="2" charset="2"/>
              </a:rPr>
              <a:t> shape the e-beam properties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0" strike="noStrike" spc="-1" dirty="0" smtClean="0">
                <a:solidFill>
                  <a:srgbClr val="686868"/>
                </a:solidFill>
                <a:latin typeface="Arial"/>
                <a:sym typeface="Wingdings" panose="05000000000000000000" pitchFamily="2" charset="2"/>
              </a:rPr>
              <a:t>Generate phase locked FEL pulses</a:t>
            </a:r>
            <a:endParaRPr lang="en-US" sz="1600" b="0" strike="noStrike" spc="-1" dirty="0">
              <a:solidFill>
                <a:srgbClr val="686868"/>
              </a:solidFill>
              <a:latin typeface="Arial"/>
            </a:endParaRPr>
          </a:p>
        </p:txBody>
      </p:sp>
      <p:pic>
        <p:nvPicPr>
          <p:cNvPr id="7" name="Google Shape;57;p13" descr="chirped_pulse_beating.pdf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99016" y="3661316"/>
            <a:ext cx="4513123" cy="1079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8381" y="1797977"/>
            <a:ext cx="3613213" cy="1438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7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7483" y="1797977"/>
            <a:ext cx="3634655" cy="144194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Shape 3"/>
          <p:cNvSpPr txBox="1"/>
          <p:nvPr/>
        </p:nvSpPr>
        <p:spPr>
          <a:xfrm>
            <a:off x="899264" y="3792470"/>
            <a:ext cx="3099752" cy="94792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0" strike="noStrike" spc="-1" dirty="0" smtClean="0">
                <a:solidFill>
                  <a:srgbClr val="686868"/>
                </a:solidFill>
                <a:latin typeface="Arial"/>
              </a:rPr>
              <a:t>Laser pulse is structured via</a:t>
            </a:r>
            <a:br>
              <a:rPr lang="en-US" sz="1600" b="0" strike="noStrike" spc="-1" dirty="0" smtClean="0">
                <a:solidFill>
                  <a:srgbClr val="686868"/>
                </a:solidFill>
                <a:latin typeface="Arial"/>
              </a:rPr>
            </a:br>
            <a:r>
              <a:rPr lang="en-US" sz="1600" b="0" strike="noStrike" spc="-1" dirty="0" smtClean="0">
                <a:solidFill>
                  <a:srgbClr val="686868"/>
                </a:solidFill>
                <a:latin typeface="Arial"/>
              </a:rPr>
              <a:t>interferometry</a:t>
            </a:r>
            <a:endParaRPr lang="en-US" sz="1600" b="0" strike="noStrike" spc="-1" dirty="0">
              <a:solidFill>
                <a:srgbClr val="686868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47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Picture 18"/>
          <p:cNvPicPr/>
          <p:nvPr/>
        </p:nvPicPr>
        <p:blipFill>
          <a:blip r:embed="rId2"/>
          <a:stretch/>
        </p:blipFill>
        <p:spPr>
          <a:xfrm rot="930600">
            <a:off x="7525800" y="874800"/>
            <a:ext cx="1579320" cy="1194120"/>
          </a:xfrm>
          <a:prstGeom prst="rect">
            <a:avLst/>
          </a:prstGeom>
          <a:ln>
            <a:noFill/>
          </a:ln>
        </p:spPr>
      </p:pic>
      <p:sp>
        <p:nvSpPr>
          <p:cNvPr id="135" name="TextShape 1"/>
          <p:cNvSpPr txBox="1"/>
          <p:nvPr/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Optical Setup</a:t>
            </a:r>
            <a:endParaRPr lang="de-CH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TextShape 2"/>
          <p:cNvSpPr txBox="1"/>
          <p:nvPr/>
        </p:nvSpPr>
        <p:spPr>
          <a:xfrm>
            <a:off x="8206200" y="4968000"/>
            <a:ext cx="575280" cy="147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4F3287E3-5490-45BA-9954-594BEE45636C}" type="slidenum"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3</a:t>
            </a:fld>
            <a:endParaRPr lang="en-US" sz="800" b="0" strike="noStrike" spc="-1">
              <a:latin typeface="Times New Roman"/>
            </a:endParaRPr>
          </a:p>
        </p:txBody>
      </p:sp>
      <p:pic>
        <p:nvPicPr>
          <p:cNvPr id="137" name="Content Placeholder 7"/>
          <p:cNvPicPr/>
          <p:nvPr/>
        </p:nvPicPr>
        <p:blipFill>
          <a:blip r:embed="rId3"/>
          <a:stretch/>
        </p:blipFill>
        <p:spPr>
          <a:xfrm>
            <a:off x="588240" y="-54360"/>
            <a:ext cx="8064360" cy="5161680"/>
          </a:xfrm>
          <a:prstGeom prst="rect">
            <a:avLst/>
          </a:prstGeom>
          <a:ln>
            <a:noFill/>
          </a:ln>
        </p:spPr>
      </p:pic>
      <p:sp>
        <p:nvSpPr>
          <p:cNvPr id="138" name="CustomShape 3"/>
          <p:cNvSpPr/>
          <p:nvPr/>
        </p:nvSpPr>
        <p:spPr>
          <a:xfrm rot="20305800">
            <a:off x="8091720" y="518400"/>
            <a:ext cx="660960" cy="281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to LH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39" name="CustomShape 4"/>
          <p:cNvSpPr/>
          <p:nvPr/>
        </p:nvSpPr>
        <p:spPr>
          <a:xfrm rot="20305800">
            <a:off x="42120" y="3303720"/>
            <a:ext cx="1294560" cy="281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Alcor Laser s-pol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40" name="CustomShape 5"/>
          <p:cNvSpPr/>
          <p:nvPr/>
        </p:nvSpPr>
        <p:spPr>
          <a:xfrm>
            <a:off x="4941720" y="3939840"/>
            <a:ext cx="1933920" cy="359640"/>
          </a:xfrm>
          <a:prstGeom prst="borderCallout2">
            <a:avLst>
              <a:gd name="adj1" fmla="val 19581"/>
              <a:gd name="adj2" fmla="val -355"/>
              <a:gd name="adj3" fmla="val 21409"/>
              <a:gd name="adj4" fmla="val -23844"/>
              <a:gd name="adj5" fmla="val -336937"/>
              <a:gd name="adj6" fmla="val -74547"/>
            </a:avLst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de-CH" sz="14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Polarizing Beam Splitter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41" name="CustomShape 6"/>
          <p:cNvSpPr/>
          <p:nvPr/>
        </p:nvSpPr>
        <p:spPr>
          <a:xfrm>
            <a:off x="4200480" y="4476240"/>
            <a:ext cx="1667160" cy="579240"/>
          </a:xfrm>
          <a:prstGeom prst="borderCallout2">
            <a:avLst>
              <a:gd name="adj1" fmla="val 19581"/>
              <a:gd name="adj2" fmla="val -355"/>
              <a:gd name="adj3" fmla="val 20078"/>
              <a:gd name="adj4" fmla="val -15663"/>
              <a:gd name="adj5" fmla="val -254545"/>
              <a:gd name="adj6" fmla="val -82711"/>
            </a:avLst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de-CH" sz="1400" b="0" strike="noStrike" spc="-1">
                <a:solidFill>
                  <a:srgbClr val="000000"/>
                </a:solidFill>
                <a:latin typeface="Symbol"/>
                <a:ea typeface="ヒラギノ角ゴ Pro W3"/>
              </a:rPr>
              <a:t>l</a:t>
            </a:r>
            <a:r>
              <a:rPr lang="de-CH" sz="14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/2 waveplate: </a:t>
            </a:r>
            <a:r>
              <a:t/>
            </a:r>
            <a:br/>
            <a:r>
              <a:rPr lang="de-CH" sz="14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Adjust splitting ratio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42" name="CustomShape 7"/>
          <p:cNvSpPr/>
          <p:nvPr/>
        </p:nvSpPr>
        <p:spPr>
          <a:xfrm>
            <a:off x="6718680" y="3445200"/>
            <a:ext cx="2173680" cy="359640"/>
          </a:xfrm>
          <a:prstGeom prst="borderCallout2">
            <a:avLst>
              <a:gd name="adj1" fmla="val 19581"/>
              <a:gd name="adj2" fmla="val -355"/>
              <a:gd name="adj3" fmla="val 17420"/>
              <a:gd name="adj4" fmla="val -14934"/>
              <a:gd name="adj5" fmla="val -105570"/>
              <a:gd name="adj6" fmla="val -91376"/>
            </a:avLst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de-CH" sz="14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Delay Stage (25 mm, 80 ps)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43" name="CustomShape 8"/>
          <p:cNvSpPr/>
          <p:nvPr/>
        </p:nvSpPr>
        <p:spPr>
          <a:xfrm>
            <a:off x="6666120" y="2451600"/>
            <a:ext cx="860040" cy="359640"/>
          </a:xfrm>
          <a:prstGeom prst="borderCallout2">
            <a:avLst>
              <a:gd name="adj1" fmla="val 19581"/>
              <a:gd name="adj2" fmla="val -355"/>
              <a:gd name="adj3" fmla="val 16090"/>
              <a:gd name="adj4" fmla="val -77266"/>
              <a:gd name="adj5" fmla="val -138813"/>
              <a:gd name="adj6" fmla="val -141709"/>
            </a:avLst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de-CH" sz="14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Shutter 1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44" name="CustomShape 9"/>
          <p:cNvSpPr/>
          <p:nvPr/>
        </p:nvSpPr>
        <p:spPr>
          <a:xfrm>
            <a:off x="3023280" y="1233720"/>
            <a:ext cx="860040" cy="359640"/>
          </a:xfrm>
          <a:prstGeom prst="borderCallout2">
            <a:avLst>
              <a:gd name="adj1" fmla="val 22240"/>
              <a:gd name="adj2" fmla="val 99821"/>
              <a:gd name="adj3" fmla="val 22737"/>
              <a:gd name="adj4" fmla="val 126982"/>
              <a:gd name="adj5" fmla="val 93884"/>
              <a:gd name="adj6" fmla="val 159932"/>
            </a:avLst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de-CH" sz="14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Shutter 2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45" name="CustomShape 10"/>
          <p:cNvSpPr/>
          <p:nvPr/>
        </p:nvSpPr>
        <p:spPr>
          <a:xfrm>
            <a:off x="3023280" y="655920"/>
            <a:ext cx="1936080" cy="489240"/>
          </a:xfrm>
          <a:prstGeom prst="borderCallout2">
            <a:avLst>
              <a:gd name="adj1" fmla="val 22240"/>
              <a:gd name="adj2" fmla="val 99821"/>
              <a:gd name="adj3" fmla="val 21759"/>
              <a:gd name="adj4" fmla="val 104237"/>
              <a:gd name="adj5" fmla="val 119101"/>
              <a:gd name="adj6" fmla="val 131269"/>
            </a:avLst>
          </a:prstGeom>
          <a:ln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de-CH" sz="1400" b="0" strike="noStrike" spc="-1">
                <a:solidFill>
                  <a:srgbClr val="000000"/>
                </a:solidFill>
                <a:latin typeface="Symbol"/>
                <a:ea typeface="ヒラギノ角ゴ Pro W3"/>
              </a:rPr>
              <a:t>l</a:t>
            </a:r>
            <a:r>
              <a:rPr lang="de-CH" sz="14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/2 waveplate: </a:t>
            </a:r>
            <a:r>
              <a:t/>
            </a:r>
            <a:br/>
            <a:r>
              <a:rPr lang="de-CH" sz="14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Adjust fringe contrast</a:t>
            </a:r>
            <a:endParaRPr lang="en-US" sz="1400" b="0" strike="noStrike" spc="-1">
              <a:latin typeface="Arial"/>
            </a:endParaRPr>
          </a:p>
        </p:txBody>
      </p:sp>
      <p:pic>
        <p:nvPicPr>
          <p:cNvPr id="146" name="Basler Ace"/>
          <p:cNvPicPr/>
          <p:nvPr/>
        </p:nvPicPr>
        <p:blipFill>
          <a:blip r:embed="rId4"/>
          <a:stretch/>
        </p:blipFill>
        <p:spPr>
          <a:xfrm>
            <a:off x="8019360" y="1766160"/>
            <a:ext cx="1018440" cy="759960"/>
          </a:xfrm>
          <a:prstGeom prst="rect">
            <a:avLst/>
          </a:prstGeom>
          <a:ln>
            <a:noFill/>
          </a:ln>
        </p:spPr>
      </p:pic>
      <p:sp>
        <p:nvSpPr>
          <p:cNvPr id="147" name="Line 11"/>
          <p:cNvSpPr/>
          <p:nvPr/>
        </p:nvSpPr>
        <p:spPr>
          <a:xfrm flipV="1">
            <a:off x="7095960" y="1796040"/>
            <a:ext cx="1216440" cy="55440"/>
          </a:xfrm>
          <a:prstGeom prst="line">
            <a:avLst/>
          </a:prstGeom>
          <a:ln w="34920">
            <a:solidFill>
              <a:srgbClr val="C00005"/>
            </a:solidFill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/>
        </p:style>
      </p:sp>
      <p:sp>
        <p:nvSpPr>
          <p:cNvPr id="148" name="Line 12"/>
          <p:cNvSpPr/>
          <p:nvPr/>
        </p:nvSpPr>
        <p:spPr>
          <a:xfrm>
            <a:off x="7095960" y="1851480"/>
            <a:ext cx="1216440" cy="320400"/>
          </a:xfrm>
          <a:prstGeom prst="line">
            <a:avLst/>
          </a:prstGeom>
          <a:ln w="34920">
            <a:solidFill>
              <a:srgbClr val="C00005"/>
            </a:solidFill>
            <a:rou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/>
        </p:style>
      </p:sp>
      <p:sp>
        <p:nvSpPr>
          <p:cNvPr id="149" name="CustomShape 13"/>
          <p:cNvSpPr/>
          <p:nvPr/>
        </p:nvSpPr>
        <p:spPr>
          <a:xfrm>
            <a:off x="8312400" y="2352960"/>
            <a:ext cx="579600" cy="263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4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Camera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150" name="CustomShape 14"/>
          <p:cNvSpPr/>
          <p:nvPr/>
        </p:nvSpPr>
        <p:spPr>
          <a:xfrm rot="20331600">
            <a:off x="7773480" y="1138680"/>
            <a:ext cx="579600" cy="263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CH" sz="1200" b="0" strike="noStrike" spc="-1">
                <a:solidFill>
                  <a:srgbClr val="FFFFFF"/>
                </a:solidFill>
                <a:latin typeface="Calibri"/>
                <a:ea typeface="ヒラギノ角ゴ Pro W3"/>
              </a:rPr>
              <a:t>Spectrometer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1042920" y="819276"/>
            <a:ext cx="7741800" cy="404573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marL="360">
              <a:lnSpc>
                <a:spcPct val="110000"/>
              </a:lnSpc>
              <a:buClr>
                <a:srgbClr val="000000"/>
              </a:buClr>
            </a:pPr>
            <a:r>
              <a:rPr lang="en-US" sz="1800" b="1" strike="noStrike" spc="-1" dirty="0" smtClean="0">
                <a:solidFill>
                  <a:srgbClr val="010000"/>
                </a:solidFill>
                <a:latin typeface="Calibri"/>
                <a:ea typeface="ヒラギノ角ゴ Pro W3"/>
              </a:rPr>
              <a:t>Beam path changes</a:t>
            </a:r>
          </a:p>
          <a:p>
            <a:pPr marL="177840" indent="-17748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10000"/>
                </a:solidFill>
                <a:latin typeface="Calibri"/>
                <a:ea typeface="ヒラギノ角ゴ Pro W3"/>
              </a:rPr>
              <a:t>Additional beam path: 150 mm (500 </a:t>
            </a:r>
            <a:r>
              <a:rPr lang="en-US" sz="1800" b="0" strike="noStrike" spc="-1" dirty="0" err="1" smtClean="0">
                <a:solidFill>
                  <a:srgbClr val="010000"/>
                </a:solidFill>
                <a:latin typeface="Calibri"/>
                <a:ea typeface="ヒラギノ角ゴ Pro W3"/>
              </a:rPr>
              <a:t>ps</a:t>
            </a:r>
            <a:r>
              <a:rPr lang="en-US" sz="1800" b="0" strike="noStrike" spc="-1" dirty="0" smtClean="0">
                <a:solidFill>
                  <a:srgbClr val="010000"/>
                </a:solidFill>
                <a:latin typeface="Calibri"/>
                <a:ea typeface="ヒラギノ角ゴ Pro W3"/>
              </a:rPr>
              <a:t>)</a:t>
            </a:r>
            <a:endParaRPr lang="en-US" sz="18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marL="177840" indent="-17748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10000"/>
                </a:solidFill>
                <a:latin typeface="Calibri"/>
                <a:ea typeface="ヒラギノ角ゴ Pro W3"/>
              </a:rPr>
              <a:t>50 % pulse energy loss due to recombination</a:t>
            </a:r>
            <a:endParaRPr lang="en-US" sz="18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marL="177840" indent="-17748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10000"/>
                </a:solidFill>
                <a:latin typeface="Calibri"/>
                <a:ea typeface="ヒラギノ角ゴ Pro W3"/>
              </a:rPr>
              <a:t>Each beam path is equipped with a shutter</a:t>
            </a:r>
            <a:endParaRPr lang="en-US" sz="18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10000"/>
              </a:lnSpc>
            </a:pPr>
            <a:endParaRPr lang="en-US" sz="8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10000"/>
              </a:lnSpc>
            </a:pPr>
            <a:r>
              <a:rPr lang="en-US" b="1" spc="-1" dirty="0" smtClean="0">
                <a:solidFill>
                  <a:srgbClr val="000000"/>
                </a:solidFill>
                <a:latin typeface="Calibri"/>
              </a:rPr>
              <a:t>«Normal» operation</a:t>
            </a:r>
            <a:endParaRPr lang="en-US" sz="1800" b="1" strike="noStrike" spc="-1" dirty="0" smtClean="0">
              <a:solidFill>
                <a:srgbClr val="000000"/>
              </a:solidFill>
              <a:latin typeface="Calibri"/>
            </a:endParaRPr>
          </a:p>
          <a:p>
            <a:pPr marL="177840" indent="-17748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10000"/>
                </a:solidFill>
                <a:latin typeface="Calibri"/>
                <a:ea typeface="ヒラギノ角ゴ Pro W3"/>
              </a:rPr>
              <a:t>Path one only can be used for “normal“ LH operation</a:t>
            </a:r>
            <a:endParaRPr lang="en-US" sz="18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marL="177840" indent="-17748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10000"/>
                </a:solidFill>
                <a:latin typeface="Calibri"/>
                <a:ea typeface="ヒラギノ角ゴ Pro W3"/>
              </a:rPr>
              <a:t>Path two only can be used and gives additionally control over polarization and fine delay stage (Newport MFA-PPD, min. </a:t>
            </a:r>
            <a:r>
              <a:rPr lang="en-US" sz="1800" b="0" strike="noStrike" spc="-1" dirty="0" err="1" smtClean="0">
                <a:solidFill>
                  <a:srgbClr val="010000"/>
                </a:solidFill>
                <a:latin typeface="Calibri"/>
                <a:ea typeface="ヒラギノ角ゴ Pro W3"/>
              </a:rPr>
              <a:t>inc.</a:t>
            </a:r>
            <a:r>
              <a:rPr lang="en-US" sz="1800" b="0" strike="noStrike" spc="-1" dirty="0" smtClean="0">
                <a:solidFill>
                  <a:srgbClr val="010000"/>
                </a:solidFill>
                <a:latin typeface="Calibri"/>
                <a:ea typeface="ヒラギノ角ゴ Pro W3"/>
              </a:rPr>
              <a:t> motion: 100 nm, 0.6 fs)</a:t>
            </a:r>
            <a:br>
              <a:rPr lang="en-US" sz="1800" b="0" strike="noStrike" spc="-1" dirty="0" smtClean="0">
                <a:solidFill>
                  <a:srgbClr val="010000"/>
                </a:solidFill>
                <a:latin typeface="Calibri"/>
                <a:ea typeface="ヒラギノ角ゴ Pro W3"/>
              </a:rPr>
            </a:br>
            <a:endParaRPr lang="en-US" sz="8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10000"/>
              </a:lnSpc>
            </a:pPr>
            <a:r>
              <a:rPr lang="en-US" sz="1800" b="1" strike="noStrike" spc="-1" dirty="0" smtClean="0">
                <a:solidFill>
                  <a:srgbClr val="000000"/>
                </a:solidFill>
                <a:latin typeface="Calibri"/>
              </a:rPr>
              <a:t>Features of the interferometer</a:t>
            </a:r>
          </a:p>
          <a:p>
            <a:pPr marL="177840" indent="-17748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10000"/>
                </a:solidFill>
                <a:latin typeface="Calibri"/>
                <a:ea typeface="ヒラギノ角ゴ Pro W3"/>
              </a:rPr>
              <a:t>Spatial overlap can be adjusted with motorized mirrors mounts in path one. </a:t>
            </a:r>
            <a:endParaRPr lang="en-US" sz="18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marL="177840" indent="-17748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10000"/>
                </a:solidFill>
                <a:latin typeface="Calibri"/>
                <a:ea typeface="ヒラギノ角ゴ Pro W3"/>
              </a:rPr>
              <a:t>There is a camera behind the recombination mirror and several cameras far away.</a:t>
            </a:r>
            <a:endParaRPr lang="en-US" sz="18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marL="177840" indent="-17748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 smtClean="0">
                <a:solidFill>
                  <a:srgbClr val="010000"/>
                </a:solidFill>
                <a:latin typeface="Calibri"/>
                <a:ea typeface="ヒラギノ角ゴ Pro W3"/>
              </a:rPr>
              <a:t>Temporal overlap can be checked with a spectrometer.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TextShape 2"/>
          <p:cNvSpPr txBox="1"/>
          <p:nvPr/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Implications on the LH setup</a:t>
            </a:r>
            <a:endParaRPr lang="de-CH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TextShape 3"/>
          <p:cNvSpPr txBox="1"/>
          <p:nvPr/>
        </p:nvSpPr>
        <p:spPr>
          <a:xfrm>
            <a:off x="8206200" y="4968000"/>
            <a:ext cx="575280" cy="147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228A82CD-443E-49E5-8A3F-0B20223729FE}" type="slidenum"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4</a:t>
            </a:fld>
            <a:endParaRPr lang="en-US" sz="800" b="0" strike="noStrike" spc="-1">
              <a:latin typeface="Times New Roman"/>
            </a:endParaRPr>
          </a:p>
        </p:txBody>
      </p:sp>
      <p:pic>
        <p:nvPicPr>
          <p:cNvPr id="154" name="Content Placeholder 7_0"/>
          <p:cNvPicPr/>
          <p:nvPr/>
        </p:nvPicPr>
        <p:blipFill>
          <a:blip r:embed="rId2"/>
          <a:stretch/>
        </p:blipFill>
        <p:spPr>
          <a:xfrm>
            <a:off x="5852160" y="0"/>
            <a:ext cx="3374640" cy="2160000"/>
          </a:xfrm>
          <a:prstGeom prst="rect">
            <a:avLst/>
          </a:prstGeom>
          <a:ln>
            <a:noFill/>
          </a:ln>
        </p:spPr>
      </p:pic>
      <p:sp>
        <p:nvSpPr>
          <p:cNvPr id="155" name="CustomShape 4"/>
          <p:cNvSpPr/>
          <p:nvPr/>
        </p:nvSpPr>
        <p:spPr>
          <a:xfrm>
            <a:off x="7375320" y="267840"/>
            <a:ext cx="109800" cy="2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fr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2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56" name="CustomShape 5"/>
          <p:cNvSpPr/>
          <p:nvPr/>
        </p:nvSpPr>
        <p:spPr>
          <a:xfrm>
            <a:off x="8130240" y="2201400"/>
            <a:ext cx="109800" cy="2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fr-CH" sz="1800" b="0" strike="noStrike" spc="-1">
                <a:solidFill>
                  <a:srgbClr val="FFFFFF"/>
                </a:solidFill>
                <a:latin typeface="Calibri"/>
                <a:ea typeface="ヒラギノ角ゴ Pro W3"/>
              </a:rPr>
              <a:t>1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" name="CustomShape 3"/>
          <p:cNvSpPr/>
          <p:nvPr/>
        </p:nvSpPr>
        <p:spPr>
          <a:xfrm>
            <a:off x="7969420" y="1126180"/>
            <a:ext cx="109800" cy="2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fr-CH" sz="1800" b="0" strike="noStrike" spc="-1" dirty="0">
                <a:solidFill>
                  <a:srgbClr val="FFFFFF"/>
                </a:solidFill>
                <a:latin typeface="Calibri"/>
                <a:ea typeface="ヒラギノ角ゴ Pro W3"/>
              </a:rPr>
              <a:t>1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Content Placeholder 4"/>
          <p:cNvPicPr/>
          <p:nvPr/>
        </p:nvPicPr>
        <p:blipFill>
          <a:blip r:embed="rId2"/>
          <a:stretch/>
        </p:blipFill>
        <p:spPr>
          <a:xfrm>
            <a:off x="298277" y="699480"/>
            <a:ext cx="5976360" cy="4311360"/>
          </a:xfrm>
          <a:prstGeom prst="rect">
            <a:avLst/>
          </a:prstGeom>
          <a:ln>
            <a:noFill/>
          </a:ln>
        </p:spPr>
      </p:pic>
      <p:sp>
        <p:nvSpPr>
          <p:cNvPr id="158" name="TextShape 1"/>
          <p:cNvSpPr txBox="1"/>
          <p:nvPr/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Setting of the second wave plate (s-pol)</a:t>
            </a:r>
            <a:endParaRPr lang="de-CH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TextShape 2"/>
          <p:cNvSpPr txBox="1"/>
          <p:nvPr/>
        </p:nvSpPr>
        <p:spPr>
          <a:xfrm>
            <a:off x="8206200" y="4968000"/>
            <a:ext cx="575280" cy="147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FABF79DD-FFF9-4269-8602-5733ABB54C70}" type="slidenum"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5</a:t>
            </a:fld>
            <a:endParaRPr lang="en-US" sz="800" b="0" strike="noStrike" spc="-1">
              <a:latin typeface="Times New Roman"/>
            </a:endParaRPr>
          </a:p>
        </p:txBody>
      </p:sp>
      <p:pic>
        <p:nvPicPr>
          <p:cNvPr id="160" name="Content Placeholder 7"/>
          <p:cNvPicPr/>
          <p:nvPr/>
        </p:nvPicPr>
        <p:blipFill>
          <a:blip r:embed="rId3"/>
          <a:stretch/>
        </p:blipFill>
        <p:spPr>
          <a:xfrm>
            <a:off x="5639749" y="434396"/>
            <a:ext cx="3374640" cy="2160000"/>
          </a:xfrm>
          <a:prstGeom prst="rect">
            <a:avLst/>
          </a:prstGeom>
          <a:ln>
            <a:noFill/>
          </a:ln>
        </p:spPr>
      </p:pic>
      <p:cxnSp>
        <p:nvCxnSpPr>
          <p:cNvPr id="3" name="Straight Connector 2"/>
          <p:cNvCxnSpPr/>
          <p:nvPr/>
        </p:nvCxnSpPr>
        <p:spPr>
          <a:xfrm>
            <a:off x="8489931" y="816126"/>
            <a:ext cx="241403" cy="92111"/>
          </a:xfrm>
          <a:prstGeom prst="line">
            <a:avLst/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312639" y="615960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dirty="0" smtClean="0"/>
              <a:t>BS</a:t>
            </a:r>
            <a:endParaRPr lang="de-CH" sz="1000" dirty="0"/>
          </a:p>
        </p:txBody>
      </p:sp>
      <p:sp>
        <p:nvSpPr>
          <p:cNvPr id="6" name="Flowchart: Delay 5"/>
          <p:cNvSpPr/>
          <p:nvPr/>
        </p:nvSpPr>
        <p:spPr>
          <a:xfrm>
            <a:off x="8791957" y="615960"/>
            <a:ext cx="323324" cy="312043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E</a:t>
            </a:r>
            <a:endParaRPr lang="de-CH" dirty="0"/>
          </a:p>
        </p:txBody>
      </p:sp>
      <p:sp>
        <p:nvSpPr>
          <p:cNvPr id="12" name="TextShape 3"/>
          <p:cNvSpPr txBox="1"/>
          <p:nvPr/>
        </p:nvSpPr>
        <p:spPr>
          <a:xfrm>
            <a:off x="6221278" y="4278232"/>
            <a:ext cx="2966812" cy="42349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0" strike="noStrike" spc="-1" dirty="0" smtClean="0">
                <a:solidFill>
                  <a:srgbClr val="686868"/>
                </a:solidFill>
                <a:latin typeface="Arial"/>
              </a:rPr>
              <a:t>Polarization is properly set</a:t>
            </a:r>
            <a:endParaRPr lang="en-US" sz="1600" b="0" strike="noStrike" spc="-1" dirty="0">
              <a:solidFill>
                <a:srgbClr val="686868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Content Placeholder 4"/>
          <p:cNvPicPr/>
          <p:nvPr/>
        </p:nvPicPr>
        <p:blipFill>
          <a:blip r:embed="rId2"/>
          <a:stretch/>
        </p:blipFill>
        <p:spPr>
          <a:xfrm>
            <a:off x="633102" y="638336"/>
            <a:ext cx="6417720" cy="4278240"/>
          </a:xfrm>
          <a:prstGeom prst="rect">
            <a:avLst/>
          </a:prstGeom>
          <a:ln>
            <a:noFill/>
          </a:ln>
        </p:spPr>
      </p:pic>
      <p:sp>
        <p:nvSpPr>
          <p:cNvPr id="162" name="TextShape 1"/>
          <p:cNvSpPr txBox="1"/>
          <p:nvPr/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Setting of the first wave plate (splitting ratio)</a:t>
            </a:r>
            <a:endParaRPr lang="de-CH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TextShape 2"/>
          <p:cNvSpPr txBox="1"/>
          <p:nvPr/>
        </p:nvSpPr>
        <p:spPr>
          <a:xfrm>
            <a:off x="8206200" y="4968000"/>
            <a:ext cx="575280" cy="147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624FBD75-6BE1-4107-8171-DEA319D74599}" type="slidenum"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6</a:t>
            </a:fld>
            <a:endParaRPr lang="en-US" sz="800" b="0" strike="noStrike" spc="-1">
              <a:latin typeface="Times New Roman"/>
            </a:endParaRPr>
          </a:p>
        </p:txBody>
      </p:sp>
      <p:pic>
        <p:nvPicPr>
          <p:cNvPr id="164" name="Content Placeholder 7"/>
          <p:cNvPicPr/>
          <p:nvPr/>
        </p:nvPicPr>
        <p:blipFill>
          <a:blip r:embed="rId3"/>
          <a:stretch/>
        </p:blipFill>
        <p:spPr>
          <a:xfrm>
            <a:off x="6012000" y="1059480"/>
            <a:ext cx="3374640" cy="2160000"/>
          </a:xfrm>
          <a:prstGeom prst="rect">
            <a:avLst/>
          </a:prstGeom>
          <a:ln>
            <a:noFill/>
          </a:ln>
        </p:spPr>
      </p:pic>
      <p:sp>
        <p:nvSpPr>
          <p:cNvPr id="165" name="CustomShape 3"/>
          <p:cNvSpPr/>
          <p:nvPr/>
        </p:nvSpPr>
        <p:spPr>
          <a:xfrm>
            <a:off x="8130240" y="2201400"/>
            <a:ext cx="109800" cy="2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fr-CH" sz="1800" b="0" strike="noStrike" spc="-1" dirty="0">
                <a:solidFill>
                  <a:srgbClr val="FFFFFF"/>
                </a:solidFill>
                <a:latin typeface="Calibri"/>
                <a:ea typeface="ヒラギノ角ゴ Pro W3"/>
              </a:rPr>
              <a:t>1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166" name="CustomShape 4"/>
          <p:cNvSpPr/>
          <p:nvPr/>
        </p:nvSpPr>
        <p:spPr>
          <a:xfrm>
            <a:off x="7535160" y="1327320"/>
            <a:ext cx="109800" cy="2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fr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2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" name="TextShape 3"/>
          <p:cNvSpPr txBox="1"/>
          <p:nvPr/>
        </p:nvSpPr>
        <p:spPr>
          <a:xfrm>
            <a:off x="7151764" y="4144417"/>
            <a:ext cx="1956952" cy="72553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0" strike="noStrike" spc="-1" dirty="0" smtClean="0">
                <a:solidFill>
                  <a:srgbClr val="686868"/>
                </a:solidFill>
                <a:latin typeface="Arial"/>
              </a:rPr>
              <a:t>Splitting ratio</a:t>
            </a:r>
            <a:br>
              <a:rPr lang="en-US" sz="1600" b="0" strike="noStrike" spc="-1" dirty="0" smtClean="0">
                <a:solidFill>
                  <a:srgbClr val="686868"/>
                </a:solidFill>
                <a:latin typeface="Arial"/>
              </a:rPr>
            </a:br>
            <a:r>
              <a:rPr lang="en-US" sz="1600" b="0" strike="noStrike" spc="-1" dirty="0" smtClean="0">
                <a:solidFill>
                  <a:srgbClr val="686868"/>
                </a:solidFill>
                <a:latin typeface="Arial"/>
              </a:rPr>
              <a:t> is properly set</a:t>
            </a:r>
            <a:endParaRPr lang="en-US" sz="1600" b="0" strike="noStrike" spc="-1" dirty="0">
              <a:solidFill>
                <a:srgbClr val="686868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2"/>
          <p:cNvSpPr txBox="1"/>
          <p:nvPr/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Spatial Profiles</a:t>
            </a:r>
            <a:endParaRPr lang="de-CH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TextShape 3"/>
          <p:cNvSpPr txBox="1"/>
          <p:nvPr/>
        </p:nvSpPr>
        <p:spPr>
          <a:xfrm>
            <a:off x="8206200" y="4968000"/>
            <a:ext cx="575280" cy="147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0787B21C-051C-4E95-91AE-E2044E1B72E3}" type="slidenum"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7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5" name="TextShape 3"/>
          <p:cNvSpPr txBox="1"/>
          <p:nvPr/>
        </p:nvSpPr>
        <p:spPr>
          <a:xfrm>
            <a:off x="5606985" y="4439952"/>
            <a:ext cx="3434273" cy="40707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0" strike="noStrike" spc="-1" dirty="0" smtClean="0">
                <a:solidFill>
                  <a:srgbClr val="686868"/>
                </a:solidFill>
                <a:latin typeface="Arial"/>
              </a:rPr>
              <a:t>Spatial overlap is properly set</a:t>
            </a:r>
            <a:endParaRPr lang="en-US" sz="1600" b="0" strike="noStrike" spc="-1" dirty="0">
              <a:solidFill>
                <a:srgbClr val="686868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57" y="1005331"/>
            <a:ext cx="3224838" cy="31877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523" y="1005331"/>
            <a:ext cx="3223042" cy="31859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83444" y="606017"/>
            <a:ext cx="2105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/>
              <a:t>Interferometer </a:t>
            </a:r>
            <a:r>
              <a:rPr lang="de-CH" sz="1600" dirty="0" err="1" smtClean="0"/>
              <a:t>output</a:t>
            </a:r>
            <a:endParaRPr lang="de-CH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829788" y="600739"/>
            <a:ext cx="1818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/>
              <a:t>Transfer </a:t>
            </a:r>
            <a:r>
              <a:rPr lang="de-CH" sz="1600" dirty="0" err="1" smtClean="0"/>
              <a:t>line</a:t>
            </a:r>
            <a:r>
              <a:rPr lang="de-CH" sz="1600" dirty="0" smtClean="0"/>
              <a:t> </a:t>
            </a:r>
            <a:r>
              <a:rPr lang="de-CH" sz="1600" dirty="0" err="1" smtClean="0"/>
              <a:t>input</a:t>
            </a:r>
            <a:endParaRPr lang="de-CH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Content Placeholder 6"/>
          <p:cNvPicPr/>
          <p:nvPr/>
        </p:nvPicPr>
        <p:blipFill>
          <a:blip r:embed="rId2"/>
          <a:stretch/>
        </p:blipFill>
        <p:spPr>
          <a:xfrm>
            <a:off x="4860000" y="303521"/>
            <a:ext cx="4032000" cy="4032000"/>
          </a:xfrm>
          <a:prstGeom prst="rect">
            <a:avLst/>
          </a:prstGeom>
          <a:ln>
            <a:noFill/>
          </a:ln>
        </p:spPr>
      </p:pic>
      <p:sp>
        <p:nvSpPr>
          <p:cNvPr id="177" name="TextShape 1"/>
          <p:cNvSpPr txBox="1"/>
          <p:nvPr/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0" strike="noStrike" spc="-1" dirty="0">
                <a:solidFill>
                  <a:srgbClr val="686868"/>
                </a:solidFill>
                <a:latin typeface="Georgia"/>
                <a:ea typeface="ヒラギノ角ゴ Pro W3"/>
              </a:rPr>
              <a:t>Intensity on cameras (Integral)</a:t>
            </a:r>
            <a:endParaRPr lang="de-CH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TextShape 2"/>
          <p:cNvSpPr txBox="1"/>
          <p:nvPr/>
        </p:nvSpPr>
        <p:spPr>
          <a:xfrm>
            <a:off x="8206200" y="4968000"/>
            <a:ext cx="575280" cy="147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8C5EA422-78F2-4804-A9A4-53FC1F72FD3B}" type="slidenum"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8</a:t>
            </a:fld>
            <a:endParaRPr lang="en-US" sz="800" b="0" strike="noStrike" spc="-1">
              <a:latin typeface="Times New Roman"/>
            </a:endParaRPr>
          </a:p>
        </p:txBody>
      </p:sp>
      <p:pic>
        <p:nvPicPr>
          <p:cNvPr id="179" name="Picture 8"/>
          <p:cNvPicPr/>
          <p:nvPr/>
        </p:nvPicPr>
        <p:blipFill>
          <a:blip r:embed="rId3"/>
          <a:stretch/>
        </p:blipFill>
        <p:spPr>
          <a:xfrm>
            <a:off x="179640" y="195480"/>
            <a:ext cx="5143320" cy="5143320"/>
          </a:xfrm>
          <a:prstGeom prst="rect">
            <a:avLst/>
          </a:prstGeom>
          <a:ln>
            <a:noFill/>
          </a:ln>
        </p:spPr>
      </p:pic>
      <p:sp>
        <p:nvSpPr>
          <p:cNvPr id="6" name="TextShape 3"/>
          <p:cNvSpPr txBox="1"/>
          <p:nvPr/>
        </p:nvSpPr>
        <p:spPr>
          <a:xfrm>
            <a:off x="4962418" y="4048018"/>
            <a:ext cx="4068566" cy="91998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0" strike="noStrike" spc="-1" dirty="0" smtClean="0">
                <a:solidFill>
                  <a:srgbClr val="686868"/>
                </a:solidFill>
                <a:latin typeface="Arial"/>
              </a:rPr>
              <a:t>Fringe contrast close to 100 % for shorts delays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spc="-1" dirty="0" smtClean="0">
                <a:solidFill>
                  <a:srgbClr val="686868"/>
                </a:solidFill>
                <a:latin typeface="Arial"/>
              </a:rPr>
              <a:t>Delay stage has sufficient resolution</a:t>
            </a:r>
            <a:endParaRPr lang="en-US" sz="1600" b="0" strike="noStrike" spc="-1" dirty="0">
              <a:solidFill>
                <a:srgbClr val="686868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1"/>
          <p:cNvPicPr/>
          <p:nvPr/>
        </p:nvPicPr>
        <p:blipFill>
          <a:blip r:embed="rId2"/>
          <a:stretch/>
        </p:blipFill>
        <p:spPr>
          <a:xfrm>
            <a:off x="5673600" y="447840"/>
            <a:ext cx="3378960" cy="3378960"/>
          </a:xfrm>
          <a:prstGeom prst="rect">
            <a:avLst/>
          </a:prstGeom>
          <a:ln>
            <a:noFill/>
          </a:ln>
        </p:spPr>
      </p:pic>
      <p:sp>
        <p:nvSpPr>
          <p:cNvPr id="171" name="TextShape 1"/>
          <p:cNvSpPr txBox="1"/>
          <p:nvPr/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Spectrum vs. Delay</a:t>
            </a:r>
            <a:endParaRPr lang="de-CH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TextShape 2"/>
          <p:cNvSpPr txBox="1"/>
          <p:nvPr/>
        </p:nvSpPr>
        <p:spPr>
          <a:xfrm>
            <a:off x="8206200" y="4968000"/>
            <a:ext cx="575280" cy="147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r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A55CC98C-9703-46B6-811B-A44696B643C8}" type="slidenum">
              <a:rPr lang="de-DE" sz="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9</a:t>
            </a:fld>
            <a:endParaRPr lang="en-US" sz="800" b="0" strike="noStrike" spc="-1">
              <a:latin typeface="Times New Roman"/>
            </a:endParaRPr>
          </a:p>
        </p:txBody>
      </p:sp>
      <p:pic>
        <p:nvPicPr>
          <p:cNvPr id="173" name="Picture 7"/>
          <p:cNvPicPr/>
          <p:nvPr/>
        </p:nvPicPr>
        <p:blipFill>
          <a:blip r:embed="rId3"/>
          <a:stretch/>
        </p:blipFill>
        <p:spPr>
          <a:xfrm>
            <a:off x="467640" y="240840"/>
            <a:ext cx="2664000" cy="5328360"/>
          </a:xfrm>
          <a:prstGeom prst="rect">
            <a:avLst/>
          </a:prstGeom>
          <a:ln>
            <a:noFill/>
          </a:ln>
        </p:spPr>
      </p:pic>
      <p:pic>
        <p:nvPicPr>
          <p:cNvPr id="174" name="Picture 10"/>
          <p:cNvPicPr/>
          <p:nvPr/>
        </p:nvPicPr>
        <p:blipFill>
          <a:blip r:embed="rId4"/>
          <a:stretch/>
        </p:blipFill>
        <p:spPr>
          <a:xfrm>
            <a:off x="2953440" y="628200"/>
            <a:ext cx="3022560" cy="1510920"/>
          </a:xfrm>
          <a:prstGeom prst="rect">
            <a:avLst/>
          </a:prstGeom>
          <a:ln>
            <a:noFill/>
          </a:ln>
        </p:spPr>
      </p:pic>
      <p:sp>
        <p:nvSpPr>
          <p:cNvPr id="175" name="TextShape 3"/>
          <p:cNvSpPr txBox="1"/>
          <p:nvPr/>
        </p:nvSpPr>
        <p:spPr>
          <a:xfrm>
            <a:off x="3151080" y="3597840"/>
            <a:ext cx="5649840" cy="1370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0" strike="noStrike" spc="-1" dirty="0">
                <a:solidFill>
                  <a:srgbClr val="686868"/>
                </a:solidFill>
                <a:latin typeface="Arial"/>
              </a:rPr>
              <a:t>Resolution of the </a:t>
            </a:r>
            <a:r>
              <a:rPr lang="en-US" sz="1600" b="0" strike="noStrike" spc="-1" dirty="0" smtClean="0">
                <a:solidFill>
                  <a:srgbClr val="686868"/>
                </a:solidFill>
                <a:latin typeface="Arial"/>
              </a:rPr>
              <a:t>spectrometer limits </a:t>
            </a:r>
            <a:r>
              <a:rPr lang="en-US" sz="1600" b="0" strike="noStrike" spc="-1" dirty="0">
                <a:solidFill>
                  <a:srgbClr val="686868"/>
                </a:solidFill>
                <a:latin typeface="Arial"/>
              </a:rPr>
              <a:t>the </a:t>
            </a:r>
            <a:r>
              <a:rPr lang="en-US" sz="1600" b="0" strike="noStrike" spc="-1" dirty="0" smtClean="0">
                <a:solidFill>
                  <a:srgbClr val="686868"/>
                </a:solidFill>
                <a:latin typeface="Arial"/>
              </a:rPr>
              <a:t>modulation depth </a:t>
            </a:r>
            <a:r>
              <a:rPr lang="en-US" sz="1600" b="0" strike="noStrike" spc="-1" dirty="0">
                <a:solidFill>
                  <a:srgbClr val="686868"/>
                </a:solidFill>
                <a:latin typeface="Arial"/>
              </a:rPr>
              <a:t>of the fringes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b="0" strike="noStrike" spc="-1" dirty="0">
              <a:solidFill>
                <a:srgbClr val="686868"/>
              </a:solidFill>
              <a:latin typeface="Arial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0" strike="noStrike" spc="-1" dirty="0">
                <a:solidFill>
                  <a:srgbClr val="686868"/>
                </a:solidFill>
                <a:latin typeface="Arial"/>
              </a:rPr>
              <a:t>For long delays it has to be </a:t>
            </a:r>
            <a:r>
              <a:rPr lang="en-US" sz="1600" b="0" strike="noStrike" spc="-1" dirty="0" smtClean="0">
                <a:solidFill>
                  <a:srgbClr val="686868"/>
                </a:solidFill>
                <a:latin typeface="Arial"/>
              </a:rPr>
              <a:t>tested how </a:t>
            </a:r>
            <a:r>
              <a:rPr lang="en-US" sz="1600" b="0" strike="noStrike" spc="-1" dirty="0">
                <a:solidFill>
                  <a:srgbClr val="686868"/>
                </a:solidFill>
                <a:latin typeface="Arial"/>
              </a:rPr>
              <a:t>the </a:t>
            </a:r>
            <a:r>
              <a:rPr lang="en-US" sz="1600" b="0" strike="noStrike" spc="-1" dirty="0" smtClean="0">
                <a:solidFill>
                  <a:srgbClr val="686868"/>
                </a:solidFill>
                <a:latin typeface="Arial"/>
              </a:rPr>
              <a:t>chirp affects </a:t>
            </a:r>
            <a:r>
              <a:rPr lang="en-US" sz="1600" b="0" strike="noStrike" spc="-1" dirty="0">
                <a:solidFill>
                  <a:srgbClr val="686868"/>
                </a:solidFill>
                <a:latin typeface="Arial"/>
              </a:rPr>
              <a:t>the fringe contrast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78713" y="2137320"/>
            <a:ext cx="2138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IR </a:t>
            </a:r>
            <a:r>
              <a:rPr lang="de-CH" sz="1200" dirty="0" err="1" smtClean="0"/>
              <a:t>spectrum</a:t>
            </a:r>
            <a:r>
              <a:rPr lang="de-CH" sz="1200" dirty="0" smtClean="0"/>
              <a:t>, </a:t>
            </a:r>
            <a:r>
              <a:rPr lang="de-CH" sz="1200" dirty="0" err="1" smtClean="0"/>
              <a:t>no</a:t>
            </a:r>
            <a:r>
              <a:rPr lang="de-CH" sz="1200" dirty="0" smtClean="0"/>
              <a:t> </a:t>
            </a:r>
            <a:r>
              <a:rPr lang="de-CH" sz="1200" dirty="0" err="1" smtClean="0"/>
              <a:t>modulations</a:t>
            </a:r>
            <a:endParaRPr lang="de-CH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054869" y="447840"/>
            <a:ext cx="26164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err="1" smtClean="0"/>
              <a:t>Spectral</a:t>
            </a:r>
            <a:r>
              <a:rPr lang="de-CH" sz="1200" dirty="0" smtClean="0"/>
              <a:t> </a:t>
            </a:r>
            <a:r>
              <a:rPr lang="de-CH" sz="1200" dirty="0" err="1" smtClean="0"/>
              <a:t>fringes</a:t>
            </a:r>
            <a:r>
              <a:rPr lang="de-CH" sz="1200" dirty="0" smtClean="0"/>
              <a:t> </a:t>
            </a:r>
            <a:r>
              <a:rPr lang="de-CH" sz="1200" dirty="0" err="1" smtClean="0"/>
              <a:t>as</a:t>
            </a:r>
            <a:r>
              <a:rPr lang="de-CH" sz="1200" dirty="0" smtClean="0"/>
              <a:t> </a:t>
            </a:r>
            <a:r>
              <a:rPr lang="de-CH" sz="1200" dirty="0" err="1" smtClean="0"/>
              <a:t>function</a:t>
            </a:r>
            <a:r>
              <a:rPr lang="de-CH" sz="1200" dirty="0" smtClean="0"/>
              <a:t> </a:t>
            </a:r>
            <a:r>
              <a:rPr lang="de-CH" sz="1200" dirty="0" err="1" smtClean="0"/>
              <a:t>of</a:t>
            </a:r>
            <a:r>
              <a:rPr lang="de-CH" sz="1200" dirty="0" smtClean="0"/>
              <a:t> </a:t>
            </a:r>
            <a:r>
              <a:rPr lang="de-CH" sz="1200" dirty="0" err="1" smtClean="0"/>
              <a:t>delay</a:t>
            </a:r>
            <a:endParaRPr lang="de-CH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 Format 16_9 (EN)_VO-9713-102</Template>
  <TotalTime>0</TotalTime>
  <Words>419</Words>
  <Application>Microsoft Office PowerPoint</Application>
  <PresentationFormat>On-screen Show (16:9)</PresentationFormat>
  <Paragraphs>81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ＭＳ Ｐゴシック</vt:lpstr>
      <vt:lpstr>Arial</vt:lpstr>
      <vt:lpstr>Calibri</vt:lpstr>
      <vt:lpstr>DejaVu Sans</vt:lpstr>
      <vt:lpstr>Georgia</vt:lpstr>
      <vt:lpstr>Symbol</vt:lpstr>
      <vt:lpstr>Times New Roman</vt:lpstr>
      <vt:lpstr>Wingdings</vt:lpstr>
      <vt:lpstr>ヒラギノ角ゴ Pro W3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 Heater Shaping Interferometer</dc:title>
  <dc:subject/>
  <dc:creator>Huppert Martin</dc:creator>
  <dc:description/>
  <cp:lastModifiedBy>Huppert Martin</cp:lastModifiedBy>
  <cp:revision>24</cp:revision>
  <cp:lastPrinted>2015-09-30T13:23:15Z</cp:lastPrinted>
  <dcterms:created xsi:type="dcterms:W3CDTF">2020-10-30T12:24:05Z</dcterms:created>
  <dcterms:modified xsi:type="dcterms:W3CDTF">2020-11-09T19:47:29Z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PSI - Paul Scherrer Institut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On-screen Show (16:9)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9</vt:i4>
  </property>
</Properties>
</file>