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3"/>
  </p:notesMasterIdLst>
  <p:handoutMasterIdLst>
    <p:handoutMasterId r:id="rId4"/>
  </p:handoutMasterIdLst>
  <p:sldIdLst>
    <p:sldId id="354" r:id="rId2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54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28FF"/>
    <a:srgbClr val="010000"/>
    <a:srgbClr val="FFFFFF"/>
    <a:srgbClr val="808080"/>
    <a:srgbClr val="000000"/>
    <a:srgbClr val="FDCA00"/>
    <a:srgbClr val="EF5B00"/>
    <a:srgbClr val="C50006"/>
    <a:srgbClr val="7C204E"/>
    <a:srgbClr val="003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0" autoAdjust="0"/>
    <p:restoredTop sz="86418" autoAdjust="0"/>
  </p:normalViewPr>
  <p:slideViewPr>
    <p:cSldViewPr snapToObjects="1">
      <p:cViewPr varScale="1">
        <p:scale>
          <a:sx n="116" d="100"/>
          <a:sy n="116" d="100"/>
        </p:scale>
        <p:origin x="-1504" y="-104"/>
      </p:cViewPr>
      <p:guideLst>
        <p:guide orient="horz" pos="890"/>
        <p:guide orient="horz" pos="845"/>
        <p:guide orient="horz" pos="3793"/>
        <p:guide orient="horz" pos="981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Low cycle THz pump, X-ray probe experiment to detect directly the orbital motion (orbiton) in real time, (DAST approx. 1-4 THz pump)</a:t>
            </a:r>
          </a:p>
          <a:p>
            <a:r>
              <a:rPr lang="en-US" dirty="0"/>
              <a:t>Tuning to an x-ray absorption resonance probes directly the orbitals, away from resonance the reflection is forbidden but the ultrafast E field </a:t>
            </a:r>
            <a:r>
              <a:rPr lang="en-US" dirty="0" err="1"/>
              <a:t>breakes</a:t>
            </a:r>
            <a:r>
              <a:rPr lang="en-US" dirty="0"/>
              <a:t> the symmetry making it allowed. Results in the direction detection of phonon modes, which allows a direct comparison into the coupling between the orbiton and phonons. </a:t>
            </a:r>
          </a:p>
          <a:p>
            <a:r>
              <a:rPr lang="en-US" dirty="0"/>
              <a:t>As data are taken in July, no deep understanding exists yet, but beautifully shows that Bernina works now excellent allowing to make new physics.</a:t>
            </a:r>
          </a:p>
          <a:p>
            <a:r>
              <a:rPr lang="en-US" dirty="0"/>
              <a:t> SwissFEL 100Hz, very short pulses allowed to resolve frequencies up to 11 THz (not shown in this figure)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9781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1073161"/>
      </p:ext>
    </p:extLst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8341832"/>
      </p:ext>
    </p:extLst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2262282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pt-BR" dirty="0"/>
              <a:t>Urs Staub, QTC, 14 6 2019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pt-BR" dirty="0"/>
              <a:t>Urs Staub, QTC, 14 6 2019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6020161"/>
      </p:ext>
    </p:extLst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pt-BR" dirty="0"/>
              <a:t>Urs Staub, QTC, 14 6 2019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81" r:id="rId9"/>
    <p:sldLayoutId id="2147483983" r:id="rId10"/>
    <p:sldLayoutId id="2147483984" r:id="rId11"/>
    <p:sldLayoutId id="2147483985" r:id="rId12"/>
  </p:sldLayoutIdLst>
  <p:transition xmlns:p14="http://schemas.microsoft.com/office/powerpoint/2010/main" spd="med"/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0327" y="233887"/>
            <a:ext cx="6708025" cy="508500"/>
          </a:xfrm>
        </p:spPr>
        <p:txBody>
          <a:bodyPr/>
          <a:lstStyle/>
          <a:p>
            <a:r>
              <a:rPr lang="en-US" dirty="0" smtClean="0"/>
              <a:t>Bernina Commissioning (</a:t>
            </a:r>
            <a:r>
              <a:rPr lang="en-US" dirty="0" err="1" smtClean="0"/>
              <a:t>Staub</a:t>
            </a:r>
            <a:r>
              <a:rPr lang="en-US" dirty="0" smtClean="0"/>
              <a:t> exp. prep)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2E3D23D2-94D8-474E-889E-81141B2E2F0A}"/>
              </a:ext>
            </a:extLst>
          </p:cNvPr>
          <p:cNvSpPr txBox="1"/>
          <p:nvPr/>
        </p:nvSpPr>
        <p:spPr>
          <a:xfrm>
            <a:off x="4499992" y="653891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err="1">
              <a:latin typeface="+mn-lt"/>
              <a:cs typeface="Franklin Gothic Book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4886" y="3212976"/>
            <a:ext cx="4104456" cy="2612371"/>
          </a:xfrm>
          <a:prstGeom prst="rect">
            <a:avLst/>
          </a:prstGeom>
        </p:spPr>
      </p:pic>
      <p:sp>
        <p:nvSpPr>
          <p:cNvPr id="54" name="Title 1"/>
          <p:cNvSpPr txBox="1">
            <a:spLocks/>
          </p:cNvSpPr>
          <p:nvPr/>
        </p:nvSpPr>
        <p:spPr bwMode="auto">
          <a:xfrm>
            <a:off x="742508" y="820371"/>
            <a:ext cx="7772400" cy="5201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sz="1800" b="1" dirty="0" smtClean="0"/>
              <a:t>New laser parameters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First time THz pump with LiNbO3 (0.5THz, 100fs 800nm for generation)</a:t>
            </a:r>
          </a:p>
          <a:p>
            <a:pPr marL="285750" indent="-285750">
              <a:buFont typeface="Arial"/>
              <a:buChar char="•"/>
            </a:pPr>
            <a:endParaRPr lang="en-US" sz="1800" dirty="0" smtClean="0">
              <a:solidFill>
                <a:schemeClr val="tx2"/>
              </a:solidFill>
            </a:endParaRPr>
          </a:p>
          <a:p>
            <a:endParaRPr lang="en-US" sz="1800" dirty="0" smtClean="0">
              <a:solidFill>
                <a:schemeClr val="tx2"/>
              </a:solidFill>
            </a:endParaRPr>
          </a:p>
          <a:p>
            <a:endParaRPr lang="en-US" sz="1800" dirty="0" smtClean="0">
              <a:solidFill>
                <a:schemeClr val="tx2"/>
              </a:solidFill>
            </a:endParaRPr>
          </a:p>
          <a:p>
            <a:endParaRPr lang="en-US" sz="1800" dirty="0" smtClean="0">
              <a:solidFill>
                <a:schemeClr val="tx2"/>
              </a:solidFill>
            </a:endParaRPr>
          </a:p>
          <a:p>
            <a:r>
              <a:rPr lang="en-US" sz="1800" b="1" dirty="0" smtClean="0">
                <a:solidFill>
                  <a:schemeClr val="bg2"/>
                </a:solidFill>
              </a:rPr>
              <a:t>Commissioning</a:t>
            </a:r>
            <a:endParaRPr lang="en-US" sz="1800" b="1" dirty="0">
              <a:solidFill>
                <a:schemeClr val="bg2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techniques for finding spatiotemporal </a:t>
            </a:r>
          </a:p>
          <a:p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    overlap of THz and x-ray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spectral time tool performance</a:t>
            </a:r>
          </a:p>
          <a:p>
            <a:pPr marL="285750" indent="-285750">
              <a:buFont typeface="Arial"/>
              <a:buChar char="•"/>
            </a:pPr>
            <a:endParaRPr lang="en-US" sz="1800" dirty="0">
              <a:solidFill>
                <a:schemeClr val="tx2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sz="1800" dirty="0" smtClean="0">
              <a:solidFill>
                <a:schemeClr val="tx2"/>
              </a:solidFill>
            </a:endParaRPr>
          </a:p>
          <a:p>
            <a:r>
              <a:rPr lang="en-US" sz="1800" b="1" dirty="0" smtClean="0"/>
              <a:t>Requirements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7522.5eV 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Bernina </a:t>
            </a:r>
            <a:r>
              <a:rPr lang="en-US" sz="1800" dirty="0" err="1" smtClean="0">
                <a:solidFill>
                  <a:schemeClr val="tx2"/>
                </a:solidFill>
              </a:rPr>
              <a:t>monochromator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can be </a:t>
            </a:r>
          </a:p>
          <a:p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    used for tuning</a:t>
            </a:r>
          </a:p>
          <a:p>
            <a:pPr marL="285750" indent="-285750">
              <a:buFont typeface="Arial"/>
              <a:buChar char="•"/>
            </a:pPr>
            <a:r>
              <a:rPr lang="en-US" sz="1800" smtClean="0">
                <a:solidFill>
                  <a:schemeClr val="tx2"/>
                </a:solidFill>
              </a:rPr>
              <a:t>&lt;0.2% bandwidth</a:t>
            </a:r>
            <a:endParaRPr lang="en-US" sz="1800" dirty="0" smtClean="0">
              <a:solidFill>
                <a:schemeClr val="tx2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&gt;100uJ pulse energy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&lt;50fs FWHM electron bunch</a:t>
            </a:r>
          </a:p>
          <a:p>
            <a:pPr marL="285750" indent="-285750">
              <a:buFont typeface="Arial"/>
              <a:buChar char="•"/>
            </a:pP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1812295" y="1593173"/>
            <a:ext cx="576064" cy="640420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429443"/>
      </p:ext>
    </p:extLst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7220</TotalTime>
  <Words>203</Words>
  <Application>Microsoft Macintosh PowerPoint</Application>
  <PresentationFormat>On-screen Show (4:3)</PresentationFormat>
  <Paragraphs>25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PSI-Powerpoint-Master Calibri V2</vt:lpstr>
      <vt:lpstr>Bernina Commissioning (Staub exp. prep)</vt:lpstr>
    </vt:vector>
  </TitlesOfParts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Microsoft Office User</dc:creator>
  <cp:lastModifiedBy>Roman Mankowsky</cp:lastModifiedBy>
  <cp:revision>175</cp:revision>
  <cp:lastPrinted>2015-07-23T13:50:07Z</cp:lastPrinted>
  <dcterms:created xsi:type="dcterms:W3CDTF">2017-10-04T06:30:59Z</dcterms:created>
  <dcterms:modified xsi:type="dcterms:W3CDTF">2020-09-14T10:04:34Z</dcterms:modified>
</cp:coreProperties>
</file>