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16"/>
  </p:notesMasterIdLst>
  <p:handoutMasterIdLst>
    <p:handoutMasterId r:id="rId17"/>
  </p:handoutMasterIdLst>
  <p:sldIdLst>
    <p:sldId id="1268" r:id="rId2"/>
    <p:sldId id="1254" r:id="rId3"/>
    <p:sldId id="1269" r:id="rId4"/>
    <p:sldId id="1270" r:id="rId5"/>
    <p:sldId id="1274" r:id="rId6"/>
    <p:sldId id="1279" r:id="rId7"/>
    <p:sldId id="1271" r:id="rId8"/>
    <p:sldId id="1251" r:id="rId9"/>
    <p:sldId id="1278" r:id="rId10"/>
    <p:sldId id="1273" r:id="rId11"/>
    <p:sldId id="1272" r:id="rId12"/>
    <p:sldId id="1275" r:id="rId13"/>
    <p:sldId id="1276" r:id="rId14"/>
    <p:sldId id="1277" r:id="rId15"/>
  </p:sldIdLst>
  <p:sldSz cx="9144000" cy="6858000" type="overhead"/>
  <p:notesSz cx="6811963" cy="9942513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Clr>
        <a:srgbClr val="003399"/>
      </a:buClr>
      <a:buFont typeface="Wingdings" pitchFamily="2" charset="2"/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Clr>
        <a:srgbClr val="003399"/>
      </a:buClr>
      <a:buFont typeface="Wingdings" pitchFamily="2" charset="2"/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Clr>
        <a:srgbClr val="003399"/>
      </a:buClr>
      <a:buFont typeface="Wingdings" pitchFamily="2" charset="2"/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Clr>
        <a:srgbClr val="003399"/>
      </a:buClr>
      <a:buFont typeface="Wingdings" pitchFamily="2" charset="2"/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Clr>
        <a:srgbClr val="003399"/>
      </a:buClr>
      <a:buFont typeface="Wingdings" pitchFamily="2" charset="2"/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Wilcock" initials="J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BC0AB"/>
    <a:srgbClr val="0000FF"/>
    <a:srgbClr val="002496"/>
    <a:srgbClr val="339933"/>
    <a:srgbClr val="FF9900"/>
    <a:srgbClr val="9900CC"/>
    <a:srgbClr val="FF9933"/>
    <a:srgbClr val="2D5CB9"/>
    <a:srgbClr val="333399"/>
    <a:srgbClr val="6CB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9052" autoAdjust="0"/>
  </p:normalViewPr>
  <p:slideViewPr>
    <p:cSldViewPr snapToGrid="0">
      <p:cViewPr varScale="1">
        <p:scale>
          <a:sx n="117" d="100"/>
          <a:sy n="117" d="100"/>
        </p:scale>
        <p:origin x="-14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>
        <p:scale>
          <a:sx n="110" d="100"/>
          <a:sy n="110" d="100"/>
        </p:scale>
        <p:origin x="-1644" y="-72"/>
      </p:cViewPr>
      <p:guideLst>
        <p:guide orient="horz" pos="3130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962" y="0"/>
            <a:ext cx="2951002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FE00047E-3ECF-4F85-818D-34F82FFFA355}" type="datetime1">
              <a:rPr lang="fr-FR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962" y="9444831"/>
            <a:ext cx="2951002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C6C3712F-0B4C-4479-BBCE-AE8C941556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831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003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962" y="0"/>
            <a:ext cx="2951002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582F4CA6-6E23-4834-AC7F-89BE61722636}" type="datetime1">
              <a:rPr lang="fr-FR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4538"/>
            <a:ext cx="497363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4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369" y="4722417"/>
            <a:ext cx="4995228" cy="4475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84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831"/>
            <a:ext cx="2951003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8" tIns="45795" rIns="91588" bIns="45795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8430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2F4CA6-6E23-4834-AC7F-89BE61722636}" type="datetime1">
              <a:rPr lang="fr-FR" smtClean="0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BD0C6E-4B69-4165-9BF4-2126B5E32E80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449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13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14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3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4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5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7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2F4CA6-6E23-4834-AC7F-89BE61722636}" type="datetime1">
              <a:rPr lang="fr-FR" smtClean="0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3860962" y="9444831"/>
            <a:ext cx="2951002" cy="4976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BD0C6E-4B69-4165-9BF4-2126B5E32E8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778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2F4CA6-6E23-4834-AC7F-89BE61722636}" type="datetime1">
              <a:rPr lang="fr-FR" smtClean="0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3860962" y="9444831"/>
            <a:ext cx="2951002" cy="4976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BD0C6E-4B69-4165-9BF4-2126B5E32E8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778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2F4CA6-6E23-4834-AC7F-89BE61722636}" type="datetime1">
              <a:rPr lang="fr-FR" smtClean="0"/>
              <a:pPr>
                <a:defRPr/>
              </a:pPr>
              <a:t>10/02/2016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3860962" y="9444831"/>
            <a:ext cx="2951002" cy="4976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BD0C6E-4B69-4165-9BF4-2126B5E32E8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778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  <a:noFill/>
        </p:spPr>
        <p:txBody>
          <a:bodyPr/>
          <a:lstStyle>
            <a:lvl1pPr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1pPr>
            <a:lvl2pPr marL="744213" indent="-286236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2pPr>
            <a:lvl3pPr marL="1144943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3pPr>
            <a:lvl4pPr marL="1602920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4pPr>
            <a:lvl5pPr marL="2060898" indent="-228989" defTabSz="893692" eaLnBrk="0" hangingPunct="0">
              <a:defRPr sz="2400" u="sng">
                <a:solidFill>
                  <a:schemeClr val="tx1"/>
                </a:solidFill>
                <a:latin typeface="Arial" charset="0"/>
              </a:defRPr>
            </a:lvl5pPr>
            <a:lvl6pPr marL="2518875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6pPr>
            <a:lvl7pPr marL="2976852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7pPr>
            <a:lvl8pPr marL="3434829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8pPr>
            <a:lvl9pPr marL="3892807" indent="-228989" algn="ctr" defTabSz="893692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B9A62-9AEF-4B7D-8BFE-B3649ACA0D61}" type="slidenum">
              <a:rPr lang="fr-FR" sz="1900" u="none"/>
              <a:pPr eaLnBrk="1" hangingPunct="1"/>
              <a:t>12</a:t>
            </a:fld>
            <a:endParaRPr lang="fr-FR" sz="1900" u="none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4538"/>
            <a:ext cx="4968875" cy="372745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368" y="4720826"/>
            <a:ext cx="4995228" cy="4477550"/>
          </a:xfrm>
          <a:noFill/>
        </p:spPr>
        <p:txBody>
          <a:bodyPr lIns="90942" tIns="45471" rIns="90942" bIns="45471"/>
          <a:lstStyle/>
          <a:p>
            <a:pPr defTabSz="900052">
              <a:spcBef>
                <a:spcPts val="0"/>
              </a:spcBef>
              <a:buSzPct val="100000"/>
            </a:pPr>
            <a:endParaRPr lang="en-US" baseline="0" dirty="0" smtClean="0"/>
          </a:p>
          <a:p>
            <a:pPr defTabSz="900052">
              <a:spcBef>
                <a:spcPts val="0"/>
              </a:spcBef>
              <a:buSzPct val="100000"/>
            </a:pPr>
            <a:r>
              <a:rPr lang="en-US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8108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74120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Clr>
                <a:srgbClr val="C00000"/>
              </a:buClr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92842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86550" y="142875"/>
            <a:ext cx="2114550" cy="63468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142875"/>
            <a:ext cx="6191250" cy="6346825"/>
          </a:xfrm>
        </p:spPr>
        <p:txBody>
          <a:bodyPr vert="eaVert"/>
          <a:lstStyle>
            <a:lvl1pPr>
              <a:buClr>
                <a:srgbClr val="C00000"/>
              </a:buClr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84960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42900" y="142875"/>
            <a:ext cx="8458200" cy="6346825"/>
          </a:xfrm>
        </p:spPr>
        <p:txBody>
          <a:bodyPr/>
          <a:lstStyle>
            <a:lvl1pPr>
              <a:buClr>
                <a:srgbClr val="C00000"/>
              </a:buClr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24202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44675" y="123825"/>
            <a:ext cx="6362700" cy="7143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688" y="6192688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March 2012</a:t>
            </a:r>
            <a:endParaRPr lang="en-US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63688" y="6552728"/>
            <a:ext cx="55446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SOLEIL Computing &amp; Controls</a:t>
            </a:r>
            <a:endParaRPr lang="en-US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32440" y="6453337"/>
            <a:ext cx="611560" cy="221108"/>
          </a:xfrm>
          <a:prstGeom prst="rect">
            <a:avLst/>
          </a:prstGeom>
        </p:spPr>
        <p:txBody>
          <a:bodyPr/>
          <a:lstStyle/>
          <a:p>
            <a:fld id="{3280A3A0-B83E-4FDE-9835-414D7C91FD7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9050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68152"/>
          </a:xfr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pc="100" baseline="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46770" y="2541572"/>
            <a:ext cx="6400800" cy="1752600"/>
          </a:xfrm>
          <a:noFill/>
          <a:ln>
            <a:noFill/>
            <a:prstDash val="dash"/>
          </a:ln>
        </p:spPr>
        <p:txBody>
          <a:bodyPr>
            <a:normAutofit/>
          </a:bodyPr>
          <a:lstStyle>
            <a:lvl1pPr marL="457200" indent="-457200" algn="l">
              <a:buFont typeface="Calibri" pitchFamily="34" charset="0"/>
              <a:buChar char="›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8688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9888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4000" b="1" baseline="0"/>
            </a:lvl1pPr>
          </a:lstStyle>
          <a:p>
            <a:pPr algn="ctr">
              <a:spcBef>
                <a:spcPts val="1800"/>
              </a:spcBef>
            </a:pPr>
            <a:r>
              <a:rPr lang="fr-FR" sz="4400" cap="small" dirty="0" smtClean="0">
                <a:solidFill>
                  <a:srgbClr val="666699"/>
                </a:solidFill>
              </a:rPr>
              <a:t/>
            </a:r>
            <a:br>
              <a:rPr lang="fr-FR" sz="4400" cap="small" dirty="0" smtClean="0">
                <a:solidFill>
                  <a:srgbClr val="666699"/>
                </a:solidFill>
              </a:rPr>
            </a:br>
            <a:r>
              <a:rPr lang="fr-FR" sz="2400" cap="small" dirty="0" smtClean="0">
                <a:solidFill>
                  <a:schemeClr val="tx2"/>
                </a:solidFill>
              </a:rPr>
              <a:t>MODIFIEZ LE STYLE DU TITRE</a:t>
            </a:r>
            <a:r>
              <a:rPr lang="fr-FR" sz="3600" cap="small" dirty="0" smtClean="0"/>
              <a:t/>
            </a:r>
            <a:br>
              <a:rPr lang="fr-FR" sz="3600" cap="small" dirty="0" smtClean="0"/>
            </a:br>
            <a:endParaRPr lang="fr-FR" sz="2400" cap="small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042988" y="2708274"/>
            <a:ext cx="6985396" cy="2232893"/>
          </a:xfrm>
        </p:spPr>
        <p:txBody>
          <a:bodyPr/>
          <a:lstStyle>
            <a:lvl1pPr marL="457200" indent="-457200">
              <a:buClr>
                <a:srgbClr val="C00000"/>
              </a:buClr>
              <a:buSzPct val="100000"/>
              <a:buFont typeface="Wingdings 3" pitchFamily="18" charset="2"/>
              <a:buChar char=""/>
              <a:defRPr sz="2000"/>
            </a:lvl1pPr>
            <a:lvl2pPr marL="742950" indent="-285750">
              <a:buClrTx/>
              <a:buFont typeface="Wingdings" pitchFamily="2" charset="2"/>
              <a:buChar char="§"/>
              <a:defRPr sz="1800"/>
            </a:lvl2pPr>
            <a:lvl3pPr>
              <a:defRPr sz="2000"/>
            </a:lvl3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55394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C00000"/>
              </a:buClr>
              <a:buSzPct val="100000"/>
              <a:buFont typeface="Wingdings 3" pitchFamily="18" charset="2"/>
              <a:buChar char=""/>
              <a:defRPr/>
            </a:lvl1pPr>
            <a:lvl2pPr marL="742950" indent="-285750">
              <a:buClrTx/>
              <a:buFont typeface="Wingdings" pitchFamily="2" charset="2"/>
              <a:buChar char="§"/>
              <a:defRPr sz="1800"/>
            </a:lvl2pPr>
            <a:lvl3pPr>
              <a:defRPr sz="1800"/>
            </a:lvl3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solidFill>
                  <a:srgbClr val="333399"/>
                </a:solidFill>
              </a:defRPr>
            </a:lvl1pPr>
          </a:lstStyle>
          <a:p>
            <a:r>
              <a:rPr lang="fr-FR" noProof="0" smtClean="0"/>
              <a:t>Modifiez le style du titre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9050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2420888"/>
            <a:ext cx="7772400" cy="1362075"/>
          </a:xfrm>
          <a:gradFill>
            <a:gsLst>
              <a:gs pos="0">
                <a:schemeClr val="bg1">
                  <a:lumMod val="95000"/>
                </a:schemeClr>
              </a:gs>
              <a:gs pos="34000">
                <a:srgbClr val="F5F5F5"/>
              </a:gs>
              <a:gs pos="100000">
                <a:schemeClr val="bg1"/>
              </a:gs>
            </a:gsLst>
          </a:gradFill>
        </p:spPr>
        <p:txBody>
          <a:bodyPr anchor="t"/>
          <a:lstStyle>
            <a:lvl1pPr algn="l">
              <a:defRPr sz="4000" b="1" cap="all">
                <a:solidFill>
                  <a:srgbClr val="333399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74929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1371600"/>
            <a:ext cx="4152900" cy="5118100"/>
          </a:xfrm>
        </p:spPr>
        <p:txBody>
          <a:bodyPr/>
          <a:lstStyle>
            <a:lvl1pPr>
              <a:buClr>
                <a:srgbClr val="C00000"/>
              </a:buClr>
              <a:buSzPct val="100000"/>
              <a:defRPr sz="2800"/>
            </a:lvl1pPr>
            <a:lvl2pPr marL="742950" indent="-285750"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52900" cy="5118100"/>
          </a:xfrm>
        </p:spPr>
        <p:txBody>
          <a:bodyPr/>
          <a:lstStyle>
            <a:lvl1pPr>
              <a:buClr>
                <a:srgbClr val="C00000"/>
              </a:buClr>
              <a:defRPr sz="2800"/>
            </a:lvl1pPr>
            <a:lvl2pPr marL="742950" indent="-285750"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6881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Clr>
                <a:srgbClr val="C00000"/>
              </a:buClr>
              <a:defRPr sz="2400"/>
            </a:lvl1pPr>
            <a:lvl2pPr marL="742950" indent="-285750">
              <a:buFont typeface="Wingdings" pitchFamily="2" charset="2"/>
              <a:buChar char="§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Clr>
                <a:srgbClr val="C00000"/>
              </a:buClr>
              <a:defRPr sz="2400"/>
            </a:lvl1pPr>
            <a:lvl2pPr marL="742950" indent="-285750">
              <a:buFont typeface="Wingdings" pitchFamily="2" charset="2"/>
              <a:buChar char="§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3750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3777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0289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buClr>
                <a:srgbClr val="C00000"/>
              </a:buClr>
              <a:defRPr sz="32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515093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14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dirty="0" smtClean="0"/>
          </a:p>
        </p:txBody>
      </p:sp>
      <p:sp>
        <p:nvSpPr>
          <p:cNvPr id="1028" name="Rectangle 8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856" y="947318"/>
            <a:ext cx="8458200" cy="511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dirty="0" smtClean="0"/>
          </a:p>
        </p:txBody>
      </p:sp>
      <p:sp>
        <p:nvSpPr>
          <p:cNvPr id="1029" name="Rectangle 83"/>
          <p:cNvSpPr>
            <a:spLocks noChangeArrowheads="1"/>
          </p:cNvSpPr>
          <p:nvPr/>
        </p:nvSpPr>
        <p:spPr bwMode="auto">
          <a:xfrm>
            <a:off x="7696200" y="6505575"/>
            <a:ext cx="1219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CC21044-9532-42E7-8427-A01850C252CD}" type="slidenum">
              <a:rPr lang="en-GB" sz="1200" i="1">
                <a:solidFill>
                  <a:srgbClr val="666699"/>
                </a:solidFill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‹N°›</a:t>
            </a:fld>
            <a:endParaRPr lang="en-GB" sz="1200" b="0" dirty="0">
              <a:solidFill>
                <a:srgbClr val="666699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84"/>
          <p:cNvSpPr>
            <a:spLocks noChangeArrowheads="1"/>
          </p:cNvSpPr>
          <p:nvPr/>
        </p:nvSpPr>
        <p:spPr bwMode="auto">
          <a:xfrm>
            <a:off x="1706370" y="6543674"/>
            <a:ext cx="667563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0" noProof="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10</a:t>
            </a:r>
            <a:r>
              <a:rPr lang="en-US" sz="1200" i="0" baseline="30000" noProof="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th</a:t>
            </a:r>
            <a:r>
              <a:rPr lang="en-US" sz="1200" i="0" baseline="0" noProof="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February 2016</a:t>
            </a:r>
            <a:endParaRPr lang="en-US" sz="1200" b="0" i="0" noProof="0" dirty="0">
              <a:solidFill>
                <a:srgbClr val="002496"/>
              </a:solidFill>
              <a:latin typeface="Arial" charset="0"/>
              <a:cs typeface="Arial" charset="0"/>
            </a:endParaRPr>
          </a:p>
        </p:txBody>
      </p:sp>
      <p:sp>
        <p:nvSpPr>
          <p:cNvPr id="1031" name="Rectangle 85"/>
          <p:cNvSpPr>
            <a:spLocks noChangeArrowheads="1"/>
          </p:cNvSpPr>
          <p:nvPr/>
        </p:nvSpPr>
        <p:spPr bwMode="auto">
          <a:xfrm>
            <a:off x="1706371" y="6234759"/>
            <a:ext cx="3819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0" noProof="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JRA2</a:t>
            </a:r>
            <a:endParaRPr lang="en-US" sz="1200" b="0" i="0" noProof="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470355" y="6227444"/>
            <a:ext cx="153619" cy="22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547164" y="6283757"/>
            <a:ext cx="159207" cy="16824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547164" y="6576249"/>
            <a:ext cx="159207" cy="168249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Wingdings 3" pitchFamily="18" charset="2"/>
        <a:buChar char="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jpeg"/><Relationship Id="rId5" Type="http://schemas.openxmlformats.org/officeDocument/2006/relationships/image" Target="../media/image3.w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972" y="1763485"/>
            <a:ext cx="8809264" cy="3224893"/>
          </a:xfrm>
        </p:spPr>
        <p:txBody>
          <a:bodyPr/>
          <a:lstStyle/>
          <a:p>
            <a:pPr algn="ctr">
              <a:spcBef>
                <a:spcPts val="2400"/>
              </a:spcBef>
            </a:pPr>
            <a:r>
              <a:rPr lang="en-US" sz="3600" dirty="0" smtClean="0"/>
              <a:t>SOLEIL MOTIVATIONS FOR ITS PARTICIPATION IN JRA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200" i="1" dirty="0"/>
              <a:t/>
            </a:r>
            <a:br>
              <a:rPr lang="en-US" sz="3200" i="1" dirty="0"/>
            </a:br>
            <a:r>
              <a:rPr lang="en-US" sz="3200" i="1" dirty="0" smtClean="0"/>
              <a:t>Alain BUTEAU : Software for Controls and Data Acquisition group leader</a:t>
            </a:r>
            <a:endParaRPr lang="en-US" sz="3200" b="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699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FR" dirty="0"/>
              <a:t>SOLEIL </a:t>
            </a:r>
            <a:r>
              <a:rPr lang="fr-FR" dirty="0" smtClean="0"/>
              <a:t>MOTIVATIONS AND SKILLS FOR A PARTICIPATION </a:t>
            </a:r>
            <a:r>
              <a:rPr lang="fr-FR" dirty="0"/>
              <a:t>IN JRA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4363" y="2014538"/>
            <a:ext cx="8158162" cy="3121818"/>
          </a:xfrm>
        </p:spPr>
        <p:txBody>
          <a:bodyPr>
            <a:normAutofit/>
          </a:bodyPr>
          <a:lstStyle/>
          <a:p>
            <a:r>
              <a:rPr lang="fr-FR" sz="2800" i="1" dirty="0" err="1" smtClean="0">
                <a:solidFill>
                  <a:srgbClr val="ABC0AB"/>
                </a:solidFill>
              </a:rPr>
              <a:t>SOLEIL‘s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current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developments</a:t>
            </a:r>
            <a:r>
              <a:rPr lang="fr-FR" sz="2800" i="1" dirty="0" smtClean="0">
                <a:solidFill>
                  <a:srgbClr val="ABC0AB"/>
                </a:solidFill>
              </a:rPr>
              <a:t> to </a:t>
            </a:r>
            <a:r>
              <a:rPr lang="fr-FR" sz="2800" i="1" dirty="0" err="1" smtClean="0">
                <a:solidFill>
                  <a:srgbClr val="ABC0AB"/>
                </a:solidFill>
              </a:rPr>
              <a:t>provide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Remote</a:t>
            </a:r>
            <a:r>
              <a:rPr lang="fr-FR" sz="2800" i="1" dirty="0" smtClean="0">
                <a:solidFill>
                  <a:srgbClr val="ABC0AB"/>
                </a:solidFill>
              </a:rPr>
              <a:t> Data </a:t>
            </a:r>
            <a:r>
              <a:rPr lang="fr-FR" sz="2800" i="1" dirty="0" err="1" smtClean="0">
                <a:solidFill>
                  <a:srgbClr val="ABC0AB"/>
                </a:solidFill>
              </a:rPr>
              <a:t>Analysis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facilities</a:t>
            </a:r>
            <a:r>
              <a:rPr lang="fr-FR" sz="2800" i="1" dirty="0" smtClean="0">
                <a:solidFill>
                  <a:srgbClr val="ABC0AB"/>
                </a:solidFill>
              </a:rPr>
              <a:t> to </a:t>
            </a:r>
            <a:r>
              <a:rPr lang="fr-FR" sz="2800" i="1" dirty="0" err="1" smtClean="0">
                <a:solidFill>
                  <a:srgbClr val="ABC0AB"/>
                </a:solidFill>
              </a:rPr>
              <a:t>its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users</a:t>
            </a:r>
            <a:r>
              <a:rPr lang="fr-FR" sz="2800" i="1" dirty="0" smtClean="0">
                <a:solidFill>
                  <a:srgbClr val="ABC0AB"/>
                </a:solidFill>
              </a:rPr>
              <a:t> : The </a:t>
            </a:r>
            <a:r>
              <a:rPr lang="fr-FR" sz="2800" i="1" dirty="0" err="1" smtClean="0">
                <a:solidFill>
                  <a:srgbClr val="ABC0AB"/>
                </a:solidFill>
              </a:rPr>
              <a:t>AutoBIOSAXS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  <a:r>
              <a:rPr lang="fr-FR" sz="2800" i="1" dirty="0" err="1" smtClean="0">
                <a:solidFill>
                  <a:srgbClr val="ABC0AB"/>
                </a:solidFill>
              </a:rPr>
              <a:t>project</a:t>
            </a:r>
            <a:r>
              <a:rPr lang="fr-FR" sz="2800" i="1" dirty="0" smtClean="0">
                <a:solidFill>
                  <a:srgbClr val="ABC0AB"/>
                </a:solidFill>
              </a:rPr>
              <a:t> </a:t>
            </a:r>
          </a:p>
          <a:p>
            <a:r>
              <a:rPr lang="fr-FR" sz="2800" b="1" dirty="0">
                <a:solidFill>
                  <a:schemeClr val="tx1"/>
                </a:solidFill>
              </a:rPr>
              <a:t>SOLEIL </a:t>
            </a:r>
            <a:r>
              <a:rPr lang="fr-FR" sz="2800" b="1" dirty="0" err="1">
                <a:solidFill>
                  <a:schemeClr val="tx1"/>
                </a:solidFill>
              </a:rPr>
              <a:t>skills</a:t>
            </a:r>
            <a:r>
              <a:rPr lang="fr-FR" sz="2800" b="1" dirty="0">
                <a:solidFill>
                  <a:schemeClr val="tx1"/>
                </a:solidFill>
              </a:rPr>
              <a:t> for a participation in </a:t>
            </a:r>
            <a:r>
              <a:rPr lang="fr-FR" sz="2800" b="1" dirty="0" err="1">
                <a:solidFill>
                  <a:schemeClr val="tx1"/>
                </a:solidFill>
              </a:rPr>
              <a:t>this</a:t>
            </a:r>
            <a:r>
              <a:rPr lang="fr-FR" sz="2800" b="1" dirty="0">
                <a:solidFill>
                  <a:schemeClr val="tx1"/>
                </a:solidFill>
              </a:rPr>
              <a:t> JRA</a:t>
            </a:r>
          </a:p>
        </p:txBody>
      </p:sp>
    </p:spTree>
    <p:extLst>
      <p:ext uri="{BB962C8B-B14F-4D97-AF65-F5344CB8AC3E}">
        <p14:creationId xmlns:p14="http://schemas.microsoft.com/office/powerpoint/2010/main" val="25928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51063" y="947058"/>
            <a:ext cx="8792937" cy="508435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400" b="1" dirty="0" err="1" smtClean="0"/>
              <a:t>Depending</a:t>
            </a:r>
            <a:r>
              <a:rPr lang="fr-FR" sz="1400" b="1" dirty="0" smtClean="0"/>
              <a:t> on the JRA organisation and </a:t>
            </a:r>
            <a:r>
              <a:rPr lang="fr-FR" sz="1400" b="1" dirty="0" err="1" smtClean="0"/>
              <a:t>workpackages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responsabilities</a:t>
            </a:r>
            <a:r>
              <a:rPr lang="fr-FR" sz="1400" b="1" dirty="0" smtClean="0"/>
              <a:t>  SOLEIL </a:t>
            </a:r>
            <a:r>
              <a:rPr lang="fr-FR" sz="1400" b="1" dirty="0" err="1" smtClean="0"/>
              <a:t>can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provide</a:t>
            </a:r>
            <a:r>
              <a:rPr lang="fr-FR" sz="1400" b="1" dirty="0" smtClean="0"/>
              <a:t> expertise </a:t>
            </a:r>
            <a:r>
              <a:rPr lang="fr-FR" sz="1400" b="1" dirty="0" err="1" smtClean="0"/>
              <a:t>within</a:t>
            </a:r>
            <a:r>
              <a:rPr lang="fr-FR" sz="1400" b="1" dirty="0" smtClean="0"/>
              <a:t> the </a:t>
            </a:r>
            <a:r>
              <a:rPr lang="fr-FR" sz="1400" b="1" dirty="0" err="1" smtClean="0"/>
              <a:t>following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fields</a:t>
            </a:r>
            <a:endParaRPr lang="fr-FR" sz="1400" b="1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400" dirty="0" smtClean="0"/>
              <a:t>Software </a:t>
            </a:r>
            <a:r>
              <a:rPr lang="fr-FR" sz="1400" dirty="0" err="1" smtClean="0"/>
              <a:t>engineers</a:t>
            </a:r>
            <a:r>
              <a:rPr lang="fr-FR" sz="1400" dirty="0" smtClean="0"/>
              <a:t>  </a:t>
            </a:r>
            <a:r>
              <a:rPr lang="fr-FR" sz="1400" dirty="0" smtClean="0"/>
              <a:t>: 5 </a:t>
            </a:r>
            <a:r>
              <a:rPr lang="fr-FR" sz="1400" smtClean="0"/>
              <a:t>people </a:t>
            </a:r>
            <a:endParaRPr lang="fr-FR" sz="1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smtClean="0"/>
              <a:t>For software </a:t>
            </a:r>
            <a:r>
              <a:rPr lang="fr-FR" sz="1200" dirty="0" err="1" smtClean="0"/>
              <a:t>integration</a:t>
            </a:r>
            <a:r>
              <a:rPr lang="fr-FR" sz="1200" dirty="0" smtClean="0"/>
              <a:t> of data </a:t>
            </a:r>
            <a:r>
              <a:rPr lang="fr-FR" sz="1200" dirty="0" err="1" smtClean="0"/>
              <a:t>analysis</a:t>
            </a:r>
            <a:r>
              <a:rPr lang="fr-FR" sz="1200" dirty="0" smtClean="0"/>
              <a:t> </a:t>
            </a:r>
            <a:r>
              <a:rPr lang="fr-FR" sz="1200" dirty="0" err="1" smtClean="0"/>
              <a:t>algorithms</a:t>
            </a:r>
            <a:r>
              <a:rPr lang="fr-FR" sz="1200" dirty="0" smtClean="0"/>
              <a:t> </a:t>
            </a:r>
            <a:r>
              <a:rPr lang="fr-FR" sz="1200" dirty="0" err="1" smtClean="0"/>
              <a:t>within</a:t>
            </a:r>
            <a:r>
              <a:rPr lang="fr-FR" sz="1200" dirty="0" smtClean="0"/>
              <a:t> workflow </a:t>
            </a:r>
            <a:r>
              <a:rPr lang="fr-FR" sz="1200" dirty="0" err="1" smtClean="0"/>
              <a:t>engine</a:t>
            </a:r>
            <a:endParaRPr lang="fr-FR" sz="12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smtClean="0"/>
              <a:t>For </a:t>
            </a:r>
            <a:r>
              <a:rPr lang="fr-FR" sz="1200" dirty="0" err="1" smtClean="0"/>
              <a:t>integration</a:t>
            </a:r>
            <a:r>
              <a:rPr lang="fr-FR" sz="1200" dirty="0" smtClean="0"/>
              <a:t> of </a:t>
            </a:r>
            <a:r>
              <a:rPr lang="fr-FR" sz="1200" dirty="0" err="1" smtClean="0"/>
              <a:t>results</a:t>
            </a:r>
            <a:r>
              <a:rPr lang="fr-FR" sz="1200" dirty="0" smtClean="0"/>
              <a:t> </a:t>
            </a:r>
            <a:r>
              <a:rPr lang="fr-FR" sz="1200" dirty="0" err="1" smtClean="0"/>
              <a:t>within</a:t>
            </a:r>
            <a:r>
              <a:rPr lang="fr-FR" sz="1200" dirty="0" smtClean="0"/>
              <a:t> a « data display portal » (</a:t>
            </a:r>
            <a:r>
              <a:rPr lang="fr-FR" sz="1200" dirty="0" err="1" smtClean="0"/>
              <a:t>such</a:t>
            </a:r>
            <a:r>
              <a:rPr lang="fr-FR" sz="1200" dirty="0" smtClean="0"/>
              <a:t> as </a:t>
            </a:r>
            <a:r>
              <a:rPr lang="fr-FR" sz="1200" dirty="0" err="1" smtClean="0"/>
              <a:t>ISpyB</a:t>
            </a:r>
            <a:r>
              <a:rPr lang="fr-FR" sz="1200" dirty="0" smtClean="0"/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dirty="0" err="1" smtClean="0"/>
              <a:t>experience</a:t>
            </a:r>
            <a:r>
              <a:rPr lang="fr-FR" sz="1200" dirty="0"/>
              <a:t> </a:t>
            </a:r>
            <a:r>
              <a:rPr lang="fr-FR" sz="1200" dirty="0" smtClean="0"/>
              <a:t>in the </a:t>
            </a:r>
            <a:r>
              <a:rPr lang="fr-FR" sz="1200" dirty="0" err="1" smtClean="0"/>
              <a:t>CommonDataAccessModel</a:t>
            </a:r>
            <a:r>
              <a:rPr lang="fr-FR" sz="1200" dirty="0" smtClean="0"/>
              <a:t> API </a:t>
            </a:r>
            <a:r>
              <a:rPr lang="fr-FR" sz="1200" dirty="0" err="1" smtClean="0"/>
              <a:t>which</a:t>
            </a:r>
            <a:r>
              <a:rPr lang="fr-FR" sz="1200" dirty="0" smtClean="0"/>
              <a:t> </a:t>
            </a:r>
            <a:r>
              <a:rPr lang="fr-FR" sz="1200" dirty="0" err="1" smtClean="0"/>
              <a:t>can</a:t>
            </a:r>
            <a:r>
              <a:rPr lang="fr-FR" sz="1200" dirty="0" smtClean="0"/>
              <a:t> help </a:t>
            </a:r>
            <a:r>
              <a:rPr lang="fr-FR" sz="1200" dirty="0" err="1" smtClean="0"/>
              <a:t>managing</a:t>
            </a:r>
            <a:r>
              <a:rPr lang="fr-FR" sz="1200" dirty="0" smtClean="0"/>
              <a:t> </a:t>
            </a:r>
            <a:r>
              <a:rPr lang="fr-FR" sz="1200" dirty="0" err="1" smtClean="0"/>
              <a:t>insitiutes</a:t>
            </a:r>
            <a:r>
              <a:rPr lang="fr-FR" sz="1200" dirty="0" smtClean="0"/>
              <a:t> </a:t>
            </a:r>
            <a:r>
              <a:rPr lang="fr-FR" sz="1200" dirty="0" err="1" smtClean="0"/>
              <a:t>particularities</a:t>
            </a:r>
            <a:r>
              <a:rPr lang="fr-FR" sz="1200" dirty="0" smtClean="0"/>
              <a:t> in file data format and data organisation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400" dirty="0" smtClean="0"/>
              <a:t>I.T </a:t>
            </a:r>
            <a:r>
              <a:rPr lang="fr-FR" sz="1400" dirty="0" err="1" smtClean="0"/>
              <a:t>sysadmins</a:t>
            </a:r>
            <a:r>
              <a:rPr lang="fr-FR" sz="1400" dirty="0" smtClean="0"/>
              <a:t> : 2 </a:t>
            </a:r>
            <a:r>
              <a:rPr lang="fr-FR" sz="1400" dirty="0" err="1" smtClean="0"/>
              <a:t>very</a:t>
            </a:r>
            <a:r>
              <a:rPr lang="fr-FR" sz="1400" dirty="0" smtClean="0"/>
              <a:t> </a:t>
            </a:r>
            <a:r>
              <a:rPr lang="fr-FR" sz="1400" dirty="0" err="1" smtClean="0"/>
              <a:t>experienced</a:t>
            </a:r>
            <a:r>
              <a:rPr lang="fr-FR" sz="1400" dirty="0" smtClean="0"/>
              <a:t> système </a:t>
            </a:r>
            <a:r>
              <a:rPr lang="fr-FR" sz="1400" dirty="0" err="1" smtClean="0"/>
              <a:t>administrators</a:t>
            </a:r>
            <a:r>
              <a:rPr lang="fr-FR" sz="1400" dirty="0" smtClean="0"/>
              <a:t>: S. Lé , P. Martinez</a:t>
            </a:r>
            <a:endParaRPr lang="fr-FR" sz="1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dirty="0" err="1" smtClean="0"/>
              <a:t>strong</a:t>
            </a:r>
            <a:r>
              <a:rPr lang="fr-FR" sz="1200" dirty="0" smtClean="0"/>
              <a:t> </a:t>
            </a:r>
            <a:r>
              <a:rPr lang="fr-FR" sz="1200" dirty="0" err="1" smtClean="0"/>
              <a:t>experience</a:t>
            </a:r>
            <a:r>
              <a:rPr lang="fr-FR" sz="1200" dirty="0" smtClean="0"/>
              <a:t> in virtualisation technologies : (</a:t>
            </a:r>
            <a:r>
              <a:rPr lang="fr-FR" sz="1200" dirty="0" err="1" smtClean="0"/>
              <a:t>OpenVZ</a:t>
            </a:r>
            <a:r>
              <a:rPr lang="fr-FR" sz="1200" dirty="0" smtClean="0"/>
              <a:t>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used</a:t>
            </a:r>
            <a:r>
              <a:rPr lang="fr-FR" sz="1200" dirty="0" smtClean="0"/>
              <a:t> on all SOLEIL Control </a:t>
            </a:r>
            <a:r>
              <a:rPr lang="fr-FR" sz="1200" dirty="0" err="1" smtClean="0"/>
              <a:t>systems</a:t>
            </a:r>
            <a:r>
              <a:rPr lang="fr-FR" sz="1200" dirty="0" smtClean="0"/>
              <a:t> </a:t>
            </a:r>
            <a:r>
              <a:rPr lang="fr-FR" sz="1200" dirty="0" err="1" smtClean="0"/>
              <a:t>which</a:t>
            </a:r>
            <a:r>
              <a:rPr lang="fr-FR" sz="1200" dirty="0" smtClean="0"/>
              <a:t> </a:t>
            </a:r>
            <a:r>
              <a:rPr lang="fr-FR" sz="1200" dirty="0" err="1" smtClean="0"/>
              <a:t>runs</a:t>
            </a:r>
            <a:r>
              <a:rPr lang="fr-FR" sz="1200" dirty="0" smtClean="0"/>
              <a:t> on more </a:t>
            </a:r>
            <a:r>
              <a:rPr lang="fr-FR" sz="1200" dirty="0" err="1" smtClean="0"/>
              <a:t>than</a:t>
            </a:r>
            <a:r>
              <a:rPr lang="fr-FR" sz="1200" dirty="0" smtClean="0"/>
              <a:t>  200 Virtual Machines)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dirty="0" err="1" smtClean="0"/>
              <a:t>strong</a:t>
            </a:r>
            <a:r>
              <a:rPr lang="fr-FR" sz="1200" dirty="0" smtClean="0"/>
              <a:t> </a:t>
            </a:r>
            <a:r>
              <a:rPr lang="fr-FR" sz="1200" dirty="0" err="1" smtClean="0"/>
              <a:t>experience</a:t>
            </a:r>
            <a:r>
              <a:rPr lang="fr-FR" sz="1200" dirty="0" smtClean="0"/>
              <a:t> in file </a:t>
            </a:r>
            <a:r>
              <a:rPr lang="fr-FR" sz="1200" dirty="0" err="1" smtClean="0"/>
              <a:t>storage</a:t>
            </a:r>
            <a:r>
              <a:rPr lang="fr-FR" sz="1200" dirty="0" smtClean="0"/>
              <a:t> architecture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200" dirty="0" smtClean="0"/>
              <a:t>SOLEIL new cluster installation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also</a:t>
            </a:r>
            <a:r>
              <a:rPr lang="fr-FR" sz="1200" dirty="0" smtClean="0"/>
              <a:t> an </a:t>
            </a:r>
            <a:r>
              <a:rPr lang="fr-FR" sz="1200" dirty="0" err="1" smtClean="0"/>
              <a:t>opportunity</a:t>
            </a:r>
            <a:r>
              <a:rPr lang="fr-FR" sz="1200" dirty="0" smtClean="0"/>
              <a:t> to host data intensive computation as </a:t>
            </a:r>
            <a:r>
              <a:rPr lang="fr-FR" sz="1200" dirty="0" err="1" smtClean="0"/>
              <a:t>it</a:t>
            </a:r>
            <a:r>
              <a:rPr lang="fr-FR" sz="1200" dirty="0" smtClean="0"/>
              <a:t> has GPU and CPU </a:t>
            </a:r>
            <a:r>
              <a:rPr lang="fr-FR" sz="1200" dirty="0" err="1" smtClean="0"/>
              <a:t>capabilities</a:t>
            </a:r>
            <a:endParaRPr lang="fr-FR" sz="1200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600" dirty="0" err="1" smtClean="0"/>
              <a:t>Authentication</a:t>
            </a:r>
            <a:r>
              <a:rPr lang="fr-FR" sz="1600" dirty="0" smtClean="0"/>
              <a:t> </a:t>
            </a:r>
            <a:r>
              <a:rPr lang="fr-FR" sz="1600" dirty="0" smtClean="0"/>
              <a:t>: I. </a:t>
            </a:r>
            <a:r>
              <a:rPr lang="fr-FR" sz="1600" dirty="0" err="1" smtClean="0"/>
              <a:t>Chado</a:t>
            </a:r>
            <a:endParaRPr lang="fr-FR" sz="16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400" dirty="0" err="1" smtClean="0"/>
              <a:t>Particiaption</a:t>
            </a:r>
            <a:r>
              <a:rPr lang="fr-FR" sz="1400" dirty="0" smtClean="0"/>
              <a:t> in the </a:t>
            </a:r>
            <a:r>
              <a:rPr lang="fr-FR" sz="1400" dirty="0" err="1" smtClean="0"/>
              <a:t>previous</a:t>
            </a:r>
            <a:r>
              <a:rPr lang="fr-FR" sz="1400" dirty="0" smtClean="0"/>
              <a:t> </a:t>
            </a:r>
            <a:r>
              <a:rPr lang="fr-FR" sz="1400" dirty="0" err="1" smtClean="0"/>
              <a:t>Umbrella</a:t>
            </a:r>
            <a:r>
              <a:rPr lang="fr-FR" sz="1400" dirty="0" smtClean="0"/>
              <a:t> phases </a:t>
            </a:r>
            <a:r>
              <a:rPr lang="fr-FR" sz="1400" dirty="0" err="1" smtClean="0"/>
              <a:t>within</a:t>
            </a:r>
            <a:r>
              <a:rPr lang="fr-FR" sz="1400" dirty="0" smtClean="0"/>
              <a:t> </a:t>
            </a:r>
            <a:r>
              <a:rPr lang="fr-FR" sz="1400" dirty="0" err="1" smtClean="0"/>
              <a:t>PanData</a:t>
            </a:r>
            <a:r>
              <a:rPr lang="fr-FR" sz="1400" dirty="0" smtClean="0"/>
              <a:t> </a:t>
            </a:r>
            <a:endParaRPr lang="fr-FR" sz="1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600" dirty="0" smtClean="0"/>
              <a:t>Projet Management : A. </a:t>
            </a:r>
            <a:r>
              <a:rPr lang="fr-FR" sz="1600" dirty="0" err="1" smtClean="0"/>
              <a:t>Buteau</a:t>
            </a:r>
            <a:endParaRPr lang="fr-FR" sz="1600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sz="1400" dirty="0"/>
          </a:p>
          <a:p>
            <a:pPr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fr-FR" sz="1400" i="1" dirty="0"/>
          </a:p>
          <a:p>
            <a:pPr lvl="2">
              <a:spcBef>
                <a:spcPts val="16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sz="1400" dirty="0"/>
          </a:p>
          <a:p>
            <a:pPr lvl="1">
              <a:spcBef>
                <a:spcPts val="16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I.T </a:t>
            </a:r>
            <a:r>
              <a:rPr lang="fr-FR" dirty="0" err="1" smtClean="0"/>
              <a:t>Skills</a:t>
            </a:r>
            <a:r>
              <a:rPr lang="fr-FR" dirty="0" smtClean="0"/>
              <a:t> of SOLEIL </a:t>
            </a:r>
            <a:r>
              <a:rPr lang="fr-FR" dirty="0" err="1" smtClean="0"/>
              <a:t>Computing</a:t>
            </a:r>
            <a:r>
              <a:rPr lang="fr-FR" dirty="0" smtClean="0"/>
              <a:t> team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2733336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Data Reduction Workflow</a:t>
            </a:r>
            <a:endParaRPr lang="en-US" dirty="0"/>
          </a:p>
        </p:txBody>
      </p:sp>
      <p:pic>
        <p:nvPicPr>
          <p:cNvPr id="5" name="Imag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718344"/>
            <a:ext cx="63373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lèche droite 3"/>
          <p:cNvSpPr>
            <a:spLocks noChangeArrowheads="1"/>
          </p:cNvSpPr>
          <p:nvPr/>
        </p:nvSpPr>
        <p:spPr bwMode="auto">
          <a:xfrm flipH="1">
            <a:off x="4387850" y="2890838"/>
            <a:ext cx="792163" cy="119062"/>
          </a:xfrm>
          <a:prstGeom prst="rightArrow">
            <a:avLst>
              <a:gd name="adj1" fmla="val 50000"/>
              <a:gd name="adj2" fmla="val 4986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  <p:sp>
        <p:nvSpPr>
          <p:cNvPr id="7" name="ZoneTexte 6"/>
          <p:cNvSpPr txBox="1"/>
          <p:nvPr/>
        </p:nvSpPr>
        <p:spPr>
          <a:xfrm>
            <a:off x="5136780" y="2781300"/>
            <a:ext cx="3320204" cy="3385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Similar buffer frames are averaged 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8" name="Flèche droite 3"/>
          <p:cNvSpPr>
            <a:spLocks noChangeArrowheads="1"/>
          </p:cNvSpPr>
          <p:nvPr/>
        </p:nvSpPr>
        <p:spPr bwMode="auto">
          <a:xfrm flipH="1">
            <a:off x="5157788" y="3970338"/>
            <a:ext cx="792162" cy="119062"/>
          </a:xfrm>
          <a:prstGeom prst="rightArrow">
            <a:avLst>
              <a:gd name="adj1" fmla="val 50000"/>
              <a:gd name="adj2" fmla="val 4986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  <p:sp>
        <p:nvSpPr>
          <p:cNvPr id="9" name="ZoneTexte 8"/>
          <p:cNvSpPr txBox="1"/>
          <p:nvPr/>
        </p:nvSpPr>
        <p:spPr>
          <a:xfrm>
            <a:off x="5989638" y="3860800"/>
            <a:ext cx="3046412" cy="8318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identical protein frames are selected and averaged to obtain only protein curve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577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Data Analysis Workflow</a:t>
            </a:r>
            <a:endParaRPr lang="en-US" dirty="0"/>
          </a:p>
        </p:txBody>
      </p:sp>
      <p:pic>
        <p:nvPicPr>
          <p:cNvPr id="4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026317"/>
            <a:ext cx="675798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èche droite 3"/>
          <p:cNvSpPr>
            <a:spLocks noChangeArrowheads="1"/>
          </p:cNvSpPr>
          <p:nvPr/>
        </p:nvSpPr>
        <p:spPr bwMode="auto">
          <a:xfrm rot="18189479" flipH="1">
            <a:off x="2078037" y="2274093"/>
            <a:ext cx="792163" cy="119062"/>
          </a:xfrm>
          <a:prstGeom prst="rightArrow">
            <a:avLst>
              <a:gd name="adj1" fmla="val 50000"/>
              <a:gd name="adj2" fmla="val 4986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  <p:sp>
        <p:nvSpPr>
          <p:cNvPr id="6" name="ZoneTexte 5"/>
          <p:cNvSpPr txBox="1"/>
          <p:nvPr/>
        </p:nvSpPr>
        <p:spPr>
          <a:xfrm>
            <a:off x="2555013" y="1691480"/>
            <a:ext cx="2824299" cy="3385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err="1" smtClean="0">
                <a:solidFill>
                  <a:schemeClr val="accent6"/>
                </a:solidFill>
              </a:rPr>
              <a:t>Guinier</a:t>
            </a:r>
            <a:r>
              <a:rPr lang="en-US" sz="1600" dirty="0" smtClean="0">
                <a:solidFill>
                  <a:schemeClr val="accent6"/>
                </a:solidFill>
              </a:rPr>
              <a:t> Fit to obtain </a:t>
            </a:r>
            <a:r>
              <a:rPr lang="en-US" sz="1600" dirty="0" err="1" smtClean="0">
                <a:solidFill>
                  <a:schemeClr val="accent6"/>
                </a:solidFill>
              </a:rPr>
              <a:t>Rg</a:t>
            </a:r>
            <a:r>
              <a:rPr lang="en-US" sz="1600" dirty="0" smtClean="0">
                <a:solidFill>
                  <a:schemeClr val="accent6"/>
                </a:solidFill>
              </a:rPr>
              <a:t> value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820988" y="4402930"/>
            <a:ext cx="2474912" cy="5847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lIns="36000" rIns="36000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Generation of P(r), Distance distribution curve 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8" name="Flèche droite 3"/>
          <p:cNvSpPr>
            <a:spLocks noChangeArrowheads="1"/>
          </p:cNvSpPr>
          <p:nvPr/>
        </p:nvSpPr>
        <p:spPr bwMode="auto">
          <a:xfrm rot="4124528" flipH="1">
            <a:off x="2259013" y="4037805"/>
            <a:ext cx="792162" cy="119062"/>
          </a:xfrm>
          <a:prstGeom prst="rightArrow">
            <a:avLst>
              <a:gd name="adj1" fmla="val 50000"/>
              <a:gd name="adj2" fmla="val 4986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  <p:sp>
        <p:nvSpPr>
          <p:cNvPr id="9" name="Flèche droite 3"/>
          <p:cNvSpPr>
            <a:spLocks noChangeArrowheads="1"/>
          </p:cNvSpPr>
          <p:nvPr/>
        </p:nvSpPr>
        <p:spPr bwMode="auto">
          <a:xfrm rot="20225428" flipH="1" flipV="1">
            <a:off x="4141788" y="2309017"/>
            <a:ext cx="1333500" cy="138113"/>
          </a:xfrm>
          <a:prstGeom prst="rightArrow">
            <a:avLst>
              <a:gd name="adj1" fmla="val 50000"/>
              <a:gd name="adj2" fmla="val 4970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  <p:sp>
        <p:nvSpPr>
          <p:cNvPr id="10" name="ZoneTexte 9"/>
          <p:cNvSpPr txBox="1"/>
          <p:nvPr/>
        </p:nvSpPr>
        <p:spPr>
          <a:xfrm>
            <a:off x="5448300" y="1843880"/>
            <a:ext cx="3562350" cy="5842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Ab initio generation of multiple shape models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673725" y="4695030"/>
            <a:ext cx="2474913" cy="33813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Ranking of shape models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3" name="Flèche droite 3"/>
          <p:cNvSpPr>
            <a:spLocks noChangeArrowheads="1"/>
          </p:cNvSpPr>
          <p:nvPr/>
        </p:nvSpPr>
        <p:spPr bwMode="auto">
          <a:xfrm rot="3150891" flipH="1">
            <a:off x="5083968" y="4311649"/>
            <a:ext cx="836613" cy="114300"/>
          </a:xfrm>
          <a:prstGeom prst="rightArrow">
            <a:avLst>
              <a:gd name="adj1" fmla="val 50000"/>
              <a:gd name="adj2" fmla="val 4991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8479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Workflow Actors Configuration</a:t>
            </a:r>
            <a:endParaRPr lang="en-US" dirty="0"/>
          </a:p>
        </p:txBody>
      </p:sp>
      <p:pic>
        <p:nvPicPr>
          <p:cNvPr id="4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060575"/>
            <a:ext cx="481012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1054100" y="1412875"/>
            <a:ext cx="4645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solidFill>
                  <a:schemeClr val="accent2"/>
                </a:solidFill>
              </a:rPr>
              <a:t>Clever Average Actor Configuration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940424" y="3217058"/>
            <a:ext cx="3203575" cy="95410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GUI Panels for parameter configuration are </a:t>
            </a:r>
            <a:r>
              <a:rPr lang="en-US" sz="1600" dirty="0" err="1" smtClean="0">
                <a:solidFill>
                  <a:schemeClr val="accent6"/>
                </a:solidFill>
              </a:rPr>
              <a:t>autogenerated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algn="l">
              <a:defRPr/>
            </a:pPr>
            <a:r>
              <a:rPr lang="en-US" sz="1600" dirty="0" smtClean="0">
                <a:solidFill>
                  <a:schemeClr val="accent6"/>
                </a:solidFill>
              </a:rPr>
              <a:t>by </a:t>
            </a:r>
            <a:r>
              <a:rPr lang="en-US" sz="1600" dirty="0" err="1" smtClean="0">
                <a:solidFill>
                  <a:schemeClr val="accent6"/>
                </a:solidFill>
              </a:rPr>
              <a:t>Passerelle</a:t>
            </a:r>
            <a:r>
              <a:rPr lang="en-US" sz="1600" dirty="0" smtClean="0">
                <a:solidFill>
                  <a:schemeClr val="accent6"/>
                </a:solidFill>
              </a:rPr>
              <a:t> EDM 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573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FR" dirty="0"/>
              <a:t>SOLEIL </a:t>
            </a:r>
            <a:r>
              <a:rPr lang="fr-FR" dirty="0" smtClean="0"/>
              <a:t>MOTIVATIONS AND SKILLS FOR A PARTICIPATION </a:t>
            </a:r>
            <a:r>
              <a:rPr lang="fr-FR" dirty="0"/>
              <a:t>IN JRA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4363" y="2014538"/>
            <a:ext cx="8158162" cy="3121818"/>
          </a:xfrm>
        </p:spPr>
        <p:txBody>
          <a:bodyPr>
            <a:normAutofit/>
          </a:bodyPr>
          <a:lstStyle/>
          <a:p>
            <a:r>
              <a:rPr lang="fr-FR" sz="2800" b="1" dirty="0" err="1" smtClean="0">
                <a:solidFill>
                  <a:schemeClr val="tx1"/>
                </a:solidFill>
              </a:rPr>
              <a:t>SOLEIL‘s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current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developments</a:t>
            </a:r>
            <a:r>
              <a:rPr lang="fr-FR" sz="2800" b="1" dirty="0" smtClean="0">
                <a:solidFill>
                  <a:schemeClr val="tx1"/>
                </a:solidFill>
              </a:rPr>
              <a:t> to </a:t>
            </a:r>
            <a:r>
              <a:rPr lang="fr-FR" sz="2800" b="1" dirty="0" err="1" smtClean="0">
                <a:solidFill>
                  <a:schemeClr val="tx1"/>
                </a:solidFill>
              </a:rPr>
              <a:t>provide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Remote</a:t>
            </a:r>
            <a:r>
              <a:rPr lang="fr-FR" sz="2800" b="1" dirty="0" smtClean="0">
                <a:solidFill>
                  <a:schemeClr val="tx1"/>
                </a:solidFill>
              </a:rPr>
              <a:t> Data </a:t>
            </a:r>
            <a:r>
              <a:rPr lang="fr-FR" sz="2800" b="1" dirty="0" err="1" smtClean="0">
                <a:solidFill>
                  <a:schemeClr val="tx1"/>
                </a:solidFill>
              </a:rPr>
              <a:t>Analysis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facilities</a:t>
            </a:r>
            <a:r>
              <a:rPr lang="fr-FR" sz="2800" b="1" dirty="0" smtClean="0">
                <a:solidFill>
                  <a:schemeClr val="tx1"/>
                </a:solidFill>
              </a:rPr>
              <a:t> to </a:t>
            </a:r>
            <a:r>
              <a:rPr lang="fr-FR" sz="2800" b="1" dirty="0" err="1" smtClean="0">
                <a:solidFill>
                  <a:schemeClr val="tx1"/>
                </a:solidFill>
              </a:rPr>
              <a:t>its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users</a:t>
            </a:r>
            <a:r>
              <a:rPr lang="fr-FR" sz="2800" b="1" dirty="0" smtClean="0">
                <a:solidFill>
                  <a:schemeClr val="tx1"/>
                </a:solidFill>
              </a:rPr>
              <a:t> : The </a:t>
            </a:r>
            <a:r>
              <a:rPr lang="fr-FR" sz="2800" b="1" dirty="0" err="1" smtClean="0">
                <a:solidFill>
                  <a:schemeClr val="tx1"/>
                </a:solidFill>
              </a:rPr>
              <a:t>AutoBIOSAXS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project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2800" i="1" dirty="0" smtClean="0">
                <a:solidFill>
                  <a:srgbClr val="ABC0AB"/>
                </a:solidFill>
              </a:rPr>
              <a:t>SOLEIL </a:t>
            </a:r>
            <a:r>
              <a:rPr lang="fr-FR" sz="2800" i="1" dirty="0" err="1" smtClean="0">
                <a:solidFill>
                  <a:srgbClr val="ABC0AB"/>
                </a:solidFill>
              </a:rPr>
              <a:t>skills</a:t>
            </a:r>
            <a:r>
              <a:rPr lang="fr-FR" sz="2800" i="1" dirty="0" smtClean="0">
                <a:solidFill>
                  <a:srgbClr val="ABC0AB"/>
                </a:solidFill>
              </a:rPr>
              <a:t> for a participation in </a:t>
            </a:r>
            <a:r>
              <a:rPr lang="fr-FR" sz="2800" i="1" dirty="0" err="1" smtClean="0">
                <a:solidFill>
                  <a:srgbClr val="ABC0AB"/>
                </a:solidFill>
              </a:rPr>
              <a:t>this</a:t>
            </a:r>
            <a:r>
              <a:rPr lang="fr-FR" sz="2800" i="1" dirty="0" smtClean="0">
                <a:solidFill>
                  <a:srgbClr val="ABC0AB"/>
                </a:solidFill>
              </a:rPr>
              <a:t> JRA</a:t>
            </a:r>
            <a:endParaRPr lang="fr-FR" sz="2800" i="1" dirty="0">
              <a:solidFill>
                <a:srgbClr val="ABC0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Automatic Data Treatment workflow required for </a:t>
            </a:r>
            <a:r>
              <a:rPr lang="en-US" i="1" dirty="0" err="1" smtClean="0"/>
              <a:t>BioSaxs</a:t>
            </a: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572872" y="763169"/>
            <a:ext cx="8205384" cy="5321540"/>
            <a:chOff x="175815" y="188913"/>
            <a:chExt cx="8968178" cy="6501645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1660525" y="1054100"/>
              <a:ext cx="5003800" cy="1143000"/>
              <a:chOff x="431" y="618"/>
              <a:chExt cx="3152" cy="720"/>
            </a:xfrm>
          </p:grpSpPr>
          <p:sp>
            <p:nvSpPr>
              <p:cNvPr id="54" name="Line 3"/>
              <p:cNvSpPr>
                <a:spLocks noChangeShapeType="1"/>
              </p:cNvSpPr>
              <p:nvPr/>
            </p:nvSpPr>
            <p:spPr bwMode="auto">
              <a:xfrm>
                <a:off x="431" y="1045"/>
                <a:ext cx="130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Line 4"/>
              <p:cNvSpPr>
                <a:spLocks noChangeShapeType="1"/>
              </p:cNvSpPr>
              <p:nvPr/>
            </p:nvSpPr>
            <p:spPr bwMode="auto">
              <a:xfrm rot="21357999" flipV="1">
                <a:off x="1885" y="849"/>
                <a:ext cx="1217" cy="15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6" name="Line 5"/>
              <p:cNvSpPr>
                <a:spLocks noChangeShapeType="1"/>
              </p:cNvSpPr>
              <p:nvPr/>
            </p:nvSpPr>
            <p:spPr bwMode="auto">
              <a:xfrm rot="158209">
                <a:off x="1880" y="1076"/>
                <a:ext cx="1179" cy="14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6"/>
              <p:cNvSpPr>
                <a:spLocks noChangeShapeType="1"/>
              </p:cNvSpPr>
              <p:nvPr/>
            </p:nvSpPr>
            <p:spPr bwMode="auto">
              <a:xfrm>
                <a:off x="2066" y="1041"/>
                <a:ext cx="90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8" name="Group 7"/>
              <p:cNvGrpSpPr>
                <a:grpSpLocks/>
              </p:cNvGrpSpPr>
              <p:nvPr/>
            </p:nvGrpSpPr>
            <p:grpSpPr bwMode="auto">
              <a:xfrm>
                <a:off x="2971" y="981"/>
                <a:ext cx="36" cy="105"/>
                <a:chOff x="2955" y="850"/>
                <a:chExt cx="534" cy="560"/>
              </a:xfrm>
            </p:grpSpPr>
            <p:sp>
              <p:nvSpPr>
                <p:cNvPr id="69" name="Line 8"/>
                <p:cNvSpPr>
                  <a:spLocks noChangeShapeType="1"/>
                </p:cNvSpPr>
                <p:nvPr/>
              </p:nvSpPr>
              <p:spPr bwMode="auto">
                <a:xfrm>
                  <a:off x="3489" y="850"/>
                  <a:ext cx="0" cy="55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0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955" y="1410"/>
                  <a:ext cx="51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955" y="855"/>
                  <a:ext cx="51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9" name="Rectangle 11"/>
              <p:cNvSpPr>
                <a:spLocks noChangeArrowheads="1"/>
              </p:cNvSpPr>
              <p:nvPr/>
            </p:nvSpPr>
            <p:spPr bwMode="auto">
              <a:xfrm>
                <a:off x="3016" y="791"/>
                <a:ext cx="567" cy="547"/>
              </a:xfrm>
              <a:prstGeom prst="rect">
                <a:avLst/>
              </a:prstGeom>
              <a:solidFill>
                <a:schemeClr val="bg1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>
                  <a:rot lat="0" lon="2700000" rev="0"/>
                </a:camera>
                <a:lightRig rig="legacyFlat3" dir="b"/>
              </a:scene3d>
              <a:sp3d extrusionH="1000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60" name="Text Box 12"/>
              <p:cNvSpPr txBox="1">
                <a:spLocks noChangeArrowheads="1"/>
              </p:cNvSpPr>
              <p:nvPr/>
            </p:nvSpPr>
            <p:spPr bwMode="auto">
              <a:xfrm>
                <a:off x="839" y="800"/>
                <a:ext cx="344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GB" altLang="fr-FR" sz="1600" b="1">
                    <a:latin typeface="Times New Roman" pitchFamily="18" charset="0"/>
                  </a:rPr>
                  <a:t>I</a:t>
                </a:r>
                <a:r>
                  <a:rPr lang="en-GB" altLang="fr-FR" sz="1600" b="1" baseline="-25000">
                    <a:latin typeface="Times New Roman" pitchFamily="18" charset="0"/>
                  </a:rPr>
                  <a:t>0</a:t>
                </a:r>
                <a:r>
                  <a:rPr lang="en-GB" altLang="fr-FR" sz="1600" b="1">
                    <a:latin typeface="Times New Roman" pitchFamily="18" charset="0"/>
                  </a:rPr>
                  <a:t>,</a:t>
                </a:r>
                <a:r>
                  <a:rPr lang="en-GB" altLang="fr-FR" sz="1600" b="1">
                    <a:latin typeface="Symbol" pitchFamily="18" charset="2"/>
                  </a:rPr>
                  <a:t> l</a:t>
                </a:r>
              </a:p>
              <a:p>
                <a:r>
                  <a:rPr lang="en-GB" altLang="fr-FR" sz="1600" b="1">
                    <a:latin typeface="Symbol" pitchFamily="18" charset="2"/>
                  </a:rPr>
                  <a:t> </a:t>
                </a:r>
                <a:endParaRPr lang="en-GB" altLang="fr-FR" sz="1600"/>
              </a:p>
            </p:txBody>
          </p:sp>
          <p:grpSp>
            <p:nvGrpSpPr>
              <p:cNvPr id="61" name="Group 13"/>
              <p:cNvGrpSpPr>
                <a:grpSpLocks/>
              </p:cNvGrpSpPr>
              <p:nvPr/>
            </p:nvGrpSpPr>
            <p:grpSpPr bwMode="auto">
              <a:xfrm>
                <a:off x="1746" y="890"/>
                <a:ext cx="181" cy="344"/>
                <a:chOff x="1180" y="1000"/>
                <a:chExt cx="1042" cy="1104"/>
              </a:xfrm>
            </p:grpSpPr>
            <p:sp>
              <p:nvSpPr>
                <p:cNvPr id="64" name="Oval 14"/>
                <p:cNvSpPr>
                  <a:spLocks noChangeArrowheads="1"/>
                </p:cNvSpPr>
                <p:nvPr/>
              </p:nvSpPr>
              <p:spPr bwMode="auto">
                <a:xfrm>
                  <a:off x="1180" y="1000"/>
                  <a:ext cx="1042" cy="1104"/>
                </a:xfrm>
                <a:prstGeom prst="ellipse">
                  <a:avLst/>
                </a:prstGeom>
                <a:solidFill>
                  <a:srgbClr val="66FFFF"/>
                </a:solidFill>
                <a:ln w="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5" name="Freeform 15"/>
                <p:cNvSpPr>
                  <a:spLocks/>
                </p:cNvSpPr>
                <p:nvPr/>
              </p:nvSpPr>
              <p:spPr bwMode="auto">
                <a:xfrm rot="-3485510">
                  <a:off x="1732" y="1250"/>
                  <a:ext cx="127" cy="175"/>
                </a:xfrm>
                <a:custGeom>
                  <a:avLst/>
                  <a:gdLst>
                    <a:gd name="T0" fmla="*/ 0 w 1519"/>
                    <a:gd name="T1" fmla="*/ 1 h 1029"/>
                    <a:gd name="T2" fmla="*/ 0 w 1519"/>
                    <a:gd name="T3" fmla="*/ 1 h 1029"/>
                    <a:gd name="T4" fmla="*/ 0 w 1519"/>
                    <a:gd name="T5" fmla="*/ 1 h 1029"/>
                    <a:gd name="T6" fmla="*/ 0 w 1519"/>
                    <a:gd name="T7" fmla="*/ 1 h 1029"/>
                    <a:gd name="T8" fmla="*/ 0 w 1519"/>
                    <a:gd name="T9" fmla="*/ 1 h 1029"/>
                    <a:gd name="T10" fmla="*/ 0 w 1519"/>
                    <a:gd name="T11" fmla="*/ 1 h 1029"/>
                    <a:gd name="T12" fmla="*/ 0 w 1519"/>
                    <a:gd name="T13" fmla="*/ 2 h 1029"/>
                    <a:gd name="T14" fmla="*/ 0 w 1519"/>
                    <a:gd name="T15" fmla="*/ 3 h 1029"/>
                    <a:gd name="T16" fmla="*/ 0 w 1519"/>
                    <a:gd name="T17" fmla="*/ 3 h 1029"/>
                    <a:gd name="T18" fmla="*/ 0 w 1519"/>
                    <a:gd name="T19" fmla="*/ 4 h 1029"/>
                    <a:gd name="T20" fmla="*/ 0 w 1519"/>
                    <a:gd name="T21" fmla="*/ 5 h 1029"/>
                    <a:gd name="T22" fmla="*/ 0 w 1519"/>
                    <a:gd name="T23" fmla="*/ 5 h 1029"/>
                    <a:gd name="T24" fmla="*/ 0 w 1519"/>
                    <a:gd name="T25" fmla="*/ 5 h 1029"/>
                    <a:gd name="T26" fmla="*/ 0 w 1519"/>
                    <a:gd name="T27" fmla="*/ 4 h 1029"/>
                    <a:gd name="T28" fmla="*/ 1 w 1519"/>
                    <a:gd name="T29" fmla="*/ 4 h 1029"/>
                    <a:gd name="T30" fmla="*/ 1 w 1519"/>
                    <a:gd name="T31" fmla="*/ 4 h 1029"/>
                    <a:gd name="T32" fmla="*/ 1 w 1519"/>
                    <a:gd name="T33" fmla="*/ 5 h 1029"/>
                    <a:gd name="T34" fmla="*/ 1 w 1519"/>
                    <a:gd name="T35" fmla="*/ 5 h 1029"/>
                    <a:gd name="T36" fmla="*/ 1 w 1519"/>
                    <a:gd name="T37" fmla="*/ 5 h 1029"/>
                    <a:gd name="T38" fmla="*/ 1 w 1519"/>
                    <a:gd name="T39" fmla="*/ 4 h 1029"/>
                    <a:gd name="T40" fmla="*/ 1 w 1519"/>
                    <a:gd name="T41" fmla="*/ 4 h 1029"/>
                    <a:gd name="T42" fmla="*/ 1 w 1519"/>
                    <a:gd name="T43" fmla="*/ 4 h 1029"/>
                    <a:gd name="T44" fmla="*/ 1 w 1519"/>
                    <a:gd name="T45" fmla="*/ 2 h 1029"/>
                    <a:gd name="T46" fmla="*/ 1 w 1519"/>
                    <a:gd name="T47" fmla="*/ 0 h 1029"/>
                    <a:gd name="T48" fmla="*/ 1 w 1519"/>
                    <a:gd name="T49" fmla="*/ 0 h 1029"/>
                    <a:gd name="T50" fmla="*/ 1 w 1519"/>
                    <a:gd name="T51" fmla="*/ 0 h 1029"/>
                    <a:gd name="T52" fmla="*/ 1 w 1519"/>
                    <a:gd name="T53" fmla="*/ 1 h 1029"/>
                    <a:gd name="T54" fmla="*/ 0 w 1519"/>
                    <a:gd name="T55" fmla="*/ 1 h 1029"/>
                    <a:gd name="T56" fmla="*/ 0 w 1519"/>
                    <a:gd name="T57" fmla="*/ 1 h 1029"/>
                    <a:gd name="T58" fmla="*/ 0 w 1519"/>
                    <a:gd name="T59" fmla="*/ 1 h 1029"/>
                    <a:gd name="T60" fmla="*/ 0 w 1519"/>
                    <a:gd name="T61" fmla="*/ 1 h 102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519" h="1029">
                      <a:moveTo>
                        <a:pt x="613" y="281"/>
                      </a:moveTo>
                      <a:cubicBezTo>
                        <a:pt x="583" y="195"/>
                        <a:pt x="550" y="183"/>
                        <a:pt x="467" y="166"/>
                      </a:cubicBezTo>
                      <a:cubicBezTo>
                        <a:pt x="442" y="169"/>
                        <a:pt x="417" y="171"/>
                        <a:pt x="394" y="177"/>
                      </a:cubicBezTo>
                      <a:cubicBezTo>
                        <a:pt x="372" y="181"/>
                        <a:pt x="332" y="197"/>
                        <a:pt x="332" y="197"/>
                      </a:cubicBezTo>
                      <a:cubicBezTo>
                        <a:pt x="321" y="204"/>
                        <a:pt x="309" y="208"/>
                        <a:pt x="301" y="218"/>
                      </a:cubicBezTo>
                      <a:cubicBezTo>
                        <a:pt x="284" y="237"/>
                        <a:pt x="259" y="281"/>
                        <a:pt x="259" y="281"/>
                      </a:cubicBezTo>
                      <a:cubicBezTo>
                        <a:pt x="246" y="331"/>
                        <a:pt x="270" y="417"/>
                        <a:pt x="239" y="457"/>
                      </a:cubicBezTo>
                      <a:cubicBezTo>
                        <a:pt x="220" y="479"/>
                        <a:pt x="168" y="509"/>
                        <a:pt x="145" y="530"/>
                      </a:cubicBezTo>
                      <a:cubicBezTo>
                        <a:pt x="103" y="565"/>
                        <a:pt x="79" y="615"/>
                        <a:pt x="41" y="655"/>
                      </a:cubicBezTo>
                      <a:cubicBezTo>
                        <a:pt x="25" y="700"/>
                        <a:pt x="14" y="744"/>
                        <a:pt x="0" y="790"/>
                      </a:cubicBezTo>
                      <a:cubicBezTo>
                        <a:pt x="3" y="845"/>
                        <a:pt x="1" y="901"/>
                        <a:pt x="10" y="956"/>
                      </a:cubicBezTo>
                      <a:cubicBezTo>
                        <a:pt x="16" y="1000"/>
                        <a:pt x="110" y="1019"/>
                        <a:pt x="145" y="1029"/>
                      </a:cubicBezTo>
                      <a:cubicBezTo>
                        <a:pt x="230" y="1019"/>
                        <a:pt x="298" y="1010"/>
                        <a:pt x="363" y="946"/>
                      </a:cubicBezTo>
                      <a:cubicBezTo>
                        <a:pt x="419" y="889"/>
                        <a:pt x="461" y="825"/>
                        <a:pt x="540" y="800"/>
                      </a:cubicBezTo>
                      <a:cubicBezTo>
                        <a:pt x="682" y="805"/>
                        <a:pt x="809" y="805"/>
                        <a:pt x="945" y="842"/>
                      </a:cubicBezTo>
                      <a:cubicBezTo>
                        <a:pt x="985" y="867"/>
                        <a:pt x="1035" y="885"/>
                        <a:pt x="1080" y="904"/>
                      </a:cubicBezTo>
                      <a:cubicBezTo>
                        <a:pt x="1100" y="912"/>
                        <a:pt x="1121" y="918"/>
                        <a:pt x="1143" y="925"/>
                      </a:cubicBezTo>
                      <a:cubicBezTo>
                        <a:pt x="1153" y="928"/>
                        <a:pt x="1174" y="935"/>
                        <a:pt x="1174" y="935"/>
                      </a:cubicBezTo>
                      <a:cubicBezTo>
                        <a:pt x="1222" y="931"/>
                        <a:pt x="1270" y="930"/>
                        <a:pt x="1319" y="925"/>
                      </a:cubicBezTo>
                      <a:cubicBezTo>
                        <a:pt x="1333" y="923"/>
                        <a:pt x="1347" y="918"/>
                        <a:pt x="1361" y="914"/>
                      </a:cubicBezTo>
                      <a:cubicBezTo>
                        <a:pt x="1381" y="907"/>
                        <a:pt x="1423" y="894"/>
                        <a:pt x="1423" y="894"/>
                      </a:cubicBezTo>
                      <a:cubicBezTo>
                        <a:pt x="1464" y="866"/>
                        <a:pt x="1459" y="850"/>
                        <a:pt x="1486" y="810"/>
                      </a:cubicBezTo>
                      <a:cubicBezTo>
                        <a:pt x="1519" y="707"/>
                        <a:pt x="1509" y="589"/>
                        <a:pt x="1475" y="488"/>
                      </a:cubicBezTo>
                      <a:cubicBezTo>
                        <a:pt x="1447" y="318"/>
                        <a:pt x="1388" y="111"/>
                        <a:pt x="1205" y="52"/>
                      </a:cubicBezTo>
                      <a:cubicBezTo>
                        <a:pt x="1162" y="23"/>
                        <a:pt x="1118" y="11"/>
                        <a:pt x="1070" y="0"/>
                      </a:cubicBezTo>
                      <a:cubicBezTo>
                        <a:pt x="987" y="15"/>
                        <a:pt x="930" y="37"/>
                        <a:pt x="862" y="83"/>
                      </a:cubicBezTo>
                      <a:cubicBezTo>
                        <a:pt x="841" y="96"/>
                        <a:pt x="820" y="111"/>
                        <a:pt x="800" y="125"/>
                      </a:cubicBezTo>
                      <a:cubicBezTo>
                        <a:pt x="789" y="132"/>
                        <a:pt x="769" y="146"/>
                        <a:pt x="769" y="146"/>
                      </a:cubicBezTo>
                      <a:cubicBezTo>
                        <a:pt x="762" y="164"/>
                        <a:pt x="744" y="252"/>
                        <a:pt x="717" y="270"/>
                      </a:cubicBezTo>
                      <a:cubicBezTo>
                        <a:pt x="698" y="281"/>
                        <a:pt x="654" y="291"/>
                        <a:pt x="654" y="291"/>
                      </a:cubicBezTo>
                      <a:cubicBezTo>
                        <a:pt x="619" y="279"/>
                        <a:pt x="633" y="281"/>
                        <a:pt x="613" y="2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6" name="Freeform 16"/>
                <p:cNvSpPr>
                  <a:spLocks/>
                </p:cNvSpPr>
                <p:nvPr/>
              </p:nvSpPr>
              <p:spPr bwMode="auto">
                <a:xfrm rot="-7894626">
                  <a:off x="1385" y="1601"/>
                  <a:ext cx="126" cy="174"/>
                </a:xfrm>
                <a:custGeom>
                  <a:avLst/>
                  <a:gdLst>
                    <a:gd name="T0" fmla="*/ 0 w 1519"/>
                    <a:gd name="T1" fmla="*/ 1 h 1029"/>
                    <a:gd name="T2" fmla="*/ 0 w 1519"/>
                    <a:gd name="T3" fmla="*/ 1 h 1029"/>
                    <a:gd name="T4" fmla="*/ 0 w 1519"/>
                    <a:gd name="T5" fmla="*/ 1 h 1029"/>
                    <a:gd name="T6" fmla="*/ 0 w 1519"/>
                    <a:gd name="T7" fmla="*/ 1 h 1029"/>
                    <a:gd name="T8" fmla="*/ 0 w 1519"/>
                    <a:gd name="T9" fmla="*/ 1 h 1029"/>
                    <a:gd name="T10" fmla="*/ 0 w 1519"/>
                    <a:gd name="T11" fmla="*/ 1 h 1029"/>
                    <a:gd name="T12" fmla="*/ 0 w 1519"/>
                    <a:gd name="T13" fmla="*/ 2 h 1029"/>
                    <a:gd name="T14" fmla="*/ 0 w 1519"/>
                    <a:gd name="T15" fmla="*/ 3 h 1029"/>
                    <a:gd name="T16" fmla="*/ 0 w 1519"/>
                    <a:gd name="T17" fmla="*/ 3 h 1029"/>
                    <a:gd name="T18" fmla="*/ 0 w 1519"/>
                    <a:gd name="T19" fmla="*/ 4 h 1029"/>
                    <a:gd name="T20" fmla="*/ 0 w 1519"/>
                    <a:gd name="T21" fmla="*/ 5 h 1029"/>
                    <a:gd name="T22" fmla="*/ 0 w 1519"/>
                    <a:gd name="T23" fmla="*/ 5 h 1029"/>
                    <a:gd name="T24" fmla="*/ 0 w 1519"/>
                    <a:gd name="T25" fmla="*/ 5 h 1029"/>
                    <a:gd name="T26" fmla="*/ 0 w 1519"/>
                    <a:gd name="T27" fmla="*/ 4 h 1029"/>
                    <a:gd name="T28" fmla="*/ 0 w 1519"/>
                    <a:gd name="T29" fmla="*/ 4 h 1029"/>
                    <a:gd name="T30" fmla="*/ 1 w 1519"/>
                    <a:gd name="T31" fmla="*/ 4 h 1029"/>
                    <a:gd name="T32" fmla="*/ 1 w 1519"/>
                    <a:gd name="T33" fmla="*/ 4 h 1029"/>
                    <a:gd name="T34" fmla="*/ 1 w 1519"/>
                    <a:gd name="T35" fmla="*/ 5 h 1029"/>
                    <a:gd name="T36" fmla="*/ 1 w 1519"/>
                    <a:gd name="T37" fmla="*/ 4 h 1029"/>
                    <a:gd name="T38" fmla="*/ 1 w 1519"/>
                    <a:gd name="T39" fmla="*/ 4 h 1029"/>
                    <a:gd name="T40" fmla="*/ 1 w 1519"/>
                    <a:gd name="T41" fmla="*/ 4 h 1029"/>
                    <a:gd name="T42" fmla="*/ 1 w 1519"/>
                    <a:gd name="T43" fmla="*/ 4 h 1029"/>
                    <a:gd name="T44" fmla="*/ 1 w 1519"/>
                    <a:gd name="T45" fmla="*/ 2 h 1029"/>
                    <a:gd name="T46" fmla="*/ 1 w 1519"/>
                    <a:gd name="T47" fmla="*/ 0 h 1029"/>
                    <a:gd name="T48" fmla="*/ 1 w 1519"/>
                    <a:gd name="T49" fmla="*/ 0 h 1029"/>
                    <a:gd name="T50" fmla="*/ 0 w 1519"/>
                    <a:gd name="T51" fmla="*/ 0 h 1029"/>
                    <a:gd name="T52" fmla="*/ 0 w 1519"/>
                    <a:gd name="T53" fmla="*/ 1 h 1029"/>
                    <a:gd name="T54" fmla="*/ 0 w 1519"/>
                    <a:gd name="T55" fmla="*/ 1 h 1029"/>
                    <a:gd name="T56" fmla="*/ 0 w 1519"/>
                    <a:gd name="T57" fmla="*/ 1 h 1029"/>
                    <a:gd name="T58" fmla="*/ 0 w 1519"/>
                    <a:gd name="T59" fmla="*/ 1 h 1029"/>
                    <a:gd name="T60" fmla="*/ 0 w 1519"/>
                    <a:gd name="T61" fmla="*/ 1 h 102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519" h="1029">
                      <a:moveTo>
                        <a:pt x="613" y="281"/>
                      </a:moveTo>
                      <a:cubicBezTo>
                        <a:pt x="583" y="195"/>
                        <a:pt x="550" y="183"/>
                        <a:pt x="467" y="166"/>
                      </a:cubicBezTo>
                      <a:cubicBezTo>
                        <a:pt x="442" y="169"/>
                        <a:pt x="417" y="171"/>
                        <a:pt x="394" y="177"/>
                      </a:cubicBezTo>
                      <a:cubicBezTo>
                        <a:pt x="372" y="181"/>
                        <a:pt x="332" y="197"/>
                        <a:pt x="332" y="197"/>
                      </a:cubicBezTo>
                      <a:cubicBezTo>
                        <a:pt x="321" y="204"/>
                        <a:pt x="309" y="208"/>
                        <a:pt x="301" y="218"/>
                      </a:cubicBezTo>
                      <a:cubicBezTo>
                        <a:pt x="284" y="237"/>
                        <a:pt x="259" y="281"/>
                        <a:pt x="259" y="281"/>
                      </a:cubicBezTo>
                      <a:cubicBezTo>
                        <a:pt x="246" y="331"/>
                        <a:pt x="270" y="417"/>
                        <a:pt x="239" y="457"/>
                      </a:cubicBezTo>
                      <a:cubicBezTo>
                        <a:pt x="220" y="479"/>
                        <a:pt x="168" y="509"/>
                        <a:pt x="145" y="530"/>
                      </a:cubicBezTo>
                      <a:cubicBezTo>
                        <a:pt x="103" y="565"/>
                        <a:pt x="79" y="615"/>
                        <a:pt x="41" y="655"/>
                      </a:cubicBezTo>
                      <a:cubicBezTo>
                        <a:pt x="25" y="700"/>
                        <a:pt x="14" y="744"/>
                        <a:pt x="0" y="790"/>
                      </a:cubicBezTo>
                      <a:cubicBezTo>
                        <a:pt x="3" y="845"/>
                        <a:pt x="1" y="901"/>
                        <a:pt x="10" y="956"/>
                      </a:cubicBezTo>
                      <a:cubicBezTo>
                        <a:pt x="16" y="1000"/>
                        <a:pt x="110" y="1019"/>
                        <a:pt x="145" y="1029"/>
                      </a:cubicBezTo>
                      <a:cubicBezTo>
                        <a:pt x="230" y="1019"/>
                        <a:pt x="298" y="1010"/>
                        <a:pt x="363" y="946"/>
                      </a:cubicBezTo>
                      <a:cubicBezTo>
                        <a:pt x="419" y="889"/>
                        <a:pt x="461" y="825"/>
                        <a:pt x="540" y="800"/>
                      </a:cubicBezTo>
                      <a:cubicBezTo>
                        <a:pt x="682" y="805"/>
                        <a:pt x="809" y="805"/>
                        <a:pt x="945" y="842"/>
                      </a:cubicBezTo>
                      <a:cubicBezTo>
                        <a:pt x="985" y="867"/>
                        <a:pt x="1035" y="885"/>
                        <a:pt x="1080" y="904"/>
                      </a:cubicBezTo>
                      <a:cubicBezTo>
                        <a:pt x="1100" y="912"/>
                        <a:pt x="1121" y="918"/>
                        <a:pt x="1143" y="925"/>
                      </a:cubicBezTo>
                      <a:cubicBezTo>
                        <a:pt x="1153" y="928"/>
                        <a:pt x="1174" y="935"/>
                        <a:pt x="1174" y="935"/>
                      </a:cubicBezTo>
                      <a:cubicBezTo>
                        <a:pt x="1222" y="931"/>
                        <a:pt x="1270" y="930"/>
                        <a:pt x="1319" y="925"/>
                      </a:cubicBezTo>
                      <a:cubicBezTo>
                        <a:pt x="1333" y="923"/>
                        <a:pt x="1347" y="918"/>
                        <a:pt x="1361" y="914"/>
                      </a:cubicBezTo>
                      <a:cubicBezTo>
                        <a:pt x="1381" y="907"/>
                        <a:pt x="1423" y="894"/>
                        <a:pt x="1423" y="894"/>
                      </a:cubicBezTo>
                      <a:cubicBezTo>
                        <a:pt x="1464" y="866"/>
                        <a:pt x="1459" y="850"/>
                        <a:pt x="1486" y="810"/>
                      </a:cubicBezTo>
                      <a:cubicBezTo>
                        <a:pt x="1519" y="707"/>
                        <a:pt x="1509" y="589"/>
                        <a:pt x="1475" y="488"/>
                      </a:cubicBezTo>
                      <a:cubicBezTo>
                        <a:pt x="1447" y="318"/>
                        <a:pt x="1388" y="111"/>
                        <a:pt x="1205" y="52"/>
                      </a:cubicBezTo>
                      <a:cubicBezTo>
                        <a:pt x="1162" y="23"/>
                        <a:pt x="1118" y="11"/>
                        <a:pt x="1070" y="0"/>
                      </a:cubicBezTo>
                      <a:cubicBezTo>
                        <a:pt x="987" y="15"/>
                        <a:pt x="930" y="37"/>
                        <a:pt x="862" y="83"/>
                      </a:cubicBezTo>
                      <a:cubicBezTo>
                        <a:pt x="841" y="96"/>
                        <a:pt x="820" y="111"/>
                        <a:pt x="800" y="125"/>
                      </a:cubicBezTo>
                      <a:cubicBezTo>
                        <a:pt x="789" y="132"/>
                        <a:pt x="769" y="146"/>
                        <a:pt x="769" y="146"/>
                      </a:cubicBezTo>
                      <a:cubicBezTo>
                        <a:pt x="762" y="164"/>
                        <a:pt x="744" y="252"/>
                        <a:pt x="717" y="270"/>
                      </a:cubicBezTo>
                      <a:cubicBezTo>
                        <a:pt x="698" y="281"/>
                        <a:pt x="654" y="291"/>
                        <a:pt x="654" y="291"/>
                      </a:cubicBezTo>
                      <a:cubicBezTo>
                        <a:pt x="619" y="279"/>
                        <a:pt x="633" y="281"/>
                        <a:pt x="613" y="2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7" name="Freeform 17"/>
                <p:cNvSpPr>
                  <a:spLocks/>
                </p:cNvSpPr>
                <p:nvPr/>
              </p:nvSpPr>
              <p:spPr bwMode="auto">
                <a:xfrm rot="-1921025">
                  <a:off x="1890" y="1793"/>
                  <a:ext cx="119" cy="185"/>
                </a:xfrm>
                <a:custGeom>
                  <a:avLst/>
                  <a:gdLst>
                    <a:gd name="T0" fmla="*/ 0 w 1519"/>
                    <a:gd name="T1" fmla="*/ 2 h 1029"/>
                    <a:gd name="T2" fmla="*/ 0 w 1519"/>
                    <a:gd name="T3" fmla="*/ 1 h 1029"/>
                    <a:gd name="T4" fmla="*/ 0 w 1519"/>
                    <a:gd name="T5" fmla="*/ 1 h 1029"/>
                    <a:gd name="T6" fmla="*/ 0 w 1519"/>
                    <a:gd name="T7" fmla="*/ 1 h 1029"/>
                    <a:gd name="T8" fmla="*/ 0 w 1519"/>
                    <a:gd name="T9" fmla="*/ 1 h 1029"/>
                    <a:gd name="T10" fmla="*/ 0 w 1519"/>
                    <a:gd name="T11" fmla="*/ 2 h 1029"/>
                    <a:gd name="T12" fmla="*/ 0 w 1519"/>
                    <a:gd name="T13" fmla="*/ 3 h 1029"/>
                    <a:gd name="T14" fmla="*/ 0 w 1519"/>
                    <a:gd name="T15" fmla="*/ 3 h 1029"/>
                    <a:gd name="T16" fmla="*/ 0 w 1519"/>
                    <a:gd name="T17" fmla="*/ 4 h 1029"/>
                    <a:gd name="T18" fmla="*/ 0 w 1519"/>
                    <a:gd name="T19" fmla="*/ 5 h 1029"/>
                    <a:gd name="T20" fmla="*/ 0 w 1519"/>
                    <a:gd name="T21" fmla="*/ 6 h 1029"/>
                    <a:gd name="T22" fmla="*/ 0 w 1519"/>
                    <a:gd name="T23" fmla="*/ 6 h 1029"/>
                    <a:gd name="T24" fmla="*/ 0 w 1519"/>
                    <a:gd name="T25" fmla="*/ 6 h 1029"/>
                    <a:gd name="T26" fmla="*/ 0 w 1519"/>
                    <a:gd name="T27" fmla="*/ 5 h 1029"/>
                    <a:gd name="T28" fmla="*/ 0 w 1519"/>
                    <a:gd name="T29" fmla="*/ 5 h 1029"/>
                    <a:gd name="T30" fmla="*/ 1 w 1519"/>
                    <a:gd name="T31" fmla="*/ 5 h 1029"/>
                    <a:gd name="T32" fmla="*/ 1 w 1519"/>
                    <a:gd name="T33" fmla="*/ 5 h 1029"/>
                    <a:gd name="T34" fmla="*/ 1 w 1519"/>
                    <a:gd name="T35" fmla="*/ 5 h 1029"/>
                    <a:gd name="T36" fmla="*/ 1 w 1519"/>
                    <a:gd name="T37" fmla="*/ 5 h 1029"/>
                    <a:gd name="T38" fmla="*/ 1 w 1519"/>
                    <a:gd name="T39" fmla="*/ 5 h 1029"/>
                    <a:gd name="T40" fmla="*/ 1 w 1519"/>
                    <a:gd name="T41" fmla="*/ 5 h 1029"/>
                    <a:gd name="T42" fmla="*/ 1 w 1519"/>
                    <a:gd name="T43" fmla="*/ 5 h 1029"/>
                    <a:gd name="T44" fmla="*/ 1 w 1519"/>
                    <a:gd name="T45" fmla="*/ 3 h 1029"/>
                    <a:gd name="T46" fmla="*/ 1 w 1519"/>
                    <a:gd name="T47" fmla="*/ 0 h 1029"/>
                    <a:gd name="T48" fmla="*/ 1 w 1519"/>
                    <a:gd name="T49" fmla="*/ 0 h 1029"/>
                    <a:gd name="T50" fmla="*/ 0 w 1519"/>
                    <a:gd name="T51" fmla="*/ 1 h 1029"/>
                    <a:gd name="T52" fmla="*/ 0 w 1519"/>
                    <a:gd name="T53" fmla="*/ 1 h 1029"/>
                    <a:gd name="T54" fmla="*/ 0 w 1519"/>
                    <a:gd name="T55" fmla="*/ 1 h 1029"/>
                    <a:gd name="T56" fmla="*/ 0 w 1519"/>
                    <a:gd name="T57" fmla="*/ 2 h 1029"/>
                    <a:gd name="T58" fmla="*/ 0 w 1519"/>
                    <a:gd name="T59" fmla="*/ 2 h 1029"/>
                    <a:gd name="T60" fmla="*/ 0 w 1519"/>
                    <a:gd name="T61" fmla="*/ 2 h 102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519" h="1029">
                      <a:moveTo>
                        <a:pt x="613" y="281"/>
                      </a:moveTo>
                      <a:cubicBezTo>
                        <a:pt x="583" y="195"/>
                        <a:pt x="550" y="183"/>
                        <a:pt x="467" y="166"/>
                      </a:cubicBezTo>
                      <a:cubicBezTo>
                        <a:pt x="442" y="169"/>
                        <a:pt x="417" y="171"/>
                        <a:pt x="394" y="177"/>
                      </a:cubicBezTo>
                      <a:cubicBezTo>
                        <a:pt x="372" y="181"/>
                        <a:pt x="332" y="197"/>
                        <a:pt x="332" y="197"/>
                      </a:cubicBezTo>
                      <a:cubicBezTo>
                        <a:pt x="321" y="204"/>
                        <a:pt x="309" y="208"/>
                        <a:pt x="301" y="218"/>
                      </a:cubicBezTo>
                      <a:cubicBezTo>
                        <a:pt x="284" y="237"/>
                        <a:pt x="259" y="281"/>
                        <a:pt x="259" y="281"/>
                      </a:cubicBezTo>
                      <a:cubicBezTo>
                        <a:pt x="246" y="331"/>
                        <a:pt x="270" y="417"/>
                        <a:pt x="239" y="457"/>
                      </a:cubicBezTo>
                      <a:cubicBezTo>
                        <a:pt x="220" y="479"/>
                        <a:pt x="168" y="509"/>
                        <a:pt x="145" y="530"/>
                      </a:cubicBezTo>
                      <a:cubicBezTo>
                        <a:pt x="103" y="565"/>
                        <a:pt x="79" y="615"/>
                        <a:pt x="41" y="655"/>
                      </a:cubicBezTo>
                      <a:cubicBezTo>
                        <a:pt x="25" y="700"/>
                        <a:pt x="14" y="744"/>
                        <a:pt x="0" y="790"/>
                      </a:cubicBezTo>
                      <a:cubicBezTo>
                        <a:pt x="3" y="845"/>
                        <a:pt x="1" y="901"/>
                        <a:pt x="10" y="956"/>
                      </a:cubicBezTo>
                      <a:cubicBezTo>
                        <a:pt x="16" y="1000"/>
                        <a:pt x="110" y="1019"/>
                        <a:pt x="145" y="1029"/>
                      </a:cubicBezTo>
                      <a:cubicBezTo>
                        <a:pt x="230" y="1019"/>
                        <a:pt x="298" y="1010"/>
                        <a:pt x="363" y="946"/>
                      </a:cubicBezTo>
                      <a:cubicBezTo>
                        <a:pt x="419" y="889"/>
                        <a:pt x="461" y="825"/>
                        <a:pt x="540" y="800"/>
                      </a:cubicBezTo>
                      <a:cubicBezTo>
                        <a:pt x="682" y="805"/>
                        <a:pt x="809" y="805"/>
                        <a:pt x="945" y="842"/>
                      </a:cubicBezTo>
                      <a:cubicBezTo>
                        <a:pt x="985" y="867"/>
                        <a:pt x="1035" y="885"/>
                        <a:pt x="1080" y="904"/>
                      </a:cubicBezTo>
                      <a:cubicBezTo>
                        <a:pt x="1100" y="912"/>
                        <a:pt x="1121" y="918"/>
                        <a:pt x="1143" y="925"/>
                      </a:cubicBezTo>
                      <a:cubicBezTo>
                        <a:pt x="1153" y="928"/>
                        <a:pt x="1174" y="935"/>
                        <a:pt x="1174" y="935"/>
                      </a:cubicBezTo>
                      <a:cubicBezTo>
                        <a:pt x="1222" y="931"/>
                        <a:pt x="1270" y="930"/>
                        <a:pt x="1319" y="925"/>
                      </a:cubicBezTo>
                      <a:cubicBezTo>
                        <a:pt x="1333" y="923"/>
                        <a:pt x="1347" y="918"/>
                        <a:pt x="1361" y="914"/>
                      </a:cubicBezTo>
                      <a:cubicBezTo>
                        <a:pt x="1381" y="907"/>
                        <a:pt x="1423" y="894"/>
                        <a:pt x="1423" y="894"/>
                      </a:cubicBezTo>
                      <a:cubicBezTo>
                        <a:pt x="1464" y="866"/>
                        <a:pt x="1459" y="850"/>
                        <a:pt x="1486" y="810"/>
                      </a:cubicBezTo>
                      <a:cubicBezTo>
                        <a:pt x="1519" y="707"/>
                        <a:pt x="1509" y="589"/>
                        <a:pt x="1475" y="488"/>
                      </a:cubicBezTo>
                      <a:cubicBezTo>
                        <a:pt x="1447" y="318"/>
                        <a:pt x="1388" y="111"/>
                        <a:pt x="1205" y="52"/>
                      </a:cubicBezTo>
                      <a:cubicBezTo>
                        <a:pt x="1162" y="23"/>
                        <a:pt x="1118" y="11"/>
                        <a:pt x="1070" y="0"/>
                      </a:cubicBezTo>
                      <a:cubicBezTo>
                        <a:pt x="987" y="15"/>
                        <a:pt x="930" y="37"/>
                        <a:pt x="862" y="83"/>
                      </a:cubicBezTo>
                      <a:cubicBezTo>
                        <a:pt x="841" y="96"/>
                        <a:pt x="820" y="111"/>
                        <a:pt x="800" y="125"/>
                      </a:cubicBezTo>
                      <a:cubicBezTo>
                        <a:pt x="789" y="132"/>
                        <a:pt x="769" y="146"/>
                        <a:pt x="769" y="146"/>
                      </a:cubicBezTo>
                      <a:cubicBezTo>
                        <a:pt x="762" y="164"/>
                        <a:pt x="744" y="252"/>
                        <a:pt x="717" y="270"/>
                      </a:cubicBezTo>
                      <a:cubicBezTo>
                        <a:pt x="698" y="281"/>
                        <a:pt x="654" y="291"/>
                        <a:pt x="654" y="291"/>
                      </a:cubicBezTo>
                      <a:cubicBezTo>
                        <a:pt x="619" y="279"/>
                        <a:pt x="633" y="281"/>
                        <a:pt x="613" y="2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8" name="Freeform 18"/>
                <p:cNvSpPr>
                  <a:spLocks/>
                </p:cNvSpPr>
                <p:nvPr/>
              </p:nvSpPr>
              <p:spPr bwMode="auto">
                <a:xfrm rot="-3485510">
                  <a:off x="1273" y="1276"/>
                  <a:ext cx="127" cy="176"/>
                </a:xfrm>
                <a:custGeom>
                  <a:avLst/>
                  <a:gdLst>
                    <a:gd name="T0" fmla="*/ 0 w 1519"/>
                    <a:gd name="T1" fmla="*/ 1 h 1029"/>
                    <a:gd name="T2" fmla="*/ 0 w 1519"/>
                    <a:gd name="T3" fmla="*/ 1 h 1029"/>
                    <a:gd name="T4" fmla="*/ 0 w 1519"/>
                    <a:gd name="T5" fmla="*/ 1 h 1029"/>
                    <a:gd name="T6" fmla="*/ 0 w 1519"/>
                    <a:gd name="T7" fmla="*/ 1 h 1029"/>
                    <a:gd name="T8" fmla="*/ 0 w 1519"/>
                    <a:gd name="T9" fmla="*/ 1 h 1029"/>
                    <a:gd name="T10" fmla="*/ 0 w 1519"/>
                    <a:gd name="T11" fmla="*/ 1 h 1029"/>
                    <a:gd name="T12" fmla="*/ 0 w 1519"/>
                    <a:gd name="T13" fmla="*/ 2 h 1029"/>
                    <a:gd name="T14" fmla="*/ 0 w 1519"/>
                    <a:gd name="T15" fmla="*/ 3 h 1029"/>
                    <a:gd name="T16" fmla="*/ 0 w 1519"/>
                    <a:gd name="T17" fmla="*/ 3 h 1029"/>
                    <a:gd name="T18" fmla="*/ 0 w 1519"/>
                    <a:gd name="T19" fmla="*/ 4 h 1029"/>
                    <a:gd name="T20" fmla="*/ 0 w 1519"/>
                    <a:gd name="T21" fmla="*/ 5 h 1029"/>
                    <a:gd name="T22" fmla="*/ 0 w 1519"/>
                    <a:gd name="T23" fmla="*/ 5 h 1029"/>
                    <a:gd name="T24" fmla="*/ 0 w 1519"/>
                    <a:gd name="T25" fmla="*/ 5 h 1029"/>
                    <a:gd name="T26" fmla="*/ 0 w 1519"/>
                    <a:gd name="T27" fmla="*/ 4 h 1029"/>
                    <a:gd name="T28" fmla="*/ 1 w 1519"/>
                    <a:gd name="T29" fmla="*/ 4 h 1029"/>
                    <a:gd name="T30" fmla="*/ 1 w 1519"/>
                    <a:gd name="T31" fmla="*/ 5 h 1029"/>
                    <a:gd name="T32" fmla="*/ 1 w 1519"/>
                    <a:gd name="T33" fmla="*/ 5 h 1029"/>
                    <a:gd name="T34" fmla="*/ 1 w 1519"/>
                    <a:gd name="T35" fmla="*/ 5 h 1029"/>
                    <a:gd name="T36" fmla="*/ 1 w 1519"/>
                    <a:gd name="T37" fmla="*/ 5 h 1029"/>
                    <a:gd name="T38" fmla="*/ 1 w 1519"/>
                    <a:gd name="T39" fmla="*/ 5 h 1029"/>
                    <a:gd name="T40" fmla="*/ 1 w 1519"/>
                    <a:gd name="T41" fmla="*/ 4 h 1029"/>
                    <a:gd name="T42" fmla="*/ 1 w 1519"/>
                    <a:gd name="T43" fmla="*/ 4 h 1029"/>
                    <a:gd name="T44" fmla="*/ 1 w 1519"/>
                    <a:gd name="T45" fmla="*/ 2 h 1029"/>
                    <a:gd name="T46" fmla="*/ 1 w 1519"/>
                    <a:gd name="T47" fmla="*/ 0 h 1029"/>
                    <a:gd name="T48" fmla="*/ 1 w 1519"/>
                    <a:gd name="T49" fmla="*/ 0 h 1029"/>
                    <a:gd name="T50" fmla="*/ 1 w 1519"/>
                    <a:gd name="T51" fmla="*/ 0 h 1029"/>
                    <a:gd name="T52" fmla="*/ 1 w 1519"/>
                    <a:gd name="T53" fmla="*/ 1 h 1029"/>
                    <a:gd name="T54" fmla="*/ 0 w 1519"/>
                    <a:gd name="T55" fmla="*/ 1 h 1029"/>
                    <a:gd name="T56" fmla="*/ 0 w 1519"/>
                    <a:gd name="T57" fmla="*/ 1 h 1029"/>
                    <a:gd name="T58" fmla="*/ 0 w 1519"/>
                    <a:gd name="T59" fmla="*/ 2 h 1029"/>
                    <a:gd name="T60" fmla="*/ 0 w 1519"/>
                    <a:gd name="T61" fmla="*/ 1 h 102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519" h="1029">
                      <a:moveTo>
                        <a:pt x="613" y="281"/>
                      </a:moveTo>
                      <a:cubicBezTo>
                        <a:pt x="583" y="195"/>
                        <a:pt x="550" y="183"/>
                        <a:pt x="467" y="166"/>
                      </a:cubicBezTo>
                      <a:cubicBezTo>
                        <a:pt x="442" y="169"/>
                        <a:pt x="417" y="171"/>
                        <a:pt x="394" y="177"/>
                      </a:cubicBezTo>
                      <a:cubicBezTo>
                        <a:pt x="372" y="181"/>
                        <a:pt x="332" y="197"/>
                        <a:pt x="332" y="197"/>
                      </a:cubicBezTo>
                      <a:cubicBezTo>
                        <a:pt x="321" y="204"/>
                        <a:pt x="309" y="208"/>
                        <a:pt x="301" y="218"/>
                      </a:cubicBezTo>
                      <a:cubicBezTo>
                        <a:pt x="284" y="237"/>
                        <a:pt x="259" y="281"/>
                        <a:pt x="259" y="281"/>
                      </a:cubicBezTo>
                      <a:cubicBezTo>
                        <a:pt x="246" y="331"/>
                        <a:pt x="270" y="417"/>
                        <a:pt x="239" y="457"/>
                      </a:cubicBezTo>
                      <a:cubicBezTo>
                        <a:pt x="220" y="479"/>
                        <a:pt x="168" y="509"/>
                        <a:pt x="145" y="530"/>
                      </a:cubicBezTo>
                      <a:cubicBezTo>
                        <a:pt x="103" y="565"/>
                        <a:pt x="79" y="615"/>
                        <a:pt x="41" y="655"/>
                      </a:cubicBezTo>
                      <a:cubicBezTo>
                        <a:pt x="25" y="700"/>
                        <a:pt x="14" y="744"/>
                        <a:pt x="0" y="790"/>
                      </a:cubicBezTo>
                      <a:cubicBezTo>
                        <a:pt x="3" y="845"/>
                        <a:pt x="1" y="901"/>
                        <a:pt x="10" y="956"/>
                      </a:cubicBezTo>
                      <a:cubicBezTo>
                        <a:pt x="16" y="1000"/>
                        <a:pt x="110" y="1019"/>
                        <a:pt x="145" y="1029"/>
                      </a:cubicBezTo>
                      <a:cubicBezTo>
                        <a:pt x="230" y="1019"/>
                        <a:pt x="298" y="1010"/>
                        <a:pt x="363" y="946"/>
                      </a:cubicBezTo>
                      <a:cubicBezTo>
                        <a:pt x="419" y="889"/>
                        <a:pt x="461" y="825"/>
                        <a:pt x="540" y="800"/>
                      </a:cubicBezTo>
                      <a:cubicBezTo>
                        <a:pt x="682" y="805"/>
                        <a:pt x="809" y="805"/>
                        <a:pt x="945" y="842"/>
                      </a:cubicBezTo>
                      <a:cubicBezTo>
                        <a:pt x="985" y="867"/>
                        <a:pt x="1035" y="885"/>
                        <a:pt x="1080" y="904"/>
                      </a:cubicBezTo>
                      <a:cubicBezTo>
                        <a:pt x="1100" y="912"/>
                        <a:pt x="1121" y="918"/>
                        <a:pt x="1143" y="925"/>
                      </a:cubicBezTo>
                      <a:cubicBezTo>
                        <a:pt x="1153" y="928"/>
                        <a:pt x="1174" y="935"/>
                        <a:pt x="1174" y="935"/>
                      </a:cubicBezTo>
                      <a:cubicBezTo>
                        <a:pt x="1222" y="931"/>
                        <a:pt x="1270" y="930"/>
                        <a:pt x="1319" y="925"/>
                      </a:cubicBezTo>
                      <a:cubicBezTo>
                        <a:pt x="1333" y="923"/>
                        <a:pt x="1347" y="918"/>
                        <a:pt x="1361" y="914"/>
                      </a:cubicBezTo>
                      <a:cubicBezTo>
                        <a:pt x="1381" y="907"/>
                        <a:pt x="1423" y="894"/>
                        <a:pt x="1423" y="894"/>
                      </a:cubicBezTo>
                      <a:cubicBezTo>
                        <a:pt x="1464" y="866"/>
                        <a:pt x="1459" y="850"/>
                        <a:pt x="1486" y="810"/>
                      </a:cubicBezTo>
                      <a:cubicBezTo>
                        <a:pt x="1519" y="707"/>
                        <a:pt x="1509" y="589"/>
                        <a:pt x="1475" y="488"/>
                      </a:cubicBezTo>
                      <a:cubicBezTo>
                        <a:pt x="1447" y="318"/>
                        <a:pt x="1388" y="111"/>
                        <a:pt x="1205" y="52"/>
                      </a:cubicBezTo>
                      <a:cubicBezTo>
                        <a:pt x="1162" y="23"/>
                        <a:pt x="1118" y="11"/>
                        <a:pt x="1070" y="0"/>
                      </a:cubicBezTo>
                      <a:cubicBezTo>
                        <a:pt x="987" y="15"/>
                        <a:pt x="930" y="37"/>
                        <a:pt x="862" y="83"/>
                      </a:cubicBezTo>
                      <a:cubicBezTo>
                        <a:pt x="841" y="96"/>
                        <a:pt x="820" y="111"/>
                        <a:pt x="800" y="125"/>
                      </a:cubicBezTo>
                      <a:cubicBezTo>
                        <a:pt x="789" y="132"/>
                        <a:pt x="769" y="146"/>
                        <a:pt x="769" y="146"/>
                      </a:cubicBezTo>
                      <a:cubicBezTo>
                        <a:pt x="762" y="164"/>
                        <a:pt x="744" y="252"/>
                        <a:pt x="717" y="270"/>
                      </a:cubicBezTo>
                      <a:cubicBezTo>
                        <a:pt x="698" y="281"/>
                        <a:pt x="654" y="291"/>
                        <a:pt x="654" y="291"/>
                      </a:cubicBezTo>
                      <a:cubicBezTo>
                        <a:pt x="619" y="279"/>
                        <a:pt x="633" y="281"/>
                        <a:pt x="613" y="2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62" name="Text Box 19"/>
              <p:cNvSpPr txBox="1">
                <a:spLocks noChangeArrowheads="1"/>
              </p:cNvSpPr>
              <p:nvPr/>
            </p:nvSpPr>
            <p:spPr bwMode="auto">
              <a:xfrm>
                <a:off x="2707" y="829"/>
                <a:ext cx="225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GB" altLang="fr-FR" sz="1600" b="1">
                    <a:latin typeface="Times New Roman" pitchFamily="18" charset="0"/>
                  </a:rPr>
                  <a:t>I</a:t>
                </a:r>
                <a:r>
                  <a:rPr lang="en-GB" altLang="fr-FR" sz="1600" b="1" baseline="-25000">
                    <a:latin typeface="Times New Roman" pitchFamily="18" charset="0"/>
                  </a:rPr>
                  <a:t>T</a:t>
                </a:r>
                <a:endParaRPr lang="en-GB" altLang="fr-FR" sz="1600" b="1">
                  <a:latin typeface="Symbol" pitchFamily="18" charset="2"/>
                </a:endParaRPr>
              </a:p>
              <a:p>
                <a:r>
                  <a:rPr lang="en-GB" altLang="fr-FR" sz="1600" b="1">
                    <a:latin typeface="Symbol" pitchFamily="18" charset="2"/>
                  </a:rPr>
                  <a:t> </a:t>
                </a:r>
                <a:endParaRPr lang="en-GB" altLang="fr-FR" sz="1600"/>
              </a:p>
            </p:txBody>
          </p:sp>
          <p:sp>
            <p:nvSpPr>
              <p:cNvPr id="63" name="Text Box 20"/>
              <p:cNvSpPr txBox="1">
                <a:spLocks noChangeArrowheads="1"/>
              </p:cNvSpPr>
              <p:nvPr/>
            </p:nvSpPr>
            <p:spPr bwMode="auto">
              <a:xfrm>
                <a:off x="2245" y="618"/>
                <a:ext cx="1043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fr-FR" altLang="fr-FR" sz="1600" b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Detected</a:t>
                </a:r>
                <a:r>
                  <a:rPr lang="fr-FR" altLang="fr-FR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: </a:t>
                </a:r>
                <a:r>
                  <a:rPr lang="fr-FR" altLang="fr-FR" sz="1600" b="1" dirty="0">
                    <a:solidFill>
                      <a:srgbClr val="FF0000"/>
                    </a:solidFill>
                    <a:latin typeface="Times New Roman" pitchFamily="18" charset="0"/>
                  </a:rPr>
                  <a:t>I(Q)</a:t>
                </a:r>
                <a:endParaRPr lang="en-GB" altLang="fr-FR" sz="1600" b="1" dirty="0">
                  <a:solidFill>
                    <a:srgbClr val="FF0000"/>
                  </a:solidFill>
                  <a:latin typeface="Symbol" pitchFamily="18" charset="2"/>
                </a:endParaRPr>
              </a:p>
              <a:p>
                <a:r>
                  <a:rPr lang="en-GB" altLang="fr-FR" sz="1600" b="1" dirty="0">
                    <a:latin typeface="Symbol" pitchFamily="18" charset="2"/>
                  </a:rPr>
                  <a:t> </a:t>
                </a:r>
                <a:endParaRPr lang="en-GB" altLang="fr-FR" sz="1600" dirty="0"/>
              </a:p>
            </p:txBody>
          </p:sp>
        </p:grp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5718175" y="1125538"/>
              <a:ext cx="14287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6629400" y="838200"/>
              <a:ext cx="2270125" cy="1196975"/>
              <a:chOff x="4060" y="663"/>
              <a:chExt cx="1430" cy="754"/>
            </a:xfrm>
          </p:grpSpPr>
          <p:graphicFrame>
            <p:nvGraphicFramePr>
              <p:cNvPr id="46" name="Object 23"/>
              <p:cNvGraphicFramePr>
                <a:graphicFrameLocks noChangeAspect="1"/>
              </p:cNvGraphicFramePr>
              <p:nvPr/>
            </p:nvGraphicFramePr>
            <p:xfrm>
              <a:off x="4241" y="1071"/>
              <a:ext cx="546" cy="3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4" name="Equation" r:id="rId4" imgW="622030" imgH="393529" progId="Equation.3">
                      <p:embed/>
                    </p:oleObj>
                  </mc:Choice>
                  <mc:Fallback>
                    <p:oleObj name="Equation" r:id="rId4" imgW="622030" imgH="39352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41" y="1071"/>
                            <a:ext cx="546" cy="3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ject 24"/>
              <p:cNvGraphicFramePr>
                <a:graphicFrameLocks noChangeAspect="1"/>
              </p:cNvGraphicFramePr>
              <p:nvPr/>
            </p:nvGraphicFramePr>
            <p:xfrm>
              <a:off x="4876" y="799"/>
              <a:ext cx="614" cy="2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5" name="Equation" r:id="rId6" imgW="698197" imgH="266584" progId="Equation.3">
                      <p:embed/>
                    </p:oleObj>
                  </mc:Choice>
                  <mc:Fallback>
                    <p:oleObj name="Equation" r:id="rId6" imgW="698197" imgH="26658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76" y="799"/>
                            <a:ext cx="614" cy="23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25"/>
              <p:cNvGraphicFramePr>
                <a:graphicFrameLocks noChangeAspect="1"/>
              </p:cNvGraphicFramePr>
              <p:nvPr/>
            </p:nvGraphicFramePr>
            <p:xfrm>
              <a:off x="4306" y="663"/>
              <a:ext cx="168" cy="2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6" name="Equation" r:id="rId8" imgW="190335" imgH="266469" progId="Equation.3">
                      <p:embed/>
                    </p:oleObj>
                  </mc:Choice>
                  <mc:Fallback>
                    <p:oleObj name="Equation" r:id="rId8" imgW="190335" imgH="26646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06" y="663"/>
                            <a:ext cx="168" cy="23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" name="Line 26"/>
              <p:cNvSpPr>
                <a:spLocks noChangeShapeType="1"/>
              </p:cNvSpPr>
              <p:nvPr/>
            </p:nvSpPr>
            <p:spPr bwMode="auto">
              <a:xfrm>
                <a:off x="4060" y="1071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Line 27"/>
              <p:cNvSpPr>
                <a:spLocks noChangeShapeType="1"/>
              </p:cNvSpPr>
              <p:nvPr/>
            </p:nvSpPr>
            <p:spPr bwMode="auto">
              <a:xfrm flipV="1">
                <a:off x="4060" y="760"/>
                <a:ext cx="749" cy="31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28"/>
              <p:cNvSpPr>
                <a:spLocks noChangeShapeType="1"/>
              </p:cNvSpPr>
              <p:nvPr/>
            </p:nvSpPr>
            <p:spPr bwMode="auto">
              <a:xfrm flipH="1" flipV="1">
                <a:off x="4804" y="756"/>
                <a:ext cx="72" cy="315"/>
              </a:xfrm>
              <a:prstGeom prst="line">
                <a:avLst/>
              </a:prstGeom>
              <a:noFill/>
              <a:ln w="9525">
                <a:solidFill>
                  <a:srgbClr val="00CC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Freeform 29"/>
              <p:cNvSpPr>
                <a:spLocks/>
              </p:cNvSpPr>
              <p:nvPr/>
            </p:nvSpPr>
            <p:spPr bwMode="auto">
              <a:xfrm>
                <a:off x="4294" y="978"/>
                <a:ext cx="30" cy="90"/>
              </a:xfrm>
              <a:custGeom>
                <a:avLst/>
                <a:gdLst>
                  <a:gd name="T0" fmla="*/ 0 w 30"/>
                  <a:gd name="T1" fmla="*/ 0 h 90"/>
                  <a:gd name="T2" fmla="*/ 30 w 30"/>
                  <a:gd name="T3" fmla="*/ 90 h 9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0" h="90">
                    <a:moveTo>
                      <a:pt x="0" y="0"/>
                    </a:moveTo>
                    <a:cubicBezTo>
                      <a:pt x="23" y="35"/>
                      <a:pt x="30" y="47"/>
                      <a:pt x="30" y="9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" name="Text Box 30"/>
              <p:cNvSpPr txBox="1">
                <a:spLocks noChangeArrowheads="1"/>
              </p:cNvSpPr>
              <p:nvPr/>
            </p:nvSpPr>
            <p:spPr bwMode="auto">
              <a:xfrm>
                <a:off x="4284" y="917"/>
                <a:ext cx="21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fr-FR" sz="1200" b="1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l-GR" sz="1200" b="1">
                    <a:latin typeface="Times New Roman" pitchFamily="18" charset="0"/>
                    <a:cs typeface="Times New Roman" pitchFamily="18" charset="0"/>
                  </a:rPr>
                  <a:t>θ</a:t>
                </a:r>
              </a:p>
            </p:txBody>
          </p:sp>
        </p:grpSp>
        <p:sp>
          <p:nvSpPr>
            <p:cNvPr id="8" name="Text Box 31"/>
            <p:cNvSpPr txBox="1">
              <a:spLocks noChangeArrowheads="1"/>
            </p:cNvSpPr>
            <p:nvPr/>
          </p:nvSpPr>
          <p:spPr bwMode="auto">
            <a:xfrm>
              <a:off x="1712913" y="2085975"/>
              <a:ext cx="1841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fr-FR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39"/>
            <p:cNvSpPr txBox="1">
              <a:spLocks noChangeArrowheads="1"/>
            </p:cNvSpPr>
            <p:nvPr/>
          </p:nvSpPr>
          <p:spPr bwMode="auto">
            <a:xfrm>
              <a:off x="5621338" y="2349500"/>
              <a:ext cx="1068387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fr-FR" sz="1400" b="1">
                  <a:latin typeface="Times New Roman" pitchFamily="18" charset="0"/>
                  <a:cs typeface="Times New Roman" pitchFamily="18" charset="0"/>
                </a:rPr>
                <a:t>2D detector</a:t>
              </a:r>
              <a:endParaRPr 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" name="Group 68"/>
            <p:cNvGrpSpPr>
              <a:grpSpLocks/>
            </p:cNvGrpSpPr>
            <p:nvPr/>
          </p:nvGrpSpPr>
          <p:grpSpPr bwMode="auto">
            <a:xfrm>
              <a:off x="6773858" y="2085975"/>
              <a:ext cx="2370135" cy="3810000"/>
              <a:chOff x="4267" y="1314"/>
              <a:chExt cx="1493" cy="2400"/>
            </a:xfrm>
          </p:grpSpPr>
          <p:grpSp>
            <p:nvGrpSpPr>
              <p:cNvPr id="38" name="Group 32"/>
              <p:cNvGrpSpPr>
                <a:grpSpLocks/>
              </p:cNvGrpSpPr>
              <p:nvPr/>
            </p:nvGrpSpPr>
            <p:grpSpPr bwMode="auto">
              <a:xfrm>
                <a:off x="4267" y="2025"/>
                <a:ext cx="1493" cy="1689"/>
                <a:chOff x="3738" y="1503"/>
                <a:chExt cx="1493" cy="1689"/>
              </a:xfrm>
            </p:grpSpPr>
            <p:sp>
              <p:nvSpPr>
                <p:cNvPr id="41" name="Freeform 33"/>
                <p:cNvSpPr>
                  <a:spLocks/>
                </p:cNvSpPr>
                <p:nvPr/>
              </p:nvSpPr>
              <p:spPr bwMode="auto">
                <a:xfrm rot="-5400000">
                  <a:off x="4135" y="1910"/>
                  <a:ext cx="1208" cy="804"/>
                </a:xfrm>
                <a:custGeom>
                  <a:avLst/>
                  <a:gdLst>
                    <a:gd name="T0" fmla="*/ 661 w 1633"/>
                    <a:gd name="T1" fmla="*/ 0 h 1153"/>
                    <a:gd name="T2" fmla="*/ 648 w 1633"/>
                    <a:gd name="T3" fmla="*/ 10 h 1153"/>
                    <a:gd name="T4" fmla="*/ 628 w 1633"/>
                    <a:gd name="T5" fmla="*/ 27 h 1153"/>
                    <a:gd name="T6" fmla="*/ 596 w 1633"/>
                    <a:gd name="T7" fmla="*/ 38 h 1153"/>
                    <a:gd name="T8" fmla="*/ 557 w 1633"/>
                    <a:gd name="T9" fmla="*/ 49 h 1153"/>
                    <a:gd name="T10" fmla="*/ 519 w 1633"/>
                    <a:gd name="T11" fmla="*/ 54 h 1153"/>
                    <a:gd name="T12" fmla="*/ 466 w 1633"/>
                    <a:gd name="T13" fmla="*/ 65 h 1153"/>
                    <a:gd name="T14" fmla="*/ 414 w 1633"/>
                    <a:gd name="T15" fmla="*/ 70 h 1153"/>
                    <a:gd name="T16" fmla="*/ 362 w 1633"/>
                    <a:gd name="T17" fmla="*/ 81 h 1153"/>
                    <a:gd name="T18" fmla="*/ 317 w 1633"/>
                    <a:gd name="T19" fmla="*/ 87 h 1153"/>
                    <a:gd name="T20" fmla="*/ 266 w 1633"/>
                    <a:gd name="T21" fmla="*/ 98 h 1153"/>
                    <a:gd name="T22" fmla="*/ 226 w 1633"/>
                    <a:gd name="T23" fmla="*/ 103 h 1153"/>
                    <a:gd name="T24" fmla="*/ 188 w 1633"/>
                    <a:gd name="T25" fmla="*/ 114 h 1153"/>
                    <a:gd name="T26" fmla="*/ 162 w 1633"/>
                    <a:gd name="T27" fmla="*/ 125 h 1153"/>
                    <a:gd name="T28" fmla="*/ 149 w 1633"/>
                    <a:gd name="T29" fmla="*/ 136 h 1153"/>
                    <a:gd name="T30" fmla="*/ 142 w 1633"/>
                    <a:gd name="T31" fmla="*/ 146 h 1153"/>
                    <a:gd name="T32" fmla="*/ 149 w 1633"/>
                    <a:gd name="T33" fmla="*/ 158 h 1153"/>
                    <a:gd name="T34" fmla="*/ 175 w 1633"/>
                    <a:gd name="T35" fmla="*/ 184 h 1153"/>
                    <a:gd name="T36" fmla="*/ 188 w 1633"/>
                    <a:gd name="T37" fmla="*/ 201 h 1153"/>
                    <a:gd name="T38" fmla="*/ 195 w 1633"/>
                    <a:gd name="T39" fmla="*/ 222 h 1153"/>
                    <a:gd name="T40" fmla="*/ 188 w 1633"/>
                    <a:gd name="T41" fmla="*/ 234 h 1153"/>
                    <a:gd name="T42" fmla="*/ 181 w 1633"/>
                    <a:gd name="T43" fmla="*/ 250 h 1153"/>
                    <a:gd name="T44" fmla="*/ 169 w 1633"/>
                    <a:gd name="T45" fmla="*/ 261 h 1153"/>
                    <a:gd name="T46" fmla="*/ 155 w 1633"/>
                    <a:gd name="T47" fmla="*/ 271 h 1153"/>
                    <a:gd name="T48" fmla="*/ 136 w 1633"/>
                    <a:gd name="T49" fmla="*/ 282 h 1153"/>
                    <a:gd name="T50" fmla="*/ 98 w 1633"/>
                    <a:gd name="T51" fmla="*/ 304 h 1153"/>
                    <a:gd name="T52" fmla="*/ 52 w 1633"/>
                    <a:gd name="T53" fmla="*/ 326 h 1153"/>
                    <a:gd name="T54" fmla="*/ 33 w 1633"/>
                    <a:gd name="T55" fmla="*/ 342 h 1153"/>
                    <a:gd name="T56" fmla="*/ 20 w 1633"/>
                    <a:gd name="T57" fmla="*/ 353 h 1153"/>
                    <a:gd name="T58" fmla="*/ 7 w 1633"/>
                    <a:gd name="T59" fmla="*/ 369 h 1153"/>
                    <a:gd name="T60" fmla="*/ 0 w 1633"/>
                    <a:gd name="T61" fmla="*/ 390 h 1153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633" h="1153">
                      <a:moveTo>
                        <a:pt x="1632" y="0"/>
                      </a:moveTo>
                      <a:lnTo>
                        <a:pt x="1600" y="32"/>
                      </a:lnTo>
                      <a:lnTo>
                        <a:pt x="1552" y="80"/>
                      </a:lnTo>
                      <a:lnTo>
                        <a:pt x="1472" y="112"/>
                      </a:lnTo>
                      <a:lnTo>
                        <a:pt x="1376" y="144"/>
                      </a:lnTo>
                      <a:lnTo>
                        <a:pt x="1280" y="160"/>
                      </a:lnTo>
                      <a:lnTo>
                        <a:pt x="1152" y="192"/>
                      </a:lnTo>
                      <a:lnTo>
                        <a:pt x="1024" y="208"/>
                      </a:lnTo>
                      <a:lnTo>
                        <a:pt x="896" y="240"/>
                      </a:lnTo>
                      <a:lnTo>
                        <a:pt x="784" y="256"/>
                      </a:lnTo>
                      <a:lnTo>
                        <a:pt x="656" y="288"/>
                      </a:lnTo>
                      <a:lnTo>
                        <a:pt x="560" y="304"/>
                      </a:lnTo>
                      <a:lnTo>
                        <a:pt x="464" y="336"/>
                      </a:lnTo>
                      <a:lnTo>
                        <a:pt x="400" y="368"/>
                      </a:lnTo>
                      <a:lnTo>
                        <a:pt x="368" y="400"/>
                      </a:lnTo>
                      <a:lnTo>
                        <a:pt x="352" y="432"/>
                      </a:lnTo>
                      <a:lnTo>
                        <a:pt x="368" y="464"/>
                      </a:lnTo>
                      <a:lnTo>
                        <a:pt x="432" y="544"/>
                      </a:lnTo>
                      <a:lnTo>
                        <a:pt x="464" y="592"/>
                      </a:lnTo>
                      <a:lnTo>
                        <a:pt x="480" y="656"/>
                      </a:lnTo>
                      <a:lnTo>
                        <a:pt x="464" y="688"/>
                      </a:lnTo>
                      <a:lnTo>
                        <a:pt x="448" y="736"/>
                      </a:lnTo>
                      <a:lnTo>
                        <a:pt x="416" y="768"/>
                      </a:lnTo>
                      <a:lnTo>
                        <a:pt x="384" y="800"/>
                      </a:lnTo>
                      <a:lnTo>
                        <a:pt x="336" y="832"/>
                      </a:lnTo>
                      <a:lnTo>
                        <a:pt x="240" y="896"/>
                      </a:lnTo>
                      <a:lnTo>
                        <a:pt x="128" y="960"/>
                      </a:lnTo>
                      <a:lnTo>
                        <a:pt x="80" y="1008"/>
                      </a:lnTo>
                      <a:lnTo>
                        <a:pt x="48" y="1040"/>
                      </a:lnTo>
                      <a:lnTo>
                        <a:pt x="16" y="1088"/>
                      </a:lnTo>
                      <a:lnTo>
                        <a:pt x="0" y="1152"/>
                      </a:lnTo>
                    </a:path>
                  </a:pathLst>
                </a:custGeom>
                <a:noFill/>
                <a:ln w="38100" cap="rnd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" name="Line 34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3561" y="2296"/>
                  <a:ext cx="136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3" name="Line 35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9" y="2454"/>
                  <a:ext cx="0" cy="100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738" y="1503"/>
                  <a:ext cx="455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r>
                    <a:rPr lang="en-GB" altLang="fr-FR" sz="1400" b="1">
                      <a:latin typeface="Times New Roman" pitchFamily="18" charset="0"/>
                    </a:rPr>
                    <a:t>Ln ( I )</a:t>
                  </a:r>
                </a:p>
              </p:txBody>
            </p:sp>
            <p:sp>
              <p:nvSpPr>
                <p:cNvPr id="45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4371" y="3000"/>
                  <a:ext cx="759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r>
                    <a:rPr lang="en-GB" altLang="fr-FR" sz="1400" b="1">
                      <a:latin typeface="Times New Roman" pitchFamily="18" charset="0"/>
                    </a:rPr>
                    <a:t>Q=4</a:t>
                  </a:r>
                  <a:r>
                    <a:rPr lang="el-GR" altLang="fr-FR" sz="1400" b="1"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  <a:r>
                    <a:rPr lang="en-GB" altLang="fr-FR" sz="1400" b="1"/>
                    <a:t> </a:t>
                  </a:r>
                  <a:r>
                    <a:rPr lang="en-GB" altLang="fr-FR" sz="1400" b="1">
                      <a:latin typeface="Times New Roman" pitchFamily="18" charset="0"/>
                    </a:rPr>
                    <a:t>sin</a:t>
                  </a:r>
                  <a:r>
                    <a:rPr lang="en-GB" altLang="fr-FR" sz="1400" b="1">
                      <a:latin typeface="Symbol" pitchFamily="18" charset="2"/>
                    </a:rPr>
                    <a:t>q</a:t>
                  </a:r>
                  <a:r>
                    <a:rPr lang="en-GB" altLang="fr-FR" sz="1400" b="1">
                      <a:latin typeface="Times New Roman" pitchFamily="18" charset="0"/>
                    </a:rPr>
                    <a:t> / </a:t>
                  </a:r>
                  <a:r>
                    <a:rPr lang="en-GB" altLang="fr-FR" sz="1400" b="1">
                      <a:latin typeface="Symbol" pitchFamily="18" charset="2"/>
                    </a:rPr>
                    <a:t>l</a:t>
                  </a:r>
                  <a:endParaRPr lang="en-GB" altLang="fr-FR" sz="1400" b="1"/>
                </a:p>
              </p:txBody>
            </p:sp>
          </p:grpSp>
          <p:sp>
            <p:nvSpPr>
              <p:cNvPr id="39" name="AutoShape 40"/>
              <p:cNvSpPr>
                <a:spLocks noChangeArrowheads="1"/>
              </p:cNvSpPr>
              <p:nvPr/>
            </p:nvSpPr>
            <p:spPr bwMode="auto">
              <a:xfrm rot="2904164">
                <a:off x="4084" y="1599"/>
                <a:ext cx="817" cy="272"/>
              </a:xfrm>
              <a:prstGeom prst="rightArrow">
                <a:avLst>
                  <a:gd name="adj1" fmla="val 50000"/>
                  <a:gd name="adj2" fmla="val 75092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0" name="Text Box 41"/>
              <p:cNvSpPr txBox="1">
                <a:spLocks noChangeArrowheads="1"/>
              </p:cNvSpPr>
              <p:nvPr/>
            </p:nvSpPr>
            <p:spPr bwMode="auto">
              <a:xfrm>
                <a:off x="4667" y="1314"/>
                <a:ext cx="1018" cy="7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sz="1400" b="1" dirty="0">
                    <a:latin typeface="Times New Roman" pitchFamily="18" charset="0"/>
                    <a:cs typeface="Times New Roman" pitchFamily="18" charset="0"/>
                  </a:rPr>
                  <a:t>Radial </a:t>
                </a:r>
                <a:r>
                  <a:rPr lang="fr-FR" sz="1400" b="1" dirty="0" err="1" smtClean="0">
                    <a:latin typeface="Times New Roman" pitchFamily="18" charset="0"/>
                    <a:cs typeface="Times New Roman" pitchFamily="18" charset="0"/>
                  </a:rPr>
                  <a:t>average</a:t>
                </a:r>
                <a:endParaRPr lang="fr-FR" sz="14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eaLnBrk="1" hangingPunct="1"/>
                <a:r>
                  <a:rPr lang="fr-FR" sz="1400" b="1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  <a:p>
                <a:pPr algn="ctr" eaLnBrk="1" hangingPunct="1"/>
                <a:r>
                  <a:rPr lang="fr-FR" sz="1400" b="1" dirty="0" smtClean="0">
                    <a:latin typeface="Times New Roman" pitchFamily="18" charset="0"/>
                    <a:cs typeface="Times New Roman" pitchFamily="18" charset="0"/>
                  </a:rPr>
                  <a:t>buffer </a:t>
                </a:r>
                <a:r>
                  <a:rPr lang="fr-FR" sz="1400" b="1" dirty="0" err="1" smtClean="0">
                    <a:latin typeface="Times New Roman" pitchFamily="18" charset="0"/>
                    <a:cs typeface="Times New Roman" pitchFamily="18" charset="0"/>
                  </a:rPr>
                  <a:t>subtraction</a:t>
                </a:r>
                <a:endParaRPr lang="fr-FR" sz="14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eaLnBrk="1" hangingPunct="1"/>
                <a:r>
                  <a:rPr lang="fr-FR" sz="1400" b="1" dirty="0" smtClean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rPr>
                  <a:t>(Foxtrot application)</a:t>
                </a:r>
                <a:endParaRPr lang="en-US" sz="1400" b="1" dirty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>
              <a:off x="250825" y="188913"/>
              <a:ext cx="1296988" cy="1271587"/>
              <a:chOff x="2017" y="1616"/>
              <a:chExt cx="1433" cy="1405"/>
            </a:xfrm>
          </p:grpSpPr>
          <p:sp>
            <p:nvSpPr>
              <p:cNvPr id="24" name="Oval 49"/>
              <p:cNvSpPr>
                <a:spLocks noChangeArrowheads="1"/>
              </p:cNvSpPr>
              <p:nvPr/>
            </p:nvSpPr>
            <p:spPr bwMode="auto">
              <a:xfrm>
                <a:off x="3277" y="2130"/>
                <a:ext cx="173" cy="2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" name="Line 50"/>
              <p:cNvSpPr>
                <a:spLocks noChangeShapeType="1"/>
              </p:cNvSpPr>
              <p:nvPr/>
            </p:nvSpPr>
            <p:spPr bwMode="auto">
              <a:xfrm flipH="1" flipV="1">
                <a:off x="2136" y="2089"/>
                <a:ext cx="1218" cy="159"/>
              </a:xfrm>
              <a:prstGeom prst="line">
                <a:avLst/>
              </a:prstGeom>
              <a:noFill/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AutoShape 51" descr="Marbre blanc"/>
              <p:cNvSpPr>
                <a:spLocks noChangeArrowheads="1"/>
              </p:cNvSpPr>
              <p:nvPr/>
            </p:nvSpPr>
            <p:spPr bwMode="auto">
              <a:xfrm>
                <a:off x="2064" y="1661"/>
                <a:ext cx="908" cy="785"/>
              </a:xfrm>
              <a:prstGeom prst="triangle">
                <a:avLst>
                  <a:gd name="adj" fmla="val 50000"/>
                </a:avLst>
              </a:prstGeom>
              <a:blipFill dpi="0" rotWithShape="1">
                <a:blip r:embed="rId10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AutoShape 52"/>
              <p:cNvSpPr>
                <a:spLocks noChangeArrowheads="1"/>
              </p:cNvSpPr>
              <p:nvPr/>
            </p:nvSpPr>
            <p:spPr bwMode="auto">
              <a:xfrm>
                <a:off x="2454" y="1842"/>
                <a:ext cx="136" cy="118"/>
              </a:xfrm>
              <a:prstGeom prst="hexagon">
                <a:avLst>
                  <a:gd name="adj" fmla="val 28814"/>
                  <a:gd name="vf" fmla="val 115470"/>
                </a:avLst>
              </a:prstGeom>
              <a:solidFill>
                <a:srgbClr val="37D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Oval 53"/>
              <p:cNvSpPr>
                <a:spLocks noChangeArrowheads="1"/>
              </p:cNvSpPr>
              <p:nvPr/>
            </p:nvSpPr>
            <p:spPr bwMode="auto">
              <a:xfrm>
                <a:off x="2200" y="2251"/>
                <a:ext cx="136" cy="136"/>
              </a:xfrm>
              <a:prstGeom prst="ellipse">
                <a:avLst/>
              </a:prstGeom>
              <a:solidFill>
                <a:srgbClr val="37D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" name="Rectangle 54"/>
              <p:cNvSpPr>
                <a:spLocks noChangeArrowheads="1"/>
              </p:cNvSpPr>
              <p:nvPr/>
            </p:nvSpPr>
            <p:spPr bwMode="auto">
              <a:xfrm>
                <a:off x="2699" y="2261"/>
                <a:ext cx="115" cy="115"/>
              </a:xfrm>
              <a:prstGeom prst="rect">
                <a:avLst/>
              </a:prstGeom>
              <a:solidFill>
                <a:srgbClr val="37D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Line 55"/>
              <p:cNvSpPr>
                <a:spLocks noChangeShapeType="1"/>
              </p:cNvSpPr>
              <p:nvPr/>
            </p:nvSpPr>
            <p:spPr bwMode="auto">
              <a:xfrm flipH="1">
                <a:off x="2576" y="2132"/>
                <a:ext cx="814" cy="16"/>
              </a:xfrm>
              <a:prstGeom prst="line">
                <a:avLst/>
              </a:prstGeom>
              <a:noFill/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Line 56"/>
              <p:cNvSpPr>
                <a:spLocks noChangeShapeType="1"/>
              </p:cNvSpPr>
              <p:nvPr/>
            </p:nvSpPr>
            <p:spPr bwMode="auto">
              <a:xfrm flipH="1" flipV="1">
                <a:off x="2568" y="2150"/>
                <a:ext cx="754" cy="201"/>
              </a:xfrm>
              <a:prstGeom prst="line">
                <a:avLst/>
              </a:prstGeom>
              <a:noFill/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Text Box 57"/>
              <p:cNvSpPr txBox="1">
                <a:spLocks noChangeArrowheads="1"/>
              </p:cNvSpPr>
              <p:nvPr/>
            </p:nvSpPr>
            <p:spPr bwMode="auto">
              <a:xfrm>
                <a:off x="2017" y="2388"/>
                <a:ext cx="1135" cy="3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600" b="1" i="1">
                    <a:solidFill>
                      <a:srgbClr val="FFCC00"/>
                    </a:solidFill>
                  </a:rPr>
                  <a:t>SWING</a:t>
                </a:r>
              </a:p>
            </p:txBody>
          </p:sp>
          <p:sp>
            <p:nvSpPr>
              <p:cNvPr id="33" name="AutoShape 58"/>
              <p:cNvSpPr>
                <a:spLocks noChangeArrowheads="1"/>
              </p:cNvSpPr>
              <p:nvPr/>
            </p:nvSpPr>
            <p:spPr bwMode="auto">
              <a:xfrm rot="-4973013">
                <a:off x="2842" y="1848"/>
                <a:ext cx="189" cy="692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 w="9525">
                <a:solidFill>
                  <a:srgbClr val="FFCC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" name="Line 59"/>
              <p:cNvSpPr>
                <a:spLocks noChangeShapeType="1"/>
              </p:cNvSpPr>
              <p:nvPr/>
            </p:nvSpPr>
            <p:spPr bwMode="auto">
              <a:xfrm flipV="1">
                <a:off x="3282" y="2146"/>
                <a:ext cx="32" cy="30"/>
              </a:xfrm>
              <a:prstGeom prst="line">
                <a:avLst/>
              </a:prstGeom>
              <a:noFill/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Line 60"/>
              <p:cNvSpPr>
                <a:spLocks noChangeShapeType="1"/>
              </p:cNvSpPr>
              <p:nvPr/>
            </p:nvSpPr>
            <p:spPr bwMode="auto">
              <a:xfrm flipH="1" flipV="1">
                <a:off x="3258" y="2294"/>
                <a:ext cx="38" cy="42"/>
              </a:xfrm>
              <a:prstGeom prst="line">
                <a:avLst/>
              </a:prstGeom>
              <a:noFill/>
              <a:ln w="3810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WordArt 6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018" y="1616"/>
                <a:ext cx="998" cy="1405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/>
                <a:r>
                  <a:rPr lang="fr-FR" sz="3600" kern="10">
                    <a:ln w="15875">
                      <a:solidFill>
                        <a:srgbClr val="FFCC00"/>
                      </a:solidFill>
                      <a:round/>
                      <a:headEnd/>
                      <a:tailEnd/>
                    </a:ln>
                    <a:solidFill>
                      <a:srgbClr val="37D9FF"/>
                    </a:solidFill>
                    <a:latin typeface="Arial"/>
                    <a:cs typeface="Arial"/>
                  </a:rPr>
                  <a:t>SAXS - WAXS - GISAXS</a:t>
                </a:r>
              </a:p>
            </p:txBody>
          </p:sp>
          <p:sp>
            <p:nvSpPr>
              <p:cNvPr id="37" name="Rectangle 62"/>
              <p:cNvSpPr>
                <a:spLocks noChangeArrowheads="1"/>
              </p:cNvSpPr>
              <p:nvPr/>
            </p:nvSpPr>
            <p:spPr bwMode="auto">
              <a:xfrm>
                <a:off x="3348" y="2236"/>
                <a:ext cx="23" cy="23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rgbClr val="FFCC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pic>
          <p:nvPicPr>
            <p:cNvPr id="14" name="Picture 167" descr="Synchrotron01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8138">
              <a:off x="374674" y="1470980"/>
              <a:ext cx="1299717" cy="97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69"/>
            <p:cNvGrpSpPr>
              <a:grpSpLocks/>
            </p:cNvGrpSpPr>
            <p:nvPr/>
          </p:nvGrpSpPr>
          <p:grpSpPr bwMode="auto">
            <a:xfrm rot="17983353">
              <a:off x="830489" y="4268826"/>
              <a:ext cx="2324100" cy="2519363"/>
              <a:chOff x="3848" y="2379"/>
              <a:chExt cx="1464" cy="1587"/>
            </a:xfrm>
          </p:grpSpPr>
          <p:pic>
            <p:nvPicPr>
              <p:cNvPr id="22" name="Picture 45" descr="GDs1f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359" t="7945" r="41000" b="4536"/>
              <a:stretch>
                <a:fillRect/>
              </a:stretch>
            </p:blipFill>
            <p:spPr bwMode="auto">
              <a:xfrm rot="19816647">
                <a:off x="3848" y="2379"/>
                <a:ext cx="495" cy="1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AutoShape 46"/>
              <p:cNvSpPr>
                <a:spLocks noChangeArrowheads="1"/>
              </p:cNvSpPr>
              <p:nvPr/>
            </p:nvSpPr>
            <p:spPr bwMode="auto">
              <a:xfrm rot="2115596" flipH="1">
                <a:off x="4719" y="3673"/>
                <a:ext cx="593" cy="185"/>
              </a:xfrm>
              <a:prstGeom prst="rightArrow">
                <a:avLst>
                  <a:gd name="adj1" fmla="val 50000"/>
                  <a:gd name="adj2" fmla="val 92027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6" name="Freeform 33"/>
            <p:cNvSpPr>
              <a:spLocks/>
            </p:cNvSpPr>
            <p:nvPr/>
          </p:nvSpPr>
          <p:spPr bwMode="auto">
            <a:xfrm rot="16200000">
              <a:off x="7403155" y="3851925"/>
              <a:ext cx="1917700" cy="1276350"/>
            </a:xfrm>
            <a:custGeom>
              <a:avLst/>
              <a:gdLst>
                <a:gd name="T0" fmla="*/ 661 w 1633"/>
                <a:gd name="T1" fmla="*/ 0 h 1153"/>
                <a:gd name="T2" fmla="*/ 648 w 1633"/>
                <a:gd name="T3" fmla="*/ 10 h 1153"/>
                <a:gd name="T4" fmla="*/ 628 w 1633"/>
                <a:gd name="T5" fmla="*/ 27 h 1153"/>
                <a:gd name="T6" fmla="*/ 596 w 1633"/>
                <a:gd name="T7" fmla="*/ 38 h 1153"/>
                <a:gd name="T8" fmla="*/ 557 w 1633"/>
                <a:gd name="T9" fmla="*/ 49 h 1153"/>
                <a:gd name="T10" fmla="*/ 519 w 1633"/>
                <a:gd name="T11" fmla="*/ 54 h 1153"/>
                <a:gd name="T12" fmla="*/ 466 w 1633"/>
                <a:gd name="T13" fmla="*/ 65 h 1153"/>
                <a:gd name="T14" fmla="*/ 414 w 1633"/>
                <a:gd name="T15" fmla="*/ 70 h 1153"/>
                <a:gd name="T16" fmla="*/ 362 w 1633"/>
                <a:gd name="T17" fmla="*/ 81 h 1153"/>
                <a:gd name="T18" fmla="*/ 317 w 1633"/>
                <a:gd name="T19" fmla="*/ 87 h 1153"/>
                <a:gd name="T20" fmla="*/ 266 w 1633"/>
                <a:gd name="T21" fmla="*/ 98 h 1153"/>
                <a:gd name="T22" fmla="*/ 226 w 1633"/>
                <a:gd name="T23" fmla="*/ 103 h 1153"/>
                <a:gd name="T24" fmla="*/ 188 w 1633"/>
                <a:gd name="T25" fmla="*/ 114 h 1153"/>
                <a:gd name="T26" fmla="*/ 162 w 1633"/>
                <a:gd name="T27" fmla="*/ 125 h 1153"/>
                <a:gd name="T28" fmla="*/ 149 w 1633"/>
                <a:gd name="T29" fmla="*/ 136 h 1153"/>
                <a:gd name="T30" fmla="*/ 142 w 1633"/>
                <a:gd name="T31" fmla="*/ 146 h 1153"/>
                <a:gd name="T32" fmla="*/ 149 w 1633"/>
                <a:gd name="T33" fmla="*/ 158 h 1153"/>
                <a:gd name="T34" fmla="*/ 175 w 1633"/>
                <a:gd name="T35" fmla="*/ 184 h 1153"/>
                <a:gd name="T36" fmla="*/ 188 w 1633"/>
                <a:gd name="T37" fmla="*/ 201 h 1153"/>
                <a:gd name="T38" fmla="*/ 195 w 1633"/>
                <a:gd name="T39" fmla="*/ 222 h 1153"/>
                <a:gd name="T40" fmla="*/ 188 w 1633"/>
                <a:gd name="T41" fmla="*/ 234 h 1153"/>
                <a:gd name="T42" fmla="*/ 181 w 1633"/>
                <a:gd name="T43" fmla="*/ 250 h 1153"/>
                <a:gd name="T44" fmla="*/ 169 w 1633"/>
                <a:gd name="T45" fmla="*/ 261 h 1153"/>
                <a:gd name="T46" fmla="*/ 155 w 1633"/>
                <a:gd name="T47" fmla="*/ 271 h 1153"/>
                <a:gd name="T48" fmla="*/ 136 w 1633"/>
                <a:gd name="T49" fmla="*/ 282 h 1153"/>
                <a:gd name="T50" fmla="*/ 98 w 1633"/>
                <a:gd name="T51" fmla="*/ 304 h 1153"/>
                <a:gd name="T52" fmla="*/ 52 w 1633"/>
                <a:gd name="T53" fmla="*/ 326 h 1153"/>
                <a:gd name="T54" fmla="*/ 33 w 1633"/>
                <a:gd name="T55" fmla="*/ 342 h 1153"/>
                <a:gd name="T56" fmla="*/ 20 w 1633"/>
                <a:gd name="T57" fmla="*/ 353 h 1153"/>
                <a:gd name="T58" fmla="*/ 7 w 1633"/>
                <a:gd name="T59" fmla="*/ 369 h 1153"/>
                <a:gd name="T60" fmla="*/ 0 w 1633"/>
                <a:gd name="T61" fmla="*/ 390 h 11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33" h="1153">
                  <a:moveTo>
                    <a:pt x="1632" y="0"/>
                  </a:moveTo>
                  <a:lnTo>
                    <a:pt x="1600" y="32"/>
                  </a:lnTo>
                  <a:lnTo>
                    <a:pt x="1552" y="80"/>
                  </a:lnTo>
                  <a:lnTo>
                    <a:pt x="1472" y="112"/>
                  </a:lnTo>
                  <a:lnTo>
                    <a:pt x="1376" y="144"/>
                  </a:lnTo>
                  <a:lnTo>
                    <a:pt x="1280" y="160"/>
                  </a:lnTo>
                  <a:lnTo>
                    <a:pt x="1152" y="192"/>
                  </a:lnTo>
                  <a:lnTo>
                    <a:pt x="1024" y="208"/>
                  </a:lnTo>
                  <a:lnTo>
                    <a:pt x="896" y="240"/>
                  </a:lnTo>
                  <a:lnTo>
                    <a:pt x="784" y="256"/>
                  </a:lnTo>
                  <a:lnTo>
                    <a:pt x="656" y="288"/>
                  </a:lnTo>
                  <a:lnTo>
                    <a:pt x="560" y="304"/>
                  </a:lnTo>
                  <a:lnTo>
                    <a:pt x="464" y="336"/>
                  </a:lnTo>
                  <a:lnTo>
                    <a:pt x="400" y="368"/>
                  </a:lnTo>
                  <a:lnTo>
                    <a:pt x="368" y="400"/>
                  </a:lnTo>
                  <a:lnTo>
                    <a:pt x="352" y="432"/>
                  </a:lnTo>
                  <a:lnTo>
                    <a:pt x="368" y="464"/>
                  </a:lnTo>
                  <a:lnTo>
                    <a:pt x="432" y="544"/>
                  </a:lnTo>
                  <a:lnTo>
                    <a:pt x="464" y="592"/>
                  </a:lnTo>
                  <a:lnTo>
                    <a:pt x="480" y="656"/>
                  </a:lnTo>
                  <a:lnTo>
                    <a:pt x="464" y="688"/>
                  </a:lnTo>
                  <a:lnTo>
                    <a:pt x="448" y="736"/>
                  </a:lnTo>
                  <a:lnTo>
                    <a:pt x="416" y="768"/>
                  </a:lnTo>
                  <a:lnTo>
                    <a:pt x="384" y="800"/>
                  </a:lnTo>
                  <a:lnTo>
                    <a:pt x="336" y="832"/>
                  </a:lnTo>
                  <a:lnTo>
                    <a:pt x="240" y="896"/>
                  </a:lnTo>
                  <a:lnTo>
                    <a:pt x="128" y="960"/>
                  </a:lnTo>
                  <a:lnTo>
                    <a:pt x="80" y="1008"/>
                  </a:lnTo>
                  <a:lnTo>
                    <a:pt x="48" y="1040"/>
                  </a:lnTo>
                  <a:lnTo>
                    <a:pt x="16" y="1088"/>
                  </a:lnTo>
                  <a:lnTo>
                    <a:pt x="0" y="1152"/>
                  </a:lnTo>
                </a:path>
              </a:pathLst>
            </a:custGeom>
            <a:noFill/>
            <a:ln w="25400" cap="rnd" cmpd="sng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815" y="2206625"/>
              <a:ext cx="3464719" cy="26838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228" y="3771106"/>
              <a:ext cx="3204027" cy="1925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AutoShape 46"/>
            <p:cNvSpPr>
              <a:spLocks noChangeArrowheads="1"/>
            </p:cNvSpPr>
            <p:nvPr/>
          </p:nvSpPr>
          <p:spPr bwMode="auto">
            <a:xfrm rot="10044909">
              <a:off x="6444456" y="4286648"/>
              <a:ext cx="1081088" cy="293688"/>
            </a:xfrm>
            <a:prstGeom prst="rightArrow">
              <a:avLst>
                <a:gd name="adj1" fmla="val 50000"/>
                <a:gd name="adj2" fmla="val 9202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AutoShape 46"/>
            <p:cNvSpPr>
              <a:spLocks noChangeArrowheads="1"/>
            </p:cNvSpPr>
            <p:nvPr/>
          </p:nvSpPr>
          <p:spPr bwMode="auto">
            <a:xfrm rot="8448100" flipH="1">
              <a:off x="2893719" y="2129893"/>
              <a:ext cx="941388" cy="293688"/>
            </a:xfrm>
            <a:prstGeom prst="rightArrow">
              <a:avLst>
                <a:gd name="adj1" fmla="val 50000"/>
                <a:gd name="adj2" fmla="val 9202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7954" y="5553076"/>
              <a:ext cx="225677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(ATSAS suite of programs)</a:t>
              </a:r>
              <a:endParaRPr lang="en-US" sz="1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Ellipse 2"/>
          <p:cNvSpPr/>
          <p:nvPr/>
        </p:nvSpPr>
        <p:spPr bwMode="auto">
          <a:xfrm>
            <a:off x="244929" y="930583"/>
            <a:ext cx="6364785" cy="204121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Ellipse 71"/>
          <p:cNvSpPr/>
          <p:nvPr/>
        </p:nvSpPr>
        <p:spPr bwMode="auto">
          <a:xfrm>
            <a:off x="6294024" y="2531591"/>
            <a:ext cx="2642396" cy="2948609"/>
          </a:xfrm>
          <a:prstGeom prst="ellipse">
            <a:avLst/>
          </a:prstGeom>
          <a:noFill/>
          <a:ln w="22225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Ellipse 72"/>
          <p:cNvSpPr/>
          <p:nvPr/>
        </p:nvSpPr>
        <p:spPr bwMode="auto">
          <a:xfrm>
            <a:off x="706915" y="3601423"/>
            <a:ext cx="4979029" cy="2948609"/>
          </a:xfrm>
          <a:prstGeom prst="ellipse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425303" y="791224"/>
            <a:ext cx="2268698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SzPct val="80000"/>
            </a:pP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Data Acquisition 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6581930" y="5480238"/>
            <a:ext cx="2066592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SzPct val="80000"/>
            </a:pPr>
            <a:r>
              <a:rPr lang="fr-FR" sz="2000" dirty="0" smtClean="0">
                <a:solidFill>
                  <a:srgbClr val="00B050"/>
                </a:solidFill>
                <a:latin typeface="+mj-lt"/>
              </a:rPr>
              <a:t>Data </a:t>
            </a:r>
            <a:r>
              <a:rPr lang="fr-FR" sz="2000" dirty="0" err="1" smtClean="0">
                <a:solidFill>
                  <a:srgbClr val="00B050"/>
                </a:solidFill>
                <a:latin typeface="+mj-lt"/>
              </a:rPr>
              <a:t>Reduction</a:t>
            </a:r>
            <a:endParaRPr lang="fr-FR" sz="2000" dirty="0" smtClean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2498960" y="5880348"/>
            <a:ext cx="1856727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SzPct val="80000"/>
            </a:pPr>
            <a:r>
              <a:rPr lang="fr-FR" sz="2000" dirty="0" smtClean="0">
                <a:solidFill>
                  <a:srgbClr val="0000FF"/>
                </a:solidFill>
                <a:latin typeface="+mj-lt"/>
              </a:rPr>
              <a:t>Data </a:t>
            </a:r>
            <a:r>
              <a:rPr lang="fr-FR" sz="2000" dirty="0" err="1" smtClean="0">
                <a:solidFill>
                  <a:srgbClr val="0000FF"/>
                </a:solidFill>
                <a:latin typeface="+mj-lt"/>
              </a:rPr>
              <a:t>Analysis</a:t>
            </a:r>
            <a:endParaRPr lang="fr-FR" sz="2000" dirty="0" smtClean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54159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Overall Architecture</a:t>
            </a:r>
            <a:endParaRPr lang="en-US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834956"/>
              </p:ext>
            </p:extLst>
          </p:nvPr>
        </p:nvGraphicFramePr>
        <p:xfrm>
          <a:off x="307975" y="828675"/>
          <a:ext cx="7989888" cy="574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Document" r:id="rId4" imgW="8026848" imgH="5768849" progId="Word.Document.12">
                  <p:embed/>
                </p:oleObj>
              </mc:Choice>
              <mc:Fallback>
                <p:oleObj name="Document" r:id="rId4" imgW="8026848" imgH="576884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" y="828675"/>
                        <a:ext cx="7989888" cy="574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5990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Login from Sunset to access </a:t>
            </a:r>
            <a:r>
              <a:rPr lang="en-US" i="1" dirty="0" err="1" smtClean="0"/>
              <a:t>ISPyB</a:t>
            </a:r>
            <a:endParaRPr lang="en-US" dirty="0"/>
          </a:p>
        </p:txBody>
      </p:sp>
      <p:grpSp>
        <p:nvGrpSpPr>
          <p:cNvPr id="74" name="Group 2"/>
          <p:cNvGrpSpPr>
            <a:grpSpLocks/>
          </p:cNvGrpSpPr>
          <p:nvPr/>
        </p:nvGrpSpPr>
        <p:grpSpPr bwMode="auto">
          <a:xfrm>
            <a:off x="152400" y="1677954"/>
            <a:ext cx="9084763" cy="4976312"/>
            <a:chOff x="0" y="2448"/>
            <a:chExt cx="14306" cy="7838"/>
          </a:xfrm>
        </p:grpSpPr>
        <p:pic>
          <p:nvPicPr>
            <p:cNvPr id="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5" y="9854"/>
              <a:ext cx="41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7" name="Group 5"/>
            <p:cNvGrpSpPr>
              <a:grpSpLocks/>
            </p:cNvGrpSpPr>
            <p:nvPr/>
          </p:nvGrpSpPr>
          <p:grpSpPr bwMode="auto">
            <a:xfrm>
              <a:off x="422" y="3792"/>
              <a:ext cx="13876" cy="6369"/>
              <a:chOff x="422" y="3792"/>
              <a:chExt cx="13876" cy="6369"/>
            </a:xfrm>
          </p:grpSpPr>
          <p:sp>
            <p:nvSpPr>
              <p:cNvPr id="104" name="Freeform 6"/>
              <p:cNvSpPr>
                <a:spLocks/>
              </p:cNvSpPr>
              <p:nvPr/>
            </p:nvSpPr>
            <p:spPr bwMode="auto">
              <a:xfrm>
                <a:off x="2436" y="9896"/>
                <a:ext cx="251" cy="265"/>
              </a:xfrm>
              <a:custGeom>
                <a:avLst/>
                <a:gdLst>
                  <a:gd name="T0" fmla="*/ 0 w 251"/>
                  <a:gd name="T1" fmla="*/ 10161 h 265"/>
                  <a:gd name="T2" fmla="*/ 251 w 251"/>
                  <a:gd name="T3" fmla="*/ 10161 h 265"/>
                  <a:gd name="T4" fmla="*/ 251 w 251"/>
                  <a:gd name="T5" fmla="*/ 9896 h 265"/>
                  <a:gd name="T6" fmla="*/ 0 w 251"/>
                  <a:gd name="T7" fmla="*/ 9896 h 265"/>
                  <a:gd name="T8" fmla="*/ 0 w 251"/>
                  <a:gd name="T9" fmla="*/ 10161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1" h="265">
                    <a:moveTo>
                      <a:pt x="0" y="265"/>
                    </a:moveTo>
                    <a:lnTo>
                      <a:pt x="251" y="265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265"/>
                    </a:lnTo>
                  </a:path>
                </a:pathLst>
              </a:custGeom>
              <a:solidFill>
                <a:srgbClr val="555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105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" y="3792"/>
                <a:ext cx="13876" cy="2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8" name="Group 9"/>
            <p:cNvGrpSpPr>
              <a:grpSpLocks/>
            </p:cNvGrpSpPr>
            <p:nvPr/>
          </p:nvGrpSpPr>
          <p:grpSpPr bwMode="auto">
            <a:xfrm>
              <a:off x="415" y="3784"/>
              <a:ext cx="13891" cy="2589"/>
              <a:chOff x="415" y="3784"/>
              <a:chExt cx="13891" cy="2589"/>
            </a:xfrm>
          </p:grpSpPr>
          <p:sp>
            <p:nvSpPr>
              <p:cNvPr id="102" name="Freeform 10"/>
              <p:cNvSpPr>
                <a:spLocks/>
              </p:cNvSpPr>
              <p:nvPr/>
            </p:nvSpPr>
            <p:spPr bwMode="auto">
              <a:xfrm>
                <a:off x="415" y="3784"/>
                <a:ext cx="13891" cy="2589"/>
              </a:xfrm>
              <a:custGeom>
                <a:avLst/>
                <a:gdLst>
                  <a:gd name="T0" fmla="*/ 0 w 13891"/>
                  <a:gd name="T1" fmla="*/ 6373 h 2589"/>
                  <a:gd name="T2" fmla="*/ 13891 w 13891"/>
                  <a:gd name="T3" fmla="*/ 6373 h 2589"/>
                  <a:gd name="T4" fmla="*/ 13891 w 13891"/>
                  <a:gd name="T5" fmla="*/ 3784 h 2589"/>
                  <a:gd name="T6" fmla="*/ 0 w 13891"/>
                  <a:gd name="T7" fmla="*/ 3784 h 2589"/>
                  <a:gd name="T8" fmla="*/ 0 w 13891"/>
                  <a:gd name="T9" fmla="*/ 6373 h 25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891" h="2589">
                    <a:moveTo>
                      <a:pt x="0" y="2589"/>
                    </a:moveTo>
                    <a:lnTo>
                      <a:pt x="13891" y="2589"/>
                    </a:lnTo>
                    <a:lnTo>
                      <a:pt x="13891" y="0"/>
                    </a:lnTo>
                    <a:lnTo>
                      <a:pt x="0" y="0"/>
                    </a:lnTo>
                    <a:lnTo>
                      <a:pt x="0" y="2589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103" name="Picture 1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" y="6897"/>
                <a:ext cx="13876" cy="2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9" name="Group 12"/>
            <p:cNvGrpSpPr>
              <a:grpSpLocks/>
            </p:cNvGrpSpPr>
            <p:nvPr/>
          </p:nvGrpSpPr>
          <p:grpSpPr bwMode="auto">
            <a:xfrm>
              <a:off x="415" y="6889"/>
              <a:ext cx="13891" cy="2637"/>
              <a:chOff x="415" y="6889"/>
              <a:chExt cx="13891" cy="2637"/>
            </a:xfrm>
          </p:grpSpPr>
          <p:sp>
            <p:nvSpPr>
              <p:cNvPr id="101" name="Freeform 13"/>
              <p:cNvSpPr>
                <a:spLocks/>
              </p:cNvSpPr>
              <p:nvPr/>
            </p:nvSpPr>
            <p:spPr bwMode="auto">
              <a:xfrm>
                <a:off x="415" y="6889"/>
                <a:ext cx="13891" cy="2637"/>
              </a:xfrm>
              <a:custGeom>
                <a:avLst/>
                <a:gdLst>
                  <a:gd name="T0" fmla="*/ 0 w 13891"/>
                  <a:gd name="T1" fmla="*/ 9527 h 2637"/>
                  <a:gd name="T2" fmla="*/ 13891 w 13891"/>
                  <a:gd name="T3" fmla="*/ 9527 h 2637"/>
                  <a:gd name="T4" fmla="*/ 13891 w 13891"/>
                  <a:gd name="T5" fmla="*/ 6889 h 2637"/>
                  <a:gd name="T6" fmla="*/ 0 w 13891"/>
                  <a:gd name="T7" fmla="*/ 6889 h 2637"/>
                  <a:gd name="T8" fmla="*/ 0 w 13891"/>
                  <a:gd name="T9" fmla="*/ 9527 h 26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891" h="2637">
                    <a:moveTo>
                      <a:pt x="0" y="2638"/>
                    </a:moveTo>
                    <a:lnTo>
                      <a:pt x="13891" y="2638"/>
                    </a:lnTo>
                    <a:lnTo>
                      <a:pt x="13891" y="0"/>
                    </a:lnTo>
                    <a:lnTo>
                      <a:pt x="0" y="0"/>
                    </a:lnTo>
                    <a:lnTo>
                      <a:pt x="0" y="2638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0" name="Group 14"/>
            <p:cNvGrpSpPr>
              <a:grpSpLocks/>
            </p:cNvGrpSpPr>
            <p:nvPr/>
          </p:nvGrpSpPr>
          <p:grpSpPr bwMode="auto">
            <a:xfrm>
              <a:off x="934" y="5985"/>
              <a:ext cx="11134" cy="1396"/>
              <a:chOff x="934" y="5985"/>
              <a:chExt cx="11134" cy="1396"/>
            </a:xfrm>
          </p:grpSpPr>
          <p:sp>
            <p:nvSpPr>
              <p:cNvPr id="93" name="Freeform 15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0964 w 11134"/>
                  <a:gd name="T1" fmla="*/ 7286 h 1396"/>
                  <a:gd name="T2" fmla="*/ 10860 w 11134"/>
                  <a:gd name="T3" fmla="*/ 7334 h 1396"/>
                  <a:gd name="T4" fmla="*/ 10855 w 11134"/>
                  <a:gd name="T5" fmla="*/ 7350 h 1396"/>
                  <a:gd name="T6" fmla="*/ 10861 w 11134"/>
                  <a:gd name="T7" fmla="*/ 7372 h 1396"/>
                  <a:gd name="T8" fmla="*/ 10877 w 11134"/>
                  <a:gd name="T9" fmla="*/ 7382 h 1396"/>
                  <a:gd name="T10" fmla="*/ 10895 w 11134"/>
                  <a:gd name="T11" fmla="*/ 7380 h 1396"/>
                  <a:gd name="T12" fmla="*/ 11081 w 11134"/>
                  <a:gd name="T13" fmla="*/ 7298 h 1396"/>
                  <a:gd name="T14" fmla="*/ 11071 w 11134"/>
                  <a:gd name="T15" fmla="*/ 7298 h 1396"/>
                  <a:gd name="T16" fmla="*/ 10964 w 11134"/>
                  <a:gd name="T17" fmla="*/ 7286 h 139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134" h="1396">
                    <a:moveTo>
                      <a:pt x="10964" y="1301"/>
                    </a:moveTo>
                    <a:lnTo>
                      <a:pt x="10860" y="1349"/>
                    </a:lnTo>
                    <a:lnTo>
                      <a:pt x="10855" y="1365"/>
                    </a:lnTo>
                    <a:lnTo>
                      <a:pt x="10861" y="1387"/>
                    </a:lnTo>
                    <a:lnTo>
                      <a:pt x="10877" y="1397"/>
                    </a:lnTo>
                    <a:lnTo>
                      <a:pt x="10895" y="1395"/>
                    </a:lnTo>
                    <a:lnTo>
                      <a:pt x="11081" y="1313"/>
                    </a:lnTo>
                    <a:lnTo>
                      <a:pt x="11071" y="1313"/>
                    </a:lnTo>
                    <a:lnTo>
                      <a:pt x="10964" y="1301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Freeform 16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1016 w 11134"/>
                  <a:gd name="T1" fmla="*/ 7262 h 1396"/>
                  <a:gd name="T2" fmla="*/ 10964 w 11134"/>
                  <a:gd name="T3" fmla="*/ 7286 h 1396"/>
                  <a:gd name="T4" fmla="*/ 11071 w 11134"/>
                  <a:gd name="T5" fmla="*/ 7298 h 1396"/>
                  <a:gd name="T6" fmla="*/ 11071 w 11134"/>
                  <a:gd name="T7" fmla="*/ 7292 h 1396"/>
                  <a:gd name="T8" fmla="*/ 11056 w 11134"/>
                  <a:gd name="T9" fmla="*/ 7292 h 1396"/>
                  <a:gd name="T10" fmla="*/ 11016 w 11134"/>
                  <a:gd name="T11" fmla="*/ 7262 h 13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134" h="1396">
                    <a:moveTo>
                      <a:pt x="11016" y="1277"/>
                    </a:moveTo>
                    <a:lnTo>
                      <a:pt x="10964" y="1301"/>
                    </a:lnTo>
                    <a:lnTo>
                      <a:pt x="11071" y="1313"/>
                    </a:lnTo>
                    <a:lnTo>
                      <a:pt x="11071" y="1307"/>
                    </a:lnTo>
                    <a:lnTo>
                      <a:pt x="11056" y="1307"/>
                    </a:lnTo>
                    <a:lnTo>
                      <a:pt x="11016" y="1277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" name="Freeform 17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0912 w 11134"/>
                  <a:gd name="T1" fmla="*/ 7114 h 1396"/>
                  <a:gd name="T2" fmla="*/ 10895 w 11134"/>
                  <a:gd name="T3" fmla="*/ 7118 h 1396"/>
                  <a:gd name="T4" fmla="*/ 10879 w 11134"/>
                  <a:gd name="T5" fmla="*/ 7134 h 1396"/>
                  <a:gd name="T6" fmla="*/ 10878 w 11134"/>
                  <a:gd name="T7" fmla="*/ 7152 h 1396"/>
                  <a:gd name="T8" fmla="*/ 10889 w 11134"/>
                  <a:gd name="T9" fmla="*/ 7168 h 1396"/>
                  <a:gd name="T10" fmla="*/ 10967 w 11134"/>
                  <a:gd name="T11" fmla="*/ 7226 h 1396"/>
                  <a:gd name="T12" fmla="*/ 11077 w 11134"/>
                  <a:gd name="T13" fmla="*/ 7239 h 1396"/>
                  <a:gd name="T14" fmla="*/ 11071 w 11134"/>
                  <a:gd name="T15" fmla="*/ 7298 h 1396"/>
                  <a:gd name="T16" fmla="*/ 11081 w 11134"/>
                  <a:gd name="T17" fmla="*/ 7298 h 1396"/>
                  <a:gd name="T18" fmla="*/ 11133 w 11134"/>
                  <a:gd name="T19" fmla="*/ 7275 h 1396"/>
                  <a:gd name="T20" fmla="*/ 10925 w 11134"/>
                  <a:gd name="T21" fmla="*/ 7120 h 1396"/>
                  <a:gd name="T22" fmla="*/ 10912 w 11134"/>
                  <a:gd name="T23" fmla="*/ 7114 h 13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34" h="1396">
                    <a:moveTo>
                      <a:pt x="10912" y="1129"/>
                    </a:moveTo>
                    <a:lnTo>
                      <a:pt x="10895" y="1133"/>
                    </a:lnTo>
                    <a:lnTo>
                      <a:pt x="10879" y="1149"/>
                    </a:lnTo>
                    <a:lnTo>
                      <a:pt x="10878" y="1167"/>
                    </a:lnTo>
                    <a:lnTo>
                      <a:pt x="10889" y="1183"/>
                    </a:lnTo>
                    <a:lnTo>
                      <a:pt x="10967" y="1241"/>
                    </a:lnTo>
                    <a:lnTo>
                      <a:pt x="11077" y="1254"/>
                    </a:lnTo>
                    <a:lnTo>
                      <a:pt x="11071" y="1313"/>
                    </a:lnTo>
                    <a:lnTo>
                      <a:pt x="11081" y="1313"/>
                    </a:lnTo>
                    <a:lnTo>
                      <a:pt x="11133" y="1290"/>
                    </a:lnTo>
                    <a:lnTo>
                      <a:pt x="10925" y="1135"/>
                    </a:lnTo>
                    <a:lnTo>
                      <a:pt x="10912" y="1129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Freeform 18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1062 w 11134"/>
                  <a:gd name="T1" fmla="*/ 7241 h 1396"/>
                  <a:gd name="T2" fmla="*/ 11016 w 11134"/>
                  <a:gd name="T3" fmla="*/ 7262 h 1396"/>
                  <a:gd name="T4" fmla="*/ 11056 w 11134"/>
                  <a:gd name="T5" fmla="*/ 7292 h 1396"/>
                  <a:gd name="T6" fmla="*/ 11062 w 11134"/>
                  <a:gd name="T7" fmla="*/ 7241 h 139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34" h="1396">
                    <a:moveTo>
                      <a:pt x="11062" y="1256"/>
                    </a:moveTo>
                    <a:lnTo>
                      <a:pt x="11016" y="1277"/>
                    </a:lnTo>
                    <a:lnTo>
                      <a:pt x="11056" y="1307"/>
                    </a:lnTo>
                    <a:lnTo>
                      <a:pt x="11062" y="1256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Freeform 19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1077 w 11134"/>
                  <a:gd name="T1" fmla="*/ 7241 h 1396"/>
                  <a:gd name="T2" fmla="*/ 11062 w 11134"/>
                  <a:gd name="T3" fmla="*/ 7241 h 1396"/>
                  <a:gd name="T4" fmla="*/ 11056 w 11134"/>
                  <a:gd name="T5" fmla="*/ 7292 h 1396"/>
                  <a:gd name="T6" fmla="*/ 11071 w 11134"/>
                  <a:gd name="T7" fmla="*/ 7292 h 1396"/>
                  <a:gd name="T8" fmla="*/ 11077 w 11134"/>
                  <a:gd name="T9" fmla="*/ 7241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34" h="1396">
                    <a:moveTo>
                      <a:pt x="11077" y="1256"/>
                    </a:moveTo>
                    <a:lnTo>
                      <a:pt x="11062" y="1256"/>
                    </a:lnTo>
                    <a:lnTo>
                      <a:pt x="11056" y="1307"/>
                    </a:lnTo>
                    <a:lnTo>
                      <a:pt x="11071" y="1307"/>
                    </a:lnTo>
                    <a:lnTo>
                      <a:pt x="11077" y="1256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Freeform 20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6 w 11134"/>
                  <a:gd name="T1" fmla="*/ 5985 h 1396"/>
                  <a:gd name="T2" fmla="*/ 0 w 11134"/>
                  <a:gd name="T3" fmla="*/ 6045 h 1396"/>
                  <a:gd name="T4" fmla="*/ 10964 w 11134"/>
                  <a:gd name="T5" fmla="*/ 7286 h 1396"/>
                  <a:gd name="T6" fmla="*/ 11016 w 11134"/>
                  <a:gd name="T7" fmla="*/ 7262 h 1396"/>
                  <a:gd name="T8" fmla="*/ 10967 w 11134"/>
                  <a:gd name="T9" fmla="*/ 7226 h 1396"/>
                  <a:gd name="T10" fmla="*/ 6 w 11134"/>
                  <a:gd name="T11" fmla="*/ 5985 h 13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134" h="1396">
                    <a:moveTo>
                      <a:pt x="6" y="0"/>
                    </a:moveTo>
                    <a:lnTo>
                      <a:pt x="0" y="60"/>
                    </a:lnTo>
                    <a:lnTo>
                      <a:pt x="10964" y="1301"/>
                    </a:lnTo>
                    <a:lnTo>
                      <a:pt x="11016" y="1277"/>
                    </a:lnTo>
                    <a:lnTo>
                      <a:pt x="10967" y="1241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" name="Freeform 21"/>
              <p:cNvSpPr>
                <a:spLocks/>
              </p:cNvSpPr>
              <p:nvPr/>
            </p:nvSpPr>
            <p:spPr bwMode="auto">
              <a:xfrm>
                <a:off x="934" y="5985"/>
                <a:ext cx="11134" cy="1396"/>
              </a:xfrm>
              <a:custGeom>
                <a:avLst/>
                <a:gdLst>
                  <a:gd name="T0" fmla="*/ 10967 w 11134"/>
                  <a:gd name="T1" fmla="*/ 7226 h 1396"/>
                  <a:gd name="T2" fmla="*/ 11016 w 11134"/>
                  <a:gd name="T3" fmla="*/ 7262 h 1396"/>
                  <a:gd name="T4" fmla="*/ 11062 w 11134"/>
                  <a:gd name="T5" fmla="*/ 7241 h 1396"/>
                  <a:gd name="T6" fmla="*/ 11077 w 11134"/>
                  <a:gd name="T7" fmla="*/ 7241 h 1396"/>
                  <a:gd name="T8" fmla="*/ 11077 w 11134"/>
                  <a:gd name="T9" fmla="*/ 7239 h 1396"/>
                  <a:gd name="T10" fmla="*/ 10967 w 11134"/>
                  <a:gd name="T11" fmla="*/ 7226 h 13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134" h="1396">
                    <a:moveTo>
                      <a:pt x="10967" y="1241"/>
                    </a:moveTo>
                    <a:lnTo>
                      <a:pt x="11016" y="1277"/>
                    </a:lnTo>
                    <a:lnTo>
                      <a:pt x="11062" y="1256"/>
                    </a:lnTo>
                    <a:lnTo>
                      <a:pt x="11077" y="1256"/>
                    </a:lnTo>
                    <a:lnTo>
                      <a:pt x="11077" y="1254"/>
                    </a:lnTo>
                    <a:lnTo>
                      <a:pt x="10967" y="1241"/>
                    </a:ln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100" name="Picture 2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39" y="1499"/>
                <a:ext cx="5460" cy="3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1" name="Group 23"/>
            <p:cNvGrpSpPr>
              <a:grpSpLocks/>
            </p:cNvGrpSpPr>
            <p:nvPr/>
          </p:nvGrpSpPr>
          <p:grpSpPr bwMode="auto">
            <a:xfrm>
              <a:off x="8306" y="2448"/>
              <a:ext cx="533" cy="727"/>
              <a:chOff x="8306" y="2448"/>
              <a:chExt cx="533" cy="727"/>
            </a:xfrm>
          </p:grpSpPr>
          <p:sp>
            <p:nvSpPr>
              <p:cNvPr id="92" name="Freeform 24"/>
              <p:cNvSpPr>
                <a:spLocks/>
              </p:cNvSpPr>
              <p:nvPr/>
            </p:nvSpPr>
            <p:spPr bwMode="auto">
              <a:xfrm>
                <a:off x="8306" y="2448"/>
                <a:ext cx="533" cy="727"/>
              </a:xfrm>
              <a:custGeom>
                <a:avLst/>
                <a:gdLst>
                  <a:gd name="T0" fmla="*/ 0 w 533"/>
                  <a:gd name="T1" fmla="*/ 3175 h 727"/>
                  <a:gd name="T2" fmla="*/ 533 w 533"/>
                  <a:gd name="T3" fmla="*/ 3175 h 727"/>
                  <a:gd name="T4" fmla="*/ 533 w 533"/>
                  <a:gd name="T5" fmla="*/ 2448 h 727"/>
                  <a:gd name="T6" fmla="*/ 0 w 533"/>
                  <a:gd name="T7" fmla="*/ 2448 h 727"/>
                  <a:gd name="T8" fmla="*/ 0 w 533"/>
                  <a:gd name="T9" fmla="*/ 3175 h 7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3" h="727">
                    <a:moveTo>
                      <a:pt x="0" y="727"/>
                    </a:moveTo>
                    <a:lnTo>
                      <a:pt x="533" y="727"/>
                    </a:lnTo>
                    <a:lnTo>
                      <a:pt x="533" y="0"/>
                    </a:lnTo>
                    <a:lnTo>
                      <a:pt x="0" y="0"/>
                    </a:lnTo>
                    <a:lnTo>
                      <a:pt x="0" y="727"/>
                    </a:lnTo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2" name="Group 25"/>
            <p:cNvGrpSpPr>
              <a:grpSpLocks/>
            </p:cNvGrpSpPr>
            <p:nvPr/>
          </p:nvGrpSpPr>
          <p:grpSpPr bwMode="auto">
            <a:xfrm>
              <a:off x="8306" y="2448"/>
              <a:ext cx="533" cy="727"/>
              <a:chOff x="8306" y="2448"/>
              <a:chExt cx="533" cy="727"/>
            </a:xfrm>
          </p:grpSpPr>
          <p:sp>
            <p:nvSpPr>
              <p:cNvPr id="91" name="Freeform 26"/>
              <p:cNvSpPr>
                <a:spLocks/>
              </p:cNvSpPr>
              <p:nvPr/>
            </p:nvSpPr>
            <p:spPr bwMode="auto">
              <a:xfrm>
                <a:off x="8306" y="2448"/>
                <a:ext cx="533" cy="727"/>
              </a:xfrm>
              <a:custGeom>
                <a:avLst/>
                <a:gdLst>
                  <a:gd name="T0" fmla="*/ 0 w 533"/>
                  <a:gd name="T1" fmla="*/ 3175 h 727"/>
                  <a:gd name="T2" fmla="*/ 533 w 533"/>
                  <a:gd name="T3" fmla="*/ 3175 h 727"/>
                  <a:gd name="T4" fmla="*/ 533 w 533"/>
                  <a:gd name="T5" fmla="*/ 2448 h 727"/>
                  <a:gd name="T6" fmla="*/ 0 w 533"/>
                  <a:gd name="T7" fmla="*/ 2448 h 727"/>
                  <a:gd name="T8" fmla="*/ 0 w 533"/>
                  <a:gd name="T9" fmla="*/ 3175 h 7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3" h="727">
                    <a:moveTo>
                      <a:pt x="0" y="727"/>
                    </a:moveTo>
                    <a:lnTo>
                      <a:pt x="533" y="727"/>
                    </a:lnTo>
                    <a:lnTo>
                      <a:pt x="533" y="0"/>
                    </a:lnTo>
                    <a:lnTo>
                      <a:pt x="0" y="0"/>
                    </a:lnTo>
                    <a:lnTo>
                      <a:pt x="0" y="727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3" name="Group 27"/>
            <p:cNvGrpSpPr>
              <a:grpSpLocks/>
            </p:cNvGrpSpPr>
            <p:nvPr/>
          </p:nvGrpSpPr>
          <p:grpSpPr bwMode="auto">
            <a:xfrm>
              <a:off x="0" y="3776"/>
              <a:ext cx="404" cy="727"/>
              <a:chOff x="0" y="3776"/>
              <a:chExt cx="404" cy="727"/>
            </a:xfrm>
          </p:grpSpPr>
          <p:sp>
            <p:nvSpPr>
              <p:cNvPr id="90" name="Freeform 28"/>
              <p:cNvSpPr>
                <a:spLocks/>
              </p:cNvSpPr>
              <p:nvPr/>
            </p:nvSpPr>
            <p:spPr bwMode="auto">
              <a:xfrm>
                <a:off x="0" y="3776"/>
                <a:ext cx="404" cy="727"/>
              </a:xfrm>
              <a:custGeom>
                <a:avLst/>
                <a:gdLst>
                  <a:gd name="T0" fmla="*/ 0 w 404"/>
                  <a:gd name="T1" fmla="*/ 4503 h 727"/>
                  <a:gd name="T2" fmla="*/ 404 w 404"/>
                  <a:gd name="T3" fmla="*/ 4503 h 727"/>
                  <a:gd name="T4" fmla="*/ 404 w 404"/>
                  <a:gd name="T5" fmla="*/ 3776 h 727"/>
                  <a:gd name="T6" fmla="*/ 0 w 404"/>
                  <a:gd name="T7" fmla="*/ 3776 h 727"/>
                  <a:gd name="T8" fmla="*/ 0 w 404"/>
                  <a:gd name="T9" fmla="*/ 4503 h 7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4" h="727">
                    <a:moveTo>
                      <a:pt x="0" y="727"/>
                    </a:moveTo>
                    <a:lnTo>
                      <a:pt x="404" y="727"/>
                    </a:lnTo>
                    <a:lnTo>
                      <a:pt x="404" y="0"/>
                    </a:lnTo>
                    <a:lnTo>
                      <a:pt x="0" y="0"/>
                    </a:lnTo>
                    <a:lnTo>
                      <a:pt x="0" y="727"/>
                    </a:lnTo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4" name="Group 29"/>
            <p:cNvGrpSpPr>
              <a:grpSpLocks/>
            </p:cNvGrpSpPr>
            <p:nvPr/>
          </p:nvGrpSpPr>
          <p:grpSpPr bwMode="auto">
            <a:xfrm>
              <a:off x="0" y="3776"/>
              <a:ext cx="404" cy="727"/>
              <a:chOff x="0" y="3776"/>
              <a:chExt cx="404" cy="727"/>
            </a:xfrm>
          </p:grpSpPr>
          <p:sp>
            <p:nvSpPr>
              <p:cNvPr id="89" name="Freeform 30"/>
              <p:cNvSpPr>
                <a:spLocks/>
              </p:cNvSpPr>
              <p:nvPr/>
            </p:nvSpPr>
            <p:spPr bwMode="auto">
              <a:xfrm>
                <a:off x="0" y="3776"/>
                <a:ext cx="404" cy="727"/>
              </a:xfrm>
              <a:custGeom>
                <a:avLst/>
                <a:gdLst>
                  <a:gd name="T0" fmla="*/ 129 w 404"/>
                  <a:gd name="T1" fmla="*/ 4503 h 727"/>
                  <a:gd name="T2" fmla="*/ 533 w 404"/>
                  <a:gd name="T3" fmla="*/ 4503 h 727"/>
                  <a:gd name="T4" fmla="*/ 533 w 404"/>
                  <a:gd name="T5" fmla="*/ 3776 h 727"/>
                  <a:gd name="T6" fmla="*/ 129 w 404"/>
                  <a:gd name="T7" fmla="*/ 3776 h 7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04" h="727">
                    <a:moveTo>
                      <a:pt x="129" y="727"/>
                    </a:moveTo>
                    <a:lnTo>
                      <a:pt x="533" y="727"/>
                    </a:lnTo>
                    <a:lnTo>
                      <a:pt x="533" y="0"/>
                    </a:lnTo>
                    <a:lnTo>
                      <a:pt x="129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5" name="Group 31"/>
            <p:cNvGrpSpPr>
              <a:grpSpLocks/>
            </p:cNvGrpSpPr>
            <p:nvPr/>
          </p:nvGrpSpPr>
          <p:grpSpPr bwMode="auto">
            <a:xfrm>
              <a:off x="0" y="6879"/>
              <a:ext cx="422" cy="727"/>
              <a:chOff x="0" y="6879"/>
              <a:chExt cx="422" cy="727"/>
            </a:xfrm>
          </p:grpSpPr>
          <p:sp>
            <p:nvSpPr>
              <p:cNvPr id="88" name="Freeform 32"/>
              <p:cNvSpPr>
                <a:spLocks/>
              </p:cNvSpPr>
              <p:nvPr/>
            </p:nvSpPr>
            <p:spPr bwMode="auto">
              <a:xfrm>
                <a:off x="0" y="6879"/>
                <a:ext cx="422" cy="727"/>
              </a:xfrm>
              <a:custGeom>
                <a:avLst/>
                <a:gdLst>
                  <a:gd name="T0" fmla="*/ 0 w 422"/>
                  <a:gd name="T1" fmla="*/ 7606 h 727"/>
                  <a:gd name="T2" fmla="*/ 422 w 422"/>
                  <a:gd name="T3" fmla="*/ 7606 h 727"/>
                  <a:gd name="T4" fmla="*/ 422 w 422"/>
                  <a:gd name="T5" fmla="*/ 6879 h 727"/>
                  <a:gd name="T6" fmla="*/ 0 w 422"/>
                  <a:gd name="T7" fmla="*/ 6879 h 727"/>
                  <a:gd name="T8" fmla="*/ 0 w 422"/>
                  <a:gd name="T9" fmla="*/ 7606 h 7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2" h="727">
                    <a:moveTo>
                      <a:pt x="0" y="727"/>
                    </a:moveTo>
                    <a:lnTo>
                      <a:pt x="422" y="727"/>
                    </a:lnTo>
                    <a:lnTo>
                      <a:pt x="422" y="0"/>
                    </a:lnTo>
                    <a:lnTo>
                      <a:pt x="0" y="0"/>
                    </a:lnTo>
                    <a:lnTo>
                      <a:pt x="0" y="727"/>
                    </a:lnTo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6" name="Group 33"/>
            <p:cNvGrpSpPr>
              <a:grpSpLocks/>
            </p:cNvGrpSpPr>
            <p:nvPr/>
          </p:nvGrpSpPr>
          <p:grpSpPr bwMode="auto">
            <a:xfrm>
              <a:off x="0" y="6879"/>
              <a:ext cx="422" cy="727"/>
              <a:chOff x="0" y="6879"/>
              <a:chExt cx="422" cy="727"/>
            </a:xfrm>
          </p:grpSpPr>
          <p:sp>
            <p:nvSpPr>
              <p:cNvPr id="87" name="Freeform 34"/>
              <p:cNvSpPr>
                <a:spLocks/>
              </p:cNvSpPr>
              <p:nvPr/>
            </p:nvSpPr>
            <p:spPr bwMode="auto">
              <a:xfrm>
                <a:off x="0" y="6879"/>
                <a:ext cx="422" cy="727"/>
              </a:xfrm>
              <a:custGeom>
                <a:avLst/>
                <a:gdLst>
                  <a:gd name="T0" fmla="*/ 111 w 422"/>
                  <a:gd name="T1" fmla="*/ 7606 h 727"/>
                  <a:gd name="T2" fmla="*/ 533 w 422"/>
                  <a:gd name="T3" fmla="*/ 7606 h 727"/>
                  <a:gd name="T4" fmla="*/ 533 w 422"/>
                  <a:gd name="T5" fmla="*/ 6879 h 727"/>
                  <a:gd name="T6" fmla="*/ 111 w 422"/>
                  <a:gd name="T7" fmla="*/ 6879 h 7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2" h="727">
                    <a:moveTo>
                      <a:pt x="111" y="727"/>
                    </a:moveTo>
                    <a:lnTo>
                      <a:pt x="533" y="727"/>
                    </a:lnTo>
                    <a:lnTo>
                      <a:pt x="533" y="0"/>
                    </a:lnTo>
                    <a:lnTo>
                      <a:pt x="111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06" name="Rectangle 28"/>
          <p:cNvSpPr>
            <a:spLocks noChangeArrowheads="1"/>
          </p:cNvSpPr>
          <p:nvPr/>
        </p:nvSpPr>
        <p:spPr bwMode="auto">
          <a:xfrm>
            <a:off x="0" y="984250"/>
            <a:ext cx="5367338" cy="115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sz="1400" b="1" dirty="0">
                <a:solidFill>
                  <a:schemeClr val="tx1"/>
                </a:solidFill>
              </a:rPr>
              <a:t>Log in to </a:t>
            </a:r>
            <a:r>
              <a:rPr lang="en-US" altLang="fr-FR" sz="1400" b="1" dirty="0" err="1">
                <a:solidFill>
                  <a:schemeClr val="tx1"/>
                </a:solidFill>
              </a:rPr>
              <a:t>ISPyB</a:t>
            </a:r>
            <a:r>
              <a:rPr lang="en-US" altLang="fr-FR" sz="1400" b="1" dirty="0">
                <a:solidFill>
                  <a:schemeClr val="tx1"/>
                </a:solidFill>
              </a:rPr>
              <a:t> with user credentials instead of proposal one</a:t>
            </a:r>
            <a:endParaRPr lang="fr-FR" altLang="fr-FR" sz="1400" dirty="0">
              <a:solidFill>
                <a:schemeClr val="tx1"/>
              </a:solidFill>
            </a:endParaRPr>
          </a:p>
          <a:p>
            <a:pPr algn="l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sz="1400" dirty="0">
                <a:solidFill>
                  <a:schemeClr val="tx1"/>
                </a:solidFill>
              </a:rPr>
              <a:t>1. 	log into SUN set with user credentials</a:t>
            </a:r>
            <a:endParaRPr lang="fr-FR" altLang="fr-FR" sz="1400" dirty="0">
              <a:solidFill>
                <a:schemeClr val="tx1"/>
              </a:solidFill>
            </a:endParaRPr>
          </a:p>
          <a:p>
            <a:pPr algn="l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sz="1400" dirty="0">
                <a:solidFill>
                  <a:schemeClr val="tx1"/>
                </a:solidFill>
              </a:rPr>
              <a:t>2. 	click on proposal that you want in </a:t>
            </a:r>
            <a:r>
              <a:rPr lang="en-US" altLang="fr-FR" sz="1400" dirty="0" err="1">
                <a:solidFill>
                  <a:schemeClr val="tx1"/>
                </a:solidFill>
              </a:rPr>
              <a:t>ISPyB</a:t>
            </a:r>
            <a:endParaRPr lang="fr-FR" altLang="fr-FR" sz="1400" dirty="0">
              <a:solidFill>
                <a:schemeClr val="tx1"/>
              </a:solidFill>
            </a:endParaRPr>
          </a:p>
          <a:p>
            <a:pPr algn="l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sz="1400" dirty="0">
                <a:solidFill>
                  <a:schemeClr val="tx1"/>
                </a:solidFill>
              </a:rPr>
              <a:t>3. 	automatic redirection to </a:t>
            </a:r>
            <a:r>
              <a:rPr lang="en-US" altLang="fr-FR" sz="1400" dirty="0" err="1">
                <a:solidFill>
                  <a:schemeClr val="tx1"/>
                </a:solidFill>
              </a:rPr>
              <a:t>ISPy</a:t>
            </a:r>
            <a:r>
              <a:rPr lang="en-US" altLang="fr-FR" sz="1400" dirty="0" err="1"/>
              <a:t>B</a:t>
            </a:r>
            <a:endParaRPr lang="fr-FR" altLang="fr-FR" sz="1400" dirty="0"/>
          </a:p>
        </p:txBody>
      </p:sp>
      <p:sp>
        <p:nvSpPr>
          <p:cNvPr id="107" name="Rectangle 29"/>
          <p:cNvSpPr>
            <a:spLocks noChangeArrowheads="1"/>
          </p:cNvSpPr>
          <p:nvPr/>
        </p:nvSpPr>
        <p:spPr bwMode="auto">
          <a:xfrm>
            <a:off x="152400" y="4519613"/>
            <a:ext cx="33813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b="1">
                <a:solidFill>
                  <a:schemeClr val="tx1"/>
                </a:solidFill>
              </a:rPr>
              <a:t>3</a:t>
            </a:r>
            <a:endParaRPr lang="fr-FR" altLang="fr-FR">
              <a:solidFill>
                <a:schemeClr val="tx1"/>
              </a:solidFill>
            </a:endParaRPr>
          </a:p>
        </p:txBody>
      </p:sp>
      <p:sp>
        <p:nvSpPr>
          <p:cNvPr id="108" name="Rectangle 36"/>
          <p:cNvSpPr>
            <a:spLocks noChangeArrowheads="1"/>
          </p:cNvSpPr>
          <p:nvPr/>
        </p:nvSpPr>
        <p:spPr bwMode="auto">
          <a:xfrm>
            <a:off x="152400" y="2576513"/>
            <a:ext cx="33813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b="1">
                <a:solidFill>
                  <a:schemeClr val="tx1"/>
                </a:solidFill>
              </a:rPr>
              <a:t>2</a:t>
            </a:r>
            <a:endParaRPr lang="fr-FR" altLang="fr-FR">
              <a:solidFill>
                <a:schemeClr val="tx1"/>
              </a:solidFill>
            </a:endParaRPr>
          </a:p>
        </p:txBody>
      </p:sp>
      <p:sp>
        <p:nvSpPr>
          <p:cNvPr id="109" name="Rectangle 37"/>
          <p:cNvSpPr>
            <a:spLocks noChangeArrowheads="1"/>
          </p:cNvSpPr>
          <p:nvPr/>
        </p:nvSpPr>
        <p:spPr bwMode="auto">
          <a:xfrm>
            <a:off x="5451475" y="1768475"/>
            <a:ext cx="338138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fr-FR" b="1">
                <a:solidFill>
                  <a:schemeClr val="tx1"/>
                </a:solidFill>
              </a:rPr>
              <a:t>1</a:t>
            </a:r>
            <a:endParaRPr lang="fr-FR" alt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690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" y="964978"/>
            <a:ext cx="8458200" cy="508362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r>
              <a:rPr lang="fr-FR" dirty="0" smtClean="0"/>
              <a:t> portal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560892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Technologies </a:t>
            </a:r>
            <a:r>
              <a:rPr lang="fr-FR" dirty="0" err="1"/>
              <a:t>used</a:t>
            </a:r>
            <a:r>
              <a:rPr lang="fr-FR" dirty="0"/>
              <a:t> for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en-US" dirty="0"/>
          </a:p>
        </p:txBody>
      </p: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377825" y="1978819"/>
            <a:ext cx="723582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42900" indent="-342900" eaLnBrk="0" hangingPunct="0">
              <a:lnSpc>
                <a:spcPct val="105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200"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74700" indent="-258763" eaLnBrk="0" hangingPunct="0">
              <a:lnSpc>
                <a:spcPct val="105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66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lnSpc>
                <a:spcPct val="105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500"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lnSpc>
                <a:spcPct val="105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lnSpc>
                <a:spcPct val="105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Based on Java Web Development Standards</a:t>
            </a:r>
          </a:p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Collaborative Work with ESRF</a:t>
            </a:r>
            <a:endParaRPr lang="en-US" altLang="fr-FR" sz="1600" dirty="0">
              <a:latin typeface="+mj-lt"/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260350" y="899319"/>
            <a:ext cx="7200900" cy="128907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 smtClean="0">
                <a:latin typeface="+mj-lt"/>
              </a:rPr>
              <a:t> </a:t>
            </a: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IspyB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 (ESRF)</a:t>
            </a:r>
          </a:p>
          <a:p>
            <a:pPr marL="285750" indent="-285750" algn="just">
              <a:lnSpc>
                <a:spcPct val="86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Remote Experiment Declaration </a:t>
            </a:r>
          </a:p>
          <a:p>
            <a:pPr marL="285750" indent="-285750" algn="just">
              <a:lnSpc>
                <a:spcPct val="86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Sample Tracking</a:t>
            </a:r>
          </a:p>
          <a:p>
            <a:pPr marL="285750" indent="-285750" algn="just">
              <a:lnSpc>
                <a:spcPct val="86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Remote Experiment Results Visualization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Text Box 2"/>
          <p:cNvSpPr txBox="1">
            <a:spLocks noChangeArrowheads="1"/>
          </p:cNvSpPr>
          <p:nvPr/>
        </p:nvSpPr>
        <p:spPr bwMode="auto">
          <a:xfrm>
            <a:off x="242887" y="4180973"/>
            <a:ext cx="7235825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42900" indent="-342900" eaLnBrk="0" hangingPunct="0">
              <a:lnSpc>
                <a:spcPct val="105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200"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74700" indent="-258763" eaLnBrk="0" hangingPunct="0">
              <a:lnSpc>
                <a:spcPct val="105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66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lnSpc>
                <a:spcPct val="105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500"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lnSpc>
                <a:spcPct val="105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lnSpc>
                <a:spcPct val="105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1775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00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Based on Java Web Development Standards</a:t>
            </a:r>
          </a:p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Easy integration with </a:t>
            </a:r>
            <a:r>
              <a:rPr lang="en-US" altLang="fr-FR" sz="1600" dirty="0" err="1" smtClean="0">
                <a:latin typeface="+mj-lt"/>
              </a:rPr>
              <a:t>IspyB</a:t>
            </a:r>
            <a:r>
              <a:rPr lang="en-US" altLang="fr-FR" sz="1600" dirty="0" smtClean="0">
                <a:latin typeface="+mj-lt"/>
              </a:rPr>
              <a:t> through remote Web services</a:t>
            </a:r>
          </a:p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Parallel Workflow Execution</a:t>
            </a:r>
          </a:p>
          <a:p>
            <a:pPr lvl="1" algn="l">
              <a:buFont typeface="Arial" charset="0"/>
              <a:buChar char="•"/>
            </a:pPr>
            <a:r>
              <a:rPr lang="en-US" altLang="fr-FR" sz="1600" dirty="0" smtClean="0">
                <a:latin typeface="+mj-lt"/>
              </a:rPr>
              <a:t>Multiple Data Source Handling with CDMA</a:t>
            </a:r>
            <a:endParaRPr lang="en-US" altLang="fr-FR" sz="1600" dirty="0">
              <a:latin typeface="+mj-lt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220662" y="3315888"/>
            <a:ext cx="7280275" cy="6500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Passerelle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 EDM (</a:t>
            </a: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Isencia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) </a:t>
            </a:r>
          </a:p>
          <a:p>
            <a:pPr marL="285750" indent="-285750" algn="just">
              <a:lnSpc>
                <a:spcPct val="86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Data Reduction and Analysis Automation Engine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16490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1437" y="714376"/>
            <a:ext cx="9072563" cy="531703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Data </a:t>
            </a:r>
            <a:r>
              <a:rPr lang="fr-FR" sz="2400" dirty="0" err="1" smtClean="0"/>
              <a:t>Reduction</a:t>
            </a:r>
            <a:r>
              <a:rPr lang="fr-FR" sz="2400" dirty="0" smtClean="0"/>
              <a:t> </a:t>
            </a:r>
            <a:r>
              <a:rPr lang="fr-FR" sz="2400" dirty="0" err="1" smtClean="0"/>
              <a:t>algorithms</a:t>
            </a:r>
            <a:r>
              <a:rPr lang="fr-FR" sz="2400" dirty="0" smtClean="0"/>
              <a:t> 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Are </a:t>
            </a:r>
            <a:r>
              <a:rPr lang="fr-FR" sz="2000" dirty="0" err="1" smtClean="0"/>
              <a:t>based</a:t>
            </a:r>
            <a:r>
              <a:rPr lang="fr-FR" sz="2000" dirty="0" smtClean="0"/>
              <a:t> on SOLEIL Image </a:t>
            </a:r>
            <a:r>
              <a:rPr lang="fr-FR" sz="2000" dirty="0" err="1" smtClean="0"/>
              <a:t>Processing</a:t>
            </a:r>
            <a:r>
              <a:rPr lang="fr-FR" sz="2000" dirty="0" smtClean="0"/>
              <a:t> JAVA </a:t>
            </a:r>
            <a:r>
              <a:rPr lang="fr-FR" sz="2000" dirty="0" err="1" smtClean="0"/>
              <a:t>framework</a:t>
            </a:r>
            <a:endParaRPr lang="fr-F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Data </a:t>
            </a:r>
            <a:r>
              <a:rPr lang="fr-FR" sz="2400" dirty="0" err="1" smtClean="0"/>
              <a:t>Analysis</a:t>
            </a:r>
            <a:r>
              <a:rPr lang="fr-FR" sz="2400" dirty="0" smtClean="0"/>
              <a:t> </a:t>
            </a:r>
            <a:r>
              <a:rPr lang="fr-FR" sz="2400" dirty="0" err="1" smtClean="0"/>
              <a:t>algorithms</a:t>
            </a:r>
            <a:endParaRPr lang="fr-FR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Are </a:t>
            </a:r>
            <a:r>
              <a:rPr lang="fr-FR" sz="2000" dirty="0" err="1" smtClean="0"/>
              <a:t>based</a:t>
            </a:r>
            <a:r>
              <a:rPr lang="fr-FR" sz="2000" dirty="0" smtClean="0"/>
              <a:t> on the ATSAS suite of programs </a:t>
            </a:r>
            <a:r>
              <a:rPr lang="fr-FR" sz="2000" dirty="0" err="1" smtClean="0"/>
              <a:t>developped</a:t>
            </a:r>
            <a:r>
              <a:rPr lang="fr-FR" sz="2000" dirty="0" smtClean="0"/>
              <a:t> by EMBL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I.T </a:t>
            </a:r>
            <a:r>
              <a:rPr lang="fr-FR" sz="2400" dirty="0" err="1" smtClean="0"/>
              <a:t>resources</a:t>
            </a:r>
            <a:r>
              <a:rPr lang="fr-FR" sz="2400" dirty="0" smtClean="0"/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SOLEIL cluster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used</a:t>
            </a:r>
            <a:r>
              <a:rPr lang="fr-FR" sz="2000" dirty="0" smtClean="0"/>
              <a:t> to host data intensive </a:t>
            </a:r>
            <a:r>
              <a:rPr lang="fr-FR" sz="2000" dirty="0" err="1" smtClean="0"/>
              <a:t>calculations</a:t>
            </a:r>
            <a:endParaRPr lang="fr-FR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SOLEIL long tem file </a:t>
            </a:r>
            <a:r>
              <a:rPr lang="fr-FR" sz="2000" dirty="0" err="1" smtClean="0"/>
              <a:t>storage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used</a:t>
            </a:r>
            <a:r>
              <a:rPr lang="fr-FR" sz="2000" dirty="0" smtClean="0"/>
              <a:t> for file handling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SOLEIL </a:t>
            </a:r>
            <a:r>
              <a:rPr lang="fr-FR" sz="2400" dirty="0" err="1" smtClean="0"/>
              <a:t>Users</a:t>
            </a:r>
            <a:r>
              <a:rPr lang="fr-FR" sz="2400" dirty="0" smtClean="0"/>
              <a:t> </a:t>
            </a:r>
            <a:r>
              <a:rPr lang="fr-FR" sz="2400" dirty="0"/>
              <a:t>p</a:t>
            </a:r>
            <a:r>
              <a:rPr lang="fr-FR" sz="2400" dirty="0" smtClean="0"/>
              <a:t>ortal </a:t>
            </a:r>
            <a:r>
              <a:rPr lang="fr-FR" sz="2400" dirty="0" err="1" smtClean="0"/>
              <a:t>is</a:t>
            </a:r>
            <a:r>
              <a:rPr lang="fr-FR" sz="2400" dirty="0" smtClean="0"/>
              <a:t> the main entrance point for end </a:t>
            </a:r>
            <a:r>
              <a:rPr lang="fr-FR" sz="2400" dirty="0" err="1" smtClean="0"/>
              <a:t>users</a:t>
            </a:r>
            <a:endParaRPr lang="fr-FR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It manages the </a:t>
            </a:r>
            <a:r>
              <a:rPr lang="fr-FR" sz="2000" dirty="0" err="1" smtClean="0"/>
              <a:t>users</a:t>
            </a:r>
            <a:r>
              <a:rPr lang="fr-FR" sz="2000" dirty="0" smtClean="0"/>
              <a:t> </a:t>
            </a:r>
            <a:r>
              <a:rPr lang="fr-FR" sz="2000" dirty="0" err="1" smtClean="0"/>
              <a:t>authentication</a:t>
            </a:r>
            <a:r>
              <a:rPr lang="fr-FR" sz="2000" dirty="0" smtClean="0"/>
              <a:t> </a:t>
            </a:r>
            <a:endParaRPr lang="fr-FR" sz="2000" dirty="0"/>
          </a:p>
          <a:p>
            <a:pPr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fr-FR" i="1" dirty="0"/>
          </a:p>
          <a:p>
            <a:pPr lvl="2">
              <a:spcBef>
                <a:spcPts val="16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sz="2000" dirty="0"/>
          </a:p>
          <a:p>
            <a:pPr lvl="1">
              <a:spcBef>
                <a:spcPts val="160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Technologies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2357562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1437" y="714376"/>
            <a:ext cx="9072563" cy="531703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err="1" smtClean="0"/>
              <a:t>Commissioning</a:t>
            </a:r>
            <a:r>
              <a:rPr lang="fr-FR" sz="2400" dirty="0" smtClean="0"/>
              <a:t> phase </a:t>
            </a:r>
            <a:r>
              <a:rPr lang="fr-FR" sz="2400" dirty="0" err="1" smtClean="0"/>
              <a:t>beginning</a:t>
            </a:r>
            <a:r>
              <a:rPr lang="fr-FR" sz="2400" dirty="0" smtClean="0"/>
              <a:t> 2016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Expert </a:t>
            </a:r>
            <a:r>
              <a:rPr lang="fr-FR" sz="2400" dirty="0" err="1" smtClean="0"/>
              <a:t>users</a:t>
            </a:r>
            <a:r>
              <a:rPr lang="fr-FR" sz="2400" dirty="0" smtClean="0"/>
              <a:t> Q2 2016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2400" dirty="0" smtClean="0"/>
              <a:t>Open to </a:t>
            </a:r>
            <a:r>
              <a:rPr lang="fr-FR" sz="2400" dirty="0" err="1" smtClean="0"/>
              <a:t>users</a:t>
            </a:r>
            <a:r>
              <a:rPr lang="fr-FR" sz="2400" dirty="0" smtClean="0"/>
              <a:t> : Q3 2016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dirty="0" err="1" smtClean="0"/>
              <a:t>Then</a:t>
            </a:r>
            <a:r>
              <a:rPr lang="fr-FR" dirty="0" smtClean="0"/>
              <a:t> 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sz="1800" dirty="0" smtClean="0"/>
              <a:t>Gain </a:t>
            </a:r>
            <a:r>
              <a:rPr lang="fr-FR" sz="1800" dirty="0" err="1" smtClean="0"/>
              <a:t>experience</a:t>
            </a:r>
            <a:r>
              <a:rPr lang="fr-FR" sz="1800" dirty="0" smtClean="0"/>
              <a:t> in operating </a:t>
            </a:r>
            <a:r>
              <a:rPr lang="fr-FR" sz="1800" dirty="0" err="1" smtClean="0"/>
              <a:t>such</a:t>
            </a:r>
            <a:r>
              <a:rPr lang="fr-FR" sz="1800" dirty="0" smtClean="0"/>
              <a:t> a « Data As a service » (organisation of Helpdesk, ..)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scientific</a:t>
            </a:r>
            <a:r>
              <a:rPr lang="fr-FR" dirty="0" smtClean="0"/>
              <a:t> scenario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</a:t>
            </a:r>
            <a:endParaRPr lang="fr-FR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the </a:t>
            </a:r>
            <a:r>
              <a:rPr lang="fr-FR" dirty="0" err="1" smtClean="0"/>
              <a:t>project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643012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gif"/></Relationships>
</file>

<file path=ppt/theme/theme1.xml><?xml version="1.0" encoding="utf-8"?>
<a:theme xmlns:a="http://schemas.openxmlformats.org/drawingml/2006/main" name="ThemePresentations-CAC">
  <a:themeElements>
    <a:clrScheme name="">
      <a:dk1>
        <a:srgbClr val="000000"/>
      </a:dk1>
      <a:lt1>
        <a:srgbClr val="FFFFFF"/>
      </a:lt1>
      <a:dk2>
        <a:srgbClr val="1313B3"/>
      </a:dk2>
      <a:lt2>
        <a:srgbClr val="5490A8"/>
      </a:lt2>
      <a:accent1>
        <a:srgbClr val="208020"/>
      </a:accent1>
      <a:accent2>
        <a:srgbClr val="3366CC"/>
      </a:accent2>
      <a:accent3>
        <a:srgbClr val="FFFFFF"/>
      </a:accent3>
      <a:accent4>
        <a:srgbClr val="000000"/>
      </a:accent4>
      <a:accent5>
        <a:srgbClr val="ABC0AB"/>
      </a:accent5>
      <a:accent6>
        <a:srgbClr val="2D5CB9"/>
      </a:accent6>
      <a:hlink>
        <a:srgbClr val="99CCFF"/>
      </a:hlink>
      <a:folHlink>
        <a:srgbClr val="E1E1B7"/>
      </a:folHlink>
    </a:clrScheme>
    <a:fontScheme name="Barre vertica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00013" marR="0" indent="-7938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3399"/>
          </a:buClr>
          <a:buSzTx/>
          <a:buFont typeface="Wingdings" pitchFamily="2" charset="2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00013" marR="0" indent="-7938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3399"/>
          </a:buClr>
          <a:buSzTx/>
          <a:buFont typeface="Wingdings" pitchFamily="2" charset="2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 algn="l">
          <a:buSzPct val="80000"/>
          <a:buFontTx/>
          <a:buBlip>
            <a:blip xmlns:r="http://schemas.openxmlformats.org/officeDocument/2006/relationships" r:embed="rId1"/>
          </a:buBlip>
          <a:defRPr sz="2000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arre vertical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re vertical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ThemePresentations-CAC</Template>
  <TotalTime>8307</TotalTime>
  <Words>432</Words>
  <Application>Microsoft Office PowerPoint</Application>
  <PresentationFormat>Transparent</PresentationFormat>
  <Paragraphs>125</Paragraphs>
  <Slides>14</Slides>
  <Notes>11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ThemePresentations-CAC</vt:lpstr>
      <vt:lpstr>Equation</vt:lpstr>
      <vt:lpstr>Document</vt:lpstr>
      <vt:lpstr>SOLEIL MOTIVATIONS FOR ITS PARTICIPATION IN JRA  Alain BUTEAU : Software for Controls and Data Acquisition group leader</vt:lpstr>
      <vt:lpstr>SOLEIL MOTIVATIONS AND SKILLS FOR A PARTICIPATION IN JRA</vt:lpstr>
      <vt:lpstr>Automatic Data Treatment workflow required for BioSaxs</vt:lpstr>
      <vt:lpstr>Overall Architecture</vt:lpstr>
      <vt:lpstr>Login from Sunset to access ISPyB</vt:lpstr>
      <vt:lpstr>Data Analysis portal</vt:lpstr>
      <vt:lpstr>Technologies used for this project</vt:lpstr>
      <vt:lpstr>Technologies used for this project</vt:lpstr>
      <vt:lpstr>Status of the project</vt:lpstr>
      <vt:lpstr>SOLEIL MOTIVATIONS AND SKILLS FOR A PARTICIPATION IN JRA</vt:lpstr>
      <vt:lpstr>I.T Skills of SOLEIL Computing team</vt:lpstr>
      <vt:lpstr>Data Reduction Workflow</vt:lpstr>
      <vt:lpstr>Data Analysis Workflow</vt:lpstr>
      <vt:lpstr>Workflow Actors Configuration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Projet 5 mars 2004</dc:title>
  <dc:subject>Status Div Info</dc:subject>
  <dc:creator>B.Gagey</dc:creator>
  <cp:lastModifiedBy>Alain BUTEAU</cp:lastModifiedBy>
  <cp:revision>3012</cp:revision>
  <cp:lastPrinted>2015-03-25T15:04:25Z</cp:lastPrinted>
  <dcterms:created xsi:type="dcterms:W3CDTF">1999-05-27T13:14:24Z</dcterms:created>
  <dcterms:modified xsi:type="dcterms:W3CDTF">2016-02-10T13:20:04Z</dcterms:modified>
</cp:coreProperties>
</file>