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90" autoAdjust="0"/>
    <p:restoredTop sz="94690"/>
  </p:normalViewPr>
  <p:slideViewPr>
    <p:cSldViewPr>
      <p:cViewPr>
        <p:scale>
          <a:sx n="100" d="100"/>
          <a:sy n="100" d="100"/>
        </p:scale>
        <p:origin x="-725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32A0A-8494-454A-9404-73A93628B619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B60AB-00A0-4BBF-8942-56D9845B61F7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Remote Data Analysis Service for Photon Science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Calypso+ - JRA2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4941168"/>
            <a:ext cx="1324248" cy="9369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expertise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92514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200" b="1" dirty="0"/>
              <a:t>Project Coordination  + workshops </a:t>
            </a:r>
            <a:r>
              <a:rPr lang="en-US" sz="1200" dirty="0"/>
              <a:t>(PSI/ESRF obviously</a:t>
            </a:r>
            <a:r>
              <a:rPr lang="en-US" sz="1200" dirty="0" smtClean="0"/>
              <a:t>)</a:t>
            </a:r>
            <a:br>
              <a:rPr lang="en-US" sz="1200" dirty="0" smtClean="0"/>
            </a:b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	By the way: Workshop at ALBA Synchrotron: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HTCondor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/ ARC CE Workshop</a:t>
            </a:r>
            <a:b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	29 February to 4 March 2016 - </a:t>
            </a:r>
            <a:r>
              <a:rPr lang="en-US" sz="1200" u="sng" dirty="0" smtClean="0">
                <a:solidFill>
                  <a:schemeClr val="bg1">
                    <a:lumMod val="65000"/>
                  </a:schemeClr>
                </a:solidFill>
              </a:rPr>
              <a:t>https://</a:t>
            </a:r>
            <a:r>
              <a:rPr lang="en-US" sz="1200" u="sng" dirty="0" err="1" smtClean="0">
                <a:solidFill>
                  <a:schemeClr val="bg1">
                    <a:lumMod val="65000"/>
                  </a:schemeClr>
                </a:solidFill>
              </a:rPr>
              <a:t>indico.cern.ch</a:t>
            </a:r>
            <a:r>
              <a:rPr lang="en-US" sz="1200" u="sng" dirty="0" smtClean="0">
                <a:solidFill>
                  <a:schemeClr val="bg1">
                    <a:lumMod val="65000"/>
                  </a:schemeClr>
                </a:solidFill>
              </a:rPr>
              <a:t>/event/467075/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 (registration open till 22/2)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b="1" dirty="0" smtClean="0"/>
              <a:t>Use</a:t>
            </a:r>
            <a:r>
              <a:rPr lang="en-US" sz="1200" dirty="0" smtClean="0"/>
              <a:t> </a:t>
            </a:r>
            <a:r>
              <a:rPr lang="en-US" sz="1200" dirty="0"/>
              <a:t>(</a:t>
            </a:r>
            <a:r>
              <a:rPr lang="en-US" sz="1200" b="1" dirty="0"/>
              <a:t>science</a:t>
            </a:r>
            <a:r>
              <a:rPr lang="en-US" sz="1200" dirty="0"/>
              <a:t>) </a:t>
            </a:r>
            <a:r>
              <a:rPr lang="en-US" sz="1200" b="1" dirty="0"/>
              <a:t>case</a:t>
            </a:r>
            <a:r>
              <a:rPr lang="en-US" sz="1200" dirty="0"/>
              <a:t> definition and collation (multiple disciplines, facilities and user/industry) (Scientists</a:t>
            </a:r>
            <a:r>
              <a:rPr lang="en-US" sz="1200" dirty="0" smtClean="0"/>
              <a:t>)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200" b="1" dirty="0" smtClean="0"/>
              <a:t>Packaging</a:t>
            </a:r>
            <a:r>
              <a:rPr lang="en-US" sz="1200" dirty="0" smtClean="0"/>
              <a:t> </a:t>
            </a:r>
            <a:r>
              <a:rPr lang="en-US" sz="1200" dirty="0"/>
              <a:t>for applications (</a:t>
            </a:r>
            <a:r>
              <a:rPr lang="en-US" sz="1200" dirty="0" err="1"/>
              <a:t>SysAdmins</a:t>
            </a:r>
            <a:r>
              <a:rPr lang="en-US" sz="1200" dirty="0" smtClean="0"/>
              <a:t>)</a:t>
            </a:r>
            <a:br>
              <a:rPr lang="en-US" sz="1200" dirty="0" smtClean="0"/>
            </a:br>
            <a:r>
              <a:rPr lang="en-US" sz="1200" b="1" dirty="0" smtClean="0">
                <a:solidFill>
                  <a:srgbClr val="000090"/>
                </a:solidFill>
              </a:rPr>
              <a:t>- Linux </a:t>
            </a:r>
            <a:r>
              <a:rPr lang="en-US" sz="1200" b="1" dirty="0">
                <a:solidFill>
                  <a:srgbClr val="000090"/>
                </a:solidFill>
              </a:rPr>
              <a:t>rpms – Extensive experience packaging – HPC analysis examples: </a:t>
            </a:r>
            <a:r>
              <a:rPr lang="en-US" sz="1200" b="1" dirty="0" err="1">
                <a:solidFill>
                  <a:srgbClr val="000090"/>
                </a:solidFill>
              </a:rPr>
              <a:t>autoproc</a:t>
            </a:r>
            <a:r>
              <a:rPr lang="en-US" sz="1200" b="1" dirty="0">
                <a:solidFill>
                  <a:srgbClr val="000090"/>
                </a:solidFill>
              </a:rPr>
              <a:t>, ccp4, </a:t>
            </a:r>
            <a:r>
              <a:rPr lang="en-US" sz="1200" b="1" dirty="0" err="1">
                <a:solidFill>
                  <a:srgbClr val="000090"/>
                </a:solidFill>
              </a:rPr>
              <a:t>xds</a:t>
            </a:r>
            <a:r>
              <a:rPr lang="en-US" sz="1200" b="1" dirty="0">
                <a:solidFill>
                  <a:srgbClr val="000090"/>
                </a:solidFill>
              </a:rPr>
              <a:t>-viewer,..</a:t>
            </a:r>
            <a:r>
              <a:rPr lang="en-US" sz="1200" b="1" dirty="0" smtClean="0">
                <a:solidFill>
                  <a:srgbClr val="000090"/>
                </a:solidFill>
              </a:rPr>
              <a:t>.</a:t>
            </a:r>
            <a:br>
              <a:rPr lang="en-US" sz="1200" b="1" dirty="0" smtClean="0">
                <a:solidFill>
                  <a:srgbClr val="000090"/>
                </a:solidFill>
              </a:rPr>
            </a:br>
            <a:r>
              <a:rPr lang="en-US" sz="1200" b="1" dirty="0" smtClean="0">
                <a:solidFill>
                  <a:srgbClr val="000090"/>
                </a:solidFill>
              </a:rPr>
              <a:t>- </a:t>
            </a:r>
            <a:r>
              <a:rPr lang="en-US" sz="1200" b="1" dirty="0" err="1" smtClean="0">
                <a:solidFill>
                  <a:srgbClr val="000090"/>
                </a:solidFill>
              </a:rPr>
              <a:t>Docker</a:t>
            </a:r>
            <a:r>
              <a:rPr lang="en-US" sz="1200" b="1" dirty="0" smtClean="0">
                <a:solidFill>
                  <a:srgbClr val="000090"/>
                </a:solidFill>
              </a:rPr>
              <a:t> </a:t>
            </a:r>
            <a:r>
              <a:rPr lang="en-US" sz="1200" b="1" dirty="0">
                <a:solidFill>
                  <a:srgbClr val="000090"/>
                </a:solidFill>
              </a:rPr>
              <a:t>– Experience in container management &amp; </a:t>
            </a:r>
            <a:r>
              <a:rPr lang="en-US" sz="1200" b="1" dirty="0" smtClean="0">
                <a:solidFill>
                  <a:srgbClr val="000090"/>
                </a:solidFill>
              </a:rPr>
              <a:t>packaging</a:t>
            </a:r>
            <a:br>
              <a:rPr lang="en-US" sz="1200" b="1" dirty="0" smtClean="0">
                <a:solidFill>
                  <a:srgbClr val="000090"/>
                </a:solidFill>
              </a:rPr>
            </a:br>
            <a:r>
              <a:rPr lang="en-US" sz="1200" b="1" dirty="0" smtClean="0">
                <a:solidFill>
                  <a:srgbClr val="000090"/>
                </a:solidFill>
              </a:rPr>
              <a:t>- KVM </a:t>
            </a:r>
            <a:r>
              <a:rPr lang="en-US" sz="1200" b="1" dirty="0">
                <a:solidFill>
                  <a:srgbClr val="000090"/>
                </a:solidFill>
              </a:rPr>
              <a:t>VM image-analysis applications packaging experience on PBS/</a:t>
            </a:r>
            <a:r>
              <a:rPr lang="en-US" sz="1200" b="1" dirty="0" smtClean="0">
                <a:solidFill>
                  <a:srgbClr val="000090"/>
                </a:solidFill>
              </a:rPr>
              <a:t>MAUI</a:t>
            </a:r>
            <a:br>
              <a:rPr lang="en-US" sz="1200" b="1" dirty="0" smtClean="0">
                <a:solidFill>
                  <a:srgbClr val="000090"/>
                </a:solidFill>
              </a:rPr>
            </a:br>
            <a:r>
              <a:rPr lang="en-US" sz="1200" b="1" dirty="0" smtClean="0">
                <a:solidFill>
                  <a:srgbClr val="000090"/>
                </a:solidFill>
              </a:rPr>
              <a:t>- Distribution </a:t>
            </a:r>
            <a:r>
              <a:rPr lang="en-US" sz="1200" b="1" dirty="0">
                <a:solidFill>
                  <a:srgbClr val="000090"/>
                </a:solidFill>
              </a:rPr>
              <a:t>generation experience: </a:t>
            </a:r>
            <a:r>
              <a:rPr lang="en-US" sz="1200" b="1" dirty="0" err="1">
                <a:solidFill>
                  <a:srgbClr val="000090"/>
                </a:solidFill>
              </a:rPr>
              <a:t>Y</a:t>
            </a:r>
            <a:r>
              <a:rPr lang="en-US" sz="1200" b="1" dirty="0" err="1" smtClean="0">
                <a:solidFill>
                  <a:srgbClr val="000090"/>
                </a:solidFill>
              </a:rPr>
              <a:t>octo</a:t>
            </a:r>
            <a:r>
              <a:rPr lang="en-US" sz="1200" b="1" dirty="0" smtClean="0">
                <a:solidFill>
                  <a:srgbClr val="000090"/>
                </a:solidFill>
              </a:rPr>
              <a:t> </a:t>
            </a:r>
            <a:r>
              <a:rPr lang="en-US" sz="1200" b="1" dirty="0" err="1" smtClean="0">
                <a:solidFill>
                  <a:srgbClr val="000090"/>
                </a:solidFill>
              </a:rPr>
              <a:t>distro</a:t>
            </a:r>
            <a:r>
              <a:rPr lang="en-US" sz="1200" b="1" dirty="0">
                <a:solidFill>
                  <a:srgbClr val="000090"/>
                </a:solidFill>
              </a:rPr>
              <a:t> </a:t>
            </a:r>
            <a:r>
              <a:rPr lang="en-US" sz="1200" b="1" dirty="0" smtClean="0">
                <a:solidFill>
                  <a:srgbClr val="000090"/>
                </a:solidFill>
              </a:rPr>
              <a:t>(embedded), </a:t>
            </a:r>
            <a:r>
              <a:rPr lang="en-US" sz="1200" b="1" dirty="0" err="1">
                <a:solidFill>
                  <a:srgbClr val="000090"/>
                </a:solidFill>
              </a:rPr>
              <a:t>Debian</a:t>
            </a:r>
            <a:r>
              <a:rPr lang="en-US" sz="1200" b="1" dirty="0">
                <a:solidFill>
                  <a:srgbClr val="000090"/>
                </a:solidFill>
              </a:rPr>
              <a:t> based </a:t>
            </a:r>
            <a:r>
              <a:rPr lang="en-US" sz="1200" b="1" dirty="0" err="1" smtClean="0">
                <a:solidFill>
                  <a:srgbClr val="000090"/>
                </a:solidFill>
              </a:rPr>
              <a:t>distro</a:t>
            </a:r>
            <a:r>
              <a:rPr lang="en-US" sz="1200" b="1" dirty="0" smtClean="0">
                <a:solidFill>
                  <a:srgbClr val="00009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b="1" dirty="0" smtClean="0"/>
              <a:t>Cloud </a:t>
            </a:r>
            <a:r>
              <a:rPr lang="en-US" sz="1200" b="1" dirty="0"/>
              <a:t>setup </a:t>
            </a:r>
            <a:r>
              <a:rPr lang="en-US" sz="1200" dirty="0"/>
              <a:t>and deployment (</a:t>
            </a:r>
            <a:r>
              <a:rPr lang="en-US" sz="1200" dirty="0" err="1"/>
              <a:t>SysAdmins</a:t>
            </a:r>
            <a:r>
              <a:rPr lang="en-US" sz="1200" dirty="0" smtClean="0"/>
              <a:t>)</a:t>
            </a:r>
            <a:br>
              <a:rPr lang="en-US" sz="1200" dirty="0" smtClean="0"/>
            </a:br>
            <a:r>
              <a:rPr lang="en-US" sz="1200" b="1" dirty="0" smtClean="0">
                <a:solidFill>
                  <a:srgbClr val="000090"/>
                </a:solidFill>
              </a:rPr>
              <a:t>Some </a:t>
            </a:r>
            <a:r>
              <a:rPr lang="en-US" sz="1200" b="1" dirty="0">
                <a:solidFill>
                  <a:srgbClr val="000090"/>
                </a:solidFill>
              </a:rPr>
              <a:t>experience in private &amp; public cloud (AWS, </a:t>
            </a:r>
            <a:r>
              <a:rPr lang="en-US" sz="1200" b="1" dirty="0" err="1">
                <a:solidFill>
                  <a:srgbClr val="000090"/>
                </a:solidFill>
              </a:rPr>
              <a:t>OpenStack</a:t>
            </a:r>
            <a:r>
              <a:rPr lang="en-US" sz="1200" b="1" dirty="0">
                <a:solidFill>
                  <a:srgbClr val="000090"/>
                </a:solidFill>
              </a:rPr>
              <a:t>, </a:t>
            </a:r>
            <a:r>
              <a:rPr lang="en-US" sz="1200" b="1" dirty="0" err="1">
                <a:solidFill>
                  <a:srgbClr val="000090"/>
                </a:solidFill>
              </a:rPr>
              <a:t>OpenNebula</a:t>
            </a:r>
            <a:r>
              <a:rPr lang="en-US" sz="1200" b="1" dirty="0" smtClean="0">
                <a:solidFill>
                  <a:srgbClr val="000090"/>
                </a:solidFill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b="1" dirty="0" smtClean="0"/>
              <a:t>Configuration</a:t>
            </a:r>
            <a:r>
              <a:rPr lang="en-US" sz="1200" dirty="0" smtClean="0"/>
              <a:t> </a:t>
            </a:r>
            <a:r>
              <a:rPr lang="en-US" sz="1200" dirty="0"/>
              <a:t>of site and test sites (</a:t>
            </a:r>
            <a:r>
              <a:rPr lang="en-US" sz="1200" dirty="0" err="1"/>
              <a:t>DevOps</a:t>
            </a:r>
            <a:r>
              <a:rPr lang="en-US" sz="1200" dirty="0" smtClean="0"/>
              <a:t>)</a:t>
            </a:r>
            <a:br>
              <a:rPr lang="en-US" sz="1200" dirty="0" smtClean="0"/>
            </a:br>
            <a:r>
              <a:rPr lang="en-US" sz="1200" b="1" dirty="0" smtClean="0">
                <a:solidFill>
                  <a:srgbClr val="000090"/>
                </a:solidFill>
              </a:rPr>
              <a:t>- Experience </a:t>
            </a:r>
            <a:r>
              <a:rPr lang="en-US" sz="1200" b="1" dirty="0">
                <a:solidFill>
                  <a:srgbClr val="000090"/>
                </a:solidFill>
              </a:rPr>
              <a:t>with EGEE SA3 with Condor Cream testing</a:t>
            </a:r>
            <a:r>
              <a:rPr lang="en-US" sz="1200" b="1" dirty="0" smtClean="0">
                <a:solidFill>
                  <a:srgbClr val="000090"/>
                </a:solidFill>
              </a:rPr>
              <a:t>.</a:t>
            </a:r>
            <a:br>
              <a:rPr lang="en-US" sz="1200" b="1" dirty="0" smtClean="0">
                <a:solidFill>
                  <a:srgbClr val="000090"/>
                </a:solidFill>
              </a:rPr>
            </a:br>
            <a:r>
              <a:rPr lang="en-US" sz="1200" b="1" dirty="0" smtClean="0">
                <a:solidFill>
                  <a:srgbClr val="000090"/>
                </a:solidFill>
              </a:rPr>
              <a:t>- Experience </a:t>
            </a:r>
            <a:r>
              <a:rPr lang="en-US" sz="1200" b="1" dirty="0">
                <a:solidFill>
                  <a:srgbClr val="000090"/>
                </a:solidFill>
              </a:rPr>
              <a:t>configuring HPC clusters with </a:t>
            </a:r>
            <a:r>
              <a:rPr lang="en-US" sz="1200" b="1" dirty="0" err="1">
                <a:solidFill>
                  <a:srgbClr val="000090"/>
                </a:solidFill>
              </a:rPr>
              <a:t>SaltStack</a:t>
            </a:r>
            <a:r>
              <a:rPr lang="en-US" sz="1200" b="1" dirty="0">
                <a:solidFill>
                  <a:srgbClr val="000090"/>
                </a:solidFill>
              </a:rPr>
              <a:t>, </a:t>
            </a:r>
            <a:r>
              <a:rPr lang="en-US" sz="1200" b="1" dirty="0" err="1">
                <a:solidFill>
                  <a:srgbClr val="000090"/>
                </a:solidFill>
              </a:rPr>
              <a:t>LCGng</a:t>
            </a:r>
            <a:r>
              <a:rPr lang="en-US" sz="1200" b="1" dirty="0">
                <a:solidFill>
                  <a:srgbClr val="000090"/>
                </a:solidFill>
              </a:rPr>
              <a:t>, Puppet, </a:t>
            </a:r>
            <a:r>
              <a:rPr lang="en-US" sz="1200" b="1" dirty="0" err="1">
                <a:solidFill>
                  <a:srgbClr val="000090"/>
                </a:solidFill>
              </a:rPr>
              <a:t>Ansible</a:t>
            </a:r>
            <a:r>
              <a:rPr lang="en-US" sz="1200" b="1" dirty="0">
                <a:solidFill>
                  <a:srgbClr val="000090"/>
                </a:solidFill>
              </a:rPr>
              <a:t> and </a:t>
            </a:r>
            <a:r>
              <a:rPr lang="en-US" sz="1200" b="1" dirty="0" err="1">
                <a:solidFill>
                  <a:srgbClr val="000090"/>
                </a:solidFill>
              </a:rPr>
              <a:t>Quattor</a:t>
            </a:r>
            <a:r>
              <a:rPr lang="en-US" sz="1200" b="1" dirty="0">
                <a:solidFill>
                  <a:srgbClr val="000090"/>
                </a:solidFill>
              </a:rPr>
              <a:t> (Queue systems: </a:t>
            </a:r>
            <a:r>
              <a:rPr lang="en-US" sz="1200" b="1" dirty="0" err="1">
                <a:solidFill>
                  <a:srgbClr val="000090"/>
                </a:solidFill>
              </a:rPr>
              <a:t>Slurm</a:t>
            </a:r>
            <a:r>
              <a:rPr lang="en-US" sz="1200" b="1" dirty="0">
                <a:solidFill>
                  <a:srgbClr val="000090"/>
                </a:solidFill>
              </a:rPr>
              <a:t>, </a:t>
            </a:r>
            <a:r>
              <a:rPr lang="en-US" sz="1200" b="1" dirty="0" err="1">
                <a:solidFill>
                  <a:srgbClr val="000090"/>
                </a:solidFill>
              </a:rPr>
              <a:t>HTCondor</a:t>
            </a:r>
            <a:r>
              <a:rPr lang="en-US" sz="1200" b="1" dirty="0">
                <a:solidFill>
                  <a:srgbClr val="000090"/>
                </a:solidFill>
              </a:rPr>
              <a:t>, PBS, </a:t>
            </a:r>
            <a:r>
              <a:rPr lang="en-US" sz="1200" b="1" dirty="0" err="1">
                <a:solidFill>
                  <a:srgbClr val="000090"/>
                </a:solidFill>
              </a:rPr>
              <a:t>TorqueMAUI</a:t>
            </a:r>
            <a:r>
              <a:rPr lang="en-US" sz="1200" b="1" dirty="0" smtClean="0">
                <a:solidFill>
                  <a:srgbClr val="000090"/>
                </a:solidFill>
              </a:rPr>
              <a:t>)</a:t>
            </a:r>
            <a:br>
              <a:rPr lang="en-US" sz="1200" b="1" dirty="0" smtClean="0">
                <a:solidFill>
                  <a:srgbClr val="000090"/>
                </a:solidFill>
              </a:rPr>
            </a:br>
            <a:r>
              <a:rPr lang="en-US" sz="1200" b="1" dirty="0" smtClean="0">
                <a:solidFill>
                  <a:srgbClr val="000090"/>
                </a:solidFill>
              </a:rPr>
              <a:t>  i.e</a:t>
            </a:r>
            <a:r>
              <a:rPr lang="en-US" sz="1200" b="1" dirty="0">
                <a:solidFill>
                  <a:srgbClr val="000090"/>
                </a:solidFill>
              </a:rPr>
              <a:t>. Alba HPC </a:t>
            </a:r>
            <a:r>
              <a:rPr lang="en-US" sz="1200" b="1" dirty="0" err="1">
                <a:solidFill>
                  <a:srgbClr val="000090"/>
                </a:solidFill>
              </a:rPr>
              <a:t>Slurm</a:t>
            </a:r>
            <a:r>
              <a:rPr lang="en-US" sz="1200" b="1" dirty="0">
                <a:solidFill>
                  <a:srgbClr val="000090"/>
                </a:solidFill>
              </a:rPr>
              <a:t> Cluster deployed &amp; managed with </a:t>
            </a:r>
            <a:r>
              <a:rPr lang="en-US" sz="1200" b="1" dirty="0" err="1">
                <a:solidFill>
                  <a:srgbClr val="000090"/>
                </a:solidFill>
              </a:rPr>
              <a:t>SaltStack</a:t>
            </a:r>
            <a:r>
              <a:rPr lang="en-US" sz="1200" b="1" dirty="0">
                <a:solidFill>
                  <a:srgbClr val="000090"/>
                </a:solidFill>
              </a:rPr>
              <a:t>  &amp; </a:t>
            </a:r>
            <a:r>
              <a:rPr lang="en-US" sz="1200" b="1" dirty="0" smtClean="0">
                <a:solidFill>
                  <a:srgbClr val="000090"/>
                </a:solidFill>
              </a:rPr>
              <a:t>Cobbler.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b="1" dirty="0" smtClean="0"/>
              <a:t>Port</a:t>
            </a:r>
            <a:r>
              <a:rPr lang="en-US" sz="1200" dirty="0" smtClean="0"/>
              <a:t> </a:t>
            </a:r>
            <a:r>
              <a:rPr lang="en-US" sz="1200" dirty="0"/>
              <a:t>and </a:t>
            </a:r>
            <a:r>
              <a:rPr lang="en-US" sz="1200" b="1" dirty="0"/>
              <a:t>package</a:t>
            </a:r>
            <a:r>
              <a:rPr lang="en-US" sz="1200" dirty="0"/>
              <a:t> </a:t>
            </a:r>
            <a:r>
              <a:rPr lang="en-US" sz="1200" b="1" dirty="0"/>
              <a:t>applications</a:t>
            </a:r>
            <a:r>
              <a:rPr lang="en-US" sz="1200" dirty="0"/>
              <a:t> and examples (Software engineer</a:t>
            </a:r>
            <a:r>
              <a:rPr lang="en-US" sz="1200" dirty="0" smtClean="0"/>
              <a:t>)</a:t>
            </a:r>
            <a:br>
              <a:rPr lang="en-US" sz="1200" dirty="0" smtClean="0"/>
            </a:br>
            <a:r>
              <a:rPr lang="en-US" sz="1200" b="1" dirty="0" smtClean="0">
                <a:solidFill>
                  <a:srgbClr val="000090"/>
                </a:solidFill>
              </a:rPr>
              <a:t>Integration of existing applications and packages such as </a:t>
            </a:r>
            <a:r>
              <a:rPr lang="en-US" sz="1200" b="1" dirty="0" err="1" smtClean="0">
                <a:solidFill>
                  <a:srgbClr val="000090"/>
                </a:solidFill>
              </a:rPr>
              <a:t>MxCube</a:t>
            </a:r>
            <a:r>
              <a:rPr lang="en-US" sz="1200" b="1" dirty="0" smtClean="0">
                <a:solidFill>
                  <a:srgbClr val="000090"/>
                </a:solidFill>
              </a:rPr>
              <a:t>, EDNA (ESRF)…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b="1" dirty="0" smtClean="0"/>
              <a:t>Umbrella </a:t>
            </a:r>
            <a:r>
              <a:rPr lang="en-US" sz="1200" b="1" dirty="0"/>
              <a:t>authentication </a:t>
            </a:r>
            <a:r>
              <a:rPr lang="en-US" sz="1200" dirty="0"/>
              <a:t>(</a:t>
            </a:r>
            <a:r>
              <a:rPr lang="en-US" sz="1200" dirty="0" err="1"/>
              <a:t>AAI+security</a:t>
            </a:r>
            <a:r>
              <a:rPr lang="en-US" sz="1200" dirty="0"/>
              <a:t>) 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b="1" dirty="0" smtClean="0">
                <a:solidFill>
                  <a:srgbClr val="000090"/>
                </a:solidFill>
              </a:rPr>
              <a:t>Under testing. Un production shortly in the User Office Portal at ALBA.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b="1" dirty="0" smtClean="0"/>
              <a:t>User</a:t>
            </a:r>
            <a:r>
              <a:rPr lang="en-US" sz="1200" dirty="0" smtClean="0"/>
              <a:t> </a:t>
            </a:r>
            <a:r>
              <a:rPr lang="en-US" sz="1200" b="1" dirty="0"/>
              <a:t>portal</a:t>
            </a:r>
            <a:r>
              <a:rPr lang="en-US" sz="1200" dirty="0"/>
              <a:t> development (Web engineers</a:t>
            </a:r>
            <a:r>
              <a:rPr lang="en-US" sz="1200" dirty="0" smtClean="0"/>
              <a:t>)</a:t>
            </a:r>
            <a:br>
              <a:rPr lang="en-US" sz="1200" dirty="0" smtClean="0"/>
            </a:br>
            <a:r>
              <a:rPr lang="en-US" sz="1200" b="1" dirty="0" smtClean="0">
                <a:solidFill>
                  <a:srgbClr val="000090"/>
                </a:solidFill>
              </a:rPr>
              <a:t>Django-AngularJS and </a:t>
            </a:r>
            <a:r>
              <a:rPr lang="en-US" sz="1200" b="1" dirty="0" err="1" smtClean="0">
                <a:solidFill>
                  <a:srgbClr val="000090"/>
                </a:solidFill>
              </a:rPr>
              <a:t>webservices</a:t>
            </a:r>
            <a:r>
              <a:rPr lang="en-US" sz="1200" b="1" dirty="0">
                <a:solidFill>
                  <a:srgbClr val="000090"/>
                </a:solidFill>
              </a:rPr>
              <a:t> </a:t>
            </a:r>
            <a:r>
              <a:rPr lang="en-US" sz="1200" b="1" dirty="0" smtClean="0">
                <a:solidFill>
                  <a:srgbClr val="000090"/>
                </a:solidFill>
              </a:rPr>
              <a:t>(REST) expertise and other </a:t>
            </a:r>
            <a:r>
              <a:rPr lang="en-US" sz="1200" b="1" dirty="0" err="1" smtClean="0">
                <a:solidFill>
                  <a:srgbClr val="000090"/>
                </a:solidFill>
              </a:rPr>
              <a:t>Javascript</a:t>
            </a:r>
            <a:r>
              <a:rPr lang="en-US" sz="1200" b="1" dirty="0" smtClean="0">
                <a:solidFill>
                  <a:srgbClr val="000090"/>
                </a:solidFill>
              </a:rPr>
              <a:t> frameworks. Twitter Bootstrap (responsive) websites expertise as well.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b="1" dirty="0" smtClean="0"/>
              <a:t>Definition</a:t>
            </a:r>
            <a:r>
              <a:rPr lang="en-US" sz="1050" dirty="0"/>
              <a:t>, </a:t>
            </a:r>
            <a:r>
              <a:rPr lang="en-US" sz="1050" b="1" dirty="0"/>
              <a:t>development</a:t>
            </a:r>
            <a:r>
              <a:rPr lang="en-US" sz="1050" dirty="0"/>
              <a:t> and </a:t>
            </a:r>
            <a:r>
              <a:rPr lang="en-US" sz="1050" b="1" dirty="0"/>
              <a:t>distribution</a:t>
            </a:r>
            <a:r>
              <a:rPr lang="en-US" sz="1050" dirty="0"/>
              <a:t> of mini demonstrator platform to test sites (</a:t>
            </a:r>
            <a:r>
              <a:rPr lang="en-US" sz="1050" dirty="0" err="1"/>
              <a:t>DevOps</a:t>
            </a:r>
            <a:r>
              <a:rPr lang="en-US" sz="1050" dirty="0" smtClean="0"/>
              <a:t>)</a:t>
            </a:r>
            <a:br>
              <a:rPr lang="en-US" sz="1050" dirty="0" smtClean="0"/>
            </a:br>
            <a:r>
              <a:rPr lang="en-US" sz="1050" dirty="0" smtClean="0"/>
              <a:t>Interested </a:t>
            </a:r>
            <a:r>
              <a:rPr lang="en-US" sz="1050" dirty="0"/>
              <a:t>to collaborate in definition. Not in development. In distribution as part of the </a:t>
            </a:r>
            <a:r>
              <a:rPr lang="en-US" sz="1050" dirty="0" err="1"/>
              <a:t>testbed</a:t>
            </a:r>
            <a:r>
              <a:rPr lang="en-US" sz="1050" dirty="0"/>
              <a:t> </a:t>
            </a:r>
            <a:r>
              <a:rPr lang="en-US" sz="1050" dirty="0" smtClean="0"/>
              <a:t>sites.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b="1" dirty="0" smtClean="0"/>
              <a:t>Report</a:t>
            </a:r>
            <a:r>
              <a:rPr lang="en-US" sz="1200" dirty="0" smtClean="0"/>
              <a:t> </a:t>
            </a:r>
            <a:r>
              <a:rPr lang="en-US" sz="1200" dirty="0"/>
              <a:t>on results and links to </a:t>
            </a:r>
            <a:r>
              <a:rPr lang="en-US" sz="1200" dirty="0" err="1"/>
              <a:t>HNSciCloud</a:t>
            </a:r>
            <a:r>
              <a:rPr lang="en-US" sz="1200" dirty="0"/>
              <a:t> + EOSC (IT </a:t>
            </a:r>
            <a:r>
              <a:rPr lang="en-US" sz="1200" dirty="0" err="1"/>
              <a:t>Engineer+SysAdmin+Software+Scientists</a:t>
            </a:r>
            <a:r>
              <a:rPr lang="en-US" sz="1200" dirty="0" smtClean="0"/>
              <a:t>)</a:t>
            </a:r>
            <a:br>
              <a:rPr lang="en-US" sz="1200" dirty="0" smtClean="0"/>
            </a:br>
            <a:r>
              <a:rPr lang="en-US" sz="1200" b="1" dirty="0" smtClean="0">
                <a:solidFill>
                  <a:srgbClr val="000090"/>
                </a:solidFill>
              </a:rPr>
              <a:t>No </a:t>
            </a:r>
            <a:r>
              <a:rPr lang="en-US" sz="1200" b="1" dirty="0">
                <a:solidFill>
                  <a:srgbClr val="000090"/>
                </a:solidFill>
              </a:rPr>
              <a:t>experience in </a:t>
            </a:r>
            <a:r>
              <a:rPr lang="en-US" sz="1200" b="1" dirty="0" err="1" smtClean="0">
                <a:solidFill>
                  <a:srgbClr val="000090"/>
                </a:solidFill>
              </a:rPr>
              <a:t>HNSciCloud</a:t>
            </a:r>
            <a:r>
              <a:rPr lang="en-US" sz="1200" b="1" dirty="0" smtClean="0">
                <a:solidFill>
                  <a:srgbClr val="000090"/>
                </a:solidFill>
              </a:rPr>
              <a:t> </a:t>
            </a:r>
            <a:r>
              <a:rPr lang="en-US" sz="1200" b="1" dirty="0">
                <a:solidFill>
                  <a:srgbClr val="000090"/>
                </a:solidFill>
              </a:rPr>
              <a:t>+ EOSC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188640"/>
            <a:ext cx="1324248" cy="9369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HPC, HTC Cluster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744" y="0"/>
            <a:ext cx="1396256" cy="9879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412776"/>
            <a:ext cx="7236296" cy="440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528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access… (today…)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NX enterprise (remote operation)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Citrix</a:t>
            </a:r>
          </a:p>
          <a:p>
            <a:endParaRPr lang="en-US" dirty="0"/>
          </a:p>
          <a:p>
            <a:r>
              <a:rPr lang="en-US" dirty="0" smtClean="0"/>
              <a:t>Data repatriated via SFTP…</a:t>
            </a:r>
          </a:p>
          <a:p>
            <a:pPr marL="457200" lvl="1" indent="0">
              <a:buNone/>
            </a:pPr>
            <a:r>
              <a:rPr lang="en-US" dirty="0" smtClean="0"/>
              <a:t>…or disks at the BL.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221088"/>
            <a:ext cx="2686905" cy="162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946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744" y="0"/>
            <a:ext cx="1396256" cy="9879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2060848"/>
            <a:ext cx="1270000" cy="177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5157192"/>
            <a:ext cx="1270000" cy="177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56176" y="1484784"/>
            <a:ext cx="2441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 REMOTE OPERATION </a:t>
            </a:r>
          </a:p>
          <a:p>
            <a:r>
              <a:rPr lang="en-US" dirty="0"/>
              <a:t> </a:t>
            </a:r>
            <a:r>
              <a:rPr lang="en-US" dirty="0" smtClean="0"/>
              <a:t>     1</a:t>
            </a:r>
            <a:r>
              <a:rPr lang="en-US" baseline="30000" dirty="0" smtClean="0"/>
              <a:t>st</a:t>
            </a:r>
            <a:r>
              <a:rPr lang="en-US" dirty="0" smtClean="0"/>
              <a:t> design.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24128" y="548680"/>
            <a:ext cx="163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NX ENTERPRISE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1268760"/>
            <a:ext cx="279400" cy="1778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1412776"/>
            <a:ext cx="279400" cy="177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1412776"/>
            <a:ext cx="279400" cy="1778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3429000"/>
            <a:ext cx="279400" cy="1778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0"/>
            <a:ext cx="5499100" cy="652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828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Bildschirmpräsentation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Office Theme</vt:lpstr>
      <vt:lpstr>Remote Data Analysis Service for Photon Science</vt:lpstr>
      <vt:lpstr>List of expertise</vt:lpstr>
      <vt:lpstr>HPC, HTC Cluster</vt:lpstr>
      <vt:lpstr>Remote access… (today…)</vt:lpstr>
      <vt:lpstr>PowerPoint-Präsentation</vt:lpstr>
    </vt:vector>
  </TitlesOfParts>
  <Company>ESRF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Remote Data Analysis Service for Photon Science</dc:title>
  <dc:creator>goetz</dc:creator>
  <cp:lastModifiedBy>van Daalen Mirjam</cp:lastModifiedBy>
  <cp:revision>19</cp:revision>
  <cp:lastPrinted>2016-02-09T08:45:44Z</cp:lastPrinted>
  <dcterms:created xsi:type="dcterms:W3CDTF">2016-02-02T16:36:03Z</dcterms:created>
  <dcterms:modified xsi:type="dcterms:W3CDTF">2016-02-11T09:24:54Z</dcterms:modified>
</cp:coreProperties>
</file>